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sldIdLst>
    <p:sldId id="395" r:id="rId5"/>
    <p:sldId id="415" r:id="rId6"/>
    <p:sldId id="416" r:id="rId7"/>
    <p:sldId id="423" r:id="rId8"/>
    <p:sldId id="422" r:id="rId9"/>
    <p:sldId id="428" r:id="rId10"/>
    <p:sldId id="431" r:id="rId11"/>
    <p:sldId id="430" r:id="rId12"/>
    <p:sldId id="433" r:id="rId13"/>
    <p:sldId id="434" r:id="rId14"/>
    <p:sldId id="432" r:id="rId15"/>
    <p:sldId id="435" r:id="rId16"/>
    <p:sldId id="412"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284C"/>
    <a:srgbClr val="1128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59" autoAdjust="0"/>
    <p:restoredTop sz="94660"/>
  </p:normalViewPr>
  <p:slideViewPr>
    <p:cSldViewPr snapToGrid="0">
      <p:cViewPr varScale="1">
        <p:scale>
          <a:sx n="108" d="100"/>
          <a:sy n="108" d="100"/>
        </p:scale>
        <p:origin x="558"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3D19CFE-017B-4E71-A0BA-7E11B45B0199}" type="datetimeFigureOut">
              <a:rPr lang="en-US" smtClean="0"/>
              <a:t>12/13/2021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03B681A-0971-437A-97B1-44BF12E3167A}" type="slidenum">
              <a:rPr lang="en-US" smtClean="0"/>
              <a:t>‹#›</a:t>
            </a:fld>
            <a:endParaRPr lang="en-US"/>
          </a:p>
        </p:txBody>
      </p:sp>
    </p:spTree>
    <p:extLst>
      <p:ext uri="{BB962C8B-B14F-4D97-AF65-F5344CB8AC3E}">
        <p14:creationId xmlns:p14="http://schemas.microsoft.com/office/powerpoint/2010/main" val="579467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BC64E8-45BE-4474-B3AA-B6DEBEC91A50}" type="slidenum">
              <a:rPr lang="en-US" smtClean="0"/>
              <a:t>1</a:t>
            </a:fld>
            <a:endParaRPr lang="en-US"/>
          </a:p>
        </p:txBody>
      </p:sp>
    </p:spTree>
    <p:extLst>
      <p:ext uri="{BB962C8B-B14F-4D97-AF65-F5344CB8AC3E}">
        <p14:creationId xmlns:p14="http://schemas.microsoft.com/office/powerpoint/2010/main" val="684000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Above and beyond local, state, Title I, ESSER, and McKinney-Vento grants already </a:t>
            </a:r>
            <a:r>
              <a:rPr lang="en-US" dirty="0" err="1"/>
              <a:t>recieved</a:t>
            </a:r>
            <a:endParaRPr lang="en-US" dirty="0"/>
          </a:p>
        </p:txBody>
      </p:sp>
      <p:sp>
        <p:nvSpPr>
          <p:cNvPr id="4" name="Slide Number Placeholder 3"/>
          <p:cNvSpPr>
            <a:spLocks noGrp="1"/>
          </p:cNvSpPr>
          <p:nvPr>
            <p:ph type="sldNum" sz="quarter" idx="5"/>
          </p:nvPr>
        </p:nvSpPr>
        <p:spPr/>
        <p:txBody>
          <a:bodyPr/>
          <a:lstStyle/>
          <a:p>
            <a:fld id="{B03B681A-0971-437A-97B1-44BF12E3167A}" type="slidenum">
              <a:rPr lang="en-US" smtClean="0"/>
              <a:t>3</a:t>
            </a:fld>
            <a:endParaRPr lang="en-US"/>
          </a:p>
        </p:txBody>
      </p:sp>
    </p:spTree>
    <p:extLst>
      <p:ext uri="{BB962C8B-B14F-4D97-AF65-F5344CB8AC3E}">
        <p14:creationId xmlns:p14="http://schemas.microsoft.com/office/powerpoint/2010/main" val="729341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to be associated with a competitive grant process.</a:t>
            </a:r>
          </a:p>
        </p:txBody>
      </p:sp>
      <p:sp>
        <p:nvSpPr>
          <p:cNvPr id="4" name="Slide Number Placeholder 3"/>
          <p:cNvSpPr>
            <a:spLocks noGrp="1"/>
          </p:cNvSpPr>
          <p:nvPr>
            <p:ph type="sldNum" sz="quarter" idx="5"/>
          </p:nvPr>
        </p:nvSpPr>
        <p:spPr/>
        <p:txBody>
          <a:bodyPr/>
          <a:lstStyle/>
          <a:p>
            <a:fld id="{B03B681A-0971-437A-97B1-44BF12E3167A}" type="slidenum">
              <a:rPr lang="en-US" smtClean="0"/>
              <a:t>7</a:t>
            </a:fld>
            <a:endParaRPr lang="en-US"/>
          </a:p>
        </p:txBody>
      </p:sp>
    </p:spTree>
    <p:extLst>
      <p:ext uri="{BB962C8B-B14F-4D97-AF65-F5344CB8AC3E}">
        <p14:creationId xmlns:p14="http://schemas.microsoft.com/office/powerpoint/2010/main" val="490606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Districts to not have to join by region</a:t>
            </a:r>
          </a:p>
        </p:txBody>
      </p:sp>
      <p:sp>
        <p:nvSpPr>
          <p:cNvPr id="4" name="Slide Number Placeholder 3"/>
          <p:cNvSpPr>
            <a:spLocks noGrp="1"/>
          </p:cNvSpPr>
          <p:nvPr>
            <p:ph type="sldNum" sz="quarter" idx="5"/>
          </p:nvPr>
        </p:nvSpPr>
        <p:spPr/>
        <p:txBody>
          <a:bodyPr/>
          <a:lstStyle/>
          <a:p>
            <a:fld id="{B03B681A-0971-437A-97B1-44BF12E3167A}" type="slidenum">
              <a:rPr lang="en-US" smtClean="0"/>
              <a:t>11</a:t>
            </a:fld>
            <a:endParaRPr lang="en-US"/>
          </a:p>
        </p:txBody>
      </p:sp>
    </p:spTree>
    <p:extLst>
      <p:ext uri="{BB962C8B-B14F-4D97-AF65-F5344CB8AC3E}">
        <p14:creationId xmlns:p14="http://schemas.microsoft.com/office/powerpoint/2010/main" val="20514579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5" y="666"/>
            <a:ext cx="12189629" cy="6856666"/>
          </a:xfrm>
          <a:prstGeom prst="rect">
            <a:avLst/>
          </a:prstGeom>
        </p:spPr>
      </p:pic>
      <p:sp>
        <p:nvSpPr>
          <p:cNvPr id="3" name="Subtitle 2"/>
          <p:cNvSpPr>
            <a:spLocks noGrp="1"/>
          </p:cNvSpPr>
          <p:nvPr>
            <p:ph type="subTitle" idx="1"/>
          </p:nvPr>
        </p:nvSpPr>
        <p:spPr>
          <a:xfrm>
            <a:off x="1524000" y="4326467"/>
            <a:ext cx="7480151" cy="1037658"/>
          </a:xfrm>
          <a:prstGeom prst="rect">
            <a:avLst/>
          </a:prstGeo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Title 7">
            <a:extLst>
              <a:ext uri="{FF2B5EF4-FFF2-40B4-BE49-F238E27FC236}">
                <a16:creationId xmlns:a16="http://schemas.microsoft.com/office/drawing/2014/main" id="{D549B9DA-B246-4EEB-B88F-6E64659851AD}"/>
              </a:ext>
            </a:extLst>
          </p:cNvPr>
          <p:cNvSpPr>
            <a:spLocks noGrp="1"/>
          </p:cNvSpPr>
          <p:nvPr>
            <p:ph type="title"/>
          </p:nvPr>
        </p:nvSpPr>
        <p:spPr>
          <a:xfrm>
            <a:off x="1524000" y="1597891"/>
            <a:ext cx="7480151" cy="2728576"/>
          </a:xfrm>
        </p:spPr>
        <p:txBody>
          <a:bodyPr/>
          <a:lstStyle>
            <a:lvl1pPr>
              <a:defRPr>
                <a:solidFill>
                  <a:schemeClr val="tx1"/>
                </a:solidFill>
              </a:defRPr>
            </a:lvl1pPr>
          </a:lstStyle>
          <a:p>
            <a:r>
              <a:rPr lang="en-US" dirty="0"/>
              <a:t>Click to edit Master title style</a:t>
            </a:r>
          </a:p>
        </p:txBody>
      </p:sp>
      <p:sp>
        <p:nvSpPr>
          <p:cNvPr id="9" name="Date Placeholder 8">
            <a:extLst>
              <a:ext uri="{FF2B5EF4-FFF2-40B4-BE49-F238E27FC236}">
                <a16:creationId xmlns:a16="http://schemas.microsoft.com/office/drawing/2014/main" id="{0B8430E5-56DC-4D4E-8E0C-064A4EBB9CEF}"/>
              </a:ext>
            </a:extLst>
          </p:cNvPr>
          <p:cNvSpPr>
            <a:spLocks noGrp="1"/>
          </p:cNvSpPr>
          <p:nvPr>
            <p:ph type="dt" sz="half" idx="10"/>
          </p:nvPr>
        </p:nvSpPr>
        <p:spPr/>
        <p:txBody>
          <a:bodyPr/>
          <a:lstStyle/>
          <a:p>
            <a:fld id="{4A706AEE-E4B8-4315-A38A-5DBF50C52D73}" type="datetimeFigureOut">
              <a:rPr lang="en-US" smtClean="0"/>
              <a:t>12/13/2021</a:t>
            </a:fld>
            <a:endParaRPr lang="en-US"/>
          </a:p>
        </p:txBody>
      </p:sp>
      <p:sp>
        <p:nvSpPr>
          <p:cNvPr id="10" name="Footer Placeholder 9">
            <a:extLst>
              <a:ext uri="{FF2B5EF4-FFF2-40B4-BE49-F238E27FC236}">
                <a16:creationId xmlns:a16="http://schemas.microsoft.com/office/drawing/2014/main" id="{4D4CF198-164A-403B-80C4-44E0196DF56C}"/>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393C20EE-24EE-4FCE-8C00-CBB4F6AEFA3E}"/>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3976997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hoto">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5" y="2571"/>
            <a:ext cx="12188950" cy="6852858"/>
          </a:xfrm>
          <a:prstGeom prst="rect">
            <a:avLst/>
          </a:prstGeom>
        </p:spPr>
      </p:pic>
      <p:sp>
        <p:nvSpPr>
          <p:cNvPr id="2" name="Date Placeholder 1"/>
          <p:cNvSpPr>
            <a:spLocks noGrp="1"/>
          </p:cNvSpPr>
          <p:nvPr>
            <p:ph type="dt" sz="half" idx="10"/>
          </p:nvPr>
        </p:nvSpPr>
        <p:spPr/>
        <p:txBody>
          <a:bodyPr/>
          <a:lstStyle/>
          <a:p>
            <a:fld id="{4A706AEE-E4B8-4315-A38A-5DBF50C52D73}"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1F73E-0BBA-472D-89D7-AA97411977D3}" type="slidenum">
              <a:rPr lang="en-US" smtClean="0"/>
              <a:t>‹#›</a:t>
            </a:fld>
            <a:endParaRPr lang="en-US"/>
          </a:p>
        </p:txBody>
      </p:sp>
      <p:sp>
        <p:nvSpPr>
          <p:cNvPr id="10" name="Picture Placeholder 9">
            <a:extLst>
              <a:ext uri="{FF2B5EF4-FFF2-40B4-BE49-F238E27FC236}">
                <a16:creationId xmlns:a16="http://schemas.microsoft.com/office/drawing/2014/main" id="{1D4316CC-A48F-4BBE-B42A-217912B9343F}"/>
              </a:ext>
            </a:extLst>
          </p:cNvPr>
          <p:cNvSpPr>
            <a:spLocks noGrp="1" noChangeAspect="1"/>
          </p:cNvSpPr>
          <p:nvPr>
            <p:ph type="pic" sz="quarter" idx="13"/>
          </p:nvPr>
        </p:nvSpPr>
        <p:spPr>
          <a:xfrm>
            <a:off x="0" y="0"/>
            <a:ext cx="12188952" cy="5116945"/>
          </a:xfrm>
        </p:spPr>
        <p:txBody>
          <a:bodyPr anchor="ctr" anchorCtr="0">
            <a:noAutofit/>
          </a:bodyPr>
          <a:lstStyle>
            <a:lvl1pPr marL="0" indent="0" algn="ctr">
              <a:buNone/>
              <a:defRPr/>
            </a:lvl1pPr>
          </a:lstStyle>
          <a:p>
            <a:endParaRPr lang="en-US" dirty="0"/>
          </a:p>
        </p:txBody>
      </p:sp>
      <p:sp>
        <p:nvSpPr>
          <p:cNvPr id="11" name="Title 10">
            <a:extLst>
              <a:ext uri="{FF2B5EF4-FFF2-40B4-BE49-F238E27FC236}">
                <a16:creationId xmlns:a16="http://schemas.microsoft.com/office/drawing/2014/main" id="{18FF99EB-A947-4D83-8F9E-CA5EF676B147}"/>
              </a:ext>
            </a:extLst>
          </p:cNvPr>
          <p:cNvSpPr>
            <a:spLocks noGrp="1"/>
          </p:cNvSpPr>
          <p:nvPr>
            <p:ph type="title"/>
          </p:nvPr>
        </p:nvSpPr>
        <p:spPr>
          <a:xfrm>
            <a:off x="838200" y="5218545"/>
            <a:ext cx="10420927" cy="1003851"/>
          </a:xfrm>
        </p:spPr>
        <p:txBody>
          <a:bodyPr anchor="t">
            <a:normAutofit/>
          </a:bodyPr>
          <a:lstStyle>
            <a:lvl1pPr>
              <a:defRPr sz="3200">
                <a:solidFill>
                  <a:schemeClr val="bg1"/>
                </a:solidFill>
              </a:defRPr>
            </a:lvl1pPr>
          </a:lstStyle>
          <a:p>
            <a:r>
              <a:rPr lang="en-US"/>
              <a:t>Click to edit Master title style</a:t>
            </a:r>
          </a:p>
        </p:txBody>
      </p:sp>
    </p:spTree>
    <p:extLst>
      <p:ext uri="{BB962C8B-B14F-4D97-AF65-F5344CB8AC3E}">
        <p14:creationId xmlns:p14="http://schemas.microsoft.com/office/powerpoint/2010/main" val="307466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7" name="Media Placeholder 6">
            <a:extLst>
              <a:ext uri="{FF2B5EF4-FFF2-40B4-BE49-F238E27FC236}">
                <a16:creationId xmlns:a16="http://schemas.microsoft.com/office/drawing/2014/main" id="{D9F3DECE-3D90-46B8-AA48-F29BB31281AC}"/>
              </a:ext>
            </a:extLst>
          </p:cNvPr>
          <p:cNvSpPr>
            <a:spLocks noGrp="1"/>
          </p:cNvSpPr>
          <p:nvPr>
            <p:ph type="media" sz="quarter" idx="14"/>
          </p:nvPr>
        </p:nvSpPr>
        <p:spPr>
          <a:xfrm>
            <a:off x="1134918" y="803563"/>
            <a:ext cx="9922164" cy="4932218"/>
          </a:xfrm>
        </p:spPr>
        <p:txBody>
          <a:bodyPr anchor="ctr" anchorCtr="0"/>
          <a:lstStyle>
            <a:lvl1pPr marL="0" indent="0" algn="ctr">
              <a:buNone/>
              <a:defRPr>
                <a:noFill/>
              </a:defRPr>
            </a:lvl1pPr>
          </a:lstStyle>
          <a:p>
            <a:endParaRPr lang="en-US"/>
          </a:p>
        </p:txBody>
      </p:sp>
      <p:sp>
        <p:nvSpPr>
          <p:cNvPr id="2" name="Date Placeholder 1"/>
          <p:cNvSpPr>
            <a:spLocks noGrp="1"/>
          </p:cNvSpPr>
          <p:nvPr>
            <p:ph type="dt" sz="half" idx="10"/>
          </p:nvPr>
        </p:nvSpPr>
        <p:spPr/>
        <p:txBody>
          <a:bodyPr/>
          <a:lstStyle/>
          <a:p>
            <a:fld id="{4A706AEE-E4B8-4315-A38A-5DBF50C52D73}"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645465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457201"/>
            <a:ext cx="6172200" cy="5403850"/>
          </a:xfrm>
          <a:prstGeom prst="rect">
            <a:avLst/>
          </a:prstGeo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706AEE-E4B8-4315-A38A-5DBF50C52D73}"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966243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5183188" y="457201"/>
            <a:ext cx="6172200" cy="5403850"/>
          </a:xfrm>
          <a:prstGeom prst="rect">
            <a:avLst/>
          </a:prstGeom>
          <a:noFill/>
        </p:spPr>
        <p:txBody>
          <a:bodyPr anchor="ct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4A706AEE-E4B8-4315-A38A-5DBF50C52D73}"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4324243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2 consultant informatio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85CF677-628B-43A7-AA88-9DD0BBB3A0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
        <p:nvSpPr>
          <p:cNvPr id="3" name="Date Placeholder 2">
            <a:extLst>
              <a:ext uri="{FF2B5EF4-FFF2-40B4-BE49-F238E27FC236}">
                <a16:creationId xmlns:a16="http://schemas.microsoft.com/office/drawing/2014/main" id="{E5289218-7CB7-4181-8221-C0440523BEC9}"/>
              </a:ext>
            </a:extLst>
          </p:cNvPr>
          <p:cNvSpPr>
            <a:spLocks noGrp="1"/>
          </p:cNvSpPr>
          <p:nvPr>
            <p:ph type="dt" sz="half" idx="10"/>
          </p:nvPr>
        </p:nvSpPr>
        <p:spPr/>
        <p:txBody>
          <a:bodyPr/>
          <a:lstStyle/>
          <a:p>
            <a:fld id="{4A706AEE-E4B8-4315-A38A-5DBF50C52D73}" type="datetimeFigureOut">
              <a:rPr lang="en-US" smtClean="0"/>
              <a:t>12/13/2021</a:t>
            </a:fld>
            <a:endParaRPr lang="en-US"/>
          </a:p>
        </p:txBody>
      </p:sp>
      <p:sp>
        <p:nvSpPr>
          <p:cNvPr id="4" name="Footer Placeholder 3">
            <a:extLst>
              <a:ext uri="{FF2B5EF4-FFF2-40B4-BE49-F238E27FC236}">
                <a16:creationId xmlns:a16="http://schemas.microsoft.com/office/drawing/2014/main" id="{C0DB162A-3F38-40BA-82D2-7C72C64118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B03C34-34B1-4B5B-AEED-AE92CCC42FD7}"/>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9" name="Content Placeholder 8">
            <a:extLst>
              <a:ext uri="{FF2B5EF4-FFF2-40B4-BE49-F238E27FC236}">
                <a16:creationId xmlns:a16="http://schemas.microsoft.com/office/drawing/2014/main" id="{019EEF34-BD1D-4AD5-89F7-C78D3A3B74B9}"/>
              </a:ext>
            </a:extLst>
          </p:cNvPr>
          <p:cNvSpPr>
            <a:spLocks noGrp="1"/>
          </p:cNvSpPr>
          <p:nvPr>
            <p:ph sz="quarter" idx="13"/>
          </p:nvPr>
        </p:nvSpPr>
        <p:spPr>
          <a:xfrm>
            <a:off x="1244889" y="3168073"/>
            <a:ext cx="4592495" cy="2354046"/>
          </a:xfrm>
        </p:spPr>
        <p:txBody>
          <a:bodyPr anchor="ctr">
            <a:normAutofit/>
          </a:bodyPr>
          <a:lstStyle>
            <a:lvl1pPr marL="0" indent="0">
              <a:buNone/>
              <a:defRPr sz="2000" b="0"/>
            </a:lvl1pPr>
            <a:lvl2pPr marL="457200" indent="0">
              <a:buNone/>
              <a:defRPr sz="2000"/>
            </a:lvl2pPr>
            <a:lvl3pPr marL="914400" indent="0">
              <a:buNone/>
              <a:defRPr/>
            </a:lvl3pPr>
            <a:lvl4pPr marL="1371600" indent="0">
              <a:buNone/>
              <a:defRPr/>
            </a:lvl4pPr>
            <a:lvl5pPr marL="1828800" indent="0">
              <a:buNone/>
              <a:defRPr/>
            </a:lvl5pPr>
          </a:lstStyle>
          <a:p>
            <a:pPr lvl="0"/>
            <a:r>
              <a:rPr lang="en-US" dirty="0"/>
              <a:t>Edit Master text styles</a:t>
            </a:r>
          </a:p>
          <a:p>
            <a:pPr lvl="0"/>
            <a:endParaRPr lang="en-US" dirty="0"/>
          </a:p>
          <a:p>
            <a:pPr lvl="1"/>
            <a:endParaRPr lang="en-US" dirty="0"/>
          </a:p>
        </p:txBody>
      </p:sp>
      <p:sp>
        <p:nvSpPr>
          <p:cNvPr id="13" name="Content Placeholder 8">
            <a:extLst>
              <a:ext uri="{FF2B5EF4-FFF2-40B4-BE49-F238E27FC236}">
                <a16:creationId xmlns:a16="http://schemas.microsoft.com/office/drawing/2014/main" id="{D0AFE5B4-1938-41A0-B0F4-D9FA324FA7EF}"/>
              </a:ext>
            </a:extLst>
          </p:cNvPr>
          <p:cNvSpPr>
            <a:spLocks noGrp="1"/>
          </p:cNvSpPr>
          <p:nvPr>
            <p:ph sz="quarter" idx="14"/>
          </p:nvPr>
        </p:nvSpPr>
        <p:spPr>
          <a:xfrm>
            <a:off x="6338743" y="3168073"/>
            <a:ext cx="4592495" cy="2354046"/>
          </a:xfrm>
        </p:spPr>
        <p:txBody>
          <a:bodyPr anchor="ctr">
            <a:normAutofit/>
          </a:bodyPr>
          <a:lstStyle>
            <a:lvl1pPr marL="0" indent="0">
              <a:buNone/>
              <a:defRPr sz="2000" b="0"/>
            </a:lvl1pPr>
            <a:lvl2pPr marL="457200" indent="0">
              <a:buNone/>
              <a:defRPr sz="2000"/>
            </a:lvl2pPr>
            <a:lvl3pPr marL="914400" indent="0">
              <a:buNone/>
              <a:defRPr/>
            </a:lvl3pPr>
            <a:lvl4pPr marL="1371600" indent="0">
              <a:buNone/>
              <a:defRPr/>
            </a:lvl4pPr>
            <a:lvl5pPr marL="1828800" indent="0">
              <a:buNone/>
              <a:defRPr/>
            </a:lvl5pPr>
          </a:lstStyle>
          <a:p>
            <a:pPr lvl="0"/>
            <a:r>
              <a:rPr lang="en-US" dirty="0"/>
              <a:t>Edit Master text styles</a:t>
            </a:r>
          </a:p>
          <a:p>
            <a:pPr lvl="0"/>
            <a:endParaRPr lang="en-US" dirty="0"/>
          </a:p>
          <a:p>
            <a:pPr lvl="1"/>
            <a:endParaRPr lang="en-US" dirty="0"/>
          </a:p>
        </p:txBody>
      </p:sp>
      <p:sp>
        <p:nvSpPr>
          <p:cNvPr id="14" name="TextBox 13" descr="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
            <a:extLst>
              <a:ext uri="{FF2B5EF4-FFF2-40B4-BE49-F238E27FC236}">
                <a16:creationId xmlns:a16="http://schemas.microsoft.com/office/drawing/2014/main" id="{1A8F5A1F-1699-4EF1-82AF-7354D891452F}"/>
              </a:ext>
            </a:extLst>
          </p:cNvPr>
          <p:cNvSpPr txBox="1"/>
          <p:nvPr userDrawn="1"/>
        </p:nvSpPr>
        <p:spPr>
          <a:xfrm>
            <a:off x="1244889" y="5661891"/>
            <a:ext cx="9686349" cy="507831"/>
          </a:xfrm>
          <a:prstGeom prst="rect">
            <a:avLst/>
          </a:prstGeom>
          <a:noFill/>
        </p:spPr>
        <p:txBody>
          <a:bodyPr wrap="square" rtlCol="0">
            <a:spAutoFit/>
          </a:bodyPr>
          <a:lstStyle/>
          <a:p>
            <a:r>
              <a:rPr lang="en-US" sz="900" dirty="0"/>
              <a:t>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a:t>
            </a:r>
          </a:p>
        </p:txBody>
      </p:sp>
    </p:spTree>
    <p:extLst>
      <p:ext uri="{BB962C8B-B14F-4D97-AF65-F5344CB8AC3E}">
        <p14:creationId xmlns:p14="http://schemas.microsoft.com/office/powerpoint/2010/main" val="3179874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44073"/>
            <a:ext cx="10515600" cy="4532890"/>
          </a:xfrm>
          <a:prstGeom prst="rect">
            <a:avLst/>
          </a:prstGeom>
        </p:spPr>
        <p:txBody>
          <a:bodyPr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A706AEE-E4B8-4315-A38A-5DBF50C52D73}"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1F73E-0BBA-472D-89D7-AA97411977D3}" type="slidenum">
              <a:rPr lang="en-US" smtClean="0"/>
              <a:t>‹#›</a:t>
            </a:fld>
            <a:endParaRPr lang="en-US"/>
          </a:p>
        </p:txBody>
      </p:sp>
      <p:sp>
        <p:nvSpPr>
          <p:cNvPr id="7" name="Title 6">
            <a:extLst>
              <a:ext uri="{FF2B5EF4-FFF2-40B4-BE49-F238E27FC236}">
                <a16:creationId xmlns:a16="http://schemas.microsoft.com/office/drawing/2014/main" id="{F4E87B5A-4C30-4ABE-B2BE-71FBF9F2A8B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84393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8" y="668"/>
            <a:ext cx="12189625" cy="6856664"/>
          </a:xfrm>
          <a:prstGeom prst="rect">
            <a:avLst/>
          </a:prstGeom>
        </p:spPr>
      </p:pic>
      <p:sp>
        <p:nvSpPr>
          <p:cNvPr id="2" name="Title 1"/>
          <p:cNvSpPr>
            <a:spLocks noGrp="1"/>
          </p:cNvSpPr>
          <p:nvPr>
            <p:ph type="title"/>
          </p:nvPr>
        </p:nvSpPr>
        <p:spPr>
          <a:xfrm>
            <a:off x="1893456" y="423334"/>
            <a:ext cx="8340436" cy="2713228"/>
          </a:xfrm>
          <a:prstGeom prst="rect">
            <a:avLst/>
          </a:prstGeom>
        </p:spPr>
        <p:txBody>
          <a:bodyPr rIns="457200" anchor="b"/>
          <a:lstStyle>
            <a:lvl1pPr>
              <a:defRPr sz="600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893456" y="3246268"/>
            <a:ext cx="8340436" cy="1500187"/>
          </a:xfrm>
          <a:prstGeom prst="rect">
            <a:avLst/>
          </a:prstGeom>
        </p:spPr>
        <p:txBody>
          <a:bodyPr tIns="182880" rIns="457200" bIns="182880" anchor="t" anchorCtr="0"/>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A706AEE-E4B8-4315-A38A-5DBF50C52D73}"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882145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7F37E57-90EB-4392-A853-E6C177DBF2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3" name="Date Placeholder 2">
            <a:extLst>
              <a:ext uri="{FF2B5EF4-FFF2-40B4-BE49-F238E27FC236}">
                <a16:creationId xmlns:a16="http://schemas.microsoft.com/office/drawing/2014/main" id="{EB0C64CA-01BD-460D-89C9-0C2043D580EB}"/>
              </a:ext>
            </a:extLst>
          </p:cNvPr>
          <p:cNvSpPr>
            <a:spLocks noGrp="1"/>
          </p:cNvSpPr>
          <p:nvPr>
            <p:ph type="dt" sz="half" idx="10"/>
          </p:nvPr>
        </p:nvSpPr>
        <p:spPr/>
        <p:txBody>
          <a:bodyPr/>
          <a:lstStyle/>
          <a:p>
            <a:fld id="{4A706AEE-E4B8-4315-A38A-5DBF50C52D73}" type="datetimeFigureOut">
              <a:rPr lang="en-US" smtClean="0"/>
              <a:t>12/13/2021</a:t>
            </a:fld>
            <a:endParaRPr lang="en-US"/>
          </a:p>
        </p:txBody>
      </p:sp>
      <p:sp>
        <p:nvSpPr>
          <p:cNvPr id="4" name="Footer Placeholder 3">
            <a:extLst>
              <a:ext uri="{FF2B5EF4-FFF2-40B4-BE49-F238E27FC236}">
                <a16:creationId xmlns:a16="http://schemas.microsoft.com/office/drawing/2014/main" id="{1583761E-B5D3-45B1-B910-9807F7E125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D9092A-2CD1-40F9-B4AA-7D5FC15F2ADE}"/>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8" name="Title 7">
            <a:extLst>
              <a:ext uri="{FF2B5EF4-FFF2-40B4-BE49-F238E27FC236}">
                <a16:creationId xmlns:a16="http://schemas.microsoft.com/office/drawing/2014/main" id="{E1829E2D-5DC0-4E9F-B678-9019679156F8}"/>
              </a:ext>
            </a:extLst>
          </p:cNvPr>
          <p:cNvSpPr>
            <a:spLocks noGrp="1"/>
          </p:cNvSpPr>
          <p:nvPr>
            <p:ph type="title"/>
          </p:nvPr>
        </p:nvSpPr>
        <p:spPr>
          <a:xfrm>
            <a:off x="838200" y="4290581"/>
            <a:ext cx="11353800" cy="891019"/>
          </a:xfrm>
          <a:prstGeom prst="rect">
            <a:avLst/>
          </a:prstGeom>
        </p:spPr>
        <p:txBody>
          <a:bodyPr anchor="t"/>
          <a:lstStyle/>
          <a:p>
            <a:r>
              <a:rPr lang="en-US"/>
              <a:t>Click to edit Master title style</a:t>
            </a:r>
          </a:p>
        </p:txBody>
      </p:sp>
      <p:sp>
        <p:nvSpPr>
          <p:cNvPr id="9" name="Text Placeholder 2">
            <a:extLst>
              <a:ext uri="{FF2B5EF4-FFF2-40B4-BE49-F238E27FC236}">
                <a16:creationId xmlns:a16="http://schemas.microsoft.com/office/drawing/2014/main" id="{4389D740-357F-4BFD-B6E8-D6C74B9D819B}"/>
              </a:ext>
            </a:extLst>
          </p:cNvPr>
          <p:cNvSpPr>
            <a:spLocks noGrp="1"/>
          </p:cNvSpPr>
          <p:nvPr>
            <p:ph type="body" idx="1"/>
          </p:nvPr>
        </p:nvSpPr>
        <p:spPr>
          <a:xfrm>
            <a:off x="3581400" y="5331272"/>
            <a:ext cx="8610600" cy="688099"/>
          </a:xfrm>
          <a:prstGeom prst="rect">
            <a:avLst/>
          </a:prstGeom>
        </p:spPr>
        <p:txBody>
          <a:bodyPr>
            <a:norm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073786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706AEE-E4B8-4315-A38A-5DBF50C52D73}"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
        <p:nvSpPr>
          <p:cNvPr id="8" name="Title 7">
            <a:extLst>
              <a:ext uri="{FF2B5EF4-FFF2-40B4-BE49-F238E27FC236}">
                <a16:creationId xmlns:a16="http://schemas.microsoft.com/office/drawing/2014/main" id="{CD0CFDC3-B650-4CCE-8A51-79C6018F060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50447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D786F29-BF4F-4B2A-B4D2-37C78A859BB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2" name="Title 1"/>
          <p:cNvSpPr>
            <a:spLocks noGrp="1"/>
          </p:cNvSpPr>
          <p:nvPr>
            <p:ph type="title"/>
          </p:nvPr>
        </p:nvSpPr>
        <p:spPr>
          <a:xfrm>
            <a:off x="839788" y="365126"/>
            <a:ext cx="10515600" cy="1149350"/>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2"/>
            <a:ext cx="5157787" cy="914255"/>
          </a:xfrm>
          <a:prstGeom prst="rect">
            <a:avLst/>
          </a:prstGeom>
        </p:spPr>
        <p:txBody>
          <a:bodyPr anchor="b">
            <a:normAutofit/>
          </a:bodyPr>
          <a:lstStyle>
            <a:lvl1pPr marL="0" indent="0">
              <a:buNone/>
              <a:defRPr sz="2800" b="1">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671761"/>
            <a:ext cx="5157787" cy="2980893"/>
          </a:xfrm>
          <a:prstGeom prst="rect">
            <a:avLst/>
          </a:prstGeom>
        </p:spPr>
        <p:txBody>
          <a:bodyPr/>
          <a:lstStyle>
            <a:lvl1pPr>
              <a:defRPr sz="2400"/>
            </a:lvl1pPr>
            <a:lvl2pPr>
              <a:defRPr sz="20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2"/>
            <a:ext cx="5183188" cy="914255"/>
          </a:xfrm>
          <a:prstGeom prst="rect">
            <a:avLst/>
          </a:prstGeom>
        </p:spPr>
        <p:txBody>
          <a:bodyPr anchor="b">
            <a:normAutofit/>
          </a:bodyPr>
          <a:lstStyle>
            <a:lvl1pPr marL="0" indent="0">
              <a:buNone/>
              <a:defRPr sz="2800" b="1">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671761"/>
            <a:ext cx="5183188" cy="2980894"/>
          </a:xfrm>
          <a:prstGeom prst="rect">
            <a:avLst/>
          </a:prstGeom>
        </p:spPr>
        <p:txBody>
          <a:bodyPr/>
          <a:lstStyle>
            <a:lvl1pPr>
              <a:defRPr sz="2400"/>
            </a:lvl1pPr>
            <a:lvl2pPr>
              <a:defRPr sz="20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A706AEE-E4B8-4315-A38A-5DBF50C52D73}"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449286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12/13/2021</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13" name="Content Placeholder 12">
            <a:extLst>
              <a:ext uri="{FF2B5EF4-FFF2-40B4-BE49-F238E27FC236}">
                <a16:creationId xmlns:a16="http://schemas.microsoft.com/office/drawing/2014/main" id="{8527C91C-D68F-46DB-9618-F4AE37D5AFEF}"/>
              </a:ext>
            </a:extLst>
          </p:cNvPr>
          <p:cNvSpPr>
            <a:spLocks noGrp="1"/>
          </p:cNvSpPr>
          <p:nvPr>
            <p:ph sz="quarter" idx="13"/>
          </p:nvPr>
        </p:nvSpPr>
        <p:spPr>
          <a:xfrm>
            <a:off x="838200" y="1458913"/>
            <a:ext cx="10393363" cy="2817523"/>
          </a:xfrm>
        </p:spPr>
        <p:txBody>
          <a:bodyPr lIns="1645920" tIns="914400" rIns="1645920" bIns="914400" anchor="t" anchorCtr="0">
            <a:normAutofit/>
          </a:bodyPr>
          <a:lstStyle>
            <a:lvl1pPr marL="0" indent="0">
              <a:buNone/>
              <a:defRPr sz="3600" i="1"/>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6" name="Text Placeholder 15">
            <a:extLst>
              <a:ext uri="{FF2B5EF4-FFF2-40B4-BE49-F238E27FC236}">
                <a16:creationId xmlns:a16="http://schemas.microsoft.com/office/drawing/2014/main" id="{40D0A9EE-76F6-42DC-BF8D-A7F378AFACB4}"/>
              </a:ext>
            </a:extLst>
          </p:cNvPr>
          <p:cNvSpPr>
            <a:spLocks noGrp="1"/>
          </p:cNvSpPr>
          <p:nvPr>
            <p:ph type="body" sz="quarter" idx="14"/>
          </p:nvPr>
        </p:nvSpPr>
        <p:spPr>
          <a:xfrm>
            <a:off x="828675" y="4284663"/>
            <a:ext cx="10402888" cy="850900"/>
          </a:xfrm>
        </p:spPr>
        <p:txBody>
          <a:bodyPr anchor="b" anchorCtr="0">
            <a:normAutofit/>
          </a:bodyPr>
          <a:lstStyle>
            <a:lvl1pPr marL="0" indent="0" algn="r">
              <a:buNone/>
              <a:defRPr sz="1800"/>
            </a:lvl1pPr>
            <a:lvl2pPr marL="457200" indent="0" algn="r">
              <a:buNone/>
              <a:defRPr/>
            </a:lvl2pPr>
            <a:lvl3pPr marL="914400" indent="0" algn="r">
              <a:buNone/>
              <a:defRPr/>
            </a:lvl3pPr>
            <a:lvl4pPr marL="1371600" indent="0" algn="r">
              <a:buNone/>
              <a:defRPr/>
            </a:lvl4pPr>
            <a:lvl5pPr marL="1828800" indent="0" algn="r">
              <a:buNone/>
              <a:defRPr/>
            </a:lvl5pPr>
          </a:lstStyle>
          <a:p>
            <a:pPr lvl="0"/>
            <a:endParaRPr lang="en-US" dirty="0"/>
          </a:p>
        </p:txBody>
      </p:sp>
    </p:spTree>
    <p:extLst>
      <p:ext uri="{BB962C8B-B14F-4D97-AF65-F5344CB8AC3E}">
        <p14:creationId xmlns:p14="http://schemas.microsoft.com/office/powerpoint/2010/main" val="2438906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sta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12/13/2021</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2" name="Title 1">
            <a:extLst>
              <a:ext uri="{FF2B5EF4-FFF2-40B4-BE49-F238E27FC236}">
                <a16:creationId xmlns:a16="http://schemas.microsoft.com/office/drawing/2014/main" id="{F24B4279-F9B4-4F4D-8122-8EAE90CBA59C}"/>
              </a:ext>
            </a:extLst>
          </p:cNvPr>
          <p:cNvSpPr>
            <a:spLocks noGrp="1"/>
          </p:cNvSpPr>
          <p:nvPr>
            <p:ph type="title"/>
          </p:nvPr>
        </p:nvSpPr>
        <p:spPr>
          <a:xfrm>
            <a:off x="838200" y="2766219"/>
            <a:ext cx="10515600" cy="1325563"/>
          </a:xfrm>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536804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only logo">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7" y="1714"/>
            <a:ext cx="12185906" cy="6854571"/>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12/13/2021</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2" name="Title 1">
            <a:extLst>
              <a:ext uri="{FF2B5EF4-FFF2-40B4-BE49-F238E27FC236}">
                <a16:creationId xmlns:a16="http://schemas.microsoft.com/office/drawing/2014/main" id="{F24B4279-F9B4-4F4D-8122-8EAE90CBA59C}"/>
              </a:ext>
            </a:extLst>
          </p:cNvPr>
          <p:cNvSpPr>
            <a:spLocks noGrp="1"/>
          </p:cNvSpPr>
          <p:nvPr>
            <p:ph type="title"/>
          </p:nvPr>
        </p:nvSpPr>
        <p:spPr>
          <a:xfrm>
            <a:off x="838200" y="2766219"/>
            <a:ext cx="10515600" cy="1325563"/>
          </a:xfrm>
        </p:spPr>
        <p:txBody>
          <a:bodyPr/>
          <a:lstStyle>
            <a:lvl1pP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1963667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6FF858C-D621-4E06-B0BD-3504A86EE01C}"/>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1714"/>
            <a:ext cx="12191999" cy="6854571"/>
          </a:xfrm>
          <a:prstGeom prst="rect">
            <a:avLst/>
          </a:prstGeom>
        </p:spPr>
      </p:pic>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06AEE-E4B8-4315-A38A-5DBF50C52D73}" type="datetimeFigureOut">
              <a:rPr lang="en-US" smtClean="0"/>
              <a:t>12/13/2021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1F73E-0BBA-472D-89D7-AA97411977D3}" type="slidenum">
              <a:rPr lang="en-US" smtClean="0"/>
              <a:t>‹#›</a:t>
            </a:fld>
            <a:endParaRPr lang="en-US"/>
          </a:p>
        </p:txBody>
      </p:sp>
      <p:sp>
        <p:nvSpPr>
          <p:cNvPr id="15" name="Title Placeholder 14">
            <a:extLst>
              <a:ext uri="{FF2B5EF4-FFF2-40B4-BE49-F238E27FC236}">
                <a16:creationId xmlns:a16="http://schemas.microsoft.com/office/drawing/2014/main" id="{C4FFDAAB-CF54-4977-9D64-1D8CF2A8B5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6" name="Text Placeholder 15">
            <a:extLst>
              <a:ext uri="{FF2B5EF4-FFF2-40B4-BE49-F238E27FC236}">
                <a16:creationId xmlns:a16="http://schemas.microsoft.com/office/drawing/2014/main" id="{33C8E99D-C13E-4496-9E45-888ED9E9E8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786089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2" r:id="rId4"/>
    <p:sldLayoutId id="2147483664" r:id="rId5"/>
    <p:sldLayoutId id="2147483665" r:id="rId6"/>
    <p:sldLayoutId id="2147483666" r:id="rId7"/>
    <p:sldLayoutId id="2147483675" r:id="rId8"/>
    <p:sldLayoutId id="2147483676" r:id="rId9"/>
    <p:sldLayoutId id="2147483667" r:id="rId10"/>
    <p:sldLayoutId id="2147483673" r:id="rId11"/>
    <p:sldLayoutId id="2147483668" r:id="rId12"/>
    <p:sldLayoutId id="2147483669" r:id="rId13"/>
    <p:sldLayoutId id="2147483674" r:id="rId14"/>
  </p:sldLayoutIdLst>
  <p:txStyles>
    <p:titleStyle>
      <a:lvl1pPr algn="l" defTabSz="914400" rtl="0" eaLnBrk="1" latinLnBrk="0" hangingPunct="1">
        <a:lnSpc>
          <a:spcPct val="90000"/>
        </a:lnSpc>
        <a:spcBef>
          <a:spcPct val="0"/>
        </a:spcBef>
        <a:buNone/>
        <a:defRPr sz="4400" kern="12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90000"/>
        </a:lnSpc>
        <a:spcBef>
          <a:spcPts val="500"/>
        </a:spcBef>
        <a:buClr>
          <a:schemeClr val="tx2">
            <a:lumMod val="60000"/>
            <a:lumOff val="40000"/>
          </a:schemeClr>
        </a:buClr>
        <a:buFont typeface="Arial" panose="020B0604020202020204" pitchFamily="34" charset="0"/>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057400" indent="-228600" algn="l" defTabSz="914400" rtl="0" eaLnBrk="1" latinLnBrk="0" hangingPunct="1">
        <a:lnSpc>
          <a:spcPct val="90000"/>
        </a:lnSpc>
        <a:spcBef>
          <a:spcPts val="500"/>
        </a:spcBef>
        <a:buClr>
          <a:schemeClr val="accent6">
            <a:lumMod val="60000"/>
            <a:lumOff val="40000"/>
          </a:schemeClr>
        </a:buClr>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ksde.org/Agency/Division-of-Learning-Services/Special-Education-and-Title-Services/Title-Services/Educating-Homeless-Children-and-Youth"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ttoedman@ksde.org" TargetMode="External"/><Relationship Id="rId2" Type="http://schemas.openxmlformats.org/officeDocument/2006/relationships/hyperlink" Target="mailto:name@ksde.org" TargetMode="Externa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nche.ed.gov/mv-auth-activitie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nche.ed.gov/mv-auth-activiti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nche.ed.gov/mv-auth-activiti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86112" y="4351369"/>
            <a:ext cx="6766560" cy="1037658"/>
          </a:xfrm>
        </p:spPr>
        <p:txBody>
          <a:bodyPr>
            <a:normAutofit fontScale="62500" lnSpcReduction="20000"/>
          </a:bodyPr>
          <a:lstStyle/>
          <a:p>
            <a:pPr algn="l"/>
            <a:endParaRPr lang="en-US" sz="1600" dirty="0"/>
          </a:p>
          <a:p>
            <a:pPr algn="l"/>
            <a:endParaRPr lang="en-US" sz="1600" dirty="0"/>
          </a:p>
          <a:p>
            <a:r>
              <a:rPr lang="en-US" sz="5800" b="1" dirty="0"/>
              <a:t>November 9, 2021</a:t>
            </a:r>
          </a:p>
        </p:txBody>
      </p:sp>
      <p:sp>
        <p:nvSpPr>
          <p:cNvPr id="2" name="Title 1"/>
          <p:cNvSpPr>
            <a:spLocks noGrp="1"/>
          </p:cNvSpPr>
          <p:nvPr>
            <p:ph type="ctrTitle"/>
          </p:nvPr>
        </p:nvSpPr>
        <p:spPr>
          <a:xfrm>
            <a:off x="774487" y="2986025"/>
            <a:ext cx="9855216" cy="1805623"/>
          </a:xfrm>
        </p:spPr>
        <p:txBody>
          <a:bodyPr/>
          <a:lstStyle/>
          <a:p>
            <a:pPr algn="l"/>
            <a:r>
              <a:rPr lang="en-US" sz="4267" dirty="0"/>
              <a:t>	American Rescue Plan Homeless Children and Youth (ARP-HCY-II)</a:t>
            </a:r>
            <a:br>
              <a:rPr lang="en-US" sz="4267" dirty="0"/>
            </a:br>
            <a:endParaRPr lang="en-US" sz="3200" dirty="0"/>
          </a:p>
        </p:txBody>
      </p:sp>
    </p:spTree>
    <p:extLst>
      <p:ext uri="{BB962C8B-B14F-4D97-AF65-F5344CB8AC3E}">
        <p14:creationId xmlns:p14="http://schemas.microsoft.com/office/powerpoint/2010/main" val="3298012773"/>
      </p:ext>
    </p:extLst>
  </p:cSld>
  <p:clrMapOvr>
    <a:masterClrMapping/>
  </p:clrMapOvr>
  <mc:AlternateContent xmlns:mc="http://schemas.openxmlformats.org/markup-compatibility/2006" xmlns:p14="http://schemas.microsoft.com/office/powerpoint/2010/main">
    <mc:Choice Requires="p14">
      <p:transition spd="slow" p14:dur="2000" advTm="25018"/>
    </mc:Choice>
    <mc:Fallback xmlns="">
      <p:transition spd="slow" advTm="2501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F71D5B-5FD8-4FAF-A107-15CF499C1B01}"/>
              </a:ext>
            </a:extLst>
          </p:cNvPr>
          <p:cNvSpPr>
            <a:spLocks noGrp="1"/>
          </p:cNvSpPr>
          <p:nvPr>
            <p:ph idx="1"/>
          </p:nvPr>
        </p:nvSpPr>
        <p:spPr/>
        <p:txBody>
          <a:bodyPr>
            <a:normAutofit lnSpcReduction="10000"/>
          </a:bodyPr>
          <a:lstStyle/>
          <a:p>
            <a:pPr marL="0" marR="0" indent="0">
              <a:spcBef>
                <a:spcPts val="0"/>
              </a:spcBef>
              <a:spcAft>
                <a:spcPts val="0"/>
              </a:spcAft>
              <a:buNone/>
            </a:pPr>
            <a:r>
              <a:rPr lang="en-US" sz="2400" dirty="0">
                <a:effectLst/>
                <a:latin typeface="+mn-lt"/>
                <a:ea typeface="Calibri" panose="020F0502020204030204" pitchFamily="34" charset="0"/>
              </a:rPr>
              <a:t>1-Our </a:t>
            </a:r>
            <a:r>
              <a:rPr lang="en-US" sz="2400" dirty="0">
                <a:latin typeface="+mn-lt"/>
                <a:ea typeface="Calibri" panose="020F0502020204030204" pitchFamily="34" charset="0"/>
              </a:rPr>
              <a:t>local education agency (LEA)</a:t>
            </a:r>
            <a:r>
              <a:rPr lang="en-US" sz="2400" dirty="0">
                <a:effectLst/>
                <a:latin typeface="+mn-lt"/>
                <a:ea typeface="Calibri" panose="020F0502020204030204" pitchFamily="34" charset="0"/>
              </a:rPr>
              <a:t> is eligible for $5,000 or more in funding and will oversee our own ARP-HCY grant.</a:t>
            </a:r>
          </a:p>
          <a:p>
            <a:pPr marL="0" marR="0" indent="0">
              <a:spcBef>
                <a:spcPts val="0"/>
              </a:spcBef>
              <a:spcAft>
                <a:spcPts val="0"/>
              </a:spcAft>
              <a:buNone/>
            </a:pPr>
            <a:endParaRPr lang="en-US" sz="2400" dirty="0">
              <a:effectLst/>
              <a:latin typeface="+mn-lt"/>
              <a:ea typeface="Calibri" panose="020F0502020204030204" pitchFamily="34" charset="0"/>
            </a:endParaRPr>
          </a:p>
          <a:p>
            <a:pPr marL="0" indent="0">
              <a:spcBef>
                <a:spcPts val="0"/>
              </a:spcBef>
              <a:buNone/>
            </a:pPr>
            <a:r>
              <a:rPr lang="en-US" sz="2400" dirty="0">
                <a:effectLst/>
                <a:latin typeface="+mn-lt"/>
                <a:ea typeface="Calibri" panose="020F0502020204030204" pitchFamily="34" charset="0"/>
              </a:rPr>
              <a:t>2- </a:t>
            </a:r>
            <a:r>
              <a:rPr lang="en-US" sz="2400" dirty="0">
                <a:effectLst/>
                <a:latin typeface="+mn-lt"/>
                <a:ea typeface="Times New Roman" panose="02020603050405020304" pitchFamily="18" charset="0"/>
              </a:rPr>
              <a:t>Our </a:t>
            </a:r>
            <a:r>
              <a:rPr lang="en-US" sz="2400" dirty="0">
                <a:latin typeface="+mn-lt"/>
                <a:ea typeface="Calibri" panose="020F0502020204030204" pitchFamily="34" charset="0"/>
              </a:rPr>
              <a:t>local education agency (LEA)</a:t>
            </a:r>
            <a:r>
              <a:rPr lang="en-US" sz="2400" dirty="0">
                <a:effectLst/>
                <a:latin typeface="+mn-lt"/>
                <a:ea typeface="Times New Roman" panose="02020603050405020304" pitchFamily="18" charset="0"/>
              </a:rPr>
              <a:t> is eligible for $5,000 or more in funding however we plan to join a consortium for the ARP-HCY funding instead of serving as our own fiscal agent. </a:t>
            </a:r>
            <a:endParaRPr lang="en-US" sz="2400" dirty="0">
              <a:effectLst/>
              <a:latin typeface="+mn-lt"/>
              <a:ea typeface="Calibri" panose="020F0502020204030204" pitchFamily="34" charset="0"/>
            </a:endParaRPr>
          </a:p>
          <a:p>
            <a:pPr marL="0" marR="0" indent="0">
              <a:spcBef>
                <a:spcPts val="0"/>
              </a:spcBef>
              <a:spcAft>
                <a:spcPts val="0"/>
              </a:spcAft>
              <a:buNone/>
            </a:pPr>
            <a:endParaRPr lang="en-US" sz="2400" dirty="0">
              <a:effectLst/>
              <a:latin typeface="+mn-lt"/>
              <a:ea typeface="Calibri" panose="020F0502020204030204" pitchFamily="34" charset="0"/>
            </a:endParaRPr>
          </a:p>
          <a:p>
            <a:pPr marL="0" marR="0" indent="0">
              <a:spcBef>
                <a:spcPts val="0"/>
              </a:spcBef>
              <a:spcAft>
                <a:spcPts val="0"/>
              </a:spcAft>
              <a:buNone/>
            </a:pPr>
            <a:r>
              <a:rPr lang="en-US" sz="2400" dirty="0">
                <a:effectLst/>
                <a:latin typeface="+mn-lt"/>
                <a:ea typeface="Calibri" panose="020F0502020204030204" pitchFamily="34" charset="0"/>
              </a:rPr>
              <a:t>3- Our </a:t>
            </a:r>
            <a:r>
              <a:rPr lang="en-US" sz="2400" dirty="0">
                <a:latin typeface="+mn-lt"/>
                <a:ea typeface="Calibri" panose="020F0502020204030204" pitchFamily="34" charset="0"/>
              </a:rPr>
              <a:t>local education agency (LEA)</a:t>
            </a:r>
            <a:r>
              <a:rPr lang="en-US" sz="2400" dirty="0">
                <a:effectLst/>
                <a:latin typeface="+mn-lt"/>
                <a:ea typeface="Calibri" panose="020F0502020204030204" pitchFamily="34" charset="0"/>
              </a:rPr>
              <a:t> is eligible for less than $5,000 in funding and will join a consortium for the ARP-HCY funding.</a:t>
            </a:r>
          </a:p>
          <a:p>
            <a:pPr marL="0" marR="0" indent="0">
              <a:spcBef>
                <a:spcPts val="0"/>
              </a:spcBef>
              <a:spcAft>
                <a:spcPts val="0"/>
              </a:spcAft>
              <a:buNone/>
            </a:pPr>
            <a:endParaRPr lang="en-US" sz="2400" dirty="0">
              <a:latin typeface="+mn-lt"/>
              <a:ea typeface="Calibri" panose="020F0502020204030204" pitchFamily="34" charset="0"/>
            </a:endParaRPr>
          </a:p>
          <a:p>
            <a:pPr marL="0" marR="0" indent="0">
              <a:spcBef>
                <a:spcPts val="0"/>
              </a:spcBef>
              <a:spcAft>
                <a:spcPts val="0"/>
              </a:spcAft>
              <a:buNone/>
            </a:pPr>
            <a:r>
              <a:rPr lang="en-US" sz="2400" dirty="0">
                <a:effectLst/>
                <a:latin typeface="+mn-lt"/>
                <a:ea typeface="Calibri" panose="020F0502020204030204" pitchFamily="34" charset="0"/>
              </a:rPr>
              <a:t>If answering 2 or 3 the </a:t>
            </a:r>
            <a:r>
              <a:rPr lang="en-US" sz="2400" dirty="0">
                <a:latin typeface="+mn-lt"/>
                <a:ea typeface="Calibri" panose="020F0502020204030204" pitchFamily="34" charset="0"/>
              </a:rPr>
              <a:t>local education agency (LEA)</a:t>
            </a:r>
            <a:r>
              <a:rPr lang="en-US" sz="2400" dirty="0">
                <a:effectLst/>
                <a:latin typeface="+mn-lt"/>
                <a:ea typeface="Calibri" panose="020F0502020204030204" pitchFamily="34" charset="0"/>
              </a:rPr>
              <a:t> will get a dropdown, or an additional question and the district will need to select a consortium. Districts do not have to select the consortium for the region the district is in but may.</a:t>
            </a:r>
          </a:p>
          <a:p>
            <a:endParaRPr lang="en-US" dirty="0"/>
          </a:p>
        </p:txBody>
      </p:sp>
      <p:sp>
        <p:nvSpPr>
          <p:cNvPr id="3" name="Title 2">
            <a:extLst>
              <a:ext uri="{FF2B5EF4-FFF2-40B4-BE49-F238E27FC236}">
                <a16:creationId xmlns:a16="http://schemas.microsoft.com/office/drawing/2014/main" id="{1B131D2E-D03B-4E2F-BC43-A3CFA6B35463}"/>
              </a:ext>
            </a:extLst>
          </p:cNvPr>
          <p:cNvSpPr>
            <a:spLocks noGrp="1"/>
          </p:cNvSpPr>
          <p:nvPr>
            <p:ph type="title"/>
          </p:nvPr>
        </p:nvSpPr>
        <p:spPr/>
        <p:txBody>
          <a:bodyPr/>
          <a:lstStyle/>
          <a:p>
            <a:r>
              <a:rPr lang="en-US" dirty="0"/>
              <a:t>Last question</a:t>
            </a:r>
          </a:p>
        </p:txBody>
      </p:sp>
    </p:spTree>
    <p:extLst>
      <p:ext uri="{BB962C8B-B14F-4D97-AF65-F5344CB8AC3E}">
        <p14:creationId xmlns:p14="http://schemas.microsoft.com/office/powerpoint/2010/main" val="1683197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35E241-FA32-44FA-B504-F5B6917BC271}"/>
              </a:ext>
            </a:extLst>
          </p:cNvPr>
          <p:cNvSpPr>
            <a:spLocks noGrp="1"/>
          </p:cNvSpPr>
          <p:nvPr>
            <p:ph idx="1"/>
          </p:nvPr>
        </p:nvSpPr>
        <p:spPr/>
        <p:txBody>
          <a:bodyPr/>
          <a:lstStyle/>
          <a:p>
            <a:pPr marL="0" marR="0" indent="0">
              <a:spcBef>
                <a:spcPts val="0"/>
              </a:spcBef>
              <a:spcAft>
                <a:spcPts val="0"/>
              </a:spcAft>
              <a:buNone/>
            </a:pPr>
            <a:endParaRPr lang="en-US" sz="2400" dirty="0">
              <a:effectLst/>
              <a:latin typeface="+mn-lt"/>
              <a:ea typeface="Calibri" panose="020F0502020204030204" pitchFamily="34" charset="0"/>
            </a:endParaRPr>
          </a:p>
          <a:p>
            <a:pPr marL="0" marR="0" indent="0">
              <a:spcBef>
                <a:spcPts val="0"/>
              </a:spcBef>
              <a:spcAft>
                <a:spcPts val="0"/>
              </a:spcAft>
              <a:buNone/>
            </a:pPr>
            <a:r>
              <a:rPr lang="en-US" sz="2400" dirty="0">
                <a:effectLst/>
                <a:latin typeface="+mn-lt"/>
                <a:ea typeface="Calibri" panose="020F0502020204030204" pitchFamily="34" charset="0"/>
              </a:rPr>
              <a:t>Western Region (Southwest Plains and Northwest Kansas Service Center) - Southwest Plains will be the fiscal agent</a:t>
            </a:r>
          </a:p>
          <a:p>
            <a:pPr marL="0" marR="0">
              <a:spcBef>
                <a:spcPts val="0"/>
              </a:spcBef>
              <a:spcAft>
                <a:spcPts val="0"/>
              </a:spcAft>
            </a:pPr>
            <a:endParaRPr lang="en-US" sz="2400" dirty="0">
              <a:effectLst/>
              <a:latin typeface="+mn-lt"/>
              <a:ea typeface="Calibri" panose="020F0502020204030204" pitchFamily="34" charset="0"/>
            </a:endParaRPr>
          </a:p>
          <a:p>
            <a:pPr marL="0" marR="0" indent="0">
              <a:spcBef>
                <a:spcPts val="0"/>
              </a:spcBef>
              <a:spcAft>
                <a:spcPts val="0"/>
              </a:spcAft>
              <a:buNone/>
            </a:pPr>
            <a:r>
              <a:rPr lang="en-US" sz="2400" dirty="0">
                <a:effectLst/>
                <a:latin typeface="+mn-lt"/>
                <a:ea typeface="Calibri" panose="020F0502020204030204" pitchFamily="34" charset="0"/>
              </a:rPr>
              <a:t>South Central Region (Orion and ESSDACK) - ESSDACK will be the fiscal agent</a:t>
            </a:r>
          </a:p>
          <a:p>
            <a:pPr marL="0" marR="0" indent="0">
              <a:spcBef>
                <a:spcPts val="0"/>
              </a:spcBef>
              <a:spcAft>
                <a:spcPts val="0"/>
              </a:spcAft>
              <a:buNone/>
            </a:pPr>
            <a:endParaRPr lang="en-US" sz="2400" dirty="0">
              <a:latin typeface="+mn-lt"/>
              <a:ea typeface="Calibri" panose="020F0502020204030204" pitchFamily="34" charset="0"/>
            </a:endParaRPr>
          </a:p>
          <a:p>
            <a:pPr marL="0" marR="0" indent="0">
              <a:spcBef>
                <a:spcPts val="0"/>
              </a:spcBef>
              <a:spcAft>
                <a:spcPts val="0"/>
              </a:spcAft>
              <a:buNone/>
            </a:pPr>
            <a:r>
              <a:rPr lang="en-US" sz="2400" dirty="0">
                <a:effectLst/>
                <a:latin typeface="+mn-lt"/>
                <a:ea typeface="Calibri" panose="020F0502020204030204" pitchFamily="34" charset="0"/>
              </a:rPr>
              <a:t>North Central Region (Smoky Hill)</a:t>
            </a:r>
          </a:p>
          <a:p>
            <a:pPr marL="0" marR="0" indent="0">
              <a:spcBef>
                <a:spcPts val="0"/>
              </a:spcBef>
              <a:spcAft>
                <a:spcPts val="0"/>
              </a:spcAft>
              <a:buNone/>
            </a:pPr>
            <a:endParaRPr lang="en-US" sz="2400" dirty="0">
              <a:latin typeface="+mn-lt"/>
              <a:ea typeface="Calibri" panose="020F0502020204030204" pitchFamily="34" charset="0"/>
            </a:endParaRPr>
          </a:p>
          <a:p>
            <a:pPr marL="0" marR="0" indent="0">
              <a:spcBef>
                <a:spcPts val="0"/>
              </a:spcBef>
              <a:spcAft>
                <a:spcPts val="0"/>
              </a:spcAft>
              <a:buNone/>
            </a:pPr>
            <a:r>
              <a:rPr lang="en-US" sz="2400" dirty="0">
                <a:effectLst/>
                <a:latin typeface="+mn-lt"/>
                <a:ea typeface="Calibri" panose="020F0502020204030204" pitchFamily="34" charset="0"/>
              </a:rPr>
              <a:t>Eastern Region (Greenbush)</a:t>
            </a:r>
          </a:p>
          <a:p>
            <a:endParaRPr lang="en-US" dirty="0"/>
          </a:p>
        </p:txBody>
      </p:sp>
      <p:sp>
        <p:nvSpPr>
          <p:cNvPr id="3" name="Title 2">
            <a:extLst>
              <a:ext uri="{FF2B5EF4-FFF2-40B4-BE49-F238E27FC236}">
                <a16:creationId xmlns:a16="http://schemas.microsoft.com/office/drawing/2014/main" id="{061B02A5-68A8-46A2-B508-F53C7A66C605}"/>
              </a:ext>
            </a:extLst>
          </p:cNvPr>
          <p:cNvSpPr>
            <a:spLocks noGrp="1"/>
          </p:cNvSpPr>
          <p:nvPr>
            <p:ph type="title"/>
          </p:nvPr>
        </p:nvSpPr>
        <p:spPr/>
        <p:txBody>
          <a:bodyPr/>
          <a:lstStyle/>
          <a:p>
            <a:r>
              <a:rPr lang="en-US" dirty="0"/>
              <a:t>Consortium options</a:t>
            </a:r>
          </a:p>
        </p:txBody>
      </p:sp>
    </p:spTree>
    <p:extLst>
      <p:ext uri="{BB962C8B-B14F-4D97-AF65-F5344CB8AC3E}">
        <p14:creationId xmlns:p14="http://schemas.microsoft.com/office/powerpoint/2010/main" val="1792985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915931D-BC51-4D58-B5BD-53483A4B92D4}"/>
              </a:ext>
            </a:extLst>
          </p:cNvPr>
          <p:cNvSpPr>
            <a:spLocks noGrp="1"/>
          </p:cNvSpPr>
          <p:nvPr>
            <p:ph idx="1"/>
          </p:nvPr>
        </p:nvSpPr>
        <p:spPr/>
        <p:txBody>
          <a:bodyPr/>
          <a:lstStyle/>
          <a:p>
            <a:r>
              <a:rPr lang="en-US" dirty="0">
                <a:hlinkClick r:id="rId2"/>
              </a:rPr>
              <a:t>https://www.ksde.org/Agency/Division-of-Learning-Services/Special-Education-and-Title-Services/Title-Services/Educating-Homeless-Children-and-Youth</a:t>
            </a:r>
            <a:r>
              <a:rPr lang="en-US" dirty="0"/>
              <a:t> </a:t>
            </a:r>
          </a:p>
          <a:p>
            <a:endParaRPr lang="en-US" dirty="0"/>
          </a:p>
        </p:txBody>
      </p:sp>
      <p:sp>
        <p:nvSpPr>
          <p:cNvPr id="3" name="Title 2">
            <a:extLst>
              <a:ext uri="{FF2B5EF4-FFF2-40B4-BE49-F238E27FC236}">
                <a16:creationId xmlns:a16="http://schemas.microsoft.com/office/drawing/2014/main" id="{DFEFDBBD-A76D-4D74-8C43-BFED53518123}"/>
              </a:ext>
            </a:extLst>
          </p:cNvPr>
          <p:cNvSpPr>
            <a:spLocks noGrp="1"/>
          </p:cNvSpPr>
          <p:nvPr>
            <p:ph type="title"/>
          </p:nvPr>
        </p:nvSpPr>
        <p:spPr/>
        <p:txBody>
          <a:bodyPr/>
          <a:lstStyle/>
          <a:p>
            <a:r>
              <a:rPr lang="en-US" dirty="0"/>
              <a:t>Website with resources</a:t>
            </a:r>
          </a:p>
        </p:txBody>
      </p:sp>
    </p:spTree>
    <p:extLst>
      <p:ext uri="{BB962C8B-B14F-4D97-AF65-F5344CB8AC3E}">
        <p14:creationId xmlns:p14="http://schemas.microsoft.com/office/powerpoint/2010/main" val="2005017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64222" y="3596951"/>
            <a:ext cx="4033933" cy="2354046"/>
          </a:xfrm>
          <a:ln>
            <a:noFill/>
          </a:ln>
        </p:spPr>
        <p:txBody>
          <a:bodyPr>
            <a:normAutofit/>
          </a:bodyPr>
          <a:lstStyle/>
          <a:p>
            <a:pPr marL="0" lvl="1">
              <a:lnSpc>
                <a:spcPct val="100000"/>
              </a:lnSpc>
              <a:spcBef>
                <a:spcPts val="0"/>
              </a:spcBef>
            </a:pPr>
            <a:r>
              <a:rPr lang="en-US" sz="1800" dirty="0"/>
              <a:t>Maureen Ruhlman </a:t>
            </a:r>
          </a:p>
          <a:p>
            <a:pPr marL="0" lvl="1">
              <a:spcBef>
                <a:spcPts val="0"/>
              </a:spcBef>
            </a:pPr>
            <a:r>
              <a:rPr lang="en-US" sz="1800" dirty="0"/>
              <a:t>Education Program Consultant</a:t>
            </a:r>
            <a:br>
              <a:rPr lang="en-US" sz="1800" dirty="0"/>
            </a:br>
            <a:r>
              <a:rPr lang="en-US" sz="1800" dirty="0"/>
              <a:t>Special Education &amp; Title Services</a:t>
            </a:r>
            <a:br>
              <a:rPr lang="en-US" sz="1800" dirty="0"/>
            </a:br>
            <a:r>
              <a:rPr lang="en-US" sz="1800" dirty="0"/>
              <a:t>(785) 296-1101</a:t>
            </a:r>
            <a:br>
              <a:rPr lang="en-US" sz="1800" dirty="0"/>
            </a:br>
            <a:r>
              <a:rPr lang="en-US" sz="1800" u="sng" dirty="0"/>
              <a:t>mruhlman</a:t>
            </a:r>
            <a:r>
              <a:rPr lang="en-US" sz="1800" u="sng" dirty="0">
                <a:hlinkClick r:id="rId2"/>
              </a:rPr>
              <a:t>@ksde.org</a:t>
            </a:r>
            <a:r>
              <a:rPr lang="en-US" sz="1800" u="sng" dirty="0"/>
              <a:t> </a:t>
            </a:r>
          </a:p>
        </p:txBody>
      </p:sp>
      <p:sp>
        <p:nvSpPr>
          <p:cNvPr id="2" name="TextBox 1">
            <a:extLst>
              <a:ext uri="{FF2B5EF4-FFF2-40B4-BE49-F238E27FC236}">
                <a16:creationId xmlns:a16="http://schemas.microsoft.com/office/drawing/2014/main" id="{9636F204-AE9B-4E62-B32C-B4458F7EBE23}"/>
              </a:ext>
            </a:extLst>
          </p:cNvPr>
          <p:cNvSpPr txBox="1"/>
          <p:nvPr/>
        </p:nvSpPr>
        <p:spPr>
          <a:xfrm>
            <a:off x="1586204" y="3962543"/>
            <a:ext cx="4217437" cy="1754326"/>
          </a:xfrm>
          <a:prstGeom prst="rect">
            <a:avLst/>
          </a:prstGeom>
          <a:noFill/>
        </p:spPr>
        <p:txBody>
          <a:bodyPr wrap="square" rtlCol="0">
            <a:spAutoFit/>
          </a:bodyPr>
          <a:lstStyle/>
          <a:p>
            <a:r>
              <a:rPr lang="en-US" dirty="0"/>
              <a:t>Tate Toedman</a:t>
            </a:r>
          </a:p>
          <a:p>
            <a:r>
              <a:rPr lang="en-US" dirty="0"/>
              <a:t>Assistant Director</a:t>
            </a:r>
          </a:p>
          <a:p>
            <a:r>
              <a:rPr lang="en-US" dirty="0"/>
              <a:t>Special Education &amp; Title Services</a:t>
            </a:r>
          </a:p>
          <a:p>
            <a:r>
              <a:rPr lang="en-US" dirty="0"/>
              <a:t>(785) 296-6714</a:t>
            </a:r>
          </a:p>
          <a:p>
            <a:r>
              <a:rPr lang="en-US" dirty="0">
                <a:hlinkClick r:id="rId3"/>
              </a:rPr>
              <a:t>ttoedman@ksde.org</a:t>
            </a:r>
            <a:endParaRPr lang="en-US" dirty="0"/>
          </a:p>
          <a:p>
            <a:endParaRPr lang="en-US" dirty="0"/>
          </a:p>
        </p:txBody>
      </p:sp>
    </p:spTree>
    <p:extLst>
      <p:ext uri="{BB962C8B-B14F-4D97-AF65-F5344CB8AC3E}">
        <p14:creationId xmlns:p14="http://schemas.microsoft.com/office/powerpoint/2010/main" val="778864635"/>
      </p:ext>
    </p:extLst>
  </p:cSld>
  <p:clrMapOvr>
    <a:masterClrMapping/>
  </p:clrMapOvr>
  <mc:AlternateContent xmlns:mc="http://schemas.openxmlformats.org/markup-compatibility/2006" xmlns:p14="http://schemas.microsoft.com/office/powerpoint/2010/main">
    <mc:Choice Requires="p14">
      <p:transition spd="slow" p14:dur="2000" advTm="37732"/>
    </mc:Choice>
    <mc:Fallback xmlns="">
      <p:transition spd="slow" advTm="3773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FBA53A-3640-4303-922C-2588A2EAE7A6}"/>
              </a:ext>
            </a:extLst>
          </p:cNvPr>
          <p:cNvSpPr>
            <a:spLocks noGrp="1"/>
          </p:cNvSpPr>
          <p:nvPr>
            <p:ph idx="1"/>
          </p:nvPr>
        </p:nvSpPr>
        <p:spPr>
          <a:xfrm>
            <a:off x="865632" y="2232482"/>
            <a:ext cx="10119360" cy="3713837"/>
          </a:xfrm>
        </p:spPr>
        <p:txBody>
          <a:bodyPr/>
          <a:lstStyle/>
          <a:p>
            <a:pPr marL="0" indent="0">
              <a:buNone/>
            </a:pPr>
            <a:r>
              <a:rPr lang="en-US" sz="2667" dirty="0"/>
              <a:t>	 </a:t>
            </a:r>
          </a:p>
          <a:p>
            <a:pPr marL="457189" indent="-457189"/>
            <a:endParaRPr lang="en-US" sz="2667" dirty="0"/>
          </a:p>
          <a:p>
            <a:pPr marL="0" indent="0">
              <a:buNone/>
            </a:pPr>
            <a:endParaRPr lang="en-US" sz="2667" dirty="0"/>
          </a:p>
          <a:p>
            <a:pPr marL="457189" indent="-457189"/>
            <a:endParaRPr lang="en-US" sz="2667" dirty="0"/>
          </a:p>
        </p:txBody>
      </p:sp>
      <p:sp>
        <p:nvSpPr>
          <p:cNvPr id="3" name="Title 2">
            <a:extLst>
              <a:ext uri="{FF2B5EF4-FFF2-40B4-BE49-F238E27FC236}">
                <a16:creationId xmlns:a16="http://schemas.microsoft.com/office/drawing/2014/main" id="{C16D084B-73B1-4D3C-AC2E-EB33D7702CBA}"/>
              </a:ext>
            </a:extLst>
          </p:cNvPr>
          <p:cNvSpPr>
            <a:spLocks noGrp="1"/>
          </p:cNvSpPr>
          <p:nvPr>
            <p:ph type="title"/>
          </p:nvPr>
        </p:nvSpPr>
        <p:spPr>
          <a:xfrm>
            <a:off x="865632" y="301841"/>
            <a:ext cx="10119360" cy="941033"/>
          </a:xfrm>
        </p:spPr>
        <p:txBody>
          <a:bodyPr>
            <a:normAutofit/>
          </a:bodyPr>
          <a:lstStyle/>
          <a:p>
            <a:r>
              <a:rPr lang="en-US" sz="3200" dirty="0"/>
              <a:t>Purposes of ARP HCY Funding:</a:t>
            </a:r>
          </a:p>
        </p:txBody>
      </p:sp>
      <p:sp>
        <p:nvSpPr>
          <p:cNvPr id="4" name="Rectangle 3">
            <a:extLst>
              <a:ext uri="{FF2B5EF4-FFF2-40B4-BE49-F238E27FC236}">
                <a16:creationId xmlns:a16="http://schemas.microsoft.com/office/drawing/2014/main" id="{1D9308C1-C0C9-4D2A-82AA-8931A9A80752}"/>
              </a:ext>
            </a:extLst>
          </p:cNvPr>
          <p:cNvSpPr/>
          <p:nvPr/>
        </p:nvSpPr>
        <p:spPr>
          <a:xfrm>
            <a:off x="1207008" y="1176958"/>
            <a:ext cx="9722498" cy="3198311"/>
          </a:xfrm>
          <a:prstGeom prst="rect">
            <a:avLst/>
          </a:prstGeom>
        </p:spPr>
        <p:txBody>
          <a:bodyPr wrap="square">
            <a:spAutoFit/>
          </a:bodyPr>
          <a:lstStyle/>
          <a:p>
            <a:pPr lvl="0"/>
            <a:endParaRPr lang="en-US" dirty="0">
              <a:solidFill>
                <a:prstClr val="black"/>
              </a:solidFill>
              <a:latin typeface="Calibri Light"/>
              <a:cs typeface="Calibri Light"/>
            </a:endParaRPr>
          </a:p>
          <a:p>
            <a:pPr marL="12065" marR="46355" lvl="0">
              <a:spcBef>
                <a:spcPts val="1870"/>
              </a:spcBef>
              <a:tabLst>
                <a:tab pos="241300" algn="l"/>
              </a:tabLst>
            </a:pPr>
            <a:r>
              <a:rPr lang="en-US" sz="2800" b="0" i="0" dirty="0">
                <a:solidFill>
                  <a:srgbClr val="4B4E53"/>
                </a:solidFill>
                <a:effectLst/>
              </a:rPr>
              <a:t>State educational agencies and local educational agencies (LEAs) must use ARP-HCY funds to identify homeless children and youth, to provide homeless children and youth with wrap-around services to address the challenges of COVID-19, and to enable homeless children and youth to attend school and fully participate in school activities.</a:t>
            </a:r>
            <a:endParaRPr lang="en-US" sz="2800" spc="-5" dirty="0">
              <a:solidFill>
                <a:prstClr val="black"/>
              </a:solidFill>
              <a:cs typeface="Calibri Light"/>
            </a:endParaRPr>
          </a:p>
        </p:txBody>
      </p:sp>
    </p:spTree>
    <p:extLst>
      <p:ext uri="{BB962C8B-B14F-4D97-AF65-F5344CB8AC3E}">
        <p14:creationId xmlns:p14="http://schemas.microsoft.com/office/powerpoint/2010/main" val="965145785"/>
      </p:ext>
    </p:extLst>
  </p:cSld>
  <p:clrMapOvr>
    <a:masterClrMapping/>
  </p:clrMapOvr>
  <mc:AlternateContent xmlns:mc="http://schemas.openxmlformats.org/markup-compatibility/2006" xmlns:p14="http://schemas.microsoft.com/office/powerpoint/2010/main">
    <mc:Choice Requires="p14">
      <p:transition spd="slow" p14:dur="2000" advTm="22157"/>
    </mc:Choice>
    <mc:Fallback xmlns="">
      <p:transition spd="slow" advTm="2215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FBA53A-3640-4303-922C-2588A2EAE7A6}"/>
              </a:ext>
            </a:extLst>
          </p:cNvPr>
          <p:cNvSpPr>
            <a:spLocks noGrp="1"/>
          </p:cNvSpPr>
          <p:nvPr>
            <p:ph idx="1"/>
          </p:nvPr>
        </p:nvSpPr>
        <p:spPr>
          <a:xfrm>
            <a:off x="865632" y="1562792"/>
            <a:ext cx="10119360" cy="4383527"/>
          </a:xfrm>
        </p:spPr>
        <p:txBody>
          <a:bodyPr/>
          <a:lstStyle/>
          <a:p>
            <a:pPr marL="0" indent="0">
              <a:buNone/>
            </a:pPr>
            <a:r>
              <a:rPr lang="en-US" sz="2667" dirty="0"/>
              <a:t>	 </a:t>
            </a:r>
          </a:p>
          <a:p>
            <a:pPr marL="457189" indent="-457189"/>
            <a:endParaRPr lang="en-US" sz="2667" dirty="0"/>
          </a:p>
          <a:p>
            <a:pPr marL="0" indent="0">
              <a:buNone/>
            </a:pPr>
            <a:endParaRPr lang="en-US" sz="2667" dirty="0"/>
          </a:p>
          <a:p>
            <a:pPr marL="457189" indent="-457189"/>
            <a:endParaRPr lang="en-US" sz="2667" dirty="0"/>
          </a:p>
        </p:txBody>
      </p:sp>
      <p:sp>
        <p:nvSpPr>
          <p:cNvPr id="3" name="Title 2">
            <a:extLst>
              <a:ext uri="{FF2B5EF4-FFF2-40B4-BE49-F238E27FC236}">
                <a16:creationId xmlns:a16="http://schemas.microsoft.com/office/drawing/2014/main" id="{C16D084B-73B1-4D3C-AC2E-EB33D7702CBA}"/>
              </a:ext>
            </a:extLst>
          </p:cNvPr>
          <p:cNvSpPr>
            <a:spLocks noGrp="1"/>
          </p:cNvSpPr>
          <p:nvPr>
            <p:ph type="title"/>
          </p:nvPr>
        </p:nvSpPr>
        <p:spPr>
          <a:xfrm>
            <a:off x="865632" y="389034"/>
            <a:ext cx="10119360" cy="779700"/>
          </a:xfrm>
        </p:spPr>
        <p:txBody>
          <a:bodyPr>
            <a:normAutofit/>
          </a:bodyPr>
          <a:lstStyle/>
          <a:p>
            <a:r>
              <a:rPr lang="en-US" sz="2800" dirty="0"/>
              <a:t>ARP HCY Funding Allowable Usages:</a:t>
            </a:r>
          </a:p>
        </p:txBody>
      </p:sp>
      <p:sp>
        <p:nvSpPr>
          <p:cNvPr id="4" name="Rectangle 3">
            <a:extLst>
              <a:ext uri="{FF2B5EF4-FFF2-40B4-BE49-F238E27FC236}">
                <a16:creationId xmlns:a16="http://schemas.microsoft.com/office/drawing/2014/main" id="{1D9308C1-C0C9-4D2A-82AA-8931A9A80752}"/>
              </a:ext>
            </a:extLst>
          </p:cNvPr>
          <p:cNvSpPr/>
          <p:nvPr/>
        </p:nvSpPr>
        <p:spPr>
          <a:xfrm>
            <a:off x="1064063" y="626638"/>
            <a:ext cx="9722498" cy="936154"/>
          </a:xfrm>
          <a:prstGeom prst="rect">
            <a:avLst/>
          </a:prstGeom>
        </p:spPr>
        <p:txBody>
          <a:bodyPr wrap="square">
            <a:spAutoFit/>
          </a:bodyPr>
          <a:lstStyle/>
          <a:p>
            <a:pPr marL="12700" lvl="0">
              <a:spcBef>
                <a:spcPts val="100"/>
              </a:spcBef>
            </a:pPr>
            <a:endParaRPr lang="en-US" dirty="0">
              <a:solidFill>
                <a:prstClr val="black"/>
              </a:solidFill>
              <a:latin typeface="Calibri Light"/>
              <a:cs typeface="Calibri Light"/>
            </a:endParaRPr>
          </a:p>
          <a:p>
            <a:pPr marL="12700" lvl="0">
              <a:spcBef>
                <a:spcPts val="100"/>
              </a:spcBef>
            </a:pPr>
            <a:endParaRPr lang="en-US" dirty="0">
              <a:solidFill>
                <a:prstClr val="black"/>
              </a:solidFill>
              <a:latin typeface="Calibri Light"/>
              <a:cs typeface="Calibri Light"/>
            </a:endParaRPr>
          </a:p>
          <a:p>
            <a:pPr marL="245110" lvl="1">
              <a:lnSpc>
                <a:spcPct val="100000"/>
              </a:lnSpc>
              <a:tabLst>
                <a:tab pos="474345" algn="l"/>
                <a:tab pos="474980" algn="l"/>
              </a:tabLst>
            </a:pPr>
            <a:r>
              <a:rPr lang="en-US" spc="-5" dirty="0">
                <a:cs typeface="Calibri Light"/>
              </a:rPr>
              <a:t>Existing</a:t>
            </a:r>
            <a:r>
              <a:rPr lang="en-US" spc="-5" dirty="0">
                <a:solidFill>
                  <a:srgbClr val="0F1F44"/>
                </a:solidFill>
                <a:cs typeface="Calibri Light"/>
              </a:rPr>
              <a:t> </a:t>
            </a:r>
            <a:r>
              <a:rPr lang="en-US" u="sng" dirty="0">
                <a:solidFill>
                  <a:srgbClr val="0F1F44"/>
                </a:solidFill>
                <a:uFill>
                  <a:solidFill>
                    <a:srgbClr val="0F1F44"/>
                  </a:solidFill>
                </a:uFill>
                <a:cs typeface="Calibri Light"/>
                <a:hlinkClick r:id="rId3"/>
              </a:rPr>
              <a:t>16 </a:t>
            </a:r>
            <a:r>
              <a:rPr lang="en-US" u="sng" spc="-5" dirty="0">
                <a:solidFill>
                  <a:srgbClr val="0F1F44"/>
                </a:solidFill>
                <a:uFill>
                  <a:solidFill>
                    <a:srgbClr val="0F1F44"/>
                  </a:solidFill>
                </a:uFill>
                <a:cs typeface="Calibri Light"/>
                <a:hlinkClick r:id="rId3"/>
              </a:rPr>
              <a:t>authorized </a:t>
            </a:r>
            <a:r>
              <a:rPr lang="en-US" u="sng" dirty="0">
                <a:solidFill>
                  <a:srgbClr val="0F1F44"/>
                </a:solidFill>
                <a:uFill>
                  <a:solidFill>
                    <a:srgbClr val="0F1F44"/>
                  </a:solidFill>
                </a:uFill>
                <a:cs typeface="Calibri Light"/>
                <a:hlinkClick r:id="rId3"/>
              </a:rPr>
              <a:t>activities</a:t>
            </a:r>
            <a:r>
              <a:rPr lang="en-US" dirty="0">
                <a:solidFill>
                  <a:srgbClr val="0F1F44"/>
                </a:solidFill>
                <a:cs typeface="Calibri Light"/>
                <a:hlinkClick r:id="rId3"/>
              </a:rPr>
              <a:t> </a:t>
            </a:r>
            <a:r>
              <a:rPr lang="en-US" spc="-20" dirty="0">
                <a:cs typeface="Calibri Light"/>
              </a:rPr>
              <a:t>for </a:t>
            </a:r>
            <a:r>
              <a:rPr lang="en-US" spc="-15" dirty="0">
                <a:cs typeface="Calibri Light"/>
              </a:rPr>
              <a:t>McKinney-Vento </a:t>
            </a:r>
            <a:r>
              <a:rPr lang="en-US" dirty="0">
                <a:cs typeface="Calibri Light"/>
              </a:rPr>
              <a:t>(M-V) </a:t>
            </a:r>
            <a:r>
              <a:rPr lang="en-US" spc="-10" dirty="0">
                <a:cs typeface="Calibri Light"/>
              </a:rPr>
              <a:t>subgrant</a:t>
            </a:r>
            <a:r>
              <a:rPr lang="en-US" spc="-180" dirty="0">
                <a:cs typeface="Calibri Light"/>
              </a:rPr>
              <a:t> </a:t>
            </a:r>
            <a:r>
              <a:rPr lang="en-US" dirty="0">
                <a:cs typeface="Calibri Light"/>
              </a:rPr>
              <a:t>funding</a:t>
            </a:r>
            <a:endParaRPr lang="en-US" sz="1400" dirty="0">
              <a:solidFill>
                <a:prstClr val="black"/>
              </a:solidFill>
              <a:cs typeface="Calibri Light"/>
            </a:endParaRPr>
          </a:p>
        </p:txBody>
      </p:sp>
      <p:sp>
        <p:nvSpPr>
          <p:cNvPr id="5" name="Rectangle 4">
            <a:extLst>
              <a:ext uri="{FF2B5EF4-FFF2-40B4-BE49-F238E27FC236}">
                <a16:creationId xmlns:a16="http://schemas.microsoft.com/office/drawing/2014/main" id="{5B28D289-B9F8-4A6B-94CE-4F52604F719D}"/>
              </a:ext>
            </a:extLst>
          </p:cNvPr>
          <p:cNvSpPr/>
          <p:nvPr/>
        </p:nvSpPr>
        <p:spPr>
          <a:xfrm>
            <a:off x="1064063" y="1406338"/>
            <a:ext cx="10760311" cy="2954655"/>
          </a:xfrm>
          <a:prstGeom prst="rect">
            <a:avLst/>
          </a:prstGeom>
        </p:spPr>
        <p:txBody>
          <a:bodyPr wrap="square">
            <a:spAutoFit/>
          </a:bodyPr>
          <a:lstStyle/>
          <a:p>
            <a:endParaRPr lang="en-US" dirty="0"/>
          </a:p>
          <a:p>
            <a:pPr marL="285750" indent="-285750">
              <a:buFont typeface="Arial" panose="020B0604020202020204" pitchFamily="34" charset="0"/>
              <a:buChar char="•"/>
            </a:pPr>
            <a:r>
              <a:rPr lang="en-US" sz="2400" dirty="0"/>
              <a:t>Supplemental educational services, such as tutoring </a:t>
            </a:r>
          </a:p>
          <a:p>
            <a:pPr marL="285750" indent="-285750">
              <a:buFont typeface="Arial" panose="020B0604020202020204" pitchFamily="34" charset="0"/>
              <a:buChar char="•"/>
            </a:pPr>
            <a:r>
              <a:rPr lang="en-US" sz="2400" dirty="0"/>
              <a:t>Expedited evaluations for various educational services</a:t>
            </a:r>
          </a:p>
          <a:p>
            <a:pPr marL="285750" indent="-285750">
              <a:buFont typeface="Arial" panose="020B0604020202020204" pitchFamily="34" charset="0"/>
              <a:buChar char="•"/>
            </a:pPr>
            <a:r>
              <a:rPr lang="en-US" sz="2400" dirty="0"/>
              <a:t>Professional development activities </a:t>
            </a:r>
          </a:p>
          <a:p>
            <a:pPr marL="285750" indent="-285750">
              <a:buFont typeface="Arial" panose="020B0604020202020204" pitchFamily="34" charset="0"/>
              <a:buChar char="•"/>
            </a:pPr>
            <a:r>
              <a:rPr lang="en-US" sz="2400" dirty="0"/>
              <a:t>Health referral services</a:t>
            </a:r>
          </a:p>
          <a:p>
            <a:pPr marL="285750" indent="-285750">
              <a:buFont typeface="Arial" panose="020B0604020202020204" pitchFamily="34" charset="0"/>
              <a:buChar char="•"/>
            </a:pPr>
            <a:r>
              <a:rPr lang="en-US" sz="2400" dirty="0"/>
              <a:t>Transportation to school of origin</a:t>
            </a:r>
          </a:p>
          <a:p>
            <a:pPr marL="285750" indent="-285750">
              <a:buFont typeface="Arial" panose="020B0604020202020204" pitchFamily="34" charset="0"/>
              <a:buChar char="•"/>
            </a:pPr>
            <a:r>
              <a:rPr lang="en-US" sz="2400" dirty="0"/>
              <a:t>Early childhood education programs for preschool-aged homeless children;</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2498281594"/>
      </p:ext>
    </p:extLst>
  </p:cSld>
  <p:clrMapOvr>
    <a:masterClrMapping/>
  </p:clrMapOvr>
  <mc:AlternateContent xmlns:mc="http://schemas.openxmlformats.org/markup-compatibility/2006" xmlns:p14="http://schemas.microsoft.com/office/powerpoint/2010/main">
    <mc:Choice Requires="p14">
      <p:transition spd="slow" p14:dur="2000" advTm="22157"/>
    </mc:Choice>
    <mc:Fallback xmlns="">
      <p:transition spd="slow" advTm="2215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FBA53A-3640-4303-922C-2588A2EAE7A6}"/>
              </a:ext>
            </a:extLst>
          </p:cNvPr>
          <p:cNvSpPr>
            <a:spLocks noGrp="1"/>
          </p:cNvSpPr>
          <p:nvPr>
            <p:ph idx="1"/>
          </p:nvPr>
        </p:nvSpPr>
        <p:spPr>
          <a:xfrm>
            <a:off x="865632" y="1562792"/>
            <a:ext cx="10119360" cy="4383527"/>
          </a:xfrm>
        </p:spPr>
        <p:txBody>
          <a:bodyPr/>
          <a:lstStyle/>
          <a:p>
            <a:pPr marL="0" indent="0">
              <a:buNone/>
            </a:pPr>
            <a:r>
              <a:rPr lang="en-US" sz="2667" dirty="0"/>
              <a:t>	 </a:t>
            </a:r>
          </a:p>
          <a:p>
            <a:pPr marL="457189" indent="-457189"/>
            <a:endParaRPr lang="en-US" sz="2667" dirty="0"/>
          </a:p>
          <a:p>
            <a:pPr marL="0" indent="0">
              <a:buNone/>
            </a:pPr>
            <a:endParaRPr lang="en-US" sz="2667" dirty="0"/>
          </a:p>
          <a:p>
            <a:pPr marL="457189" indent="-457189"/>
            <a:endParaRPr lang="en-US" sz="2667" dirty="0"/>
          </a:p>
        </p:txBody>
      </p:sp>
      <p:sp>
        <p:nvSpPr>
          <p:cNvPr id="3" name="Title 2">
            <a:extLst>
              <a:ext uri="{FF2B5EF4-FFF2-40B4-BE49-F238E27FC236}">
                <a16:creationId xmlns:a16="http://schemas.microsoft.com/office/drawing/2014/main" id="{C16D084B-73B1-4D3C-AC2E-EB33D7702CBA}"/>
              </a:ext>
            </a:extLst>
          </p:cNvPr>
          <p:cNvSpPr>
            <a:spLocks noGrp="1"/>
          </p:cNvSpPr>
          <p:nvPr>
            <p:ph type="title"/>
          </p:nvPr>
        </p:nvSpPr>
        <p:spPr>
          <a:xfrm>
            <a:off x="865632" y="389034"/>
            <a:ext cx="10119360" cy="779700"/>
          </a:xfrm>
        </p:spPr>
        <p:txBody>
          <a:bodyPr>
            <a:normAutofit/>
          </a:bodyPr>
          <a:lstStyle/>
          <a:p>
            <a:r>
              <a:rPr lang="en-US" sz="2800" dirty="0"/>
              <a:t>ARP HCY Funding Allowable Usages:</a:t>
            </a:r>
          </a:p>
        </p:txBody>
      </p:sp>
      <p:sp>
        <p:nvSpPr>
          <p:cNvPr id="4" name="Rectangle 3">
            <a:extLst>
              <a:ext uri="{FF2B5EF4-FFF2-40B4-BE49-F238E27FC236}">
                <a16:creationId xmlns:a16="http://schemas.microsoft.com/office/drawing/2014/main" id="{1D9308C1-C0C9-4D2A-82AA-8931A9A80752}"/>
              </a:ext>
            </a:extLst>
          </p:cNvPr>
          <p:cNvSpPr/>
          <p:nvPr/>
        </p:nvSpPr>
        <p:spPr>
          <a:xfrm>
            <a:off x="1064063" y="626638"/>
            <a:ext cx="9722498" cy="936154"/>
          </a:xfrm>
          <a:prstGeom prst="rect">
            <a:avLst/>
          </a:prstGeom>
        </p:spPr>
        <p:txBody>
          <a:bodyPr wrap="square">
            <a:spAutoFit/>
          </a:bodyPr>
          <a:lstStyle/>
          <a:p>
            <a:pPr marL="12700" lvl="0">
              <a:spcBef>
                <a:spcPts val="100"/>
              </a:spcBef>
            </a:pPr>
            <a:endParaRPr lang="en-US" dirty="0">
              <a:solidFill>
                <a:prstClr val="black"/>
              </a:solidFill>
              <a:latin typeface="Calibri Light"/>
              <a:cs typeface="Calibri Light"/>
            </a:endParaRPr>
          </a:p>
          <a:p>
            <a:pPr marL="12700" lvl="0">
              <a:spcBef>
                <a:spcPts val="100"/>
              </a:spcBef>
            </a:pPr>
            <a:endParaRPr lang="en-US" dirty="0">
              <a:solidFill>
                <a:prstClr val="black"/>
              </a:solidFill>
              <a:latin typeface="Calibri Light"/>
              <a:cs typeface="Calibri Light"/>
            </a:endParaRPr>
          </a:p>
          <a:p>
            <a:pPr marL="245110" lvl="1">
              <a:lnSpc>
                <a:spcPct val="100000"/>
              </a:lnSpc>
              <a:tabLst>
                <a:tab pos="474345" algn="l"/>
                <a:tab pos="474980" algn="l"/>
              </a:tabLst>
            </a:pPr>
            <a:r>
              <a:rPr lang="en-US" spc="-5" dirty="0">
                <a:cs typeface="Calibri Light"/>
              </a:rPr>
              <a:t>Existing</a:t>
            </a:r>
            <a:r>
              <a:rPr lang="en-US" spc="-5" dirty="0">
                <a:solidFill>
                  <a:srgbClr val="0F1F44"/>
                </a:solidFill>
                <a:cs typeface="Calibri Light"/>
              </a:rPr>
              <a:t> </a:t>
            </a:r>
            <a:r>
              <a:rPr lang="en-US" u="sng" dirty="0">
                <a:solidFill>
                  <a:srgbClr val="0F1F44"/>
                </a:solidFill>
                <a:uFill>
                  <a:solidFill>
                    <a:srgbClr val="0F1F44"/>
                  </a:solidFill>
                </a:uFill>
                <a:cs typeface="Calibri Light"/>
                <a:hlinkClick r:id="rId2"/>
              </a:rPr>
              <a:t>16 </a:t>
            </a:r>
            <a:r>
              <a:rPr lang="en-US" u="sng" spc="-5" dirty="0">
                <a:solidFill>
                  <a:srgbClr val="0F1F44"/>
                </a:solidFill>
                <a:uFill>
                  <a:solidFill>
                    <a:srgbClr val="0F1F44"/>
                  </a:solidFill>
                </a:uFill>
                <a:cs typeface="Calibri Light"/>
                <a:hlinkClick r:id="rId2"/>
              </a:rPr>
              <a:t>authorized </a:t>
            </a:r>
            <a:r>
              <a:rPr lang="en-US" u="sng" dirty="0">
                <a:solidFill>
                  <a:srgbClr val="0F1F44"/>
                </a:solidFill>
                <a:uFill>
                  <a:solidFill>
                    <a:srgbClr val="0F1F44"/>
                  </a:solidFill>
                </a:uFill>
                <a:cs typeface="Calibri Light"/>
                <a:hlinkClick r:id="rId2"/>
              </a:rPr>
              <a:t>activities</a:t>
            </a:r>
            <a:r>
              <a:rPr lang="en-US" dirty="0">
                <a:solidFill>
                  <a:srgbClr val="0F1F44"/>
                </a:solidFill>
                <a:cs typeface="Calibri Light"/>
                <a:hlinkClick r:id="rId2"/>
              </a:rPr>
              <a:t> </a:t>
            </a:r>
            <a:r>
              <a:rPr lang="en-US" spc="-20" dirty="0">
                <a:cs typeface="Calibri Light"/>
              </a:rPr>
              <a:t>for </a:t>
            </a:r>
            <a:r>
              <a:rPr lang="en-US" spc="-15" dirty="0">
                <a:cs typeface="Calibri Light"/>
              </a:rPr>
              <a:t>McKinney-Vento </a:t>
            </a:r>
            <a:r>
              <a:rPr lang="en-US" dirty="0">
                <a:cs typeface="Calibri Light"/>
              </a:rPr>
              <a:t>(M-V) </a:t>
            </a:r>
            <a:r>
              <a:rPr lang="en-US" spc="-10" dirty="0">
                <a:cs typeface="Calibri Light"/>
              </a:rPr>
              <a:t>subgrant</a:t>
            </a:r>
            <a:r>
              <a:rPr lang="en-US" spc="-180" dirty="0">
                <a:cs typeface="Calibri Light"/>
              </a:rPr>
              <a:t> </a:t>
            </a:r>
            <a:r>
              <a:rPr lang="en-US" dirty="0">
                <a:cs typeface="Calibri Light"/>
              </a:rPr>
              <a:t>funding</a:t>
            </a:r>
            <a:endParaRPr lang="en-US" sz="1400" dirty="0">
              <a:solidFill>
                <a:prstClr val="black"/>
              </a:solidFill>
              <a:cs typeface="Calibri Light"/>
            </a:endParaRPr>
          </a:p>
        </p:txBody>
      </p:sp>
      <p:sp>
        <p:nvSpPr>
          <p:cNvPr id="5" name="Rectangle 4">
            <a:extLst>
              <a:ext uri="{FF2B5EF4-FFF2-40B4-BE49-F238E27FC236}">
                <a16:creationId xmlns:a16="http://schemas.microsoft.com/office/drawing/2014/main" id="{5B28D289-B9F8-4A6B-94CE-4F52604F719D}"/>
              </a:ext>
            </a:extLst>
          </p:cNvPr>
          <p:cNvSpPr/>
          <p:nvPr/>
        </p:nvSpPr>
        <p:spPr>
          <a:xfrm>
            <a:off x="1064063" y="1406338"/>
            <a:ext cx="10760311" cy="4154984"/>
          </a:xfrm>
          <a:prstGeom prst="rect">
            <a:avLst/>
          </a:prstGeom>
        </p:spPr>
        <p:txBody>
          <a:bodyPr wrap="square">
            <a:spAutoFit/>
          </a:bodyPr>
          <a:lstStyle/>
          <a:p>
            <a:endParaRPr lang="en-US" sz="2400" dirty="0"/>
          </a:p>
          <a:p>
            <a:pPr marL="285750" indent="-285750">
              <a:buFont typeface="Arial" panose="020B0604020202020204" pitchFamily="34" charset="0"/>
              <a:buChar char="•"/>
            </a:pPr>
            <a:r>
              <a:rPr lang="en-US" sz="2400" dirty="0"/>
              <a:t>Services and assistance to attract, engage, and retain HCY in public school programs;</a:t>
            </a:r>
          </a:p>
          <a:p>
            <a:pPr marL="285750" indent="-285750">
              <a:buFont typeface="Arial" panose="020B0604020202020204" pitchFamily="34" charset="0"/>
              <a:buChar char="•"/>
            </a:pPr>
            <a:r>
              <a:rPr lang="en-US" sz="2400" dirty="0"/>
              <a:t>Before- and after-school, mentoring, and summer programs with educational activities</a:t>
            </a:r>
          </a:p>
          <a:p>
            <a:pPr marL="285750" indent="-285750">
              <a:buFont typeface="Arial" panose="020B0604020202020204" pitchFamily="34" charset="0"/>
              <a:buChar char="•"/>
            </a:pPr>
            <a:r>
              <a:rPr lang="en-US" sz="2400" dirty="0"/>
              <a:t>Payment of fees and costs associated with tracking, obtaining, and transferring records </a:t>
            </a:r>
          </a:p>
          <a:p>
            <a:pPr marL="285750" indent="-285750">
              <a:buFont typeface="Arial" panose="020B0604020202020204" pitchFamily="34" charset="0"/>
              <a:buChar char="•"/>
            </a:pPr>
            <a:r>
              <a:rPr lang="en-US" sz="2400" dirty="0"/>
              <a:t>Education and training for parents about rights and resources;</a:t>
            </a:r>
          </a:p>
          <a:p>
            <a:pPr marL="285750" indent="-285750">
              <a:buFont typeface="Arial" panose="020B0604020202020204" pitchFamily="34" charset="0"/>
              <a:buChar char="•"/>
            </a:pPr>
            <a:r>
              <a:rPr lang="en-US" sz="2400" dirty="0"/>
              <a:t>Development of coordination between schools and agencies providing services;</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2159536078"/>
      </p:ext>
    </p:extLst>
  </p:cSld>
  <p:clrMapOvr>
    <a:masterClrMapping/>
  </p:clrMapOvr>
  <mc:AlternateContent xmlns:mc="http://schemas.openxmlformats.org/markup-compatibility/2006" xmlns:p14="http://schemas.microsoft.com/office/powerpoint/2010/main">
    <mc:Choice Requires="p14">
      <p:transition spd="slow" p14:dur="2000" advTm="22157"/>
    </mc:Choice>
    <mc:Fallback xmlns="">
      <p:transition spd="slow" advTm="2215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FBA53A-3640-4303-922C-2588A2EAE7A6}"/>
              </a:ext>
            </a:extLst>
          </p:cNvPr>
          <p:cNvSpPr>
            <a:spLocks noGrp="1"/>
          </p:cNvSpPr>
          <p:nvPr>
            <p:ph idx="1"/>
          </p:nvPr>
        </p:nvSpPr>
        <p:spPr>
          <a:xfrm>
            <a:off x="865632" y="1562792"/>
            <a:ext cx="10119360" cy="4383527"/>
          </a:xfrm>
        </p:spPr>
        <p:txBody>
          <a:bodyPr/>
          <a:lstStyle/>
          <a:p>
            <a:pPr marL="0" indent="0">
              <a:buNone/>
            </a:pPr>
            <a:r>
              <a:rPr lang="en-US" sz="2667" dirty="0"/>
              <a:t>	 </a:t>
            </a:r>
          </a:p>
          <a:p>
            <a:pPr marL="457189" indent="-457189"/>
            <a:endParaRPr lang="en-US" sz="2667" dirty="0"/>
          </a:p>
          <a:p>
            <a:pPr marL="0" indent="0">
              <a:buNone/>
            </a:pPr>
            <a:endParaRPr lang="en-US" sz="2667" dirty="0"/>
          </a:p>
          <a:p>
            <a:pPr marL="457189" indent="-457189"/>
            <a:endParaRPr lang="en-US" sz="2667" dirty="0"/>
          </a:p>
        </p:txBody>
      </p:sp>
      <p:sp>
        <p:nvSpPr>
          <p:cNvPr id="3" name="Title 2">
            <a:extLst>
              <a:ext uri="{FF2B5EF4-FFF2-40B4-BE49-F238E27FC236}">
                <a16:creationId xmlns:a16="http://schemas.microsoft.com/office/drawing/2014/main" id="{C16D084B-73B1-4D3C-AC2E-EB33D7702CBA}"/>
              </a:ext>
            </a:extLst>
          </p:cNvPr>
          <p:cNvSpPr>
            <a:spLocks noGrp="1"/>
          </p:cNvSpPr>
          <p:nvPr>
            <p:ph type="title"/>
          </p:nvPr>
        </p:nvSpPr>
        <p:spPr>
          <a:xfrm>
            <a:off x="865632" y="389034"/>
            <a:ext cx="10119360" cy="779700"/>
          </a:xfrm>
        </p:spPr>
        <p:txBody>
          <a:bodyPr>
            <a:normAutofit/>
          </a:bodyPr>
          <a:lstStyle/>
          <a:p>
            <a:r>
              <a:rPr lang="en-US" sz="2800" dirty="0"/>
              <a:t>ARP HCY Funding Allowable Usages:</a:t>
            </a:r>
          </a:p>
        </p:txBody>
      </p:sp>
      <p:sp>
        <p:nvSpPr>
          <p:cNvPr id="4" name="Rectangle 3">
            <a:extLst>
              <a:ext uri="{FF2B5EF4-FFF2-40B4-BE49-F238E27FC236}">
                <a16:creationId xmlns:a16="http://schemas.microsoft.com/office/drawing/2014/main" id="{1D9308C1-C0C9-4D2A-82AA-8931A9A80752}"/>
              </a:ext>
            </a:extLst>
          </p:cNvPr>
          <p:cNvSpPr/>
          <p:nvPr/>
        </p:nvSpPr>
        <p:spPr>
          <a:xfrm>
            <a:off x="1064063" y="626638"/>
            <a:ext cx="9722498" cy="936154"/>
          </a:xfrm>
          <a:prstGeom prst="rect">
            <a:avLst/>
          </a:prstGeom>
        </p:spPr>
        <p:txBody>
          <a:bodyPr wrap="square">
            <a:spAutoFit/>
          </a:bodyPr>
          <a:lstStyle/>
          <a:p>
            <a:pPr marL="12700" lvl="0">
              <a:spcBef>
                <a:spcPts val="100"/>
              </a:spcBef>
            </a:pPr>
            <a:endParaRPr lang="en-US" dirty="0">
              <a:solidFill>
                <a:prstClr val="black"/>
              </a:solidFill>
              <a:latin typeface="Calibri Light"/>
              <a:cs typeface="Calibri Light"/>
            </a:endParaRPr>
          </a:p>
          <a:p>
            <a:pPr marL="12700" lvl="0">
              <a:spcBef>
                <a:spcPts val="100"/>
              </a:spcBef>
            </a:pPr>
            <a:endParaRPr lang="en-US" dirty="0">
              <a:solidFill>
                <a:prstClr val="black"/>
              </a:solidFill>
              <a:latin typeface="Calibri Light"/>
              <a:cs typeface="Calibri Light"/>
            </a:endParaRPr>
          </a:p>
          <a:p>
            <a:pPr marL="245110" lvl="1">
              <a:lnSpc>
                <a:spcPct val="100000"/>
              </a:lnSpc>
              <a:tabLst>
                <a:tab pos="474345" algn="l"/>
                <a:tab pos="474980" algn="l"/>
              </a:tabLst>
            </a:pPr>
            <a:r>
              <a:rPr lang="en-US" spc="-5" dirty="0">
                <a:cs typeface="Calibri Light"/>
              </a:rPr>
              <a:t>Existing</a:t>
            </a:r>
            <a:r>
              <a:rPr lang="en-US" spc="-5" dirty="0">
                <a:solidFill>
                  <a:srgbClr val="0F1F44"/>
                </a:solidFill>
                <a:cs typeface="Calibri Light"/>
              </a:rPr>
              <a:t> </a:t>
            </a:r>
            <a:r>
              <a:rPr lang="en-US" u="sng" dirty="0">
                <a:solidFill>
                  <a:srgbClr val="0F1F44"/>
                </a:solidFill>
                <a:uFill>
                  <a:solidFill>
                    <a:srgbClr val="0F1F44"/>
                  </a:solidFill>
                </a:uFill>
                <a:cs typeface="Calibri Light"/>
                <a:hlinkClick r:id="rId2"/>
              </a:rPr>
              <a:t>16 </a:t>
            </a:r>
            <a:r>
              <a:rPr lang="en-US" u="sng" spc="-5" dirty="0">
                <a:solidFill>
                  <a:srgbClr val="0F1F44"/>
                </a:solidFill>
                <a:uFill>
                  <a:solidFill>
                    <a:srgbClr val="0F1F44"/>
                  </a:solidFill>
                </a:uFill>
                <a:cs typeface="Calibri Light"/>
                <a:hlinkClick r:id="rId2"/>
              </a:rPr>
              <a:t>authorized </a:t>
            </a:r>
            <a:r>
              <a:rPr lang="en-US" u="sng" dirty="0">
                <a:solidFill>
                  <a:srgbClr val="0F1F44"/>
                </a:solidFill>
                <a:uFill>
                  <a:solidFill>
                    <a:srgbClr val="0F1F44"/>
                  </a:solidFill>
                </a:uFill>
                <a:cs typeface="Calibri Light"/>
                <a:hlinkClick r:id="rId2"/>
              </a:rPr>
              <a:t>activities</a:t>
            </a:r>
            <a:r>
              <a:rPr lang="en-US" dirty="0">
                <a:solidFill>
                  <a:srgbClr val="0F1F44"/>
                </a:solidFill>
                <a:cs typeface="Calibri Light"/>
                <a:hlinkClick r:id="rId2"/>
              </a:rPr>
              <a:t> </a:t>
            </a:r>
            <a:r>
              <a:rPr lang="en-US" spc="-20" dirty="0">
                <a:cs typeface="Calibri Light"/>
              </a:rPr>
              <a:t>for </a:t>
            </a:r>
            <a:r>
              <a:rPr lang="en-US" spc="-15" dirty="0">
                <a:cs typeface="Calibri Light"/>
              </a:rPr>
              <a:t>McKinney-Vento </a:t>
            </a:r>
            <a:r>
              <a:rPr lang="en-US" dirty="0">
                <a:cs typeface="Calibri Light"/>
              </a:rPr>
              <a:t>(M-V) </a:t>
            </a:r>
            <a:r>
              <a:rPr lang="en-US" spc="-10" dirty="0">
                <a:cs typeface="Calibri Light"/>
              </a:rPr>
              <a:t>subgrant</a:t>
            </a:r>
            <a:r>
              <a:rPr lang="en-US" spc="-180" dirty="0">
                <a:cs typeface="Calibri Light"/>
              </a:rPr>
              <a:t> </a:t>
            </a:r>
            <a:r>
              <a:rPr lang="en-US" dirty="0">
                <a:cs typeface="Calibri Light"/>
              </a:rPr>
              <a:t>funding</a:t>
            </a:r>
            <a:endParaRPr lang="en-US" sz="1400" dirty="0">
              <a:solidFill>
                <a:prstClr val="black"/>
              </a:solidFill>
              <a:cs typeface="Calibri Light"/>
            </a:endParaRPr>
          </a:p>
        </p:txBody>
      </p:sp>
      <p:sp>
        <p:nvSpPr>
          <p:cNvPr id="5" name="Rectangle 4">
            <a:extLst>
              <a:ext uri="{FF2B5EF4-FFF2-40B4-BE49-F238E27FC236}">
                <a16:creationId xmlns:a16="http://schemas.microsoft.com/office/drawing/2014/main" id="{5B28D289-B9F8-4A6B-94CE-4F52604F719D}"/>
              </a:ext>
            </a:extLst>
          </p:cNvPr>
          <p:cNvSpPr/>
          <p:nvPr/>
        </p:nvSpPr>
        <p:spPr>
          <a:xfrm>
            <a:off x="1064063" y="1406338"/>
            <a:ext cx="10760311" cy="3693319"/>
          </a:xfrm>
          <a:prstGeom prst="rect">
            <a:avLst/>
          </a:prstGeom>
        </p:spPr>
        <p:txBody>
          <a:bodyPr wrap="square">
            <a:spAutoFit/>
          </a:bodyPr>
          <a:lstStyle/>
          <a:p>
            <a:endParaRPr lang="en-US" dirty="0"/>
          </a:p>
          <a:p>
            <a:pPr marL="285750" indent="-285750">
              <a:buFont typeface="Arial" panose="020B0604020202020204" pitchFamily="34" charset="0"/>
              <a:buChar char="•"/>
            </a:pPr>
            <a:r>
              <a:rPr lang="en-US" sz="2400" dirty="0"/>
              <a:t>Pupil services (including violence prevention counseling) and referrals for such services</a:t>
            </a:r>
          </a:p>
          <a:p>
            <a:pPr marL="285750" indent="-285750">
              <a:buFont typeface="Arial" panose="020B0604020202020204" pitchFamily="34" charset="0"/>
              <a:buChar char="•"/>
            </a:pPr>
            <a:r>
              <a:rPr lang="en-US" sz="2400" dirty="0"/>
              <a:t>Activities to address needs that may arise from domestic violence</a:t>
            </a:r>
          </a:p>
          <a:p>
            <a:pPr marL="285750" indent="-285750">
              <a:buFont typeface="Arial" panose="020B0604020202020204" pitchFamily="34" charset="0"/>
              <a:buChar char="•"/>
            </a:pPr>
            <a:r>
              <a:rPr lang="en-US" sz="2400" dirty="0"/>
              <a:t>Adapting space and purchasing supplies for non-school facilities to provide services listed above</a:t>
            </a:r>
          </a:p>
          <a:p>
            <a:pPr marL="285750" indent="-285750">
              <a:buFont typeface="Arial" panose="020B0604020202020204" pitchFamily="34" charset="0"/>
              <a:buChar char="•"/>
            </a:pPr>
            <a:r>
              <a:rPr lang="en-US" sz="2400" dirty="0"/>
              <a:t>Purchasing School Supplies including those to be distributed to shelters or temporary housing</a:t>
            </a:r>
          </a:p>
          <a:p>
            <a:pPr marL="285750" indent="-285750">
              <a:buFont typeface="Arial" panose="020B0604020202020204" pitchFamily="34" charset="0"/>
              <a:buChar char="•"/>
            </a:pPr>
            <a:r>
              <a:rPr lang="en-US" sz="2400" dirty="0"/>
              <a:t>Other extraordinary or emergency assistance needed to ensure HCY attend school</a:t>
            </a:r>
          </a:p>
        </p:txBody>
      </p:sp>
    </p:spTree>
    <p:extLst>
      <p:ext uri="{BB962C8B-B14F-4D97-AF65-F5344CB8AC3E}">
        <p14:creationId xmlns:p14="http://schemas.microsoft.com/office/powerpoint/2010/main" val="123513704"/>
      </p:ext>
    </p:extLst>
  </p:cSld>
  <p:clrMapOvr>
    <a:masterClrMapping/>
  </p:clrMapOvr>
  <mc:AlternateContent xmlns:mc="http://schemas.openxmlformats.org/markup-compatibility/2006" xmlns:p14="http://schemas.microsoft.com/office/powerpoint/2010/main">
    <mc:Choice Requires="p14">
      <p:transition spd="slow" p14:dur="2000" advTm="22157"/>
    </mc:Choice>
    <mc:Fallback xmlns="">
      <p:transition spd="slow" advTm="2215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08FED02-2585-4AEC-861E-FF52F39F07AA}"/>
              </a:ext>
            </a:extLst>
          </p:cNvPr>
          <p:cNvSpPr>
            <a:spLocks noGrp="1"/>
          </p:cNvSpPr>
          <p:nvPr>
            <p:ph idx="1"/>
          </p:nvPr>
        </p:nvSpPr>
        <p:spPr/>
        <p:txBody>
          <a:bodyPr/>
          <a:lstStyle/>
          <a:p>
            <a:pPr marL="474345" lvl="1" indent="-229235">
              <a:lnSpc>
                <a:spcPct val="100000"/>
              </a:lnSpc>
              <a:spcBef>
                <a:spcPts val="994"/>
              </a:spcBef>
              <a:buFont typeface="Arial"/>
              <a:buChar char="•"/>
              <a:tabLst>
                <a:tab pos="474345" algn="l"/>
                <a:tab pos="474980" algn="l"/>
              </a:tabLst>
            </a:pPr>
            <a:r>
              <a:rPr lang="en-US" sz="2400" b="1" spc="-15" dirty="0">
                <a:cs typeface="Calibri Light"/>
              </a:rPr>
              <a:t>Wraparound</a:t>
            </a:r>
            <a:r>
              <a:rPr lang="en-US" sz="2400" spc="-15" dirty="0">
                <a:cs typeface="Calibri Light"/>
              </a:rPr>
              <a:t> </a:t>
            </a:r>
            <a:r>
              <a:rPr lang="en-US" sz="2400" dirty="0">
                <a:cs typeface="Calibri Light"/>
              </a:rPr>
              <a:t>services </a:t>
            </a:r>
            <a:r>
              <a:rPr lang="en-US" sz="2400" spc="-5" dirty="0">
                <a:cs typeface="Calibri Light"/>
              </a:rPr>
              <a:t>(academic, </a:t>
            </a:r>
            <a:r>
              <a:rPr lang="en-US" sz="2400" spc="-10" dirty="0">
                <a:cs typeface="Calibri Light"/>
              </a:rPr>
              <a:t>trauma-informed, </a:t>
            </a:r>
            <a:r>
              <a:rPr lang="en-US" sz="2400" spc="-5" dirty="0">
                <a:cs typeface="Calibri Light"/>
              </a:rPr>
              <a:t>social-emotional, </a:t>
            </a:r>
            <a:r>
              <a:rPr lang="en-US" sz="2400" spc="-10" dirty="0">
                <a:cs typeface="Calibri Light"/>
              </a:rPr>
              <a:t>mental</a:t>
            </a:r>
            <a:r>
              <a:rPr lang="en-US" sz="2400" spc="-190" dirty="0">
                <a:cs typeface="Calibri Light"/>
              </a:rPr>
              <a:t> </a:t>
            </a:r>
            <a:r>
              <a:rPr lang="en-US" sz="2400" dirty="0">
                <a:cs typeface="Calibri Light"/>
              </a:rPr>
              <a:t>health)</a:t>
            </a:r>
          </a:p>
          <a:p>
            <a:pPr marL="474345" lvl="1" indent="-229235">
              <a:lnSpc>
                <a:spcPct val="100000"/>
              </a:lnSpc>
              <a:spcBef>
                <a:spcPts val="994"/>
              </a:spcBef>
              <a:buFont typeface="Arial"/>
              <a:buChar char="•"/>
              <a:tabLst>
                <a:tab pos="474345" algn="l"/>
                <a:tab pos="474980" algn="l"/>
              </a:tabLst>
            </a:pPr>
            <a:r>
              <a:rPr lang="en-US" sz="2400" spc="5" dirty="0">
                <a:cs typeface="Calibri Light"/>
              </a:rPr>
              <a:t>Needed </a:t>
            </a:r>
            <a:r>
              <a:rPr lang="en-US" sz="2400" dirty="0">
                <a:cs typeface="Calibri Light"/>
              </a:rPr>
              <a:t>supplies (PPE, </a:t>
            </a:r>
            <a:r>
              <a:rPr lang="en-US" sz="2400" spc="-5" dirty="0">
                <a:cs typeface="Calibri Light"/>
              </a:rPr>
              <a:t>eyeglasses, </a:t>
            </a:r>
            <a:r>
              <a:rPr lang="en-US" sz="2400" dirty="0">
                <a:cs typeface="Calibri Light"/>
              </a:rPr>
              <a:t>school supplies, </a:t>
            </a:r>
            <a:r>
              <a:rPr lang="en-US" sz="2400" spc="-5" dirty="0">
                <a:cs typeface="Calibri Light"/>
              </a:rPr>
              <a:t>personal </a:t>
            </a:r>
            <a:r>
              <a:rPr lang="en-US" sz="2400" spc="-10" dirty="0">
                <a:cs typeface="Calibri Light"/>
              </a:rPr>
              <a:t>care</a:t>
            </a:r>
            <a:r>
              <a:rPr lang="en-US" sz="2400" spc="-315" dirty="0">
                <a:cs typeface="Calibri Light"/>
              </a:rPr>
              <a:t> </a:t>
            </a:r>
            <a:r>
              <a:rPr lang="en-US" sz="2400" spc="-5" dirty="0">
                <a:cs typeface="Calibri Light"/>
              </a:rPr>
              <a:t>items)</a:t>
            </a:r>
            <a:endParaRPr lang="en-US" sz="2400" dirty="0">
              <a:cs typeface="Calibri Light"/>
            </a:endParaRPr>
          </a:p>
          <a:p>
            <a:pPr marL="474345" lvl="1" indent="-229235">
              <a:lnSpc>
                <a:spcPct val="100000"/>
              </a:lnSpc>
              <a:spcBef>
                <a:spcPts val="1010"/>
              </a:spcBef>
              <a:buFont typeface="Arial"/>
              <a:buChar char="•"/>
              <a:tabLst>
                <a:tab pos="474345" algn="l"/>
                <a:tab pos="474980" algn="l"/>
              </a:tabLst>
            </a:pPr>
            <a:r>
              <a:rPr lang="en-US" sz="2400" spc="-20" dirty="0">
                <a:cs typeface="Calibri Light"/>
              </a:rPr>
              <a:t>Transportation </a:t>
            </a:r>
            <a:r>
              <a:rPr lang="en-US" sz="2400" spc="-15" dirty="0">
                <a:cs typeface="Calibri Light"/>
              </a:rPr>
              <a:t>to </a:t>
            </a:r>
            <a:r>
              <a:rPr lang="en-US" sz="2400" dirty="0">
                <a:cs typeface="Calibri Light"/>
              </a:rPr>
              <a:t>support school</a:t>
            </a:r>
            <a:r>
              <a:rPr lang="en-US" sz="2400" spc="-100" dirty="0">
                <a:cs typeface="Calibri Light"/>
              </a:rPr>
              <a:t> </a:t>
            </a:r>
            <a:r>
              <a:rPr lang="en-US" sz="2400" spc="-10" dirty="0">
                <a:cs typeface="Calibri Light"/>
              </a:rPr>
              <a:t>engagement</a:t>
            </a:r>
            <a:endParaRPr lang="en-US" sz="2400" dirty="0">
              <a:cs typeface="Calibri Light"/>
            </a:endParaRPr>
          </a:p>
          <a:p>
            <a:pPr marL="474345" lvl="1" indent="-229235">
              <a:lnSpc>
                <a:spcPct val="100000"/>
              </a:lnSpc>
              <a:spcBef>
                <a:spcPts val="994"/>
              </a:spcBef>
              <a:buFont typeface="Arial"/>
              <a:buChar char="•"/>
              <a:tabLst>
                <a:tab pos="474345" algn="l"/>
                <a:tab pos="474980" algn="l"/>
              </a:tabLst>
            </a:pPr>
            <a:r>
              <a:rPr lang="en-US" sz="2400" spc="-5" dirty="0">
                <a:cs typeface="Calibri Light"/>
              </a:rPr>
              <a:t>Communication devices </a:t>
            </a:r>
            <a:r>
              <a:rPr lang="en-US" sz="2400" dirty="0">
                <a:cs typeface="Calibri Light"/>
              </a:rPr>
              <a:t>and </a:t>
            </a:r>
            <a:r>
              <a:rPr lang="en-US" sz="2400" spc="-5" dirty="0">
                <a:cs typeface="Calibri Light"/>
              </a:rPr>
              <a:t>technology </a:t>
            </a:r>
            <a:r>
              <a:rPr lang="en-US" sz="2400" dirty="0">
                <a:cs typeface="Calibri Light"/>
              </a:rPr>
              <a:t>needed </a:t>
            </a:r>
            <a:r>
              <a:rPr lang="en-US" sz="2400" spc="-20" dirty="0">
                <a:cs typeface="Calibri Light"/>
              </a:rPr>
              <a:t>for </a:t>
            </a:r>
            <a:r>
              <a:rPr lang="en-US" sz="2400" dirty="0">
                <a:cs typeface="Calibri Light"/>
              </a:rPr>
              <a:t>school</a:t>
            </a:r>
            <a:r>
              <a:rPr lang="en-US" sz="2400" spc="-180" dirty="0">
                <a:cs typeface="Calibri Light"/>
              </a:rPr>
              <a:t> </a:t>
            </a:r>
            <a:r>
              <a:rPr lang="en-US" sz="2400" spc="-10" dirty="0">
                <a:cs typeface="Calibri Light"/>
              </a:rPr>
              <a:t>engagement</a:t>
            </a:r>
            <a:endParaRPr lang="en-US" sz="2400" dirty="0">
              <a:cs typeface="Calibri Light"/>
            </a:endParaRPr>
          </a:p>
          <a:p>
            <a:pPr marL="474345" lvl="1" indent="-229235">
              <a:lnSpc>
                <a:spcPct val="100000"/>
              </a:lnSpc>
              <a:spcBef>
                <a:spcPts val="994"/>
              </a:spcBef>
              <a:buFont typeface="Arial"/>
              <a:buChar char="•"/>
              <a:tabLst>
                <a:tab pos="474345" algn="l"/>
                <a:tab pos="474980" algn="l"/>
              </a:tabLst>
            </a:pPr>
            <a:r>
              <a:rPr lang="en-US" sz="2400" spc="-5" dirty="0">
                <a:cs typeface="Calibri Light"/>
              </a:rPr>
              <a:t>Short-term </a:t>
            </a:r>
            <a:r>
              <a:rPr lang="en-US" sz="2400" dirty="0">
                <a:cs typeface="Calibri Light"/>
              </a:rPr>
              <a:t>housing as a </a:t>
            </a:r>
            <a:r>
              <a:rPr lang="en-US" sz="2400" spc="-5" dirty="0">
                <a:cs typeface="Calibri Light"/>
              </a:rPr>
              <a:t>last resort </a:t>
            </a:r>
            <a:r>
              <a:rPr lang="en-US" sz="2400" dirty="0">
                <a:cs typeface="Calibri Light"/>
              </a:rPr>
              <a:t>when needed </a:t>
            </a:r>
            <a:r>
              <a:rPr lang="en-US" sz="2400" spc="-20" dirty="0">
                <a:cs typeface="Calibri Light"/>
              </a:rPr>
              <a:t>for </a:t>
            </a:r>
            <a:r>
              <a:rPr lang="en-US" sz="2400" dirty="0">
                <a:cs typeface="Calibri Light"/>
              </a:rPr>
              <a:t>school </a:t>
            </a:r>
            <a:r>
              <a:rPr lang="en-US" sz="2400" spc="-10" dirty="0">
                <a:cs typeface="Calibri Light"/>
              </a:rPr>
              <a:t>engagement </a:t>
            </a:r>
            <a:r>
              <a:rPr lang="en-US" sz="2400" dirty="0">
                <a:cs typeface="Calibri Light"/>
              </a:rPr>
              <a:t>(a </a:t>
            </a:r>
            <a:r>
              <a:rPr lang="en-US" sz="2400" spc="-25" dirty="0">
                <a:cs typeface="Calibri Light"/>
              </a:rPr>
              <a:t>few </a:t>
            </a:r>
            <a:r>
              <a:rPr lang="en-US" sz="2400" spc="-15" dirty="0">
                <a:cs typeface="Calibri Light"/>
              </a:rPr>
              <a:t>days </a:t>
            </a:r>
            <a:r>
              <a:rPr lang="en-US" sz="2400" dirty="0">
                <a:cs typeface="Calibri Light"/>
              </a:rPr>
              <a:t>in a</a:t>
            </a:r>
            <a:r>
              <a:rPr lang="en-US" sz="2400" spc="-190" dirty="0">
                <a:cs typeface="Calibri Light"/>
              </a:rPr>
              <a:t> </a:t>
            </a:r>
            <a:r>
              <a:rPr lang="en-US" sz="2400" spc="-5" dirty="0">
                <a:cs typeface="Calibri Light"/>
              </a:rPr>
              <a:t>motel)</a:t>
            </a:r>
            <a:endParaRPr lang="en-US" sz="2400" dirty="0">
              <a:cs typeface="Calibri Light"/>
            </a:endParaRPr>
          </a:p>
          <a:p>
            <a:pPr marL="474345" lvl="1" indent="-229235">
              <a:lnSpc>
                <a:spcPct val="100000"/>
              </a:lnSpc>
              <a:spcBef>
                <a:spcPts val="1010"/>
              </a:spcBef>
              <a:buFont typeface="Arial"/>
              <a:buChar char="•"/>
              <a:tabLst>
                <a:tab pos="474345" algn="l"/>
                <a:tab pos="474980" algn="l"/>
              </a:tabLst>
            </a:pPr>
            <a:r>
              <a:rPr lang="en-US" sz="2400" spc="-10" dirty="0">
                <a:cs typeface="Calibri Light"/>
              </a:rPr>
              <a:t>Store cards/prepaid </a:t>
            </a:r>
            <a:r>
              <a:rPr lang="en-US" sz="2400" dirty="0">
                <a:cs typeface="Calibri Light"/>
              </a:rPr>
              <a:t>debit </a:t>
            </a:r>
            <a:r>
              <a:rPr lang="en-US" sz="2400" spc="-10" dirty="0">
                <a:cs typeface="Calibri Light"/>
              </a:rPr>
              <a:t>cards </a:t>
            </a:r>
            <a:r>
              <a:rPr lang="en-US" sz="2400" dirty="0">
                <a:cs typeface="Calibri Light"/>
              </a:rPr>
              <a:t>needed </a:t>
            </a:r>
            <a:r>
              <a:rPr lang="en-US" sz="2400" spc="-15" dirty="0">
                <a:cs typeface="Calibri Light"/>
              </a:rPr>
              <a:t>to </a:t>
            </a:r>
            <a:r>
              <a:rPr lang="en-US" sz="2400" spc="-5" dirty="0">
                <a:cs typeface="Calibri Light"/>
              </a:rPr>
              <a:t>purchase materials </a:t>
            </a:r>
            <a:r>
              <a:rPr lang="en-US" sz="2400" dirty="0">
                <a:cs typeface="Calibri Light"/>
              </a:rPr>
              <a:t>needed </a:t>
            </a:r>
            <a:r>
              <a:rPr lang="en-US" sz="2400" spc="-20" dirty="0">
                <a:cs typeface="Calibri Light"/>
              </a:rPr>
              <a:t>for </a:t>
            </a:r>
            <a:r>
              <a:rPr lang="en-US" sz="2400" dirty="0">
                <a:cs typeface="Calibri Light"/>
              </a:rPr>
              <a:t>school</a:t>
            </a:r>
            <a:r>
              <a:rPr lang="en-US" sz="2400" spc="-204" dirty="0">
                <a:cs typeface="Calibri Light"/>
              </a:rPr>
              <a:t> </a:t>
            </a:r>
            <a:r>
              <a:rPr lang="en-US" sz="2400" spc="-10" dirty="0">
                <a:cs typeface="Calibri Light"/>
              </a:rPr>
              <a:t>engagement</a:t>
            </a:r>
            <a:endParaRPr lang="en-US" sz="2400" dirty="0">
              <a:cs typeface="Calibri Light"/>
            </a:endParaRPr>
          </a:p>
          <a:p>
            <a:pPr marL="241300" indent="-228600">
              <a:lnSpc>
                <a:spcPct val="100000"/>
              </a:lnSpc>
              <a:spcBef>
                <a:spcPts val="965"/>
              </a:spcBef>
              <a:buFont typeface="Arial"/>
              <a:buChar char="•"/>
              <a:tabLst>
                <a:tab pos="241300" algn="l"/>
              </a:tabLst>
            </a:pPr>
            <a:r>
              <a:rPr lang="en-US" sz="2400" spc="-10" dirty="0">
                <a:cs typeface="Calibri Light"/>
              </a:rPr>
              <a:t>Allows </a:t>
            </a:r>
            <a:r>
              <a:rPr lang="en-US" sz="2400" spc="-5" dirty="0">
                <a:cs typeface="Calibri Light"/>
              </a:rPr>
              <a:t>SEAs and </a:t>
            </a:r>
            <a:r>
              <a:rPr lang="en-US" sz="2400" spc="-10" dirty="0">
                <a:cs typeface="Calibri Light"/>
              </a:rPr>
              <a:t>LEAs </a:t>
            </a:r>
            <a:r>
              <a:rPr lang="en-US" sz="2400" spc="-15" dirty="0">
                <a:cs typeface="Calibri Light"/>
              </a:rPr>
              <a:t>to </a:t>
            </a:r>
            <a:r>
              <a:rPr lang="en-US" sz="2400" spc="-20" dirty="0">
                <a:cs typeface="Calibri Light"/>
              </a:rPr>
              <a:t>award </a:t>
            </a:r>
            <a:r>
              <a:rPr lang="en-US" sz="2400" spc="-15" dirty="0">
                <a:cs typeface="Calibri Light"/>
              </a:rPr>
              <a:t>contracts to</a:t>
            </a:r>
            <a:r>
              <a:rPr lang="en-US" sz="2400" spc="-65" dirty="0">
                <a:cs typeface="Calibri Light"/>
              </a:rPr>
              <a:t> </a:t>
            </a:r>
            <a:r>
              <a:rPr lang="en-US" sz="2400" spc="-5" dirty="0">
                <a:cs typeface="Calibri Light"/>
              </a:rPr>
              <a:t>CBOs</a:t>
            </a:r>
            <a:endParaRPr lang="en-US" sz="2400" spc="-5" dirty="0">
              <a:solidFill>
                <a:prstClr val="black"/>
              </a:solidFill>
              <a:cs typeface="Calibri Light"/>
            </a:endParaRPr>
          </a:p>
          <a:p>
            <a:endParaRPr lang="en-US" dirty="0"/>
          </a:p>
        </p:txBody>
      </p:sp>
      <p:sp>
        <p:nvSpPr>
          <p:cNvPr id="3" name="Title 2">
            <a:extLst>
              <a:ext uri="{FF2B5EF4-FFF2-40B4-BE49-F238E27FC236}">
                <a16:creationId xmlns:a16="http://schemas.microsoft.com/office/drawing/2014/main" id="{5D664136-AFD8-496D-A16C-1C6B36D55564}"/>
              </a:ext>
            </a:extLst>
          </p:cNvPr>
          <p:cNvSpPr>
            <a:spLocks noGrp="1"/>
          </p:cNvSpPr>
          <p:nvPr>
            <p:ph type="title"/>
          </p:nvPr>
        </p:nvSpPr>
        <p:spPr/>
        <p:txBody>
          <a:bodyPr/>
          <a:lstStyle/>
          <a:p>
            <a:r>
              <a:rPr lang="en-US" dirty="0"/>
              <a:t>ARP HCY funding Allowable Uses</a:t>
            </a:r>
          </a:p>
        </p:txBody>
      </p:sp>
    </p:spTree>
    <p:extLst>
      <p:ext uri="{BB962C8B-B14F-4D97-AF65-F5344CB8AC3E}">
        <p14:creationId xmlns:p14="http://schemas.microsoft.com/office/powerpoint/2010/main" val="1305607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39FEFD-0B37-42B1-A6F6-3A7CD5643FF1}"/>
              </a:ext>
            </a:extLst>
          </p:cNvPr>
          <p:cNvSpPr>
            <a:spLocks noGrp="1"/>
          </p:cNvSpPr>
          <p:nvPr>
            <p:ph idx="1"/>
          </p:nvPr>
        </p:nvSpPr>
        <p:spPr/>
        <p:txBody>
          <a:bodyPr/>
          <a:lstStyle/>
          <a:p>
            <a:r>
              <a:rPr lang="en-US" dirty="0"/>
              <a:t>Total $5,443,402</a:t>
            </a:r>
          </a:p>
          <a:p>
            <a:pPr marL="0" indent="0">
              <a:buNone/>
            </a:pPr>
            <a:endParaRPr lang="en-US" dirty="0"/>
          </a:p>
          <a:p>
            <a:r>
              <a:rPr lang="en-US" dirty="0"/>
              <a:t>ARP HCY-I    $1,360,194</a:t>
            </a:r>
          </a:p>
          <a:p>
            <a:pPr lvl="1"/>
            <a:r>
              <a:rPr lang="en-US" dirty="0"/>
              <a:t>Flow through to districts $1,020,146</a:t>
            </a:r>
          </a:p>
          <a:p>
            <a:pPr lvl="1"/>
            <a:r>
              <a:rPr lang="en-US" dirty="0"/>
              <a:t>KSDE Administration $340,048</a:t>
            </a:r>
          </a:p>
          <a:p>
            <a:pPr marL="0" indent="0">
              <a:buNone/>
            </a:pPr>
            <a:endParaRPr lang="en-US" dirty="0"/>
          </a:p>
          <a:p>
            <a:r>
              <a:rPr lang="en-US" dirty="0"/>
              <a:t>ARP HCY-II $4,083,208</a:t>
            </a:r>
          </a:p>
          <a:p>
            <a:pPr marL="0" indent="0">
              <a:buNone/>
            </a:pPr>
            <a:endParaRPr lang="en-US" dirty="0"/>
          </a:p>
        </p:txBody>
      </p:sp>
      <p:sp>
        <p:nvSpPr>
          <p:cNvPr id="3" name="Title 2">
            <a:extLst>
              <a:ext uri="{FF2B5EF4-FFF2-40B4-BE49-F238E27FC236}">
                <a16:creationId xmlns:a16="http://schemas.microsoft.com/office/drawing/2014/main" id="{F6A1D078-AE1A-4E42-AD13-3FD5FD6C8F71}"/>
              </a:ext>
            </a:extLst>
          </p:cNvPr>
          <p:cNvSpPr>
            <a:spLocks noGrp="1"/>
          </p:cNvSpPr>
          <p:nvPr>
            <p:ph type="title"/>
          </p:nvPr>
        </p:nvSpPr>
        <p:spPr>
          <a:xfrm>
            <a:off x="838200" y="365126"/>
            <a:ext cx="10515600" cy="1019792"/>
          </a:xfrm>
        </p:spPr>
        <p:txBody>
          <a:bodyPr/>
          <a:lstStyle/>
          <a:p>
            <a:r>
              <a:rPr lang="en-US" dirty="0"/>
              <a:t>Kansas ARP-HCY funding</a:t>
            </a:r>
          </a:p>
        </p:txBody>
      </p:sp>
    </p:spTree>
    <p:extLst>
      <p:ext uri="{BB962C8B-B14F-4D97-AF65-F5344CB8AC3E}">
        <p14:creationId xmlns:p14="http://schemas.microsoft.com/office/powerpoint/2010/main" val="3866576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08FED02-2585-4AEC-861E-FF52F39F07AA}"/>
              </a:ext>
            </a:extLst>
          </p:cNvPr>
          <p:cNvSpPr>
            <a:spLocks noGrp="1"/>
          </p:cNvSpPr>
          <p:nvPr>
            <p:ph idx="1"/>
          </p:nvPr>
        </p:nvSpPr>
        <p:spPr>
          <a:xfrm>
            <a:off x="838200" y="1351110"/>
            <a:ext cx="10515600" cy="4532890"/>
          </a:xfrm>
        </p:spPr>
        <p:txBody>
          <a:bodyPr>
            <a:normAutofit/>
          </a:bodyPr>
          <a:lstStyle/>
          <a:p>
            <a:r>
              <a:rPr lang="en-US" sz="2400" dirty="0"/>
              <a:t>Formula based</a:t>
            </a:r>
          </a:p>
          <a:p>
            <a:pPr marL="0" indent="0">
              <a:buNone/>
            </a:pPr>
            <a:endParaRPr lang="en-US" sz="2400" dirty="0"/>
          </a:p>
          <a:p>
            <a:r>
              <a:rPr lang="en-US" sz="2400" dirty="0"/>
              <a:t>50% based on Title I formula</a:t>
            </a:r>
          </a:p>
          <a:p>
            <a:pPr marL="0" indent="0">
              <a:buNone/>
            </a:pPr>
            <a:endParaRPr lang="en-US" sz="2400" dirty="0"/>
          </a:p>
          <a:p>
            <a:r>
              <a:rPr lang="en-US" sz="2400" dirty="0"/>
              <a:t>50% based on 2018-2019 homeless data by district (185 districts)</a:t>
            </a:r>
          </a:p>
          <a:p>
            <a:endParaRPr lang="en-US" sz="2400" dirty="0"/>
          </a:p>
          <a:p>
            <a:r>
              <a:rPr lang="en-US" sz="2400" dirty="0"/>
              <a:t>$5,000 or less of an allocation would need to join a consortium to participate.</a:t>
            </a:r>
          </a:p>
        </p:txBody>
      </p:sp>
      <p:sp>
        <p:nvSpPr>
          <p:cNvPr id="3" name="Title 2">
            <a:extLst>
              <a:ext uri="{FF2B5EF4-FFF2-40B4-BE49-F238E27FC236}">
                <a16:creationId xmlns:a16="http://schemas.microsoft.com/office/drawing/2014/main" id="{5D664136-AFD8-496D-A16C-1C6B36D55564}"/>
              </a:ext>
            </a:extLst>
          </p:cNvPr>
          <p:cNvSpPr>
            <a:spLocks noGrp="1"/>
          </p:cNvSpPr>
          <p:nvPr>
            <p:ph type="title"/>
          </p:nvPr>
        </p:nvSpPr>
        <p:spPr>
          <a:xfrm>
            <a:off x="838200" y="71022"/>
            <a:ext cx="10515600" cy="1083076"/>
          </a:xfrm>
        </p:spPr>
        <p:txBody>
          <a:bodyPr/>
          <a:lstStyle/>
          <a:p>
            <a:r>
              <a:rPr lang="en-US" dirty="0"/>
              <a:t>ARP HCY II grants</a:t>
            </a:r>
          </a:p>
        </p:txBody>
      </p:sp>
    </p:spTree>
    <p:extLst>
      <p:ext uri="{BB962C8B-B14F-4D97-AF65-F5344CB8AC3E}">
        <p14:creationId xmlns:p14="http://schemas.microsoft.com/office/powerpoint/2010/main" val="309084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3FBCF2B-B8C5-418B-BAEC-378BD73158AE}"/>
              </a:ext>
            </a:extLst>
          </p:cNvPr>
          <p:cNvSpPr>
            <a:spLocks noGrp="1"/>
          </p:cNvSpPr>
          <p:nvPr>
            <p:ph idx="1"/>
          </p:nvPr>
        </p:nvSpPr>
        <p:spPr/>
        <p:txBody>
          <a:bodyPr/>
          <a:lstStyle/>
          <a:p>
            <a:pPr marL="0" marR="0" indent="0">
              <a:spcBef>
                <a:spcPts val="0"/>
              </a:spcBef>
              <a:spcAft>
                <a:spcPts val="0"/>
              </a:spcAft>
              <a:buNone/>
            </a:pPr>
            <a:r>
              <a:rPr lang="en-US" sz="2400" dirty="0">
                <a:latin typeface="+mn-lt"/>
                <a:ea typeface="Calibri" panose="020F0502020204030204" pitchFamily="34" charset="0"/>
              </a:rPr>
              <a:t>Demographic information:</a:t>
            </a:r>
          </a:p>
          <a:p>
            <a:pPr marL="0" marR="0" indent="0">
              <a:spcBef>
                <a:spcPts val="0"/>
              </a:spcBef>
              <a:spcAft>
                <a:spcPts val="0"/>
              </a:spcAft>
              <a:buNone/>
            </a:pPr>
            <a:endParaRPr lang="en-US" sz="2400" dirty="0">
              <a:effectLst/>
              <a:latin typeface="+mn-lt"/>
              <a:ea typeface="Calibri" panose="020F0502020204030204" pitchFamily="34" charset="0"/>
            </a:endParaRPr>
          </a:p>
          <a:p>
            <a:pPr marL="0" marR="0">
              <a:spcBef>
                <a:spcPts val="0"/>
              </a:spcBef>
              <a:spcAft>
                <a:spcPts val="0"/>
              </a:spcAft>
            </a:pPr>
            <a:r>
              <a:rPr lang="en-US" sz="2400" dirty="0">
                <a:latin typeface="+mn-lt"/>
                <a:ea typeface="Calibri" panose="020F0502020204030204" pitchFamily="34" charset="0"/>
              </a:rPr>
              <a:t>Local education agency (LEA)</a:t>
            </a:r>
            <a:r>
              <a:rPr lang="en-US" sz="2400" dirty="0">
                <a:effectLst/>
                <a:latin typeface="+mn-lt"/>
                <a:ea typeface="Calibri" panose="020F0502020204030204" pitchFamily="34" charset="0"/>
              </a:rPr>
              <a:t> name</a:t>
            </a:r>
          </a:p>
          <a:p>
            <a:pPr marL="0" marR="0">
              <a:spcBef>
                <a:spcPts val="0"/>
              </a:spcBef>
              <a:spcAft>
                <a:spcPts val="0"/>
              </a:spcAft>
            </a:pPr>
            <a:r>
              <a:rPr lang="en-US" sz="2400" dirty="0">
                <a:latin typeface="+mn-lt"/>
                <a:ea typeface="Calibri" panose="020F0502020204030204" pitchFamily="34" charset="0"/>
              </a:rPr>
              <a:t>local education agency (LEA)</a:t>
            </a:r>
            <a:r>
              <a:rPr lang="en-US" sz="2400" dirty="0">
                <a:effectLst/>
                <a:latin typeface="+mn-lt"/>
                <a:ea typeface="Calibri" panose="020F0502020204030204" pitchFamily="34" charset="0"/>
              </a:rPr>
              <a:t> number</a:t>
            </a:r>
          </a:p>
          <a:p>
            <a:pPr marL="0" marR="0">
              <a:spcBef>
                <a:spcPts val="0"/>
              </a:spcBef>
              <a:spcAft>
                <a:spcPts val="0"/>
              </a:spcAft>
            </a:pPr>
            <a:r>
              <a:rPr lang="en-US" sz="2400" dirty="0">
                <a:effectLst/>
                <a:latin typeface="+mn-lt"/>
                <a:ea typeface="Calibri" panose="020F0502020204030204" pitchFamily="34" charset="0"/>
              </a:rPr>
              <a:t>Contact person</a:t>
            </a:r>
          </a:p>
          <a:p>
            <a:pPr marL="0" marR="0">
              <a:spcBef>
                <a:spcPts val="0"/>
              </a:spcBef>
              <a:spcAft>
                <a:spcPts val="0"/>
              </a:spcAft>
            </a:pPr>
            <a:r>
              <a:rPr lang="en-US" sz="2400" dirty="0">
                <a:latin typeface="+mn-lt"/>
                <a:ea typeface="Calibri" panose="020F0502020204030204" pitchFamily="34" charset="0"/>
              </a:rPr>
              <a:t>Contact person’s role/responsibility</a:t>
            </a:r>
            <a:endParaRPr lang="en-US" sz="2400" dirty="0">
              <a:effectLst/>
              <a:latin typeface="+mn-lt"/>
              <a:ea typeface="Calibri" panose="020F0502020204030204" pitchFamily="34" charset="0"/>
            </a:endParaRPr>
          </a:p>
          <a:p>
            <a:pPr marL="0" marR="0">
              <a:spcBef>
                <a:spcPts val="0"/>
              </a:spcBef>
              <a:spcAft>
                <a:spcPts val="0"/>
              </a:spcAft>
            </a:pPr>
            <a:r>
              <a:rPr lang="en-US" sz="2400" dirty="0">
                <a:effectLst/>
                <a:latin typeface="+mn-lt"/>
                <a:ea typeface="Calibri" panose="020F0502020204030204" pitchFamily="34" charset="0"/>
              </a:rPr>
              <a:t>Email of contact person </a:t>
            </a:r>
          </a:p>
          <a:p>
            <a:pPr marL="0" marR="0">
              <a:spcBef>
                <a:spcPts val="0"/>
              </a:spcBef>
              <a:spcAft>
                <a:spcPts val="0"/>
              </a:spcAft>
            </a:pPr>
            <a:r>
              <a:rPr lang="en-US" sz="2400" dirty="0">
                <a:effectLst/>
                <a:latin typeface="+mn-lt"/>
                <a:ea typeface="Calibri" panose="020F0502020204030204" pitchFamily="34" charset="0"/>
              </a:rPr>
              <a:t>Phone number of contact person </a:t>
            </a:r>
          </a:p>
          <a:p>
            <a:endParaRPr lang="en-US" dirty="0"/>
          </a:p>
        </p:txBody>
      </p:sp>
      <p:sp>
        <p:nvSpPr>
          <p:cNvPr id="3" name="Title 2">
            <a:extLst>
              <a:ext uri="{FF2B5EF4-FFF2-40B4-BE49-F238E27FC236}">
                <a16:creationId xmlns:a16="http://schemas.microsoft.com/office/drawing/2014/main" id="{2D642287-2E51-4CC7-8F8E-61263CB2B063}"/>
              </a:ext>
            </a:extLst>
          </p:cNvPr>
          <p:cNvSpPr>
            <a:spLocks noGrp="1"/>
          </p:cNvSpPr>
          <p:nvPr>
            <p:ph type="title"/>
          </p:nvPr>
        </p:nvSpPr>
        <p:spPr/>
        <p:txBody>
          <a:bodyPr/>
          <a:lstStyle/>
          <a:p>
            <a:r>
              <a:rPr lang="en-US" dirty="0"/>
              <a:t>Survey questions</a:t>
            </a:r>
          </a:p>
        </p:txBody>
      </p:sp>
    </p:spTree>
    <p:extLst>
      <p:ext uri="{BB962C8B-B14F-4D97-AF65-F5344CB8AC3E}">
        <p14:creationId xmlns:p14="http://schemas.microsoft.com/office/powerpoint/2010/main" val="2037390313"/>
      </p:ext>
    </p:extLst>
  </p:cSld>
  <p:clrMapOvr>
    <a:masterClrMapping/>
  </p:clrMapOvr>
</p:sld>
</file>

<file path=ppt/theme/theme1.xml><?xml version="1.0" encoding="utf-8"?>
<a:theme xmlns:a="http://schemas.openxmlformats.org/drawingml/2006/main" name="Custom Design">
  <a:themeElements>
    <a:clrScheme name="KSDE">
      <a:dk1>
        <a:srgbClr val="12284C"/>
      </a:dk1>
      <a:lt1>
        <a:sysClr val="window" lastClr="FFFFFF"/>
      </a:lt1>
      <a:dk2>
        <a:srgbClr val="12284C"/>
      </a:dk2>
      <a:lt2>
        <a:srgbClr val="E7E6E6"/>
      </a:lt2>
      <a:accent1>
        <a:srgbClr val="FFA400"/>
      </a:accent1>
      <a:accent2>
        <a:srgbClr val="12284C"/>
      </a:accent2>
      <a:accent3>
        <a:srgbClr val="00B796"/>
      </a:accent3>
      <a:accent4>
        <a:srgbClr val="005587"/>
      </a:accent4>
      <a:accent5>
        <a:srgbClr val="D50032"/>
      </a:accent5>
      <a:accent6>
        <a:srgbClr val="3E4043"/>
      </a:accent6>
      <a:hlink>
        <a:srgbClr val="12284C"/>
      </a:hlink>
      <a:folHlink>
        <a:srgbClr val="53565A"/>
      </a:folHlink>
    </a:clrScheme>
    <a:fontScheme name="KSDE Open Sans">
      <a:majorFont>
        <a:latin typeface="Open Sans"/>
        <a:ea typeface=""/>
        <a:cs typeface=""/>
      </a:majorFont>
      <a:minorFont>
        <a:latin typeface="Open San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hite Template" id="{3F6FE892-DA12-4C81-AA5A-446CD67FAB0A}" vid="{65E85907-513D-47EC-BC1E-D81300383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809B7AE0769C40BC7FC10221A5AC4C" ma:contentTypeVersion="13" ma:contentTypeDescription="Create a new document." ma:contentTypeScope="" ma:versionID="03782e99ea337d9c03786a540780c58d">
  <xsd:schema xmlns:xsd="http://www.w3.org/2001/XMLSchema" xmlns:xs="http://www.w3.org/2001/XMLSchema" xmlns:p="http://schemas.microsoft.com/office/2006/metadata/properties" xmlns:ns3="6c663d95-8238-4b2d-b922-a74f82e5df6f" xmlns:ns4="d5501a87-0b31-43b9-bb13-8dd2b743a206" targetNamespace="http://schemas.microsoft.com/office/2006/metadata/properties" ma:root="true" ma:fieldsID="b35b21a765e947f079320b3ea7b9868f" ns3:_="" ns4:_="">
    <xsd:import namespace="6c663d95-8238-4b2d-b922-a74f82e5df6f"/>
    <xsd:import namespace="d5501a87-0b31-43b9-bb13-8dd2b743a20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663d95-8238-4b2d-b922-a74f82e5df6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5501a87-0b31-43b9-bb13-8dd2b743a20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F5BFCA-A647-4DE5-B38D-51814DA7F1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663d95-8238-4b2d-b922-a74f82e5df6f"/>
    <ds:schemaRef ds:uri="d5501a87-0b31-43b9-bb13-8dd2b743a2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1989B36-3905-4D71-9AD1-EDCFAD04EC31}">
  <ds:schemaRefs>
    <ds:schemaRef ds:uri="http://schemas.microsoft.com/office/2006/metadata/properties"/>
    <ds:schemaRef ds:uri="http://purl.org/dc/elements/1.1/"/>
    <ds:schemaRef ds:uri="http://purl.org/dc/terms/"/>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d5501a87-0b31-43b9-bb13-8dd2b743a206"/>
    <ds:schemaRef ds:uri="6c663d95-8238-4b2d-b922-a74f82e5df6f"/>
    <ds:schemaRef ds:uri="http://purl.org/dc/dcmitype/"/>
  </ds:schemaRefs>
</ds:datastoreItem>
</file>

<file path=customXml/itemProps3.xml><?xml version="1.0" encoding="utf-8"?>
<ds:datastoreItem xmlns:ds="http://schemas.openxmlformats.org/officeDocument/2006/customXml" ds:itemID="{4445BADF-2F2F-4D81-ACB9-DB6A1A4D488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2846</TotalTime>
  <Words>763</Words>
  <Application>Microsoft Office PowerPoint</Application>
  <PresentationFormat>Widescreen</PresentationFormat>
  <Paragraphs>112</Paragraphs>
  <Slides>13</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Open Sans Light</vt:lpstr>
      <vt:lpstr>Open Sans Semibold</vt:lpstr>
      <vt:lpstr>Custom Design</vt:lpstr>
      <vt:lpstr> American Rescue Plan Homeless Children and Youth (ARP-HCY-II) </vt:lpstr>
      <vt:lpstr>Purposes of ARP HCY Funding:</vt:lpstr>
      <vt:lpstr>ARP HCY Funding Allowable Usages:</vt:lpstr>
      <vt:lpstr>ARP HCY Funding Allowable Usages:</vt:lpstr>
      <vt:lpstr>ARP HCY Funding Allowable Usages:</vt:lpstr>
      <vt:lpstr>ARP HCY funding Allowable Uses</vt:lpstr>
      <vt:lpstr>Kansas ARP-HCY funding</vt:lpstr>
      <vt:lpstr>ARP HCY II grants</vt:lpstr>
      <vt:lpstr>Survey questions</vt:lpstr>
      <vt:lpstr>Last question</vt:lpstr>
      <vt:lpstr>Consortium options</vt:lpstr>
      <vt:lpstr>Website with resources</vt:lpstr>
      <vt:lpstr>PowerPoint Presentation</vt:lpstr>
    </vt:vector>
  </TitlesOfParts>
  <Company>KSDE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KSDE</dc:title>
  <dc:creator>Cheryl Franklin</dc:creator>
  <cp:lastModifiedBy>Tate Toedman</cp:lastModifiedBy>
  <cp:revision>120</cp:revision>
  <cp:lastPrinted>2021-11-08T23:19:05Z</cp:lastPrinted>
  <dcterms:created xsi:type="dcterms:W3CDTF">2017-11-21T21:33:09Z</dcterms:created>
  <dcterms:modified xsi:type="dcterms:W3CDTF">2021-12-13T19:36:06Z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0x01010063809B7AE0769C40BC7FC10221A5AC4C</vt:lpwstr>
  </property>
</Properties>
</file>