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27"/>
  </p:notesMasterIdLst>
  <p:handoutMasterIdLst>
    <p:handoutMasterId r:id="rId28"/>
  </p:handoutMasterIdLst>
  <p:sldIdLst>
    <p:sldId id="276" r:id="rId2"/>
    <p:sldId id="339" r:id="rId3"/>
    <p:sldId id="334" r:id="rId4"/>
    <p:sldId id="298" r:id="rId5"/>
    <p:sldId id="299" r:id="rId6"/>
    <p:sldId id="336" r:id="rId7"/>
    <p:sldId id="342" r:id="rId8"/>
    <p:sldId id="300" r:id="rId9"/>
    <p:sldId id="344" r:id="rId10"/>
    <p:sldId id="343" r:id="rId11"/>
    <p:sldId id="301" r:id="rId12"/>
    <p:sldId id="330" r:id="rId13"/>
    <p:sldId id="345" r:id="rId14"/>
    <p:sldId id="346" r:id="rId15"/>
    <p:sldId id="347" r:id="rId16"/>
    <p:sldId id="337" r:id="rId17"/>
    <p:sldId id="331" r:id="rId18"/>
    <p:sldId id="340" r:id="rId19"/>
    <p:sldId id="341" r:id="rId20"/>
    <p:sldId id="328" r:id="rId21"/>
    <p:sldId id="329" r:id="rId22"/>
    <p:sldId id="320" r:id="rId23"/>
    <p:sldId id="316" r:id="rId24"/>
    <p:sldId id="335" r:id="rId25"/>
    <p:sldId id="311" r:id="rId26"/>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Lucida Sans Unicode" pitchFamily="34" charset="0"/>
        <a:ea typeface="+mn-ea"/>
        <a:cs typeface="Arial" charset="0"/>
      </a:defRPr>
    </a:lvl1pPr>
    <a:lvl2pPr marL="457200" algn="l" rtl="0" fontAlgn="base">
      <a:spcBef>
        <a:spcPct val="0"/>
      </a:spcBef>
      <a:spcAft>
        <a:spcPct val="0"/>
      </a:spcAft>
      <a:defRPr kern="1200">
        <a:solidFill>
          <a:schemeClr val="tx1"/>
        </a:solidFill>
        <a:latin typeface="Lucida Sans Unicode" pitchFamily="34" charset="0"/>
        <a:ea typeface="+mn-ea"/>
        <a:cs typeface="Arial" charset="0"/>
      </a:defRPr>
    </a:lvl2pPr>
    <a:lvl3pPr marL="914400" algn="l" rtl="0" fontAlgn="base">
      <a:spcBef>
        <a:spcPct val="0"/>
      </a:spcBef>
      <a:spcAft>
        <a:spcPct val="0"/>
      </a:spcAft>
      <a:defRPr kern="1200">
        <a:solidFill>
          <a:schemeClr val="tx1"/>
        </a:solidFill>
        <a:latin typeface="Lucida Sans Unicode" pitchFamily="34" charset="0"/>
        <a:ea typeface="+mn-ea"/>
        <a:cs typeface="Arial" charset="0"/>
      </a:defRPr>
    </a:lvl3pPr>
    <a:lvl4pPr marL="1371600" algn="l" rtl="0" fontAlgn="base">
      <a:spcBef>
        <a:spcPct val="0"/>
      </a:spcBef>
      <a:spcAft>
        <a:spcPct val="0"/>
      </a:spcAft>
      <a:defRPr kern="1200">
        <a:solidFill>
          <a:schemeClr val="tx1"/>
        </a:solidFill>
        <a:latin typeface="Lucida Sans Unicode" pitchFamily="34" charset="0"/>
        <a:ea typeface="+mn-ea"/>
        <a:cs typeface="Arial" charset="0"/>
      </a:defRPr>
    </a:lvl4pPr>
    <a:lvl5pPr marL="1828800" algn="l" rtl="0" fontAlgn="base">
      <a:spcBef>
        <a:spcPct val="0"/>
      </a:spcBef>
      <a:spcAft>
        <a:spcPct val="0"/>
      </a:spcAft>
      <a:defRPr kern="1200">
        <a:solidFill>
          <a:schemeClr val="tx1"/>
        </a:solidFill>
        <a:latin typeface="Lucida Sans Unicode" pitchFamily="34" charset="0"/>
        <a:ea typeface="+mn-ea"/>
        <a:cs typeface="Arial" charset="0"/>
      </a:defRPr>
    </a:lvl5pPr>
    <a:lvl6pPr marL="2286000" algn="l" defTabSz="914400" rtl="0" eaLnBrk="1" latinLnBrk="0" hangingPunct="1">
      <a:defRPr kern="1200">
        <a:solidFill>
          <a:schemeClr val="tx1"/>
        </a:solidFill>
        <a:latin typeface="Lucida Sans Unicode" pitchFamily="34" charset="0"/>
        <a:ea typeface="+mn-ea"/>
        <a:cs typeface="Arial" charset="0"/>
      </a:defRPr>
    </a:lvl6pPr>
    <a:lvl7pPr marL="2743200" algn="l" defTabSz="914400" rtl="0" eaLnBrk="1" latinLnBrk="0" hangingPunct="1">
      <a:defRPr kern="1200">
        <a:solidFill>
          <a:schemeClr val="tx1"/>
        </a:solidFill>
        <a:latin typeface="Lucida Sans Unicode" pitchFamily="34" charset="0"/>
        <a:ea typeface="+mn-ea"/>
        <a:cs typeface="Arial" charset="0"/>
      </a:defRPr>
    </a:lvl7pPr>
    <a:lvl8pPr marL="3200400" algn="l" defTabSz="914400" rtl="0" eaLnBrk="1" latinLnBrk="0" hangingPunct="1">
      <a:defRPr kern="1200">
        <a:solidFill>
          <a:schemeClr val="tx1"/>
        </a:solidFill>
        <a:latin typeface="Lucida Sans Unicode" pitchFamily="34" charset="0"/>
        <a:ea typeface="+mn-ea"/>
        <a:cs typeface="Arial" charset="0"/>
      </a:defRPr>
    </a:lvl8pPr>
    <a:lvl9pPr marL="3657600" algn="l" defTabSz="914400" rtl="0" eaLnBrk="1" latinLnBrk="0" hangingPunct="1">
      <a:defRPr kern="1200">
        <a:solidFill>
          <a:schemeClr val="tx1"/>
        </a:solidFill>
        <a:latin typeface="Lucida Sans Unicode"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3659" autoAdjust="0"/>
  </p:normalViewPr>
  <p:slideViewPr>
    <p:cSldViewPr>
      <p:cViewPr>
        <p:scale>
          <a:sx n="69" d="100"/>
          <a:sy n="69" d="100"/>
        </p:scale>
        <p:origin x="-540" y="168"/>
      </p:cViewPr>
      <p:guideLst>
        <p:guide orient="horz" pos="2160"/>
        <p:guide pos="2880"/>
      </p:guideLst>
    </p:cSldViewPr>
  </p:slideViewPr>
  <p:notesTextViewPr>
    <p:cViewPr>
      <p:scale>
        <a:sx n="1" d="1"/>
        <a:sy n="1" d="1"/>
      </p:scale>
      <p:origin x="0" y="0"/>
    </p:cViewPr>
  </p:notesTextViewPr>
  <p:sorterViewPr>
    <p:cViewPr>
      <p:scale>
        <a:sx n="63" d="100"/>
        <a:sy n="63" d="100"/>
      </p:scale>
      <p:origin x="0" y="3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5101B2C7-D58F-4F78-8E80-7025025517B2}" type="datetimeFigureOut">
              <a:rPr lang="en-US"/>
              <a:pPr>
                <a:defRPr/>
              </a:pPr>
              <a:t>9/6/2012</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8EBE7854-242D-4611-99BF-82F3DFC7B797}" type="slidenum">
              <a:rPr lang="en-US"/>
              <a:pPr>
                <a:defRPr/>
              </a:pPr>
              <a:t>‹#›</a:t>
            </a:fld>
            <a:endParaRPr lang="en-US"/>
          </a:p>
        </p:txBody>
      </p:sp>
    </p:spTree>
    <p:extLst>
      <p:ext uri="{BB962C8B-B14F-4D97-AF65-F5344CB8AC3E}">
        <p14:creationId xmlns:p14="http://schemas.microsoft.com/office/powerpoint/2010/main" val="11441934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fontAlgn="auto">
              <a:spcBef>
                <a:spcPts val="0"/>
              </a:spcBef>
              <a:spcAft>
                <a:spcPts val="0"/>
              </a:spcAft>
              <a:defRPr sz="1200">
                <a:latin typeface="+mn-lt"/>
                <a:cs typeface="+mn-cs"/>
              </a:defRPr>
            </a:lvl1pPr>
          </a:lstStyle>
          <a:p>
            <a:pPr>
              <a:defRPr/>
            </a:pPr>
            <a:fld id="{CB3EF407-CF08-4252-8BB6-46785D48FA3E}" type="datetimeFigureOut">
              <a:rPr lang="en-US"/>
              <a:pPr>
                <a:defRPr/>
              </a:pPr>
              <a:t>9/6/2012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3177" tIns="46589" rIns="93177" bIns="46589" rtlCol="0" anchor="b"/>
          <a:lstStyle>
            <a:lvl1pPr algn="r" fontAlgn="auto">
              <a:spcBef>
                <a:spcPts val="0"/>
              </a:spcBef>
              <a:spcAft>
                <a:spcPts val="0"/>
              </a:spcAft>
              <a:defRPr sz="1200">
                <a:latin typeface="+mn-lt"/>
                <a:cs typeface="+mn-cs"/>
              </a:defRPr>
            </a:lvl1pPr>
          </a:lstStyle>
          <a:p>
            <a:pPr>
              <a:defRPr/>
            </a:pPr>
            <a:fld id="{2623ABB7-8F34-420F-8DD9-45BC48B85A98}" type="slidenum">
              <a:rPr lang="en-US"/>
              <a:pPr>
                <a:defRPr/>
              </a:pPr>
              <a:t>‹#›</a:t>
            </a:fld>
            <a:endParaRPr lang="en-US" dirty="0"/>
          </a:p>
        </p:txBody>
      </p:sp>
    </p:spTree>
    <p:extLst>
      <p:ext uri="{BB962C8B-B14F-4D97-AF65-F5344CB8AC3E}">
        <p14:creationId xmlns:p14="http://schemas.microsoft.com/office/powerpoint/2010/main" val="34325150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623ABB7-8F34-420F-8DD9-45BC48B85A98}" type="slidenum">
              <a:rPr lang="en-US" smtClean="0"/>
              <a:pPr>
                <a:defRPr/>
              </a:pPr>
              <a:t>1</a:t>
            </a:fld>
            <a:endParaRPr lang="en-US" dirty="0"/>
          </a:p>
        </p:txBody>
      </p:sp>
    </p:spTree>
    <p:extLst>
      <p:ext uri="{BB962C8B-B14F-4D97-AF65-F5344CB8AC3E}">
        <p14:creationId xmlns:p14="http://schemas.microsoft.com/office/powerpoint/2010/main" val="37830972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xfrm>
            <a:off x="1181100" y="696913"/>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z="1600" dirty="0" smtClean="0"/>
          </a:p>
          <a:p>
            <a:pPr eaLnBrk="1" hangingPunct="1">
              <a:spcBef>
                <a:spcPct val="0"/>
              </a:spcBef>
            </a:pPr>
            <a:endParaRPr lang="en-US" sz="1600" dirty="0" smtClean="0"/>
          </a:p>
          <a:p>
            <a:pPr eaLnBrk="1" hangingPunct="1">
              <a:spcBef>
                <a:spcPct val="0"/>
              </a:spcBef>
            </a:pPr>
            <a:endParaRPr lang="en-US" dirty="0" smtClean="0"/>
          </a:p>
          <a:p>
            <a:pPr eaLnBrk="1" hangingPunct="1">
              <a:spcBef>
                <a:spcPct val="0"/>
              </a:spcBef>
            </a:pPr>
            <a:endParaRPr lang="en-US" dirty="0" smtClean="0"/>
          </a:p>
        </p:txBody>
      </p:sp>
      <p:sp>
        <p:nvSpPr>
          <p:cNvPr id="3277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fld id="{4EF8E06D-3605-48E0-86B4-B5F9512B9D3E}" type="slidenum">
              <a:rPr lang="en-US" smtClean="0">
                <a:latin typeface="Calibri" pitchFamily="34" charset="0"/>
              </a:rPr>
              <a:pPr fontAlgn="base">
                <a:spcBef>
                  <a:spcPct val="0"/>
                </a:spcBef>
                <a:spcAft>
                  <a:spcPct val="0"/>
                </a:spcAft>
                <a:defRPr/>
              </a:pPr>
              <a:t>10</a:t>
            </a:fld>
            <a:endParaRPr lang="en-US" smtClean="0">
              <a:latin typeface="Calibri"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xfrm>
            <a:off x="1181100" y="696913"/>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z="1600" dirty="0" smtClean="0"/>
          </a:p>
          <a:p>
            <a:pPr eaLnBrk="1" hangingPunct="1">
              <a:spcBef>
                <a:spcPct val="0"/>
              </a:spcBef>
            </a:pPr>
            <a:endParaRPr lang="en-US" dirty="0" smtClean="0"/>
          </a:p>
          <a:p>
            <a:pPr eaLnBrk="1" hangingPunct="1">
              <a:spcBef>
                <a:spcPct val="0"/>
              </a:spcBef>
            </a:pPr>
            <a:endParaRPr lang="en-US" dirty="0" smtClean="0"/>
          </a:p>
        </p:txBody>
      </p:sp>
      <p:sp>
        <p:nvSpPr>
          <p:cNvPr id="3277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fld id="{4EF8E06D-3605-48E0-86B4-B5F9512B9D3E}" type="slidenum">
              <a:rPr lang="en-US" smtClean="0">
                <a:latin typeface="Calibri" pitchFamily="34" charset="0"/>
              </a:rPr>
              <a:pPr fontAlgn="base">
                <a:spcBef>
                  <a:spcPct val="0"/>
                </a:spcBef>
                <a:spcAft>
                  <a:spcPct val="0"/>
                </a:spcAft>
                <a:defRPr/>
              </a:pPr>
              <a:t>11</a:t>
            </a:fld>
            <a:endParaRPr lang="en-US" smtClean="0">
              <a:latin typeface="Calibri"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xfrm>
            <a:off x="1181100" y="696913"/>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z="1600" dirty="0" smtClean="0"/>
          </a:p>
          <a:p>
            <a:pPr eaLnBrk="1" hangingPunct="1">
              <a:spcBef>
                <a:spcPct val="0"/>
              </a:spcBef>
            </a:pPr>
            <a:endParaRPr lang="en-US" dirty="0" smtClean="0"/>
          </a:p>
          <a:p>
            <a:pPr eaLnBrk="1" hangingPunct="1">
              <a:spcBef>
                <a:spcPct val="0"/>
              </a:spcBef>
            </a:pPr>
            <a:endParaRPr lang="en-US" dirty="0" smtClean="0"/>
          </a:p>
        </p:txBody>
      </p:sp>
      <p:sp>
        <p:nvSpPr>
          <p:cNvPr id="3277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fld id="{4EF8E06D-3605-48E0-86B4-B5F9512B9D3E}" type="slidenum">
              <a:rPr lang="en-US" smtClean="0">
                <a:latin typeface="Calibri" pitchFamily="34" charset="0"/>
              </a:rPr>
              <a:pPr fontAlgn="base">
                <a:spcBef>
                  <a:spcPct val="0"/>
                </a:spcBef>
                <a:spcAft>
                  <a:spcPct val="0"/>
                </a:spcAft>
                <a:defRPr/>
              </a:pPr>
              <a:t>12</a:t>
            </a:fld>
            <a:endParaRPr lang="en-US" smtClean="0">
              <a:latin typeface="Calibri"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xfrm>
            <a:off x="1181100" y="696913"/>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z="1600" dirty="0" smtClean="0"/>
          </a:p>
          <a:p>
            <a:pPr eaLnBrk="1" hangingPunct="1">
              <a:spcBef>
                <a:spcPct val="0"/>
              </a:spcBef>
            </a:pPr>
            <a:endParaRPr lang="en-US" dirty="0" smtClean="0"/>
          </a:p>
          <a:p>
            <a:pPr eaLnBrk="1" hangingPunct="1">
              <a:spcBef>
                <a:spcPct val="0"/>
              </a:spcBef>
            </a:pPr>
            <a:endParaRPr lang="en-US" dirty="0" smtClean="0"/>
          </a:p>
        </p:txBody>
      </p:sp>
      <p:sp>
        <p:nvSpPr>
          <p:cNvPr id="3277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fld id="{4EF8E06D-3605-48E0-86B4-B5F9512B9D3E}" type="slidenum">
              <a:rPr lang="en-US" smtClean="0">
                <a:latin typeface="Calibri" pitchFamily="34" charset="0"/>
              </a:rPr>
              <a:pPr fontAlgn="base">
                <a:spcBef>
                  <a:spcPct val="0"/>
                </a:spcBef>
                <a:spcAft>
                  <a:spcPct val="0"/>
                </a:spcAft>
                <a:defRPr/>
              </a:pPr>
              <a:t>13</a:t>
            </a:fld>
            <a:endParaRPr lang="en-US" smtClean="0">
              <a:latin typeface="Calibri"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xfrm>
            <a:off x="1181100" y="696913"/>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z="1600" dirty="0" smtClean="0"/>
          </a:p>
          <a:p>
            <a:pPr eaLnBrk="1" hangingPunct="1">
              <a:spcBef>
                <a:spcPct val="0"/>
              </a:spcBef>
            </a:pPr>
            <a:endParaRPr lang="en-US" dirty="0" smtClean="0"/>
          </a:p>
          <a:p>
            <a:pPr eaLnBrk="1" hangingPunct="1">
              <a:spcBef>
                <a:spcPct val="0"/>
              </a:spcBef>
            </a:pPr>
            <a:endParaRPr lang="en-US" dirty="0" smtClean="0"/>
          </a:p>
        </p:txBody>
      </p:sp>
      <p:sp>
        <p:nvSpPr>
          <p:cNvPr id="3277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fld id="{4EF8E06D-3605-48E0-86B4-B5F9512B9D3E}" type="slidenum">
              <a:rPr lang="en-US" smtClean="0">
                <a:latin typeface="Calibri" pitchFamily="34" charset="0"/>
              </a:rPr>
              <a:pPr fontAlgn="base">
                <a:spcBef>
                  <a:spcPct val="0"/>
                </a:spcBef>
                <a:spcAft>
                  <a:spcPct val="0"/>
                </a:spcAft>
                <a:defRPr/>
              </a:pPr>
              <a:t>14</a:t>
            </a:fld>
            <a:endParaRPr lang="en-US" smtClean="0">
              <a:latin typeface="Calibri"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xfrm>
            <a:off x="1181100" y="696913"/>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z="1600" dirty="0" smtClean="0"/>
          </a:p>
          <a:p>
            <a:pPr eaLnBrk="1" hangingPunct="1">
              <a:spcBef>
                <a:spcPct val="0"/>
              </a:spcBef>
            </a:pPr>
            <a:endParaRPr lang="en-US" dirty="0" smtClean="0"/>
          </a:p>
          <a:p>
            <a:pPr eaLnBrk="1" hangingPunct="1">
              <a:spcBef>
                <a:spcPct val="0"/>
              </a:spcBef>
            </a:pPr>
            <a:endParaRPr lang="en-US" dirty="0" smtClean="0"/>
          </a:p>
        </p:txBody>
      </p:sp>
      <p:sp>
        <p:nvSpPr>
          <p:cNvPr id="3277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fld id="{4EF8E06D-3605-48E0-86B4-B5F9512B9D3E}" type="slidenum">
              <a:rPr lang="en-US" smtClean="0">
                <a:latin typeface="Calibri" pitchFamily="34" charset="0"/>
              </a:rPr>
              <a:pPr fontAlgn="base">
                <a:spcBef>
                  <a:spcPct val="0"/>
                </a:spcBef>
                <a:spcAft>
                  <a:spcPct val="0"/>
                </a:spcAft>
                <a:defRPr/>
              </a:pPr>
              <a:t>15</a:t>
            </a:fld>
            <a:endParaRPr lang="en-US" smtClean="0">
              <a:latin typeface="Calibri"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xfrm>
            <a:off x="1181100" y="696913"/>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z="1600" dirty="0" smtClean="0"/>
          </a:p>
          <a:p>
            <a:pPr eaLnBrk="1" hangingPunct="1">
              <a:spcBef>
                <a:spcPct val="0"/>
              </a:spcBef>
            </a:pPr>
            <a:endParaRPr lang="en-US" dirty="0" smtClean="0"/>
          </a:p>
          <a:p>
            <a:pPr eaLnBrk="1" hangingPunct="1">
              <a:spcBef>
                <a:spcPct val="0"/>
              </a:spcBef>
            </a:pPr>
            <a:endParaRPr lang="en-US" dirty="0" smtClean="0"/>
          </a:p>
        </p:txBody>
      </p:sp>
      <p:sp>
        <p:nvSpPr>
          <p:cNvPr id="3277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fld id="{4EF8E06D-3605-48E0-86B4-B5F9512B9D3E}" type="slidenum">
              <a:rPr lang="en-US" smtClean="0">
                <a:latin typeface="Calibri" pitchFamily="34" charset="0"/>
              </a:rPr>
              <a:pPr fontAlgn="base">
                <a:spcBef>
                  <a:spcPct val="0"/>
                </a:spcBef>
                <a:spcAft>
                  <a:spcPct val="0"/>
                </a:spcAft>
                <a:defRPr/>
              </a:pPr>
              <a:t>16</a:t>
            </a:fld>
            <a:endParaRPr lang="en-US" smtClean="0">
              <a:latin typeface="Calibri"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xfrm>
            <a:off x="1181100" y="696913"/>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1" eaLnBrk="1" hangingPunct="1">
              <a:spcBef>
                <a:spcPct val="0"/>
              </a:spcBef>
            </a:pPr>
            <a:endParaRPr lang="en-US" sz="1600" smtClean="0"/>
          </a:p>
        </p:txBody>
      </p:sp>
      <p:sp>
        <p:nvSpPr>
          <p:cNvPr id="4403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fld id="{C9BED92A-44ED-4018-BBEC-6D47B5718EC6}" type="slidenum">
              <a:rPr lang="en-US" smtClean="0">
                <a:latin typeface="Calibri" pitchFamily="34" charset="0"/>
              </a:rPr>
              <a:pPr fontAlgn="base">
                <a:spcBef>
                  <a:spcPct val="0"/>
                </a:spcBef>
                <a:spcAft>
                  <a:spcPct val="0"/>
                </a:spcAft>
                <a:defRPr/>
              </a:pPr>
              <a:t>17</a:t>
            </a:fld>
            <a:endParaRPr lang="en-US" smtClean="0">
              <a:latin typeface="Calibri"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xfrm>
            <a:off x="1181100" y="696913"/>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1" eaLnBrk="1" hangingPunct="1">
              <a:spcBef>
                <a:spcPct val="0"/>
              </a:spcBef>
            </a:pPr>
            <a:endParaRPr lang="en-US" sz="1600" dirty="0" smtClean="0"/>
          </a:p>
        </p:txBody>
      </p:sp>
      <p:sp>
        <p:nvSpPr>
          <p:cNvPr id="4403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fld id="{C9BED92A-44ED-4018-BBEC-6D47B5718EC6}" type="slidenum">
              <a:rPr lang="en-US" smtClean="0">
                <a:latin typeface="Calibri" pitchFamily="34" charset="0"/>
              </a:rPr>
              <a:pPr fontAlgn="base">
                <a:spcBef>
                  <a:spcPct val="0"/>
                </a:spcBef>
                <a:spcAft>
                  <a:spcPct val="0"/>
                </a:spcAft>
                <a:defRPr/>
              </a:pPr>
              <a:t>18</a:t>
            </a:fld>
            <a:endParaRPr lang="en-US" smtClean="0">
              <a:latin typeface="Calibri"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xfrm>
            <a:off x="1181100" y="696913"/>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1" eaLnBrk="1" hangingPunct="1">
              <a:spcBef>
                <a:spcPct val="0"/>
              </a:spcBef>
            </a:pPr>
            <a:r>
              <a:rPr lang="en-US" sz="1600" dirty="0" smtClean="0"/>
              <a:t>If the expectation is for the student to receive a diploma from their original school, then that school should send records into the KIDS system. Their responsibility does not end just because the student is receiving services from a service center. If the diploma will be issued by another school, then that school should send records into the KIDS system.</a:t>
            </a:r>
            <a:endParaRPr lang="en-US" sz="1600" dirty="0" smtClean="0"/>
          </a:p>
        </p:txBody>
      </p:sp>
      <p:sp>
        <p:nvSpPr>
          <p:cNvPr id="4403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fld id="{C9BED92A-44ED-4018-BBEC-6D47B5718EC6}" type="slidenum">
              <a:rPr lang="en-US" smtClean="0">
                <a:latin typeface="Calibri" pitchFamily="34" charset="0"/>
              </a:rPr>
              <a:pPr fontAlgn="base">
                <a:spcBef>
                  <a:spcPct val="0"/>
                </a:spcBef>
                <a:spcAft>
                  <a:spcPct val="0"/>
                </a:spcAft>
                <a:defRPr/>
              </a:pPr>
              <a:t>19</a:t>
            </a:fld>
            <a:endParaRPr lang="en-US" smtClean="0">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xfrm>
            <a:off x="1181100" y="696913"/>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z="1600" dirty="0" smtClean="0"/>
          </a:p>
          <a:p>
            <a:pPr eaLnBrk="1" hangingPunct="1">
              <a:spcBef>
                <a:spcPct val="0"/>
              </a:spcBef>
            </a:pPr>
            <a:endParaRPr lang="en-US" sz="1600" dirty="0" smtClean="0"/>
          </a:p>
          <a:p>
            <a:pPr eaLnBrk="1" hangingPunct="1">
              <a:spcBef>
                <a:spcPct val="0"/>
              </a:spcBef>
            </a:pPr>
            <a:endParaRPr lang="en-US" dirty="0" smtClean="0"/>
          </a:p>
          <a:p>
            <a:pPr eaLnBrk="1" hangingPunct="1">
              <a:spcBef>
                <a:spcPct val="0"/>
              </a:spcBef>
            </a:pPr>
            <a:endParaRPr lang="en-US" dirty="0" smtClean="0"/>
          </a:p>
        </p:txBody>
      </p:sp>
      <p:sp>
        <p:nvSpPr>
          <p:cNvPr id="3277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a:defRPr/>
            </a:pPr>
            <a:fld id="{4EF8E06D-3605-48E0-86B4-B5F9512B9D3E}" type="slidenum">
              <a:rPr lang="en-US" smtClean="0">
                <a:solidFill>
                  <a:prstClr val="black"/>
                </a:solidFill>
                <a:latin typeface="Calibri" pitchFamily="34" charset="0"/>
              </a:rPr>
              <a:pPr>
                <a:defRPr/>
              </a:pPr>
              <a:t>2</a:t>
            </a:fld>
            <a:endParaRPr lang="en-US" smtClean="0">
              <a:solidFill>
                <a:prstClr val="black"/>
              </a:solidFill>
              <a:latin typeface="Calibri"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z="1600" dirty="0" smtClean="0"/>
          </a:p>
        </p:txBody>
      </p:sp>
      <p:sp>
        <p:nvSpPr>
          <p:cNvPr id="4198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fld id="{7C7BB919-9974-4E34-95AB-AC6271189510}" type="slidenum">
              <a:rPr lang="en-US" smtClean="0">
                <a:latin typeface="Calibri" pitchFamily="34" charset="0"/>
              </a:rPr>
              <a:pPr fontAlgn="base">
                <a:spcBef>
                  <a:spcPct val="0"/>
                </a:spcBef>
                <a:spcAft>
                  <a:spcPct val="0"/>
                </a:spcAft>
                <a:defRPr/>
              </a:pPr>
              <a:t>20</a:t>
            </a:fld>
            <a:endParaRPr lang="en-US" smtClean="0">
              <a:latin typeface="Calibri"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1" eaLnBrk="1" hangingPunct="1">
              <a:spcBef>
                <a:spcPct val="0"/>
              </a:spcBef>
            </a:pPr>
            <a:endParaRPr lang="en-US" sz="1600" smtClean="0"/>
          </a:p>
        </p:txBody>
      </p:sp>
      <p:sp>
        <p:nvSpPr>
          <p:cNvPr id="4403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fld id="{60EE91D0-5259-4443-BE27-C9941F6246D5}" type="slidenum">
              <a:rPr lang="en-US" smtClean="0">
                <a:latin typeface="Calibri" pitchFamily="34" charset="0"/>
              </a:rPr>
              <a:pPr fontAlgn="base">
                <a:spcBef>
                  <a:spcPct val="0"/>
                </a:spcBef>
                <a:spcAft>
                  <a:spcPct val="0"/>
                </a:spcAft>
                <a:defRPr/>
              </a:pPr>
              <a:t>21</a:t>
            </a:fld>
            <a:endParaRPr lang="en-US" smtClean="0">
              <a:latin typeface="Calibri"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Webinars</a:t>
            </a:r>
            <a:r>
              <a:rPr lang="en-US" baseline="0" dirty="0" smtClean="0"/>
              <a:t> will be held on the DGSR the week of October 1</a:t>
            </a:r>
            <a:endParaRPr lang="en-US" dirty="0"/>
          </a:p>
        </p:txBody>
      </p:sp>
      <p:sp>
        <p:nvSpPr>
          <p:cNvPr id="4" name="Slide Number Placeholder 3"/>
          <p:cNvSpPr>
            <a:spLocks noGrp="1"/>
          </p:cNvSpPr>
          <p:nvPr>
            <p:ph type="sldNum" sz="quarter" idx="10"/>
          </p:nvPr>
        </p:nvSpPr>
        <p:spPr/>
        <p:txBody>
          <a:bodyPr/>
          <a:lstStyle/>
          <a:p>
            <a:pPr>
              <a:defRPr/>
            </a:pPr>
            <a:fld id="{2623ABB7-8F34-420F-8DD9-45BC48B85A98}" type="slidenum">
              <a:rPr lang="en-US" smtClean="0"/>
              <a:pPr>
                <a:defRPr/>
              </a:pPr>
              <a:t>22</a:t>
            </a:fld>
            <a:endParaRPr lang="en-US" dirty="0"/>
          </a:p>
        </p:txBody>
      </p:sp>
    </p:spTree>
    <p:extLst>
      <p:ext uri="{BB962C8B-B14F-4D97-AF65-F5344CB8AC3E}">
        <p14:creationId xmlns:p14="http://schemas.microsoft.com/office/powerpoint/2010/main" val="194716741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xfrm>
            <a:off x="1181100" y="696913"/>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4506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fld id="{64CF932C-671F-4D66-9952-E770B69377C2}" type="slidenum">
              <a:rPr lang="en-US" smtClean="0">
                <a:latin typeface="Calibri" pitchFamily="34" charset="0"/>
              </a:rPr>
              <a:pPr fontAlgn="base">
                <a:spcBef>
                  <a:spcPct val="0"/>
                </a:spcBef>
                <a:spcAft>
                  <a:spcPct val="0"/>
                </a:spcAft>
                <a:defRPr/>
              </a:pPr>
              <a:t>23</a:t>
            </a:fld>
            <a:endParaRPr lang="en-US" smtClean="0">
              <a:latin typeface="Calibri"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xfrm>
            <a:off x="1181100" y="696913"/>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4506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fld id="{64CF932C-671F-4D66-9952-E770B69377C2}" type="slidenum">
              <a:rPr lang="en-US" smtClean="0">
                <a:latin typeface="Calibri" pitchFamily="34" charset="0"/>
              </a:rPr>
              <a:pPr fontAlgn="base">
                <a:spcBef>
                  <a:spcPct val="0"/>
                </a:spcBef>
                <a:spcAft>
                  <a:spcPct val="0"/>
                </a:spcAft>
                <a:defRPr/>
              </a:pPr>
              <a:t>24</a:t>
            </a:fld>
            <a:endParaRPr lang="en-US" smtClean="0">
              <a:latin typeface="Calibri"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xfrm>
            <a:off x="1181100" y="696913"/>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4506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fld id="{64CF932C-671F-4D66-9952-E770B69377C2}" type="slidenum">
              <a:rPr lang="en-US" smtClean="0">
                <a:latin typeface="Calibri" pitchFamily="34" charset="0"/>
              </a:rPr>
              <a:pPr fontAlgn="base">
                <a:spcBef>
                  <a:spcPct val="0"/>
                </a:spcBef>
                <a:spcAft>
                  <a:spcPct val="0"/>
                </a:spcAft>
                <a:defRPr/>
              </a:pPr>
              <a:t>25</a:t>
            </a:fld>
            <a:endParaRPr lang="en-US" smtClean="0">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xfrm>
            <a:off x="1181100" y="696913"/>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z="1600" dirty="0" smtClean="0"/>
          </a:p>
          <a:p>
            <a:pPr eaLnBrk="1" hangingPunct="1">
              <a:spcBef>
                <a:spcPct val="0"/>
              </a:spcBef>
            </a:pPr>
            <a:endParaRPr lang="en-US" sz="1600" dirty="0" smtClean="0"/>
          </a:p>
          <a:p>
            <a:pPr eaLnBrk="1" hangingPunct="1">
              <a:spcBef>
                <a:spcPct val="0"/>
              </a:spcBef>
            </a:pPr>
            <a:endParaRPr lang="en-US" dirty="0" smtClean="0"/>
          </a:p>
          <a:p>
            <a:pPr eaLnBrk="1" hangingPunct="1">
              <a:spcBef>
                <a:spcPct val="0"/>
              </a:spcBef>
            </a:pPr>
            <a:endParaRPr lang="en-US" dirty="0" smtClean="0"/>
          </a:p>
        </p:txBody>
      </p:sp>
      <p:sp>
        <p:nvSpPr>
          <p:cNvPr id="3277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fld id="{4EF8E06D-3605-48E0-86B4-B5F9512B9D3E}" type="slidenum">
              <a:rPr lang="en-US" smtClean="0">
                <a:latin typeface="Calibri" pitchFamily="34" charset="0"/>
              </a:rPr>
              <a:pPr fontAlgn="base">
                <a:spcBef>
                  <a:spcPct val="0"/>
                </a:spcBef>
                <a:spcAft>
                  <a:spcPct val="0"/>
                </a:spcAft>
                <a:defRPr/>
              </a:pPr>
              <a:t>3</a:t>
            </a:fld>
            <a:endParaRPr lang="en-US" smtClean="0">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xfrm>
            <a:off x="1181100" y="696913"/>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z="1600" dirty="0" smtClean="0"/>
          </a:p>
          <a:p>
            <a:pPr eaLnBrk="1" hangingPunct="1">
              <a:spcBef>
                <a:spcPct val="0"/>
              </a:spcBef>
            </a:pPr>
            <a:endParaRPr lang="en-US" sz="1600" dirty="0" smtClean="0"/>
          </a:p>
          <a:p>
            <a:pPr eaLnBrk="1" hangingPunct="1">
              <a:spcBef>
                <a:spcPct val="0"/>
              </a:spcBef>
            </a:pPr>
            <a:endParaRPr lang="en-US" dirty="0" smtClean="0"/>
          </a:p>
          <a:p>
            <a:pPr eaLnBrk="1" hangingPunct="1">
              <a:spcBef>
                <a:spcPct val="0"/>
              </a:spcBef>
            </a:pPr>
            <a:endParaRPr lang="en-US" dirty="0" smtClean="0"/>
          </a:p>
        </p:txBody>
      </p:sp>
      <p:sp>
        <p:nvSpPr>
          <p:cNvPr id="3277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fld id="{4EF8E06D-3605-48E0-86B4-B5F9512B9D3E}" type="slidenum">
              <a:rPr lang="en-US" smtClean="0">
                <a:latin typeface="Calibri" pitchFamily="34" charset="0"/>
              </a:rPr>
              <a:pPr fontAlgn="base">
                <a:spcBef>
                  <a:spcPct val="0"/>
                </a:spcBef>
                <a:spcAft>
                  <a:spcPct val="0"/>
                </a:spcAft>
                <a:defRPr/>
              </a:pPr>
              <a:t>4</a:t>
            </a:fld>
            <a:endParaRPr lang="en-US" smtClean="0">
              <a:latin typeface="Calibri"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xfrm>
            <a:off x="1181100" y="696913"/>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z="1600" dirty="0" smtClean="0"/>
          </a:p>
          <a:p>
            <a:pPr eaLnBrk="1" hangingPunct="1">
              <a:spcBef>
                <a:spcPct val="0"/>
              </a:spcBef>
            </a:pPr>
            <a:endParaRPr lang="en-US" dirty="0" smtClean="0"/>
          </a:p>
          <a:p>
            <a:pPr eaLnBrk="1" hangingPunct="1">
              <a:spcBef>
                <a:spcPct val="0"/>
              </a:spcBef>
            </a:pPr>
            <a:endParaRPr lang="en-US" dirty="0" smtClean="0"/>
          </a:p>
        </p:txBody>
      </p:sp>
      <p:sp>
        <p:nvSpPr>
          <p:cNvPr id="3277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fld id="{4EF8E06D-3605-48E0-86B4-B5F9512B9D3E}" type="slidenum">
              <a:rPr lang="en-US" smtClean="0">
                <a:latin typeface="Calibri" pitchFamily="34" charset="0"/>
              </a:rPr>
              <a:pPr fontAlgn="base">
                <a:spcBef>
                  <a:spcPct val="0"/>
                </a:spcBef>
                <a:spcAft>
                  <a:spcPct val="0"/>
                </a:spcAft>
                <a:defRPr/>
              </a:pPr>
              <a:t>5</a:t>
            </a:fld>
            <a:endParaRPr lang="en-US" smtClean="0">
              <a:latin typeface="Calibri"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xfrm>
            <a:off x="1181100" y="696913"/>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3277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fld id="{4EF8E06D-3605-48E0-86B4-B5F9512B9D3E}" type="slidenum">
              <a:rPr lang="en-US" smtClean="0">
                <a:latin typeface="Calibri" pitchFamily="34" charset="0"/>
              </a:rPr>
              <a:pPr fontAlgn="base">
                <a:spcBef>
                  <a:spcPct val="0"/>
                </a:spcBef>
                <a:spcAft>
                  <a:spcPct val="0"/>
                </a:spcAft>
                <a:defRPr/>
              </a:pPr>
              <a:t>6</a:t>
            </a:fld>
            <a:endParaRPr lang="en-US" smtClean="0">
              <a:latin typeface="Calibri"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xfrm>
            <a:off x="1181100" y="696913"/>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z="1600" dirty="0" smtClean="0"/>
          </a:p>
          <a:p>
            <a:pPr eaLnBrk="1" hangingPunct="1">
              <a:spcBef>
                <a:spcPct val="0"/>
              </a:spcBef>
            </a:pPr>
            <a:endParaRPr lang="en-US" sz="1600" dirty="0" smtClean="0"/>
          </a:p>
          <a:p>
            <a:pPr eaLnBrk="1" hangingPunct="1">
              <a:spcBef>
                <a:spcPct val="0"/>
              </a:spcBef>
            </a:pPr>
            <a:endParaRPr lang="en-US" dirty="0" smtClean="0"/>
          </a:p>
          <a:p>
            <a:pPr eaLnBrk="1" hangingPunct="1">
              <a:spcBef>
                <a:spcPct val="0"/>
              </a:spcBef>
            </a:pPr>
            <a:endParaRPr lang="en-US" dirty="0" smtClean="0"/>
          </a:p>
        </p:txBody>
      </p:sp>
      <p:sp>
        <p:nvSpPr>
          <p:cNvPr id="3277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a:defRPr/>
            </a:pPr>
            <a:fld id="{4EF8E06D-3605-48E0-86B4-B5F9512B9D3E}" type="slidenum">
              <a:rPr lang="en-US" smtClean="0">
                <a:solidFill>
                  <a:prstClr val="black"/>
                </a:solidFill>
                <a:latin typeface="Calibri" pitchFamily="34" charset="0"/>
              </a:rPr>
              <a:pPr>
                <a:defRPr/>
              </a:pPr>
              <a:t>7</a:t>
            </a:fld>
            <a:endParaRPr lang="en-US" smtClean="0">
              <a:solidFill>
                <a:prstClr val="black"/>
              </a:solidFill>
              <a:latin typeface="Calibri"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xfrm>
            <a:off x="1181100" y="696913"/>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z="1600" dirty="0" smtClean="0"/>
          </a:p>
          <a:p>
            <a:pPr eaLnBrk="1" hangingPunct="1">
              <a:spcBef>
                <a:spcPct val="0"/>
              </a:spcBef>
            </a:pPr>
            <a:endParaRPr lang="en-US" sz="1600" dirty="0" smtClean="0"/>
          </a:p>
          <a:p>
            <a:pPr eaLnBrk="1" hangingPunct="1">
              <a:spcBef>
                <a:spcPct val="0"/>
              </a:spcBef>
            </a:pPr>
            <a:endParaRPr lang="en-US" dirty="0" smtClean="0"/>
          </a:p>
          <a:p>
            <a:pPr eaLnBrk="1" hangingPunct="1">
              <a:spcBef>
                <a:spcPct val="0"/>
              </a:spcBef>
            </a:pPr>
            <a:endParaRPr lang="en-US" dirty="0" smtClean="0"/>
          </a:p>
        </p:txBody>
      </p:sp>
      <p:sp>
        <p:nvSpPr>
          <p:cNvPr id="3277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fld id="{4EF8E06D-3605-48E0-86B4-B5F9512B9D3E}" type="slidenum">
              <a:rPr lang="en-US" smtClean="0">
                <a:latin typeface="Calibri" pitchFamily="34" charset="0"/>
              </a:rPr>
              <a:pPr fontAlgn="base">
                <a:spcBef>
                  <a:spcPct val="0"/>
                </a:spcBef>
                <a:spcAft>
                  <a:spcPct val="0"/>
                </a:spcAft>
                <a:defRPr/>
              </a:pPr>
              <a:t>8</a:t>
            </a:fld>
            <a:endParaRPr lang="en-US" smtClean="0">
              <a:latin typeface="Calibri"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xfrm>
            <a:off x="1181100" y="696913"/>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z="1600" dirty="0" smtClean="0"/>
          </a:p>
          <a:p>
            <a:pPr eaLnBrk="1" hangingPunct="1">
              <a:spcBef>
                <a:spcPct val="0"/>
              </a:spcBef>
            </a:pPr>
            <a:endParaRPr lang="en-US" sz="1600" dirty="0" smtClean="0"/>
          </a:p>
          <a:p>
            <a:pPr eaLnBrk="1" hangingPunct="1">
              <a:spcBef>
                <a:spcPct val="0"/>
              </a:spcBef>
            </a:pPr>
            <a:endParaRPr lang="en-US" dirty="0" smtClean="0"/>
          </a:p>
          <a:p>
            <a:pPr eaLnBrk="1" hangingPunct="1">
              <a:spcBef>
                <a:spcPct val="0"/>
              </a:spcBef>
            </a:pPr>
            <a:endParaRPr lang="en-US" dirty="0" smtClean="0"/>
          </a:p>
        </p:txBody>
      </p:sp>
      <p:sp>
        <p:nvSpPr>
          <p:cNvPr id="3277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fld id="{4EF8E06D-3605-48E0-86B4-B5F9512B9D3E}" type="slidenum">
              <a:rPr lang="en-US" smtClean="0">
                <a:latin typeface="Calibri" pitchFamily="34" charset="0"/>
              </a:rPr>
              <a:pPr fontAlgn="base">
                <a:spcBef>
                  <a:spcPct val="0"/>
                </a:spcBef>
                <a:spcAft>
                  <a:spcPct val="0"/>
                </a:spcAft>
                <a:defRPr/>
              </a:pPr>
              <a:t>9</a:t>
            </a:fld>
            <a:endParaRPr lang="en-US" smtClean="0">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2"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1"/>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1"/>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2" y="702070"/>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2" y="1794936"/>
            <a:ext cx="5723468" cy="1828090"/>
          </a:xfrm>
        </p:spPr>
        <p:txBody>
          <a:bodyPr anchor="b">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1727201"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770676" y="5357593"/>
            <a:ext cx="1213821" cy="365125"/>
          </a:xfrm>
        </p:spPr>
        <p:txBody>
          <a:bodyPr/>
          <a:lstStyle/>
          <a:p>
            <a:pPr>
              <a:defRPr/>
            </a:pPr>
            <a:fld id="{818A24DA-6A3E-462C-9137-A2DB82D86D92}" type="datetime1">
              <a:rPr lang="en-US" smtClean="0"/>
              <a:pPr>
                <a:defRPr/>
              </a:pPr>
              <a:t>9/6/2012</a:t>
            </a:fld>
            <a:endParaRPr lang="en-US" dirty="0"/>
          </a:p>
        </p:txBody>
      </p:sp>
      <p:sp>
        <p:nvSpPr>
          <p:cNvPr id="5" name="Footer Placeholder 4"/>
          <p:cNvSpPr>
            <a:spLocks noGrp="1"/>
          </p:cNvSpPr>
          <p:nvPr>
            <p:ph type="ftr" sz="quarter" idx="11"/>
          </p:nvPr>
        </p:nvSpPr>
        <p:spPr>
          <a:xfrm>
            <a:off x="1174044" y="5357593"/>
            <a:ext cx="5034845" cy="365125"/>
          </a:xfrm>
        </p:spPr>
        <p:txBody>
          <a:bodyPr/>
          <a:lstStyle/>
          <a:p>
            <a:pPr>
              <a:defRPr/>
            </a:pPr>
            <a:endParaRPr lang="en-US"/>
          </a:p>
        </p:txBody>
      </p:sp>
      <p:sp>
        <p:nvSpPr>
          <p:cNvPr id="6" name="Slide Number Placeholder 5"/>
          <p:cNvSpPr>
            <a:spLocks noGrp="1"/>
          </p:cNvSpPr>
          <p:nvPr>
            <p:ph type="sldNum" sz="quarter" idx="12"/>
          </p:nvPr>
        </p:nvSpPr>
        <p:spPr>
          <a:xfrm>
            <a:off x="6213931" y="5357593"/>
            <a:ext cx="554023" cy="365125"/>
          </a:xfrm>
        </p:spPr>
        <p:txBody>
          <a:bodyPr/>
          <a:lstStyle>
            <a:lvl1pPr algn="ctr">
              <a:defRPr/>
            </a:lvl1pPr>
          </a:lstStyle>
          <a:p>
            <a:pPr>
              <a:defRPr/>
            </a:pPr>
            <a:fld id="{5CCD6EB9-230E-4749-8C57-8A0B62571E3A}" type="slidenum">
              <a:rPr lang="en-US" smtClean="0"/>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FF0B8248-A1D4-4547-B5CB-7EC2C69E1552}" type="datetime1">
              <a:rPr lang="en-US" smtClean="0"/>
              <a:pPr>
                <a:defRPr/>
              </a:pPr>
              <a:t>9/6/2012</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9E7A09B-53F2-4FC2-B6D2-DA5545C619CC}" type="slidenum">
              <a:rPr lang="en-US"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1"/>
            <a:ext cx="1430867" cy="476391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8221" y="1106313"/>
            <a:ext cx="5178779" cy="440266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FAD804CF-2860-4C43-92DB-82EA4869EE8A}" type="datetime1">
              <a:rPr lang="en-US" smtClean="0"/>
              <a:pPr>
                <a:defRPr/>
              </a:pPr>
              <a:t>9/6/2012</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F62E1F6-CEC3-48E4-B982-D3E0217BEBE9}" type="slidenum">
              <a:rPr lang="en-US" smtClean="0"/>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328C1E7E-BFC2-49CE-9CC2-65AACD05C077}" type="datetime1">
              <a:rPr lang="en-US" smtClean="0"/>
              <a:pPr>
                <a:defRPr/>
              </a:pPr>
              <a:t>9/6/2012</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AEEE30D-F565-40E3-96D0-96EB270C7176}"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456268" y="3725335"/>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68524440-4508-462E-9E90-384C5DA744FB}" type="datetime1">
              <a:rPr lang="en-US" smtClean="0"/>
              <a:pPr>
                <a:defRPr/>
              </a:pPr>
              <a:t>9/6/2012</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52FDF99-F751-44F6-BE1E-D076B5175622}" type="slidenum">
              <a:rPr lang="en-US" smtClean="0"/>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pPr>
              <a:defRPr/>
            </a:pPr>
            <a:fld id="{40ED5265-7054-4BAC-B16E-05C920D75B7C}" type="datetime1">
              <a:rPr lang="en-US" smtClean="0"/>
              <a:pPr>
                <a:defRPr/>
              </a:pPr>
              <a:t>9/6/2012</a:t>
            </a:fld>
            <a:endParaRPr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AC6F93AB-F13C-48D4-AC9E-8063F7D55998}" type="slidenum">
              <a:rPr lang="en-US" smtClean="0"/>
              <a:pPr>
                <a:defRPr/>
              </a:pPr>
              <a:t>‹#›</a:t>
            </a:fld>
            <a:endParaRPr lang="en-US" dirty="0"/>
          </a:p>
        </p:txBody>
      </p:sp>
      <p:sp>
        <p:nvSpPr>
          <p:cNvPr id="9" name="Content Placeholder 8"/>
          <p:cNvSpPr>
            <a:spLocks noGrp="1"/>
          </p:cNvSpPr>
          <p:nvPr>
            <p:ph sz="quarter" idx="13"/>
          </p:nvPr>
        </p:nvSpPr>
        <p:spPr>
          <a:xfrm>
            <a:off x="1298448" y="2121407"/>
            <a:ext cx="3200400" cy="36027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57870"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pPr>
              <a:defRPr/>
            </a:pPr>
            <a:fld id="{C9426668-CE8C-4BE9-93A9-EAE237C1D6B9}" type="datetime1">
              <a:rPr lang="en-US" smtClean="0"/>
              <a:pPr>
                <a:defRPr/>
              </a:pPr>
              <a:t>9/6/2012</a:t>
            </a:fld>
            <a:endParaRPr lang="en-US" dirty="0"/>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E9281DE3-91DF-4860-A7D0-BBB55AAE5D01}" type="slidenum">
              <a:rPr lang="en-US" smtClean="0"/>
              <a:pPr>
                <a:defRPr/>
              </a:pPr>
              <a:t>‹#›</a:t>
            </a:fld>
            <a:endParaRPr lang="en-US" dirty="0"/>
          </a:p>
        </p:txBody>
      </p:sp>
      <p:sp>
        <p:nvSpPr>
          <p:cNvPr id="11" name="Content Placeholder 10"/>
          <p:cNvSpPr>
            <a:spLocks noGrp="1"/>
          </p:cNvSpPr>
          <p:nvPr>
            <p:ph sz="quarter" idx="13"/>
          </p:nvPr>
        </p:nvSpPr>
        <p:spPr>
          <a:xfrm>
            <a:off x="1298448" y="2944368"/>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FE537077-09A2-4BFE-BE88-A6CF0A4A825C}" type="datetime1">
              <a:rPr lang="en-US" smtClean="0"/>
              <a:pPr>
                <a:defRPr/>
              </a:pPr>
              <a:t>9/6/2012</a:t>
            </a:fld>
            <a:endParaRPr lang="en-US" dirty="0"/>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17B4F21C-D923-45DE-A994-5B9F6C8223FF}"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EF82248C-8E80-4D2A-892F-29447F3BCA09}" type="datetime1">
              <a:rPr lang="en-US" smtClean="0"/>
              <a:pPr>
                <a:defRPr/>
              </a:pPr>
              <a:t>9/6/2012</a:t>
            </a:fld>
            <a:endParaRPr lang="en-US" dirty="0"/>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B2A35DD3-4E37-4E1A-95DF-3692A2A8BECF}"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8"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7"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3"/>
            <a:ext cx="3064827" cy="1503037"/>
          </a:xfrm>
        </p:spPr>
        <p:txBody>
          <a:bodyPr anchor="b">
            <a:normAutofit/>
          </a:bodyPr>
          <a:lstStyle>
            <a:lvl1pPr algn="ctr">
              <a:defRPr sz="2400" b="0"/>
            </a:lvl1pPr>
          </a:lstStyle>
          <a:p>
            <a:r>
              <a:rPr lang="en-US" smtClean="0"/>
              <a:t>Click to edit Master title style</a:t>
            </a:r>
            <a:endParaRPr lang="en-US"/>
          </a:p>
        </p:txBody>
      </p:sp>
      <p:sp>
        <p:nvSpPr>
          <p:cNvPr id="3" name="Content Placeholder 2"/>
          <p:cNvSpPr>
            <a:spLocks noGrp="1"/>
          </p:cNvSpPr>
          <p:nvPr>
            <p:ph idx="1"/>
          </p:nvPr>
        </p:nvSpPr>
        <p:spPr>
          <a:xfrm rot="60000">
            <a:off x="4854291" y="1150994"/>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1699" y="5885673"/>
            <a:ext cx="1213821" cy="365125"/>
          </a:xfrm>
        </p:spPr>
        <p:txBody>
          <a:bodyPr/>
          <a:lstStyle/>
          <a:p>
            <a:pPr>
              <a:defRPr/>
            </a:pPr>
            <a:fld id="{243765D7-F12D-4F4F-B5F7-15D4495F4BAB}" type="datetime1">
              <a:rPr lang="en-US" smtClean="0"/>
              <a:pPr>
                <a:defRPr/>
              </a:pPr>
              <a:t>9/6/2012</a:t>
            </a:fld>
            <a:endParaRPr lang="en-US" dirty="0"/>
          </a:p>
        </p:txBody>
      </p:sp>
      <p:sp>
        <p:nvSpPr>
          <p:cNvPr id="6" name="Footer Placeholder 5"/>
          <p:cNvSpPr>
            <a:spLocks noGrp="1"/>
          </p:cNvSpPr>
          <p:nvPr>
            <p:ph type="ftr" sz="quarter" idx="11"/>
          </p:nvPr>
        </p:nvSpPr>
        <p:spPr>
          <a:xfrm rot="-60000">
            <a:off x="914555" y="5829262"/>
            <a:ext cx="3522607" cy="365125"/>
          </a:xfrm>
        </p:spPr>
        <p:txBody>
          <a:bodyPr/>
          <a:lstStyle/>
          <a:p>
            <a:pPr>
              <a:defRPr/>
            </a:pPr>
            <a:endParaRPr lang="en-US"/>
          </a:p>
        </p:txBody>
      </p:sp>
      <p:sp>
        <p:nvSpPr>
          <p:cNvPr id="7" name="Slide Number Placeholder 6"/>
          <p:cNvSpPr>
            <a:spLocks noGrp="1"/>
          </p:cNvSpPr>
          <p:nvPr>
            <p:ph type="sldNum" sz="quarter" idx="12"/>
          </p:nvPr>
        </p:nvSpPr>
        <p:spPr>
          <a:xfrm rot="60000">
            <a:off x="7557314" y="5896962"/>
            <a:ext cx="554023" cy="365125"/>
          </a:xfrm>
        </p:spPr>
        <p:txBody>
          <a:bodyPr/>
          <a:lstStyle/>
          <a:p>
            <a:pPr>
              <a:defRPr/>
            </a:pPr>
            <a:fld id="{21F4FA35-0C4B-4741-A005-049BF67F9660}" type="slidenum">
              <a:rPr lang="en-US" smtClean="0"/>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8"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9"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7"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rot="60000">
            <a:off x="4898617"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5936" y="5888738"/>
            <a:ext cx="1213821" cy="365125"/>
          </a:xfrm>
        </p:spPr>
        <p:txBody>
          <a:bodyPr/>
          <a:lstStyle/>
          <a:p>
            <a:pPr>
              <a:defRPr/>
            </a:pPr>
            <a:fld id="{C9B45D64-ECAF-4CAF-9D52-3555D6363B01}" type="datetime1">
              <a:rPr lang="en-US" smtClean="0"/>
              <a:pPr>
                <a:defRPr/>
              </a:pPr>
              <a:t>9/6/2012</a:t>
            </a:fld>
            <a:endParaRPr lang="en-US" dirty="0"/>
          </a:p>
        </p:txBody>
      </p:sp>
      <p:sp>
        <p:nvSpPr>
          <p:cNvPr id="6" name="Footer Placeholder 5"/>
          <p:cNvSpPr>
            <a:spLocks noGrp="1"/>
          </p:cNvSpPr>
          <p:nvPr>
            <p:ph type="ftr" sz="quarter" idx="11"/>
          </p:nvPr>
        </p:nvSpPr>
        <p:spPr>
          <a:xfrm rot="-60000">
            <a:off x="914569" y="5831038"/>
            <a:ext cx="3319043" cy="365125"/>
          </a:xfrm>
        </p:spPr>
        <p:txBody>
          <a:bodyPr/>
          <a:lstStyle/>
          <a:p>
            <a:pPr>
              <a:defRPr/>
            </a:pPr>
            <a:endParaRPr lang="en-US"/>
          </a:p>
        </p:txBody>
      </p:sp>
      <p:sp>
        <p:nvSpPr>
          <p:cNvPr id="7" name="Slide Number Placeholder 6"/>
          <p:cNvSpPr>
            <a:spLocks noGrp="1"/>
          </p:cNvSpPr>
          <p:nvPr>
            <p:ph type="sldNum" sz="quarter" idx="12"/>
          </p:nvPr>
        </p:nvSpPr>
        <p:spPr>
          <a:xfrm rot="60000">
            <a:off x="7562090" y="5900027"/>
            <a:ext cx="554023" cy="365125"/>
          </a:xfrm>
        </p:spPr>
        <p:txBody>
          <a:bodyPr/>
          <a:lstStyle/>
          <a:p>
            <a:pPr>
              <a:defRPr/>
            </a:pPr>
            <a:fld id="{E9AEC865-2FBC-4D10-B84C-28A50984F862}" type="slidenum">
              <a:rPr lang="en-US" smtClean="0"/>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1"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2"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3"/>
            <a:ext cx="6965245" cy="120248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63040" y="2119258"/>
            <a:ext cx="6196405" cy="3603812"/>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54588" y="5809153"/>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pPr>
              <a:defRPr/>
            </a:pPr>
            <a:fld id="{C6B5304B-D258-4670-BB76-27FC6921019B}" type="datetime1">
              <a:rPr lang="en-US" smtClean="0"/>
              <a:pPr>
                <a:defRPr/>
              </a:pPr>
              <a:t>9/6/2012</a:t>
            </a:fld>
            <a:endParaRPr lang="en-US" dirty="0"/>
          </a:p>
        </p:txBody>
      </p:sp>
      <p:sp>
        <p:nvSpPr>
          <p:cNvPr id="5" name="Footer Placeholder 4"/>
          <p:cNvSpPr>
            <a:spLocks noGrp="1"/>
          </p:cNvSpPr>
          <p:nvPr>
            <p:ph type="ftr" sz="quarter" idx="3"/>
          </p:nvPr>
        </p:nvSpPr>
        <p:spPr>
          <a:xfrm>
            <a:off x="914402" y="5809153"/>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pPr>
              <a:defRPr/>
            </a:pPr>
            <a:endParaRPr lang="en-US"/>
          </a:p>
        </p:txBody>
      </p:sp>
      <p:sp>
        <p:nvSpPr>
          <p:cNvPr id="6" name="Slide Number Placeholder 5"/>
          <p:cNvSpPr>
            <a:spLocks noGrp="1"/>
          </p:cNvSpPr>
          <p:nvPr>
            <p:ph type="sldNum" sz="quarter" idx="4"/>
          </p:nvPr>
        </p:nvSpPr>
        <p:spPr>
          <a:xfrm>
            <a:off x="7670203" y="5809153"/>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pPr>
              <a:defRPr/>
            </a:pPr>
            <a:fld id="{DC7828B8-3C93-4276-9A77-170F3BE4CBDE}"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ksde.org/Default.aspx?tabid=4361"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ksde.org/Default.aspx?tabid=4606"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hyperlink" Target="http://www.kansasdropins.org/"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www.ksde.org/Default.aspx?tabid=5224"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mailto:jnoble@ksde.org"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defRPr/>
            </a:pPr>
            <a:r>
              <a:rPr lang="en-US" sz="4200" dirty="0"/>
              <a:t>Changes to the 2012 Graduation and Dropout Calculations</a:t>
            </a:r>
            <a:endParaRPr lang="en-US" sz="4200" dirty="0">
              <a:solidFill>
                <a:srgbClr val="FF0000"/>
              </a:solidFill>
            </a:endParaRPr>
          </a:p>
        </p:txBody>
      </p:sp>
      <p:sp>
        <p:nvSpPr>
          <p:cNvPr id="9219" name="Subtitle 2"/>
          <p:cNvSpPr>
            <a:spLocks noGrp="1"/>
          </p:cNvSpPr>
          <p:nvPr>
            <p:ph type="subTitle" idx="1"/>
          </p:nvPr>
        </p:nvSpPr>
        <p:spPr>
          <a:xfrm>
            <a:off x="609600" y="3657600"/>
            <a:ext cx="7772400" cy="1828800"/>
          </a:xfrm>
        </p:spPr>
        <p:txBody>
          <a:bodyPr>
            <a:normAutofit/>
          </a:bodyPr>
          <a:lstStyle/>
          <a:p>
            <a:pPr marR="0" eaLnBrk="1" hangingPunct="1"/>
            <a:endParaRPr lang="en-US" sz="2200" dirty="0" smtClean="0"/>
          </a:p>
          <a:p>
            <a:pPr marR="0" eaLnBrk="1" hangingPunct="1"/>
            <a:r>
              <a:rPr lang="en-US" sz="2200" dirty="0" smtClean="0"/>
              <a:t>Jessica Noble, Education Program Consultant</a:t>
            </a:r>
          </a:p>
          <a:p>
            <a:pPr marR="0" eaLnBrk="1" hangingPunct="1"/>
            <a:r>
              <a:rPr lang="en-US" sz="2200" dirty="0" smtClean="0"/>
              <a:t>Kansas State Department of Education</a:t>
            </a:r>
          </a:p>
          <a:p>
            <a:pPr marR="0" eaLnBrk="1" hangingPunct="1"/>
            <a:r>
              <a:rPr lang="en-US" sz="2200" dirty="0" smtClean="0"/>
              <a:t>September 2012</a:t>
            </a:r>
          </a:p>
        </p:txBody>
      </p:sp>
      <p:sp>
        <p:nvSpPr>
          <p:cNvPr id="9220" name="Slide Number Placeholder 3"/>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fld id="{06C5B21B-7096-47D4-9C8E-DB8F8802FFB5}" type="slidenum">
              <a:rPr lang="en-US" smtClean="0">
                <a:solidFill>
                  <a:srgbClr val="FFFFFF"/>
                </a:solidFill>
              </a:rPr>
              <a:pPr fontAlgn="base">
                <a:spcBef>
                  <a:spcPct val="0"/>
                </a:spcBef>
                <a:spcAft>
                  <a:spcPct val="0"/>
                </a:spcAft>
                <a:defRPr/>
              </a:pPr>
              <a:t>1</a:t>
            </a:fld>
            <a:endParaRPr lang="en-US" smtClean="0">
              <a:solidFill>
                <a:srgbClr val="FFFFFF"/>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95023" y="817583"/>
            <a:ext cx="7134577" cy="1202485"/>
          </a:xfrm>
        </p:spPr>
        <p:txBody>
          <a:bodyPr>
            <a:normAutofit/>
          </a:bodyPr>
          <a:lstStyle/>
          <a:p>
            <a:pPr marL="566738" indent="-457200"/>
            <a:r>
              <a:rPr lang="en-US" sz="3200" dirty="0" smtClean="0"/>
              <a:t>3. Student </a:t>
            </a:r>
            <a:r>
              <a:rPr lang="en-US" sz="3200" dirty="0"/>
              <a:t>must receive a regular high school diploma</a:t>
            </a:r>
            <a:endParaRPr lang="en-US" sz="3200" dirty="0"/>
          </a:p>
        </p:txBody>
      </p:sp>
      <p:sp>
        <p:nvSpPr>
          <p:cNvPr id="12290" name="Content Placeholder 1"/>
          <p:cNvSpPr>
            <a:spLocks noGrp="1"/>
          </p:cNvSpPr>
          <p:nvPr>
            <p:ph idx="1"/>
          </p:nvPr>
        </p:nvSpPr>
        <p:spPr>
          <a:xfrm>
            <a:off x="1463040" y="2119258"/>
            <a:ext cx="6196405" cy="3900542"/>
          </a:xfrm>
        </p:spPr>
        <p:txBody>
          <a:bodyPr>
            <a:normAutofit/>
          </a:bodyPr>
          <a:lstStyle/>
          <a:p>
            <a:pPr marL="452628" indent="-342900">
              <a:spcBef>
                <a:spcPts val="576"/>
              </a:spcBef>
              <a:buFont typeface="Wingdings" pitchFamily="2" charset="2"/>
              <a:buChar char="§"/>
              <a:defRPr/>
            </a:pPr>
            <a:r>
              <a:rPr lang="en-US" sz="2200" dirty="0" smtClean="0"/>
              <a:t>A </a:t>
            </a:r>
            <a:r>
              <a:rPr lang="en-US" sz="2200" dirty="0"/>
              <a:t>regular high school diploma means the standard high school diploma awarded to students in a state that is fully aligned with the state’s academic content standards and </a:t>
            </a:r>
            <a:r>
              <a:rPr lang="en-US" sz="2200" u="sng" dirty="0"/>
              <a:t>does not include a GED credential, certificate of attendance, or any alternative award</a:t>
            </a:r>
            <a:r>
              <a:rPr lang="en-US" sz="2200" dirty="0"/>
              <a:t>. </a:t>
            </a:r>
            <a:endParaRPr lang="en-US" sz="2200" dirty="0" smtClean="0"/>
          </a:p>
          <a:p>
            <a:pPr marL="452628" indent="-342900">
              <a:spcBef>
                <a:spcPts val="576"/>
              </a:spcBef>
              <a:buFont typeface="Wingdings" pitchFamily="2" charset="2"/>
              <a:buChar char="§"/>
              <a:defRPr/>
            </a:pPr>
            <a:endParaRPr lang="en-US" sz="2200" dirty="0"/>
          </a:p>
          <a:p>
            <a:pPr marL="452628" indent="-342900">
              <a:spcBef>
                <a:spcPts val="576"/>
              </a:spcBef>
              <a:buFont typeface="Wingdings" pitchFamily="2" charset="2"/>
              <a:buChar char="§"/>
              <a:defRPr/>
            </a:pPr>
            <a:r>
              <a:rPr lang="en-US" sz="2200" dirty="0" smtClean="0"/>
              <a:t>This does </a:t>
            </a:r>
            <a:r>
              <a:rPr lang="en-US" sz="2200" dirty="0"/>
              <a:t>not include </a:t>
            </a:r>
            <a:r>
              <a:rPr lang="en-US" sz="2200" dirty="0" smtClean="0"/>
              <a:t>an alternate </a:t>
            </a:r>
            <a:r>
              <a:rPr lang="en-US" sz="2200" dirty="0"/>
              <a:t>graduation plan for students that are not in the regular curriculum</a:t>
            </a:r>
            <a:endParaRPr lang="en-US" sz="2200" dirty="0" smtClean="0"/>
          </a:p>
          <a:p>
            <a:pPr marL="452628" indent="-342900">
              <a:buFont typeface="Wingdings" pitchFamily="2" charset="2"/>
              <a:buChar char="§"/>
              <a:defRPr/>
            </a:pPr>
            <a:endParaRPr lang="en-US" sz="2200" dirty="0" smtClean="0"/>
          </a:p>
          <a:p>
            <a:pPr marL="365760" indent="-256032">
              <a:buFont typeface="Wingdings 3"/>
              <a:buChar char=""/>
              <a:defRPr/>
            </a:pPr>
            <a:endParaRPr lang="en-US" sz="2200" dirty="0" smtClean="0"/>
          </a:p>
        </p:txBody>
      </p:sp>
      <p:sp>
        <p:nvSpPr>
          <p:cNvPr id="12292" name="Slide Number Placeholder 3"/>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fld id="{430A716A-154F-484F-9BA8-6F0C909B72FE}" type="slidenum">
              <a:rPr lang="en-US" smtClean="0"/>
              <a:pPr fontAlgn="base">
                <a:spcBef>
                  <a:spcPct val="0"/>
                </a:spcBef>
                <a:spcAft>
                  <a:spcPct val="0"/>
                </a:spcAft>
                <a:defRPr/>
              </a:pPr>
              <a:t>10</a:t>
            </a:fld>
            <a:endParaRPr lang="en-US" smtClean="0"/>
          </a:p>
        </p:txBody>
      </p:sp>
    </p:spTree>
    <p:extLst>
      <p:ext uri="{BB962C8B-B14F-4D97-AF65-F5344CB8AC3E}">
        <p14:creationId xmlns:p14="http://schemas.microsoft.com/office/powerpoint/2010/main" val="21111263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95023" y="817583"/>
            <a:ext cx="7134577" cy="1202485"/>
          </a:xfrm>
        </p:spPr>
        <p:txBody>
          <a:bodyPr>
            <a:normAutofit/>
          </a:bodyPr>
          <a:lstStyle/>
          <a:p>
            <a:pPr marL="566738" indent="-457200"/>
            <a:r>
              <a:rPr lang="en-US" sz="3200" dirty="0"/>
              <a:t>4. Students must be remaining in school for transition </a:t>
            </a:r>
            <a:r>
              <a:rPr lang="en-US" sz="3200" dirty="0" smtClean="0"/>
              <a:t>services</a:t>
            </a:r>
            <a:endParaRPr lang="en-US" sz="3200" dirty="0"/>
          </a:p>
        </p:txBody>
      </p:sp>
      <p:sp>
        <p:nvSpPr>
          <p:cNvPr id="12290" name="Content Placeholder 1"/>
          <p:cNvSpPr>
            <a:spLocks noGrp="1"/>
          </p:cNvSpPr>
          <p:nvPr>
            <p:ph idx="1"/>
          </p:nvPr>
        </p:nvSpPr>
        <p:spPr>
          <a:xfrm>
            <a:off x="1463040" y="2119258"/>
            <a:ext cx="6196405" cy="3748142"/>
          </a:xfrm>
        </p:spPr>
        <p:txBody>
          <a:bodyPr>
            <a:normAutofit/>
          </a:bodyPr>
          <a:lstStyle/>
          <a:p>
            <a:pPr marL="452628" indent="-342900">
              <a:buFont typeface="Wingdings" pitchFamily="2" charset="2"/>
              <a:buChar char="§"/>
              <a:defRPr/>
            </a:pPr>
            <a:r>
              <a:rPr lang="en-US" sz="2200" dirty="0" smtClean="0"/>
              <a:t>If the student is not remaining in school for transitional services, there is no need to use EXIT code 22. You could simply exit the student with code 8-graduated with regular diploma.</a:t>
            </a:r>
          </a:p>
          <a:p>
            <a:pPr marL="452628" indent="-342900">
              <a:buFont typeface="Wingdings" pitchFamily="2" charset="2"/>
              <a:buChar char="§"/>
              <a:defRPr/>
            </a:pPr>
            <a:endParaRPr lang="en-US" sz="2200" dirty="0" smtClean="0"/>
          </a:p>
          <a:p>
            <a:pPr marL="452628" indent="-342900">
              <a:buFont typeface="Wingdings" pitchFamily="2" charset="2"/>
              <a:buChar char="§"/>
              <a:defRPr/>
            </a:pPr>
            <a:r>
              <a:rPr lang="en-US" sz="2200" dirty="0" smtClean="0"/>
              <a:t>If the student is remaining in school to complete his/her diploma requirements, they are not eligible for EXIT code 22.</a:t>
            </a:r>
            <a:endParaRPr lang="en-US" sz="2200" dirty="0" smtClean="0"/>
          </a:p>
        </p:txBody>
      </p:sp>
      <p:sp>
        <p:nvSpPr>
          <p:cNvPr id="12292" name="Slide Number Placeholder 3"/>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fld id="{430A716A-154F-484F-9BA8-6F0C909B72FE}" type="slidenum">
              <a:rPr lang="en-US" smtClean="0"/>
              <a:pPr fontAlgn="base">
                <a:spcBef>
                  <a:spcPct val="0"/>
                </a:spcBef>
                <a:spcAft>
                  <a:spcPct val="0"/>
                </a:spcAft>
                <a:defRPr/>
              </a:pPr>
              <a:t>11</a:t>
            </a:fld>
            <a:endParaRPr lang="en-US" dirty="0" smtClean="0"/>
          </a:p>
        </p:txBody>
      </p:sp>
    </p:spTree>
    <p:extLst>
      <p:ext uri="{BB962C8B-B14F-4D97-AF65-F5344CB8AC3E}">
        <p14:creationId xmlns:p14="http://schemas.microsoft.com/office/powerpoint/2010/main" val="40286554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95023" y="817583"/>
            <a:ext cx="7134577" cy="1202485"/>
          </a:xfrm>
        </p:spPr>
        <p:txBody>
          <a:bodyPr>
            <a:normAutofit/>
          </a:bodyPr>
          <a:lstStyle/>
          <a:p>
            <a:pPr marL="566738" indent="-457200"/>
            <a:r>
              <a:rPr lang="en-US" sz="3200" dirty="0" smtClean="0"/>
              <a:t>EXIT </a:t>
            </a:r>
            <a:r>
              <a:rPr lang="en-US" sz="3200" dirty="0"/>
              <a:t>Code </a:t>
            </a:r>
            <a:r>
              <a:rPr lang="en-US" sz="3200" dirty="0" smtClean="0"/>
              <a:t>22 and </a:t>
            </a:r>
            <a:br>
              <a:rPr lang="en-US" sz="3200" dirty="0" smtClean="0"/>
            </a:br>
            <a:r>
              <a:rPr lang="en-US" sz="3200" dirty="0" smtClean="0"/>
              <a:t>Post-Graduation Plans</a:t>
            </a:r>
            <a:endParaRPr lang="en-US" sz="3200" dirty="0"/>
          </a:p>
        </p:txBody>
      </p:sp>
      <p:sp>
        <p:nvSpPr>
          <p:cNvPr id="12290" name="Content Placeholder 1"/>
          <p:cNvSpPr>
            <a:spLocks noGrp="1"/>
          </p:cNvSpPr>
          <p:nvPr>
            <p:ph idx="1"/>
          </p:nvPr>
        </p:nvSpPr>
        <p:spPr>
          <a:xfrm>
            <a:off x="1219200" y="2119258"/>
            <a:ext cx="6553200" cy="3976742"/>
          </a:xfrm>
        </p:spPr>
        <p:txBody>
          <a:bodyPr>
            <a:normAutofit/>
          </a:bodyPr>
          <a:lstStyle/>
          <a:p>
            <a:pPr marL="452628" indent="-342900">
              <a:buFont typeface="Wingdings" pitchFamily="2" charset="2"/>
              <a:buChar char="§"/>
              <a:defRPr/>
            </a:pPr>
            <a:r>
              <a:rPr lang="en-US" sz="2200" dirty="0" smtClean="0"/>
              <a:t>D29</a:t>
            </a:r>
            <a:r>
              <a:rPr lang="en-US" sz="2200" dirty="0"/>
              <a:t>: Post-Graduation </a:t>
            </a:r>
            <a:r>
              <a:rPr lang="en-US" sz="2200" dirty="0" smtClean="0"/>
              <a:t>Plans</a:t>
            </a:r>
          </a:p>
          <a:p>
            <a:pPr marL="452628" indent="-342900">
              <a:buFont typeface="Wingdings" pitchFamily="2" charset="2"/>
              <a:buChar char="§"/>
              <a:defRPr/>
            </a:pPr>
            <a:endParaRPr lang="en-US" sz="2200" dirty="0"/>
          </a:p>
          <a:p>
            <a:pPr marL="452628" indent="-342900">
              <a:buFont typeface="Wingdings" pitchFamily="2" charset="2"/>
              <a:buChar char="§"/>
              <a:defRPr/>
            </a:pPr>
            <a:r>
              <a:rPr lang="en-US" sz="2200" dirty="0"/>
              <a:t>Schools are asked to report the post-secondary </a:t>
            </a:r>
            <a:r>
              <a:rPr lang="en-US" sz="2200" dirty="0" smtClean="0"/>
              <a:t>intentions of </a:t>
            </a:r>
            <a:r>
              <a:rPr lang="en-US" sz="2200" dirty="0"/>
              <a:t>students that are exited with a code 8, 9 or 22. </a:t>
            </a:r>
            <a:endParaRPr lang="en-US" sz="2200" dirty="0" smtClean="0"/>
          </a:p>
          <a:p>
            <a:pPr marL="452628" indent="-342900">
              <a:buFont typeface="Wingdings" pitchFamily="2" charset="2"/>
              <a:buChar char="§"/>
              <a:defRPr/>
            </a:pPr>
            <a:endParaRPr lang="en-US" sz="2200" dirty="0" smtClean="0"/>
          </a:p>
          <a:p>
            <a:pPr marL="452628" indent="-342900">
              <a:buFont typeface="Wingdings" pitchFamily="2" charset="2"/>
              <a:buChar char="§"/>
              <a:defRPr/>
            </a:pPr>
            <a:r>
              <a:rPr lang="en-US" sz="2200" dirty="0" smtClean="0"/>
              <a:t>A new value was added to field D29 to be used with EXIT code 22</a:t>
            </a:r>
          </a:p>
          <a:p>
            <a:pPr marL="818388" lvl="1" indent="-342900">
              <a:buFont typeface="Wingdings" pitchFamily="2" charset="2"/>
              <a:buChar char="§"/>
              <a:defRPr/>
            </a:pPr>
            <a:r>
              <a:rPr lang="en-US" sz="2000" dirty="0" smtClean="0"/>
              <a:t>Value 9 </a:t>
            </a:r>
            <a:r>
              <a:rPr lang="en-US" sz="2000" dirty="0"/>
              <a:t>= Receiving Special Education Transition Services</a:t>
            </a:r>
            <a:endParaRPr lang="en-US" sz="2000" dirty="0"/>
          </a:p>
        </p:txBody>
      </p:sp>
      <p:sp>
        <p:nvSpPr>
          <p:cNvPr id="12292" name="Slide Number Placeholder 3"/>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fld id="{430A716A-154F-484F-9BA8-6F0C909B72FE}" type="slidenum">
              <a:rPr lang="en-US" smtClean="0"/>
              <a:pPr fontAlgn="base">
                <a:spcBef>
                  <a:spcPct val="0"/>
                </a:spcBef>
                <a:spcAft>
                  <a:spcPct val="0"/>
                </a:spcAft>
                <a:defRPr/>
              </a:pPr>
              <a:t>12</a:t>
            </a:fld>
            <a:endParaRPr lang="en-US" dirty="0" smtClean="0"/>
          </a:p>
        </p:txBody>
      </p:sp>
    </p:spTree>
    <p:extLst>
      <p:ext uri="{BB962C8B-B14F-4D97-AF65-F5344CB8AC3E}">
        <p14:creationId xmlns:p14="http://schemas.microsoft.com/office/powerpoint/2010/main" val="27483223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95023" y="817583"/>
            <a:ext cx="7134577" cy="1202485"/>
          </a:xfrm>
        </p:spPr>
        <p:txBody>
          <a:bodyPr>
            <a:normAutofit/>
          </a:bodyPr>
          <a:lstStyle/>
          <a:p>
            <a:pPr marL="566738" indent="-457200"/>
            <a:r>
              <a:rPr lang="en-US" sz="3200" dirty="0" smtClean="0"/>
              <a:t>EXIT Code 22 and </a:t>
            </a:r>
            <a:br>
              <a:rPr lang="en-US" sz="3200" dirty="0" smtClean="0"/>
            </a:br>
            <a:r>
              <a:rPr lang="en-US" sz="3200" dirty="0" smtClean="0"/>
              <a:t>Subsequent KIDS Records</a:t>
            </a:r>
            <a:endParaRPr lang="en-US" sz="3200" dirty="0"/>
          </a:p>
        </p:txBody>
      </p:sp>
      <p:sp>
        <p:nvSpPr>
          <p:cNvPr id="12290" name="Content Placeholder 1"/>
          <p:cNvSpPr>
            <a:spLocks noGrp="1"/>
          </p:cNvSpPr>
          <p:nvPr>
            <p:ph idx="1"/>
          </p:nvPr>
        </p:nvSpPr>
        <p:spPr>
          <a:xfrm>
            <a:off x="1219200" y="2119258"/>
            <a:ext cx="6553200" cy="4052942"/>
          </a:xfrm>
        </p:spPr>
        <p:txBody>
          <a:bodyPr>
            <a:normAutofit lnSpcReduction="10000"/>
          </a:bodyPr>
          <a:lstStyle/>
          <a:p>
            <a:pPr marL="452628" indent="-342900">
              <a:buFont typeface="Wingdings" pitchFamily="2" charset="2"/>
              <a:buChar char="§"/>
              <a:defRPr/>
            </a:pPr>
            <a:r>
              <a:rPr lang="en-US" sz="2200" dirty="0" smtClean="0"/>
              <a:t>Subsequent </a:t>
            </a:r>
            <a:r>
              <a:rPr lang="en-US" sz="2200" dirty="0"/>
              <a:t>KIDS </a:t>
            </a:r>
            <a:r>
              <a:rPr lang="en-US" sz="2200" dirty="0" smtClean="0"/>
              <a:t>records should be submitted for students exited with code 22, </a:t>
            </a:r>
            <a:r>
              <a:rPr lang="en-US" sz="2200" dirty="0"/>
              <a:t>until they are no longer receiving transitional services</a:t>
            </a:r>
            <a:r>
              <a:rPr lang="en-US" sz="2200" dirty="0" smtClean="0"/>
              <a:t>.</a:t>
            </a:r>
          </a:p>
          <a:p>
            <a:pPr marL="452628" indent="-342900">
              <a:buFont typeface="Wingdings" pitchFamily="2" charset="2"/>
              <a:buChar char="§"/>
              <a:defRPr/>
            </a:pPr>
            <a:endParaRPr lang="en-US" sz="2200" dirty="0"/>
          </a:p>
          <a:p>
            <a:pPr marL="452628" indent="-342900">
              <a:buFont typeface="Wingdings" pitchFamily="2" charset="2"/>
              <a:buChar char="§"/>
              <a:defRPr/>
            </a:pPr>
            <a:r>
              <a:rPr lang="en-US" sz="2200" dirty="0" smtClean="0"/>
              <a:t>Once </a:t>
            </a:r>
            <a:r>
              <a:rPr lang="en-US" sz="2200" dirty="0"/>
              <a:t>they are no longer receiving transitional services, another EXIT record should be submitted with </a:t>
            </a:r>
            <a:r>
              <a:rPr lang="en-US" sz="2200" dirty="0" smtClean="0">
                <a:solidFill>
                  <a:srgbClr val="0070C0"/>
                </a:solidFill>
              </a:rPr>
              <a:t>EXIT code 8=Graduated </a:t>
            </a:r>
            <a:r>
              <a:rPr lang="en-US" sz="2200" dirty="0">
                <a:solidFill>
                  <a:srgbClr val="0070C0"/>
                </a:solidFill>
              </a:rPr>
              <a:t>with regular </a:t>
            </a:r>
            <a:r>
              <a:rPr lang="en-US" sz="2200" dirty="0" smtClean="0">
                <a:solidFill>
                  <a:srgbClr val="0070C0"/>
                </a:solidFill>
              </a:rPr>
              <a:t>diploma </a:t>
            </a:r>
            <a:r>
              <a:rPr lang="en-US" sz="2200" dirty="0" smtClean="0"/>
              <a:t>so that the student is not an unresolved exit.</a:t>
            </a:r>
          </a:p>
          <a:p>
            <a:pPr marL="452628" indent="-342900">
              <a:buFont typeface="Wingdings" pitchFamily="2" charset="2"/>
              <a:buChar char="§"/>
              <a:defRPr/>
            </a:pPr>
            <a:endParaRPr lang="en-US" sz="2200" dirty="0" smtClean="0"/>
          </a:p>
          <a:p>
            <a:pPr marL="452628" indent="-342900">
              <a:buFont typeface="Wingdings" pitchFamily="2" charset="2"/>
              <a:buChar char="§"/>
              <a:defRPr/>
            </a:pPr>
            <a:r>
              <a:rPr lang="en-US" sz="2200" dirty="0" smtClean="0"/>
              <a:t>Since there is now an EXIT code to resolve students in these situations, it will no longer be listed as a remove from cohort reason</a:t>
            </a:r>
            <a:endParaRPr lang="en-US" sz="2000" dirty="0"/>
          </a:p>
        </p:txBody>
      </p:sp>
      <p:sp>
        <p:nvSpPr>
          <p:cNvPr id="12292" name="Slide Number Placeholder 3"/>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fld id="{430A716A-154F-484F-9BA8-6F0C909B72FE}" type="slidenum">
              <a:rPr lang="en-US" smtClean="0"/>
              <a:pPr fontAlgn="base">
                <a:spcBef>
                  <a:spcPct val="0"/>
                </a:spcBef>
                <a:spcAft>
                  <a:spcPct val="0"/>
                </a:spcAft>
                <a:defRPr/>
              </a:pPr>
              <a:t>13</a:t>
            </a:fld>
            <a:endParaRPr lang="en-US" dirty="0" smtClean="0"/>
          </a:p>
        </p:txBody>
      </p:sp>
    </p:spTree>
    <p:extLst>
      <p:ext uri="{BB962C8B-B14F-4D97-AF65-F5344CB8AC3E}">
        <p14:creationId xmlns:p14="http://schemas.microsoft.com/office/powerpoint/2010/main" val="18023052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95023" y="817583"/>
            <a:ext cx="7134577" cy="1202485"/>
          </a:xfrm>
        </p:spPr>
        <p:txBody>
          <a:bodyPr>
            <a:normAutofit/>
          </a:bodyPr>
          <a:lstStyle/>
          <a:p>
            <a:pPr marL="566738" indent="-457200"/>
            <a:r>
              <a:rPr lang="en-US" sz="3200" dirty="0" smtClean="0"/>
              <a:t>Using </a:t>
            </a:r>
            <a:r>
              <a:rPr lang="en-US" sz="3200" dirty="0" smtClean="0"/>
              <a:t>EXIT Code 22</a:t>
            </a:r>
            <a:endParaRPr lang="en-US" sz="3200" dirty="0"/>
          </a:p>
        </p:txBody>
      </p:sp>
      <p:sp>
        <p:nvSpPr>
          <p:cNvPr id="12290" name="Content Placeholder 1"/>
          <p:cNvSpPr>
            <a:spLocks noGrp="1"/>
          </p:cNvSpPr>
          <p:nvPr>
            <p:ph idx="1"/>
          </p:nvPr>
        </p:nvSpPr>
        <p:spPr>
          <a:xfrm>
            <a:off x="1219200" y="2119258"/>
            <a:ext cx="6553200" cy="3976742"/>
          </a:xfrm>
        </p:spPr>
        <p:txBody>
          <a:bodyPr>
            <a:normAutofit/>
          </a:bodyPr>
          <a:lstStyle/>
          <a:p>
            <a:pPr marL="452628" indent="-342900">
              <a:buFont typeface="Wingdings" pitchFamily="2" charset="2"/>
              <a:buChar char="§"/>
              <a:defRPr/>
            </a:pPr>
            <a:r>
              <a:rPr lang="en-US" sz="2000" dirty="0"/>
              <a:t>EXIT records with EXIT/Withdraw dates between 10/1/2011 and 9/30/2012 will be accepted until the DGSR has been submitted. </a:t>
            </a:r>
          </a:p>
          <a:p>
            <a:pPr marL="452628" indent="-342900">
              <a:buFont typeface="Wingdings" pitchFamily="2" charset="2"/>
              <a:buChar char="§"/>
              <a:defRPr/>
            </a:pPr>
            <a:endParaRPr lang="en-US" sz="2000" dirty="0"/>
          </a:p>
          <a:p>
            <a:pPr marL="452628" indent="-342900">
              <a:buFont typeface="Wingdings" pitchFamily="2" charset="2"/>
              <a:buChar char="§"/>
              <a:defRPr/>
            </a:pPr>
            <a:r>
              <a:rPr lang="en-US" sz="2000" dirty="0"/>
              <a:t>After this report has been submitted, only EXIT records with EXIT/Withdraw dates after 9/30/2012 will be accepted</a:t>
            </a:r>
            <a:r>
              <a:rPr lang="en-US" sz="2000" dirty="0" smtClean="0"/>
              <a:t>.</a:t>
            </a:r>
          </a:p>
          <a:p>
            <a:pPr marL="452628" indent="-342900">
              <a:buFont typeface="Wingdings" pitchFamily="2" charset="2"/>
              <a:buChar char="§"/>
              <a:defRPr/>
            </a:pPr>
            <a:endParaRPr lang="en-US" sz="2000" dirty="0"/>
          </a:p>
          <a:p>
            <a:pPr marL="452628" indent="-342900">
              <a:buFont typeface="Wingdings" pitchFamily="2" charset="2"/>
              <a:buChar char="§"/>
              <a:defRPr/>
            </a:pPr>
            <a:r>
              <a:rPr lang="en-US" sz="2000" dirty="0" smtClean="0"/>
              <a:t>You should send an EXIT record, with code 22, for any student who met the criteria on or after 10-1-2011 so that he/she will count as a graduate in the DGSR</a:t>
            </a:r>
            <a:endParaRPr lang="en-US" sz="2000" dirty="0"/>
          </a:p>
        </p:txBody>
      </p:sp>
      <p:sp>
        <p:nvSpPr>
          <p:cNvPr id="12292" name="Slide Number Placeholder 3"/>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fld id="{430A716A-154F-484F-9BA8-6F0C909B72FE}" type="slidenum">
              <a:rPr lang="en-US" smtClean="0"/>
              <a:pPr fontAlgn="base">
                <a:spcBef>
                  <a:spcPct val="0"/>
                </a:spcBef>
                <a:spcAft>
                  <a:spcPct val="0"/>
                </a:spcAft>
                <a:defRPr/>
              </a:pPr>
              <a:t>14</a:t>
            </a:fld>
            <a:endParaRPr lang="en-US" dirty="0" smtClean="0"/>
          </a:p>
        </p:txBody>
      </p:sp>
    </p:spTree>
    <p:extLst>
      <p:ext uri="{BB962C8B-B14F-4D97-AF65-F5344CB8AC3E}">
        <p14:creationId xmlns:p14="http://schemas.microsoft.com/office/powerpoint/2010/main" val="27262289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95023" y="817583"/>
            <a:ext cx="7134577" cy="1202485"/>
          </a:xfrm>
        </p:spPr>
        <p:txBody>
          <a:bodyPr>
            <a:normAutofit/>
          </a:bodyPr>
          <a:lstStyle/>
          <a:p>
            <a:pPr marL="566738" indent="-457200"/>
            <a:r>
              <a:rPr lang="en-US" sz="3200" dirty="0" smtClean="0"/>
              <a:t>Using </a:t>
            </a:r>
            <a:r>
              <a:rPr lang="en-US" sz="3200" dirty="0" smtClean="0"/>
              <a:t>EXIT Code 22 on Students Removed from the Cohort</a:t>
            </a:r>
            <a:endParaRPr lang="en-US" sz="3200" dirty="0"/>
          </a:p>
        </p:txBody>
      </p:sp>
      <p:sp>
        <p:nvSpPr>
          <p:cNvPr id="12290" name="Content Placeholder 1"/>
          <p:cNvSpPr>
            <a:spLocks noGrp="1"/>
          </p:cNvSpPr>
          <p:nvPr>
            <p:ph idx="1"/>
          </p:nvPr>
        </p:nvSpPr>
        <p:spPr>
          <a:xfrm>
            <a:off x="1219200" y="2119258"/>
            <a:ext cx="6553200" cy="4052942"/>
          </a:xfrm>
        </p:spPr>
        <p:txBody>
          <a:bodyPr>
            <a:normAutofit/>
          </a:bodyPr>
          <a:lstStyle/>
          <a:p>
            <a:pPr marL="452628" indent="-342900">
              <a:buFont typeface="Wingdings" pitchFamily="2" charset="2"/>
              <a:buChar char="§"/>
              <a:defRPr/>
            </a:pPr>
            <a:r>
              <a:rPr lang="en-US" sz="2000" dirty="0" smtClean="0"/>
              <a:t>You </a:t>
            </a:r>
            <a:r>
              <a:rPr lang="en-US" sz="2000" dirty="0"/>
              <a:t>should send an EXIT </a:t>
            </a:r>
            <a:r>
              <a:rPr lang="en-US" sz="2000" dirty="0" smtClean="0"/>
              <a:t>record, with code 22, for any fifth-year student who meets the criteria of EXIT code 22.</a:t>
            </a:r>
          </a:p>
          <a:p>
            <a:pPr marL="452628" indent="-342900">
              <a:buFont typeface="Wingdings" pitchFamily="2" charset="2"/>
              <a:buChar char="§"/>
              <a:defRPr/>
            </a:pPr>
            <a:endParaRPr lang="en-US" sz="2000" dirty="0"/>
          </a:p>
          <a:p>
            <a:pPr marL="452628" indent="-342900">
              <a:buFont typeface="Wingdings" pitchFamily="2" charset="2"/>
              <a:buChar char="§"/>
              <a:defRPr/>
            </a:pPr>
            <a:r>
              <a:rPr lang="en-US" sz="2000" dirty="0" smtClean="0"/>
              <a:t>Keep in mind that if you removed this student from the four-year cohort last year, they will not appear in the five-year cohort this year. </a:t>
            </a:r>
          </a:p>
          <a:p>
            <a:pPr marL="452628" indent="-342900">
              <a:buFont typeface="Wingdings" pitchFamily="2" charset="2"/>
              <a:buChar char="§"/>
              <a:defRPr/>
            </a:pPr>
            <a:endParaRPr lang="en-US" sz="2000" dirty="0"/>
          </a:p>
          <a:p>
            <a:pPr marL="452628" indent="-342900">
              <a:buFont typeface="Wingdings" pitchFamily="2" charset="2"/>
              <a:buChar char="§"/>
              <a:defRPr/>
            </a:pPr>
            <a:r>
              <a:rPr lang="en-US" sz="2000" dirty="0" smtClean="0"/>
              <a:t>If you want the student to appear in the cohort as a graduate, you need to send an email to Jessica Noble (after Oct 1) asking to add the student back into the cohort.</a:t>
            </a:r>
            <a:endParaRPr lang="en-US" sz="2000" dirty="0"/>
          </a:p>
        </p:txBody>
      </p:sp>
      <p:sp>
        <p:nvSpPr>
          <p:cNvPr id="12292" name="Slide Number Placeholder 3"/>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fld id="{430A716A-154F-484F-9BA8-6F0C909B72FE}" type="slidenum">
              <a:rPr lang="en-US" smtClean="0"/>
              <a:pPr fontAlgn="base">
                <a:spcBef>
                  <a:spcPct val="0"/>
                </a:spcBef>
                <a:spcAft>
                  <a:spcPct val="0"/>
                </a:spcAft>
                <a:defRPr/>
              </a:pPr>
              <a:t>15</a:t>
            </a:fld>
            <a:endParaRPr lang="en-US" dirty="0" smtClean="0"/>
          </a:p>
        </p:txBody>
      </p:sp>
    </p:spTree>
    <p:extLst>
      <p:ext uri="{BB962C8B-B14F-4D97-AF65-F5344CB8AC3E}">
        <p14:creationId xmlns:p14="http://schemas.microsoft.com/office/powerpoint/2010/main" val="5924423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95023" y="817583"/>
            <a:ext cx="7134577" cy="1202485"/>
          </a:xfrm>
        </p:spPr>
        <p:txBody>
          <a:bodyPr>
            <a:normAutofit/>
          </a:bodyPr>
          <a:lstStyle/>
          <a:p>
            <a:pPr marL="566738" indent="-457200"/>
            <a:r>
              <a:rPr lang="en-US" sz="3200" dirty="0" smtClean="0"/>
              <a:t>Diploma Completion Centers</a:t>
            </a:r>
            <a:endParaRPr lang="en-US" sz="3200" dirty="0"/>
          </a:p>
        </p:txBody>
      </p:sp>
      <p:sp>
        <p:nvSpPr>
          <p:cNvPr id="12290" name="Content Placeholder 1"/>
          <p:cNvSpPr>
            <a:spLocks noGrp="1"/>
          </p:cNvSpPr>
          <p:nvPr>
            <p:ph idx="1"/>
          </p:nvPr>
        </p:nvSpPr>
        <p:spPr>
          <a:xfrm>
            <a:off x="1219200" y="2119258"/>
            <a:ext cx="6553200" cy="3976742"/>
          </a:xfrm>
        </p:spPr>
        <p:txBody>
          <a:bodyPr>
            <a:normAutofit/>
          </a:bodyPr>
          <a:lstStyle/>
          <a:p>
            <a:pPr marL="452628" indent="-342900">
              <a:buFont typeface="Wingdings" pitchFamily="2" charset="2"/>
              <a:buChar char="§"/>
              <a:defRPr/>
            </a:pPr>
            <a:r>
              <a:rPr lang="en-US" sz="2200" dirty="0"/>
              <a:t>Diploma completion centers are either run by a district or a service </a:t>
            </a:r>
            <a:r>
              <a:rPr lang="en-US" sz="2200" dirty="0" smtClean="0"/>
              <a:t>center.</a:t>
            </a:r>
          </a:p>
          <a:p>
            <a:pPr marL="452628" indent="-342900">
              <a:buFont typeface="Wingdings" pitchFamily="2" charset="2"/>
              <a:buChar char="§"/>
              <a:defRPr/>
            </a:pPr>
            <a:endParaRPr lang="en-US" sz="2200" dirty="0"/>
          </a:p>
          <a:p>
            <a:pPr marL="452628" indent="-342900">
              <a:buFont typeface="Wingdings" pitchFamily="2" charset="2"/>
              <a:buChar char="§"/>
              <a:defRPr/>
            </a:pPr>
            <a:r>
              <a:rPr lang="en-US" sz="2200" dirty="0" smtClean="0"/>
              <a:t>Students who attend diploma completion centers must be accounted for in the graduation calculation.</a:t>
            </a:r>
          </a:p>
          <a:p>
            <a:pPr marL="452628" indent="-342900">
              <a:buFont typeface="Wingdings" pitchFamily="2" charset="2"/>
              <a:buChar char="§"/>
              <a:defRPr/>
            </a:pPr>
            <a:endParaRPr lang="en-US" sz="2200" dirty="0" smtClean="0"/>
          </a:p>
          <a:p>
            <a:pPr marL="452628" indent="-342900">
              <a:buFont typeface="Wingdings" pitchFamily="2" charset="2"/>
              <a:buChar char="§"/>
              <a:defRPr/>
            </a:pPr>
            <a:r>
              <a:rPr lang="en-US" sz="2200" dirty="0" smtClean="0"/>
              <a:t>For </a:t>
            </a:r>
            <a:r>
              <a:rPr lang="en-US" sz="2200" dirty="0"/>
              <a:t>a listing of </a:t>
            </a:r>
            <a:r>
              <a:rPr lang="en-US" sz="2200" dirty="0" smtClean="0"/>
              <a:t>diploma </a:t>
            </a:r>
            <a:r>
              <a:rPr lang="en-US" sz="2200" dirty="0"/>
              <a:t>completion </a:t>
            </a:r>
            <a:r>
              <a:rPr lang="en-US" sz="2200" dirty="0" smtClean="0"/>
              <a:t>centers: </a:t>
            </a:r>
            <a:r>
              <a:rPr lang="en-US" sz="2200" dirty="0" smtClean="0">
                <a:hlinkClick r:id="rId3"/>
              </a:rPr>
              <a:t>http</a:t>
            </a:r>
            <a:r>
              <a:rPr lang="en-US" sz="2200" dirty="0">
                <a:hlinkClick r:id="rId3"/>
              </a:rPr>
              <a:t>://</a:t>
            </a:r>
            <a:r>
              <a:rPr lang="en-US" sz="2200" dirty="0" smtClean="0">
                <a:hlinkClick r:id="rId3"/>
              </a:rPr>
              <a:t>www.ksde.org/Default.aspx?tabid=4361</a:t>
            </a:r>
            <a:r>
              <a:rPr lang="en-US" sz="2200" dirty="0" smtClean="0"/>
              <a:t> </a:t>
            </a:r>
            <a:endParaRPr lang="en-US" sz="2200" dirty="0"/>
          </a:p>
        </p:txBody>
      </p:sp>
      <p:sp>
        <p:nvSpPr>
          <p:cNvPr id="12292" name="Slide Number Placeholder 3"/>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fld id="{430A716A-154F-484F-9BA8-6F0C909B72FE}" type="slidenum">
              <a:rPr lang="en-US" smtClean="0"/>
              <a:pPr fontAlgn="base">
                <a:spcBef>
                  <a:spcPct val="0"/>
                </a:spcBef>
                <a:spcAft>
                  <a:spcPct val="0"/>
                </a:spcAft>
                <a:defRPr/>
              </a:pPr>
              <a:t>16</a:t>
            </a:fld>
            <a:endParaRPr lang="en-US" dirty="0" smtClean="0"/>
          </a:p>
        </p:txBody>
      </p:sp>
    </p:spTree>
    <p:extLst>
      <p:ext uri="{BB962C8B-B14F-4D97-AF65-F5344CB8AC3E}">
        <p14:creationId xmlns:p14="http://schemas.microsoft.com/office/powerpoint/2010/main" val="26370551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defRPr/>
            </a:pPr>
            <a:r>
              <a:rPr lang="en-US" sz="3200" dirty="0" smtClean="0"/>
              <a:t>District-Operated Diploma Completion Centers</a:t>
            </a:r>
            <a:endParaRPr lang="en-US" sz="3200" dirty="0"/>
          </a:p>
        </p:txBody>
      </p:sp>
      <p:sp>
        <p:nvSpPr>
          <p:cNvPr id="2" name="Content Placeholder 1"/>
          <p:cNvSpPr>
            <a:spLocks noGrp="1"/>
          </p:cNvSpPr>
          <p:nvPr>
            <p:ph idx="1"/>
          </p:nvPr>
        </p:nvSpPr>
        <p:spPr/>
        <p:txBody>
          <a:bodyPr>
            <a:noAutofit/>
          </a:bodyPr>
          <a:lstStyle/>
          <a:p>
            <a:pPr marL="452628" indent="-342900">
              <a:buFont typeface="Wingdings" pitchFamily="2" charset="2"/>
              <a:buChar char="§"/>
              <a:defRPr/>
            </a:pPr>
            <a:r>
              <a:rPr lang="en-US" sz="2200" dirty="0"/>
              <a:t>District-operated diploma completion centers will send records to the KIDS system for any student who enters their program. </a:t>
            </a:r>
            <a:endParaRPr lang="en-US" sz="2200" dirty="0" smtClean="0"/>
          </a:p>
          <a:p>
            <a:pPr marL="452628" indent="-342900">
              <a:buFont typeface="Wingdings" pitchFamily="2" charset="2"/>
              <a:buChar char="§"/>
              <a:defRPr/>
            </a:pPr>
            <a:endParaRPr lang="en-US" sz="2200" dirty="0"/>
          </a:p>
          <a:p>
            <a:pPr marL="452628" indent="-342900">
              <a:buFont typeface="Wingdings" pitchFamily="2" charset="2"/>
              <a:buChar char="§"/>
              <a:defRPr/>
            </a:pPr>
            <a:r>
              <a:rPr lang="en-US" sz="2200" dirty="0" smtClean="0"/>
              <a:t>They </a:t>
            </a:r>
            <a:r>
              <a:rPr lang="en-US" sz="2200" dirty="0"/>
              <a:t>assume responsibility for the student in the graduation calculation.</a:t>
            </a:r>
            <a:endParaRPr lang="en-US" sz="2200" dirty="0" smtClean="0"/>
          </a:p>
        </p:txBody>
      </p:sp>
      <p:sp>
        <p:nvSpPr>
          <p:cNvPr id="23556" name="Slide Number Placeholder 3"/>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fld id="{BE48783D-3616-4FDB-B0FB-9B230B3E6C12}" type="slidenum">
              <a:rPr lang="en-US" smtClean="0"/>
              <a:pPr fontAlgn="base">
                <a:spcBef>
                  <a:spcPct val="0"/>
                </a:spcBef>
                <a:spcAft>
                  <a:spcPct val="0"/>
                </a:spcAft>
                <a:defRPr/>
              </a:pPr>
              <a:t>17</a:t>
            </a:fld>
            <a:endParaRPr lang="en-US" smtClean="0"/>
          </a:p>
        </p:txBody>
      </p:sp>
    </p:spTree>
    <p:extLst>
      <p:ext uri="{BB962C8B-B14F-4D97-AF65-F5344CB8AC3E}">
        <p14:creationId xmlns:p14="http://schemas.microsoft.com/office/powerpoint/2010/main" val="18787318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defRPr/>
            </a:pPr>
            <a:r>
              <a:rPr lang="en-US" sz="3200" dirty="0" smtClean="0"/>
              <a:t>Service Center Operated Diploma Completion Centers</a:t>
            </a:r>
            <a:endParaRPr lang="en-US" sz="3200" dirty="0"/>
          </a:p>
        </p:txBody>
      </p:sp>
      <p:sp>
        <p:nvSpPr>
          <p:cNvPr id="2" name="Content Placeholder 1"/>
          <p:cNvSpPr>
            <a:spLocks noGrp="1"/>
          </p:cNvSpPr>
          <p:nvPr>
            <p:ph idx="1"/>
          </p:nvPr>
        </p:nvSpPr>
        <p:spPr/>
        <p:txBody>
          <a:bodyPr>
            <a:noAutofit/>
          </a:bodyPr>
          <a:lstStyle/>
          <a:p>
            <a:pPr marL="452628" indent="-342900">
              <a:buFont typeface="Wingdings" pitchFamily="2" charset="2"/>
              <a:buChar char="§"/>
              <a:defRPr/>
            </a:pPr>
            <a:r>
              <a:rPr lang="en-US" sz="2100" dirty="0"/>
              <a:t>Service centers are not schools; they are contractors. </a:t>
            </a:r>
            <a:endParaRPr lang="en-US" sz="2100" dirty="0" smtClean="0"/>
          </a:p>
          <a:p>
            <a:pPr marL="452628" indent="-342900">
              <a:buFont typeface="Wingdings" pitchFamily="2" charset="2"/>
              <a:buChar char="§"/>
              <a:defRPr/>
            </a:pPr>
            <a:endParaRPr lang="en-US" sz="2100" dirty="0"/>
          </a:p>
          <a:p>
            <a:pPr marL="452628" indent="-342900">
              <a:buFont typeface="Wingdings" pitchFamily="2" charset="2"/>
              <a:buChar char="§"/>
              <a:defRPr/>
            </a:pPr>
            <a:r>
              <a:rPr lang="en-US" sz="2100" dirty="0" smtClean="0"/>
              <a:t>They </a:t>
            </a:r>
            <a:r>
              <a:rPr lang="en-US" sz="2100" dirty="0"/>
              <a:t>generally do not send records into the KIDS system and cannot issue diplomas and, therefore, </a:t>
            </a:r>
            <a:r>
              <a:rPr lang="en-US" sz="2100" u="sng" dirty="0"/>
              <a:t>cannot be responsible for students in the graduation </a:t>
            </a:r>
            <a:r>
              <a:rPr lang="en-US" sz="2100" u="sng" dirty="0" smtClean="0"/>
              <a:t>calculation</a:t>
            </a:r>
            <a:r>
              <a:rPr lang="en-US" sz="2100" dirty="0" smtClean="0"/>
              <a:t>.</a:t>
            </a:r>
          </a:p>
          <a:p>
            <a:pPr marL="452628" indent="-342900">
              <a:buFont typeface="Wingdings" pitchFamily="2" charset="2"/>
              <a:buChar char="§"/>
              <a:defRPr/>
            </a:pPr>
            <a:endParaRPr lang="en-US" sz="2100" dirty="0"/>
          </a:p>
          <a:p>
            <a:pPr marL="452628" indent="-342900">
              <a:buFont typeface="Wingdings" pitchFamily="2" charset="2"/>
              <a:buChar char="§"/>
              <a:defRPr/>
            </a:pPr>
            <a:r>
              <a:rPr lang="en-US" sz="2100" dirty="0" smtClean="0"/>
              <a:t>Students who attend diploma completion centers will not be eligible to be removed from the cohort.</a:t>
            </a:r>
            <a:endParaRPr lang="en-US" sz="2100" dirty="0" smtClean="0"/>
          </a:p>
        </p:txBody>
      </p:sp>
      <p:sp>
        <p:nvSpPr>
          <p:cNvPr id="23556" name="Slide Number Placeholder 3"/>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fld id="{BE48783D-3616-4FDB-B0FB-9B230B3E6C12}" type="slidenum">
              <a:rPr lang="en-US" smtClean="0"/>
              <a:pPr fontAlgn="base">
                <a:spcBef>
                  <a:spcPct val="0"/>
                </a:spcBef>
                <a:spcAft>
                  <a:spcPct val="0"/>
                </a:spcAft>
                <a:defRPr/>
              </a:pPr>
              <a:t>18</a:t>
            </a:fld>
            <a:endParaRPr lang="en-US" smtClean="0"/>
          </a:p>
        </p:txBody>
      </p:sp>
    </p:spTree>
    <p:extLst>
      <p:ext uri="{BB962C8B-B14F-4D97-AF65-F5344CB8AC3E}">
        <p14:creationId xmlns:p14="http://schemas.microsoft.com/office/powerpoint/2010/main" val="36373918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defRPr/>
            </a:pPr>
            <a:r>
              <a:rPr lang="en-US" sz="3200" dirty="0" smtClean="0"/>
              <a:t>Who’s Responsible for the Student?</a:t>
            </a:r>
            <a:endParaRPr lang="en-US" sz="3200" dirty="0"/>
          </a:p>
        </p:txBody>
      </p:sp>
      <p:sp>
        <p:nvSpPr>
          <p:cNvPr id="2" name="Content Placeholder 1"/>
          <p:cNvSpPr>
            <a:spLocks noGrp="1"/>
          </p:cNvSpPr>
          <p:nvPr>
            <p:ph idx="1"/>
          </p:nvPr>
        </p:nvSpPr>
        <p:spPr>
          <a:xfrm>
            <a:off x="1371600" y="2057400"/>
            <a:ext cx="6196405" cy="3603812"/>
          </a:xfrm>
        </p:spPr>
        <p:txBody>
          <a:bodyPr>
            <a:noAutofit/>
          </a:bodyPr>
          <a:lstStyle/>
          <a:p>
            <a:pPr marL="452628" indent="-342900">
              <a:buFont typeface="Wingdings" pitchFamily="2" charset="2"/>
              <a:buChar char="§"/>
              <a:defRPr/>
            </a:pPr>
            <a:r>
              <a:rPr lang="en-US" sz="2200" dirty="0"/>
              <a:t>The school that will issue the diploma to the student is responsible for the student in the graduation calculation. </a:t>
            </a:r>
            <a:endParaRPr lang="en-US" sz="2200" dirty="0" smtClean="0"/>
          </a:p>
          <a:p>
            <a:pPr marL="452628" indent="-342900">
              <a:buFont typeface="Wingdings" pitchFamily="2" charset="2"/>
              <a:buChar char="§"/>
              <a:defRPr/>
            </a:pPr>
            <a:endParaRPr lang="en-US" sz="2200" dirty="0"/>
          </a:p>
          <a:p>
            <a:pPr marL="452628" indent="-342900">
              <a:buFont typeface="Wingdings" pitchFamily="2" charset="2"/>
              <a:buChar char="§"/>
              <a:defRPr/>
            </a:pPr>
            <a:r>
              <a:rPr lang="en-US" sz="2200" dirty="0" smtClean="0"/>
              <a:t>This </a:t>
            </a:r>
            <a:r>
              <a:rPr lang="en-US" sz="2200" dirty="0"/>
              <a:t>school should be sending all appropriate student records (i.e. ENRL, EOYA, EXIT) into the KIDS system with their building number in field D2: AYP/QPA school.</a:t>
            </a:r>
            <a:endParaRPr lang="en-US" sz="2200" dirty="0" smtClean="0"/>
          </a:p>
        </p:txBody>
      </p:sp>
      <p:sp>
        <p:nvSpPr>
          <p:cNvPr id="23556" name="Slide Number Placeholder 3"/>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fld id="{BE48783D-3616-4FDB-B0FB-9B230B3E6C12}" type="slidenum">
              <a:rPr lang="en-US" smtClean="0"/>
              <a:pPr fontAlgn="base">
                <a:spcBef>
                  <a:spcPct val="0"/>
                </a:spcBef>
                <a:spcAft>
                  <a:spcPct val="0"/>
                </a:spcAft>
                <a:defRPr/>
              </a:pPr>
              <a:t>19</a:t>
            </a:fld>
            <a:endParaRPr lang="en-US" smtClean="0"/>
          </a:p>
        </p:txBody>
      </p:sp>
    </p:spTree>
    <p:extLst>
      <p:ext uri="{BB962C8B-B14F-4D97-AF65-F5344CB8AC3E}">
        <p14:creationId xmlns:p14="http://schemas.microsoft.com/office/powerpoint/2010/main" val="37090317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defRPr/>
            </a:pPr>
            <a:r>
              <a:rPr lang="en-US" sz="3200" dirty="0" smtClean="0">
                <a:solidFill>
                  <a:prstClr val="black"/>
                </a:solidFill>
              </a:rPr>
              <a:t>Topics for Discussion</a:t>
            </a:r>
            <a:endParaRPr lang="en-US" sz="3200" dirty="0"/>
          </a:p>
        </p:txBody>
      </p:sp>
      <p:sp>
        <p:nvSpPr>
          <p:cNvPr id="12290" name="Content Placeholder 1"/>
          <p:cNvSpPr>
            <a:spLocks noGrp="1"/>
          </p:cNvSpPr>
          <p:nvPr>
            <p:ph idx="1"/>
          </p:nvPr>
        </p:nvSpPr>
        <p:spPr>
          <a:xfrm>
            <a:off x="1463040" y="1905000"/>
            <a:ext cx="6196405" cy="3818070"/>
          </a:xfrm>
        </p:spPr>
        <p:txBody>
          <a:bodyPr>
            <a:noAutofit/>
          </a:bodyPr>
          <a:lstStyle/>
          <a:p>
            <a:pPr marL="452628" lvl="0" indent="-342900">
              <a:buClr>
                <a:srgbClr val="AA2B1E"/>
              </a:buClr>
              <a:buFont typeface="Wingdings" pitchFamily="2" charset="2"/>
              <a:buChar char="§"/>
              <a:defRPr/>
            </a:pPr>
            <a:r>
              <a:rPr lang="en-US" sz="2200" dirty="0" smtClean="0"/>
              <a:t>Removal </a:t>
            </a:r>
            <a:r>
              <a:rPr lang="en-US" sz="2200" dirty="0"/>
              <a:t>of EXIT code 9 </a:t>
            </a:r>
            <a:endParaRPr lang="en-US" sz="2200" dirty="0" smtClean="0"/>
          </a:p>
          <a:p>
            <a:pPr marL="452628" lvl="0" indent="-342900">
              <a:buClr>
                <a:srgbClr val="AA2B1E"/>
              </a:buClr>
              <a:buFont typeface="Wingdings" pitchFamily="2" charset="2"/>
              <a:buChar char="§"/>
              <a:defRPr/>
            </a:pPr>
            <a:endParaRPr lang="en-US" sz="2200" dirty="0" smtClean="0"/>
          </a:p>
          <a:p>
            <a:pPr marL="452628" lvl="0" indent="-342900">
              <a:buClr>
                <a:srgbClr val="AA2B1E"/>
              </a:buClr>
              <a:buFont typeface="Wingdings" pitchFamily="2" charset="2"/>
              <a:buChar char="§"/>
              <a:defRPr/>
            </a:pPr>
            <a:r>
              <a:rPr lang="en-US" sz="2200" dirty="0"/>
              <a:t>A</a:t>
            </a:r>
            <a:r>
              <a:rPr lang="en-US" sz="2200" dirty="0" smtClean="0"/>
              <a:t>ddition </a:t>
            </a:r>
            <a:r>
              <a:rPr lang="en-US" sz="2200" dirty="0"/>
              <a:t>of EXIT code </a:t>
            </a:r>
            <a:r>
              <a:rPr lang="en-US" sz="2200" dirty="0" smtClean="0"/>
              <a:t>22</a:t>
            </a:r>
          </a:p>
          <a:p>
            <a:pPr marL="452628" lvl="0" indent="-342900">
              <a:buClr>
                <a:srgbClr val="AA2B1E"/>
              </a:buClr>
              <a:buFont typeface="Wingdings" pitchFamily="2" charset="2"/>
              <a:buChar char="§"/>
              <a:defRPr/>
            </a:pPr>
            <a:endParaRPr lang="en-US" sz="2200" dirty="0" smtClean="0"/>
          </a:p>
          <a:p>
            <a:pPr marL="452628" lvl="0" indent="-342900">
              <a:buClr>
                <a:srgbClr val="AA2B1E"/>
              </a:buClr>
              <a:buFont typeface="Wingdings" pitchFamily="2" charset="2"/>
              <a:buChar char="§"/>
              <a:defRPr/>
            </a:pPr>
            <a:r>
              <a:rPr lang="en-US" sz="2200" dirty="0" smtClean="0"/>
              <a:t>Diploma </a:t>
            </a:r>
            <a:r>
              <a:rPr lang="en-US" sz="2200" dirty="0"/>
              <a:t>completion centers </a:t>
            </a:r>
            <a:r>
              <a:rPr lang="en-US" sz="2200" dirty="0" smtClean="0"/>
              <a:t>and the graduation calculation</a:t>
            </a:r>
          </a:p>
          <a:p>
            <a:pPr marL="452628" lvl="0" indent="-342900">
              <a:buClr>
                <a:srgbClr val="AA2B1E"/>
              </a:buClr>
              <a:buFont typeface="Wingdings" pitchFamily="2" charset="2"/>
              <a:buChar char="§"/>
              <a:defRPr/>
            </a:pPr>
            <a:endParaRPr lang="en-US" sz="2200" dirty="0"/>
          </a:p>
          <a:p>
            <a:pPr marL="452628" lvl="0" indent="-342900">
              <a:buClr>
                <a:srgbClr val="AA2B1E"/>
              </a:buClr>
              <a:buFont typeface="Wingdings" pitchFamily="2" charset="2"/>
              <a:buChar char="§"/>
              <a:defRPr/>
            </a:pPr>
            <a:r>
              <a:rPr lang="en-US" sz="2200" dirty="0" smtClean="0"/>
              <a:t>Annual Measurable Objectives for graduation</a:t>
            </a:r>
          </a:p>
          <a:p>
            <a:pPr marL="452628" lvl="0" indent="-342900">
              <a:buClr>
                <a:srgbClr val="AA2B1E"/>
              </a:buClr>
              <a:buFont typeface="Wingdings" pitchFamily="2" charset="2"/>
              <a:buChar char="§"/>
              <a:defRPr/>
            </a:pPr>
            <a:endParaRPr lang="en-US" sz="2200" dirty="0" smtClean="0"/>
          </a:p>
          <a:p>
            <a:pPr marL="452628" lvl="0" indent="-342900">
              <a:buClr>
                <a:srgbClr val="AA2B1E"/>
              </a:buClr>
              <a:buFont typeface="Wingdings" pitchFamily="2" charset="2"/>
              <a:buChar char="§"/>
              <a:defRPr/>
            </a:pPr>
            <a:r>
              <a:rPr lang="en-US" sz="2200" dirty="0" smtClean="0"/>
              <a:t>Upcoming webinars and trainings</a:t>
            </a:r>
            <a:endParaRPr lang="en-US" sz="2200" dirty="0"/>
          </a:p>
        </p:txBody>
      </p:sp>
      <p:sp>
        <p:nvSpPr>
          <p:cNvPr id="12292" name="Slide Number Placeholder 3"/>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a:defRPr/>
            </a:pPr>
            <a:fld id="{430A716A-154F-484F-9BA8-6F0C909B72FE}" type="slidenum">
              <a:rPr lang="en-US" smtClean="0">
                <a:solidFill>
                  <a:prstClr val="black"/>
                </a:solidFill>
              </a:rPr>
              <a:pPr>
                <a:defRPr/>
              </a:pPr>
              <a:t>2</a:t>
            </a:fld>
            <a:endParaRPr lang="en-US" smtClean="0">
              <a:solidFill>
                <a:prstClr val="black"/>
              </a:solidFill>
            </a:endParaRPr>
          </a:p>
        </p:txBody>
      </p:sp>
    </p:spTree>
    <p:extLst>
      <p:ext uri="{BB962C8B-B14F-4D97-AF65-F5344CB8AC3E}">
        <p14:creationId xmlns:p14="http://schemas.microsoft.com/office/powerpoint/2010/main" val="10456006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3"/>
          <p:cNvSpPr>
            <a:spLocks noGrp="1"/>
          </p:cNvSpPr>
          <p:nvPr>
            <p:ph type="title"/>
          </p:nvPr>
        </p:nvSpPr>
        <p:spPr/>
        <p:txBody>
          <a:bodyPr/>
          <a:lstStyle/>
          <a:p>
            <a:r>
              <a:rPr lang="en-US" sz="3200" dirty="0" smtClean="0"/>
              <a:t>Goals &amp; Targets for Graduation Annual Measurable Objective (AMO)</a:t>
            </a:r>
          </a:p>
        </p:txBody>
      </p:sp>
      <p:sp>
        <p:nvSpPr>
          <p:cNvPr id="2" name="Content Placeholder 1"/>
          <p:cNvSpPr>
            <a:spLocks noGrp="1"/>
          </p:cNvSpPr>
          <p:nvPr>
            <p:ph idx="1"/>
          </p:nvPr>
        </p:nvSpPr>
        <p:spPr/>
        <p:txBody>
          <a:bodyPr rtlCol="0">
            <a:normAutofit lnSpcReduction="10000"/>
          </a:bodyPr>
          <a:lstStyle/>
          <a:p>
            <a:pPr marL="365760" indent="-256032" fontAlgn="auto">
              <a:spcAft>
                <a:spcPts val="0"/>
              </a:spcAft>
              <a:buFont typeface="Wingdings" pitchFamily="2" charset="2"/>
              <a:buChar char="§"/>
              <a:defRPr/>
            </a:pPr>
            <a:r>
              <a:rPr lang="en-US" sz="2200" dirty="0" smtClean="0"/>
              <a:t>Four-Year and Five-Year Goal: 80%</a:t>
            </a:r>
          </a:p>
          <a:p>
            <a:pPr marL="109728" indent="0" fontAlgn="auto">
              <a:spcAft>
                <a:spcPts val="0"/>
              </a:spcAft>
              <a:buFont typeface="Wingdings" pitchFamily="2" charset="2"/>
              <a:buChar char="§"/>
              <a:defRPr/>
            </a:pPr>
            <a:endParaRPr lang="en-US" sz="2200" dirty="0" smtClean="0"/>
          </a:p>
          <a:p>
            <a:pPr marL="365760" indent="-256032" fontAlgn="auto">
              <a:spcAft>
                <a:spcPts val="0"/>
              </a:spcAft>
              <a:buFont typeface="Wingdings" pitchFamily="2" charset="2"/>
              <a:buChar char="§"/>
              <a:defRPr/>
            </a:pPr>
            <a:r>
              <a:rPr lang="en-US" sz="2200" dirty="0" smtClean="0"/>
              <a:t>Four-Year and Five-Year Targets:</a:t>
            </a:r>
          </a:p>
          <a:p>
            <a:pPr marL="621792" lvl="1" indent="-274320" fontAlgn="auto">
              <a:spcBef>
                <a:spcPts val="324"/>
              </a:spcBef>
              <a:spcAft>
                <a:spcPts val="0"/>
              </a:spcAft>
              <a:buFont typeface="Wingdings" pitchFamily="2" charset="2"/>
              <a:buChar char="§"/>
              <a:defRPr/>
            </a:pPr>
            <a:r>
              <a:rPr lang="en-US" dirty="0" smtClean="0"/>
              <a:t>If rate is 80% or higher, target is 0</a:t>
            </a:r>
          </a:p>
          <a:p>
            <a:pPr marL="621792" lvl="1" indent="-274320" fontAlgn="auto">
              <a:spcBef>
                <a:spcPts val="324"/>
              </a:spcBef>
              <a:spcAft>
                <a:spcPts val="0"/>
              </a:spcAft>
              <a:buNone/>
              <a:defRPr/>
            </a:pPr>
            <a:endParaRPr lang="en-US" dirty="0" smtClean="0"/>
          </a:p>
          <a:p>
            <a:pPr marL="621792" lvl="1" indent="-274320" fontAlgn="auto">
              <a:spcBef>
                <a:spcPts val="324"/>
              </a:spcBef>
              <a:spcAft>
                <a:spcPts val="0"/>
              </a:spcAft>
              <a:buFont typeface="Wingdings" pitchFamily="2" charset="2"/>
              <a:buChar char="§"/>
              <a:defRPr/>
            </a:pPr>
            <a:r>
              <a:rPr lang="en-US" dirty="0" smtClean="0"/>
              <a:t>If rate is between 50-79%, target is 3% improvement of prior year’s rate</a:t>
            </a:r>
          </a:p>
          <a:p>
            <a:pPr marL="621792" lvl="1" indent="-274320" fontAlgn="auto">
              <a:spcBef>
                <a:spcPts val="324"/>
              </a:spcBef>
              <a:spcAft>
                <a:spcPts val="0"/>
              </a:spcAft>
              <a:buNone/>
              <a:defRPr/>
            </a:pPr>
            <a:endParaRPr lang="en-US" dirty="0" smtClean="0"/>
          </a:p>
          <a:p>
            <a:pPr marL="621792" lvl="1" indent="-274320" fontAlgn="auto">
              <a:spcBef>
                <a:spcPts val="324"/>
              </a:spcBef>
              <a:spcAft>
                <a:spcPts val="0"/>
              </a:spcAft>
              <a:buFont typeface="Wingdings" pitchFamily="2" charset="2"/>
              <a:buChar char="§"/>
              <a:defRPr/>
            </a:pPr>
            <a:r>
              <a:rPr lang="en-US" dirty="0" smtClean="0"/>
              <a:t>If rate is less than 50%, target is 5% improvement of prior year’s rate   </a:t>
            </a:r>
            <a:endParaRPr lang="en-US" dirty="0"/>
          </a:p>
        </p:txBody>
      </p:sp>
      <p:sp>
        <p:nvSpPr>
          <p:cNvPr id="23556"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Lucida Sans Unicode" pitchFamily="34" charset="0"/>
                <a:cs typeface="Arial" charset="0"/>
              </a:defRPr>
            </a:lvl1pPr>
            <a:lvl2pPr marL="742950" indent="-285750" eaLnBrk="0" hangingPunct="0">
              <a:defRPr>
                <a:solidFill>
                  <a:schemeClr val="tx1"/>
                </a:solidFill>
                <a:latin typeface="Lucida Sans Unicode" pitchFamily="34" charset="0"/>
                <a:cs typeface="Arial" charset="0"/>
              </a:defRPr>
            </a:lvl2pPr>
            <a:lvl3pPr marL="1143000" indent="-228600" eaLnBrk="0" hangingPunct="0">
              <a:defRPr>
                <a:solidFill>
                  <a:schemeClr val="tx1"/>
                </a:solidFill>
                <a:latin typeface="Lucida Sans Unicode" pitchFamily="34" charset="0"/>
                <a:cs typeface="Arial" charset="0"/>
              </a:defRPr>
            </a:lvl3pPr>
            <a:lvl4pPr marL="1600200" indent="-228600" eaLnBrk="0" hangingPunct="0">
              <a:defRPr>
                <a:solidFill>
                  <a:schemeClr val="tx1"/>
                </a:solidFill>
                <a:latin typeface="Lucida Sans Unicode" pitchFamily="34" charset="0"/>
                <a:cs typeface="Arial" charset="0"/>
              </a:defRPr>
            </a:lvl4pPr>
            <a:lvl5pPr marL="2057400" indent="-228600" eaLnBrk="0" hangingPunct="0">
              <a:defRPr>
                <a:solidFill>
                  <a:schemeClr val="tx1"/>
                </a:solidFill>
                <a:latin typeface="Lucida Sans Unicode" pitchFamily="34" charset="0"/>
                <a:cs typeface="Arial" charset="0"/>
              </a:defRPr>
            </a:lvl5pPr>
            <a:lvl6pPr marL="2514600" indent="-228600" eaLnBrk="0" fontAlgn="base" hangingPunct="0">
              <a:spcBef>
                <a:spcPct val="0"/>
              </a:spcBef>
              <a:spcAft>
                <a:spcPct val="0"/>
              </a:spcAft>
              <a:defRPr>
                <a:solidFill>
                  <a:schemeClr val="tx1"/>
                </a:solidFill>
                <a:latin typeface="Lucida Sans Unicode" pitchFamily="34" charset="0"/>
                <a:cs typeface="Arial" charset="0"/>
              </a:defRPr>
            </a:lvl6pPr>
            <a:lvl7pPr marL="2971800" indent="-228600" eaLnBrk="0" fontAlgn="base" hangingPunct="0">
              <a:spcBef>
                <a:spcPct val="0"/>
              </a:spcBef>
              <a:spcAft>
                <a:spcPct val="0"/>
              </a:spcAft>
              <a:defRPr>
                <a:solidFill>
                  <a:schemeClr val="tx1"/>
                </a:solidFill>
                <a:latin typeface="Lucida Sans Unicode" pitchFamily="34" charset="0"/>
                <a:cs typeface="Arial" charset="0"/>
              </a:defRPr>
            </a:lvl7pPr>
            <a:lvl8pPr marL="3429000" indent="-228600" eaLnBrk="0" fontAlgn="base" hangingPunct="0">
              <a:spcBef>
                <a:spcPct val="0"/>
              </a:spcBef>
              <a:spcAft>
                <a:spcPct val="0"/>
              </a:spcAft>
              <a:defRPr>
                <a:solidFill>
                  <a:schemeClr val="tx1"/>
                </a:solidFill>
                <a:latin typeface="Lucida Sans Unicode" pitchFamily="34" charset="0"/>
                <a:cs typeface="Arial" charset="0"/>
              </a:defRPr>
            </a:lvl8pPr>
            <a:lvl9pPr marL="3886200" indent="-228600" eaLnBrk="0" fontAlgn="base" hangingPunct="0">
              <a:spcBef>
                <a:spcPct val="0"/>
              </a:spcBef>
              <a:spcAft>
                <a:spcPct val="0"/>
              </a:spcAft>
              <a:defRPr>
                <a:solidFill>
                  <a:schemeClr val="tx1"/>
                </a:solidFill>
                <a:latin typeface="Lucida Sans Unicode" pitchFamily="34" charset="0"/>
                <a:cs typeface="Arial" charset="0"/>
              </a:defRPr>
            </a:lvl9pPr>
          </a:lstStyle>
          <a:p>
            <a:pPr eaLnBrk="1" hangingPunct="1"/>
            <a:fld id="{6D0E321F-94C3-47F1-8DBB-8C3717502D07}" type="slidenum">
              <a:rPr lang="en-US"/>
              <a:pPr eaLnBrk="1" hangingPunct="1"/>
              <a:t>20</a:t>
            </a:fld>
            <a:endParaRPr lang="en-US"/>
          </a:p>
        </p:txBody>
      </p:sp>
    </p:spTree>
    <p:extLst>
      <p:ext uri="{BB962C8B-B14F-4D97-AF65-F5344CB8AC3E}">
        <p14:creationId xmlns:p14="http://schemas.microsoft.com/office/powerpoint/2010/main" val="280687662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2"/>
          <p:cNvSpPr>
            <a:spLocks noGrp="1"/>
          </p:cNvSpPr>
          <p:nvPr>
            <p:ph type="title"/>
          </p:nvPr>
        </p:nvSpPr>
        <p:spPr/>
        <p:txBody>
          <a:bodyPr/>
          <a:lstStyle/>
          <a:p>
            <a:r>
              <a:rPr lang="en-US" sz="3200" dirty="0" smtClean="0"/>
              <a:t>AMO Determinations</a:t>
            </a:r>
          </a:p>
        </p:txBody>
      </p:sp>
      <p:sp>
        <p:nvSpPr>
          <p:cNvPr id="24579" name="Content Placeholder 1"/>
          <p:cNvSpPr>
            <a:spLocks noGrp="1"/>
          </p:cNvSpPr>
          <p:nvPr>
            <p:ph idx="1"/>
          </p:nvPr>
        </p:nvSpPr>
        <p:spPr>
          <a:xfrm>
            <a:off x="1463675" y="2119313"/>
            <a:ext cx="6384925" cy="3603625"/>
          </a:xfrm>
        </p:spPr>
        <p:txBody>
          <a:bodyPr>
            <a:normAutofit/>
          </a:bodyPr>
          <a:lstStyle/>
          <a:p>
            <a:pPr marL="365125" indent="-255588">
              <a:buFont typeface="Wingdings" pitchFamily="2" charset="2"/>
              <a:buChar char="§"/>
            </a:pPr>
            <a:r>
              <a:rPr lang="en-US" sz="2200" dirty="0" smtClean="0"/>
              <a:t>For AMO determinations, Kansas will</a:t>
            </a:r>
          </a:p>
          <a:p>
            <a:pPr marL="620713" lvl="1">
              <a:spcBef>
                <a:spcPts val="325"/>
              </a:spcBef>
              <a:buFont typeface="Wingdings" pitchFamily="2" charset="2"/>
              <a:buChar char="§"/>
            </a:pPr>
            <a:r>
              <a:rPr lang="en-US" dirty="0" smtClean="0"/>
              <a:t>First look at four-year adjusted cohort</a:t>
            </a:r>
          </a:p>
          <a:p>
            <a:pPr marL="858838" lvl="2">
              <a:buFont typeface="Wingdings" pitchFamily="2" charset="2"/>
              <a:buChar char="§"/>
            </a:pPr>
            <a:r>
              <a:rPr lang="en-US" sz="2200" dirty="0" smtClean="0"/>
              <a:t>If goal or target is met, made AMO</a:t>
            </a:r>
          </a:p>
          <a:p>
            <a:pPr marL="620713" lvl="1">
              <a:spcBef>
                <a:spcPts val="325"/>
              </a:spcBef>
              <a:buFont typeface="Wingdings" pitchFamily="2" charset="2"/>
              <a:buChar char="§"/>
            </a:pPr>
            <a:r>
              <a:rPr lang="en-US" dirty="0" smtClean="0"/>
              <a:t>If four-year goal or target is not met, look at five-year rate</a:t>
            </a:r>
          </a:p>
          <a:p>
            <a:pPr marL="858838" lvl="2">
              <a:buFont typeface="Wingdings" pitchFamily="2" charset="2"/>
              <a:buChar char="§"/>
            </a:pPr>
            <a:r>
              <a:rPr lang="en-US" sz="2200" dirty="0" smtClean="0"/>
              <a:t>If goal or target is met, made AMO</a:t>
            </a:r>
          </a:p>
          <a:p>
            <a:pPr marL="858838" lvl="2">
              <a:buFont typeface="Wingdings 2" pitchFamily="18" charset="2"/>
              <a:buChar char=""/>
            </a:pPr>
            <a:endParaRPr lang="en-US" sz="2200" dirty="0" smtClean="0"/>
          </a:p>
          <a:p>
            <a:pPr marL="365125" indent="-255588">
              <a:buFont typeface="Wingdings 3" pitchFamily="18" charset="2"/>
              <a:buChar char=""/>
            </a:pPr>
            <a:endParaRPr lang="en-US" sz="2200" dirty="0" smtClean="0"/>
          </a:p>
        </p:txBody>
      </p:sp>
      <p:sp>
        <p:nvSpPr>
          <p:cNvPr id="2458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Lucida Sans Unicode" pitchFamily="34" charset="0"/>
                <a:cs typeface="Arial" charset="0"/>
              </a:defRPr>
            </a:lvl1pPr>
            <a:lvl2pPr marL="742950" indent="-285750" eaLnBrk="0" hangingPunct="0">
              <a:defRPr>
                <a:solidFill>
                  <a:schemeClr val="tx1"/>
                </a:solidFill>
                <a:latin typeface="Lucida Sans Unicode" pitchFamily="34" charset="0"/>
                <a:cs typeface="Arial" charset="0"/>
              </a:defRPr>
            </a:lvl2pPr>
            <a:lvl3pPr marL="1143000" indent="-228600" eaLnBrk="0" hangingPunct="0">
              <a:defRPr>
                <a:solidFill>
                  <a:schemeClr val="tx1"/>
                </a:solidFill>
                <a:latin typeface="Lucida Sans Unicode" pitchFamily="34" charset="0"/>
                <a:cs typeface="Arial" charset="0"/>
              </a:defRPr>
            </a:lvl3pPr>
            <a:lvl4pPr marL="1600200" indent="-228600" eaLnBrk="0" hangingPunct="0">
              <a:defRPr>
                <a:solidFill>
                  <a:schemeClr val="tx1"/>
                </a:solidFill>
                <a:latin typeface="Lucida Sans Unicode" pitchFamily="34" charset="0"/>
                <a:cs typeface="Arial" charset="0"/>
              </a:defRPr>
            </a:lvl4pPr>
            <a:lvl5pPr marL="2057400" indent="-228600" eaLnBrk="0" hangingPunct="0">
              <a:defRPr>
                <a:solidFill>
                  <a:schemeClr val="tx1"/>
                </a:solidFill>
                <a:latin typeface="Lucida Sans Unicode" pitchFamily="34" charset="0"/>
                <a:cs typeface="Arial" charset="0"/>
              </a:defRPr>
            </a:lvl5pPr>
            <a:lvl6pPr marL="2514600" indent="-228600" eaLnBrk="0" fontAlgn="base" hangingPunct="0">
              <a:spcBef>
                <a:spcPct val="0"/>
              </a:spcBef>
              <a:spcAft>
                <a:spcPct val="0"/>
              </a:spcAft>
              <a:defRPr>
                <a:solidFill>
                  <a:schemeClr val="tx1"/>
                </a:solidFill>
                <a:latin typeface="Lucida Sans Unicode" pitchFamily="34" charset="0"/>
                <a:cs typeface="Arial" charset="0"/>
              </a:defRPr>
            </a:lvl6pPr>
            <a:lvl7pPr marL="2971800" indent="-228600" eaLnBrk="0" fontAlgn="base" hangingPunct="0">
              <a:spcBef>
                <a:spcPct val="0"/>
              </a:spcBef>
              <a:spcAft>
                <a:spcPct val="0"/>
              </a:spcAft>
              <a:defRPr>
                <a:solidFill>
                  <a:schemeClr val="tx1"/>
                </a:solidFill>
                <a:latin typeface="Lucida Sans Unicode" pitchFamily="34" charset="0"/>
                <a:cs typeface="Arial" charset="0"/>
              </a:defRPr>
            </a:lvl7pPr>
            <a:lvl8pPr marL="3429000" indent="-228600" eaLnBrk="0" fontAlgn="base" hangingPunct="0">
              <a:spcBef>
                <a:spcPct val="0"/>
              </a:spcBef>
              <a:spcAft>
                <a:spcPct val="0"/>
              </a:spcAft>
              <a:defRPr>
                <a:solidFill>
                  <a:schemeClr val="tx1"/>
                </a:solidFill>
                <a:latin typeface="Lucida Sans Unicode" pitchFamily="34" charset="0"/>
                <a:cs typeface="Arial" charset="0"/>
              </a:defRPr>
            </a:lvl8pPr>
            <a:lvl9pPr marL="3886200" indent="-228600" eaLnBrk="0" fontAlgn="base" hangingPunct="0">
              <a:spcBef>
                <a:spcPct val="0"/>
              </a:spcBef>
              <a:spcAft>
                <a:spcPct val="0"/>
              </a:spcAft>
              <a:defRPr>
                <a:solidFill>
                  <a:schemeClr val="tx1"/>
                </a:solidFill>
                <a:latin typeface="Lucida Sans Unicode" pitchFamily="34" charset="0"/>
                <a:cs typeface="Arial" charset="0"/>
              </a:defRPr>
            </a:lvl9pPr>
          </a:lstStyle>
          <a:p>
            <a:pPr eaLnBrk="1" hangingPunct="1"/>
            <a:fld id="{DCFAC860-E020-41E4-8021-734820A03347}" type="slidenum">
              <a:rPr lang="en-US"/>
              <a:pPr eaLnBrk="1" hangingPunct="1"/>
              <a:t>21</a:t>
            </a:fld>
            <a:endParaRPr lang="en-US"/>
          </a:p>
        </p:txBody>
      </p:sp>
    </p:spTree>
    <p:extLst>
      <p:ext uri="{BB962C8B-B14F-4D97-AF65-F5344CB8AC3E}">
        <p14:creationId xmlns:p14="http://schemas.microsoft.com/office/powerpoint/2010/main" val="38458757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Dropout Graduation </a:t>
            </a:r>
            <a:br>
              <a:rPr lang="en-US" sz="3200" dirty="0" smtClean="0"/>
            </a:br>
            <a:r>
              <a:rPr lang="en-US" sz="3200" dirty="0" smtClean="0"/>
              <a:t>Summary Report (DGSR)</a:t>
            </a:r>
            <a:endParaRPr lang="en-US" sz="3200" dirty="0"/>
          </a:p>
        </p:txBody>
      </p:sp>
      <p:sp>
        <p:nvSpPr>
          <p:cNvPr id="3" name="Content Placeholder 2"/>
          <p:cNvSpPr>
            <a:spLocks noGrp="1"/>
          </p:cNvSpPr>
          <p:nvPr>
            <p:ph idx="1"/>
          </p:nvPr>
        </p:nvSpPr>
        <p:spPr/>
        <p:txBody>
          <a:bodyPr>
            <a:normAutofit lnSpcReduction="10000"/>
          </a:bodyPr>
          <a:lstStyle/>
          <a:p>
            <a:pPr>
              <a:buFont typeface="Wingdings" pitchFamily="2" charset="2"/>
              <a:buChar char="§"/>
            </a:pPr>
            <a:r>
              <a:rPr lang="en-US" sz="2200" dirty="0"/>
              <a:t>The submission window will open </a:t>
            </a:r>
            <a:r>
              <a:rPr lang="en-US" sz="2200" dirty="0" smtClean="0"/>
              <a:t>Monday</a:t>
            </a:r>
            <a:r>
              <a:rPr lang="en-US" sz="2200" dirty="0"/>
              <a:t>, </a:t>
            </a:r>
            <a:r>
              <a:rPr lang="en-US" sz="2200" dirty="0" smtClean="0"/>
              <a:t>October 1, 2012 and will </a:t>
            </a:r>
            <a:r>
              <a:rPr lang="en-US" sz="2200" dirty="0"/>
              <a:t>close at 5pm on </a:t>
            </a:r>
            <a:r>
              <a:rPr lang="en-US" sz="2200" dirty="0" smtClean="0"/>
              <a:t>Friday</a:t>
            </a:r>
            <a:r>
              <a:rPr lang="en-US" sz="2200" dirty="0"/>
              <a:t>, </a:t>
            </a:r>
            <a:r>
              <a:rPr lang="en-US" sz="2200" dirty="0" smtClean="0"/>
              <a:t>November 2, 2012. </a:t>
            </a:r>
            <a:endParaRPr lang="en-US" sz="2200" dirty="0"/>
          </a:p>
          <a:p>
            <a:pPr>
              <a:buFont typeface="Wingdings" pitchFamily="2" charset="2"/>
              <a:buChar char="§"/>
            </a:pPr>
            <a:endParaRPr lang="en-US" sz="2200" dirty="0"/>
          </a:p>
          <a:p>
            <a:pPr>
              <a:buFont typeface="Wingdings" pitchFamily="2" charset="2"/>
              <a:buChar char="§"/>
            </a:pPr>
            <a:r>
              <a:rPr lang="en-US" sz="2200" dirty="0"/>
              <a:t>Any school that does not review its data and submit the report by November 2 </a:t>
            </a:r>
            <a:r>
              <a:rPr lang="en-US" sz="2200" dirty="0" smtClean="0"/>
              <a:t>will </a:t>
            </a:r>
            <a:r>
              <a:rPr lang="en-US" sz="2200" dirty="0"/>
              <a:t>by default have its data considered as accurate</a:t>
            </a:r>
            <a:r>
              <a:rPr lang="en-US" sz="2200" dirty="0" smtClean="0"/>
              <a:t>.</a:t>
            </a:r>
          </a:p>
          <a:p>
            <a:pPr>
              <a:buFont typeface="Wingdings" pitchFamily="2" charset="2"/>
              <a:buChar char="§"/>
            </a:pPr>
            <a:endParaRPr lang="en-US" sz="2200" dirty="0"/>
          </a:p>
          <a:p>
            <a:pPr>
              <a:buFont typeface="Wingdings" pitchFamily="2" charset="2"/>
              <a:buChar char="§"/>
            </a:pPr>
            <a:r>
              <a:rPr lang="en-US" sz="2200" dirty="0"/>
              <a:t>The DGSR will review </a:t>
            </a:r>
            <a:r>
              <a:rPr lang="en-US" sz="2200" dirty="0" smtClean="0"/>
              <a:t>2011-2012 </a:t>
            </a:r>
            <a:r>
              <a:rPr lang="en-US" sz="2200" dirty="0"/>
              <a:t>graduation and dropout data</a:t>
            </a:r>
          </a:p>
          <a:p>
            <a:pPr>
              <a:buFont typeface="Wingdings" pitchFamily="2" charset="2"/>
              <a:buChar char="§"/>
            </a:pPr>
            <a:endParaRPr lang="en-US" sz="2200" dirty="0"/>
          </a:p>
          <a:p>
            <a:endParaRPr lang="en-US" dirty="0"/>
          </a:p>
        </p:txBody>
      </p:sp>
      <p:sp>
        <p:nvSpPr>
          <p:cNvPr id="4" name="Slide Number Placeholder 3"/>
          <p:cNvSpPr>
            <a:spLocks noGrp="1"/>
          </p:cNvSpPr>
          <p:nvPr>
            <p:ph type="sldNum" sz="quarter" idx="12"/>
          </p:nvPr>
        </p:nvSpPr>
        <p:spPr/>
        <p:txBody>
          <a:bodyPr/>
          <a:lstStyle/>
          <a:p>
            <a:pPr>
              <a:defRPr/>
            </a:pPr>
            <a:fld id="{3AEEE30D-F565-40E3-96D0-96EB270C7176}" type="slidenum">
              <a:rPr lang="en-US" smtClean="0"/>
              <a:pPr>
                <a:defRPr/>
              </a:pPr>
              <a:t>22</a:t>
            </a:fld>
            <a:endParaRPr lang="en-US" dirty="0"/>
          </a:p>
        </p:txBody>
      </p:sp>
    </p:spTree>
    <p:extLst>
      <p:ext uri="{BB962C8B-B14F-4D97-AF65-F5344CB8AC3E}">
        <p14:creationId xmlns:p14="http://schemas.microsoft.com/office/powerpoint/2010/main" val="226429892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eaLnBrk="1" fontAlgn="auto" hangingPunct="1">
              <a:spcAft>
                <a:spcPts val="0"/>
              </a:spcAft>
              <a:defRPr/>
            </a:pPr>
            <a:r>
              <a:rPr lang="en-US" sz="3600" dirty="0" smtClean="0"/>
              <a:t>Resources</a:t>
            </a:r>
            <a:endParaRPr lang="en-US" sz="3600" dirty="0"/>
          </a:p>
        </p:txBody>
      </p:sp>
      <p:sp>
        <p:nvSpPr>
          <p:cNvPr id="2" name="Content Placeholder 1"/>
          <p:cNvSpPr>
            <a:spLocks noGrp="1"/>
          </p:cNvSpPr>
          <p:nvPr>
            <p:ph idx="1"/>
          </p:nvPr>
        </p:nvSpPr>
        <p:spPr>
          <a:xfrm>
            <a:off x="1463040" y="2119258"/>
            <a:ext cx="6385560" cy="3603812"/>
          </a:xfrm>
        </p:spPr>
        <p:txBody>
          <a:bodyPr>
            <a:normAutofit/>
          </a:bodyPr>
          <a:lstStyle/>
          <a:p>
            <a:pPr marL="452628" indent="-342900" eaLnBrk="1" fontAlgn="auto" hangingPunct="1">
              <a:spcAft>
                <a:spcPts val="0"/>
              </a:spcAft>
              <a:buFont typeface="Wingdings" pitchFamily="2" charset="2"/>
              <a:buChar char="§"/>
              <a:defRPr/>
            </a:pPr>
            <a:r>
              <a:rPr lang="en-US" sz="2200" dirty="0" smtClean="0"/>
              <a:t>Graduation information </a:t>
            </a:r>
            <a:r>
              <a:rPr lang="en-US" sz="2200" dirty="0" smtClean="0">
                <a:hlinkClick r:id="rId3"/>
              </a:rPr>
              <a:t>http</a:t>
            </a:r>
            <a:r>
              <a:rPr lang="en-US" sz="2200" dirty="0">
                <a:hlinkClick r:id="rId3"/>
              </a:rPr>
              <a:t>://www.ksde.org/Default.aspx?tabid=4606</a:t>
            </a:r>
            <a:r>
              <a:rPr lang="en-US" sz="2200" dirty="0"/>
              <a:t> </a:t>
            </a:r>
          </a:p>
          <a:p>
            <a:pPr marL="690372" lvl="1" indent="-342900" eaLnBrk="1" fontAlgn="auto" hangingPunct="1">
              <a:spcBef>
                <a:spcPts val="324"/>
              </a:spcBef>
              <a:spcAft>
                <a:spcPts val="0"/>
              </a:spcAft>
              <a:buFont typeface="Wingdings" pitchFamily="2" charset="2"/>
              <a:buChar char="§"/>
              <a:defRPr/>
            </a:pPr>
            <a:r>
              <a:rPr lang="en-US" dirty="0" smtClean="0"/>
              <a:t>Documents to use with stakeholders</a:t>
            </a:r>
          </a:p>
          <a:p>
            <a:pPr marL="690372" lvl="1" indent="-342900" eaLnBrk="1" fontAlgn="auto" hangingPunct="1">
              <a:spcBef>
                <a:spcPts val="324"/>
              </a:spcBef>
              <a:spcAft>
                <a:spcPts val="0"/>
              </a:spcAft>
              <a:buFont typeface="Wingdings" pitchFamily="2" charset="2"/>
              <a:buChar char="§"/>
              <a:defRPr/>
            </a:pPr>
            <a:r>
              <a:rPr lang="en-US" dirty="0" smtClean="0"/>
              <a:t>Fact sheet</a:t>
            </a:r>
          </a:p>
          <a:p>
            <a:pPr marL="690372" lvl="1" indent="-342900">
              <a:spcBef>
                <a:spcPts val="324"/>
              </a:spcBef>
              <a:buFont typeface="Wingdings" pitchFamily="2" charset="2"/>
              <a:buChar char="§"/>
              <a:defRPr/>
            </a:pPr>
            <a:r>
              <a:rPr lang="en-US" dirty="0"/>
              <a:t>FAQ</a:t>
            </a:r>
          </a:p>
          <a:p>
            <a:pPr marL="690372" lvl="1" indent="-342900" eaLnBrk="1" fontAlgn="auto" hangingPunct="1">
              <a:spcBef>
                <a:spcPts val="324"/>
              </a:spcBef>
              <a:spcAft>
                <a:spcPts val="0"/>
              </a:spcAft>
              <a:buFont typeface="Wingdings" pitchFamily="2" charset="2"/>
              <a:buChar char="§"/>
              <a:defRPr/>
            </a:pPr>
            <a:r>
              <a:rPr lang="en-US" dirty="0" smtClean="0"/>
              <a:t>PowerPoint presentations</a:t>
            </a:r>
          </a:p>
          <a:p>
            <a:pPr marL="452628" indent="-342900" eaLnBrk="1" fontAlgn="auto" hangingPunct="1">
              <a:spcAft>
                <a:spcPts val="0"/>
              </a:spcAft>
              <a:buFont typeface="Wingdings" pitchFamily="2" charset="2"/>
              <a:buChar char="§"/>
              <a:defRPr/>
            </a:pPr>
            <a:r>
              <a:rPr lang="en-US" sz="2200" dirty="0" smtClean="0"/>
              <a:t>Dropout Prevention information </a:t>
            </a:r>
            <a:r>
              <a:rPr lang="en-US" sz="2200" dirty="0" smtClean="0">
                <a:hlinkClick r:id="rId4"/>
              </a:rPr>
              <a:t>www.kansasdropins.org</a:t>
            </a:r>
            <a:r>
              <a:rPr lang="en-US" sz="2200" dirty="0" smtClean="0"/>
              <a:t> </a:t>
            </a:r>
          </a:p>
          <a:p>
            <a:pPr marL="690372" lvl="1" indent="-342900">
              <a:spcBef>
                <a:spcPts val="324"/>
              </a:spcBef>
              <a:buFont typeface="Wingdings" pitchFamily="2" charset="2"/>
              <a:buChar char="§"/>
              <a:defRPr/>
            </a:pPr>
            <a:r>
              <a:rPr lang="en-US" dirty="0" smtClean="0"/>
              <a:t>15 effective dropout prevention strategies</a:t>
            </a:r>
            <a:endParaRPr lang="en-US" dirty="0"/>
          </a:p>
          <a:p>
            <a:pPr marL="818388" lvl="1" indent="-342900">
              <a:buFont typeface="Courier New" pitchFamily="49" charset="0"/>
              <a:buChar char="o"/>
              <a:defRPr/>
            </a:pPr>
            <a:endParaRPr lang="en-US" dirty="0" smtClean="0"/>
          </a:p>
        </p:txBody>
      </p:sp>
      <p:sp>
        <p:nvSpPr>
          <p:cNvPr id="24580" name="Slide Number Placeholder 3"/>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fld id="{742545CD-03BC-46C3-9C13-40513DBB8F7F}" type="slidenum">
              <a:rPr lang="en-US" smtClean="0"/>
              <a:pPr fontAlgn="base">
                <a:spcBef>
                  <a:spcPct val="0"/>
                </a:spcBef>
                <a:spcAft>
                  <a:spcPct val="0"/>
                </a:spcAft>
                <a:defRPr/>
              </a:pPr>
              <a:t>23</a:t>
            </a:fld>
            <a:endParaRPr lang="en-US" smtClean="0"/>
          </a:p>
        </p:txBody>
      </p:sp>
    </p:spTree>
    <p:extLst>
      <p:ext uri="{BB962C8B-B14F-4D97-AF65-F5344CB8AC3E}">
        <p14:creationId xmlns:p14="http://schemas.microsoft.com/office/powerpoint/2010/main" val="356206130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eaLnBrk="1" fontAlgn="auto" hangingPunct="1">
              <a:spcAft>
                <a:spcPts val="0"/>
              </a:spcAft>
              <a:defRPr/>
            </a:pPr>
            <a:r>
              <a:rPr lang="en-US" sz="3600" dirty="0" smtClean="0"/>
              <a:t>Upcoming Trainings</a:t>
            </a:r>
            <a:endParaRPr lang="en-US" sz="3600" dirty="0"/>
          </a:p>
        </p:txBody>
      </p:sp>
      <p:sp>
        <p:nvSpPr>
          <p:cNvPr id="2" name="Content Placeholder 1"/>
          <p:cNvSpPr>
            <a:spLocks noGrp="1"/>
          </p:cNvSpPr>
          <p:nvPr>
            <p:ph idx="1"/>
          </p:nvPr>
        </p:nvSpPr>
        <p:spPr>
          <a:xfrm>
            <a:off x="1463040" y="2119258"/>
            <a:ext cx="6385560" cy="3603812"/>
          </a:xfrm>
        </p:spPr>
        <p:txBody>
          <a:bodyPr>
            <a:normAutofit/>
          </a:bodyPr>
          <a:lstStyle/>
          <a:p>
            <a:pPr marL="452628" indent="-342900">
              <a:buFont typeface="Wingdings" pitchFamily="2" charset="2"/>
              <a:buChar char="§"/>
              <a:defRPr/>
            </a:pPr>
            <a:r>
              <a:rPr lang="en-US" sz="2200" dirty="0" smtClean="0"/>
              <a:t>DQC Graduation and Dropout </a:t>
            </a:r>
            <a:r>
              <a:rPr lang="en-US" sz="2200" dirty="0"/>
              <a:t>Data Concentration: </a:t>
            </a:r>
            <a:r>
              <a:rPr lang="en-US" sz="2200" dirty="0">
                <a:hlinkClick r:id="rId3"/>
              </a:rPr>
              <a:t>http://</a:t>
            </a:r>
            <a:r>
              <a:rPr lang="en-US" sz="2200" dirty="0" smtClean="0">
                <a:hlinkClick r:id="rId3"/>
              </a:rPr>
              <a:t>www.ksde.org/Default.aspx?tabid=5224</a:t>
            </a:r>
            <a:r>
              <a:rPr lang="en-US" sz="2200" dirty="0" smtClean="0"/>
              <a:t> </a:t>
            </a:r>
          </a:p>
          <a:p>
            <a:pPr marL="452628" indent="-342900">
              <a:buFont typeface="Wingdings" pitchFamily="2" charset="2"/>
              <a:buChar char="§"/>
              <a:defRPr/>
            </a:pPr>
            <a:endParaRPr lang="en-US" sz="2200" dirty="0" smtClean="0"/>
          </a:p>
          <a:p>
            <a:pPr marL="452628" indent="-342900">
              <a:buFont typeface="Wingdings" pitchFamily="2" charset="2"/>
              <a:buChar char="§"/>
              <a:defRPr/>
            </a:pPr>
            <a:r>
              <a:rPr lang="en-US" sz="2200" dirty="0" smtClean="0"/>
              <a:t>DGSR user training to be held the first week of October. Dates and time to be announced. </a:t>
            </a:r>
          </a:p>
          <a:p>
            <a:pPr marL="452628" indent="-342900">
              <a:buFont typeface="Wingdings" pitchFamily="2" charset="2"/>
              <a:buChar char="§"/>
              <a:defRPr/>
            </a:pPr>
            <a:endParaRPr lang="en-US" sz="2200" dirty="0"/>
          </a:p>
          <a:p>
            <a:pPr marL="452628" indent="-342900">
              <a:buFont typeface="Wingdings" pitchFamily="2" charset="2"/>
              <a:buChar char="§"/>
              <a:defRPr/>
            </a:pPr>
            <a:r>
              <a:rPr lang="en-US" sz="2200" dirty="0" smtClean="0"/>
              <a:t>Later this fall </a:t>
            </a:r>
            <a:r>
              <a:rPr lang="en-US" sz="2200" dirty="0" smtClean="0"/>
              <a:t>I will </a:t>
            </a:r>
            <a:r>
              <a:rPr lang="en-US" sz="2200" dirty="0" smtClean="0"/>
              <a:t>provide a webinar on “Finding Graduation and Dropout Statistics”</a:t>
            </a:r>
            <a:endParaRPr lang="en-US" dirty="0"/>
          </a:p>
          <a:p>
            <a:pPr marL="818388" lvl="1" indent="-342900">
              <a:buFont typeface="Courier New" pitchFamily="49" charset="0"/>
              <a:buChar char="o"/>
              <a:defRPr/>
            </a:pPr>
            <a:endParaRPr lang="en-US" dirty="0" smtClean="0"/>
          </a:p>
        </p:txBody>
      </p:sp>
      <p:sp>
        <p:nvSpPr>
          <p:cNvPr id="24580" name="Slide Number Placeholder 3"/>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fld id="{742545CD-03BC-46C3-9C13-40513DBB8F7F}" type="slidenum">
              <a:rPr lang="en-US" smtClean="0"/>
              <a:pPr fontAlgn="base">
                <a:spcBef>
                  <a:spcPct val="0"/>
                </a:spcBef>
                <a:spcAft>
                  <a:spcPct val="0"/>
                </a:spcAft>
                <a:defRPr/>
              </a:pPr>
              <a:t>24</a:t>
            </a:fld>
            <a:endParaRPr lang="en-US" smtClean="0"/>
          </a:p>
        </p:txBody>
      </p:sp>
    </p:spTree>
    <p:extLst>
      <p:ext uri="{BB962C8B-B14F-4D97-AF65-F5344CB8AC3E}">
        <p14:creationId xmlns:p14="http://schemas.microsoft.com/office/powerpoint/2010/main" val="263000757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eaLnBrk="1" fontAlgn="auto" hangingPunct="1">
              <a:spcAft>
                <a:spcPts val="0"/>
              </a:spcAft>
              <a:defRPr/>
            </a:pPr>
            <a:r>
              <a:rPr lang="en-US" sz="3200" dirty="0" smtClean="0"/>
              <a:t>Contact Information</a:t>
            </a:r>
            <a:endParaRPr lang="en-US" sz="3200" dirty="0"/>
          </a:p>
        </p:txBody>
      </p:sp>
      <p:sp>
        <p:nvSpPr>
          <p:cNvPr id="2" name="Content Placeholder 1"/>
          <p:cNvSpPr>
            <a:spLocks noGrp="1"/>
          </p:cNvSpPr>
          <p:nvPr>
            <p:ph idx="1"/>
          </p:nvPr>
        </p:nvSpPr>
        <p:spPr>
          <a:xfrm>
            <a:off x="1463040" y="2119258"/>
            <a:ext cx="6385560" cy="3603812"/>
          </a:xfrm>
        </p:spPr>
        <p:txBody>
          <a:bodyPr>
            <a:normAutofit/>
          </a:bodyPr>
          <a:lstStyle/>
          <a:p>
            <a:pPr marL="109728" indent="0" algn="ctr" eaLnBrk="1" fontAlgn="auto" hangingPunct="1">
              <a:spcAft>
                <a:spcPts val="0"/>
              </a:spcAft>
              <a:buNone/>
              <a:defRPr/>
            </a:pPr>
            <a:endParaRPr lang="en-US" sz="2200" dirty="0" smtClean="0"/>
          </a:p>
          <a:p>
            <a:pPr marL="109728" indent="0" algn="ctr" eaLnBrk="1" fontAlgn="auto" hangingPunct="1">
              <a:spcAft>
                <a:spcPts val="0"/>
              </a:spcAft>
              <a:buNone/>
              <a:defRPr/>
            </a:pPr>
            <a:r>
              <a:rPr lang="en-US" sz="2200" dirty="0" smtClean="0"/>
              <a:t>Jessica Noble, Education Program Consultant</a:t>
            </a:r>
          </a:p>
          <a:p>
            <a:pPr marL="109728" indent="0" algn="ctr" eaLnBrk="1" fontAlgn="auto" hangingPunct="1">
              <a:spcAft>
                <a:spcPts val="0"/>
              </a:spcAft>
              <a:buNone/>
              <a:defRPr/>
            </a:pPr>
            <a:r>
              <a:rPr lang="en-US" sz="2200" dirty="0" smtClean="0"/>
              <a:t>785-296-3163</a:t>
            </a:r>
          </a:p>
          <a:p>
            <a:pPr marL="109728" indent="0" algn="ctr" eaLnBrk="1" fontAlgn="auto" hangingPunct="1">
              <a:spcAft>
                <a:spcPts val="0"/>
              </a:spcAft>
              <a:buNone/>
              <a:defRPr/>
            </a:pPr>
            <a:r>
              <a:rPr lang="en-US" sz="2200" dirty="0" smtClean="0">
                <a:hlinkClick r:id="rId3"/>
              </a:rPr>
              <a:t>jnoble@ksde.org</a:t>
            </a:r>
            <a:r>
              <a:rPr lang="en-US" sz="2200" dirty="0" smtClean="0"/>
              <a:t> </a:t>
            </a:r>
          </a:p>
          <a:p>
            <a:pPr marL="109728" indent="0" algn="ctr" eaLnBrk="1" fontAlgn="auto" hangingPunct="1">
              <a:spcAft>
                <a:spcPts val="0"/>
              </a:spcAft>
              <a:buNone/>
              <a:defRPr/>
            </a:pPr>
            <a:endParaRPr lang="en-US" sz="2200" dirty="0"/>
          </a:p>
          <a:p>
            <a:pPr marL="109728" indent="0" algn="ctr" eaLnBrk="1" fontAlgn="auto" hangingPunct="1">
              <a:spcAft>
                <a:spcPts val="0"/>
              </a:spcAft>
              <a:buNone/>
              <a:defRPr/>
            </a:pPr>
            <a:endParaRPr lang="en-US" sz="2200" dirty="0" smtClean="0"/>
          </a:p>
          <a:p>
            <a:pPr marL="109728" indent="0" algn="ctr" eaLnBrk="1" fontAlgn="auto" hangingPunct="1">
              <a:spcAft>
                <a:spcPts val="0"/>
              </a:spcAft>
              <a:buNone/>
              <a:defRPr/>
            </a:pPr>
            <a:endParaRPr lang="en-US" sz="2200" dirty="0"/>
          </a:p>
          <a:p>
            <a:pPr marL="818388" lvl="1" indent="-342900">
              <a:buFont typeface="Courier New" pitchFamily="49" charset="0"/>
              <a:buChar char="o"/>
              <a:defRPr/>
            </a:pPr>
            <a:endParaRPr lang="en-US" dirty="0" smtClean="0"/>
          </a:p>
        </p:txBody>
      </p:sp>
      <p:sp>
        <p:nvSpPr>
          <p:cNvPr id="24580" name="Slide Number Placeholder 3"/>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fld id="{742545CD-03BC-46C3-9C13-40513DBB8F7F}" type="slidenum">
              <a:rPr lang="en-US" smtClean="0"/>
              <a:pPr fontAlgn="base">
                <a:spcBef>
                  <a:spcPct val="0"/>
                </a:spcBef>
                <a:spcAft>
                  <a:spcPct val="0"/>
                </a:spcAft>
                <a:defRPr/>
              </a:pPr>
              <a:t>25</a:t>
            </a:fld>
            <a:endParaRPr lang="en-US" smtClean="0"/>
          </a:p>
        </p:txBody>
      </p:sp>
    </p:spTree>
    <p:extLst>
      <p:ext uri="{BB962C8B-B14F-4D97-AF65-F5344CB8AC3E}">
        <p14:creationId xmlns:p14="http://schemas.microsoft.com/office/powerpoint/2010/main" val="27175583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defRPr/>
            </a:pPr>
            <a:r>
              <a:rPr lang="en-US" sz="3200" dirty="0" smtClean="0">
                <a:solidFill>
                  <a:prstClr val="black"/>
                </a:solidFill>
              </a:rPr>
              <a:t>Removal of EXIT code 9</a:t>
            </a:r>
            <a:endParaRPr lang="en-US" sz="3200" dirty="0"/>
          </a:p>
        </p:txBody>
      </p:sp>
      <p:sp>
        <p:nvSpPr>
          <p:cNvPr id="12290" name="Content Placeholder 1"/>
          <p:cNvSpPr>
            <a:spLocks noGrp="1"/>
          </p:cNvSpPr>
          <p:nvPr>
            <p:ph idx="1"/>
          </p:nvPr>
        </p:nvSpPr>
        <p:spPr/>
        <p:txBody>
          <a:bodyPr>
            <a:normAutofit/>
          </a:bodyPr>
          <a:lstStyle/>
          <a:p>
            <a:pPr>
              <a:buFont typeface="Wingdings" pitchFamily="2" charset="2"/>
              <a:buChar char="§"/>
            </a:pPr>
            <a:r>
              <a:rPr lang="en-US" sz="2200" dirty="0" smtClean="0"/>
              <a:t>EXIT </a:t>
            </a:r>
            <a:r>
              <a:rPr lang="en-US" sz="2200" dirty="0"/>
              <a:t>code 9: Completed school with other credentials (e.g., District-Awarded GED</a:t>
            </a:r>
            <a:r>
              <a:rPr lang="en-US" sz="2200" dirty="0" smtClean="0"/>
              <a:t>)</a:t>
            </a:r>
          </a:p>
          <a:p>
            <a:pPr>
              <a:buFont typeface="Wingdings" pitchFamily="2" charset="2"/>
              <a:buChar char="§"/>
            </a:pPr>
            <a:endParaRPr lang="en-US" sz="2200" dirty="0" smtClean="0"/>
          </a:p>
          <a:p>
            <a:pPr>
              <a:buFont typeface="Wingdings" pitchFamily="2" charset="2"/>
              <a:buChar char="§"/>
            </a:pPr>
            <a:r>
              <a:rPr lang="en-US" sz="2200" dirty="0"/>
              <a:t>Schools </a:t>
            </a:r>
            <a:r>
              <a:rPr lang="en-US" sz="2200" dirty="0" smtClean="0"/>
              <a:t>were able to use </a:t>
            </a:r>
            <a:r>
              <a:rPr lang="en-US" sz="2200" dirty="0"/>
              <a:t>this EXIT code until the 2012-2013 KIDS system </a:t>
            </a:r>
            <a:r>
              <a:rPr lang="en-US" sz="2200" dirty="0" smtClean="0"/>
              <a:t>opened </a:t>
            </a:r>
            <a:r>
              <a:rPr lang="en-US" sz="2200" dirty="0"/>
              <a:t>in </a:t>
            </a:r>
            <a:r>
              <a:rPr lang="en-US" sz="2200" dirty="0" smtClean="0"/>
              <a:t>July so there may be students with EXIT code 9 in the Dropout Graduation Summary Report when it opens in October.</a:t>
            </a:r>
          </a:p>
          <a:p>
            <a:pPr marL="109538" indent="0" algn="ctr">
              <a:buNone/>
            </a:pPr>
            <a:endParaRPr lang="en-US" sz="2200" dirty="0"/>
          </a:p>
        </p:txBody>
      </p:sp>
      <p:sp>
        <p:nvSpPr>
          <p:cNvPr id="12292" name="Slide Number Placeholder 3"/>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fld id="{430A716A-154F-484F-9BA8-6F0C909B72FE}" type="slidenum">
              <a:rPr lang="en-US" smtClean="0"/>
              <a:pPr fontAlgn="base">
                <a:spcBef>
                  <a:spcPct val="0"/>
                </a:spcBef>
                <a:spcAft>
                  <a:spcPct val="0"/>
                </a:spcAft>
                <a:defRPr/>
              </a:pPr>
              <a:t>3</a:t>
            </a:fld>
            <a:endParaRPr lang="en-US" smtClean="0"/>
          </a:p>
        </p:txBody>
      </p:sp>
    </p:spTree>
    <p:extLst>
      <p:ext uri="{BB962C8B-B14F-4D97-AF65-F5344CB8AC3E}">
        <p14:creationId xmlns:p14="http://schemas.microsoft.com/office/powerpoint/2010/main" val="6310071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defRPr/>
            </a:pPr>
            <a:r>
              <a:rPr lang="en-US" sz="3200" dirty="0" smtClean="0">
                <a:solidFill>
                  <a:prstClr val="black"/>
                </a:solidFill>
              </a:rPr>
              <a:t>Reasons for the Removal </a:t>
            </a:r>
            <a:r>
              <a:rPr lang="en-US" sz="3200" dirty="0">
                <a:solidFill>
                  <a:prstClr val="black"/>
                </a:solidFill>
              </a:rPr>
              <a:t>of </a:t>
            </a:r>
            <a:r>
              <a:rPr lang="en-US" sz="3200" dirty="0" smtClean="0">
                <a:solidFill>
                  <a:prstClr val="black"/>
                </a:solidFill>
              </a:rPr>
              <a:t/>
            </a:r>
            <a:br>
              <a:rPr lang="en-US" sz="3200" dirty="0" smtClean="0">
                <a:solidFill>
                  <a:prstClr val="black"/>
                </a:solidFill>
              </a:rPr>
            </a:br>
            <a:r>
              <a:rPr lang="en-US" sz="3200" dirty="0" smtClean="0">
                <a:solidFill>
                  <a:prstClr val="black"/>
                </a:solidFill>
              </a:rPr>
              <a:t>EXIT </a:t>
            </a:r>
            <a:r>
              <a:rPr lang="en-US" sz="3200" dirty="0">
                <a:solidFill>
                  <a:prstClr val="black"/>
                </a:solidFill>
              </a:rPr>
              <a:t>code 9</a:t>
            </a:r>
            <a:endParaRPr lang="en-US" sz="3200" dirty="0"/>
          </a:p>
        </p:txBody>
      </p:sp>
      <p:sp>
        <p:nvSpPr>
          <p:cNvPr id="12290" name="Content Placeholder 1"/>
          <p:cNvSpPr>
            <a:spLocks noGrp="1"/>
          </p:cNvSpPr>
          <p:nvPr>
            <p:ph idx="1"/>
          </p:nvPr>
        </p:nvSpPr>
        <p:spPr>
          <a:xfrm>
            <a:off x="1295400" y="2119258"/>
            <a:ext cx="6364045" cy="3976742"/>
          </a:xfrm>
        </p:spPr>
        <p:txBody>
          <a:bodyPr>
            <a:normAutofit/>
          </a:bodyPr>
          <a:lstStyle/>
          <a:p>
            <a:pPr marL="452438" indent="-342900">
              <a:buFont typeface="Wingdings" pitchFamily="2" charset="2"/>
              <a:buChar char="§"/>
            </a:pPr>
            <a:r>
              <a:rPr lang="en-US" sz="2200" dirty="0" smtClean="0"/>
              <a:t>Kansas </a:t>
            </a:r>
            <a:r>
              <a:rPr lang="en-US" sz="2200" dirty="0"/>
              <a:t>only recognizes regular high school diplomas, so having an EXIT code for “other credentials” was </a:t>
            </a:r>
            <a:r>
              <a:rPr lang="en-US" sz="2200" dirty="0" smtClean="0"/>
              <a:t>misleading.</a:t>
            </a:r>
          </a:p>
          <a:p>
            <a:pPr marL="452438" indent="-342900">
              <a:buFont typeface="Wingdings" pitchFamily="2" charset="2"/>
              <a:buChar char="§"/>
            </a:pPr>
            <a:endParaRPr lang="en-US" sz="2200" dirty="0" smtClean="0"/>
          </a:p>
          <a:p>
            <a:pPr marL="452438" indent="-342900">
              <a:buFont typeface="Wingdings" pitchFamily="2" charset="2"/>
              <a:buChar char="§"/>
            </a:pPr>
            <a:r>
              <a:rPr lang="en-US" sz="2200" dirty="0" smtClean="0"/>
              <a:t>In </a:t>
            </a:r>
            <a:r>
              <a:rPr lang="en-US" sz="2200" dirty="0"/>
              <a:t>order to enroll in a GED program, a student first has to drop out of school, so reporting EXIT code 9 was an unnecessary second step that did not change the student’s graduation status</a:t>
            </a:r>
            <a:r>
              <a:rPr lang="en-US" sz="2200" dirty="0" smtClean="0"/>
              <a:t>.</a:t>
            </a:r>
          </a:p>
          <a:p>
            <a:pPr marL="452438" indent="-342900">
              <a:buFont typeface="Wingdings" pitchFamily="2" charset="2"/>
              <a:buChar char="§"/>
            </a:pPr>
            <a:endParaRPr lang="en-US" sz="2200" dirty="0" smtClean="0"/>
          </a:p>
          <a:p>
            <a:pPr marL="452438" indent="-342900">
              <a:buFont typeface="Wingdings" pitchFamily="2" charset="2"/>
              <a:buChar char="§"/>
            </a:pPr>
            <a:r>
              <a:rPr lang="en-US" sz="2200" dirty="0" smtClean="0"/>
              <a:t>KSDE does not track GED completions</a:t>
            </a:r>
            <a:endParaRPr lang="en-US" sz="2200" dirty="0" smtClean="0"/>
          </a:p>
        </p:txBody>
      </p:sp>
      <p:sp>
        <p:nvSpPr>
          <p:cNvPr id="12292" name="Slide Number Placeholder 3"/>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fld id="{430A716A-154F-484F-9BA8-6F0C909B72FE}" type="slidenum">
              <a:rPr lang="en-US" smtClean="0"/>
              <a:pPr fontAlgn="base">
                <a:spcBef>
                  <a:spcPct val="0"/>
                </a:spcBef>
                <a:spcAft>
                  <a:spcPct val="0"/>
                </a:spcAft>
                <a:defRPr/>
              </a:pPr>
              <a:t>4</a:t>
            </a:fld>
            <a:endParaRPr lang="en-US" smtClean="0"/>
          </a:p>
        </p:txBody>
      </p:sp>
    </p:spTree>
    <p:extLst>
      <p:ext uri="{BB962C8B-B14F-4D97-AF65-F5344CB8AC3E}">
        <p14:creationId xmlns:p14="http://schemas.microsoft.com/office/powerpoint/2010/main" val="16145587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95023" y="817583"/>
            <a:ext cx="7134577" cy="1202485"/>
          </a:xfrm>
        </p:spPr>
        <p:txBody>
          <a:bodyPr>
            <a:normAutofit/>
          </a:bodyPr>
          <a:lstStyle/>
          <a:p>
            <a:pPr marL="566738" indent="-457200"/>
            <a:r>
              <a:rPr lang="en-US" sz="3200" dirty="0" smtClean="0"/>
              <a:t>Which Code Replaces EXIT Code 9?</a:t>
            </a:r>
            <a:endParaRPr lang="en-US" sz="3200" dirty="0"/>
          </a:p>
        </p:txBody>
      </p:sp>
      <p:sp>
        <p:nvSpPr>
          <p:cNvPr id="12290" name="Content Placeholder 1"/>
          <p:cNvSpPr>
            <a:spLocks noGrp="1"/>
          </p:cNvSpPr>
          <p:nvPr>
            <p:ph idx="1"/>
          </p:nvPr>
        </p:nvSpPr>
        <p:spPr>
          <a:xfrm>
            <a:off x="1463040" y="2119258"/>
            <a:ext cx="6196405" cy="3748142"/>
          </a:xfrm>
        </p:spPr>
        <p:txBody>
          <a:bodyPr>
            <a:normAutofit/>
          </a:bodyPr>
          <a:lstStyle/>
          <a:p>
            <a:pPr marL="452628" indent="-342900">
              <a:buFont typeface="Wingdings" pitchFamily="2" charset="2"/>
              <a:buChar char="§"/>
              <a:defRPr/>
            </a:pPr>
            <a:r>
              <a:rPr lang="en-US" sz="2200" dirty="0" smtClean="0"/>
              <a:t>Schools </a:t>
            </a:r>
            <a:r>
              <a:rPr lang="en-US" sz="2200" dirty="0"/>
              <a:t>should use </a:t>
            </a:r>
            <a:r>
              <a:rPr lang="en-US" sz="2200" dirty="0">
                <a:solidFill>
                  <a:srgbClr val="0070C0"/>
                </a:solidFill>
              </a:rPr>
              <a:t>EXIT code </a:t>
            </a:r>
            <a:r>
              <a:rPr lang="en-US" sz="2200" dirty="0" smtClean="0">
                <a:solidFill>
                  <a:srgbClr val="0070C0"/>
                </a:solidFill>
              </a:rPr>
              <a:t>19: Transfer to an adult education facility (i.e. for GED completion)</a:t>
            </a:r>
            <a:r>
              <a:rPr lang="en-US" sz="2200" dirty="0" smtClean="0"/>
              <a:t> when </a:t>
            </a:r>
            <a:r>
              <a:rPr lang="en-US" sz="2200" dirty="0"/>
              <a:t>a student transfers to a GED completion </a:t>
            </a:r>
            <a:r>
              <a:rPr lang="en-US" sz="2200" dirty="0" smtClean="0"/>
              <a:t>program</a:t>
            </a:r>
          </a:p>
          <a:p>
            <a:pPr marL="452628" indent="-342900">
              <a:buFont typeface="Wingdings" pitchFamily="2" charset="2"/>
              <a:buChar char="§"/>
              <a:defRPr/>
            </a:pPr>
            <a:endParaRPr lang="en-US" sz="2200" dirty="0"/>
          </a:p>
          <a:p>
            <a:pPr marL="452628" indent="-342900">
              <a:buFont typeface="Wingdings" pitchFamily="2" charset="2"/>
              <a:buChar char="§"/>
              <a:defRPr/>
            </a:pPr>
            <a:r>
              <a:rPr lang="en-US" sz="2200" dirty="0" smtClean="0"/>
              <a:t>KSDE recognizes that nine districts in the state provide GED completion services in their district, not in an adult education facility. We will change the wording of this EXIT code next year to reflect this.</a:t>
            </a:r>
            <a:endParaRPr lang="en-US" sz="2200" dirty="0"/>
          </a:p>
          <a:p>
            <a:pPr marL="109728" indent="0">
              <a:buNone/>
              <a:defRPr/>
            </a:pPr>
            <a:endParaRPr lang="en-US" dirty="0"/>
          </a:p>
          <a:p>
            <a:pPr marL="109538" indent="0">
              <a:buNone/>
            </a:pPr>
            <a:endParaRPr lang="en-US" sz="2200" dirty="0" smtClean="0"/>
          </a:p>
        </p:txBody>
      </p:sp>
      <p:sp>
        <p:nvSpPr>
          <p:cNvPr id="12292" name="Slide Number Placeholder 3"/>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fld id="{430A716A-154F-484F-9BA8-6F0C909B72FE}" type="slidenum">
              <a:rPr lang="en-US" smtClean="0"/>
              <a:pPr fontAlgn="base">
                <a:spcBef>
                  <a:spcPct val="0"/>
                </a:spcBef>
                <a:spcAft>
                  <a:spcPct val="0"/>
                </a:spcAft>
                <a:defRPr/>
              </a:pPr>
              <a:t>5</a:t>
            </a:fld>
            <a:endParaRPr lang="en-US" smtClean="0"/>
          </a:p>
        </p:txBody>
      </p:sp>
    </p:spTree>
    <p:extLst>
      <p:ext uri="{BB962C8B-B14F-4D97-AF65-F5344CB8AC3E}">
        <p14:creationId xmlns:p14="http://schemas.microsoft.com/office/powerpoint/2010/main" val="26612122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95023" y="817583"/>
            <a:ext cx="7134577" cy="1202485"/>
          </a:xfrm>
        </p:spPr>
        <p:txBody>
          <a:bodyPr>
            <a:normAutofit/>
          </a:bodyPr>
          <a:lstStyle/>
          <a:p>
            <a:pPr marL="566738" indent="-457200"/>
            <a:r>
              <a:rPr lang="en-US" sz="3200" dirty="0" smtClean="0"/>
              <a:t>Addition of EXIT Code 22</a:t>
            </a:r>
            <a:endParaRPr lang="en-US" sz="3200" dirty="0"/>
          </a:p>
        </p:txBody>
      </p:sp>
      <p:sp>
        <p:nvSpPr>
          <p:cNvPr id="12290" name="Content Placeholder 1"/>
          <p:cNvSpPr>
            <a:spLocks noGrp="1"/>
          </p:cNvSpPr>
          <p:nvPr>
            <p:ph idx="1"/>
          </p:nvPr>
        </p:nvSpPr>
        <p:spPr>
          <a:xfrm>
            <a:off x="1463040" y="2119258"/>
            <a:ext cx="6196405" cy="3748142"/>
          </a:xfrm>
        </p:spPr>
        <p:txBody>
          <a:bodyPr>
            <a:normAutofit lnSpcReduction="10000"/>
          </a:bodyPr>
          <a:lstStyle/>
          <a:p>
            <a:pPr marL="452628" indent="-342900">
              <a:buFont typeface="Wingdings" pitchFamily="2" charset="2"/>
              <a:buChar char="§"/>
              <a:defRPr/>
            </a:pPr>
            <a:r>
              <a:rPr lang="en-US" sz="2200" dirty="0" smtClean="0"/>
              <a:t>EXIT code 22: student </a:t>
            </a:r>
            <a:r>
              <a:rPr lang="en-US" sz="2200" dirty="0"/>
              <a:t>with disabilities who met the district graduation requirements for a regular </a:t>
            </a:r>
            <a:r>
              <a:rPr lang="en-US" sz="2200" dirty="0" smtClean="0"/>
              <a:t>diploma</a:t>
            </a:r>
            <a:r>
              <a:rPr lang="en-US" sz="2200" dirty="0"/>
              <a:t>, but </a:t>
            </a:r>
            <a:r>
              <a:rPr lang="en-US" sz="2200" dirty="0" smtClean="0"/>
              <a:t>is remaining </a:t>
            </a:r>
            <a:r>
              <a:rPr lang="en-US" sz="2200" dirty="0"/>
              <a:t>in school to receive transitional services deemed necessary by the IEP </a:t>
            </a:r>
            <a:r>
              <a:rPr lang="en-US" sz="2200" dirty="0" smtClean="0"/>
              <a:t>team</a:t>
            </a:r>
          </a:p>
          <a:p>
            <a:pPr marL="452628" indent="-342900">
              <a:buFont typeface="Wingdings" pitchFamily="2" charset="2"/>
              <a:buChar char="§"/>
              <a:defRPr/>
            </a:pPr>
            <a:endParaRPr lang="en-US" sz="2200" dirty="0" smtClean="0"/>
          </a:p>
          <a:p>
            <a:pPr marL="452628" indent="-342900">
              <a:buFont typeface="Wingdings" pitchFamily="2" charset="2"/>
              <a:buChar char="§"/>
              <a:defRPr/>
            </a:pPr>
            <a:r>
              <a:rPr lang="en-US" sz="2200" dirty="0" smtClean="0"/>
              <a:t>This is a quasi-EXIT </a:t>
            </a:r>
            <a:r>
              <a:rPr lang="en-US" sz="2200" dirty="0"/>
              <a:t>code </a:t>
            </a:r>
            <a:r>
              <a:rPr lang="en-US" sz="2200" dirty="0" smtClean="0"/>
              <a:t>because it will </a:t>
            </a:r>
            <a:r>
              <a:rPr lang="en-US" sz="2200" dirty="0"/>
              <a:t>count </a:t>
            </a:r>
            <a:r>
              <a:rPr lang="en-US" sz="2200" dirty="0" smtClean="0"/>
              <a:t>the student as </a:t>
            </a:r>
            <a:r>
              <a:rPr lang="en-US" sz="2200" dirty="0"/>
              <a:t>a graduate in the graduation calculation, </a:t>
            </a:r>
            <a:r>
              <a:rPr lang="en-US" sz="2200" dirty="0" smtClean="0"/>
              <a:t>but will not actually exit the student so that he/she can continue to receive transition services. </a:t>
            </a:r>
            <a:endParaRPr lang="en-US" sz="2200" dirty="0" smtClean="0"/>
          </a:p>
          <a:p>
            <a:pPr marL="109728" indent="0">
              <a:buNone/>
              <a:defRPr/>
            </a:pPr>
            <a:endParaRPr lang="en-US" sz="2200" dirty="0" smtClean="0"/>
          </a:p>
          <a:p>
            <a:pPr marL="109728" indent="0">
              <a:buNone/>
              <a:defRPr/>
            </a:pPr>
            <a:endParaRPr lang="en-US" dirty="0"/>
          </a:p>
          <a:p>
            <a:pPr marL="109538" indent="0">
              <a:buNone/>
            </a:pPr>
            <a:endParaRPr lang="en-US" sz="2200" dirty="0" smtClean="0"/>
          </a:p>
        </p:txBody>
      </p:sp>
      <p:sp>
        <p:nvSpPr>
          <p:cNvPr id="12292" name="Slide Number Placeholder 3"/>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fld id="{430A716A-154F-484F-9BA8-6F0C909B72FE}" type="slidenum">
              <a:rPr lang="en-US" smtClean="0"/>
              <a:pPr fontAlgn="base">
                <a:spcBef>
                  <a:spcPct val="0"/>
                </a:spcBef>
                <a:spcAft>
                  <a:spcPct val="0"/>
                </a:spcAft>
                <a:defRPr/>
              </a:pPr>
              <a:t>6</a:t>
            </a:fld>
            <a:endParaRPr lang="en-US" smtClean="0"/>
          </a:p>
        </p:txBody>
      </p:sp>
    </p:spTree>
    <p:extLst>
      <p:ext uri="{BB962C8B-B14F-4D97-AF65-F5344CB8AC3E}">
        <p14:creationId xmlns:p14="http://schemas.microsoft.com/office/powerpoint/2010/main" val="19041352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defRPr/>
            </a:pPr>
            <a:r>
              <a:rPr lang="en-US" sz="3200" dirty="0" smtClean="0">
                <a:solidFill>
                  <a:prstClr val="black"/>
                </a:solidFill>
              </a:rPr>
              <a:t>Deciphering EXIT code 22</a:t>
            </a:r>
            <a:endParaRPr lang="en-US" sz="3200" dirty="0"/>
          </a:p>
        </p:txBody>
      </p:sp>
      <p:sp>
        <p:nvSpPr>
          <p:cNvPr id="12290" name="Content Placeholder 1"/>
          <p:cNvSpPr>
            <a:spLocks noGrp="1"/>
          </p:cNvSpPr>
          <p:nvPr>
            <p:ph idx="1"/>
          </p:nvPr>
        </p:nvSpPr>
        <p:spPr>
          <a:xfrm>
            <a:off x="1463040" y="2119258"/>
            <a:ext cx="6196405" cy="3748142"/>
          </a:xfrm>
        </p:spPr>
        <p:txBody>
          <a:bodyPr>
            <a:normAutofit lnSpcReduction="10000"/>
          </a:bodyPr>
          <a:lstStyle/>
          <a:p>
            <a:pPr marL="109538" indent="0" algn="ctr">
              <a:buNone/>
            </a:pPr>
            <a:r>
              <a:rPr lang="en-US" sz="2200" dirty="0" smtClean="0">
                <a:solidFill>
                  <a:srgbClr val="C00000"/>
                </a:solidFill>
              </a:rPr>
              <a:t>Student </a:t>
            </a:r>
            <a:r>
              <a:rPr lang="en-US" sz="2200" dirty="0">
                <a:solidFill>
                  <a:srgbClr val="C00000"/>
                </a:solidFill>
              </a:rPr>
              <a:t>with disabilities</a:t>
            </a:r>
            <a:r>
              <a:rPr lang="en-US" sz="2200" dirty="0"/>
              <a:t> who </a:t>
            </a:r>
            <a:r>
              <a:rPr lang="en-US" sz="2200" dirty="0">
                <a:solidFill>
                  <a:srgbClr val="C00000"/>
                </a:solidFill>
              </a:rPr>
              <a:t>met the district graduation requirements</a:t>
            </a:r>
            <a:r>
              <a:rPr lang="en-US" sz="2200" dirty="0"/>
              <a:t> for a </a:t>
            </a:r>
            <a:r>
              <a:rPr lang="en-US" sz="2200" dirty="0">
                <a:solidFill>
                  <a:srgbClr val="C00000"/>
                </a:solidFill>
              </a:rPr>
              <a:t>regular diploma</a:t>
            </a:r>
            <a:r>
              <a:rPr lang="en-US" sz="2200" dirty="0"/>
              <a:t>, but is </a:t>
            </a:r>
            <a:r>
              <a:rPr lang="en-US" sz="2200" dirty="0">
                <a:solidFill>
                  <a:srgbClr val="C00000"/>
                </a:solidFill>
              </a:rPr>
              <a:t>remaining in school to receive transitional services </a:t>
            </a:r>
            <a:r>
              <a:rPr lang="en-US" sz="2200" dirty="0"/>
              <a:t>deemed necessary by the IEP </a:t>
            </a:r>
            <a:r>
              <a:rPr lang="en-US" sz="2200" dirty="0" smtClean="0"/>
              <a:t>team</a:t>
            </a:r>
          </a:p>
          <a:p>
            <a:pPr marL="109538" indent="0" algn="ctr">
              <a:buNone/>
            </a:pPr>
            <a:endParaRPr lang="en-US" sz="2200" dirty="0" smtClean="0"/>
          </a:p>
          <a:p>
            <a:pPr marL="566738" indent="-457200">
              <a:buAutoNum type="arabicPeriod"/>
            </a:pPr>
            <a:r>
              <a:rPr lang="en-US" sz="2200" dirty="0" smtClean="0"/>
              <a:t>Student </a:t>
            </a:r>
            <a:r>
              <a:rPr lang="en-US" sz="2200" dirty="0" smtClean="0"/>
              <a:t>must </a:t>
            </a:r>
            <a:r>
              <a:rPr lang="en-US" sz="2200" dirty="0" smtClean="0"/>
              <a:t>have a disability</a:t>
            </a:r>
          </a:p>
          <a:p>
            <a:pPr marL="566738" indent="-457200">
              <a:buAutoNum type="arabicPeriod"/>
            </a:pPr>
            <a:r>
              <a:rPr lang="en-US" sz="2200" dirty="0" smtClean="0"/>
              <a:t>Student must meet district graduation req.</a:t>
            </a:r>
            <a:endParaRPr lang="en-US" sz="2200" dirty="0" smtClean="0"/>
          </a:p>
          <a:p>
            <a:pPr marL="566738" indent="-457200">
              <a:buAutoNum type="arabicPeriod"/>
            </a:pPr>
            <a:r>
              <a:rPr lang="en-US" sz="2200" dirty="0" smtClean="0"/>
              <a:t>Student </a:t>
            </a:r>
            <a:r>
              <a:rPr lang="en-US" sz="2200" dirty="0" smtClean="0"/>
              <a:t>must receive a regular high school diploma</a:t>
            </a:r>
          </a:p>
          <a:p>
            <a:pPr marL="566738" indent="-457200">
              <a:buAutoNum type="arabicPeriod"/>
            </a:pPr>
            <a:r>
              <a:rPr lang="en-US" sz="2200" dirty="0" smtClean="0"/>
              <a:t>Student must be remaining in school for transition services</a:t>
            </a:r>
          </a:p>
          <a:p>
            <a:pPr marL="566738" indent="-457200">
              <a:buAutoNum type="arabicPeriod"/>
            </a:pPr>
            <a:endParaRPr lang="en-US" sz="2200" dirty="0" smtClean="0"/>
          </a:p>
          <a:p>
            <a:pPr marL="566738" indent="-457200">
              <a:buAutoNum type="arabicPeriod"/>
            </a:pPr>
            <a:endParaRPr lang="en-US" sz="2200" dirty="0" smtClean="0"/>
          </a:p>
        </p:txBody>
      </p:sp>
      <p:sp>
        <p:nvSpPr>
          <p:cNvPr id="12292" name="Slide Number Placeholder 3"/>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a:defRPr/>
            </a:pPr>
            <a:fld id="{430A716A-154F-484F-9BA8-6F0C909B72FE}" type="slidenum">
              <a:rPr lang="en-US" smtClean="0">
                <a:solidFill>
                  <a:prstClr val="black"/>
                </a:solidFill>
              </a:rPr>
              <a:pPr>
                <a:defRPr/>
              </a:pPr>
              <a:t>7</a:t>
            </a:fld>
            <a:endParaRPr lang="en-US" smtClean="0">
              <a:solidFill>
                <a:prstClr val="black"/>
              </a:solidFill>
            </a:endParaRPr>
          </a:p>
        </p:txBody>
      </p:sp>
    </p:spTree>
    <p:extLst>
      <p:ext uri="{BB962C8B-B14F-4D97-AF65-F5344CB8AC3E}">
        <p14:creationId xmlns:p14="http://schemas.microsoft.com/office/powerpoint/2010/main" val="24224126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95023" y="817583"/>
            <a:ext cx="7134577" cy="1202485"/>
          </a:xfrm>
        </p:spPr>
        <p:txBody>
          <a:bodyPr>
            <a:normAutofit/>
          </a:bodyPr>
          <a:lstStyle/>
          <a:p>
            <a:pPr marL="566738" indent="-457200"/>
            <a:r>
              <a:rPr lang="en-US" sz="3200" dirty="0"/>
              <a:t>1. Student must have a </a:t>
            </a:r>
            <a:r>
              <a:rPr lang="en-US" sz="3200" dirty="0" smtClean="0"/>
              <a:t>disability</a:t>
            </a:r>
            <a:endParaRPr lang="en-US" sz="3200" dirty="0"/>
          </a:p>
        </p:txBody>
      </p:sp>
      <p:sp>
        <p:nvSpPr>
          <p:cNvPr id="12290" name="Content Placeholder 1"/>
          <p:cNvSpPr>
            <a:spLocks noGrp="1"/>
          </p:cNvSpPr>
          <p:nvPr>
            <p:ph idx="1"/>
          </p:nvPr>
        </p:nvSpPr>
        <p:spPr>
          <a:xfrm>
            <a:off x="1463040" y="2119258"/>
            <a:ext cx="6196405" cy="3900542"/>
          </a:xfrm>
        </p:spPr>
        <p:txBody>
          <a:bodyPr>
            <a:normAutofit lnSpcReduction="10000"/>
          </a:bodyPr>
          <a:lstStyle/>
          <a:p>
            <a:pPr marL="452628" indent="-342900">
              <a:buFont typeface="Wingdings" pitchFamily="2" charset="2"/>
              <a:buChar char="§"/>
              <a:defRPr/>
            </a:pPr>
            <a:r>
              <a:rPr lang="en-US" sz="2200" dirty="0" smtClean="0"/>
              <a:t>In order to use EXIT code 22, </a:t>
            </a:r>
            <a:r>
              <a:rPr lang="en-US" sz="2200" dirty="0"/>
              <a:t>a primary disability must be reported in </a:t>
            </a:r>
            <a:r>
              <a:rPr lang="en-US" sz="2200" dirty="0" smtClean="0"/>
              <a:t>field D32 of the KIDS system.</a:t>
            </a:r>
          </a:p>
          <a:p>
            <a:pPr marL="452628" indent="-342900">
              <a:buFont typeface="Wingdings" pitchFamily="2" charset="2"/>
              <a:buChar char="§"/>
              <a:defRPr/>
            </a:pPr>
            <a:endParaRPr lang="en-US" sz="2200" dirty="0"/>
          </a:p>
          <a:p>
            <a:pPr marL="452628" indent="-342900">
              <a:buFont typeface="Wingdings" pitchFamily="2" charset="2"/>
              <a:buChar char="§"/>
              <a:defRPr/>
            </a:pPr>
            <a:r>
              <a:rPr lang="en-US" sz="2200" dirty="0" smtClean="0"/>
              <a:t>D32 is an </a:t>
            </a:r>
            <a:r>
              <a:rPr lang="en-US" sz="2200" dirty="0"/>
              <a:t>indication of whether or not the student has an active IEP which documents that the student receives special education </a:t>
            </a:r>
            <a:r>
              <a:rPr lang="en-US" sz="2200" dirty="0" smtClean="0"/>
              <a:t>services.</a:t>
            </a:r>
            <a:endParaRPr lang="en-US" sz="2200" dirty="0"/>
          </a:p>
          <a:p>
            <a:pPr marL="452628" indent="-342900">
              <a:buFont typeface="Wingdings" pitchFamily="2" charset="2"/>
              <a:buChar char="§"/>
              <a:defRPr/>
            </a:pPr>
            <a:endParaRPr lang="en-US" sz="2200" dirty="0" smtClean="0"/>
          </a:p>
          <a:p>
            <a:pPr marL="452628" indent="-342900">
              <a:buFont typeface="Wingdings" pitchFamily="2" charset="2"/>
              <a:buChar char="§"/>
              <a:defRPr/>
            </a:pPr>
            <a:r>
              <a:rPr lang="en-US" sz="2200" dirty="0" smtClean="0"/>
              <a:t>If a disability </a:t>
            </a:r>
            <a:r>
              <a:rPr lang="en-US" sz="2200" dirty="0"/>
              <a:t>is not </a:t>
            </a:r>
            <a:r>
              <a:rPr lang="en-US" sz="2200" dirty="0" smtClean="0"/>
              <a:t>reported in D32, </a:t>
            </a:r>
            <a:r>
              <a:rPr lang="en-US" sz="2200" dirty="0"/>
              <a:t>the EXIT record with a 22 will be rejected as an error.</a:t>
            </a:r>
          </a:p>
          <a:p>
            <a:pPr marL="365760" indent="-256032">
              <a:buFont typeface="Wingdings 3"/>
              <a:buChar char=""/>
              <a:defRPr/>
            </a:pPr>
            <a:endParaRPr lang="en-US" sz="2200" dirty="0" smtClean="0"/>
          </a:p>
        </p:txBody>
      </p:sp>
      <p:sp>
        <p:nvSpPr>
          <p:cNvPr id="12292" name="Slide Number Placeholder 3"/>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fld id="{430A716A-154F-484F-9BA8-6F0C909B72FE}" type="slidenum">
              <a:rPr lang="en-US" smtClean="0"/>
              <a:pPr fontAlgn="base">
                <a:spcBef>
                  <a:spcPct val="0"/>
                </a:spcBef>
                <a:spcAft>
                  <a:spcPct val="0"/>
                </a:spcAft>
                <a:defRPr/>
              </a:pPr>
              <a:t>8</a:t>
            </a:fld>
            <a:endParaRPr lang="en-US" smtClean="0"/>
          </a:p>
        </p:txBody>
      </p:sp>
    </p:spTree>
    <p:extLst>
      <p:ext uri="{BB962C8B-B14F-4D97-AF65-F5344CB8AC3E}">
        <p14:creationId xmlns:p14="http://schemas.microsoft.com/office/powerpoint/2010/main" val="7624926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95023" y="817583"/>
            <a:ext cx="7134577" cy="1202485"/>
          </a:xfrm>
        </p:spPr>
        <p:txBody>
          <a:bodyPr>
            <a:normAutofit/>
          </a:bodyPr>
          <a:lstStyle/>
          <a:p>
            <a:pPr marL="566738" indent="-457200"/>
            <a:r>
              <a:rPr lang="en-US" sz="3200" dirty="0" smtClean="0"/>
              <a:t>2. </a:t>
            </a:r>
            <a:r>
              <a:rPr lang="en-US" sz="3200" dirty="0"/>
              <a:t>Student must meet district graduation </a:t>
            </a:r>
            <a:r>
              <a:rPr lang="en-US" sz="3200" dirty="0" smtClean="0"/>
              <a:t>requirements</a:t>
            </a:r>
            <a:endParaRPr lang="en-US" sz="3200" dirty="0"/>
          </a:p>
        </p:txBody>
      </p:sp>
      <p:sp>
        <p:nvSpPr>
          <p:cNvPr id="12290" name="Content Placeholder 1"/>
          <p:cNvSpPr>
            <a:spLocks noGrp="1"/>
          </p:cNvSpPr>
          <p:nvPr>
            <p:ph idx="1"/>
          </p:nvPr>
        </p:nvSpPr>
        <p:spPr>
          <a:xfrm>
            <a:off x="1463040" y="2119258"/>
            <a:ext cx="6196405" cy="3900542"/>
          </a:xfrm>
        </p:spPr>
        <p:txBody>
          <a:bodyPr>
            <a:normAutofit lnSpcReduction="10000"/>
          </a:bodyPr>
          <a:lstStyle/>
          <a:p>
            <a:pPr marL="452628" indent="-342900">
              <a:buFont typeface="Wingdings" pitchFamily="2" charset="2"/>
              <a:buChar char="§"/>
              <a:defRPr/>
            </a:pPr>
            <a:r>
              <a:rPr lang="en-US" sz="2200" dirty="0" smtClean="0"/>
              <a:t>In order to use EXIT code 22, the student must have met the district graduation requirements for a diploma.</a:t>
            </a:r>
          </a:p>
          <a:p>
            <a:pPr marL="452628" indent="-342900">
              <a:buFont typeface="Wingdings" pitchFamily="2" charset="2"/>
              <a:buChar char="§"/>
              <a:defRPr/>
            </a:pPr>
            <a:endParaRPr lang="en-US" sz="2200" dirty="0" smtClean="0"/>
          </a:p>
          <a:p>
            <a:pPr marL="452628" indent="-342900">
              <a:buFont typeface="Wingdings" pitchFamily="2" charset="2"/>
              <a:buChar char="§"/>
              <a:defRPr/>
            </a:pPr>
            <a:r>
              <a:rPr lang="en-US" sz="2200" dirty="0" smtClean="0"/>
              <a:t>The student cannot be working to complete district graduation requirements, they must already be completed when the EXIT code is submitted. </a:t>
            </a:r>
            <a:endParaRPr lang="en-US" sz="2200" dirty="0"/>
          </a:p>
          <a:p>
            <a:pPr marL="452628" indent="-342900">
              <a:buFont typeface="Wingdings" pitchFamily="2" charset="2"/>
              <a:buChar char="§"/>
              <a:defRPr/>
            </a:pPr>
            <a:endParaRPr lang="en-US" sz="2200" dirty="0" smtClean="0"/>
          </a:p>
          <a:p>
            <a:pPr marL="452628" indent="-342900">
              <a:buFont typeface="Wingdings" pitchFamily="2" charset="2"/>
              <a:buChar char="§"/>
              <a:defRPr/>
            </a:pPr>
            <a:r>
              <a:rPr lang="en-US" sz="2200" dirty="0" smtClean="0"/>
              <a:t>Remember, that the graduation cohort does not end until September 30</a:t>
            </a:r>
            <a:r>
              <a:rPr lang="en-US" sz="2200" baseline="30000" dirty="0" smtClean="0"/>
              <a:t>th</a:t>
            </a:r>
            <a:r>
              <a:rPr lang="en-US" sz="2200" dirty="0" smtClean="0"/>
              <a:t>.</a:t>
            </a:r>
          </a:p>
        </p:txBody>
      </p:sp>
      <p:sp>
        <p:nvSpPr>
          <p:cNvPr id="12292" name="Slide Number Placeholder 3"/>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Lucida Sans Unicode" pitchFamily="34" charset="0"/>
              </a:defRPr>
            </a:lvl1pPr>
            <a:lvl2pPr marL="742950" indent="-285750">
              <a:defRPr>
                <a:solidFill>
                  <a:schemeClr val="tx1"/>
                </a:solidFill>
                <a:latin typeface="Lucida Sans Unicode" pitchFamily="34" charset="0"/>
              </a:defRPr>
            </a:lvl2pPr>
            <a:lvl3pPr marL="1143000" indent="-228600">
              <a:defRPr>
                <a:solidFill>
                  <a:schemeClr val="tx1"/>
                </a:solidFill>
                <a:latin typeface="Lucida Sans Unicode" pitchFamily="34" charset="0"/>
              </a:defRPr>
            </a:lvl3pPr>
            <a:lvl4pPr marL="1600200" indent="-228600">
              <a:defRPr>
                <a:solidFill>
                  <a:schemeClr val="tx1"/>
                </a:solidFill>
                <a:latin typeface="Lucida Sans Unicode" pitchFamily="34" charset="0"/>
              </a:defRPr>
            </a:lvl4pPr>
            <a:lvl5pPr marL="2057400" indent="-228600">
              <a:defRPr>
                <a:solidFill>
                  <a:schemeClr val="tx1"/>
                </a:solidFill>
                <a:latin typeface="Lucida Sans Unicode" pitchFamily="34" charset="0"/>
              </a:defRPr>
            </a:lvl5pPr>
            <a:lvl6pPr marL="2514600" indent="-228600" fontAlgn="base">
              <a:spcBef>
                <a:spcPct val="0"/>
              </a:spcBef>
              <a:spcAft>
                <a:spcPct val="0"/>
              </a:spcAft>
              <a:defRPr>
                <a:solidFill>
                  <a:schemeClr val="tx1"/>
                </a:solidFill>
                <a:latin typeface="Lucida Sans Unicode" pitchFamily="34" charset="0"/>
              </a:defRPr>
            </a:lvl6pPr>
            <a:lvl7pPr marL="2971800" indent="-228600" fontAlgn="base">
              <a:spcBef>
                <a:spcPct val="0"/>
              </a:spcBef>
              <a:spcAft>
                <a:spcPct val="0"/>
              </a:spcAft>
              <a:defRPr>
                <a:solidFill>
                  <a:schemeClr val="tx1"/>
                </a:solidFill>
                <a:latin typeface="Lucida Sans Unicode" pitchFamily="34" charset="0"/>
              </a:defRPr>
            </a:lvl7pPr>
            <a:lvl8pPr marL="3429000" indent="-228600" fontAlgn="base">
              <a:spcBef>
                <a:spcPct val="0"/>
              </a:spcBef>
              <a:spcAft>
                <a:spcPct val="0"/>
              </a:spcAft>
              <a:defRPr>
                <a:solidFill>
                  <a:schemeClr val="tx1"/>
                </a:solidFill>
                <a:latin typeface="Lucida Sans Unicode" pitchFamily="34" charset="0"/>
              </a:defRPr>
            </a:lvl8pPr>
            <a:lvl9pPr marL="3886200" indent="-228600" fontAlgn="base">
              <a:spcBef>
                <a:spcPct val="0"/>
              </a:spcBef>
              <a:spcAft>
                <a:spcPct val="0"/>
              </a:spcAft>
              <a:defRPr>
                <a:solidFill>
                  <a:schemeClr val="tx1"/>
                </a:solidFill>
                <a:latin typeface="Lucida Sans Unicode" pitchFamily="34" charset="0"/>
              </a:defRPr>
            </a:lvl9pPr>
          </a:lstStyle>
          <a:p>
            <a:pPr fontAlgn="base">
              <a:spcBef>
                <a:spcPct val="0"/>
              </a:spcBef>
              <a:spcAft>
                <a:spcPct val="0"/>
              </a:spcAft>
              <a:defRPr/>
            </a:pPr>
            <a:fld id="{430A716A-154F-484F-9BA8-6F0C909B72FE}" type="slidenum">
              <a:rPr lang="en-US" smtClean="0"/>
              <a:pPr fontAlgn="base">
                <a:spcBef>
                  <a:spcPct val="0"/>
                </a:spcBef>
                <a:spcAft>
                  <a:spcPct val="0"/>
                </a:spcAft>
                <a:defRPr/>
              </a:pPr>
              <a:t>9</a:t>
            </a:fld>
            <a:endParaRPr lang="en-US" smtClean="0"/>
          </a:p>
        </p:txBody>
      </p:sp>
    </p:spTree>
    <p:extLst>
      <p:ext uri="{BB962C8B-B14F-4D97-AF65-F5344CB8AC3E}">
        <p14:creationId xmlns:p14="http://schemas.microsoft.com/office/powerpoint/2010/main" val="270495128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ushpin">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5366</TotalTime>
  <Words>1553</Words>
  <Application>Microsoft Office PowerPoint</Application>
  <PresentationFormat>On-screen Show (4:3)</PresentationFormat>
  <Paragraphs>221</Paragraphs>
  <Slides>25</Slides>
  <Notes>25</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Pushpin</vt:lpstr>
      <vt:lpstr>Changes to the 2012 Graduation and Dropout Calculations</vt:lpstr>
      <vt:lpstr>Topics for Discussion</vt:lpstr>
      <vt:lpstr>Removal of EXIT code 9</vt:lpstr>
      <vt:lpstr>Reasons for the Removal of  EXIT code 9</vt:lpstr>
      <vt:lpstr>Which Code Replaces EXIT Code 9?</vt:lpstr>
      <vt:lpstr>Addition of EXIT Code 22</vt:lpstr>
      <vt:lpstr>Deciphering EXIT code 22</vt:lpstr>
      <vt:lpstr>1. Student must have a disability</vt:lpstr>
      <vt:lpstr>2. Student must meet district graduation requirements</vt:lpstr>
      <vt:lpstr>3. Student must receive a regular high school diploma</vt:lpstr>
      <vt:lpstr>4. Students must be remaining in school for transition services</vt:lpstr>
      <vt:lpstr>EXIT Code 22 and  Post-Graduation Plans</vt:lpstr>
      <vt:lpstr>EXIT Code 22 and  Subsequent KIDS Records</vt:lpstr>
      <vt:lpstr>Using EXIT Code 22</vt:lpstr>
      <vt:lpstr>Using EXIT Code 22 on Students Removed from the Cohort</vt:lpstr>
      <vt:lpstr>Diploma Completion Centers</vt:lpstr>
      <vt:lpstr>District-Operated Diploma Completion Centers</vt:lpstr>
      <vt:lpstr>Service Center Operated Diploma Completion Centers</vt:lpstr>
      <vt:lpstr>Who’s Responsible for the Student?</vt:lpstr>
      <vt:lpstr>Goals &amp; Targets for Graduation Annual Measurable Objective (AMO)</vt:lpstr>
      <vt:lpstr>AMO Determinations</vt:lpstr>
      <vt:lpstr>Dropout Graduation  Summary Report (DGSR)</vt:lpstr>
      <vt:lpstr>Resources</vt:lpstr>
      <vt:lpstr>Upcoming Trainings</vt:lpstr>
      <vt:lpstr>Contact Information</vt:lpstr>
    </vt:vector>
  </TitlesOfParts>
  <Company>Ks Dept of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Uniform, Comparable Graduation Rate</dc:title>
  <dc:creator>dbowman</dc:creator>
  <cp:lastModifiedBy>jnoble</cp:lastModifiedBy>
  <cp:revision>195</cp:revision>
  <cp:lastPrinted>2011-10-31T12:26:24Z</cp:lastPrinted>
  <dcterms:created xsi:type="dcterms:W3CDTF">2010-10-15T00:12:58Z</dcterms:created>
  <dcterms:modified xsi:type="dcterms:W3CDTF">2012-09-06T16:17:38Z</dcterms:modified>
</cp:coreProperties>
</file>