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Lst>
  <p:sldSz cy="10058400" cx="7772400"/>
  <p:notesSz cx="6858000" cy="9144000"/>
  <p:embeddedFontLst>
    <p:embeddedFont>
      <p:font typeface="Open Sans Light"/>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1AF6C71-0636-45F9-8FD8-598756299A1E}">
  <a:tblStyle styleId="{31AF6C71-0636-45F9-8FD8-598756299A1E}"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penSansLight-italic.fntdata"/><Relationship Id="rId10" Type="http://schemas.openxmlformats.org/officeDocument/2006/relationships/font" Target="fonts/OpenSansLight-bold.fntdata"/><Relationship Id="rId12" Type="http://schemas.openxmlformats.org/officeDocument/2006/relationships/font" Target="fonts/OpenSansLigh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OpenSansLight-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011246f80_0_0:notes"/>
          <p:cNvSpPr/>
          <p:nvPr>
            <p:ph idx="2" type="sldImg"/>
          </p:nvPr>
        </p:nvSpPr>
        <p:spPr>
          <a:xfrm>
            <a:off x="2104459"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2011246f8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sultant information" showMasterSp="0">
  <p:cSld name="2 consultant information">
    <p:spTree>
      <p:nvGrpSpPr>
        <p:cNvPr id="50" name="Shape 50"/>
        <p:cNvGrpSpPr/>
        <p:nvPr/>
      </p:nvGrpSpPr>
      <p:grpSpPr>
        <a:xfrm>
          <a:off x="0" y="0"/>
          <a:ext cx="0" cy="0"/>
          <a:chOff x="0" y="0"/>
          <a:chExt cx="0" cy="0"/>
        </a:xfrm>
      </p:grpSpPr>
      <p:pic>
        <p:nvPicPr>
          <p:cNvPr id="51" name="Google Shape;51;p13"/>
          <p:cNvPicPr preferRelativeResize="0"/>
          <p:nvPr/>
        </p:nvPicPr>
        <p:blipFill rotWithShape="1">
          <a:blip r:embed="rId2">
            <a:alphaModFix/>
          </a:blip>
          <a:srcRect b="0" l="0" r="0" t="0"/>
          <a:stretch/>
        </p:blipFill>
        <p:spPr>
          <a:xfrm>
            <a:off x="0" y="0"/>
            <a:ext cx="7772400" cy="4371975"/>
          </a:xfrm>
          <a:prstGeom prst="rect">
            <a:avLst/>
          </a:prstGeom>
          <a:noFill/>
          <a:ln>
            <a:noFill/>
          </a:ln>
        </p:spPr>
      </p:pic>
      <p:sp>
        <p:nvSpPr>
          <p:cNvPr id="52" name="Google Shape;52;p13"/>
          <p:cNvSpPr txBox="1"/>
          <p:nvPr>
            <p:ph idx="10" type="dt"/>
          </p:nvPr>
        </p:nvSpPr>
        <p:spPr>
          <a:xfrm>
            <a:off x="534353" y="9322647"/>
            <a:ext cx="1748700" cy="5355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3" name="Google Shape;53;p13"/>
          <p:cNvSpPr txBox="1"/>
          <p:nvPr>
            <p:ph idx="11" type="ftr"/>
          </p:nvPr>
        </p:nvSpPr>
        <p:spPr>
          <a:xfrm>
            <a:off x="2574607" y="9322647"/>
            <a:ext cx="2623200" cy="5355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4" name="Google Shape;54;p13"/>
          <p:cNvSpPr txBox="1"/>
          <p:nvPr>
            <p:ph idx="12" type="sldNum"/>
          </p:nvPr>
        </p:nvSpPr>
        <p:spPr>
          <a:xfrm>
            <a:off x="5489258" y="9322647"/>
            <a:ext cx="1748700" cy="5355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55" name="Google Shape;55;p13"/>
          <p:cNvSpPr txBox="1"/>
          <p:nvPr>
            <p:ph idx="1" type="body"/>
          </p:nvPr>
        </p:nvSpPr>
        <p:spPr>
          <a:xfrm>
            <a:off x="793617" y="4646507"/>
            <a:ext cx="2927700" cy="3452400"/>
          </a:xfrm>
          <a:prstGeom prst="rect">
            <a:avLst/>
          </a:prstGeom>
          <a:noFill/>
          <a:ln>
            <a:noFill/>
          </a:ln>
        </p:spPr>
        <p:txBody>
          <a:bodyPr anchorCtr="0" anchor="ctr" bIns="34275" lIns="68575" spcFirstLastPara="1" rIns="68575" wrap="square" tIns="34275">
            <a:normAutofit/>
          </a:bodyPr>
          <a:lstStyle>
            <a:lvl1pPr indent="-228600" lvl="0" marL="457200" rtl="0" algn="l">
              <a:lnSpc>
                <a:spcPct val="90000"/>
              </a:lnSpc>
              <a:spcBef>
                <a:spcPts val="800"/>
              </a:spcBef>
              <a:spcAft>
                <a:spcPts val="0"/>
              </a:spcAft>
              <a:buSzPts val="1500"/>
              <a:buNone/>
              <a:defRPr b="0" sz="1500"/>
            </a:lvl1pPr>
            <a:lvl2pPr indent="-228600" lvl="1" marL="914400" rtl="0" algn="l">
              <a:lnSpc>
                <a:spcPct val="90000"/>
              </a:lnSpc>
              <a:spcBef>
                <a:spcPts val="1200"/>
              </a:spcBef>
              <a:spcAft>
                <a:spcPts val="0"/>
              </a:spcAft>
              <a:buSzPts val="1500"/>
              <a:buNone/>
              <a:defRPr sz="1500"/>
            </a:lvl2pPr>
            <a:lvl3pPr indent="-228600" lvl="2" marL="1371600" rtl="0" algn="l">
              <a:lnSpc>
                <a:spcPct val="90000"/>
              </a:lnSpc>
              <a:spcBef>
                <a:spcPts val="1200"/>
              </a:spcBef>
              <a:spcAft>
                <a:spcPts val="0"/>
              </a:spcAft>
              <a:buSzPts val="1500"/>
              <a:buNone/>
              <a:defRPr/>
            </a:lvl3pPr>
            <a:lvl4pPr indent="-228600" lvl="3" marL="1828800" rtl="0" algn="l">
              <a:lnSpc>
                <a:spcPct val="90000"/>
              </a:lnSpc>
              <a:spcBef>
                <a:spcPts val="1200"/>
              </a:spcBef>
              <a:spcAft>
                <a:spcPts val="0"/>
              </a:spcAft>
              <a:buSzPts val="1400"/>
              <a:buNone/>
              <a:defRPr/>
            </a:lvl4pPr>
            <a:lvl5pPr indent="-228600" lvl="4" marL="2286000" rtl="0" algn="l">
              <a:lnSpc>
                <a:spcPct val="90000"/>
              </a:lnSpc>
              <a:spcBef>
                <a:spcPts val="1200"/>
              </a:spcBef>
              <a:spcAft>
                <a:spcPts val="0"/>
              </a:spcAft>
              <a:buSzPts val="1400"/>
              <a:buNone/>
              <a:defRPr/>
            </a:lvl5pPr>
            <a:lvl6pPr indent="-317500" lvl="5" marL="2743200" rtl="0" algn="l">
              <a:lnSpc>
                <a:spcPct val="90000"/>
              </a:lnSpc>
              <a:spcBef>
                <a:spcPts val="12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56" name="Google Shape;56;p13"/>
          <p:cNvSpPr txBox="1"/>
          <p:nvPr>
            <p:ph idx="2" type="body"/>
          </p:nvPr>
        </p:nvSpPr>
        <p:spPr>
          <a:xfrm>
            <a:off x="4040949" y="4646507"/>
            <a:ext cx="2927700" cy="3452400"/>
          </a:xfrm>
          <a:prstGeom prst="rect">
            <a:avLst/>
          </a:prstGeom>
          <a:noFill/>
          <a:ln>
            <a:noFill/>
          </a:ln>
        </p:spPr>
        <p:txBody>
          <a:bodyPr anchorCtr="0" anchor="ctr" bIns="34275" lIns="68575" spcFirstLastPara="1" rIns="68575" wrap="square" tIns="34275">
            <a:normAutofit/>
          </a:bodyPr>
          <a:lstStyle>
            <a:lvl1pPr indent="-228600" lvl="0" marL="457200" rtl="0" algn="l">
              <a:lnSpc>
                <a:spcPct val="90000"/>
              </a:lnSpc>
              <a:spcBef>
                <a:spcPts val="800"/>
              </a:spcBef>
              <a:spcAft>
                <a:spcPts val="0"/>
              </a:spcAft>
              <a:buSzPts val="1500"/>
              <a:buNone/>
              <a:defRPr b="0" sz="1500"/>
            </a:lvl1pPr>
            <a:lvl2pPr indent="-228600" lvl="1" marL="914400" rtl="0" algn="l">
              <a:lnSpc>
                <a:spcPct val="90000"/>
              </a:lnSpc>
              <a:spcBef>
                <a:spcPts val="1200"/>
              </a:spcBef>
              <a:spcAft>
                <a:spcPts val="0"/>
              </a:spcAft>
              <a:buSzPts val="1500"/>
              <a:buNone/>
              <a:defRPr sz="1500"/>
            </a:lvl2pPr>
            <a:lvl3pPr indent="-228600" lvl="2" marL="1371600" rtl="0" algn="l">
              <a:lnSpc>
                <a:spcPct val="90000"/>
              </a:lnSpc>
              <a:spcBef>
                <a:spcPts val="1200"/>
              </a:spcBef>
              <a:spcAft>
                <a:spcPts val="0"/>
              </a:spcAft>
              <a:buSzPts val="1500"/>
              <a:buNone/>
              <a:defRPr/>
            </a:lvl3pPr>
            <a:lvl4pPr indent="-228600" lvl="3" marL="1828800" rtl="0" algn="l">
              <a:lnSpc>
                <a:spcPct val="90000"/>
              </a:lnSpc>
              <a:spcBef>
                <a:spcPts val="1200"/>
              </a:spcBef>
              <a:spcAft>
                <a:spcPts val="0"/>
              </a:spcAft>
              <a:buSzPts val="1400"/>
              <a:buNone/>
              <a:defRPr/>
            </a:lvl4pPr>
            <a:lvl5pPr indent="-228600" lvl="4" marL="2286000" rtl="0" algn="l">
              <a:lnSpc>
                <a:spcPct val="90000"/>
              </a:lnSpc>
              <a:spcBef>
                <a:spcPts val="1200"/>
              </a:spcBef>
              <a:spcAft>
                <a:spcPts val="0"/>
              </a:spcAft>
              <a:buSzPts val="1400"/>
              <a:buNone/>
              <a:defRPr/>
            </a:lvl5pPr>
            <a:lvl6pPr indent="-317500" lvl="5" marL="2743200" rtl="0" algn="l">
              <a:lnSpc>
                <a:spcPct val="90000"/>
              </a:lnSpc>
              <a:spcBef>
                <a:spcPts val="12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id="57" name="Google Shape;57;p13"/>
          <p:cNvSpPr txBox="1"/>
          <p:nvPr/>
        </p:nvSpPr>
        <p:spPr>
          <a:xfrm>
            <a:off x="793617" y="8304107"/>
            <a:ext cx="6175200" cy="5001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700" u="none" cap="none" strike="noStrike">
                <a:solidFill>
                  <a:schemeClr val="dk1"/>
                </a:solidFill>
                <a:latin typeface="Open Sans Light"/>
                <a:ea typeface="Open Sans Light"/>
                <a:cs typeface="Open Sans Light"/>
                <a:sym typeface="Open Sans Light"/>
              </a:rPr>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endParaRPr sz="11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4.png"/><Relationship Id="rId7"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mailto:accreditation@ksde.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graphicFrame>
        <p:nvGraphicFramePr>
          <p:cNvPr id="62" name="Google Shape;62;p14"/>
          <p:cNvGraphicFramePr/>
          <p:nvPr/>
        </p:nvGraphicFramePr>
        <p:xfrm>
          <a:off x="685800" y="2008600"/>
          <a:ext cx="3000000" cy="3000000"/>
        </p:xfrm>
        <a:graphic>
          <a:graphicData uri="http://schemas.openxmlformats.org/drawingml/2006/table">
            <a:tbl>
              <a:tblPr>
                <a:noFill/>
                <a:tableStyleId>{31AF6C71-0636-45F9-8FD8-598756299A1E}</a:tableStyleId>
              </a:tblPr>
              <a:tblGrid>
                <a:gridCol w="3200400"/>
                <a:gridCol w="3200400"/>
              </a:tblGrid>
              <a:tr h="12700">
                <a:tc>
                  <a:txBody>
                    <a:bodyPr/>
                    <a:lstStyle/>
                    <a:p>
                      <a:pPr indent="0" lvl="0" marL="0" rtl="0" algn="ctr">
                        <a:spcBef>
                          <a:spcPts val="0"/>
                        </a:spcBef>
                        <a:spcAft>
                          <a:spcPts val="0"/>
                        </a:spcAft>
                        <a:buNone/>
                      </a:pPr>
                      <a:r>
                        <a:t/>
                      </a:r>
                      <a:endParaRPr sz="1200"/>
                    </a:p>
                    <a:p>
                      <a:pPr indent="0" lvl="0" marL="0" rtl="0" algn="ctr">
                        <a:spcBef>
                          <a:spcPts val="0"/>
                        </a:spcBef>
                        <a:spcAft>
                          <a:spcPts val="0"/>
                        </a:spcAft>
                        <a:buNone/>
                      </a:pPr>
                      <a:r>
                        <a:rPr lang="en" sz="1200"/>
                        <a:t>Objective - </a:t>
                      </a:r>
                      <a:endParaRPr sz="12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Guiding Questions: </a:t>
                      </a:r>
                      <a:endParaRPr sz="1100"/>
                    </a:p>
                    <a:p>
                      <a:pPr indent="0" lvl="0" marL="0" rtl="0" algn="l">
                        <a:spcBef>
                          <a:spcPts val="0"/>
                        </a:spcBef>
                        <a:spcAft>
                          <a:spcPts val="0"/>
                        </a:spcAft>
                        <a:buNone/>
                      </a:pPr>
                      <a:r>
                        <a:rPr lang="en" sz="1100"/>
                        <a:t>What are the first things you noticed about the data? What strengths do you see? What are the </a:t>
                      </a:r>
                      <a:r>
                        <a:rPr b="1" lang="en" sz="1100"/>
                        <a:t>facts </a:t>
                      </a:r>
                      <a:r>
                        <a:rPr lang="en" sz="1100"/>
                        <a:t>that stand out for you?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txBody>
                  <a:tcPr marT="63500" marB="63500" marR="63500" marL="63500"/>
                </a:tc>
                <a:tc>
                  <a:txBody>
                    <a:bodyPr/>
                    <a:lstStyle/>
                    <a:p>
                      <a:pPr indent="0" lvl="0" marL="0" rtl="0" algn="ctr">
                        <a:spcBef>
                          <a:spcPts val="0"/>
                        </a:spcBef>
                        <a:spcAft>
                          <a:spcPts val="0"/>
                        </a:spcAft>
                        <a:buNone/>
                      </a:pPr>
                      <a:r>
                        <a:t/>
                      </a:r>
                      <a:endParaRPr sz="1200"/>
                    </a:p>
                    <a:p>
                      <a:pPr indent="0" lvl="0" marL="0" rtl="0" algn="ctr">
                        <a:spcBef>
                          <a:spcPts val="0"/>
                        </a:spcBef>
                        <a:spcAft>
                          <a:spcPts val="0"/>
                        </a:spcAft>
                        <a:buNone/>
                      </a:pPr>
                      <a:r>
                        <a:rPr lang="en" sz="1200"/>
                        <a:t>Reflective-</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100"/>
                    </a:p>
                    <a:p>
                      <a:pPr indent="0" lvl="0" marL="0" rtl="0" algn="l">
                        <a:spcBef>
                          <a:spcPts val="0"/>
                        </a:spcBef>
                        <a:spcAft>
                          <a:spcPts val="0"/>
                        </a:spcAft>
                        <a:buNone/>
                      </a:pPr>
                      <a:r>
                        <a:rPr lang="en" sz="1100"/>
                        <a:t>Guiding Questions: </a:t>
                      </a:r>
                      <a:endParaRPr sz="1100"/>
                    </a:p>
                    <a:p>
                      <a:pPr indent="0" lvl="0" marL="0" rtl="0" algn="l">
                        <a:spcBef>
                          <a:spcPts val="0"/>
                        </a:spcBef>
                        <a:spcAft>
                          <a:spcPts val="0"/>
                        </a:spcAft>
                        <a:buNone/>
                      </a:pPr>
                      <a:r>
                        <a:rPr lang="en" sz="1100"/>
                        <a:t>What pleased or </a:t>
                      </a:r>
                      <a:r>
                        <a:rPr b="1" lang="en" sz="1100"/>
                        <a:t>excited </a:t>
                      </a:r>
                      <a:r>
                        <a:rPr lang="en" sz="1100"/>
                        <a:t>you? What </a:t>
                      </a:r>
                      <a:r>
                        <a:rPr b="1" lang="en" sz="1100"/>
                        <a:t>concerned </a:t>
                      </a:r>
                      <a:r>
                        <a:rPr lang="en" sz="1100"/>
                        <a:t>you? What data seemed consistent with your experiences? </a:t>
                      </a:r>
                      <a:endParaRPr sz="1100"/>
                    </a:p>
                  </a:txBody>
                  <a:tcPr marT="63500" marB="63500" marR="63500" marL="63500"/>
                </a:tc>
              </a:tr>
              <a:tr h="12700">
                <a:tc>
                  <a:txBody>
                    <a:bodyPr/>
                    <a:lstStyle/>
                    <a:p>
                      <a:pPr indent="0" lvl="0" marL="0" rtl="0" algn="ctr">
                        <a:spcBef>
                          <a:spcPts val="0"/>
                        </a:spcBef>
                        <a:spcAft>
                          <a:spcPts val="0"/>
                        </a:spcAft>
                        <a:buNone/>
                      </a:pPr>
                      <a:r>
                        <a:t/>
                      </a:r>
                      <a:endParaRPr sz="1200"/>
                    </a:p>
                    <a:p>
                      <a:pPr indent="0" lvl="0" marL="0" rtl="0" algn="ctr">
                        <a:spcBef>
                          <a:spcPts val="0"/>
                        </a:spcBef>
                        <a:spcAft>
                          <a:spcPts val="0"/>
                        </a:spcAft>
                        <a:buNone/>
                      </a:pPr>
                      <a:r>
                        <a:rPr lang="en" sz="1200"/>
                        <a:t>Interpretive-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100"/>
                    </a:p>
                    <a:p>
                      <a:pPr indent="0" lvl="0" marL="0" rtl="0" algn="l">
                        <a:spcBef>
                          <a:spcPts val="0"/>
                        </a:spcBef>
                        <a:spcAft>
                          <a:spcPts val="0"/>
                        </a:spcAft>
                        <a:buNone/>
                      </a:pPr>
                      <a:r>
                        <a:rPr lang="en" sz="1100"/>
                        <a:t>Questions to Answer: </a:t>
                      </a:r>
                      <a:endParaRPr sz="1100"/>
                    </a:p>
                    <a:p>
                      <a:pPr indent="0" lvl="0" marL="0" rtl="0" algn="l">
                        <a:spcBef>
                          <a:spcPts val="0"/>
                        </a:spcBef>
                        <a:spcAft>
                          <a:spcPts val="0"/>
                        </a:spcAft>
                        <a:buNone/>
                      </a:pPr>
                      <a:r>
                        <a:rPr lang="en" sz="1100"/>
                        <a:t>What </a:t>
                      </a:r>
                      <a:r>
                        <a:rPr b="1" lang="en" sz="1100"/>
                        <a:t>trends </a:t>
                      </a:r>
                      <a:r>
                        <a:rPr lang="en" sz="1100"/>
                        <a:t>or patterns emerged?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Where do you still need more information?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Considering these trends, what areas need quick attention?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What areas may benefit from long term </a:t>
                      </a:r>
                      <a:r>
                        <a:rPr b="1" lang="en" sz="1100"/>
                        <a:t>goals</a:t>
                      </a:r>
                      <a:r>
                        <a:rPr lang="en" sz="1100"/>
                        <a:t>?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txBody>
                  <a:tcPr marT="63500" marB="63500" marR="63500" marL="63500"/>
                </a:tc>
                <a:tc>
                  <a:txBody>
                    <a:bodyPr/>
                    <a:lstStyle/>
                    <a:p>
                      <a:pPr indent="0" lvl="0" marL="0" rtl="0" algn="ctr">
                        <a:spcBef>
                          <a:spcPts val="0"/>
                        </a:spcBef>
                        <a:spcAft>
                          <a:spcPts val="0"/>
                        </a:spcAft>
                        <a:buNone/>
                      </a:pPr>
                      <a:r>
                        <a:t/>
                      </a:r>
                      <a:endParaRPr sz="1200"/>
                    </a:p>
                    <a:p>
                      <a:pPr indent="0" lvl="0" marL="0" rtl="0" algn="ctr">
                        <a:spcBef>
                          <a:spcPts val="0"/>
                        </a:spcBef>
                        <a:spcAft>
                          <a:spcPts val="0"/>
                        </a:spcAft>
                        <a:buNone/>
                      </a:pPr>
                      <a:r>
                        <a:rPr lang="en" sz="1200"/>
                        <a:t>Decision Making- </a:t>
                      </a:r>
                      <a:br>
                        <a:rPr lang="en" sz="1200"/>
                      </a:br>
                      <a:endParaRPr sz="1200"/>
                    </a:p>
                    <a:p>
                      <a:pPr indent="0" lvl="0" marL="0" rtl="0" algn="l">
                        <a:spcBef>
                          <a:spcPts val="0"/>
                        </a:spcBef>
                        <a:spcAft>
                          <a:spcPts val="0"/>
                        </a:spcAft>
                        <a:buNone/>
                      </a:pPr>
                      <a:r>
                        <a:t/>
                      </a:r>
                      <a:endParaRPr sz="1100"/>
                    </a:p>
                    <a:p>
                      <a:pPr indent="0" lvl="0" marL="0" rtl="0" algn="l">
                        <a:spcBef>
                          <a:spcPts val="0"/>
                        </a:spcBef>
                        <a:spcAft>
                          <a:spcPts val="0"/>
                        </a:spcAft>
                        <a:buNone/>
                      </a:pPr>
                      <a:r>
                        <a:rPr lang="en" sz="1100"/>
                        <a:t>Questions to Answer:</a:t>
                      </a:r>
                      <a:endParaRPr sz="1100"/>
                    </a:p>
                    <a:p>
                      <a:pPr indent="0" lvl="0" marL="0" rtl="0" algn="l">
                        <a:spcBef>
                          <a:spcPts val="0"/>
                        </a:spcBef>
                        <a:spcAft>
                          <a:spcPts val="0"/>
                        </a:spcAft>
                        <a:buNone/>
                      </a:pPr>
                      <a:r>
                        <a:rPr lang="en" sz="1100"/>
                        <a:t>Should you take what you have learned today back to your BLT’s or collaborative teams for </a:t>
                      </a:r>
                      <a:r>
                        <a:rPr b="1" lang="en" sz="1100"/>
                        <a:t>feedback</a:t>
                      </a:r>
                      <a:r>
                        <a:rPr lang="en" sz="1100"/>
                        <a:t>? What data that we have seen should be communicated with staff? What other data might we need to examine/collect?</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What should the </a:t>
                      </a:r>
                      <a:r>
                        <a:rPr b="1" lang="en" sz="1100"/>
                        <a:t>message </a:t>
                      </a:r>
                      <a:r>
                        <a:rPr lang="en" sz="1100"/>
                        <a:t>be?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rPr lang="en" sz="1100"/>
                        <a:t>How/when will that data be presented?</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txBody>
                  <a:tcPr marT="63500" marB="63500" marR="63500" marL="63500"/>
                </a:tc>
              </a:tr>
              <a:tr h="12700">
                <a:tc gridSpan="2">
                  <a:txBody>
                    <a:bodyPr/>
                    <a:lstStyle/>
                    <a:p>
                      <a:pPr indent="0" lvl="0" marL="0" rtl="0" algn="ctr">
                        <a:spcBef>
                          <a:spcPts val="0"/>
                        </a:spcBef>
                        <a:spcAft>
                          <a:spcPts val="0"/>
                        </a:spcAft>
                        <a:buNone/>
                      </a:pPr>
                      <a:r>
                        <a:rPr lang="en" sz="1200">
                          <a:solidFill>
                            <a:schemeClr val="dk1"/>
                          </a:solidFill>
                        </a:rPr>
                        <a:t>Summarize your key findings from your analysis of this component: </a:t>
                      </a:r>
                      <a:endParaRPr sz="1200">
                        <a:solidFill>
                          <a:schemeClr val="dk1"/>
                        </a:solidFill>
                      </a:endParaRPr>
                    </a:p>
                    <a:p>
                      <a:pPr indent="0" lvl="0" marL="0" rtl="0" algn="ctr">
                        <a:spcBef>
                          <a:spcPts val="0"/>
                        </a:spcBef>
                        <a:spcAft>
                          <a:spcPts val="0"/>
                        </a:spcAft>
                        <a:buNone/>
                      </a:pPr>
                      <a:r>
                        <a:t/>
                      </a:r>
                      <a:endParaRPr sz="1200">
                        <a:solidFill>
                          <a:schemeClr val="dk1"/>
                        </a:solidFill>
                      </a:endParaRPr>
                    </a:p>
                  </a:txBody>
                  <a:tcPr marT="63500" marB="63500" marR="63500" marL="63500"/>
                </a:tc>
                <a:tc hMerge="1"/>
              </a:tr>
            </a:tbl>
          </a:graphicData>
        </a:graphic>
      </p:graphicFrame>
      <p:sp>
        <p:nvSpPr>
          <p:cNvPr id="63" name="Google Shape;63;p14"/>
          <p:cNvSpPr txBox="1"/>
          <p:nvPr/>
        </p:nvSpPr>
        <p:spPr>
          <a:xfrm>
            <a:off x="0" y="738775"/>
            <a:ext cx="7772400" cy="11181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t/>
            </a:r>
            <a:endParaRPr/>
          </a:p>
          <a:p>
            <a:pPr indent="0" lvl="0" marL="0" rtl="0" algn="ctr">
              <a:lnSpc>
                <a:spcPct val="115000"/>
              </a:lnSpc>
              <a:spcBef>
                <a:spcPts val="0"/>
              </a:spcBef>
              <a:spcAft>
                <a:spcPts val="0"/>
              </a:spcAft>
              <a:buNone/>
            </a:pPr>
            <a:r>
              <a:rPr lang="en"/>
              <a:t>ORID Protocol Note-Taking Guide</a:t>
            </a:r>
            <a:endParaRPr/>
          </a:p>
          <a:p>
            <a:pPr indent="0" lvl="0" marL="0" rtl="0" algn="ctr">
              <a:lnSpc>
                <a:spcPct val="115000"/>
              </a:lnSpc>
              <a:spcBef>
                <a:spcPts val="0"/>
              </a:spcBef>
              <a:spcAft>
                <a:spcPts val="0"/>
              </a:spcAft>
              <a:buNone/>
            </a:pPr>
            <a:r>
              <a:t/>
            </a:r>
            <a:endParaRPr sz="1200"/>
          </a:p>
          <a:p>
            <a:pPr indent="0" lvl="0" marL="0" rtl="0" algn="ctr">
              <a:lnSpc>
                <a:spcPct val="115000"/>
              </a:lnSpc>
              <a:spcBef>
                <a:spcPts val="0"/>
              </a:spcBef>
              <a:spcAft>
                <a:spcPts val="0"/>
              </a:spcAft>
              <a:buNone/>
            </a:pPr>
            <a:r>
              <a:rPr lang="en" sz="1300"/>
              <a:t>Component Analyzed: ___________________________________________________</a:t>
            </a:r>
            <a:endParaRPr sz="1300"/>
          </a:p>
        </p:txBody>
      </p:sp>
      <p:pic>
        <p:nvPicPr>
          <p:cNvPr id="64" name="Google Shape;64;p14"/>
          <p:cNvPicPr preferRelativeResize="0"/>
          <p:nvPr/>
        </p:nvPicPr>
        <p:blipFill rotWithShape="1">
          <a:blip r:embed="rId3">
            <a:alphaModFix/>
          </a:blip>
          <a:srcRect b="5433" l="14999" r="26999" t="5495"/>
          <a:stretch/>
        </p:blipFill>
        <p:spPr>
          <a:xfrm>
            <a:off x="152400" y="152400"/>
            <a:ext cx="466725" cy="714375"/>
          </a:xfrm>
          <a:prstGeom prst="rect">
            <a:avLst/>
          </a:prstGeom>
          <a:noFill/>
          <a:ln>
            <a:noFill/>
          </a:ln>
        </p:spPr>
      </p:pic>
      <p:sp>
        <p:nvSpPr>
          <p:cNvPr id="65" name="Google Shape;65;p14"/>
          <p:cNvSpPr txBox="1"/>
          <p:nvPr/>
        </p:nvSpPr>
        <p:spPr>
          <a:xfrm>
            <a:off x="600075" y="454575"/>
            <a:ext cx="6400800" cy="412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i="1" lang="en" sz="1100">
                <a:solidFill>
                  <a:srgbClr val="0B5394"/>
                </a:solidFill>
              </a:rPr>
              <a:t>Kansans can lead the world in the success of each student. </a:t>
            </a:r>
            <a:endParaRPr/>
          </a:p>
        </p:txBody>
      </p:sp>
      <p:pic>
        <p:nvPicPr>
          <p:cNvPr id="66" name="Google Shape;66;p14"/>
          <p:cNvPicPr preferRelativeResize="0"/>
          <p:nvPr/>
        </p:nvPicPr>
        <p:blipFill>
          <a:blip r:embed="rId4">
            <a:alphaModFix/>
          </a:blip>
          <a:stretch>
            <a:fillRect/>
          </a:stretch>
        </p:blipFill>
        <p:spPr>
          <a:xfrm>
            <a:off x="685800" y="2084810"/>
            <a:ext cx="466726" cy="555440"/>
          </a:xfrm>
          <a:prstGeom prst="rect">
            <a:avLst/>
          </a:prstGeom>
          <a:noFill/>
          <a:ln>
            <a:noFill/>
          </a:ln>
        </p:spPr>
      </p:pic>
      <p:pic>
        <p:nvPicPr>
          <p:cNvPr id="67" name="Google Shape;67;p14"/>
          <p:cNvPicPr preferRelativeResize="0"/>
          <p:nvPr/>
        </p:nvPicPr>
        <p:blipFill>
          <a:blip r:embed="rId5">
            <a:alphaModFix/>
          </a:blip>
          <a:stretch>
            <a:fillRect/>
          </a:stretch>
        </p:blipFill>
        <p:spPr>
          <a:xfrm>
            <a:off x="3886200" y="2084800"/>
            <a:ext cx="555450" cy="555450"/>
          </a:xfrm>
          <a:prstGeom prst="rect">
            <a:avLst/>
          </a:prstGeom>
          <a:noFill/>
          <a:ln>
            <a:noFill/>
          </a:ln>
        </p:spPr>
      </p:pic>
      <p:pic>
        <p:nvPicPr>
          <p:cNvPr id="68" name="Google Shape;68;p14"/>
          <p:cNvPicPr preferRelativeResize="0"/>
          <p:nvPr/>
        </p:nvPicPr>
        <p:blipFill>
          <a:blip r:embed="rId6">
            <a:alphaModFix/>
          </a:blip>
          <a:stretch>
            <a:fillRect/>
          </a:stretch>
        </p:blipFill>
        <p:spPr>
          <a:xfrm>
            <a:off x="685800" y="4288260"/>
            <a:ext cx="555449" cy="576366"/>
          </a:xfrm>
          <a:prstGeom prst="rect">
            <a:avLst/>
          </a:prstGeom>
          <a:noFill/>
          <a:ln>
            <a:noFill/>
          </a:ln>
        </p:spPr>
      </p:pic>
      <p:pic>
        <p:nvPicPr>
          <p:cNvPr id="69" name="Google Shape;69;p14"/>
          <p:cNvPicPr preferRelativeResize="0"/>
          <p:nvPr/>
        </p:nvPicPr>
        <p:blipFill>
          <a:blip r:embed="rId7">
            <a:alphaModFix/>
          </a:blip>
          <a:stretch>
            <a:fillRect/>
          </a:stretch>
        </p:blipFill>
        <p:spPr>
          <a:xfrm>
            <a:off x="3962397" y="4288250"/>
            <a:ext cx="370641" cy="5763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idx="1" type="body"/>
          </p:nvPr>
        </p:nvSpPr>
        <p:spPr>
          <a:xfrm>
            <a:off x="2422365" y="1085200"/>
            <a:ext cx="2927700" cy="3452400"/>
          </a:xfrm>
          <a:prstGeom prst="rect">
            <a:avLst/>
          </a:prstGeom>
        </p:spPr>
        <p:txBody>
          <a:bodyPr anchorCtr="0" anchor="ctr" bIns="34275" lIns="68575" spcFirstLastPara="1" rIns="68575" wrap="square" tIns="34275">
            <a:normAutofit/>
          </a:bodyPr>
          <a:lstStyle/>
          <a:p>
            <a:pPr indent="0" lvl="0" marL="0" rtl="0" algn="ctr">
              <a:spcBef>
                <a:spcPts val="800"/>
              </a:spcBef>
              <a:spcAft>
                <a:spcPts val="0"/>
              </a:spcAft>
              <a:buNone/>
            </a:pPr>
            <a:r>
              <a:rPr lang="en" u="sng">
                <a:solidFill>
                  <a:schemeClr val="hlink"/>
                </a:solidFill>
                <a:hlinkClick r:id="rId3"/>
              </a:rPr>
              <a:t>accreditation@ksde.org</a:t>
            </a:r>
            <a:endParaRPr/>
          </a:p>
          <a:p>
            <a:pPr indent="0" lvl="0" marL="0" rtl="0" algn="ctr">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