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Lst>
  <p:notesMasterIdLst>
    <p:notesMasterId r:id="rId6"/>
  </p:notesMasterIdLst>
  <p:sldIdLst>
    <p:sldId id="256" r:id="rId7"/>
    <p:sldId id="257" r:id="rId8"/>
    <p:sldId id="258" r:id="rId9"/>
  </p:sldIdLst>
  <p:sldSz cy="5143500" cx="9144000"/>
  <p:notesSz cx="6858000" cy="9144000"/>
  <p:embeddedFontLst>
    <p:embeddedFont>
      <p:font typeface="Open Sans Light"/>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301C078-0DD8-49C3-9465-5BEE32D976B6}">
  <a:tblStyle styleId="{D301C078-0DD8-49C3-9465-5BEE32D976B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penSansLight-bold.fntdata"/><Relationship Id="rId10" Type="http://schemas.openxmlformats.org/officeDocument/2006/relationships/font" Target="fonts/OpenSansLight-regular.fntdata"/><Relationship Id="rId13" Type="http://schemas.openxmlformats.org/officeDocument/2006/relationships/font" Target="fonts/OpenSansLight-boldItalic.fntdata"/><Relationship Id="rId12" Type="http://schemas.openxmlformats.org/officeDocument/2006/relationships/font" Target="fonts/OpenSansLight-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20105d267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20105d267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About a Gap Analysis - </a:t>
            </a:r>
            <a:endParaRPr/>
          </a:p>
          <a:p>
            <a:pPr indent="0" lvl="0" marL="0" rtl="0" algn="l">
              <a:spcBef>
                <a:spcPts val="0"/>
              </a:spcBef>
              <a:spcAft>
                <a:spcPts val="0"/>
              </a:spcAft>
              <a:buNone/>
            </a:pPr>
            <a:r>
              <a:t/>
            </a:r>
            <a:endParaRPr/>
          </a:p>
          <a:p>
            <a:pPr indent="-317500" lvl="0" marL="457200" rtl="0" algn="l">
              <a:spcBef>
                <a:spcPts val="0"/>
              </a:spcBef>
              <a:spcAft>
                <a:spcPts val="0"/>
              </a:spcAft>
              <a:buClr>
                <a:srgbClr val="12284C"/>
              </a:buClr>
              <a:buSzPts val="1400"/>
              <a:buChar char="•"/>
            </a:pPr>
            <a:r>
              <a:rPr lang="en" sz="1400">
                <a:solidFill>
                  <a:srgbClr val="12284C"/>
                </a:solidFill>
              </a:rPr>
              <a:t>Quantify the need - don’t assume, go back to your data.</a:t>
            </a:r>
            <a:endParaRPr sz="1400">
              <a:solidFill>
                <a:srgbClr val="12284C"/>
              </a:solidFill>
            </a:endParaRPr>
          </a:p>
          <a:p>
            <a:pPr indent="-317500" lvl="0" marL="457200" rtl="0" algn="l">
              <a:spcBef>
                <a:spcPts val="0"/>
              </a:spcBef>
              <a:spcAft>
                <a:spcPts val="0"/>
              </a:spcAft>
              <a:buClr>
                <a:srgbClr val="12284C"/>
              </a:buClr>
              <a:buSzPts val="1400"/>
              <a:buChar char="•"/>
            </a:pPr>
            <a:r>
              <a:rPr lang="en" sz="1400">
                <a:solidFill>
                  <a:srgbClr val="12284C"/>
                </a:solidFill>
              </a:rPr>
              <a:t>Proactive analysis - you don’t need to wait for failure to strike, think ahead.</a:t>
            </a:r>
            <a:endParaRPr sz="1400">
              <a:solidFill>
                <a:srgbClr val="12284C"/>
              </a:solidFill>
            </a:endParaRPr>
          </a:p>
          <a:p>
            <a:pPr indent="-317500" lvl="0" marL="457200" rtl="0" algn="l">
              <a:spcBef>
                <a:spcPts val="0"/>
              </a:spcBef>
              <a:spcAft>
                <a:spcPts val="0"/>
              </a:spcAft>
              <a:buClr>
                <a:srgbClr val="12284C"/>
              </a:buClr>
              <a:buSzPts val="1400"/>
              <a:buChar char="•"/>
            </a:pPr>
            <a:r>
              <a:rPr b="1" lang="en" sz="1400">
                <a:solidFill>
                  <a:srgbClr val="12284C"/>
                </a:solidFill>
              </a:rPr>
              <a:t>Don’t overkill the gap analysis.  </a:t>
            </a:r>
            <a:r>
              <a:rPr lang="en" sz="1400">
                <a:solidFill>
                  <a:srgbClr val="12284C"/>
                </a:solidFill>
              </a:rPr>
              <a:t>If the issue is easily identifiable and it is a technical challenge, then do what you need to do to fix it.  But if you’re not sure of a solution, or if the challenge is more adaptive (involving people to change their hearts, minds and/or skill sets), use the gap analysis tool.</a:t>
            </a:r>
            <a:endParaRPr sz="1400">
              <a:solidFill>
                <a:srgbClr val="12284C"/>
              </a:solidFill>
            </a:endParaRPr>
          </a:p>
          <a:p>
            <a:pPr indent="0" lvl="0" marL="0" rtl="0" algn="l">
              <a:spcBef>
                <a:spcPts val="0"/>
              </a:spcBef>
              <a:spcAft>
                <a:spcPts val="0"/>
              </a:spcAft>
              <a:buNone/>
            </a:pPr>
            <a:r>
              <a:t/>
            </a:r>
            <a:endParaRPr sz="1400">
              <a:solidFill>
                <a:srgbClr val="12284C"/>
              </a:solidFill>
            </a:endParaRPr>
          </a:p>
          <a:p>
            <a:pPr indent="0" lvl="0" marL="0" rtl="0" algn="l">
              <a:spcBef>
                <a:spcPts val="0"/>
              </a:spcBef>
              <a:spcAft>
                <a:spcPts val="0"/>
              </a:spcAft>
              <a:buNone/>
            </a:pPr>
            <a:r>
              <a:rPr lang="en" sz="1400">
                <a:solidFill>
                  <a:srgbClr val="12284C"/>
                </a:solidFill>
              </a:rPr>
              <a:t>It is in identifying gaps that you can then plan for strategies to overcome them.</a:t>
            </a:r>
            <a:endParaRPr sz="1400">
              <a:solidFill>
                <a:srgbClr val="12284C"/>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20105d2672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20105d2672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400">
                <a:solidFill>
                  <a:schemeClr val="dk1"/>
                </a:solidFill>
              </a:rPr>
              <a:t>This tool will enable you to:</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Analyze barriers to achieving the goal.</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Identify pockets of excellence - what the best performers do differently.</a:t>
            </a:r>
            <a:endParaRPr sz="1400">
              <a:solidFill>
                <a:schemeClr val="dk1"/>
              </a:solidFill>
            </a:endParaRPr>
          </a:p>
          <a:p>
            <a:pPr indent="-317500" lvl="0" marL="457200" rtl="0" algn="l">
              <a:spcBef>
                <a:spcPts val="0"/>
              </a:spcBef>
              <a:spcAft>
                <a:spcPts val="0"/>
              </a:spcAft>
              <a:buClr>
                <a:schemeClr val="dk1"/>
              </a:buClr>
              <a:buSzPts val="1400"/>
              <a:buChar char="●"/>
            </a:pPr>
            <a:r>
              <a:rPr lang="en" sz="1400">
                <a:solidFill>
                  <a:schemeClr val="dk1"/>
                </a:solidFill>
              </a:rPr>
              <a:t>Identify brilliant and creative activities - things you’ve never done before that might make all the difference.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20105d2672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20105d2672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tar" showMasterSp="0">
  <p:cSld name="Title only star">
    <p:spTree>
      <p:nvGrpSpPr>
        <p:cNvPr id="50" name="Shape 50"/>
        <p:cNvGrpSpPr/>
        <p:nvPr/>
      </p:nvGrpSpPr>
      <p:grpSpPr>
        <a:xfrm>
          <a:off x="0" y="0"/>
          <a:ext cx="0" cy="0"/>
          <a:chOff x="0" y="0"/>
          <a:chExt cx="0" cy="0"/>
        </a:xfrm>
      </p:grpSpPr>
      <p:pic>
        <p:nvPicPr>
          <p:cNvPr id="51" name="Google Shape;51;p13"/>
          <p:cNvPicPr preferRelativeResize="0"/>
          <p:nvPr/>
        </p:nvPicPr>
        <p:blipFill rotWithShape="1">
          <a:blip r:embed="rId2">
            <a:alphaModFix/>
          </a:blip>
          <a:srcRect b="0" l="0" r="0" t="0"/>
          <a:stretch/>
        </p:blipFill>
        <p:spPr>
          <a:xfrm>
            <a:off x="0" y="1285"/>
            <a:ext cx="9144000" cy="5140929"/>
          </a:xfrm>
          <a:prstGeom prst="rect">
            <a:avLst/>
          </a:prstGeom>
          <a:noFill/>
          <a:ln>
            <a:noFill/>
          </a:ln>
        </p:spPr>
      </p:pic>
      <p:sp>
        <p:nvSpPr>
          <p:cNvPr id="52" name="Google Shape;52;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3" name="Google Shape;53;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4" name="Google Shape;54;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Open Sans Light"/>
                <a:ea typeface="Open Sans Light"/>
                <a:cs typeface="Open Sans Light"/>
                <a:sym typeface="Open Sans Light"/>
              </a:defRPr>
            </a:lvl9pPr>
          </a:lstStyle>
          <a:p>
            <a:pPr indent="0" lvl="0" marL="0" rtl="0" algn="r">
              <a:spcBef>
                <a:spcPts val="0"/>
              </a:spcBef>
              <a:spcAft>
                <a:spcPts val="0"/>
              </a:spcAft>
              <a:buNone/>
            </a:pPr>
            <a:fld id="{00000000-1234-1234-1234-123412341234}" type="slidenum">
              <a:rPr lang="en"/>
              <a:t>‹#›</a:t>
            </a:fld>
            <a:endParaRPr/>
          </a:p>
        </p:txBody>
      </p:sp>
      <p:sp>
        <p:nvSpPr>
          <p:cNvPr id="55" name="Google Shape;55;p13"/>
          <p:cNvSpPr txBox="1"/>
          <p:nvPr>
            <p:ph type="title"/>
          </p:nvPr>
        </p:nvSpPr>
        <p:spPr>
          <a:xfrm>
            <a:off x="628650" y="207466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lt1"/>
              </a:buClr>
              <a:buSzPts val="3300"/>
              <a:buFont typeface="Open Sans SemiBold"/>
              <a:buNone/>
              <a:defRPr>
                <a:solidFill>
                  <a:schemeClr val="lt1"/>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o Slide" showMasterSp="0">
  <p:cSld name="Video Slide">
    <p:spTree>
      <p:nvGrpSpPr>
        <p:cNvPr id="56" name="Shape 56"/>
        <p:cNvGrpSpPr/>
        <p:nvPr/>
      </p:nvGrpSpPr>
      <p:grpSpPr>
        <a:xfrm>
          <a:off x="0" y="0"/>
          <a:ext cx="0" cy="0"/>
          <a:chOff x="0" y="0"/>
          <a:chExt cx="0" cy="0"/>
        </a:xfrm>
      </p:grpSpPr>
      <p:sp>
        <p:nvSpPr>
          <p:cNvPr id="57" name="Google Shape;57;p14"/>
          <p:cNvSpPr/>
          <p:nvPr>
            <p:ph idx="2" type="media"/>
          </p:nvPr>
        </p:nvSpPr>
        <p:spPr>
          <a:xfrm>
            <a:off x="571500" y="57150"/>
            <a:ext cx="8001000" cy="4572000"/>
          </a:xfrm>
          <a:prstGeom prst="rect">
            <a:avLst/>
          </a:prstGeom>
          <a:solidFill>
            <a:srgbClr val="F2F2F2"/>
          </a:solidFill>
          <a:ln>
            <a:noFill/>
          </a:ln>
        </p:spPr>
        <p:txBody>
          <a:bodyPr anchorCtr="0" anchor="ctr" bIns="91425" lIns="365750" spcFirstLastPara="1" rIns="365750" wrap="square" tIns="91425">
            <a:noAutofit/>
          </a:bodyPr>
          <a:lstStyle>
            <a:lvl1pPr lvl="0" marR="0" rtl="0" algn="ctr">
              <a:lnSpc>
                <a:spcPct val="90000"/>
              </a:lnSpc>
              <a:spcBef>
                <a:spcPts val="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1pPr>
            <a:lvl2pPr lvl="1" marR="0" rtl="0" algn="l">
              <a:lnSpc>
                <a:spcPct val="90000"/>
              </a:lnSpc>
              <a:spcBef>
                <a:spcPts val="600"/>
              </a:spcBef>
              <a:spcAft>
                <a:spcPts val="0"/>
              </a:spcAft>
              <a:buClr>
                <a:schemeClr val="dk2"/>
              </a:buClr>
              <a:buSzPts val="228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600"/>
              </a:spcBef>
              <a:spcAft>
                <a:spcPts val="0"/>
              </a:spcAft>
              <a:buClr>
                <a:schemeClr val="dk2"/>
              </a:buClr>
              <a:buSzPts val="2160"/>
              <a:buFont typeface="Arial"/>
              <a:buChar char="•"/>
              <a:defRPr b="0" i="0" sz="2400" u="none" cap="none" strike="noStrike">
                <a:solidFill>
                  <a:schemeClr val="dk1"/>
                </a:solidFill>
                <a:latin typeface="Arial"/>
                <a:ea typeface="Arial"/>
                <a:cs typeface="Arial"/>
                <a:sym typeface="Arial"/>
              </a:defRPr>
            </a:lvl3pPr>
            <a:lvl4pPr lvl="3" marR="0" rtl="0" algn="l">
              <a:lnSpc>
                <a:spcPct val="90000"/>
              </a:lnSpc>
              <a:spcBef>
                <a:spcPts val="600"/>
              </a:spcBef>
              <a:spcAft>
                <a:spcPts val="0"/>
              </a:spcAft>
              <a:buClr>
                <a:schemeClr val="dk2"/>
              </a:buClr>
              <a:buSzPts val="2040"/>
              <a:buFont typeface="Arial"/>
              <a:buChar char="•"/>
              <a:defRPr b="0" i="0" sz="2400" u="none" cap="none" strike="noStrike">
                <a:solidFill>
                  <a:schemeClr val="dk1"/>
                </a:solidFill>
                <a:latin typeface="Arial"/>
                <a:ea typeface="Arial"/>
                <a:cs typeface="Arial"/>
                <a:sym typeface="Arial"/>
              </a:defRPr>
            </a:lvl4pPr>
            <a:lvl5pPr lvl="4" marR="0" rtl="0" algn="l">
              <a:lnSpc>
                <a:spcPct val="90000"/>
              </a:lnSpc>
              <a:spcBef>
                <a:spcPts val="600"/>
              </a:spcBef>
              <a:spcAft>
                <a:spcPts val="0"/>
              </a:spcAft>
              <a:buClr>
                <a:schemeClr val="dk2"/>
              </a:buClr>
              <a:buSzPts val="1920"/>
              <a:buFont typeface="Arial"/>
              <a:buChar char="•"/>
              <a:defRPr b="0" i="0" sz="2400" u="none" cap="none" strike="noStrike">
                <a:solidFill>
                  <a:schemeClr val="dk1"/>
                </a:solidFill>
                <a:latin typeface="Arial"/>
                <a:ea typeface="Arial"/>
                <a:cs typeface="Arial"/>
                <a:sym typeface="Arial"/>
              </a:defRPr>
            </a:lvl5pPr>
            <a:lvl6pPr lvl="5" marR="0" rtl="0" algn="l">
              <a:lnSpc>
                <a:spcPct val="90000"/>
              </a:lnSpc>
              <a:spcBef>
                <a:spcPts val="6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8" name="Google Shape;58;p14"/>
          <p:cNvSpPr txBox="1"/>
          <p:nvPr>
            <p:ph idx="10" type="dt"/>
          </p:nvPr>
        </p:nvSpPr>
        <p:spPr>
          <a:xfrm>
            <a:off x="457200" y="4767264"/>
            <a:ext cx="2133600" cy="273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9" name="Google Shape;59;p14"/>
          <p:cNvSpPr txBox="1"/>
          <p:nvPr>
            <p:ph idx="11" type="ftr"/>
          </p:nvPr>
        </p:nvSpPr>
        <p:spPr>
          <a:xfrm>
            <a:off x="3124200" y="4767264"/>
            <a:ext cx="2895600" cy="319200"/>
          </a:xfrm>
          <a:prstGeom prst="rect">
            <a:avLst/>
          </a:prstGeom>
          <a:noFill/>
          <a:ln>
            <a:noFill/>
          </a:ln>
        </p:spPr>
        <p:txBody>
          <a:bodyPr anchorCtr="0" anchor="b" bIns="45700" lIns="91425" spcFirstLastPara="1" rIns="91425" wrap="square" tIns="45700">
            <a:noAutofit/>
          </a:bodyPr>
          <a:lstStyle>
            <a:lvl1pPr lvl="0" rtl="0" algn="ctr">
              <a:lnSpc>
                <a:spcPct val="100000"/>
              </a:lnSpc>
              <a:spcBef>
                <a:spcPts val="0"/>
              </a:spcBef>
              <a:spcAft>
                <a:spcPts val="0"/>
              </a:spcAft>
              <a:buSzPts val="1100"/>
              <a:buNone/>
              <a:defRPr sz="800"/>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0" name="Google Shape;60;p14"/>
          <p:cNvSpPr txBox="1"/>
          <p:nvPr>
            <p:ph idx="12" type="sldNum"/>
          </p:nvPr>
        </p:nvSpPr>
        <p:spPr>
          <a:xfrm>
            <a:off x="6553200" y="4767264"/>
            <a:ext cx="2133600" cy="273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B94"/>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61" name="Google Shape;61;p14"/>
          <p:cNvSpPr txBox="1"/>
          <p:nvPr/>
        </p:nvSpPr>
        <p:spPr>
          <a:xfrm>
            <a:off x="210364" y="4870906"/>
            <a:ext cx="6038100" cy="2154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700"/>
              <a:buFont typeface="Arial"/>
              <a:buNone/>
            </a:pPr>
            <a:r>
              <a:rPr b="0" i="0" lang="en" sz="700" u="none" cap="none" strike="noStrike">
                <a:solidFill>
                  <a:schemeClr val="dk2"/>
                </a:solidFill>
                <a:latin typeface="Arial"/>
                <a:ea typeface="Arial"/>
                <a:cs typeface="Arial"/>
                <a:sym typeface="Arial"/>
              </a:rPr>
              <a:t>KANSAS STATE DEPARTMENT OF EDUCATION </a:t>
            </a:r>
            <a:r>
              <a:rPr b="0" i="1" lang="en" sz="700" u="none" cap="none" strike="noStrike">
                <a:solidFill>
                  <a:schemeClr val="dk2"/>
                </a:solidFill>
                <a:latin typeface="Arial"/>
                <a:ea typeface="Arial"/>
                <a:cs typeface="Arial"/>
                <a:sym typeface="Arial"/>
              </a:rPr>
              <a:t>| www.ksde.org | </a:t>
            </a:r>
            <a:r>
              <a:rPr b="0" i="0" lang="en" sz="800" u="none" cap="none" strike="noStrike">
                <a:solidFill>
                  <a:srgbClr val="15284B"/>
                </a:solidFill>
                <a:latin typeface="Arial"/>
                <a:ea typeface="Arial"/>
                <a:cs typeface="Arial"/>
                <a:sym typeface="Arial"/>
              </a:rPr>
              <a:t>Kansas leads the world in the success of each student</a:t>
            </a:r>
            <a:endParaRPr b="0" i="0" sz="200" u="none" cap="none" strike="noStrike">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sultant information" showMasterSp="0">
  <p:cSld name="2 consultant information">
    <p:spTree>
      <p:nvGrpSpPr>
        <p:cNvPr id="62" name="Shape 62"/>
        <p:cNvGrpSpPr/>
        <p:nvPr/>
      </p:nvGrpSpPr>
      <p:grpSpPr>
        <a:xfrm>
          <a:off x="0" y="0"/>
          <a:ext cx="0" cy="0"/>
          <a:chOff x="0" y="0"/>
          <a:chExt cx="0" cy="0"/>
        </a:xfrm>
      </p:grpSpPr>
      <p:pic>
        <p:nvPicPr>
          <p:cNvPr id="63" name="Google Shape;63;p15"/>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64" name="Google Shape;64;p1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5" name="Google Shape;65;p1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6" name="Google Shape;66;p1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
        <p:nvSpPr>
          <p:cNvPr id="67" name="Google Shape;67;p15"/>
          <p:cNvSpPr txBox="1"/>
          <p:nvPr>
            <p:ph idx="1" type="body"/>
          </p:nvPr>
        </p:nvSpPr>
        <p:spPr>
          <a:xfrm>
            <a:off x="933667" y="2376055"/>
            <a:ext cx="3444300" cy="17655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800"/>
              </a:spcBef>
              <a:spcAft>
                <a:spcPts val="0"/>
              </a:spcAft>
              <a:buSzPts val="1500"/>
              <a:buNone/>
              <a:defRPr b="0" sz="1500"/>
            </a:lvl1pPr>
            <a:lvl2pPr indent="-228600" lvl="1" marL="914400" rtl="0" algn="l">
              <a:lnSpc>
                <a:spcPct val="90000"/>
              </a:lnSpc>
              <a:spcBef>
                <a:spcPts val="1200"/>
              </a:spcBef>
              <a:spcAft>
                <a:spcPts val="0"/>
              </a:spcAft>
              <a:buSzPts val="1500"/>
              <a:buNone/>
              <a:defRPr sz="1500"/>
            </a:lvl2pPr>
            <a:lvl3pPr indent="-228600" lvl="2" marL="1371600" rtl="0" algn="l">
              <a:lnSpc>
                <a:spcPct val="90000"/>
              </a:lnSpc>
              <a:spcBef>
                <a:spcPts val="1200"/>
              </a:spcBef>
              <a:spcAft>
                <a:spcPts val="0"/>
              </a:spcAft>
              <a:buSzPts val="1500"/>
              <a:buNone/>
              <a:defRPr/>
            </a:lvl3pPr>
            <a:lvl4pPr indent="-228600" lvl="3" marL="1828800" rtl="0" algn="l">
              <a:lnSpc>
                <a:spcPct val="90000"/>
              </a:lnSpc>
              <a:spcBef>
                <a:spcPts val="1200"/>
              </a:spcBef>
              <a:spcAft>
                <a:spcPts val="0"/>
              </a:spcAft>
              <a:buSzPts val="1400"/>
              <a:buNone/>
              <a:defRPr/>
            </a:lvl4pPr>
            <a:lvl5pPr indent="-228600" lvl="4" marL="2286000" rtl="0" algn="l">
              <a:lnSpc>
                <a:spcPct val="90000"/>
              </a:lnSpc>
              <a:spcBef>
                <a:spcPts val="1200"/>
              </a:spcBef>
              <a:spcAft>
                <a:spcPts val="0"/>
              </a:spcAft>
              <a:buSzPts val="1400"/>
              <a:buNone/>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68" name="Google Shape;68;p15"/>
          <p:cNvSpPr txBox="1"/>
          <p:nvPr>
            <p:ph idx="2" type="body"/>
          </p:nvPr>
        </p:nvSpPr>
        <p:spPr>
          <a:xfrm>
            <a:off x="4754057" y="2376055"/>
            <a:ext cx="3444300" cy="1765500"/>
          </a:xfrm>
          <a:prstGeom prst="rect">
            <a:avLst/>
          </a:prstGeom>
          <a:noFill/>
          <a:ln>
            <a:noFill/>
          </a:ln>
        </p:spPr>
        <p:txBody>
          <a:bodyPr anchorCtr="0" anchor="ctr" bIns="34275" lIns="68575" spcFirstLastPara="1" rIns="68575" wrap="square" tIns="34275">
            <a:normAutofit/>
          </a:bodyPr>
          <a:lstStyle>
            <a:lvl1pPr indent="-228600" lvl="0" marL="457200" rtl="0" algn="l">
              <a:lnSpc>
                <a:spcPct val="90000"/>
              </a:lnSpc>
              <a:spcBef>
                <a:spcPts val="800"/>
              </a:spcBef>
              <a:spcAft>
                <a:spcPts val="0"/>
              </a:spcAft>
              <a:buSzPts val="1500"/>
              <a:buNone/>
              <a:defRPr b="0" sz="1500"/>
            </a:lvl1pPr>
            <a:lvl2pPr indent="-228600" lvl="1" marL="914400" rtl="0" algn="l">
              <a:lnSpc>
                <a:spcPct val="90000"/>
              </a:lnSpc>
              <a:spcBef>
                <a:spcPts val="1200"/>
              </a:spcBef>
              <a:spcAft>
                <a:spcPts val="0"/>
              </a:spcAft>
              <a:buSzPts val="1500"/>
              <a:buNone/>
              <a:defRPr sz="1500"/>
            </a:lvl2pPr>
            <a:lvl3pPr indent="-228600" lvl="2" marL="1371600" rtl="0" algn="l">
              <a:lnSpc>
                <a:spcPct val="90000"/>
              </a:lnSpc>
              <a:spcBef>
                <a:spcPts val="1200"/>
              </a:spcBef>
              <a:spcAft>
                <a:spcPts val="0"/>
              </a:spcAft>
              <a:buSzPts val="1500"/>
              <a:buNone/>
              <a:defRPr/>
            </a:lvl3pPr>
            <a:lvl4pPr indent="-228600" lvl="3" marL="1828800" rtl="0" algn="l">
              <a:lnSpc>
                <a:spcPct val="90000"/>
              </a:lnSpc>
              <a:spcBef>
                <a:spcPts val="1200"/>
              </a:spcBef>
              <a:spcAft>
                <a:spcPts val="0"/>
              </a:spcAft>
              <a:buSzPts val="1400"/>
              <a:buNone/>
              <a:defRPr/>
            </a:lvl4pPr>
            <a:lvl5pPr indent="-228600" lvl="4" marL="2286000" rtl="0" algn="l">
              <a:lnSpc>
                <a:spcPct val="90000"/>
              </a:lnSpc>
              <a:spcBef>
                <a:spcPts val="1200"/>
              </a:spcBef>
              <a:spcAft>
                <a:spcPts val="0"/>
              </a:spcAft>
              <a:buSzPts val="1400"/>
              <a:buNone/>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id="69" name="Google Shape;69;p15"/>
          <p:cNvSpPr txBox="1"/>
          <p:nvPr/>
        </p:nvSpPr>
        <p:spPr>
          <a:xfrm>
            <a:off x="933667" y="4246418"/>
            <a:ext cx="7264800" cy="3924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0" i="0" lang="en" sz="700" u="none" cap="none" strike="noStrike">
                <a:solidFill>
                  <a:schemeClr val="dk1"/>
                </a:solidFill>
                <a:latin typeface="Open Sans Light"/>
                <a:ea typeface="Open Sans Light"/>
                <a:cs typeface="Open Sans Light"/>
                <a:sym typeface="Open Sans Light"/>
              </a:rPr>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endParaRPr sz="11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hyperlink" Target="mailto:accreditation@ksde.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628650" y="2074664"/>
            <a:ext cx="7886700" cy="99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Gap Analysis - District Goals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nvSpPr>
        <p:spPr>
          <a:xfrm>
            <a:off x="6270600" y="4767800"/>
            <a:ext cx="275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Adapted from franklincovey.com</a:t>
            </a:r>
            <a:endParaRPr/>
          </a:p>
        </p:txBody>
      </p:sp>
      <p:graphicFrame>
        <p:nvGraphicFramePr>
          <p:cNvPr id="80" name="Google Shape;80;p17"/>
          <p:cNvGraphicFramePr/>
          <p:nvPr/>
        </p:nvGraphicFramePr>
        <p:xfrm>
          <a:off x="854450" y="1501225"/>
          <a:ext cx="3000000" cy="3000000"/>
        </p:xfrm>
        <a:graphic>
          <a:graphicData uri="http://schemas.openxmlformats.org/drawingml/2006/table">
            <a:tbl>
              <a:tblPr>
                <a:noFill/>
                <a:tableStyleId>{D301C078-0DD8-49C3-9465-5BEE32D976B6}</a:tableStyleId>
              </a:tblPr>
              <a:tblGrid>
                <a:gridCol w="7239000"/>
              </a:tblGrid>
              <a:tr h="381000">
                <a:tc>
                  <a:txBody>
                    <a:bodyPr/>
                    <a:lstStyle/>
                    <a:p>
                      <a:pPr indent="0" lvl="0" marL="0" rtl="0" algn="l">
                        <a:spcBef>
                          <a:spcPts val="0"/>
                        </a:spcBef>
                        <a:spcAft>
                          <a:spcPts val="0"/>
                        </a:spcAft>
                        <a:buNone/>
                      </a:pPr>
                      <a:r>
                        <a:rPr b="1" lang="en"/>
                        <a:t>Goal:</a:t>
                      </a:r>
                      <a:endParaRPr b="1"/>
                    </a:p>
                  </a:txBody>
                  <a:tcPr marT="91425" marB="91425" marR="91425" marL="91425"/>
                </a:tc>
              </a:tr>
            </a:tbl>
          </a:graphicData>
        </a:graphic>
      </p:graphicFrame>
      <p:graphicFrame>
        <p:nvGraphicFramePr>
          <p:cNvPr id="81" name="Google Shape;81;p17"/>
          <p:cNvGraphicFramePr/>
          <p:nvPr/>
        </p:nvGraphicFramePr>
        <p:xfrm>
          <a:off x="854450" y="1897425"/>
          <a:ext cx="3000000" cy="3000000"/>
        </p:xfrm>
        <a:graphic>
          <a:graphicData uri="http://schemas.openxmlformats.org/drawingml/2006/table">
            <a:tbl>
              <a:tblPr>
                <a:noFill/>
                <a:tableStyleId>{D301C078-0DD8-49C3-9465-5BEE32D976B6}</a:tableStyleId>
              </a:tblPr>
              <a:tblGrid>
                <a:gridCol w="2413000"/>
                <a:gridCol w="2413000"/>
                <a:gridCol w="2413000"/>
              </a:tblGrid>
              <a:tr h="709025">
                <a:tc>
                  <a:txBody>
                    <a:bodyPr/>
                    <a:lstStyle/>
                    <a:p>
                      <a:pPr indent="0" lvl="0" marL="0" rtl="0" algn="l">
                        <a:spcBef>
                          <a:spcPts val="0"/>
                        </a:spcBef>
                        <a:spcAft>
                          <a:spcPts val="0"/>
                        </a:spcAft>
                        <a:buNone/>
                      </a:pPr>
                      <a:r>
                        <a:rPr b="1" lang="en" sz="1100"/>
                        <a:t>Barriers</a:t>
                      </a:r>
                      <a:endParaRPr b="1" sz="1100"/>
                    </a:p>
                    <a:p>
                      <a:pPr indent="0" lvl="0" marL="0" rtl="0" algn="l">
                        <a:spcBef>
                          <a:spcPts val="0"/>
                        </a:spcBef>
                        <a:spcAft>
                          <a:spcPts val="0"/>
                        </a:spcAft>
                        <a:buNone/>
                      </a:pPr>
                      <a:r>
                        <a:rPr lang="en" sz="1100"/>
                        <a:t>What obstacles could hinder us from achieving our goal?</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91425" marB="91425" marR="91425" marL="91425"/>
                </a:tc>
                <a:tc>
                  <a:txBody>
                    <a:bodyPr/>
                    <a:lstStyle/>
                    <a:p>
                      <a:pPr indent="0" lvl="0" marL="0" rtl="0" algn="l">
                        <a:spcBef>
                          <a:spcPts val="0"/>
                        </a:spcBef>
                        <a:spcAft>
                          <a:spcPts val="0"/>
                        </a:spcAft>
                        <a:buNone/>
                      </a:pPr>
                      <a:r>
                        <a:rPr b="1" lang="en" sz="1100"/>
                        <a:t>Pockets of Excellence</a:t>
                      </a:r>
                      <a:endParaRPr b="1" sz="1100"/>
                    </a:p>
                    <a:p>
                      <a:pPr indent="0" lvl="0" marL="0" rtl="0" algn="l">
                        <a:spcBef>
                          <a:spcPts val="0"/>
                        </a:spcBef>
                        <a:spcAft>
                          <a:spcPts val="0"/>
                        </a:spcAft>
                        <a:buNone/>
                      </a:pPr>
                      <a:r>
                        <a:rPr lang="en" sz="1100"/>
                        <a:t>What do the best performers do differently?</a:t>
                      </a:r>
                      <a:endParaRPr sz="1100"/>
                    </a:p>
                  </a:txBody>
                  <a:tcPr marT="91425" marB="91425" marR="91425" marL="91425"/>
                </a:tc>
                <a:tc>
                  <a:txBody>
                    <a:bodyPr/>
                    <a:lstStyle/>
                    <a:p>
                      <a:pPr indent="0" lvl="0" marL="0" rtl="0" algn="l">
                        <a:spcBef>
                          <a:spcPts val="0"/>
                        </a:spcBef>
                        <a:spcAft>
                          <a:spcPts val="0"/>
                        </a:spcAft>
                        <a:buNone/>
                      </a:pPr>
                      <a:r>
                        <a:rPr b="1" lang="en" sz="1100"/>
                        <a:t>Brilliant &amp; Creative</a:t>
                      </a:r>
                      <a:endParaRPr b="1" sz="1100"/>
                    </a:p>
                    <a:p>
                      <a:pPr indent="0" lvl="0" marL="0" rtl="0" algn="l">
                        <a:spcBef>
                          <a:spcPts val="0"/>
                        </a:spcBef>
                        <a:spcAft>
                          <a:spcPts val="0"/>
                        </a:spcAft>
                        <a:buNone/>
                      </a:pPr>
                      <a:r>
                        <a:rPr lang="en" sz="1100"/>
                        <a:t>What haven’t we thought of that could make all the difference?</a:t>
                      </a:r>
                      <a:endParaRPr sz="1100"/>
                    </a:p>
                  </a:txBody>
                  <a:tcPr marT="91425" marB="91425" marR="91425" marL="91425"/>
                </a:tc>
              </a:tr>
            </a:tbl>
          </a:graphicData>
        </a:graphic>
      </p:graphicFrame>
      <p:sp>
        <p:nvSpPr>
          <p:cNvPr id="82" name="Google Shape;82;p17"/>
          <p:cNvSpPr txBox="1"/>
          <p:nvPr/>
        </p:nvSpPr>
        <p:spPr>
          <a:xfrm>
            <a:off x="810400" y="300625"/>
            <a:ext cx="7283100" cy="1200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100"/>
              <a:t>Directions:</a:t>
            </a:r>
            <a:endParaRPr b="1" sz="1100"/>
          </a:p>
          <a:p>
            <a:pPr indent="-298450" lvl="0" marL="457200" rtl="0" algn="l">
              <a:spcBef>
                <a:spcPts val="0"/>
              </a:spcBef>
              <a:spcAft>
                <a:spcPts val="0"/>
              </a:spcAft>
              <a:buSzPts val="1100"/>
              <a:buAutoNum type="arabicPeriod"/>
            </a:pPr>
            <a:r>
              <a:rPr lang="en" sz="1100"/>
              <a:t>Insert your SMART goal in the space provided.</a:t>
            </a:r>
            <a:endParaRPr sz="1100"/>
          </a:p>
          <a:p>
            <a:pPr indent="-298450" lvl="0" marL="457200" rtl="0" algn="l">
              <a:spcBef>
                <a:spcPts val="0"/>
              </a:spcBef>
              <a:spcAft>
                <a:spcPts val="0"/>
              </a:spcAft>
              <a:buSzPts val="1100"/>
              <a:buAutoNum type="arabicPeriod"/>
            </a:pPr>
            <a:r>
              <a:rPr lang="en" sz="1100"/>
              <a:t>Brainstorm under the appropriate headings.</a:t>
            </a:r>
            <a:endParaRPr sz="1100"/>
          </a:p>
          <a:p>
            <a:pPr indent="-298450" lvl="0" marL="457200" rtl="0" algn="l">
              <a:spcBef>
                <a:spcPts val="0"/>
              </a:spcBef>
              <a:spcAft>
                <a:spcPts val="0"/>
              </a:spcAft>
              <a:buSzPts val="1100"/>
              <a:buAutoNum type="arabicPeriod"/>
            </a:pPr>
            <a:r>
              <a:rPr lang="en" sz="1100"/>
              <a:t>Circle the one to three activities that will overcome the barriers and have the most impact on your goal.</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rPr lang="en" sz="1100"/>
              <a:t>*There are always more good ideas than you have the capacity to implement, so do not try to do them all.</a:t>
            </a:r>
            <a:endParaRPr sz="1100"/>
          </a:p>
        </p:txBody>
      </p:sp>
      <p:pic>
        <p:nvPicPr>
          <p:cNvPr id="83" name="Google Shape;83;p17"/>
          <p:cNvPicPr preferRelativeResize="0"/>
          <p:nvPr/>
        </p:nvPicPr>
        <p:blipFill>
          <a:blip r:embed="rId3">
            <a:alphaModFix/>
          </a:blip>
          <a:stretch>
            <a:fillRect/>
          </a:stretch>
        </p:blipFill>
        <p:spPr>
          <a:xfrm>
            <a:off x="8220029" y="0"/>
            <a:ext cx="923976" cy="5659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idx="1" type="body"/>
          </p:nvPr>
        </p:nvSpPr>
        <p:spPr>
          <a:xfrm>
            <a:off x="2849842" y="2386330"/>
            <a:ext cx="3444300" cy="1765500"/>
          </a:xfrm>
          <a:prstGeom prst="rect">
            <a:avLst/>
          </a:prstGeom>
        </p:spPr>
        <p:txBody>
          <a:bodyPr anchorCtr="0" anchor="ctr" bIns="34275" lIns="68575" spcFirstLastPara="1" rIns="68575" wrap="square" tIns="34275">
            <a:normAutofit/>
          </a:bodyPr>
          <a:lstStyle/>
          <a:p>
            <a:pPr indent="0" lvl="0" marL="0" rtl="0" algn="ctr">
              <a:spcBef>
                <a:spcPts val="800"/>
              </a:spcBef>
              <a:spcAft>
                <a:spcPts val="0"/>
              </a:spcAft>
              <a:buNone/>
            </a:pPr>
            <a:r>
              <a:rPr lang="en" u="sng">
                <a:solidFill>
                  <a:schemeClr val="hlink"/>
                </a:solidFill>
                <a:hlinkClick r:id="rId3"/>
              </a:rPr>
              <a:t>accreditation@ksde.org</a:t>
            </a:r>
            <a:endParaRPr/>
          </a:p>
          <a:p>
            <a:pPr indent="0" lvl="0" marL="0" rtl="0" algn="ctr">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