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2" r:id="rId5"/>
  </p:sldMasterIdLst>
  <p:notesMasterIdLst>
    <p:notesMasterId r:id="rId6"/>
  </p:notesMasterIdLst>
  <p:sldIdLst>
    <p:sldId id="256" r:id="rId7"/>
    <p:sldId id="257" r:id="rId8"/>
    <p:sldId id="258" r:id="rId9"/>
  </p:sldIdLst>
  <p:sldSz cy="5143500" cx="9144000"/>
  <p:notesSz cx="6858000" cy="9144000"/>
  <p:embeddedFontLst>
    <p:embeddedFont>
      <p:font typeface="Open Sans Light"/>
      <p:regular r:id="rId10"/>
      <p:bold r:id="rId11"/>
      <p:italic r:id="rId12"/>
      <p:boldItalic r:id="rId1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D301C078-0DD8-49C3-9465-5BEE32D976B6}">
  <a:tblStyle styleId="{D301C078-0DD8-49C3-9465-5BEE32D976B6}"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OpenSansLight-bold.fntdata"/><Relationship Id="rId10" Type="http://schemas.openxmlformats.org/officeDocument/2006/relationships/font" Target="fonts/OpenSansLight-regular.fntdata"/><Relationship Id="rId13" Type="http://schemas.openxmlformats.org/officeDocument/2006/relationships/font" Target="fonts/OpenSansLight-boldItalic.fntdata"/><Relationship Id="rId12" Type="http://schemas.openxmlformats.org/officeDocument/2006/relationships/font" Target="fonts/OpenSansLight-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120105d2672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120105d267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About a Gap Analysis - </a:t>
            </a:r>
            <a:endParaRPr/>
          </a:p>
          <a:p>
            <a:pPr indent="0" lvl="0" marL="0" rtl="0" algn="l">
              <a:spcBef>
                <a:spcPts val="0"/>
              </a:spcBef>
              <a:spcAft>
                <a:spcPts val="0"/>
              </a:spcAft>
              <a:buNone/>
            </a:pPr>
            <a:r>
              <a:t/>
            </a:r>
            <a:endParaRPr/>
          </a:p>
          <a:p>
            <a:pPr indent="-317500" lvl="0" marL="457200" rtl="0" algn="l">
              <a:spcBef>
                <a:spcPts val="0"/>
              </a:spcBef>
              <a:spcAft>
                <a:spcPts val="0"/>
              </a:spcAft>
              <a:buClr>
                <a:srgbClr val="12284C"/>
              </a:buClr>
              <a:buSzPts val="1400"/>
              <a:buChar char="•"/>
            </a:pPr>
            <a:r>
              <a:rPr lang="en" sz="1400">
                <a:solidFill>
                  <a:srgbClr val="12284C"/>
                </a:solidFill>
              </a:rPr>
              <a:t>Quantify the need - don’t assume, go back to your data.</a:t>
            </a:r>
            <a:endParaRPr sz="1400">
              <a:solidFill>
                <a:srgbClr val="12284C"/>
              </a:solidFill>
            </a:endParaRPr>
          </a:p>
          <a:p>
            <a:pPr indent="-317500" lvl="0" marL="457200" rtl="0" algn="l">
              <a:spcBef>
                <a:spcPts val="0"/>
              </a:spcBef>
              <a:spcAft>
                <a:spcPts val="0"/>
              </a:spcAft>
              <a:buClr>
                <a:srgbClr val="12284C"/>
              </a:buClr>
              <a:buSzPts val="1400"/>
              <a:buChar char="•"/>
            </a:pPr>
            <a:r>
              <a:rPr lang="en" sz="1400">
                <a:solidFill>
                  <a:srgbClr val="12284C"/>
                </a:solidFill>
              </a:rPr>
              <a:t>Proactive analysis - you don’t need to wait for failure to strike, think ahead.</a:t>
            </a:r>
            <a:endParaRPr sz="1400">
              <a:solidFill>
                <a:srgbClr val="12284C"/>
              </a:solidFill>
            </a:endParaRPr>
          </a:p>
          <a:p>
            <a:pPr indent="-317500" lvl="0" marL="457200" rtl="0" algn="l">
              <a:spcBef>
                <a:spcPts val="0"/>
              </a:spcBef>
              <a:spcAft>
                <a:spcPts val="0"/>
              </a:spcAft>
              <a:buClr>
                <a:srgbClr val="12284C"/>
              </a:buClr>
              <a:buSzPts val="1400"/>
              <a:buChar char="•"/>
            </a:pPr>
            <a:r>
              <a:rPr b="1" lang="en" sz="1400">
                <a:solidFill>
                  <a:srgbClr val="12284C"/>
                </a:solidFill>
              </a:rPr>
              <a:t>Don’t overkill the gap analysis.  </a:t>
            </a:r>
            <a:r>
              <a:rPr lang="en" sz="1400">
                <a:solidFill>
                  <a:srgbClr val="12284C"/>
                </a:solidFill>
              </a:rPr>
              <a:t>If the issue is easily identifiable and it is a technical challenge, then do what you need to do to fix it.  But if you’re not sure of a solution, or if the challenge is more adaptive (involving people to change their hearts, minds and/or skill sets), use the gap analysis tool.</a:t>
            </a:r>
            <a:endParaRPr sz="1400">
              <a:solidFill>
                <a:srgbClr val="12284C"/>
              </a:solidFill>
            </a:endParaRPr>
          </a:p>
          <a:p>
            <a:pPr indent="0" lvl="0" marL="0" rtl="0" algn="l">
              <a:spcBef>
                <a:spcPts val="0"/>
              </a:spcBef>
              <a:spcAft>
                <a:spcPts val="0"/>
              </a:spcAft>
              <a:buNone/>
            </a:pPr>
            <a:r>
              <a:t/>
            </a:r>
            <a:endParaRPr sz="1400">
              <a:solidFill>
                <a:srgbClr val="12284C"/>
              </a:solidFill>
            </a:endParaRPr>
          </a:p>
          <a:p>
            <a:pPr indent="0" lvl="0" marL="0" rtl="0" algn="l">
              <a:spcBef>
                <a:spcPts val="0"/>
              </a:spcBef>
              <a:spcAft>
                <a:spcPts val="0"/>
              </a:spcAft>
              <a:buNone/>
            </a:pPr>
            <a:r>
              <a:rPr lang="en" sz="1400">
                <a:solidFill>
                  <a:srgbClr val="12284C"/>
                </a:solidFill>
              </a:rPr>
              <a:t>It is in identifying gaps that you can then plan for strategies to overcome them.</a:t>
            </a:r>
            <a:endParaRPr sz="1400">
              <a:solidFill>
                <a:srgbClr val="12284C"/>
              </a:solidFill>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120105d2672_0_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120105d2672_0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1400">
                <a:solidFill>
                  <a:schemeClr val="dk1"/>
                </a:solidFill>
              </a:rPr>
              <a:t>This tool will enable you to:</a:t>
            </a:r>
            <a:endParaRPr sz="1400">
              <a:solidFill>
                <a:schemeClr val="dk1"/>
              </a:solidFill>
            </a:endParaRPr>
          </a:p>
          <a:p>
            <a:pPr indent="-317500" lvl="0" marL="457200" rtl="0" algn="l">
              <a:spcBef>
                <a:spcPts val="0"/>
              </a:spcBef>
              <a:spcAft>
                <a:spcPts val="0"/>
              </a:spcAft>
              <a:buClr>
                <a:schemeClr val="dk1"/>
              </a:buClr>
              <a:buSzPts val="1400"/>
              <a:buChar char="●"/>
            </a:pPr>
            <a:r>
              <a:rPr lang="en" sz="1400">
                <a:solidFill>
                  <a:schemeClr val="dk1"/>
                </a:solidFill>
              </a:rPr>
              <a:t>Analyze barriers to achieving the goal.</a:t>
            </a:r>
            <a:endParaRPr sz="1400">
              <a:solidFill>
                <a:schemeClr val="dk1"/>
              </a:solidFill>
            </a:endParaRPr>
          </a:p>
          <a:p>
            <a:pPr indent="-317500" lvl="0" marL="457200" rtl="0" algn="l">
              <a:spcBef>
                <a:spcPts val="0"/>
              </a:spcBef>
              <a:spcAft>
                <a:spcPts val="0"/>
              </a:spcAft>
              <a:buClr>
                <a:schemeClr val="dk1"/>
              </a:buClr>
              <a:buSzPts val="1400"/>
              <a:buChar char="●"/>
            </a:pPr>
            <a:r>
              <a:rPr lang="en" sz="1400">
                <a:solidFill>
                  <a:schemeClr val="dk1"/>
                </a:solidFill>
              </a:rPr>
              <a:t>Identify pockets of excellence - what the best performers do differently.</a:t>
            </a:r>
            <a:endParaRPr sz="1400">
              <a:solidFill>
                <a:schemeClr val="dk1"/>
              </a:solidFill>
            </a:endParaRPr>
          </a:p>
          <a:p>
            <a:pPr indent="-317500" lvl="0" marL="457200" rtl="0" algn="l">
              <a:spcBef>
                <a:spcPts val="0"/>
              </a:spcBef>
              <a:spcAft>
                <a:spcPts val="0"/>
              </a:spcAft>
              <a:buClr>
                <a:schemeClr val="dk1"/>
              </a:buClr>
              <a:buSzPts val="1400"/>
              <a:buChar char="●"/>
            </a:pPr>
            <a:r>
              <a:rPr lang="en" sz="1400">
                <a:solidFill>
                  <a:schemeClr val="dk1"/>
                </a:solidFill>
              </a:rPr>
              <a:t>Identify brilliant and creative activities - things you’ve never done before that might make all the difference.</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120105d2672_0_18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120105d2672_0_1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star" showMasterSp="0">
  <p:cSld name="Title only star">
    <p:spTree>
      <p:nvGrpSpPr>
        <p:cNvPr id="50" name="Shape 50"/>
        <p:cNvGrpSpPr/>
        <p:nvPr/>
      </p:nvGrpSpPr>
      <p:grpSpPr>
        <a:xfrm>
          <a:off x="0" y="0"/>
          <a:ext cx="0" cy="0"/>
          <a:chOff x="0" y="0"/>
          <a:chExt cx="0" cy="0"/>
        </a:xfrm>
      </p:grpSpPr>
      <p:pic>
        <p:nvPicPr>
          <p:cNvPr id="51" name="Google Shape;51;p13"/>
          <p:cNvPicPr preferRelativeResize="0"/>
          <p:nvPr/>
        </p:nvPicPr>
        <p:blipFill rotWithShape="1">
          <a:blip r:embed="rId2">
            <a:alphaModFix/>
          </a:blip>
          <a:srcRect b="0" l="0" r="0" t="0"/>
          <a:stretch/>
        </p:blipFill>
        <p:spPr>
          <a:xfrm>
            <a:off x="0" y="1285"/>
            <a:ext cx="9144000" cy="5140929"/>
          </a:xfrm>
          <a:prstGeom prst="rect">
            <a:avLst/>
          </a:prstGeom>
          <a:noFill/>
          <a:ln>
            <a:noFill/>
          </a:ln>
        </p:spPr>
      </p:pic>
      <p:sp>
        <p:nvSpPr>
          <p:cNvPr id="52" name="Google Shape;52;p13"/>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53" name="Google Shape;53;p13"/>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54" name="Google Shape;54;p13"/>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rm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B94"/>
                </a:solidFill>
                <a:latin typeface="Open Sans Light"/>
                <a:ea typeface="Open Sans Light"/>
                <a:cs typeface="Open Sans Light"/>
                <a:sym typeface="Open Sans Light"/>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B94"/>
                </a:solidFill>
                <a:latin typeface="Open Sans Light"/>
                <a:ea typeface="Open Sans Light"/>
                <a:cs typeface="Open Sans Light"/>
                <a:sym typeface="Open Sans Light"/>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B94"/>
                </a:solidFill>
                <a:latin typeface="Open Sans Light"/>
                <a:ea typeface="Open Sans Light"/>
                <a:cs typeface="Open Sans Light"/>
                <a:sym typeface="Open Sans Light"/>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B94"/>
                </a:solidFill>
                <a:latin typeface="Open Sans Light"/>
                <a:ea typeface="Open Sans Light"/>
                <a:cs typeface="Open Sans Light"/>
                <a:sym typeface="Open Sans Light"/>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B94"/>
                </a:solidFill>
                <a:latin typeface="Open Sans Light"/>
                <a:ea typeface="Open Sans Light"/>
                <a:cs typeface="Open Sans Light"/>
                <a:sym typeface="Open Sans Light"/>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B94"/>
                </a:solidFill>
                <a:latin typeface="Open Sans Light"/>
                <a:ea typeface="Open Sans Light"/>
                <a:cs typeface="Open Sans Light"/>
                <a:sym typeface="Open Sans Light"/>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B94"/>
                </a:solidFill>
                <a:latin typeface="Open Sans Light"/>
                <a:ea typeface="Open Sans Light"/>
                <a:cs typeface="Open Sans Light"/>
                <a:sym typeface="Open Sans Light"/>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B94"/>
                </a:solidFill>
                <a:latin typeface="Open Sans Light"/>
                <a:ea typeface="Open Sans Light"/>
                <a:cs typeface="Open Sans Light"/>
                <a:sym typeface="Open Sans Light"/>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B94"/>
                </a:solidFill>
                <a:latin typeface="Open Sans Light"/>
                <a:ea typeface="Open Sans Light"/>
                <a:cs typeface="Open Sans Light"/>
                <a:sym typeface="Open Sans Light"/>
              </a:defRPr>
            </a:lvl9pPr>
          </a:lstStyle>
          <a:p>
            <a:pPr indent="0" lvl="0" marL="0" rtl="0" algn="r">
              <a:spcBef>
                <a:spcPts val="0"/>
              </a:spcBef>
              <a:spcAft>
                <a:spcPts val="0"/>
              </a:spcAft>
              <a:buNone/>
            </a:pPr>
            <a:fld id="{00000000-1234-1234-1234-123412341234}" type="slidenum">
              <a:rPr lang="en"/>
              <a:t>‹#›</a:t>
            </a:fld>
            <a:endParaRPr/>
          </a:p>
        </p:txBody>
      </p:sp>
      <p:sp>
        <p:nvSpPr>
          <p:cNvPr id="55" name="Google Shape;55;p13"/>
          <p:cNvSpPr txBox="1"/>
          <p:nvPr>
            <p:ph type="title"/>
          </p:nvPr>
        </p:nvSpPr>
        <p:spPr>
          <a:xfrm>
            <a:off x="628650" y="207466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lt1"/>
              </a:buClr>
              <a:buSzPts val="3300"/>
              <a:buFont typeface="Open Sans SemiBold"/>
              <a:buNone/>
              <a:defRPr>
                <a:solidFill>
                  <a:schemeClr val="lt1"/>
                </a:solidFill>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ideo Slide" showMasterSp="0">
  <p:cSld name="Video Slide">
    <p:spTree>
      <p:nvGrpSpPr>
        <p:cNvPr id="56" name="Shape 56"/>
        <p:cNvGrpSpPr/>
        <p:nvPr/>
      </p:nvGrpSpPr>
      <p:grpSpPr>
        <a:xfrm>
          <a:off x="0" y="0"/>
          <a:ext cx="0" cy="0"/>
          <a:chOff x="0" y="0"/>
          <a:chExt cx="0" cy="0"/>
        </a:xfrm>
      </p:grpSpPr>
      <p:sp>
        <p:nvSpPr>
          <p:cNvPr id="57" name="Google Shape;57;p14"/>
          <p:cNvSpPr/>
          <p:nvPr>
            <p:ph idx="2" type="media"/>
          </p:nvPr>
        </p:nvSpPr>
        <p:spPr>
          <a:xfrm>
            <a:off x="571500" y="57150"/>
            <a:ext cx="8001000" cy="4572000"/>
          </a:xfrm>
          <a:prstGeom prst="rect">
            <a:avLst/>
          </a:prstGeom>
          <a:solidFill>
            <a:srgbClr val="F2F2F2"/>
          </a:solidFill>
          <a:ln>
            <a:noFill/>
          </a:ln>
        </p:spPr>
        <p:txBody>
          <a:bodyPr anchorCtr="0" anchor="ctr" bIns="91425" lIns="365750" spcFirstLastPara="1" rIns="365750" wrap="square" tIns="91425">
            <a:noAutofit/>
          </a:bodyPr>
          <a:lstStyle>
            <a:lvl1pPr lvl="0" marR="0" rtl="0" algn="ctr">
              <a:lnSpc>
                <a:spcPct val="90000"/>
              </a:lnSpc>
              <a:spcBef>
                <a:spcPts val="0"/>
              </a:spcBef>
              <a:spcAft>
                <a:spcPts val="0"/>
              </a:spcAft>
              <a:buClr>
                <a:schemeClr val="dk2"/>
              </a:buClr>
              <a:buSzPts val="2400"/>
              <a:buFont typeface="Arial"/>
              <a:buNone/>
              <a:defRPr b="0" i="0" sz="2400" u="none" cap="none" strike="noStrike">
                <a:solidFill>
                  <a:schemeClr val="dk1"/>
                </a:solidFill>
                <a:latin typeface="Arial"/>
                <a:ea typeface="Arial"/>
                <a:cs typeface="Arial"/>
                <a:sym typeface="Arial"/>
              </a:defRPr>
            </a:lvl1pPr>
            <a:lvl2pPr lvl="1" marR="0" rtl="0" algn="l">
              <a:lnSpc>
                <a:spcPct val="90000"/>
              </a:lnSpc>
              <a:spcBef>
                <a:spcPts val="600"/>
              </a:spcBef>
              <a:spcAft>
                <a:spcPts val="0"/>
              </a:spcAft>
              <a:buClr>
                <a:schemeClr val="dk2"/>
              </a:buClr>
              <a:buSzPts val="2280"/>
              <a:buFont typeface="Arial"/>
              <a:buChar char="•"/>
              <a:defRPr b="0" i="0" sz="2400" u="none" cap="none" strike="noStrike">
                <a:solidFill>
                  <a:schemeClr val="dk1"/>
                </a:solidFill>
                <a:latin typeface="Arial"/>
                <a:ea typeface="Arial"/>
                <a:cs typeface="Arial"/>
                <a:sym typeface="Arial"/>
              </a:defRPr>
            </a:lvl2pPr>
            <a:lvl3pPr lvl="2" marR="0" rtl="0" algn="l">
              <a:lnSpc>
                <a:spcPct val="90000"/>
              </a:lnSpc>
              <a:spcBef>
                <a:spcPts val="600"/>
              </a:spcBef>
              <a:spcAft>
                <a:spcPts val="0"/>
              </a:spcAft>
              <a:buClr>
                <a:schemeClr val="dk2"/>
              </a:buClr>
              <a:buSzPts val="2160"/>
              <a:buFont typeface="Arial"/>
              <a:buChar char="•"/>
              <a:defRPr b="0" i="0" sz="2400" u="none" cap="none" strike="noStrike">
                <a:solidFill>
                  <a:schemeClr val="dk1"/>
                </a:solidFill>
                <a:latin typeface="Arial"/>
                <a:ea typeface="Arial"/>
                <a:cs typeface="Arial"/>
                <a:sym typeface="Arial"/>
              </a:defRPr>
            </a:lvl3pPr>
            <a:lvl4pPr lvl="3" marR="0" rtl="0" algn="l">
              <a:lnSpc>
                <a:spcPct val="90000"/>
              </a:lnSpc>
              <a:spcBef>
                <a:spcPts val="600"/>
              </a:spcBef>
              <a:spcAft>
                <a:spcPts val="0"/>
              </a:spcAft>
              <a:buClr>
                <a:schemeClr val="dk2"/>
              </a:buClr>
              <a:buSzPts val="2040"/>
              <a:buFont typeface="Arial"/>
              <a:buChar char="•"/>
              <a:defRPr b="0" i="0" sz="2400" u="none" cap="none" strike="noStrike">
                <a:solidFill>
                  <a:schemeClr val="dk1"/>
                </a:solidFill>
                <a:latin typeface="Arial"/>
                <a:ea typeface="Arial"/>
                <a:cs typeface="Arial"/>
                <a:sym typeface="Arial"/>
              </a:defRPr>
            </a:lvl4pPr>
            <a:lvl5pPr lvl="4" marR="0" rtl="0" algn="l">
              <a:lnSpc>
                <a:spcPct val="90000"/>
              </a:lnSpc>
              <a:spcBef>
                <a:spcPts val="600"/>
              </a:spcBef>
              <a:spcAft>
                <a:spcPts val="0"/>
              </a:spcAft>
              <a:buClr>
                <a:schemeClr val="dk2"/>
              </a:buClr>
              <a:buSzPts val="1920"/>
              <a:buFont typeface="Arial"/>
              <a:buChar char="•"/>
              <a:defRPr b="0" i="0" sz="2400" u="none" cap="none" strike="noStrike">
                <a:solidFill>
                  <a:schemeClr val="dk1"/>
                </a:solidFill>
                <a:latin typeface="Arial"/>
                <a:ea typeface="Arial"/>
                <a:cs typeface="Arial"/>
                <a:sym typeface="Arial"/>
              </a:defRPr>
            </a:lvl5pPr>
            <a:lvl6pPr lvl="5" marR="0" rtl="0" algn="l">
              <a:lnSpc>
                <a:spcPct val="90000"/>
              </a:lnSpc>
              <a:spcBef>
                <a:spcPts val="6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lvl="6" marR="0" rtl="0" algn="l">
              <a:lnSpc>
                <a:spcPct val="9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lvl="7" marR="0" rtl="0" algn="l">
              <a:lnSpc>
                <a:spcPct val="9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lvl="8" marR="0" rtl="0" algn="l">
              <a:lnSpc>
                <a:spcPct val="9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58" name="Google Shape;58;p14"/>
          <p:cNvSpPr txBox="1"/>
          <p:nvPr>
            <p:ph idx="10" type="dt"/>
          </p:nvPr>
        </p:nvSpPr>
        <p:spPr>
          <a:xfrm>
            <a:off x="457200" y="4767264"/>
            <a:ext cx="2133600" cy="2739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59" name="Google Shape;59;p14"/>
          <p:cNvSpPr txBox="1"/>
          <p:nvPr>
            <p:ph idx="11" type="ftr"/>
          </p:nvPr>
        </p:nvSpPr>
        <p:spPr>
          <a:xfrm>
            <a:off x="3124200" y="4767264"/>
            <a:ext cx="2895600" cy="319200"/>
          </a:xfrm>
          <a:prstGeom prst="rect">
            <a:avLst/>
          </a:prstGeom>
          <a:noFill/>
          <a:ln>
            <a:noFill/>
          </a:ln>
        </p:spPr>
        <p:txBody>
          <a:bodyPr anchorCtr="0" anchor="b" bIns="45700" lIns="91425" spcFirstLastPara="1" rIns="91425" wrap="square" tIns="45700">
            <a:noAutofit/>
          </a:bodyPr>
          <a:lstStyle>
            <a:lvl1pPr lvl="0" rtl="0" algn="ctr">
              <a:lnSpc>
                <a:spcPct val="100000"/>
              </a:lnSpc>
              <a:spcBef>
                <a:spcPts val="0"/>
              </a:spcBef>
              <a:spcAft>
                <a:spcPts val="0"/>
              </a:spcAft>
              <a:buSzPts val="1100"/>
              <a:buNone/>
              <a:defRPr sz="800"/>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60" name="Google Shape;60;p14"/>
          <p:cNvSpPr txBox="1"/>
          <p:nvPr>
            <p:ph idx="12" type="sldNum"/>
          </p:nvPr>
        </p:nvSpPr>
        <p:spPr>
          <a:xfrm>
            <a:off x="6553200" y="4767264"/>
            <a:ext cx="2133600" cy="2739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B94"/>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B94"/>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B94"/>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B94"/>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B94"/>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B94"/>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B94"/>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B94"/>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B94"/>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
        <p:nvSpPr>
          <p:cNvPr id="61" name="Google Shape;61;p14"/>
          <p:cNvSpPr txBox="1"/>
          <p:nvPr/>
        </p:nvSpPr>
        <p:spPr>
          <a:xfrm>
            <a:off x="210364" y="4870906"/>
            <a:ext cx="6038100" cy="2154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rgbClr val="000000"/>
              </a:buClr>
              <a:buSzPts val="700"/>
              <a:buFont typeface="Arial"/>
              <a:buNone/>
            </a:pPr>
            <a:r>
              <a:rPr b="0" i="0" lang="en" sz="700" u="none" cap="none" strike="noStrike">
                <a:solidFill>
                  <a:schemeClr val="dk2"/>
                </a:solidFill>
                <a:latin typeface="Arial"/>
                <a:ea typeface="Arial"/>
                <a:cs typeface="Arial"/>
                <a:sym typeface="Arial"/>
              </a:rPr>
              <a:t>KANSAS STATE DEPARTMENT OF EDUCATION </a:t>
            </a:r>
            <a:r>
              <a:rPr b="0" i="1" lang="en" sz="700" u="none" cap="none" strike="noStrike">
                <a:solidFill>
                  <a:schemeClr val="dk2"/>
                </a:solidFill>
                <a:latin typeface="Arial"/>
                <a:ea typeface="Arial"/>
                <a:cs typeface="Arial"/>
                <a:sym typeface="Arial"/>
              </a:rPr>
              <a:t>| www.ksde.org | </a:t>
            </a:r>
            <a:r>
              <a:rPr b="0" i="0" lang="en" sz="800" u="none" cap="none" strike="noStrike">
                <a:solidFill>
                  <a:srgbClr val="15284B"/>
                </a:solidFill>
                <a:latin typeface="Arial"/>
                <a:ea typeface="Arial"/>
                <a:cs typeface="Arial"/>
                <a:sym typeface="Arial"/>
              </a:rPr>
              <a:t>Kansas leads the world in the success of each student</a:t>
            </a:r>
            <a:endParaRPr b="0" i="0" sz="200" u="none" cap="none" strike="noStrike">
              <a:solidFill>
                <a:schemeClr val="dk1"/>
              </a:solidFill>
              <a:latin typeface="Arial"/>
              <a:ea typeface="Arial"/>
              <a:cs typeface="Arial"/>
              <a:sym typeface="Aria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 consultant information" showMasterSp="0">
  <p:cSld name="2 consultant information">
    <p:spTree>
      <p:nvGrpSpPr>
        <p:cNvPr id="62" name="Shape 62"/>
        <p:cNvGrpSpPr/>
        <p:nvPr/>
      </p:nvGrpSpPr>
      <p:grpSpPr>
        <a:xfrm>
          <a:off x="0" y="0"/>
          <a:ext cx="0" cy="0"/>
          <a:chOff x="0" y="0"/>
          <a:chExt cx="0" cy="0"/>
        </a:xfrm>
      </p:grpSpPr>
      <p:pic>
        <p:nvPicPr>
          <p:cNvPr id="63" name="Google Shape;63;p15"/>
          <p:cNvPicPr preferRelativeResize="0"/>
          <p:nvPr/>
        </p:nvPicPr>
        <p:blipFill rotWithShape="1">
          <a:blip r:embed="rId2">
            <a:alphaModFix/>
          </a:blip>
          <a:srcRect b="0" l="0" r="0" t="0"/>
          <a:stretch/>
        </p:blipFill>
        <p:spPr>
          <a:xfrm>
            <a:off x="0" y="0"/>
            <a:ext cx="9144000" cy="5143500"/>
          </a:xfrm>
          <a:prstGeom prst="rect">
            <a:avLst/>
          </a:prstGeom>
          <a:noFill/>
          <a:ln>
            <a:noFill/>
          </a:ln>
        </p:spPr>
      </p:pic>
      <p:sp>
        <p:nvSpPr>
          <p:cNvPr id="64" name="Google Shape;64;p15"/>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65" name="Google Shape;65;p15"/>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66" name="Google Shape;66;p15"/>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rm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
        <p:nvSpPr>
          <p:cNvPr id="67" name="Google Shape;67;p15"/>
          <p:cNvSpPr txBox="1"/>
          <p:nvPr>
            <p:ph idx="1" type="body"/>
          </p:nvPr>
        </p:nvSpPr>
        <p:spPr>
          <a:xfrm>
            <a:off x="933667" y="2376055"/>
            <a:ext cx="3444300" cy="1765500"/>
          </a:xfrm>
          <a:prstGeom prst="rect">
            <a:avLst/>
          </a:prstGeom>
          <a:noFill/>
          <a:ln>
            <a:noFill/>
          </a:ln>
        </p:spPr>
        <p:txBody>
          <a:bodyPr anchorCtr="0" anchor="ctr" bIns="34275" lIns="68575" spcFirstLastPara="1" rIns="68575" wrap="square" tIns="34275">
            <a:normAutofit/>
          </a:bodyPr>
          <a:lstStyle>
            <a:lvl1pPr indent="-228600" lvl="0" marL="457200" rtl="0" algn="l">
              <a:lnSpc>
                <a:spcPct val="90000"/>
              </a:lnSpc>
              <a:spcBef>
                <a:spcPts val="800"/>
              </a:spcBef>
              <a:spcAft>
                <a:spcPts val="0"/>
              </a:spcAft>
              <a:buSzPts val="1500"/>
              <a:buNone/>
              <a:defRPr b="0" sz="1500"/>
            </a:lvl1pPr>
            <a:lvl2pPr indent="-228600" lvl="1" marL="914400" rtl="0" algn="l">
              <a:lnSpc>
                <a:spcPct val="90000"/>
              </a:lnSpc>
              <a:spcBef>
                <a:spcPts val="1200"/>
              </a:spcBef>
              <a:spcAft>
                <a:spcPts val="0"/>
              </a:spcAft>
              <a:buSzPts val="1500"/>
              <a:buNone/>
              <a:defRPr sz="1500"/>
            </a:lvl2pPr>
            <a:lvl3pPr indent="-228600" lvl="2" marL="1371600" rtl="0" algn="l">
              <a:lnSpc>
                <a:spcPct val="90000"/>
              </a:lnSpc>
              <a:spcBef>
                <a:spcPts val="1200"/>
              </a:spcBef>
              <a:spcAft>
                <a:spcPts val="0"/>
              </a:spcAft>
              <a:buSzPts val="1500"/>
              <a:buNone/>
              <a:defRPr/>
            </a:lvl3pPr>
            <a:lvl4pPr indent="-228600" lvl="3" marL="1828800" rtl="0" algn="l">
              <a:lnSpc>
                <a:spcPct val="90000"/>
              </a:lnSpc>
              <a:spcBef>
                <a:spcPts val="1200"/>
              </a:spcBef>
              <a:spcAft>
                <a:spcPts val="0"/>
              </a:spcAft>
              <a:buSzPts val="1400"/>
              <a:buNone/>
              <a:defRPr/>
            </a:lvl4pPr>
            <a:lvl5pPr indent="-228600" lvl="4" marL="2286000" rtl="0" algn="l">
              <a:lnSpc>
                <a:spcPct val="90000"/>
              </a:lnSpc>
              <a:spcBef>
                <a:spcPts val="1200"/>
              </a:spcBef>
              <a:spcAft>
                <a:spcPts val="0"/>
              </a:spcAft>
              <a:buSzPts val="1400"/>
              <a:buNone/>
              <a:defRPr/>
            </a:lvl5pPr>
            <a:lvl6pPr indent="-317500" lvl="5" marL="2743200" rtl="0" algn="l">
              <a:lnSpc>
                <a:spcPct val="90000"/>
              </a:lnSpc>
              <a:spcBef>
                <a:spcPts val="1200"/>
              </a:spcBef>
              <a:spcAft>
                <a:spcPts val="0"/>
              </a:spcAft>
              <a:buClr>
                <a:schemeClr val="dk1"/>
              </a:buClr>
              <a:buSzPts val="1400"/>
              <a:buChar char="■"/>
              <a:defRPr/>
            </a:lvl6pPr>
            <a:lvl7pPr indent="-317500" lvl="6" marL="3200400" rtl="0" algn="l">
              <a:lnSpc>
                <a:spcPct val="90000"/>
              </a:lnSpc>
              <a:spcBef>
                <a:spcPts val="1200"/>
              </a:spcBef>
              <a:spcAft>
                <a:spcPts val="0"/>
              </a:spcAft>
              <a:buClr>
                <a:schemeClr val="dk1"/>
              </a:buClr>
              <a:buSzPts val="1400"/>
              <a:buChar char="●"/>
              <a:defRPr/>
            </a:lvl7pPr>
            <a:lvl8pPr indent="-317500" lvl="7" marL="3657600" rtl="0" algn="l">
              <a:lnSpc>
                <a:spcPct val="90000"/>
              </a:lnSpc>
              <a:spcBef>
                <a:spcPts val="1200"/>
              </a:spcBef>
              <a:spcAft>
                <a:spcPts val="0"/>
              </a:spcAft>
              <a:buClr>
                <a:schemeClr val="dk1"/>
              </a:buClr>
              <a:buSzPts val="1400"/>
              <a:buChar char="○"/>
              <a:defRPr/>
            </a:lvl8pPr>
            <a:lvl9pPr indent="-317500" lvl="8" marL="4114800" rtl="0" algn="l">
              <a:lnSpc>
                <a:spcPct val="90000"/>
              </a:lnSpc>
              <a:spcBef>
                <a:spcPts val="1200"/>
              </a:spcBef>
              <a:spcAft>
                <a:spcPts val="1200"/>
              </a:spcAft>
              <a:buClr>
                <a:schemeClr val="dk1"/>
              </a:buClr>
              <a:buSzPts val="1400"/>
              <a:buChar char="■"/>
              <a:defRPr/>
            </a:lvl9pPr>
          </a:lstStyle>
          <a:p/>
        </p:txBody>
      </p:sp>
      <p:sp>
        <p:nvSpPr>
          <p:cNvPr id="68" name="Google Shape;68;p15"/>
          <p:cNvSpPr txBox="1"/>
          <p:nvPr>
            <p:ph idx="2" type="body"/>
          </p:nvPr>
        </p:nvSpPr>
        <p:spPr>
          <a:xfrm>
            <a:off x="4754057" y="2376055"/>
            <a:ext cx="3444300" cy="1765500"/>
          </a:xfrm>
          <a:prstGeom prst="rect">
            <a:avLst/>
          </a:prstGeom>
          <a:noFill/>
          <a:ln>
            <a:noFill/>
          </a:ln>
        </p:spPr>
        <p:txBody>
          <a:bodyPr anchorCtr="0" anchor="ctr" bIns="34275" lIns="68575" spcFirstLastPara="1" rIns="68575" wrap="square" tIns="34275">
            <a:normAutofit/>
          </a:bodyPr>
          <a:lstStyle>
            <a:lvl1pPr indent="-228600" lvl="0" marL="457200" rtl="0" algn="l">
              <a:lnSpc>
                <a:spcPct val="90000"/>
              </a:lnSpc>
              <a:spcBef>
                <a:spcPts val="800"/>
              </a:spcBef>
              <a:spcAft>
                <a:spcPts val="0"/>
              </a:spcAft>
              <a:buSzPts val="1500"/>
              <a:buNone/>
              <a:defRPr b="0" sz="1500"/>
            </a:lvl1pPr>
            <a:lvl2pPr indent="-228600" lvl="1" marL="914400" rtl="0" algn="l">
              <a:lnSpc>
                <a:spcPct val="90000"/>
              </a:lnSpc>
              <a:spcBef>
                <a:spcPts val="1200"/>
              </a:spcBef>
              <a:spcAft>
                <a:spcPts val="0"/>
              </a:spcAft>
              <a:buSzPts val="1500"/>
              <a:buNone/>
              <a:defRPr sz="1500"/>
            </a:lvl2pPr>
            <a:lvl3pPr indent="-228600" lvl="2" marL="1371600" rtl="0" algn="l">
              <a:lnSpc>
                <a:spcPct val="90000"/>
              </a:lnSpc>
              <a:spcBef>
                <a:spcPts val="1200"/>
              </a:spcBef>
              <a:spcAft>
                <a:spcPts val="0"/>
              </a:spcAft>
              <a:buSzPts val="1500"/>
              <a:buNone/>
              <a:defRPr/>
            </a:lvl3pPr>
            <a:lvl4pPr indent="-228600" lvl="3" marL="1828800" rtl="0" algn="l">
              <a:lnSpc>
                <a:spcPct val="90000"/>
              </a:lnSpc>
              <a:spcBef>
                <a:spcPts val="1200"/>
              </a:spcBef>
              <a:spcAft>
                <a:spcPts val="0"/>
              </a:spcAft>
              <a:buSzPts val="1400"/>
              <a:buNone/>
              <a:defRPr/>
            </a:lvl4pPr>
            <a:lvl5pPr indent="-228600" lvl="4" marL="2286000" rtl="0" algn="l">
              <a:lnSpc>
                <a:spcPct val="90000"/>
              </a:lnSpc>
              <a:spcBef>
                <a:spcPts val="1200"/>
              </a:spcBef>
              <a:spcAft>
                <a:spcPts val="0"/>
              </a:spcAft>
              <a:buSzPts val="1400"/>
              <a:buNone/>
              <a:defRPr/>
            </a:lvl5pPr>
            <a:lvl6pPr indent="-317500" lvl="5" marL="2743200" rtl="0" algn="l">
              <a:lnSpc>
                <a:spcPct val="90000"/>
              </a:lnSpc>
              <a:spcBef>
                <a:spcPts val="1200"/>
              </a:spcBef>
              <a:spcAft>
                <a:spcPts val="0"/>
              </a:spcAft>
              <a:buClr>
                <a:schemeClr val="dk1"/>
              </a:buClr>
              <a:buSzPts val="1400"/>
              <a:buChar char="■"/>
              <a:defRPr/>
            </a:lvl6pPr>
            <a:lvl7pPr indent="-317500" lvl="6" marL="3200400" rtl="0" algn="l">
              <a:lnSpc>
                <a:spcPct val="90000"/>
              </a:lnSpc>
              <a:spcBef>
                <a:spcPts val="1200"/>
              </a:spcBef>
              <a:spcAft>
                <a:spcPts val="0"/>
              </a:spcAft>
              <a:buClr>
                <a:schemeClr val="dk1"/>
              </a:buClr>
              <a:buSzPts val="1400"/>
              <a:buChar char="●"/>
              <a:defRPr/>
            </a:lvl7pPr>
            <a:lvl8pPr indent="-317500" lvl="7" marL="3657600" rtl="0" algn="l">
              <a:lnSpc>
                <a:spcPct val="90000"/>
              </a:lnSpc>
              <a:spcBef>
                <a:spcPts val="1200"/>
              </a:spcBef>
              <a:spcAft>
                <a:spcPts val="0"/>
              </a:spcAft>
              <a:buClr>
                <a:schemeClr val="dk1"/>
              </a:buClr>
              <a:buSzPts val="1400"/>
              <a:buChar char="○"/>
              <a:defRPr/>
            </a:lvl8pPr>
            <a:lvl9pPr indent="-317500" lvl="8" marL="4114800" rtl="0" algn="l">
              <a:lnSpc>
                <a:spcPct val="90000"/>
              </a:lnSpc>
              <a:spcBef>
                <a:spcPts val="1200"/>
              </a:spcBef>
              <a:spcAft>
                <a:spcPts val="1200"/>
              </a:spcAft>
              <a:buClr>
                <a:schemeClr val="dk1"/>
              </a:buClr>
              <a:buSzPts val="1400"/>
              <a:buChar char="■"/>
              <a:defRPr/>
            </a:lvl9pPr>
          </a:lstStyle>
          <a:p/>
        </p:txBody>
      </p:sp>
      <p:sp>
        <p:nvSpPr>
          <p:cNvPr descr="The Kansas State Department of Education does not discriminate on the basis of race, color, national origin, sex, disability or age in its programs and activities and provides equal access to the Boy Scouts and other designated youth groups. The following person has been designated to handle inquiries regarding the nondiscrimination policies:  KSDE General Counsel, Office of General Counsel, KSDE, Landon State Office Building, 900 S.W. Jackson, Suite 102, Topeka, KS 66612, (785) 296-3201." id="69" name="Google Shape;69;p15"/>
          <p:cNvSpPr txBox="1"/>
          <p:nvPr/>
        </p:nvSpPr>
        <p:spPr>
          <a:xfrm>
            <a:off x="933667" y="4246418"/>
            <a:ext cx="7264800" cy="392400"/>
          </a:xfrm>
          <a:prstGeom prst="rect">
            <a:avLst/>
          </a:prstGeom>
          <a:noFill/>
          <a:ln>
            <a:noFill/>
          </a:ln>
        </p:spPr>
        <p:txBody>
          <a:bodyPr anchorCtr="0" anchor="t" bIns="34275" lIns="68575" spcFirstLastPara="1" rIns="68575" wrap="square" tIns="34275">
            <a:spAutoFit/>
          </a:bodyPr>
          <a:lstStyle/>
          <a:p>
            <a:pPr indent="0" lvl="0" marL="0" marR="0" rtl="0" algn="l">
              <a:spcBef>
                <a:spcPts val="0"/>
              </a:spcBef>
              <a:spcAft>
                <a:spcPts val="0"/>
              </a:spcAft>
              <a:buNone/>
            </a:pPr>
            <a:r>
              <a:rPr b="0" i="0" lang="en" sz="700" u="none" cap="none" strike="noStrike">
                <a:solidFill>
                  <a:schemeClr val="dk1"/>
                </a:solidFill>
                <a:latin typeface="Open Sans Light"/>
                <a:ea typeface="Open Sans Light"/>
                <a:cs typeface="Open Sans Light"/>
                <a:sym typeface="Open Sans Light"/>
              </a:rPr>
              <a:t>The Kansas State Department of Education does not discriminate on the basis of race, color, national origin, sex, disability or age in its programs and activities and provides equal access to the Boy Scouts and other designated youth groups. The following person has been designated to handle inquiries regarding the nondiscrimination policies:  KSDE General Counsel, Office of General Counsel, KSDE, Landon State Office Building, 900 S.W. Jackson, Suite 102, Topeka, KS 66612, (785) 296-3201.</a:t>
            </a:r>
            <a:endParaRPr sz="110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theme" Target="../theme/theme2.xml"/><Relationship Id="rId14" Type="http://schemas.openxmlformats.org/officeDocument/2006/relationships/slideLayout" Target="../slideLayouts/slideLayout1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xml"/><Relationship Id="rId3" Type="http://schemas.openxmlformats.org/officeDocument/2006/relationships/hyperlink" Target="mailto:accreditation@ksde.org"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6"/>
          <p:cNvSpPr txBox="1"/>
          <p:nvPr>
            <p:ph type="title"/>
          </p:nvPr>
        </p:nvSpPr>
        <p:spPr>
          <a:xfrm>
            <a:off x="628650" y="2074664"/>
            <a:ext cx="7886700" cy="994200"/>
          </a:xfrm>
          <a:prstGeom prst="rect">
            <a:avLst/>
          </a:prstGeom>
        </p:spPr>
        <p:txBody>
          <a:bodyPr anchorCtr="0" anchor="ctr" bIns="34275" lIns="68575" spcFirstLastPara="1" rIns="68575" wrap="square" tIns="34275">
            <a:normAutofit/>
          </a:bodyPr>
          <a:lstStyle/>
          <a:p>
            <a:pPr indent="0" lvl="0" marL="0" rtl="0" algn="l">
              <a:spcBef>
                <a:spcPts val="0"/>
              </a:spcBef>
              <a:spcAft>
                <a:spcPts val="0"/>
              </a:spcAft>
              <a:buNone/>
            </a:pPr>
            <a:r>
              <a:rPr lang="en"/>
              <a:t>Gap Analysis - District Goals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7"/>
          <p:cNvSpPr txBox="1"/>
          <p:nvPr/>
        </p:nvSpPr>
        <p:spPr>
          <a:xfrm>
            <a:off x="6270600" y="4767800"/>
            <a:ext cx="27552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Adapted from franklincovey.com</a:t>
            </a:r>
            <a:endParaRPr/>
          </a:p>
        </p:txBody>
      </p:sp>
      <p:graphicFrame>
        <p:nvGraphicFramePr>
          <p:cNvPr id="80" name="Google Shape;80;p17"/>
          <p:cNvGraphicFramePr/>
          <p:nvPr/>
        </p:nvGraphicFramePr>
        <p:xfrm>
          <a:off x="854450" y="1501225"/>
          <a:ext cx="3000000" cy="3000000"/>
        </p:xfrm>
        <a:graphic>
          <a:graphicData uri="http://schemas.openxmlformats.org/drawingml/2006/table">
            <a:tbl>
              <a:tblPr>
                <a:noFill/>
                <a:tableStyleId>{D301C078-0DD8-49C3-9465-5BEE32D976B6}</a:tableStyleId>
              </a:tblPr>
              <a:tblGrid>
                <a:gridCol w="7239000"/>
              </a:tblGrid>
              <a:tr h="381000">
                <a:tc>
                  <a:txBody>
                    <a:bodyPr/>
                    <a:lstStyle/>
                    <a:p>
                      <a:pPr indent="0" lvl="0" marL="0" rtl="0" algn="l">
                        <a:spcBef>
                          <a:spcPts val="0"/>
                        </a:spcBef>
                        <a:spcAft>
                          <a:spcPts val="0"/>
                        </a:spcAft>
                        <a:buNone/>
                      </a:pPr>
                      <a:r>
                        <a:rPr b="1" lang="en"/>
                        <a:t>Goal:</a:t>
                      </a:r>
                      <a:endParaRPr b="1"/>
                    </a:p>
                  </a:txBody>
                  <a:tcPr marT="91425" marB="91425" marR="91425" marL="91425"/>
                </a:tc>
              </a:tr>
            </a:tbl>
          </a:graphicData>
        </a:graphic>
      </p:graphicFrame>
      <p:graphicFrame>
        <p:nvGraphicFramePr>
          <p:cNvPr id="81" name="Google Shape;81;p17"/>
          <p:cNvGraphicFramePr/>
          <p:nvPr/>
        </p:nvGraphicFramePr>
        <p:xfrm>
          <a:off x="854450" y="1897425"/>
          <a:ext cx="3000000" cy="3000000"/>
        </p:xfrm>
        <a:graphic>
          <a:graphicData uri="http://schemas.openxmlformats.org/drawingml/2006/table">
            <a:tbl>
              <a:tblPr>
                <a:noFill/>
                <a:tableStyleId>{D301C078-0DD8-49C3-9465-5BEE32D976B6}</a:tableStyleId>
              </a:tblPr>
              <a:tblGrid>
                <a:gridCol w="2413000"/>
                <a:gridCol w="2413000"/>
                <a:gridCol w="2413000"/>
              </a:tblGrid>
              <a:tr h="709025">
                <a:tc>
                  <a:txBody>
                    <a:bodyPr/>
                    <a:lstStyle/>
                    <a:p>
                      <a:pPr indent="0" lvl="0" marL="0" rtl="0" algn="l">
                        <a:spcBef>
                          <a:spcPts val="0"/>
                        </a:spcBef>
                        <a:spcAft>
                          <a:spcPts val="0"/>
                        </a:spcAft>
                        <a:buNone/>
                      </a:pPr>
                      <a:r>
                        <a:rPr b="1" lang="en" sz="1100"/>
                        <a:t>Barriers</a:t>
                      </a:r>
                      <a:endParaRPr b="1" sz="1100"/>
                    </a:p>
                    <a:p>
                      <a:pPr indent="0" lvl="0" marL="0" rtl="0" algn="l">
                        <a:spcBef>
                          <a:spcPts val="0"/>
                        </a:spcBef>
                        <a:spcAft>
                          <a:spcPts val="0"/>
                        </a:spcAft>
                        <a:buNone/>
                      </a:pPr>
                      <a:r>
                        <a:rPr lang="en" sz="1100"/>
                        <a:t>What obstacles could hinder us from achieving our goal?</a:t>
                      </a:r>
                      <a:endParaRPr sz="1100"/>
                    </a:p>
                    <a:p>
                      <a:pPr indent="0" lvl="0" marL="0" rtl="0" algn="l">
                        <a:spcBef>
                          <a:spcPts val="0"/>
                        </a:spcBef>
                        <a:spcAft>
                          <a:spcPts val="0"/>
                        </a:spcAft>
                        <a:buNone/>
                      </a:pPr>
                      <a:r>
                        <a:t/>
                      </a:r>
                      <a:endParaRPr sz="1100"/>
                    </a:p>
                    <a:p>
                      <a:pPr indent="0" lvl="0" marL="0" rtl="0" algn="l">
                        <a:spcBef>
                          <a:spcPts val="0"/>
                        </a:spcBef>
                        <a:spcAft>
                          <a:spcPts val="0"/>
                        </a:spcAft>
                        <a:buNone/>
                      </a:pPr>
                      <a:r>
                        <a:t/>
                      </a:r>
                      <a:endParaRPr sz="1100"/>
                    </a:p>
                    <a:p>
                      <a:pPr indent="0" lvl="0" marL="0" rtl="0" algn="l">
                        <a:spcBef>
                          <a:spcPts val="0"/>
                        </a:spcBef>
                        <a:spcAft>
                          <a:spcPts val="0"/>
                        </a:spcAft>
                        <a:buNone/>
                      </a:pPr>
                      <a:r>
                        <a:t/>
                      </a:r>
                      <a:endParaRPr sz="1100"/>
                    </a:p>
                    <a:p>
                      <a:pPr indent="0" lvl="0" marL="0" rtl="0" algn="l">
                        <a:spcBef>
                          <a:spcPts val="0"/>
                        </a:spcBef>
                        <a:spcAft>
                          <a:spcPts val="0"/>
                        </a:spcAft>
                        <a:buNone/>
                      </a:pPr>
                      <a:r>
                        <a:t/>
                      </a:r>
                      <a:endParaRPr sz="1100"/>
                    </a:p>
                    <a:p>
                      <a:pPr indent="0" lvl="0" marL="0" rtl="0" algn="l">
                        <a:spcBef>
                          <a:spcPts val="0"/>
                        </a:spcBef>
                        <a:spcAft>
                          <a:spcPts val="0"/>
                        </a:spcAft>
                        <a:buNone/>
                      </a:pPr>
                      <a:r>
                        <a:t/>
                      </a:r>
                      <a:endParaRPr sz="1100"/>
                    </a:p>
                    <a:p>
                      <a:pPr indent="0" lvl="0" marL="0" rtl="0" algn="l">
                        <a:spcBef>
                          <a:spcPts val="0"/>
                        </a:spcBef>
                        <a:spcAft>
                          <a:spcPts val="0"/>
                        </a:spcAft>
                        <a:buNone/>
                      </a:pPr>
                      <a:r>
                        <a:t/>
                      </a:r>
                      <a:endParaRPr sz="1100"/>
                    </a:p>
                    <a:p>
                      <a:pPr indent="0" lvl="0" marL="0" rtl="0" algn="l">
                        <a:spcBef>
                          <a:spcPts val="0"/>
                        </a:spcBef>
                        <a:spcAft>
                          <a:spcPts val="0"/>
                        </a:spcAft>
                        <a:buNone/>
                      </a:pPr>
                      <a:r>
                        <a:t/>
                      </a:r>
                      <a:endParaRPr sz="1100"/>
                    </a:p>
                    <a:p>
                      <a:pPr indent="0" lvl="0" marL="0" rtl="0" algn="l">
                        <a:spcBef>
                          <a:spcPts val="0"/>
                        </a:spcBef>
                        <a:spcAft>
                          <a:spcPts val="0"/>
                        </a:spcAft>
                        <a:buNone/>
                      </a:pPr>
                      <a:r>
                        <a:t/>
                      </a:r>
                      <a:endParaRPr sz="1100"/>
                    </a:p>
                    <a:p>
                      <a:pPr indent="0" lvl="0" marL="0" rtl="0" algn="l">
                        <a:spcBef>
                          <a:spcPts val="0"/>
                        </a:spcBef>
                        <a:spcAft>
                          <a:spcPts val="0"/>
                        </a:spcAft>
                        <a:buNone/>
                      </a:pPr>
                      <a:r>
                        <a:t/>
                      </a:r>
                      <a:endParaRPr sz="1100"/>
                    </a:p>
                    <a:p>
                      <a:pPr indent="0" lvl="0" marL="0" rtl="0" algn="l">
                        <a:spcBef>
                          <a:spcPts val="0"/>
                        </a:spcBef>
                        <a:spcAft>
                          <a:spcPts val="0"/>
                        </a:spcAft>
                        <a:buNone/>
                      </a:pPr>
                      <a:r>
                        <a:t/>
                      </a:r>
                      <a:endParaRPr sz="1100"/>
                    </a:p>
                    <a:p>
                      <a:pPr indent="0" lvl="0" marL="0" rtl="0" algn="l">
                        <a:spcBef>
                          <a:spcPts val="0"/>
                        </a:spcBef>
                        <a:spcAft>
                          <a:spcPts val="0"/>
                        </a:spcAft>
                        <a:buNone/>
                      </a:pPr>
                      <a:r>
                        <a:t/>
                      </a:r>
                      <a:endParaRPr sz="1100"/>
                    </a:p>
                    <a:p>
                      <a:pPr indent="0" lvl="0" marL="0" rtl="0" algn="l">
                        <a:spcBef>
                          <a:spcPts val="0"/>
                        </a:spcBef>
                        <a:spcAft>
                          <a:spcPts val="0"/>
                        </a:spcAft>
                        <a:buNone/>
                      </a:pPr>
                      <a:r>
                        <a:t/>
                      </a:r>
                      <a:endParaRPr sz="1100"/>
                    </a:p>
                  </a:txBody>
                  <a:tcPr marT="91425" marB="91425" marR="91425" marL="91425"/>
                </a:tc>
                <a:tc>
                  <a:txBody>
                    <a:bodyPr/>
                    <a:lstStyle/>
                    <a:p>
                      <a:pPr indent="0" lvl="0" marL="0" rtl="0" algn="l">
                        <a:spcBef>
                          <a:spcPts val="0"/>
                        </a:spcBef>
                        <a:spcAft>
                          <a:spcPts val="0"/>
                        </a:spcAft>
                        <a:buNone/>
                      </a:pPr>
                      <a:r>
                        <a:rPr b="1" lang="en" sz="1100"/>
                        <a:t>Pockets of Excellence</a:t>
                      </a:r>
                      <a:endParaRPr b="1" sz="1100"/>
                    </a:p>
                    <a:p>
                      <a:pPr indent="0" lvl="0" marL="0" rtl="0" algn="l">
                        <a:spcBef>
                          <a:spcPts val="0"/>
                        </a:spcBef>
                        <a:spcAft>
                          <a:spcPts val="0"/>
                        </a:spcAft>
                        <a:buNone/>
                      </a:pPr>
                      <a:r>
                        <a:rPr lang="en" sz="1100"/>
                        <a:t>What do the best performers do differently?</a:t>
                      </a:r>
                      <a:endParaRPr sz="1100"/>
                    </a:p>
                  </a:txBody>
                  <a:tcPr marT="91425" marB="91425" marR="91425" marL="91425"/>
                </a:tc>
                <a:tc>
                  <a:txBody>
                    <a:bodyPr/>
                    <a:lstStyle/>
                    <a:p>
                      <a:pPr indent="0" lvl="0" marL="0" rtl="0" algn="l">
                        <a:spcBef>
                          <a:spcPts val="0"/>
                        </a:spcBef>
                        <a:spcAft>
                          <a:spcPts val="0"/>
                        </a:spcAft>
                        <a:buNone/>
                      </a:pPr>
                      <a:r>
                        <a:rPr b="1" lang="en" sz="1100"/>
                        <a:t>Brilliant &amp; Creative</a:t>
                      </a:r>
                      <a:endParaRPr b="1" sz="1100"/>
                    </a:p>
                    <a:p>
                      <a:pPr indent="0" lvl="0" marL="0" rtl="0" algn="l">
                        <a:spcBef>
                          <a:spcPts val="0"/>
                        </a:spcBef>
                        <a:spcAft>
                          <a:spcPts val="0"/>
                        </a:spcAft>
                        <a:buNone/>
                      </a:pPr>
                      <a:r>
                        <a:rPr lang="en" sz="1100"/>
                        <a:t>What haven’t we thought of that could make all the difference?</a:t>
                      </a:r>
                      <a:endParaRPr sz="1100"/>
                    </a:p>
                  </a:txBody>
                  <a:tcPr marT="91425" marB="91425" marR="91425" marL="91425"/>
                </a:tc>
              </a:tr>
            </a:tbl>
          </a:graphicData>
        </a:graphic>
      </p:graphicFrame>
      <p:sp>
        <p:nvSpPr>
          <p:cNvPr id="82" name="Google Shape;82;p17"/>
          <p:cNvSpPr txBox="1"/>
          <p:nvPr/>
        </p:nvSpPr>
        <p:spPr>
          <a:xfrm>
            <a:off x="810400" y="300625"/>
            <a:ext cx="7283100" cy="1200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100"/>
              <a:t>Directions:</a:t>
            </a:r>
            <a:endParaRPr b="1" sz="1100"/>
          </a:p>
          <a:p>
            <a:pPr indent="-298450" lvl="0" marL="457200" rtl="0" algn="l">
              <a:spcBef>
                <a:spcPts val="0"/>
              </a:spcBef>
              <a:spcAft>
                <a:spcPts val="0"/>
              </a:spcAft>
              <a:buSzPts val="1100"/>
              <a:buAutoNum type="arabicPeriod"/>
            </a:pPr>
            <a:r>
              <a:rPr lang="en" sz="1100"/>
              <a:t>Insert your SMART goal in the space provided.</a:t>
            </a:r>
            <a:endParaRPr sz="1100"/>
          </a:p>
          <a:p>
            <a:pPr indent="-298450" lvl="0" marL="457200" rtl="0" algn="l">
              <a:spcBef>
                <a:spcPts val="0"/>
              </a:spcBef>
              <a:spcAft>
                <a:spcPts val="0"/>
              </a:spcAft>
              <a:buSzPts val="1100"/>
              <a:buAutoNum type="arabicPeriod"/>
            </a:pPr>
            <a:r>
              <a:rPr lang="en" sz="1100"/>
              <a:t>Brainstorm under the appropriate headings.</a:t>
            </a:r>
            <a:endParaRPr sz="1100"/>
          </a:p>
          <a:p>
            <a:pPr indent="-298450" lvl="0" marL="457200" rtl="0" algn="l">
              <a:spcBef>
                <a:spcPts val="0"/>
              </a:spcBef>
              <a:spcAft>
                <a:spcPts val="0"/>
              </a:spcAft>
              <a:buSzPts val="1100"/>
              <a:buAutoNum type="arabicPeriod"/>
            </a:pPr>
            <a:r>
              <a:rPr lang="en" sz="1100"/>
              <a:t>Circle the one to three activities that will overcome the barriers and have the most impact on your goal.</a:t>
            </a:r>
            <a:endParaRPr sz="1100"/>
          </a:p>
          <a:p>
            <a:pPr indent="0" lvl="0" marL="0" rtl="0" algn="l">
              <a:spcBef>
                <a:spcPts val="0"/>
              </a:spcBef>
              <a:spcAft>
                <a:spcPts val="0"/>
              </a:spcAft>
              <a:buNone/>
            </a:pPr>
            <a:r>
              <a:t/>
            </a:r>
            <a:endParaRPr sz="1100"/>
          </a:p>
          <a:p>
            <a:pPr indent="0" lvl="0" marL="0" rtl="0" algn="l">
              <a:spcBef>
                <a:spcPts val="0"/>
              </a:spcBef>
              <a:spcAft>
                <a:spcPts val="0"/>
              </a:spcAft>
              <a:buNone/>
            </a:pPr>
            <a:r>
              <a:rPr lang="en" sz="1100"/>
              <a:t>*There are always more good ideas than you have the capacity to implement, so do not try to do them all.</a:t>
            </a:r>
            <a:endParaRPr sz="1100"/>
          </a:p>
        </p:txBody>
      </p:sp>
      <p:pic>
        <p:nvPicPr>
          <p:cNvPr id="83" name="Google Shape;83;p17"/>
          <p:cNvPicPr preferRelativeResize="0"/>
          <p:nvPr/>
        </p:nvPicPr>
        <p:blipFill>
          <a:blip r:embed="rId3">
            <a:alphaModFix/>
          </a:blip>
          <a:stretch>
            <a:fillRect/>
          </a:stretch>
        </p:blipFill>
        <p:spPr>
          <a:xfrm>
            <a:off x="8220029" y="0"/>
            <a:ext cx="923976" cy="565926"/>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8"/>
          <p:cNvSpPr txBox="1"/>
          <p:nvPr>
            <p:ph idx="1" type="body"/>
          </p:nvPr>
        </p:nvSpPr>
        <p:spPr>
          <a:xfrm>
            <a:off x="2849842" y="2386330"/>
            <a:ext cx="3444300" cy="1765500"/>
          </a:xfrm>
          <a:prstGeom prst="rect">
            <a:avLst/>
          </a:prstGeom>
        </p:spPr>
        <p:txBody>
          <a:bodyPr anchorCtr="0" anchor="ctr" bIns="34275" lIns="68575" spcFirstLastPara="1" rIns="68575" wrap="square" tIns="34275">
            <a:normAutofit/>
          </a:bodyPr>
          <a:lstStyle/>
          <a:p>
            <a:pPr indent="0" lvl="0" marL="0" rtl="0" algn="ctr">
              <a:spcBef>
                <a:spcPts val="800"/>
              </a:spcBef>
              <a:spcAft>
                <a:spcPts val="0"/>
              </a:spcAft>
              <a:buNone/>
            </a:pPr>
            <a:r>
              <a:rPr lang="en" u="sng">
                <a:solidFill>
                  <a:schemeClr val="hlink"/>
                </a:solidFill>
                <a:hlinkClick r:id="rId3"/>
              </a:rPr>
              <a:t>accreditation@ksde.org</a:t>
            </a:r>
            <a:endParaRPr/>
          </a:p>
          <a:p>
            <a:pPr indent="0" lvl="0" marL="0" rtl="0" algn="ctr">
              <a:spcBef>
                <a:spcPts val="1200"/>
              </a:spcBef>
              <a:spcAft>
                <a:spcPts val="12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