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
      <p:font typeface="Arial Narrow"/>
      <p:regular r:id="rId18"/>
      <p:bold r:id="rId19"/>
      <p:italic r:id="rId20"/>
      <p:boldItalic r:id="rId21"/>
    </p:embeddedFont>
    <p:embeddedFont>
      <p:font typeface="Open Sans SemiBold"/>
      <p:regular r:id="rId22"/>
      <p:bold r:id="rId23"/>
      <p:italic r:id="rId24"/>
      <p:boldItalic r:id="rId25"/>
    </p:embeddedFont>
    <p:embeddedFont>
      <p:font typeface="Open Sans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italic.fntdata"/><Relationship Id="rId22" Type="http://schemas.openxmlformats.org/officeDocument/2006/relationships/font" Target="fonts/OpenSansSemiBold-regular.fntdata"/><Relationship Id="rId21" Type="http://schemas.openxmlformats.org/officeDocument/2006/relationships/font" Target="fonts/ArialNarrow-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Light-regular.fntdata"/><Relationship Id="rId25" Type="http://schemas.openxmlformats.org/officeDocument/2006/relationships/font" Target="fonts/OpenSansSemiBold-boldItalic.fntdata"/><Relationship Id="rId28" Type="http://schemas.openxmlformats.org/officeDocument/2006/relationships/font" Target="fonts/OpenSansLight-italic.fntdata"/><Relationship Id="rId27" Type="http://schemas.openxmlformats.org/officeDocument/2006/relationships/font" Target="fonts/OpenSans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Light-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ArialNarrow-bold.fntdata"/><Relationship Id="rId18" Type="http://schemas.openxmlformats.org/officeDocument/2006/relationships/font" Target="fonts/ArialNarrow-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6282aaad5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6282aaad5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6282aaad5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6282aaad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6282aaad5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6282aaad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a:t>
            </a:r>
            <a:r>
              <a:rPr lang="en"/>
              <a:t> is just one way that you can organize your goals to show alignment between system and buildings.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Create the template that you need to successfully document and execute on your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6282aaad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6282aaad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Talk about yourdistrict strategic plan.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Be intentional about talking about 'other' goals that might exist within their system/building.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6282aaad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6282aaad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80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6282aaad5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6282aaad5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systems need to craft building goals, do what is on the left. If systems have building goals, they can discuss the questions on the right.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6282aaad5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6282aaad5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65" name="Google Shape;65;p15"/>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6" name="Google Shape;66;p15"/>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 name="Google Shape;72;p16"/>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3" name="Google Shape;73;p1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4" name="Shape 74"/>
        <p:cNvGrpSpPr/>
        <p:nvPr/>
      </p:nvGrpSpPr>
      <p:grpSpPr>
        <a:xfrm>
          <a:off x="0" y="0"/>
          <a:ext cx="0" cy="0"/>
          <a:chOff x="0" y="0"/>
          <a:chExt cx="0" cy="0"/>
        </a:xfrm>
      </p:grpSpPr>
      <p:sp>
        <p:nvSpPr>
          <p:cNvPr id="75" name="Google Shape;75;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7" name="Google Shape;77;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8" name="Google Shape;78;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79" name="Google Shape;7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8"/>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83" name="Google Shape;83;p18"/>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84" name="Google Shape;84;p18"/>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7" name="Google Shape;8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rgbClr val="000000"/>
        </a:solidFill>
      </p:bgPr>
    </p:bg>
    <p:spTree>
      <p:nvGrpSpPr>
        <p:cNvPr id="88" name="Shape 88"/>
        <p:cNvGrpSpPr/>
        <p:nvPr/>
      </p:nvGrpSpPr>
      <p:grpSpPr>
        <a:xfrm>
          <a:off x="0" y="0"/>
          <a:ext cx="0" cy="0"/>
          <a:chOff x="0" y="0"/>
          <a:chExt cx="0" cy="0"/>
        </a:xfrm>
      </p:grpSpPr>
      <p:sp>
        <p:nvSpPr>
          <p:cNvPr id="89" name="Google Shape;89;p20"/>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0"/>
          <p:cNvGrpSpPr/>
          <p:nvPr/>
        </p:nvGrpSpPr>
        <p:grpSpPr>
          <a:xfrm>
            <a:off x="6427669" y="2502633"/>
            <a:ext cx="2324700" cy="2324700"/>
            <a:chOff x="-474900" y="321200"/>
            <a:chExt cx="2324700" cy="2324700"/>
          </a:xfrm>
        </p:grpSpPr>
        <p:sp>
          <p:nvSpPr>
            <p:cNvPr id="91" name="Google Shape;91;p20"/>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0"/>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0"/>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0"/>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0"/>
          <p:cNvSpPr txBox="1"/>
          <p:nvPr>
            <p:ph type="ctrTitle"/>
          </p:nvPr>
        </p:nvSpPr>
        <p:spPr>
          <a:xfrm>
            <a:off x="2569800" y="2236800"/>
            <a:ext cx="4004400" cy="9567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Clr>
                <a:srgbClr val="000000"/>
              </a:buClr>
              <a:buSzPts val="5200"/>
              <a:buNone/>
              <a:defRPr sz="5200">
                <a:solidFill>
                  <a:srgbClr val="000000"/>
                </a:solidFill>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96" name="Google Shape;96;p20"/>
          <p:cNvSpPr txBox="1"/>
          <p:nvPr>
            <p:ph idx="1" type="subTitle"/>
          </p:nvPr>
        </p:nvSpPr>
        <p:spPr>
          <a:xfrm>
            <a:off x="2569800" y="3188701"/>
            <a:ext cx="4004400" cy="784800"/>
          </a:xfrm>
          <a:prstGeom prst="rect">
            <a:avLst/>
          </a:prstGeom>
          <a:noFill/>
          <a:ln>
            <a:noFill/>
          </a:ln>
        </p:spPr>
        <p:txBody>
          <a:bodyPr anchorCtr="0" anchor="t" bIns="91425" lIns="91425" spcFirstLastPara="1" rIns="91425" wrap="square" tIns="91425">
            <a:normAutofit/>
          </a:bodyPr>
          <a:lstStyle>
            <a:lvl1pPr lvl="0" rtl="0" algn="ctr">
              <a:lnSpc>
                <a:spcPct val="90000"/>
              </a:lnSpc>
              <a:spcBef>
                <a:spcPts val="0"/>
              </a:spcBef>
              <a:spcAft>
                <a:spcPts val="0"/>
              </a:spcAft>
              <a:buClr>
                <a:srgbClr val="000000"/>
              </a:buClr>
              <a:buSzPts val="1400"/>
              <a:buNone/>
              <a:defRPr sz="1400">
                <a:solidFill>
                  <a:srgbClr val="000000"/>
                </a:solidFill>
              </a:defRPr>
            </a:lvl1pPr>
            <a:lvl2pPr lvl="1" rtl="0" algn="ctr">
              <a:lnSpc>
                <a:spcPct val="90000"/>
              </a:lnSpc>
              <a:spcBef>
                <a:spcPts val="0"/>
              </a:spcBef>
              <a:spcAft>
                <a:spcPts val="0"/>
              </a:spcAft>
              <a:buClr>
                <a:srgbClr val="000000"/>
              </a:buClr>
              <a:buSzPts val="1400"/>
              <a:buNone/>
              <a:defRPr sz="1400">
                <a:solidFill>
                  <a:srgbClr val="000000"/>
                </a:solidFill>
              </a:defRPr>
            </a:lvl2pPr>
            <a:lvl3pPr lvl="2" rtl="0" algn="ctr">
              <a:lnSpc>
                <a:spcPct val="90000"/>
              </a:lnSpc>
              <a:spcBef>
                <a:spcPts val="0"/>
              </a:spcBef>
              <a:spcAft>
                <a:spcPts val="0"/>
              </a:spcAft>
              <a:buClr>
                <a:srgbClr val="000000"/>
              </a:buClr>
              <a:buSzPts val="1400"/>
              <a:buNone/>
              <a:defRPr sz="1400">
                <a:solidFill>
                  <a:srgbClr val="000000"/>
                </a:solidFill>
              </a:defRPr>
            </a:lvl3pPr>
            <a:lvl4pPr lvl="3" rtl="0" algn="ctr">
              <a:lnSpc>
                <a:spcPct val="90000"/>
              </a:lnSpc>
              <a:spcBef>
                <a:spcPts val="0"/>
              </a:spcBef>
              <a:spcAft>
                <a:spcPts val="0"/>
              </a:spcAft>
              <a:buClr>
                <a:srgbClr val="000000"/>
              </a:buClr>
              <a:buSzPts val="1400"/>
              <a:buNone/>
              <a:defRPr sz="1400">
                <a:solidFill>
                  <a:srgbClr val="000000"/>
                </a:solidFill>
              </a:defRPr>
            </a:lvl4pPr>
            <a:lvl5pPr lvl="4" rtl="0" algn="ctr">
              <a:lnSpc>
                <a:spcPct val="90000"/>
              </a:lnSpc>
              <a:spcBef>
                <a:spcPts val="0"/>
              </a:spcBef>
              <a:spcAft>
                <a:spcPts val="0"/>
              </a:spcAft>
              <a:buClr>
                <a:srgbClr val="000000"/>
              </a:buClr>
              <a:buSzPts val="1400"/>
              <a:buNone/>
              <a:defRPr sz="1400">
                <a:solidFill>
                  <a:srgbClr val="000000"/>
                </a:solidFill>
              </a:defRPr>
            </a:lvl5pPr>
            <a:lvl6pPr lvl="5" rtl="0" algn="ctr">
              <a:lnSpc>
                <a:spcPct val="90000"/>
              </a:lnSpc>
              <a:spcBef>
                <a:spcPts val="0"/>
              </a:spcBef>
              <a:spcAft>
                <a:spcPts val="0"/>
              </a:spcAft>
              <a:buClr>
                <a:srgbClr val="000000"/>
              </a:buClr>
              <a:buSzPts val="1400"/>
              <a:buNone/>
              <a:defRPr sz="1400">
                <a:solidFill>
                  <a:srgbClr val="000000"/>
                </a:solidFill>
              </a:defRPr>
            </a:lvl6pPr>
            <a:lvl7pPr lvl="6" rtl="0" algn="ctr">
              <a:lnSpc>
                <a:spcPct val="90000"/>
              </a:lnSpc>
              <a:spcBef>
                <a:spcPts val="0"/>
              </a:spcBef>
              <a:spcAft>
                <a:spcPts val="0"/>
              </a:spcAft>
              <a:buClr>
                <a:srgbClr val="000000"/>
              </a:buClr>
              <a:buSzPts val="1400"/>
              <a:buNone/>
              <a:defRPr sz="1400">
                <a:solidFill>
                  <a:srgbClr val="000000"/>
                </a:solidFill>
              </a:defRPr>
            </a:lvl7pPr>
            <a:lvl8pPr lvl="7" rtl="0" algn="ctr">
              <a:lnSpc>
                <a:spcPct val="90000"/>
              </a:lnSpc>
              <a:spcBef>
                <a:spcPts val="0"/>
              </a:spcBef>
              <a:spcAft>
                <a:spcPts val="0"/>
              </a:spcAft>
              <a:buClr>
                <a:srgbClr val="000000"/>
              </a:buClr>
              <a:buSzPts val="1400"/>
              <a:buNone/>
              <a:defRPr sz="1400">
                <a:solidFill>
                  <a:srgbClr val="000000"/>
                </a:solidFill>
              </a:defRPr>
            </a:lvl8pPr>
            <a:lvl9pPr lvl="8" rtl="0" algn="ctr">
              <a:lnSpc>
                <a:spcPct val="90000"/>
              </a:lnSpc>
              <a:spcBef>
                <a:spcPts val="0"/>
              </a:spcBef>
              <a:spcAft>
                <a:spcPts val="0"/>
              </a:spcAft>
              <a:buClr>
                <a:srgbClr val="000000"/>
              </a:buClr>
              <a:buSzPts val="1400"/>
              <a:buNone/>
              <a:defRPr sz="1400">
                <a:solidFill>
                  <a:srgbClr val="000000"/>
                </a:solidFill>
              </a:defRPr>
            </a:lvl9pPr>
          </a:lstStyle>
          <a:p/>
        </p:txBody>
      </p:sp>
      <p:grpSp>
        <p:nvGrpSpPr>
          <p:cNvPr id="97" name="Google Shape;97;p20"/>
          <p:cNvGrpSpPr/>
          <p:nvPr/>
        </p:nvGrpSpPr>
        <p:grpSpPr>
          <a:xfrm>
            <a:off x="764825" y="439375"/>
            <a:ext cx="1924500" cy="1924500"/>
            <a:chOff x="6680825" y="2549350"/>
            <a:chExt cx="1539600" cy="1539600"/>
          </a:xfrm>
        </p:grpSpPr>
        <p:sp>
          <p:nvSpPr>
            <p:cNvPr id="98" name="Google Shape;98;p20"/>
            <p:cNvSpPr/>
            <p:nvPr/>
          </p:nvSpPr>
          <p:spPr>
            <a:xfrm>
              <a:off x="6825669" y="2694194"/>
              <a:ext cx="1249800" cy="12498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0"/>
            <p:cNvSpPr/>
            <p:nvPr/>
          </p:nvSpPr>
          <p:spPr>
            <a:xfrm>
              <a:off x="6894850" y="2763375"/>
              <a:ext cx="1111200" cy="11112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0"/>
            <p:cNvSpPr/>
            <p:nvPr/>
          </p:nvSpPr>
          <p:spPr>
            <a:xfrm>
              <a:off x="6680825" y="2549350"/>
              <a:ext cx="1539600" cy="1539600"/>
            </a:xfrm>
            <a:prstGeom prst="donut">
              <a:avLst>
                <a:gd fmla="val 495" name="adj"/>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101" name="Shape 101"/>
        <p:cNvGrpSpPr/>
        <p:nvPr/>
      </p:nvGrpSpPr>
      <p:grpSpPr>
        <a:xfrm>
          <a:off x="0" y="0"/>
          <a:ext cx="0" cy="0"/>
          <a:chOff x="0" y="0"/>
          <a:chExt cx="0" cy="0"/>
        </a:xfrm>
      </p:grpSpPr>
      <p:grpSp>
        <p:nvGrpSpPr>
          <p:cNvPr id="102" name="Google Shape;102;p21"/>
          <p:cNvGrpSpPr/>
          <p:nvPr/>
        </p:nvGrpSpPr>
        <p:grpSpPr>
          <a:xfrm>
            <a:off x="-442731" y="337284"/>
            <a:ext cx="2324700" cy="2324700"/>
            <a:chOff x="-474900" y="321200"/>
            <a:chExt cx="2324700" cy="2324700"/>
          </a:xfrm>
        </p:grpSpPr>
        <p:sp>
          <p:nvSpPr>
            <p:cNvPr id="103" name="Google Shape;103;p21"/>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1"/>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1"/>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1"/>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2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1"/>
          <p:cNvSpPr txBox="1"/>
          <p:nvPr>
            <p:ph type="title"/>
          </p:nvPr>
        </p:nvSpPr>
        <p:spPr>
          <a:xfrm>
            <a:off x="457200" y="1166125"/>
            <a:ext cx="5220300" cy="6831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 name="Google Shape;109;p21"/>
          <p:cNvSpPr txBox="1"/>
          <p:nvPr>
            <p:ph idx="1" type="body"/>
          </p:nvPr>
        </p:nvSpPr>
        <p:spPr>
          <a:xfrm>
            <a:off x="1069625"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10" name="Google Shape;110;p21"/>
          <p:cNvSpPr txBox="1"/>
          <p:nvPr>
            <p:ph idx="2" type="body"/>
          </p:nvPr>
        </p:nvSpPr>
        <p:spPr>
          <a:xfrm>
            <a:off x="263093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11" name="Google Shape;111;p21"/>
          <p:cNvSpPr txBox="1"/>
          <p:nvPr>
            <p:ph idx="3" type="body"/>
          </p:nvPr>
        </p:nvSpPr>
        <p:spPr>
          <a:xfrm>
            <a:off x="419224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112" name="Google Shape;112;p2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21"/>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1"/>
          <p:cNvSpPr/>
          <p:nvPr/>
        </p:nvSpPr>
        <p:spPr>
          <a:xfrm>
            <a:off x="6272900" y="955200"/>
            <a:ext cx="3233100" cy="3233100"/>
          </a:xfrm>
          <a:prstGeom prst="ellipse">
            <a:avLst/>
          </a:prstGeom>
          <a:solidFill>
            <a:srgbClr val="000000">
              <a:alpha val="6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17" name="Google Shape;11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2"/>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2" name="Shape 122"/>
        <p:cNvGrpSpPr/>
        <p:nvPr/>
      </p:nvGrpSpPr>
      <p:grpSpPr>
        <a:xfrm>
          <a:off x="0" y="0"/>
          <a:ext cx="0" cy="0"/>
          <a:chOff x="0" y="0"/>
          <a:chExt cx="0" cy="0"/>
        </a:xfrm>
      </p:grpSpPr>
      <p:sp>
        <p:nvSpPr>
          <p:cNvPr id="123" name="Google Shape;123;p2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2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4"/>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31" name="Google Shape;131;p2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5" name="Shape 135"/>
        <p:cNvGrpSpPr/>
        <p:nvPr/>
      </p:nvGrpSpPr>
      <p:grpSpPr>
        <a:xfrm>
          <a:off x="0" y="0"/>
          <a:ext cx="0" cy="0"/>
          <a:chOff x="0" y="0"/>
          <a:chExt cx="0" cy="0"/>
        </a:xfrm>
      </p:grpSpPr>
      <p:sp>
        <p:nvSpPr>
          <p:cNvPr id="136" name="Google Shape;136;p2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42" name="Shape 142"/>
        <p:cNvGrpSpPr/>
        <p:nvPr/>
      </p:nvGrpSpPr>
      <p:grpSpPr>
        <a:xfrm>
          <a:off x="0" y="0"/>
          <a:ext cx="0" cy="0"/>
          <a:chOff x="0" y="0"/>
          <a:chExt cx="0" cy="0"/>
        </a:xfrm>
      </p:grpSpPr>
      <p:sp>
        <p:nvSpPr>
          <p:cNvPr id="143" name="Google Shape;143;p26"/>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4" name="Google Shape;14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6" name="Google Shape;14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27"/>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27"/>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50" name="Google Shape;150;p27"/>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1" name="Google Shape;151;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3" name="Google Shape;153;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54" name="Shape 154"/>
        <p:cNvGrpSpPr/>
        <p:nvPr/>
      </p:nvGrpSpPr>
      <p:grpSpPr>
        <a:xfrm>
          <a:off x="0" y="0"/>
          <a:ext cx="0" cy="0"/>
          <a:chOff x="0" y="0"/>
          <a:chExt cx="0" cy="0"/>
        </a:xfrm>
      </p:grpSpPr>
      <p:pic>
        <p:nvPicPr>
          <p:cNvPr id="155" name="Google Shape;155;p28"/>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56" name="Google Shape;15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7" name="Google Shape;15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8" name="Google Shape;15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28"/>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0" name="Google Shape;160;p2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61" name="Shape 161"/>
        <p:cNvGrpSpPr/>
        <p:nvPr/>
      </p:nvGrpSpPr>
      <p:grpSpPr>
        <a:xfrm>
          <a:off x="0" y="0"/>
          <a:ext cx="0" cy="0"/>
          <a:chOff x="0" y="0"/>
          <a:chExt cx="0" cy="0"/>
        </a:xfrm>
      </p:grpSpPr>
      <p:pic>
        <p:nvPicPr>
          <p:cNvPr id="162" name="Google Shape;162;p29"/>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63" name="Google Shape;163;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5" name="Google Shape;165;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7" name="Shape 167"/>
        <p:cNvGrpSpPr/>
        <p:nvPr/>
      </p:nvGrpSpPr>
      <p:grpSpPr>
        <a:xfrm>
          <a:off x="0" y="0"/>
          <a:ext cx="0" cy="0"/>
          <a:chOff x="0" y="0"/>
          <a:chExt cx="0" cy="0"/>
        </a:xfrm>
      </p:grpSpPr>
      <p:sp>
        <p:nvSpPr>
          <p:cNvPr id="168" name="Google Shape;168;p30"/>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69" name="Google Shape;169;p30"/>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70" name="Google Shape;170;p30"/>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71" name="Shape 171"/>
        <p:cNvGrpSpPr/>
        <p:nvPr/>
      </p:nvGrpSpPr>
      <p:grpSpPr>
        <a:xfrm>
          <a:off x="0" y="0"/>
          <a:ext cx="0" cy="0"/>
          <a:chOff x="0" y="0"/>
          <a:chExt cx="0" cy="0"/>
        </a:xfrm>
      </p:grpSpPr>
      <p:sp>
        <p:nvSpPr>
          <p:cNvPr id="172" name="Google Shape;172;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 name="Google Shape;174;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77" name="Shape 177"/>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8" name="Shape 178"/>
        <p:cNvGrpSpPr/>
        <p:nvPr/>
      </p:nvGrpSpPr>
      <p:grpSpPr>
        <a:xfrm>
          <a:off x="0" y="0"/>
          <a:ext cx="0" cy="0"/>
          <a:chOff x="0" y="0"/>
          <a:chExt cx="0" cy="0"/>
        </a:xfrm>
      </p:grpSpPr>
      <p:sp>
        <p:nvSpPr>
          <p:cNvPr id="179" name="Google Shape;179;p33"/>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 name="Google Shape;180;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2" name="Google Shape;182;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3" name="Google Shape;183;p3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tour map" showMasterSp="0">
  <p:cSld name="Base tour map">
    <p:bg>
      <p:bgPr>
        <a:solidFill>
          <a:schemeClr val="dk2"/>
        </a:solidFill>
      </p:bgPr>
    </p:bg>
    <p:spTree>
      <p:nvGrpSpPr>
        <p:cNvPr id="184" name="Shape 184"/>
        <p:cNvGrpSpPr/>
        <p:nvPr/>
      </p:nvGrpSpPr>
      <p:grpSpPr>
        <a:xfrm>
          <a:off x="0" y="0"/>
          <a:ext cx="0" cy="0"/>
          <a:chOff x="0" y="0"/>
          <a:chExt cx="0" cy="0"/>
        </a:xfrm>
      </p:grpSpPr>
      <p:pic>
        <p:nvPicPr>
          <p:cNvPr id="185" name="Google Shape;185;p34"/>
          <p:cNvPicPr preferRelativeResize="0"/>
          <p:nvPr/>
        </p:nvPicPr>
        <p:blipFill rotWithShape="1">
          <a:blip r:embed="rId2">
            <a:alphaModFix/>
          </a:blip>
          <a:srcRect b="1333" l="0" r="7287" t="92800"/>
          <a:stretch/>
        </p:blipFill>
        <p:spPr>
          <a:xfrm>
            <a:off x="1777" y="4773168"/>
            <a:ext cx="8474710" cy="301751"/>
          </a:xfrm>
          <a:prstGeom prst="rect">
            <a:avLst/>
          </a:prstGeom>
          <a:noFill/>
          <a:ln>
            <a:noFill/>
          </a:ln>
        </p:spPr>
      </p:pic>
      <p:pic>
        <p:nvPicPr>
          <p:cNvPr id="186" name="Google Shape;186;p34"/>
          <p:cNvPicPr preferRelativeResize="0"/>
          <p:nvPr/>
        </p:nvPicPr>
        <p:blipFill rotWithShape="1">
          <a:blip r:embed="rId3">
            <a:alphaModFix/>
          </a:blip>
          <a:srcRect b="0" l="0" r="0" t="0"/>
          <a:stretch/>
        </p:blipFill>
        <p:spPr>
          <a:xfrm>
            <a:off x="1005840" y="361634"/>
            <a:ext cx="7132317" cy="432412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87" name="Shape 187"/>
        <p:cNvGrpSpPr/>
        <p:nvPr/>
      </p:nvGrpSpPr>
      <p:grpSpPr>
        <a:xfrm>
          <a:off x="0" y="0"/>
          <a:ext cx="0" cy="0"/>
          <a:chOff x="0" y="0"/>
          <a:chExt cx="0" cy="0"/>
        </a:xfrm>
      </p:grpSpPr>
      <p:pic>
        <p:nvPicPr>
          <p:cNvPr id="188" name="Google Shape;188;p35"/>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89" name="Google Shape;189;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0" name="Google Shape;190;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1" name="Google Shape;191;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p3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93" name="Shape 193"/>
        <p:cNvGrpSpPr/>
        <p:nvPr/>
      </p:nvGrpSpPr>
      <p:grpSpPr>
        <a:xfrm>
          <a:off x="0" y="0"/>
          <a:ext cx="0" cy="0"/>
          <a:chOff x="0" y="0"/>
          <a:chExt cx="0" cy="0"/>
        </a:xfrm>
      </p:grpSpPr>
      <p:pic>
        <p:nvPicPr>
          <p:cNvPr id="194" name="Google Shape;194;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5" name="Google Shape;195;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8" name="Google Shape;198;p36"/>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 name="Google Shape;199;p36"/>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200" name="Google Shape;200;p36"/>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01" name="Shape 201"/>
        <p:cNvGrpSpPr/>
        <p:nvPr/>
      </p:nvGrpSpPr>
      <p:grpSpPr>
        <a:xfrm>
          <a:off x="0" y="0"/>
          <a:ext cx="0" cy="0"/>
          <a:chOff x="0" y="0"/>
          <a:chExt cx="0" cy="0"/>
        </a:xfrm>
      </p:grpSpPr>
      <p:pic>
        <p:nvPicPr>
          <p:cNvPr id="202" name="Google Shape;202;p3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03" name="Google Shape;203;p3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4" name="Google Shape;204;p37"/>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05" name="Google Shape;205;p37"/>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6" name="Google Shape;206;p3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07" name="Google Shape;207;p3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211" name="Shape 211"/>
        <p:cNvGrpSpPr/>
        <p:nvPr/>
      </p:nvGrpSpPr>
      <p:grpSpPr>
        <a:xfrm>
          <a:off x="0" y="0"/>
          <a:ext cx="0" cy="0"/>
          <a:chOff x="0" y="0"/>
          <a:chExt cx="0" cy="0"/>
        </a:xfrm>
      </p:grpSpPr>
      <p:sp>
        <p:nvSpPr>
          <p:cNvPr id="212" name="Google Shape;212;p38"/>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13" name="Google Shape;213;p3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14" name="Google Shape;214;p3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15" name="Google Shape;215;p3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16" name="Google Shape;216;p38"/>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217" name="Shape 217"/>
        <p:cNvGrpSpPr/>
        <p:nvPr/>
      </p:nvGrpSpPr>
      <p:grpSpPr>
        <a:xfrm>
          <a:off x="0" y="0"/>
          <a:ext cx="0" cy="0"/>
          <a:chOff x="0" y="0"/>
          <a:chExt cx="0" cy="0"/>
        </a:xfrm>
      </p:grpSpPr>
      <p:sp>
        <p:nvSpPr>
          <p:cNvPr id="218" name="Google Shape;218;p3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9" name="Google Shape;219;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0" name="Google Shape;220;p3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docs.google.com/document/d/1G5Wr9XK5eVd8NLKsRkZwnuJplurWLuXoaMfdl3YlB84/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hyperlink" Target="mailto:accreditation@ksd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Establishing Building Level Goals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How might your buildings set goals? </a:t>
            </a:r>
            <a:endParaRPr/>
          </a:p>
        </p:txBody>
      </p:sp>
      <p:sp>
        <p:nvSpPr>
          <p:cNvPr id="231" name="Google Shape;231;p41"/>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Fishbone analysis with intentional focus on district data point as the priority</a:t>
            </a:r>
            <a:endParaRPr/>
          </a:p>
          <a:p>
            <a:pPr indent="-361950" lvl="0" marL="457200" rtl="0" algn="l">
              <a:spcBef>
                <a:spcPts val="0"/>
              </a:spcBef>
              <a:spcAft>
                <a:spcPts val="0"/>
              </a:spcAft>
              <a:buSzPts val="2100"/>
              <a:buChar char="●"/>
            </a:pPr>
            <a:r>
              <a:rPr lang="en"/>
              <a:t>Root cause analysis for the district goal and its connection to their building/work </a:t>
            </a:r>
            <a:endParaRPr/>
          </a:p>
          <a:p>
            <a:pPr indent="-361950" lvl="0" marL="457200" rtl="0" algn="l">
              <a:spcBef>
                <a:spcPts val="0"/>
              </a:spcBef>
              <a:spcAft>
                <a:spcPts val="0"/>
              </a:spcAft>
              <a:buSzPts val="2100"/>
              <a:buChar char="●"/>
            </a:pPr>
            <a:r>
              <a:rPr lang="en" u="sng">
                <a:solidFill>
                  <a:schemeClr val="accent1"/>
                </a:solidFill>
                <a:hlinkClick r:id="rId3">
                  <a:extLst>
                    <a:ext uri="{A12FA001-AC4F-418D-AE19-62706E023703}">
                      <ahyp:hlinkClr val="tx"/>
                    </a:ext>
                  </a:extLst>
                </a:hlinkClick>
              </a:rPr>
              <a:t>Goal Writing Sheet</a:t>
            </a:r>
            <a:r>
              <a:rPr lang="en">
                <a:solidFill>
                  <a:schemeClr val="accent1"/>
                </a:solidFill>
              </a:rPr>
              <a:t> </a:t>
            </a:r>
            <a:endParaRPr>
              <a:solidFill>
                <a:schemeClr val="accent1"/>
              </a:solidFill>
            </a:endParaRPr>
          </a:p>
          <a:p>
            <a:pPr indent="-342900" lvl="1" marL="914400" rtl="0" algn="l">
              <a:spcBef>
                <a:spcPts val="0"/>
              </a:spcBef>
              <a:spcAft>
                <a:spcPts val="0"/>
              </a:spcAft>
              <a:buSzPts val="1800"/>
              <a:buChar char="○"/>
            </a:pPr>
            <a:r>
              <a:rPr lang="en"/>
              <a:t>Priority Data Point</a:t>
            </a:r>
            <a:endParaRPr/>
          </a:p>
          <a:p>
            <a:pPr indent="-323850" lvl="2" marL="1371600" rtl="0" algn="l">
              <a:spcBef>
                <a:spcPts val="0"/>
              </a:spcBef>
              <a:spcAft>
                <a:spcPts val="0"/>
              </a:spcAft>
              <a:buSzPts val="1500"/>
              <a:buChar char="■"/>
            </a:pPr>
            <a:r>
              <a:rPr lang="en"/>
              <a:t>Quantitative and Qualitative Support</a:t>
            </a:r>
            <a:endParaRPr/>
          </a:p>
          <a:p>
            <a:pPr indent="-342900" lvl="1" marL="914400" rtl="0" algn="l">
              <a:spcBef>
                <a:spcPts val="0"/>
              </a:spcBef>
              <a:spcAft>
                <a:spcPts val="0"/>
              </a:spcAft>
              <a:buSzPts val="1800"/>
              <a:buChar char="○"/>
            </a:pPr>
            <a:r>
              <a:rPr lang="en"/>
              <a:t>Root Cause Analysis</a:t>
            </a:r>
            <a:endParaRPr/>
          </a:p>
          <a:p>
            <a:pPr indent="-342900" lvl="1" marL="914400" rtl="0" algn="l">
              <a:spcBef>
                <a:spcPts val="0"/>
              </a:spcBef>
              <a:spcAft>
                <a:spcPts val="0"/>
              </a:spcAft>
              <a:buSzPts val="1800"/>
              <a:buChar char="○"/>
            </a:pPr>
            <a:r>
              <a:rPr lang="en"/>
              <a:t>Current State → Desired State</a:t>
            </a:r>
            <a:endParaRPr/>
          </a:p>
          <a:p>
            <a:pPr indent="-342900" lvl="1" marL="914400" rtl="0" algn="l">
              <a:spcBef>
                <a:spcPts val="0"/>
              </a:spcBef>
              <a:spcAft>
                <a:spcPts val="0"/>
              </a:spcAft>
              <a:buSzPts val="1800"/>
              <a:buChar char="○"/>
            </a:pPr>
            <a:r>
              <a:rPr lang="en"/>
              <a:t>SMART Goal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42"/>
          <p:cNvPicPr preferRelativeResize="0"/>
          <p:nvPr/>
        </p:nvPicPr>
        <p:blipFill>
          <a:blip r:embed="rId3">
            <a:alphaModFix/>
          </a:blip>
          <a:stretch>
            <a:fillRect/>
          </a:stretch>
        </p:blipFill>
        <p:spPr>
          <a:xfrm>
            <a:off x="1474100" y="0"/>
            <a:ext cx="6132675" cy="467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Supporting Buildings through the Goal Writing Process</a:t>
            </a:r>
            <a:endParaRPr/>
          </a:p>
        </p:txBody>
      </p:sp>
      <p:sp>
        <p:nvSpPr>
          <p:cNvPr id="242" name="Google Shape;242;p43"/>
          <p:cNvSpPr txBox="1"/>
          <p:nvPr>
            <p:ph idx="1" type="body"/>
          </p:nvPr>
        </p:nvSpPr>
        <p:spPr>
          <a:xfrm>
            <a:off x="311700" y="1434250"/>
            <a:ext cx="4518900" cy="3134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u="sng"/>
              <a:t>Aligning ‘Up’</a:t>
            </a:r>
            <a:endParaRPr b="1" u="sng"/>
          </a:p>
          <a:p>
            <a:pPr indent="0" lvl="0" marL="0" rtl="0" algn="l">
              <a:spcBef>
                <a:spcPts val="800"/>
              </a:spcBef>
              <a:spcAft>
                <a:spcPts val="0"/>
              </a:spcAft>
              <a:buNone/>
            </a:pPr>
            <a:r>
              <a:rPr lang="en"/>
              <a:t>Building goals should align with the…</a:t>
            </a:r>
            <a:endParaRPr/>
          </a:p>
          <a:p>
            <a:pPr indent="-361950" lvl="0" marL="457200" rtl="0" algn="l">
              <a:spcBef>
                <a:spcPts val="800"/>
              </a:spcBef>
              <a:spcAft>
                <a:spcPts val="0"/>
              </a:spcAft>
              <a:buClr>
                <a:schemeClr val="dk1"/>
              </a:buClr>
              <a:buSzPts val="2100"/>
              <a:buChar char="●"/>
            </a:pPr>
            <a:r>
              <a:rPr lang="en"/>
              <a:t>Building’s Mission, Vision, Values, Core Beliefs</a:t>
            </a:r>
            <a:endParaRPr/>
          </a:p>
          <a:p>
            <a:pPr indent="-361950" lvl="0" marL="457200" rtl="0" algn="l">
              <a:spcBef>
                <a:spcPts val="0"/>
              </a:spcBef>
              <a:spcAft>
                <a:spcPts val="0"/>
              </a:spcAft>
              <a:buClr>
                <a:schemeClr val="dk1"/>
              </a:buClr>
              <a:buSzPts val="2100"/>
              <a:buChar char="●"/>
            </a:pPr>
            <a:r>
              <a:rPr lang="en"/>
              <a:t>Building Goals in KansaStar</a:t>
            </a:r>
            <a:endParaRPr/>
          </a:p>
          <a:p>
            <a:pPr indent="-361950" lvl="0" marL="457200" rtl="0" algn="l">
              <a:spcBef>
                <a:spcPts val="0"/>
              </a:spcBef>
              <a:spcAft>
                <a:spcPts val="0"/>
              </a:spcAft>
              <a:buClr>
                <a:schemeClr val="dk1"/>
              </a:buClr>
              <a:buSzPts val="2100"/>
              <a:buChar char="●"/>
            </a:pPr>
            <a:r>
              <a:rPr lang="en"/>
              <a:t>District’s Goals</a:t>
            </a:r>
            <a:endParaRPr/>
          </a:p>
          <a:p>
            <a:pPr indent="-361950" lvl="0" marL="457200" rtl="0" algn="l">
              <a:spcBef>
                <a:spcPts val="0"/>
              </a:spcBef>
              <a:spcAft>
                <a:spcPts val="0"/>
              </a:spcAft>
              <a:buClr>
                <a:schemeClr val="dk1"/>
              </a:buClr>
              <a:buSzPts val="2100"/>
              <a:buChar char="●"/>
            </a:pPr>
            <a:r>
              <a:rPr lang="en"/>
              <a:t>District’s Mission, Vision, Values, Core Beliefs</a:t>
            </a:r>
            <a:endParaRPr/>
          </a:p>
          <a:p>
            <a:pPr indent="-361950" lvl="0" marL="457200" rtl="0" algn="l">
              <a:spcBef>
                <a:spcPts val="0"/>
              </a:spcBef>
              <a:spcAft>
                <a:spcPts val="0"/>
              </a:spcAft>
              <a:buClr>
                <a:schemeClr val="dk1"/>
              </a:buClr>
              <a:buSzPts val="2100"/>
              <a:buChar char="●"/>
            </a:pPr>
            <a:r>
              <a:rPr lang="en"/>
              <a:t>District </a:t>
            </a:r>
            <a:r>
              <a:rPr lang="en"/>
              <a:t>Profile of a Graduate (if applicable)</a:t>
            </a:r>
            <a:endParaRPr/>
          </a:p>
          <a:p>
            <a:pPr indent="0" lvl="0" marL="0" rtl="0" algn="l">
              <a:spcBef>
                <a:spcPts val="800"/>
              </a:spcBef>
              <a:spcAft>
                <a:spcPts val="0"/>
              </a:spcAft>
              <a:buNone/>
            </a:pPr>
            <a:r>
              <a:rPr lang="en"/>
              <a:t> </a:t>
            </a:r>
            <a:endParaRPr/>
          </a:p>
          <a:p>
            <a:pPr indent="0" lvl="0" marL="0" rtl="0" algn="l">
              <a:spcBef>
                <a:spcPts val="800"/>
              </a:spcBef>
              <a:spcAft>
                <a:spcPts val="0"/>
              </a:spcAft>
              <a:buNone/>
            </a:pPr>
            <a:r>
              <a:rPr b="1" lang="en" u="sng"/>
              <a:t>Discuss</a:t>
            </a:r>
            <a:r>
              <a:rPr lang="en"/>
              <a:t> </a:t>
            </a:r>
            <a:endParaRPr/>
          </a:p>
          <a:p>
            <a:pPr indent="0" lvl="0" marL="0" rtl="0" algn="l">
              <a:spcBef>
                <a:spcPts val="800"/>
              </a:spcBef>
              <a:spcAft>
                <a:spcPts val="0"/>
              </a:spcAft>
              <a:buNone/>
            </a:pPr>
            <a:r>
              <a:rPr lang="en"/>
              <a:t>If your buildings meet all of their goals, would the district meet its </a:t>
            </a:r>
            <a:r>
              <a:rPr lang="en"/>
              <a:t>goal</a:t>
            </a:r>
            <a:r>
              <a:rPr lang="en"/>
              <a:t>? </a:t>
            </a:r>
            <a:endParaRPr/>
          </a:p>
        </p:txBody>
      </p:sp>
      <p:sp>
        <p:nvSpPr>
          <p:cNvPr id="243" name="Google Shape;243;p43"/>
          <p:cNvSpPr txBox="1"/>
          <p:nvPr>
            <p:ph idx="2" type="body"/>
          </p:nvPr>
        </p:nvSpPr>
        <p:spPr>
          <a:xfrm>
            <a:off x="5101775" y="1434250"/>
            <a:ext cx="3730500" cy="3134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u="sng"/>
              <a:t>Building-Level Goal Writing </a:t>
            </a:r>
            <a:endParaRPr b="1" u="sng"/>
          </a:p>
          <a:p>
            <a:pPr indent="0" lvl="0" marL="0" rtl="0" algn="l">
              <a:spcBef>
                <a:spcPts val="800"/>
              </a:spcBef>
              <a:spcAft>
                <a:spcPts val="0"/>
              </a:spcAft>
              <a:buNone/>
            </a:pPr>
            <a:r>
              <a:rPr lang="en"/>
              <a:t>Before defining future state, each building must determine their role in leveraging the district’s goals. </a:t>
            </a:r>
            <a:endParaRPr/>
          </a:p>
          <a:p>
            <a:pPr indent="0" lvl="0" marL="0" rtl="0" algn="l">
              <a:spcBef>
                <a:spcPts val="800"/>
              </a:spcBef>
              <a:spcAft>
                <a:spcPts val="0"/>
              </a:spcAft>
              <a:buNone/>
            </a:pPr>
            <a:r>
              <a:rPr lang="en"/>
              <a:t>Once they know </a:t>
            </a:r>
            <a:r>
              <a:rPr i="1" lang="en"/>
              <a:t>how</a:t>
            </a:r>
            <a:r>
              <a:rPr lang="en"/>
              <a:t> they can help move the district goal forward, then they can determine </a:t>
            </a:r>
            <a:r>
              <a:rPr i="1" lang="en"/>
              <a:t>what</a:t>
            </a:r>
            <a:r>
              <a:rPr lang="en"/>
              <a:t> progress for them will need to look like (i.e. through their SMART Goal). </a:t>
            </a:r>
            <a:endParaRPr/>
          </a:p>
          <a:p>
            <a:pPr indent="0" lvl="0" marL="0" rtl="0" algn="l">
              <a:spcBef>
                <a:spcPts val="800"/>
              </a:spcBef>
              <a:spcAft>
                <a:spcPts val="0"/>
              </a:spcAft>
              <a:buNone/>
            </a:pPr>
            <a:r>
              <a:rPr lang="en"/>
              <a:t>Remember, goals should always be based on data, and thus, they should always be measurable. </a:t>
            </a:r>
            <a:endParaRPr/>
          </a:p>
          <a:p>
            <a:pPr indent="0" lvl="0" marL="0" rtl="0" algn="l">
              <a:spcBef>
                <a:spcPts val="800"/>
              </a:spcBef>
              <a:spcAft>
                <a:spcPts val="0"/>
              </a:spcAft>
              <a:buNone/>
            </a:pPr>
            <a:r>
              <a:t/>
            </a:r>
            <a:endParaRPr/>
          </a:p>
        </p:txBody>
      </p:sp>
      <p:pic>
        <p:nvPicPr>
          <p:cNvPr id="244" name="Google Shape;244;p43"/>
          <p:cNvPicPr preferRelativeResize="0"/>
          <p:nvPr/>
        </p:nvPicPr>
        <p:blipFill>
          <a:blip r:embed="rId3">
            <a:alphaModFix/>
          </a:blip>
          <a:stretch>
            <a:fillRect/>
          </a:stretch>
        </p:blipFill>
        <p:spPr>
          <a:xfrm>
            <a:off x="8333383" y="-7"/>
            <a:ext cx="810620" cy="49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Examples</a:t>
            </a:r>
            <a:endParaRPr/>
          </a:p>
        </p:txBody>
      </p:sp>
      <p:sp>
        <p:nvSpPr>
          <p:cNvPr id="250" name="Google Shape;250;p44"/>
          <p:cNvSpPr txBox="1"/>
          <p:nvPr>
            <p:ph idx="1" type="body"/>
          </p:nvPr>
        </p:nvSpPr>
        <p:spPr>
          <a:xfrm>
            <a:off x="311700" y="1152475"/>
            <a:ext cx="86358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700"/>
              <a:t>System - Post-Secondary Success </a:t>
            </a:r>
            <a:endParaRPr sz="1700"/>
          </a:p>
          <a:p>
            <a:pPr indent="0" lvl="0" marL="457200" rtl="0" algn="l">
              <a:spcBef>
                <a:spcPts val="800"/>
              </a:spcBef>
              <a:spcAft>
                <a:spcPts val="0"/>
              </a:spcAft>
              <a:buNone/>
            </a:pPr>
            <a:r>
              <a:rPr lang="en" sz="1700"/>
              <a:t>HS - # of internships</a:t>
            </a:r>
            <a:endParaRPr sz="1700"/>
          </a:p>
          <a:p>
            <a:pPr indent="0" lvl="0" marL="457200" rtl="0" algn="l">
              <a:spcBef>
                <a:spcPts val="800"/>
              </a:spcBef>
              <a:spcAft>
                <a:spcPts val="0"/>
              </a:spcAft>
              <a:buNone/>
            </a:pPr>
            <a:r>
              <a:rPr lang="en" sz="1700"/>
              <a:t>MS - # of career exploration </a:t>
            </a:r>
            <a:endParaRPr sz="1700"/>
          </a:p>
          <a:p>
            <a:pPr indent="0" lvl="0" marL="457200" rtl="0" algn="l">
              <a:spcBef>
                <a:spcPts val="800"/>
              </a:spcBef>
              <a:spcAft>
                <a:spcPts val="0"/>
              </a:spcAft>
              <a:buNone/>
            </a:pPr>
            <a:r>
              <a:rPr lang="en" sz="1700"/>
              <a:t>ES - % reading on grade level by grade 3</a:t>
            </a:r>
            <a:endParaRPr sz="1700"/>
          </a:p>
          <a:p>
            <a:pPr indent="0" lvl="0" marL="457200" rtl="0" algn="l">
              <a:spcBef>
                <a:spcPts val="800"/>
              </a:spcBef>
              <a:spcAft>
                <a:spcPts val="0"/>
              </a:spcAft>
              <a:buNone/>
            </a:pPr>
            <a:r>
              <a:t/>
            </a:r>
            <a:endParaRPr sz="1700"/>
          </a:p>
          <a:p>
            <a:pPr indent="0" lvl="0" marL="0" rtl="0" algn="l">
              <a:spcBef>
                <a:spcPts val="800"/>
              </a:spcBef>
              <a:spcAft>
                <a:spcPts val="0"/>
              </a:spcAft>
              <a:buNone/>
            </a:pPr>
            <a:r>
              <a:rPr lang="en" sz="1700"/>
              <a:t>System - Academic Success (</a:t>
            </a:r>
            <a:r>
              <a:rPr lang="en" sz="1700">
                <a:highlight>
                  <a:srgbClr val="FBCB2E"/>
                </a:highlight>
              </a:rPr>
              <a:t>__</a:t>
            </a:r>
            <a:r>
              <a:rPr lang="en" sz="1700"/>
              <a:t>% 3 &amp; 4 on KAP) </a:t>
            </a:r>
            <a:endParaRPr sz="1700"/>
          </a:p>
          <a:p>
            <a:pPr indent="-336550" lvl="0" marL="457200" rtl="0" algn="l">
              <a:spcBef>
                <a:spcPts val="800"/>
              </a:spcBef>
              <a:spcAft>
                <a:spcPts val="0"/>
              </a:spcAft>
              <a:buSzPts val="1700"/>
              <a:buChar char="●"/>
            </a:pPr>
            <a:r>
              <a:rPr lang="en" sz="1700"/>
              <a:t>Same District/Building </a:t>
            </a:r>
            <a:br>
              <a:rPr lang="en" sz="1700"/>
            </a:br>
            <a:r>
              <a:rPr lang="en" sz="1700"/>
              <a:t>OR</a:t>
            </a:r>
            <a:endParaRPr sz="1700"/>
          </a:p>
          <a:p>
            <a:pPr indent="-336550" lvl="0" marL="457200" rtl="0" algn="l">
              <a:spcBef>
                <a:spcPts val="0"/>
              </a:spcBef>
              <a:spcAft>
                <a:spcPts val="0"/>
              </a:spcAft>
              <a:buSzPts val="1700"/>
              <a:buChar char="●"/>
            </a:pPr>
            <a:r>
              <a:rPr lang="en" sz="1700"/>
              <a:t>High School is struggling = Academic Goal pulled from System’s</a:t>
            </a:r>
            <a:br>
              <a:rPr lang="en" sz="1700"/>
            </a:br>
            <a:r>
              <a:rPr lang="en" sz="1700"/>
              <a:t>Elementary School is exceeding the goal =  Focus on SEL to sustain and leverage cont. growth</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Plan</a:t>
            </a:r>
            <a:endParaRPr/>
          </a:p>
        </p:txBody>
      </p:sp>
      <p:sp>
        <p:nvSpPr>
          <p:cNvPr id="256" name="Google Shape;256;p45"/>
          <p:cNvSpPr txBox="1"/>
          <p:nvPr>
            <p:ph idx="1" type="body"/>
          </p:nvPr>
        </p:nvSpPr>
        <p:spPr>
          <a:xfrm>
            <a:off x="311700" y="1152475"/>
            <a:ext cx="2745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u="sng"/>
              <a:t>Turnkey Planning-</a:t>
            </a:r>
            <a:endParaRPr b="1" sz="1600" u="sng"/>
          </a:p>
          <a:p>
            <a:pPr indent="0" lvl="0" marL="0" rtl="0" algn="l">
              <a:spcBef>
                <a:spcPts val="800"/>
              </a:spcBef>
              <a:spcAft>
                <a:spcPts val="0"/>
              </a:spcAft>
              <a:buNone/>
            </a:pPr>
            <a:r>
              <a:rPr lang="en" sz="1600"/>
              <a:t>What do you need to do with your buildings to help them create building goals aligned with your system-level goals? </a:t>
            </a:r>
            <a:endParaRPr sz="1600"/>
          </a:p>
        </p:txBody>
      </p:sp>
      <p:sp>
        <p:nvSpPr>
          <p:cNvPr id="257" name="Google Shape;257;p45"/>
          <p:cNvSpPr txBox="1"/>
          <p:nvPr>
            <p:ph idx="2" type="body"/>
          </p:nvPr>
        </p:nvSpPr>
        <p:spPr>
          <a:xfrm>
            <a:off x="3718200" y="1152475"/>
            <a:ext cx="53433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600" u="sng"/>
              <a:t>Discussion for Existing Goals-</a:t>
            </a:r>
            <a:r>
              <a:rPr lang="en" sz="1600"/>
              <a:t> </a:t>
            </a:r>
            <a:endParaRPr sz="1600"/>
          </a:p>
          <a:p>
            <a:pPr indent="0" lvl="0" marL="0" rtl="0" algn="l">
              <a:spcBef>
                <a:spcPts val="800"/>
              </a:spcBef>
              <a:spcAft>
                <a:spcPts val="0"/>
              </a:spcAft>
              <a:buNone/>
            </a:pPr>
            <a:r>
              <a:rPr lang="en" sz="1600"/>
              <a:t>Ensuring Alignment- If your buildings meet all of their goals, would the district meet its </a:t>
            </a:r>
            <a:r>
              <a:rPr lang="en" sz="1600"/>
              <a:t>goal</a:t>
            </a:r>
            <a:r>
              <a:rPr lang="en" sz="1600"/>
              <a:t>? </a:t>
            </a:r>
            <a:endParaRPr sz="1600"/>
          </a:p>
          <a:p>
            <a:pPr indent="0" lvl="0" marL="457200" rtl="0" algn="l">
              <a:spcBef>
                <a:spcPts val="800"/>
              </a:spcBef>
              <a:spcAft>
                <a:spcPts val="0"/>
              </a:spcAft>
              <a:buNone/>
            </a:pPr>
            <a:r>
              <a:rPr lang="en" sz="1600"/>
              <a:t>What is your role in supporting the buildings efforts? </a:t>
            </a:r>
            <a:endParaRPr sz="1600"/>
          </a:p>
          <a:p>
            <a:pPr indent="0" lvl="0" marL="457200" rtl="0" algn="l">
              <a:spcBef>
                <a:spcPts val="800"/>
              </a:spcBef>
              <a:spcAft>
                <a:spcPts val="0"/>
              </a:spcAft>
              <a:buNone/>
            </a:pPr>
            <a:r>
              <a:t/>
            </a:r>
            <a:endParaRPr sz="1600"/>
          </a:p>
          <a:p>
            <a:pPr indent="0" lvl="0" marL="0" rtl="0" algn="l">
              <a:spcBef>
                <a:spcPts val="800"/>
              </a:spcBef>
              <a:spcAft>
                <a:spcPts val="0"/>
              </a:spcAft>
              <a:buNone/>
            </a:pPr>
            <a:r>
              <a:rPr lang="en" sz="1600"/>
              <a:t>Are the goals SMART? </a:t>
            </a:r>
            <a:endParaRPr sz="1600"/>
          </a:p>
          <a:p>
            <a:pPr indent="0" lvl="0" marL="0" rtl="0" algn="l">
              <a:spcBef>
                <a:spcPts val="800"/>
              </a:spcBef>
              <a:spcAft>
                <a:spcPts val="0"/>
              </a:spcAft>
              <a:buNone/>
            </a:pPr>
            <a:r>
              <a:rPr lang="en" sz="1600"/>
              <a:t>Are the goals benchmarks toward the future goal (desired state)? Or are the goals future state goals? </a:t>
            </a:r>
            <a:endParaRPr sz="1600"/>
          </a:p>
          <a:p>
            <a:pPr indent="0" lvl="0" marL="457200" rtl="0" algn="l">
              <a:spcBef>
                <a:spcPts val="800"/>
              </a:spcBef>
              <a:spcAft>
                <a:spcPts val="0"/>
              </a:spcAft>
              <a:buNone/>
            </a:pPr>
            <a:r>
              <a:rPr lang="en" sz="1600"/>
              <a:t>If your goal is future state, what are your benchmarks? </a:t>
            </a:r>
            <a:endParaRPr sz="1600"/>
          </a:p>
          <a:p>
            <a:pPr indent="0" lvl="0" marL="0" rtl="0" algn="l">
              <a:spcBef>
                <a:spcPts val="800"/>
              </a:spcBef>
              <a:spcAft>
                <a:spcPts val="0"/>
              </a:spcAft>
              <a:buNone/>
            </a:pPr>
            <a:r>
              <a:t/>
            </a:r>
            <a:endParaRPr sz="1600"/>
          </a:p>
          <a:p>
            <a:pPr indent="0" lvl="0" marL="0" rtl="0" algn="l">
              <a:spcBef>
                <a:spcPts val="800"/>
              </a:spcBef>
              <a:spcAft>
                <a:spcPts val="0"/>
              </a:spcAft>
              <a:buNone/>
            </a:pPr>
            <a:r>
              <a:rPr lang="en" sz="1600"/>
              <a:t>Do Building Goals address your gaps? </a:t>
            </a:r>
            <a:endParaRPr sz="1600"/>
          </a:p>
        </p:txBody>
      </p:sp>
      <p:pic>
        <p:nvPicPr>
          <p:cNvPr id="258" name="Google Shape;258;p45"/>
          <p:cNvPicPr preferRelativeResize="0"/>
          <p:nvPr/>
        </p:nvPicPr>
        <p:blipFill>
          <a:blip r:embed="rId3">
            <a:alphaModFix/>
          </a:blip>
          <a:stretch>
            <a:fillRect/>
          </a:stretch>
        </p:blipFill>
        <p:spPr>
          <a:xfrm>
            <a:off x="8208976" y="-1500"/>
            <a:ext cx="935028"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6"/>
          <p:cNvSpPr txBox="1"/>
          <p:nvPr>
            <p:ph idx="1" type="body"/>
          </p:nvPr>
        </p:nvSpPr>
        <p:spPr>
          <a:xfrm>
            <a:off x="2849842" y="2386330"/>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u="sng">
                <a:solidFill>
                  <a:schemeClr val="hlink"/>
                </a:solidFill>
                <a:hlinkClick r:id="rId3"/>
              </a:rPr>
              <a:t>accreditation@ksde.org</a:t>
            </a:r>
            <a:endParaRPr/>
          </a:p>
          <a:p>
            <a:pPr indent="0" lvl="0" marL="0" rtl="0" algn="ctr">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