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Arial Narrow"/>
      <p:regular r:id="rId25"/>
      <p:bold r:id="rId26"/>
      <p:italic r:id="rId27"/>
      <p:boldItalic r:id="rId28"/>
    </p:embeddedFont>
    <p:embeddedFont>
      <p:font typeface="Open Sans SemiBold"/>
      <p:regular r:id="rId29"/>
      <p:bold r:id="rId30"/>
      <p:italic r:id="rId31"/>
      <p:boldItalic r:id="rId32"/>
    </p:embeddedFont>
    <p:embeddedFont>
      <p:font typeface="Open Sa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09F822-0330-496D-902D-A390E1A5C131}">
  <a:tblStyle styleId="{A509F822-0330-496D-902D-A390E1A5C13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SemiBold-italic.fntdata"/><Relationship Id="rId30" Type="http://schemas.openxmlformats.org/officeDocument/2006/relationships/font" Target="fonts/OpenSansSemiBold-bold.fntdata"/><Relationship Id="rId11" Type="http://schemas.openxmlformats.org/officeDocument/2006/relationships/slide" Target="slides/slide5.xml"/><Relationship Id="rId33" Type="http://schemas.openxmlformats.org/officeDocument/2006/relationships/font" Target="fonts/OpenSansLight-regular.fntdata"/><Relationship Id="rId10" Type="http://schemas.openxmlformats.org/officeDocument/2006/relationships/slide" Target="slides/slide4.xml"/><Relationship Id="rId32" Type="http://schemas.openxmlformats.org/officeDocument/2006/relationships/font" Target="fonts/OpenSansSemiBold-boldItalic.fntdata"/><Relationship Id="rId13" Type="http://schemas.openxmlformats.org/officeDocument/2006/relationships/slide" Target="slides/slide7.xml"/><Relationship Id="rId35" Type="http://schemas.openxmlformats.org/officeDocument/2006/relationships/font" Target="fonts/OpenSansLight-italic.fntdata"/><Relationship Id="rId12" Type="http://schemas.openxmlformats.org/officeDocument/2006/relationships/slide" Target="slides/slide6.xml"/><Relationship Id="rId34" Type="http://schemas.openxmlformats.org/officeDocument/2006/relationships/font" Target="fonts/OpenSansLight-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Open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36161f126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36161f126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6161f126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6161f126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36161f126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36161f126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36161f126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36161f126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6161f126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36161f126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6161f126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36161f126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KSDE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6161f126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36161f126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t>
            </a:r>
            <a:endParaRPr/>
          </a:p>
          <a:p>
            <a:pPr indent="0" lvl="0" marL="0" rtl="0" algn="l">
              <a:spcBef>
                <a:spcPts val="0"/>
              </a:spcBef>
              <a:spcAft>
                <a:spcPts val="0"/>
              </a:spcAft>
              <a:buClr>
                <a:schemeClr val="dk1"/>
              </a:buClr>
              <a:buSzPts val="1100"/>
              <a:buFont typeface="Arial"/>
              <a:buNone/>
            </a:pPr>
            <a:r>
              <a:rPr lang="en"/>
              <a:t>Goals don’t have to hit each SBO &amp; Def of Suc HS Grad</a:t>
            </a:r>
            <a:endParaRPr/>
          </a:p>
          <a:p>
            <a:pPr indent="-298450" lvl="0" marL="457200" rtl="0" algn="l">
              <a:spcBef>
                <a:spcPts val="0"/>
              </a:spcBef>
              <a:spcAft>
                <a:spcPts val="0"/>
              </a:spcAft>
              <a:buClr>
                <a:srgbClr val="000000"/>
              </a:buClr>
              <a:buSzPts val="1100"/>
              <a:buChar char="●"/>
            </a:pPr>
            <a:r>
              <a:rPr lang="en"/>
              <a:t>They will hit all of those in their day-to-day work</a:t>
            </a:r>
            <a:endParaRPr/>
          </a:p>
          <a:p>
            <a:pPr indent="0" lvl="0" marL="0" rtl="0" algn="l">
              <a:spcBef>
                <a:spcPts val="0"/>
              </a:spcBef>
              <a:spcAft>
                <a:spcPts val="0"/>
              </a:spcAft>
              <a:buNone/>
            </a:pPr>
            <a:r>
              <a:rPr lang="en"/>
              <a:t>BUT, there will need to be a clear movement toward student achievement</a:t>
            </a:r>
            <a:endParaRPr/>
          </a:p>
          <a:p>
            <a:pPr indent="0" lvl="0" marL="0" rtl="0" algn="l">
              <a:spcBef>
                <a:spcPts val="0"/>
              </a:spcBef>
              <a:spcAft>
                <a:spcPts val="0"/>
              </a:spcAft>
              <a:buNone/>
            </a:pPr>
            <a:r>
              <a:rPr lang="en"/>
              <a:t>Academics </a:t>
            </a:r>
            <a:r>
              <a:rPr i="1" lang="en"/>
              <a:t>and ...</a:t>
            </a: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6161f126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36161f126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6161f126c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6161f126c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6161f12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6161f12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6161f126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6161f126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6161f12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6161f12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Reorient to the State Board’s Vision - it is our Why.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6161f126c_0_1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36161f126c_0_1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600"/>
              <a:buFont typeface="Calibri"/>
              <a:buNone/>
            </a:pPr>
            <a:r>
              <a:rPr lang="en" sz="1400"/>
              <a:t>T</a:t>
            </a:r>
            <a:r>
              <a:rPr lang="en" sz="1400"/>
              <a:t>his is our ‘portrait of a graduate’. You might have a district one that you work towards, or you might use this. Or, you might not have a ‘portrait of a graduate’ as part of their framework...but, you should always be thinking about this as part of their ‘outcome’ piece. </a:t>
            </a:r>
            <a:endParaRPr sz="1400"/>
          </a:p>
          <a:p>
            <a:pPr indent="0" lvl="0" marL="0" rtl="0" algn="l">
              <a:lnSpc>
                <a:spcPct val="100000"/>
              </a:lnSpc>
              <a:spcBef>
                <a:spcPts val="0"/>
              </a:spcBef>
              <a:spcAft>
                <a:spcPts val="0"/>
              </a:spcAft>
              <a:buSzPts val="1400"/>
              <a:buNone/>
            </a:pPr>
            <a:r>
              <a:t/>
            </a:r>
            <a:endParaRPr sz="1400"/>
          </a:p>
        </p:txBody>
      </p:sp>
      <p:sp>
        <p:nvSpPr>
          <p:cNvPr id="193" name="Google Shape;193;g136161f126c_0_1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6161f126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6161f126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video for explore thinking outside the box. Stretch to create your desired state.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6161f126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6161f126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6161f126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36161f126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6161f126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6161f126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889" y="499"/>
            <a:ext cx="9142225" cy="5142499"/>
          </a:xfrm>
          <a:prstGeom prst="rect">
            <a:avLst/>
          </a:prstGeom>
          <a:noFill/>
          <a:ln>
            <a:noFill/>
          </a:ln>
        </p:spPr>
      </p:pic>
      <p:sp>
        <p:nvSpPr>
          <p:cNvPr id="14" name="Google Shape;14;p2"/>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 name="Google Shape;15;p2"/>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1"/>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0" name="Google Shape;80;p1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1" name="Google Shape;8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 name="Shape 84"/>
        <p:cNvGrpSpPr/>
        <p:nvPr/>
      </p:nvGrpSpPr>
      <p:grpSpPr>
        <a:xfrm>
          <a:off x="0" y="0"/>
          <a:ext cx="0" cy="0"/>
          <a:chOff x="0" y="0"/>
          <a:chExt cx="0" cy="0"/>
        </a:xfrm>
      </p:grpSpPr>
      <p:sp>
        <p:nvSpPr>
          <p:cNvPr id="85" name="Google Shape;85;p1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91" name="Shape 91"/>
        <p:cNvGrpSpPr/>
        <p:nvPr/>
      </p:nvGrpSpPr>
      <p:grpSpPr>
        <a:xfrm>
          <a:off x="0" y="0"/>
          <a:ext cx="0" cy="0"/>
          <a:chOff x="0" y="0"/>
          <a:chExt cx="0" cy="0"/>
        </a:xfrm>
      </p:grpSpPr>
      <p:sp>
        <p:nvSpPr>
          <p:cNvPr id="92" name="Google Shape;92;p13"/>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3" name="Google Shape;9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1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4"/>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14"/>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105" name="Google Shape;10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5"/>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9" name="Google Shape;109;p15"/>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Arial"/>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6"/>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sp>
        <p:nvSpPr>
          <p:cNvPr id="117" name="Google Shape;117;p17"/>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8" name="Google Shape;118;p17"/>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9" name="Google Shape;119;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26" name="Shape 12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27" name="Shape 127"/>
        <p:cNvGrpSpPr/>
        <p:nvPr/>
      </p:nvGrpSpPr>
      <p:grpSpPr>
        <a:xfrm>
          <a:off x="0" y="0"/>
          <a:ext cx="0" cy="0"/>
          <a:chOff x="0" y="0"/>
          <a:chExt cx="0" cy="0"/>
        </a:xfrm>
      </p:grpSpPr>
      <p:sp>
        <p:nvSpPr>
          <p:cNvPr id="128" name="Google Shape;128;p20"/>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2"/>
              </a:buClr>
              <a:buSzPts val="228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2"/>
              </a:buClr>
              <a:buSzPts val="216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2"/>
              </a:buClr>
              <a:buSzPts val="2040"/>
              <a:buFont typeface="Arial"/>
              <a:buChar char="•"/>
              <a:defRPr b="0" i="0" sz="2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2"/>
              </a:buClr>
              <a:buSzPts val="1920"/>
              <a:buFont typeface="Arial"/>
              <a:buChar char="•"/>
              <a:defRPr b="0" i="0" sz="2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9" name="Google Shape;129;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KANSAS STATE DEPARTMENT OF EDUCATION </a:t>
            </a:r>
            <a:r>
              <a:rPr b="0" i="1" lang="en" sz="700" u="none" cap="none" strike="noStrike">
                <a:solidFill>
                  <a:schemeClr val="dk2"/>
                </a:solidFill>
                <a:latin typeface="Arial"/>
                <a:ea typeface="Arial"/>
                <a:cs typeface="Arial"/>
                <a:sym typeface="Arial"/>
              </a:rPr>
              <a:t>| www.ksde.org | </a:t>
            </a:r>
            <a:r>
              <a:rPr b="0" i="0" lang="en" sz="800" u="none" cap="none" strike="noStrike">
                <a:solidFill>
                  <a:srgbClr val="15284B"/>
                </a:solidFill>
                <a:latin typeface="Arial"/>
                <a:ea typeface="Arial"/>
                <a:cs typeface="Arial"/>
                <a:sym typeface="Arial"/>
              </a:rPr>
              <a:t>Kansas leads the world in the success of each student</a:t>
            </a:r>
            <a:endParaRPr b="0" i="0" sz="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 name="Google Shape;21;p3"/>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2" name="Google Shape;22;p3"/>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tour map" showMasterSp="0">
  <p:cSld name="Base tour map">
    <p:bg>
      <p:bgPr>
        <a:solidFill>
          <a:schemeClr val="dk2"/>
        </a:solidFill>
      </p:bgPr>
    </p:bg>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blip>
          <a:srcRect b="1333" l="0" r="7287" t="92800"/>
          <a:stretch/>
        </p:blipFill>
        <p:spPr>
          <a:xfrm>
            <a:off x="1777" y="4773168"/>
            <a:ext cx="8474710" cy="301751"/>
          </a:xfrm>
          <a:prstGeom prst="rect">
            <a:avLst/>
          </a:prstGeom>
          <a:noFill/>
          <a:ln>
            <a:noFill/>
          </a:ln>
        </p:spPr>
      </p:pic>
      <p:pic>
        <p:nvPicPr>
          <p:cNvPr id="135" name="Google Shape;135;p21"/>
          <p:cNvPicPr preferRelativeResize="0"/>
          <p:nvPr/>
        </p:nvPicPr>
        <p:blipFill rotWithShape="1">
          <a:blip r:embed="rId3">
            <a:alphaModFix/>
          </a:blip>
          <a:srcRect b="0" l="0" r="0" t="0"/>
          <a:stretch/>
        </p:blipFill>
        <p:spPr>
          <a:xfrm>
            <a:off x="1005840" y="361634"/>
            <a:ext cx="7132317" cy="43241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36" name="Shape 136"/>
        <p:cNvGrpSpPr/>
        <p:nvPr/>
      </p:nvGrpSpPr>
      <p:grpSpPr>
        <a:xfrm>
          <a:off x="0" y="0"/>
          <a:ext cx="0" cy="0"/>
          <a:chOff x="0" y="0"/>
          <a:chExt cx="0" cy="0"/>
        </a:xfrm>
      </p:grpSpPr>
      <p:pic>
        <p:nvPicPr>
          <p:cNvPr id="137" name="Google Shape;137;p2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38" name="Google Shape;13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42" name="Shape 142"/>
        <p:cNvGrpSpPr/>
        <p:nvPr/>
      </p:nvGrpSpPr>
      <p:grpSpPr>
        <a:xfrm>
          <a:off x="0" y="0"/>
          <a:ext cx="0" cy="0"/>
          <a:chOff x="0" y="0"/>
          <a:chExt cx="0" cy="0"/>
        </a:xfrm>
      </p:grpSpPr>
      <p:pic>
        <p:nvPicPr>
          <p:cNvPr id="143" name="Google Shape;143;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4" name="Google Shape;144;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2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49" name="Google Shape;149;p23"/>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50" name="Shape 150"/>
        <p:cNvGrpSpPr/>
        <p:nvPr/>
      </p:nvGrpSpPr>
      <p:grpSpPr>
        <a:xfrm>
          <a:off x="0" y="0"/>
          <a:ext cx="0" cy="0"/>
          <a:chOff x="0" y="0"/>
          <a:chExt cx="0" cy="0"/>
        </a:xfrm>
      </p:grpSpPr>
      <p:pic>
        <p:nvPicPr>
          <p:cNvPr id="151" name="Google Shape;151;p2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52" name="Google Shape;152;p24"/>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4"/>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4" name="Google Shape;154;p24"/>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24"/>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6" name="Google Shape;156;p24"/>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60" name="Shape 160"/>
        <p:cNvGrpSpPr/>
        <p:nvPr/>
      </p:nvGrpSpPr>
      <p:grpSpPr>
        <a:xfrm>
          <a:off x="0" y="0"/>
          <a:ext cx="0" cy="0"/>
          <a:chOff x="0" y="0"/>
          <a:chExt cx="0" cy="0"/>
        </a:xfrm>
      </p:grpSpPr>
      <p:sp>
        <p:nvSpPr>
          <p:cNvPr id="161" name="Google Shape;161;p25"/>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62" name="Google Shape;162;p2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3" name="Google Shape;163;p2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4" name="Google Shape;164;p2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65" name="Google Shape;165;p25"/>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3" name="Shape 23"/>
        <p:cNvGrpSpPr/>
        <p:nvPr/>
      </p:nvGrpSpPr>
      <p:grpSpPr>
        <a:xfrm>
          <a:off x="0" y="0"/>
          <a:ext cx="0" cy="0"/>
          <a:chOff x="0" y="0"/>
          <a:chExt cx="0" cy="0"/>
        </a:xfrm>
      </p:grpSpPr>
      <p:sp>
        <p:nvSpPr>
          <p:cNvPr id="24" name="Google Shape;24;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6" name="Google Shape;26;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 name="Google Shape;27;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28" name="Google Shape;2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 name="Google Shape;31;p5"/>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2" name="Google Shape;32;p5"/>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3" name="Google Shape;33;p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rgbClr val="000000"/>
        </a:solidFill>
      </p:bgPr>
    </p:bg>
    <p:spTree>
      <p:nvGrpSpPr>
        <p:cNvPr id="37" name="Shape 37"/>
        <p:cNvGrpSpPr/>
        <p:nvPr/>
      </p:nvGrpSpPr>
      <p:grpSpPr>
        <a:xfrm>
          <a:off x="0" y="0"/>
          <a:ext cx="0" cy="0"/>
          <a:chOff x="0" y="0"/>
          <a:chExt cx="0" cy="0"/>
        </a:xfrm>
      </p:grpSpPr>
      <p:sp>
        <p:nvSpPr>
          <p:cNvPr id="38" name="Google Shape;38;p7"/>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7"/>
          <p:cNvGrpSpPr/>
          <p:nvPr/>
        </p:nvGrpSpPr>
        <p:grpSpPr>
          <a:xfrm>
            <a:off x="6427669" y="2502633"/>
            <a:ext cx="2324700" cy="2324700"/>
            <a:chOff x="-474900" y="321200"/>
            <a:chExt cx="2324700" cy="2324700"/>
          </a:xfrm>
        </p:grpSpPr>
        <p:sp>
          <p:nvSpPr>
            <p:cNvPr id="40" name="Google Shape;40;p7"/>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7"/>
          <p:cNvSpPr txBox="1"/>
          <p:nvPr>
            <p:ph type="ctrTitle"/>
          </p:nvPr>
        </p:nvSpPr>
        <p:spPr>
          <a:xfrm>
            <a:off x="2569800" y="2236800"/>
            <a:ext cx="4004400" cy="9567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Clr>
                <a:srgbClr val="000000"/>
              </a:buClr>
              <a:buSzPts val="5200"/>
              <a:buNone/>
              <a:defRPr sz="5200">
                <a:solidFill>
                  <a:srgbClr val="000000"/>
                </a:solidFill>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45" name="Google Shape;45;p7"/>
          <p:cNvSpPr txBox="1"/>
          <p:nvPr>
            <p:ph idx="1" type="subTitle"/>
          </p:nvPr>
        </p:nvSpPr>
        <p:spPr>
          <a:xfrm>
            <a:off x="2569800" y="3188701"/>
            <a:ext cx="4004400" cy="784800"/>
          </a:xfrm>
          <a:prstGeom prst="rect">
            <a:avLst/>
          </a:prstGeom>
          <a:noFill/>
          <a:ln>
            <a:noFill/>
          </a:ln>
        </p:spPr>
        <p:txBody>
          <a:bodyPr anchorCtr="0" anchor="t" bIns="91425" lIns="91425" spcFirstLastPara="1" rIns="91425" wrap="square" tIns="91425">
            <a:normAutofit/>
          </a:bodyPr>
          <a:lstStyle>
            <a:lvl1pPr lvl="0" rtl="0" algn="ctr">
              <a:lnSpc>
                <a:spcPct val="90000"/>
              </a:lnSpc>
              <a:spcBef>
                <a:spcPts val="0"/>
              </a:spcBef>
              <a:spcAft>
                <a:spcPts val="0"/>
              </a:spcAft>
              <a:buClr>
                <a:srgbClr val="000000"/>
              </a:buClr>
              <a:buSzPts val="1400"/>
              <a:buNone/>
              <a:defRPr sz="1400">
                <a:solidFill>
                  <a:srgbClr val="000000"/>
                </a:solidFill>
              </a:defRPr>
            </a:lvl1pPr>
            <a:lvl2pPr lvl="1" rtl="0" algn="ctr">
              <a:lnSpc>
                <a:spcPct val="90000"/>
              </a:lnSpc>
              <a:spcBef>
                <a:spcPts val="0"/>
              </a:spcBef>
              <a:spcAft>
                <a:spcPts val="0"/>
              </a:spcAft>
              <a:buClr>
                <a:srgbClr val="000000"/>
              </a:buClr>
              <a:buSzPts val="1400"/>
              <a:buNone/>
              <a:defRPr sz="1400">
                <a:solidFill>
                  <a:srgbClr val="000000"/>
                </a:solidFill>
              </a:defRPr>
            </a:lvl2pPr>
            <a:lvl3pPr lvl="2" rtl="0" algn="ctr">
              <a:lnSpc>
                <a:spcPct val="90000"/>
              </a:lnSpc>
              <a:spcBef>
                <a:spcPts val="0"/>
              </a:spcBef>
              <a:spcAft>
                <a:spcPts val="0"/>
              </a:spcAft>
              <a:buClr>
                <a:srgbClr val="000000"/>
              </a:buClr>
              <a:buSzPts val="1400"/>
              <a:buNone/>
              <a:defRPr sz="1400">
                <a:solidFill>
                  <a:srgbClr val="000000"/>
                </a:solidFill>
              </a:defRPr>
            </a:lvl3pPr>
            <a:lvl4pPr lvl="3" rtl="0" algn="ctr">
              <a:lnSpc>
                <a:spcPct val="90000"/>
              </a:lnSpc>
              <a:spcBef>
                <a:spcPts val="0"/>
              </a:spcBef>
              <a:spcAft>
                <a:spcPts val="0"/>
              </a:spcAft>
              <a:buClr>
                <a:srgbClr val="000000"/>
              </a:buClr>
              <a:buSzPts val="1400"/>
              <a:buNone/>
              <a:defRPr sz="1400">
                <a:solidFill>
                  <a:srgbClr val="000000"/>
                </a:solidFill>
              </a:defRPr>
            </a:lvl4pPr>
            <a:lvl5pPr lvl="4" rtl="0" algn="ctr">
              <a:lnSpc>
                <a:spcPct val="90000"/>
              </a:lnSpc>
              <a:spcBef>
                <a:spcPts val="0"/>
              </a:spcBef>
              <a:spcAft>
                <a:spcPts val="0"/>
              </a:spcAft>
              <a:buClr>
                <a:srgbClr val="000000"/>
              </a:buClr>
              <a:buSzPts val="1400"/>
              <a:buNone/>
              <a:defRPr sz="1400">
                <a:solidFill>
                  <a:srgbClr val="000000"/>
                </a:solidFill>
              </a:defRPr>
            </a:lvl5pPr>
            <a:lvl6pPr lvl="5" rtl="0" algn="ctr">
              <a:lnSpc>
                <a:spcPct val="90000"/>
              </a:lnSpc>
              <a:spcBef>
                <a:spcPts val="0"/>
              </a:spcBef>
              <a:spcAft>
                <a:spcPts val="0"/>
              </a:spcAft>
              <a:buClr>
                <a:srgbClr val="000000"/>
              </a:buClr>
              <a:buSzPts val="1400"/>
              <a:buNone/>
              <a:defRPr sz="1400">
                <a:solidFill>
                  <a:srgbClr val="000000"/>
                </a:solidFill>
              </a:defRPr>
            </a:lvl6pPr>
            <a:lvl7pPr lvl="6" rtl="0" algn="ctr">
              <a:lnSpc>
                <a:spcPct val="90000"/>
              </a:lnSpc>
              <a:spcBef>
                <a:spcPts val="0"/>
              </a:spcBef>
              <a:spcAft>
                <a:spcPts val="0"/>
              </a:spcAft>
              <a:buClr>
                <a:srgbClr val="000000"/>
              </a:buClr>
              <a:buSzPts val="1400"/>
              <a:buNone/>
              <a:defRPr sz="1400">
                <a:solidFill>
                  <a:srgbClr val="000000"/>
                </a:solidFill>
              </a:defRPr>
            </a:lvl7pPr>
            <a:lvl8pPr lvl="7" rtl="0" algn="ctr">
              <a:lnSpc>
                <a:spcPct val="90000"/>
              </a:lnSpc>
              <a:spcBef>
                <a:spcPts val="0"/>
              </a:spcBef>
              <a:spcAft>
                <a:spcPts val="0"/>
              </a:spcAft>
              <a:buClr>
                <a:srgbClr val="000000"/>
              </a:buClr>
              <a:buSzPts val="1400"/>
              <a:buNone/>
              <a:defRPr sz="1400">
                <a:solidFill>
                  <a:srgbClr val="000000"/>
                </a:solidFill>
              </a:defRPr>
            </a:lvl8pPr>
            <a:lvl9pPr lvl="8" rtl="0" algn="ctr">
              <a:lnSpc>
                <a:spcPct val="90000"/>
              </a:lnSpc>
              <a:spcBef>
                <a:spcPts val="0"/>
              </a:spcBef>
              <a:spcAft>
                <a:spcPts val="0"/>
              </a:spcAft>
              <a:buClr>
                <a:srgbClr val="000000"/>
              </a:buClr>
              <a:buSzPts val="1400"/>
              <a:buNone/>
              <a:defRPr sz="1400">
                <a:solidFill>
                  <a:srgbClr val="000000"/>
                </a:solidFill>
              </a:defRPr>
            </a:lvl9pPr>
          </a:lstStyle>
          <a:p/>
        </p:txBody>
      </p:sp>
      <p:grpSp>
        <p:nvGrpSpPr>
          <p:cNvPr id="46" name="Google Shape;46;p7"/>
          <p:cNvGrpSpPr/>
          <p:nvPr/>
        </p:nvGrpSpPr>
        <p:grpSpPr>
          <a:xfrm>
            <a:off x="764825" y="439375"/>
            <a:ext cx="1924500" cy="1924500"/>
            <a:chOff x="6680825" y="2549350"/>
            <a:chExt cx="1539600" cy="1539600"/>
          </a:xfrm>
        </p:grpSpPr>
        <p:sp>
          <p:nvSpPr>
            <p:cNvPr id="47" name="Google Shape;47;p7"/>
            <p:cNvSpPr/>
            <p:nvPr/>
          </p:nvSpPr>
          <p:spPr>
            <a:xfrm>
              <a:off x="6825669" y="2694194"/>
              <a:ext cx="1249800" cy="12498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6894850" y="2763375"/>
              <a:ext cx="1111200" cy="11112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6680825" y="2549350"/>
              <a:ext cx="1539600" cy="1539600"/>
            </a:xfrm>
            <a:prstGeom prst="donut">
              <a:avLst>
                <a:gd fmla="val 495" name="adj"/>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50" name="Shape 50"/>
        <p:cNvGrpSpPr/>
        <p:nvPr/>
      </p:nvGrpSpPr>
      <p:grpSpPr>
        <a:xfrm>
          <a:off x="0" y="0"/>
          <a:ext cx="0" cy="0"/>
          <a:chOff x="0" y="0"/>
          <a:chExt cx="0" cy="0"/>
        </a:xfrm>
      </p:grpSpPr>
      <p:grpSp>
        <p:nvGrpSpPr>
          <p:cNvPr id="51" name="Google Shape;51;p8"/>
          <p:cNvGrpSpPr/>
          <p:nvPr/>
        </p:nvGrpSpPr>
        <p:grpSpPr>
          <a:xfrm>
            <a:off x="-442731" y="337284"/>
            <a:ext cx="2324700" cy="2324700"/>
            <a:chOff x="-474900" y="321200"/>
            <a:chExt cx="2324700" cy="2324700"/>
          </a:xfrm>
        </p:grpSpPr>
        <p:sp>
          <p:nvSpPr>
            <p:cNvPr id="52" name="Google Shape;52;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txBox="1"/>
          <p:nvPr>
            <p:ph type="title"/>
          </p:nvPr>
        </p:nvSpPr>
        <p:spPr>
          <a:xfrm>
            <a:off x="457200" y="1166125"/>
            <a:ext cx="5220300" cy="6831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8" name="Google Shape;58;p8"/>
          <p:cNvSpPr txBox="1"/>
          <p:nvPr>
            <p:ph idx="1" type="body"/>
          </p:nvPr>
        </p:nvSpPr>
        <p:spPr>
          <a:xfrm>
            <a:off x="1069625"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59" name="Google Shape;59;p8"/>
          <p:cNvSpPr txBox="1"/>
          <p:nvPr>
            <p:ph idx="2" type="body"/>
          </p:nvPr>
        </p:nvSpPr>
        <p:spPr>
          <a:xfrm>
            <a:off x="263093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60" name="Google Shape;60;p8"/>
          <p:cNvSpPr txBox="1"/>
          <p:nvPr>
            <p:ph idx="3" type="body"/>
          </p:nvPr>
        </p:nvSpPr>
        <p:spPr>
          <a:xfrm>
            <a:off x="419224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61" name="Google Shape;61;p8"/>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p:nvPr/>
        </p:nvSpPr>
        <p:spPr>
          <a:xfrm>
            <a:off x="6272900" y="955200"/>
            <a:ext cx="3233100" cy="3233100"/>
          </a:xfrm>
          <a:prstGeom prst="ellipse">
            <a:avLst/>
          </a:prstGeom>
          <a:solidFill>
            <a:srgbClr val="000000">
              <a:alpha val="6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9"/>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1" name="Shape 71"/>
        <p:cNvGrpSpPr/>
        <p:nvPr/>
      </p:nvGrpSpPr>
      <p:grpSpPr>
        <a:xfrm>
          <a:off x="0" y="0"/>
          <a:ext cx="0" cy="0"/>
          <a:chOff x="0" y="0"/>
          <a:chExt cx="0" cy="0"/>
        </a:xfrm>
      </p:grpSpPr>
      <p:sp>
        <p:nvSpPr>
          <p:cNvPr id="72" name="Google Shape;72;p10"/>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docs.google.com/document/d/1G5Wr9XK5eVd8NLKsRkZwnuJplurWLuXoaMfdl3YlB84/edit" TargetMode="External"/><Relationship Id="rId4" Type="http://schemas.openxmlformats.org/officeDocument/2006/relationships/image" Target="../media/image12.pn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hyperlink" Target="mailto:accreditation@ksd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docs.google.com/document/d/1G5Wr9XK5eVd8NLKsRkZwnuJplurWLuXoaMfdl3YlB84/edit" TargetMode="External"/><Relationship Id="rId4" Type="http://schemas.openxmlformats.org/officeDocument/2006/relationships/hyperlink" Target="https://docs.google.com/document/d/1G5Wr9XK5eVd8NLKsRkZwnuJplurWLuXoaMfdl3YlB84/edit" TargetMode="External"/><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www.youtube.com/watch?v=5jtEJqQ3_Co"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docs.google.com/document/d/1G5Wr9XK5eVd8NLKsRkZwnuJplurWLuXoaMfdl3YlB84/edit"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628650" y="3217936"/>
            <a:ext cx="8515500" cy="668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Drafting SMART Goals</a:t>
            </a:r>
            <a:endParaRPr/>
          </a:p>
        </p:txBody>
      </p:sp>
      <p:sp>
        <p:nvSpPr>
          <p:cNvPr id="171" name="Google Shape;171;p26"/>
          <p:cNvSpPr txBox="1"/>
          <p:nvPr>
            <p:ph idx="1" type="body"/>
          </p:nvPr>
        </p:nvSpPr>
        <p:spPr>
          <a:xfrm>
            <a:off x="2686050" y="3998454"/>
            <a:ext cx="6457800" cy="516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Data Analysis → Setting Goals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Writing SMART Goals</a:t>
            </a:r>
            <a:endParaRPr/>
          </a:p>
        </p:txBody>
      </p:sp>
      <p:pic>
        <p:nvPicPr>
          <p:cNvPr id="230" name="Google Shape;230;p35"/>
          <p:cNvPicPr preferRelativeResize="0"/>
          <p:nvPr/>
        </p:nvPicPr>
        <p:blipFill>
          <a:blip r:embed="rId3">
            <a:alphaModFix/>
          </a:blip>
          <a:stretch>
            <a:fillRect/>
          </a:stretch>
        </p:blipFill>
        <p:spPr>
          <a:xfrm>
            <a:off x="7911907" y="-18"/>
            <a:ext cx="1232100" cy="75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629850" y="317250"/>
            <a:ext cx="3611400" cy="6165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Draft </a:t>
            </a:r>
            <a:r>
              <a:rPr lang="en"/>
              <a:t>SMART Goals</a:t>
            </a:r>
            <a:endParaRPr/>
          </a:p>
        </p:txBody>
      </p:sp>
      <p:sp>
        <p:nvSpPr>
          <p:cNvPr id="236" name="Google Shape;236;p36"/>
          <p:cNvSpPr txBox="1"/>
          <p:nvPr>
            <p:ph idx="1" type="body"/>
          </p:nvPr>
        </p:nvSpPr>
        <p:spPr>
          <a:xfrm>
            <a:off x="629850" y="1529875"/>
            <a:ext cx="4229100" cy="28719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Define your desired/future state. </a:t>
            </a:r>
            <a:endParaRPr sz="1600"/>
          </a:p>
          <a:p>
            <a:pPr indent="-330200" lvl="0" marL="457200" rtl="0" algn="l">
              <a:spcBef>
                <a:spcPts val="0"/>
              </a:spcBef>
              <a:spcAft>
                <a:spcPts val="0"/>
              </a:spcAft>
              <a:buSzPts val="1600"/>
              <a:buChar char="○"/>
            </a:pPr>
            <a:r>
              <a:rPr lang="en" sz="1600"/>
              <a:t>Answer- How far are you from your desired state? </a:t>
            </a:r>
            <a:endParaRPr sz="1600"/>
          </a:p>
          <a:p>
            <a:pPr indent="0" lvl="0" marL="457200" rtl="0" algn="l">
              <a:spcBef>
                <a:spcPts val="800"/>
              </a:spcBef>
              <a:spcAft>
                <a:spcPts val="0"/>
              </a:spcAft>
              <a:buNone/>
            </a:pPr>
            <a:r>
              <a:t/>
            </a:r>
            <a:endParaRPr sz="1600"/>
          </a:p>
          <a:p>
            <a:pPr indent="-330200" lvl="0" marL="457200" rtl="0" algn="l">
              <a:spcBef>
                <a:spcPts val="800"/>
              </a:spcBef>
              <a:spcAft>
                <a:spcPts val="0"/>
              </a:spcAft>
              <a:buSzPts val="1600"/>
              <a:buChar char="●"/>
            </a:pPr>
            <a:r>
              <a:rPr lang="en" sz="1600"/>
              <a:t>Draft your goal. Goals should...</a:t>
            </a:r>
            <a:endParaRPr sz="1600"/>
          </a:p>
          <a:p>
            <a:pPr indent="-330200" lvl="1" marL="914400" rtl="0" algn="l">
              <a:lnSpc>
                <a:spcPct val="100000"/>
              </a:lnSpc>
              <a:spcBef>
                <a:spcPts val="0"/>
              </a:spcBef>
              <a:spcAft>
                <a:spcPts val="0"/>
              </a:spcAft>
              <a:buClr>
                <a:schemeClr val="accent2"/>
              </a:buClr>
              <a:buSzPts val="1600"/>
              <a:buChar char="○"/>
            </a:pPr>
            <a:r>
              <a:rPr lang="en" sz="1600">
                <a:solidFill>
                  <a:schemeClr val="accent2"/>
                </a:solidFill>
              </a:rPr>
              <a:t>Begin with a verb</a:t>
            </a:r>
            <a:endParaRPr sz="1600">
              <a:solidFill>
                <a:schemeClr val="accent2"/>
              </a:solidFill>
            </a:endParaRPr>
          </a:p>
          <a:p>
            <a:pPr indent="-330200" lvl="1" marL="914400" rtl="0" algn="l">
              <a:lnSpc>
                <a:spcPct val="100000"/>
              </a:lnSpc>
              <a:spcBef>
                <a:spcPts val="0"/>
              </a:spcBef>
              <a:spcAft>
                <a:spcPts val="0"/>
              </a:spcAft>
              <a:buClr>
                <a:schemeClr val="accent2"/>
              </a:buClr>
              <a:buSzPts val="1600"/>
              <a:buChar char="○"/>
            </a:pPr>
            <a:r>
              <a:rPr lang="en" sz="1600">
                <a:solidFill>
                  <a:schemeClr val="accent2"/>
                </a:solidFill>
              </a:rPr>
              <a:t>Clearly define the measure by using an </a:t>
            </a:r>
            <a:r>
              <a:rPr i="1" lang="en" sz="1600">
                <a:solidFill>
                  <a:schemeClr val="accent2"/>
                </a:solidFill>
              </a:rPr>
              <a:t>x to y by when</a:t>
            </a:r>
            <a:r>
              <a:rPr lang="en" sz="1600">
                <a:solidFill>
                  <a:schemeClr val="accent2"/>
                </a:solidFill>
              </a:rPr>
              <a:t> structure</a:t>
            </a:r>
            <a:endParaRPr sz="1600">
              <a:solidFill>
                <a:schemeClr val="accent2"/>
              </a:solidFill>
            </a:endParaRPr>
          </a:p>
          <a:p>
            <a:pPr indent="-330200" lvl="1" marL="914400" rtl="0" algn="l">
              <a:lnSpc>
                <a:spcPct val="100000"/>
              </a:lnSpc>
              <a:spcBef>
                <a:spcPts val="0"/>
              </a:spcBef>
              <a:spcAft>
                <a:spcPts val="0"/>
              </a:spcAft>
              <a:buClr>
                <a:schemeClr val="accent2"/>
              </a:buClr>
              <a:buSzPts val="1600"/>
              <a:buChar char="○"/>
            </a:pPr>
            <a:r>
              <a:rPr lang="en" sz="1600">
                <a:solidFill>
                  <a:schemeClr val="accent2"/>
                </a:solidFill>
              </a:rPr>
              <a:t>Focus on ‘what’ and not ‘how’ </a:t>
            </a:r>
            <a:endParaRPr sz="1600">
              <a:solidFill>
                <a:schemeClr val="accent2"/>
              </a:solidFill>
            </a:endParaRPr>
          </a:p>
          <a:p>
            <a:pPr indent="-330200" lvl="1" marL="914400" rtl="0" algn="l">
              <a:lnSpc>
                <a:spcPct val="100000"/>
              </a:lnSpc>
              <a:spcBef>
                <a:spcPts val="0"/>
              </a:spcBef>
              <a:spcAft>
                <a:spcPts val="0"/>
              </a:spcAft>
              <a:buClr>
                <a:schemeClr val="accent2"/>
              </a:buClr>
              <a:buSzPts val="1600"/>
              <a:buChar char="○"/>
            </a:pPr>
            <a:r>
              <a:rPr lang="en" sz="1600">
                <a:solidFill>
                  <a:schemeClr val="accent2"/>
                </a:solidFill>
              </a:rPr>
              <a:t>Be achievable</a:t>
            </a:r>
            <a:endParaRPr sz="1600">
              <a:solidFill>
                <a:schemeClr val="accent2"/>
              </a:solidFill>
            </a:endParaRPr>
          </a:p>
        </p:txBody>
      </p:sp>
      <p:pic>
        <p:nvPicPr>
          <p:cNvPr id="237" name="Google Shape;237;p36"/>
          <p:cNvPicPr preferRelativeResize="0"/>
          <p:nvPr/>
        </p:nvPicPr>
        <p:blipFill>
          <a:blip r:embed="rId4">
            <a:alphaModFix/>
          </a:blip>
          <a:stretch>
            <a:fillRect/>
          </a:stretch>
        </p:blipFill>
        <p:spPr>
          <a:xfrm>
            <a:off x="8333383" y="-7"/>
            <a:ext cx="810620" cy="496500"/>
          </a:xfrm>
          <a:prstGeom prst="rect">
            <a:avLst/>
          </a:prstGeom>
          <a:noFill/>
          <a:ln>
            <a:noFill/>
          </a:ln>
        </p:spPr>
      </p:pic>
      <p:pic>
        <p:nvPicPr>
          <p:cNvPr id="238" name="Google Shape;238;p36"/>
          <p:cNvPicPr preferRelativeResize="0"/>
          <p:nvPr/>
        </p:nvPicPr>
        <p:blipFill>
          <a:blip r:embed="rId5">
            <a:alphaModFix/>
          </a:blip>
          <a:stretch>
            <a:fillRect/>
          </a:stretch>
        </p:blipFill>
        <p:spPr>
          <a:xfrm>
            <a:off x="5115575" y="936437"/>
            <a:ext cx="3725976" cy="3270626"/>
          </a:xfrm>
          <a:prstGeom prst="rect">
            <a:avLst/>
          </a:prstGeom>
          <a:noFill/>
          <a:ln cap="flat" cmpd="sng" w="9525">
            <a:solidFill>
              <a:schemeClr val="accent4"/>
            </a:solidFill>
            <a:prstDash val="solid"/>
            <a:round/>
            <a:headEnd len="sm" w="sm" type="none"/>
            <a:tailEnd len="sm" w="sm" type="none"/>
          </a:ln>
          <a:effectLst>
            <a:outerShdw blurRad="57150" rotWithShape="0" algn="bl" dir="6600000" dist="114300">
              <a:schemeClr val="accent4">
                <a:alpha val="50000"/>
              </a:schemeClr>
            </a:outerShdw>
          </a:effectLst>
        </p:spPr>
      </p:pic>
      <p:sp>
        <p:nvSpPr>
          <p:cNvPr id="239" name="Google Shape;239;p36"/>
          <p:cNvSpPr/>
          <p:nvPr/>
        </p:nvSpPr>
        <p:spPr>
          <a:xfrm>
            <a:off x="7923100" y="2282425"/>
            <a:ext cx="470100" cy="496500"/>
          </a:xfrm>
          <a:prstGeom prst="star5">
            <a:avLst>
              <a:gd fmla="val 19098" name="adj"/>
              <a:gd fmla="val 105146" name="hf"/>
              <a:gd fmla="val 110557" name="vf"/>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629850" y="-190500"/>
            <a:ext cx="3913800" cy="12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600">
                <a:solidFill>
                  <a:srgbClr val="000000"/>
                </a:solidFill>
              </a:rPr>
              <a:t>Testing Your </a:t>
            </a:r>
            <a:endParaRPr sz="2600">
              <a:solidFill>
                <a:srgbClr val="000000"/>
              </a:solidFill>
            </a:endParaRPr>
          </a:p>
          <a:p>
            <a:pPr indent="0" lvl="0" marL="0" rtl="0" algn="l">
              <a:spcBef>
                <a:spcPts val="0"/>
              </a:spcBef>
              <a:spcAft>
                <a:spcPts val="0"/>
              </a:spcAft>
              <a:buNone/>
            </a:pPr>
            <a:r>
              <a:rPr lang="en" sz="2600">
                <a:solidFill>
                  <a:srgbClr val="000000"/>
                </a:solidFill>
              </a:rPr>
              <a:t>SMART Goal</a:t>
            </a:r>
            <a:endParaRPr sz="2600"/>
          </a:p>
        </p:txBody>
      </p:sp>
      <p:sp>
        <p:nvSpPr>
          <p:cNvPr id="245" name="Google Shape;245;p37"/>
          <p:cNvSpPr txBox="1"/>
          <p:nvPr>
            <p:ph idx="1" type="body"/>
          </p:nvPr>
        </p:nvSpPr>
        <p:spPr>
          <a:xfrm>
            <a:off x="629850" y="1162050"/>
            <a:ext cx="4304700" cy="28587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1600">
                <a:solidFill>
                  <a:srgbClr val="000000"/>
                </a:solidFill>
              </a:rPr>
              <a:t>As you draft your Goals, you will want to test them against the following criteria:  </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b="1" lang="en" sz="1600">
                <a:solidFill>
                  <a:srgbClr val="000000"/>
                </a:solidFill>
              </a:rPr>
              <a:t>Specific</a:t>
            </a:r>
            <a:r>
              <a:rPr lang="en" sz="1600">
                <a:solidFill>
                  <a:srgbClr val="000000"/>
                </a:solidFill>
              </a:rPr>
              <a:t>- Is your goal defined, detailed, and clear? Is it connected to your data? </a:t>
            </a:r>
            <a:endParaRPr sz="1600">
              <a:solidFill>
                <a:srgbClr val="000000"/>
              </a:solidFill>
            </a:endParaRPr>
          </a:p>
          <a:p>
            <a:pPr indent="0" lvl="0" marL="0" rtl="0" algn="l">
              <a:lnSpc>
                <a:spcPct val="100000"/>
              </a:lnSpc>
              <a:spcBef>
                <a:spcPts val="0"/>
              </a:spcBef>
              <a:spcAft>
                <a:spcPts val="0"/>
              </a:spcAft>
              <a:buNone/>
            </a:pPr>
            <a:r>
              <a:rPr b="1" lang="en" sz="1600">
                <a:solidFill>
                  <a:srgbClr val="000000"/>
                </a:solidFill>
              </a:rPr>
              <a:t>Measurable</a:t>
            </a:r>
            <a:r>
              <a:rPr lang="en" sz="1600">
                <a:solidFill>
                  <a:srgbClr val="000000"/>
                </a:solidFill>
              </a:rPr>
              <a:t>- Is your goal measurable? </a:t>
            </a:r>
            <a:endParaRPr sz="1600">
              <a:solidFill>
                <a:srgbClr val="000000"/>
              </a:solidFill>
            </a:endParaRPr>
          </a:p>
          <a:p>
            <a:pPr indent="0" lvl="0" marL="0" rtl="0" algn="l">
              <a:lnSpc>
                <a:spcPct val="100000"/>
              </a:lnSpc>
              <a:spcBef>
                <a:spcPts val="0"/>
              </a:spcBef>
              <a:spcAft>
                <a:spcPts val="0"/>
              </a:spcAft>
              <a:buNone/>
            </a:pPr>
            <a:r>
              <a:rPr b="1" lang="en" sz="1600">
                <a:solidFill>
                  <a:srgbClr val="000000"/>
                </a:solidFill>
              </a:rPr>
              <a:t>Achievable</a:t>
            </a:r>
            <a:r>
              <a:rPr lang="en" sz="1600">
                <a:solidFill>
                  <a:srgbClr val="000000"/>
                </a:solidFill>
              </a:rPr>
              <a:t>- Is this something you can accomplish? What resource implications exist? </a:t>
            </a:r>
            <a:endParaRPr sz="1600">
              <a:solidFill>
                <a:srgbClr val="000000"/>
              </a:solidFill>
            </a:endParaRPr>
          </a:p>
          <a:p>
            <a:pPr indent="0" lvl="0" marL="0" rtl="0" algn="l">
              <a:lnSpc>
                <a:spcPct val="100000"/>
              </a:lnSpc>
              <a:spcBef>
                <a:spcPts val="0"/>
              </a:spcBef>
              <a:spcAft>
                <a:spcPts val="0"/>
              </a:spcAft>
              <a:buNone/>
            </a:pPr>
            <a:r>
              <a:rPr b="1" lang="en" sz="1600">
                <a:solidFill>
                  <a:srgbClr val="000000"/>
                </a:solidFill>
              </a:rPr>
              <a:t>Relevant (Results-Based)</a:t>
            </a:r>
            <a:r>
              <a:rPr lang="en" sz="1600">
                <a:solidFill>
                  <a:srgbClr val="000000"/>
                </a:solidFill>
              </a:rPr>
              <a:t>- Is it realistic? Will it help move the outcomes and vision? Will it drive results? Is it based on your data?</a:t>
            </a:r>
            <a:endParaRPr sz="1600">
              <a:solidFill>
                <a:srgbClr val="000000"/>
              </a:solidFill>
            </a:endParaRPr>
          </a:p>
          <a:p>
            <a:pPr indent="0" lvl="0" marL="0" rtl="0" algn="l">
              <a:lnSpc>
                <a:spcPct val="100000"/>
              </a:lnSpc>
              <a:spcBef>
                <a:spcPts val="0"/>
              </a:spcBef>
              <a:spcAft>
                <a:spcPts val="0"/>
              </a:spcAft>
              <a:buNone/>
            </a:pPr>
            <a:r>
              <a:rPr b="1" lang="en" sz="1600">
                <a:solidFill>
                  <a:srgbClr val="000000"/>
                </a:solidFill>
              </a:rPr>
              <a:t>Time Bound</a:t>
            </a:r>
            <a:r>
              <a:rPr lang="en" sz="1600">
                <a:solidFill>
                  <a:srgbClr val="000000"/>
                </a:solidFill>
              </a:rPr>
              <a:t>- Is there a clear deadline? </a:t>
            </a:r>
            <a:endParaRPr sz="1600">
              <a:solidFill>
                <a:srgbClr val="000000"/>
              </a:solidFill>
            </a:endParaRPr>
          </a:p>
        </p:txBody>
      </p:sp>
      <p:pic>
        <p:nvPicPr>
          <p:cNvPr id="246" name="Google Shape;246;p37"/>
          <p:cNvPicPr preferRelativeResize="0"/>
          <p:nvPr/>
        </p:nvPicPr>
        <p:blipFill>
          <a:blip r:embed="rId3">
            <a:alphaModFix/>
          </a:blip>
          <a:stretch>
            <a:fillRect/>
          </a:stretch>
        </p:blipFill>
        <p:spPr>
          <a:xfrm>
            <a:off x="8333383" y="-7"/>
            <a:ext cx="810620" cy="496500"/>
          </a:xfrm>
          <a:prstGeom prst="rect">
            <a:avLst/>
          </a:prstGeom>
          <a:noFill/>
          <a:ln>
            <a:noFill/>
          </a:ln>
        </p:spPr>
      </p:pic>
      <p:pic>
        <p:nvPicPr>
          <p:cNvPr id="247" name="Google Shape;247;p37"/>
          <p:cNvPicPr preferRelativeResize="0"/>
          <p:nvPr/>
        </p:nvPicPr>
        <p:blipFill>
          <a:blip r:embed="rId4">
            <a:alphaModFix/>
          </a:blip>
          <a:stretch>
            <a:fillRect/>
          </a:stretch>
        </p:blipFill>
        <p:spPr>
          <a:xfrm>
            <a:off x="5265625" y="1029900"/>
            <a:ext cx="3725976" cy="3270626"/>
          </a:xfrm>
          <a:prstGeom prst="rect">
            <a:avLst/>
          </a:prstGeom>
          <a:noFill/>
          <a:ln cap="flat" cmpd="sng" w="9525">
            <a:solidFill>
              <a:schemeClr val="accent4"/>
            </a:solidFill>
            <a:prstDash val="solid"/>
            <a:round/>
            <a:headEnd len="sm" w="sm" type="none"/>
            <a:tailEnd len="sm" w="sm" type="none"/>
          </a:ln>
          <a:effectLst>
            <a:outerShdw blurRad="57150" rotWithShape="0" algn="bl" dir="6600000" dist="114300">
              <a:schemeClr val="accent4">
                <a:alpha val="50000"/>
              </a:schemeClr>
            </a:outerShdw>
          </a:effectLst>
        </p:spPr>
      </p:pic>
      <p:sp>
        <p:nvSpPr>
          <p:cNvPr id="248" name="Google Shape;248;p37"/>
          <p:cNvSpPr/>
          <p:nvPr/>
        </p:nvSpPr>
        <p:spPr>
          <a:xfrm>
            <a:off x="7780225" y="3089675"/>
            <a:ext cx="470100" cy="496500"/>
          </a:xfrm>
          <a:prstGeom prst="star5">
            <a:avLst>
              <a:gd fmla="val 19098" name="adj"/>
              <a:gd fmla="val 105146" name="hf"/>
              <a:gd fmla="val 110557" name="vf"/>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SMART Goal</a:t>
            </a:r>
            <a:endParaRPr/>
          </a:p>
        </p:txBody>
      </p:sp>
      <p:graphicFrame>
        <p:nvGraphicFramePr>
          <p:cNvPr id="254" name="Google Shape;254;p38"/>
          <p:cNvGraphicFramePr/>
          <p:nvPr/>
        </p:nvGraphicFramePr>
        <p:xfrm>
          <a:off x="412750" y="1123950"/>
          <a:ext cx="3000000" cy="3000000"/>
        </p:xfrm>
        <a:graphic>
          <a:graphicData uri="http://schemas.openxmlformats.org/drawingml/2006/table">
            <a:tbl>
              <a:tblPr>
                <a:noFill/>
                <a:tableStyleId>{A509F822-0330-496D-902D-A390E1A5C131}</a:tableStyleId>
              </a:tblPr>
              <a:tblGrid>
                <a:gridCol w="1885525"/>
                <a:gridCol w="6534025"/>
              </a:tblGrid>
              <a:tr h="1001550">
                <a:tc gridSpan="2">
                  <a:txBody>
                    <a:bodyPr/>
                    <a:lstStyle/>
                    <a:p>
                      <a:pPr indent="0" lvl="0" marL="0" rtl="0" algn="l">
                        <a:spcBef>
                          <a:spcPts val="0"/>
                        </a:spcBef>
                        <a:spcAft>
                          <a:spcPts val="0"/>
                        </a:spcAft>
                        <a:buNone/>
                      </a:pPr>
                      <a:r>
                        <a:rPr lang="en" sz="1700"/>
                        <a:t>By the 2023-2024 school year, 100% of sixth grade students (up from 70%) will meet typical growth identified by the MAP Assessment. At least 80% (up from 50%) of students will meet or exceed ‘proficient’ on the end of year MAP Assessment. </a:t>
                      </a:r>
                      <a:endParaRPr sz="1700"/>
                    </a:p>
                  </a:txBody>
                  <a:tcPr marT="91425" marB="91425" marR="91425" marL="91425"/>
                </a:tc>
                <a:tc hMerge="1"/>
              </a:tr>
              <a:tr h="457175">
                <a:tc>
                  <a:txBody>
                    <a:bodyPr/>
                    <a:lstStyle/>
                    <a:p>
                      <a:pPr indent="0" lvl="0" marL="0" rtl="0" algn="l">
                        <a:spcBef>
                          <a:spcPts val="0"/>
                        </a:spcBef>
                        <a:spcAft>
                          <a:spcPts val="0"/>
                        </a:spcAft>
                        <a:buNone/>
                      </a:pPr>
                      <a:r>
                        <a:rPr lang="en" sz="1700"/>
                        <a:t>Specific</a:t>
                      </a:r>
                      <a:endParaRPr sz="1700"/>
                    </a:p>
                  </a:txBody>
                  <a:tcPr marT="91425" marB="91425" marR="91425" marL="91425"/>
                </a:tc>
                <a:tc>
                  <a:txBody>
                    <a:bodyPr/>
                    <a:lstStyle/>
                    <a:p>
                      <a:pPr indent="0" lvl="0" marL="0" rtl="0" algn="l">
                        <a:spcBef>
                          <a:spcPts val="0"/>
                        </a:spcBef>
                        <a:spcAft>
                          <a:spcPts val="0"/>
                        </a:spcAft>
                        <a:buNone/>
                      </a:pPr>
                      <a:r>
                        <a:rPr lang="en" sz="1700"/>
                        <a:t>YES - Focused on mathematics achievement</a:t>
                      </a:r>
                      <a:endParaRPr sz="1700"/>
                    </a:p>
                  </a:txBody>
                  <a:tcPr marT="91425" marB="91425" marR="91425" marL="91425"/>
                </a:tc>
              </a:tr>
              <a:tr h="457175">
                <a:tc>
                  <a:txBody>
                    <a:bodyPr/>
                    <a:lstStyle/>
                    <a:p>
                      <a:pPr indent="0" lvl="0" marL="0" rtl="0" algn="l">
                        <a:spcBef>
                          <a:spcPts val="0"/>
                        </a:spcBef>
                        <a:spcAft>
                          <a:spcPts val="0"/>
                        </a:spcAft>
                        <a:buNone/>
                      </a:pPr>
                      <a:r>
                        <a:rPr lang="en" sz="1700"/>
                        <a:t>Measurable</a:t>
                      </a:r>
                      <a:endParaRPr sz="1700"/>
                    </a:p>
                  </a:txBody>
                  <a:tcPr marT="91425" marB="91425" marR="91425" marL="91425"/>
                </a:tc>
                <a:tc>
                  <a:txBody>
                    <a:bodyPr/>
                    <a:lstStyle/>
                    <a:p>
                      <a:pPr indent="0" lvl="0" marL="0" rtl="0" algn="l">
                        <a:spcBef>
                          <a:spcPts val="0"/>
                        </a:spcBef>
                        <a:spcAft>
                          <a:spcPts val="0"/>
                        </a:spcAft>
                        <a:buNone/>
                      </a:pPr>
                      <a:r>
                        <a:rPr lang="en" sz="1700"/>
                        <a:t>YES - Identified MAP assessment with x to y structure</a:t>
                      </a:r>
                      <a:endParaRPr sz="1700"/>
                    </a:p>
                  </a:txBody>
                  <a:tcPr marT="91425" marB="91425" marR="91425" marL="91425"/>
                </a:tc>
              </a:tr>
              <a:tr h="457175">
                <a:tc>
                  <a:txBody>
                    <a:bodyPr/>
                    <a:lstStyle/>
                    <a:p>
                      <a:pPr indent="0" lvl="0" marL="0" rtl="0" algn="l">
                        <a:spcBef>
                          <a:spcPts val="0"/>
                        </a:spcBef>
                        <a:spcAft>
                          <a:spcPts val="0"/>
                        </a:spcAft>
                        <a:buNone/>
                      </a:pPr>
                      <a:r>
                        <a:rPr lang="en" sz="1700"/>
                        <a:t>Achievable</a:t>
                      </a:r>
                      <a:endParaRPr sz="1700"/>
                    </a:p>
                  </a:txBody>
                  <a:tcPr marT="91425" marB="91425" marR="91425" marL="91425"/>
                </a:tc>
                <a:tc>
                  <a:txBody>
                    <a:bodyPr/>
                    <a:lstStyle/>
                    <a:p>
                      <a:pPr indent="0" lvl="0" marL="0" rtl="0" algn="l">
                        <a:spcBef>
                          <a:spcPts val="0"/>
                        </a:spcBef>
                        <a:spcAft>
                          <a:spcPts val="0"/>
                        </a:spcAft>
                        <a:buNone/>
                      </a:pPr>
                      <a:r>
                        <a:rPr lang="en" sz="1700"/>
                        <a:t>YES - Connects to work being done and tools already being used</a:t>
                      </a:r>
                      <a:endParaRPr sz="1700"/>
                    </a:p>
                  </a:txBody>
                  <a:tcPr marT="91425" marB="91425" marR="91425" marL="91425"/>
                </a:tc>
              </a:tr>
              <a:tr h="457175">
                <a:tc>
                  <a:txBody>
                    <a:bodyPr/>
                    <a:lstStyle/>
                    <a:p>
                      <a:pPr indent="0" lvl="0" marL="0" rtl="0" algn="l">
                        <a:spcBef>
                          <a:spcPts val="0"/>
                        </a:spcBef>
                        <a:spcAft>
                          <a:spcPts val="0"/>
                        </a:spcAft>
                        <a:buNone/>
                      </a:pPr>
                      <a:r>
                        <a:rPr lang="en" sz="1700"/>
                        <a:t>Realistic (Result-Based)</a:t>
                      </a:r>
                      <a:endParaRPr sz="1700"/>
                    </a:p>
                  </a:txBody>
                  <a:tcPr marT="91425" marB="91425" marR="91425" marL="91425"/>
                </a:tc>
                <a:tc>
                  <a:txBody>
                    <a:bodyPr/>
                    <a:lstStyle/>
                    <a:p>
                      <a:pPr indent="0" lvl="0" marL="0" rtl="0" algn="l">
                        <a:spcBef>
                          <a:spcPts val="0"/>
                        </a:spcBef>
                        <a:spcAft>
                          <a:spcPts val="0"/>
                        </a:spcAft>
                        <a:buNone/>
                      </a:pPr>
                      <a:r>
                        <a:rPr lang="en" sz="1700"/>
                        <a:t>YES - The percent gain is realistic in their time frame and tied to student achievement (results) </a:t>
                      </a:r>
                      <a:endParaRPr sz="1700"/>
                    </a:p>
                  </a:txBody>
                  <a:tcPr marT="91425" marB="91425" marR="91425" marL="91425"/>
                </a:tc>
              </a:tr>
              <a:tr h="457175">
                <a:tc>
                  <a:txBody>
                    <a:bodyPr/>
                    <a:lstStyle/>
                    <a:p>
                      <a:pPr indent="0" lvl="0" marL="0" rtl="0" algn="l">
                        <a:spcBef>
                          <a:spcPts val="0"/>
                        </a:spcBef>
                        <a:spcAft>
                          <a:spcPts val="0"/>
                        </a:spcAft>
                        <a:buNone/>
                      </a:pPr>
                      <a:r>
                        <a:rPr lang="en" sz="1700"/>
                        <a:t>Time-Bound</a:t>
                      </a:r>
                      <a:endParaRPr sz="1700"/>
                    </a:p>
                  </a:txBody>
                  <a:tcPr marT="91425" marB="91425" marR="91425" marL="91425"/>
                </a:tc>
                <a:tc>
                  <a:txBody>
                    <a:bodyPr/>
                    <a:lstStyle/>
                    <a:p>
                      <a:pPr indent="0" lvl="0" marL="0" rtl="0" algn="l">
                        <a:spcBef>
                          <a:spcPts val="0"/>
                        </a:spcBef>
                        <a:spcAft>
                          <a:spcPts val="0"/>
                        </a:spcAft>
                        <a:buNone/>
                      </a:pPr>
                      <a:r>
                        <a:rPr lang="en" sz="1700"/>
                        <a:t>YES - Clear deadline of 2023-2024</a:t>
                      </a:r>
                      <a:endParaRPr sz="17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311700" y="1740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970"/>
              <a:t>Draft SMART Goals for your District</a:t>
            </a:r>
            <a:endParaRPr sz="397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Goal Writing Feedback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Ensuring Goal Alignment</a:t>
            </a:r>
            <a:endParaRPr/>
          </a:p>
        </p:txBody>
      </p:sp>
      <p:sp>
        <p:nvSpPr>
          <p:cNvPr id="270" name="Google Shape;270;p41"/>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800"/>
              <a:t>Aligning ‘Up’- </a:t>
            </a:r>
            <a:endParaRPr sz="1800"/>
          </a:p>
          <a:p>
            <a:pPr indent="0" lvl="0" marL="0" rtl="0" algn="l">
              <a:spcBef>
                <a:spcPts val="800"/>
              </a:spcBef>
              <a:spcAft>
                <a:spcPts val="0"/>
              </a:spcAft>
              <a:buNone/>
            </a:pPr>
            <a:r>
              <a:rPr lang="en" sz="1800"/>
              <a:t>District goals should align with the…</a:t>
            </a:r>
            <a:endParaRPr sz="1800"/>
          </a:p>
          <a:p>
            <a:pPr indent="-342900" lvl="0" marL="457200" rtl="0" algn="l">
              <a:spcBef>
                <a:spcPts val="800"/>
              </a:spcBef>
              <a:spcAft>
                <a:spcPts val="0"/>
              </a:spcAft>
              <a:buSzPts val="1800"/>
              <a:buChar char="●"/>
            </a:pPr>
            <a:r>
              <a:rPr lang="en" sz="1800"/>
              <a:t>District’s Mission, Vision, Values, Core Beliefs</a:t>
            </a:r>
            <a:endParaRPr sz="1800"/>
          </a:p>
          <a:p>
            <a:pPr indent="-342900" lvl="0" marL="457200" rtl="0" algn="l">
              <a:spcBef>
                <a:spcPts val="0"/>
              </a:spcBef>
              <a:spcAft>
                <a:spcPts val="0"/>
              </a:spcAft>
              <a:buSzPts val="1800"/>
              <a:buChar char="●"/>
            </a:pPr>
            <a:r>
              <a:rPr lang="en" sz="1800"/>
              <a:t>District </a:t>
            </a:r>
            <a:r>
              <a:rPr lang="en" sz="1800"/>
              <a:t>Profile of a Graduate (if applicable)</a:t>
            </a:r>
            <a:endParaRPr sz="1800"/>
          </a:p>
          <a:p>
            <a:pPr indent="0" lvl="0" marL="457200" rtl="0" algn="l">
              <a:spcBef>
                <a:spcPts val="800"/>
              </a:spcBef>
              <a:spcAft>
                <a:spcPts val="0"/>
              </a:spcAft>
              <a:buNone/>
            </a:pPr>
            <a:r>
              <a:t/>
            </a:r>
            <a:endParaRPr sz="1800"/>
          </a:p>
          <a:p>
            <a:pPr indent="-342900" lvl="0" marL="457200" rtl="0" algn="l">
              <a:spcBef>
                <a:spcPts val="800"/>
              </a:spcBef>
              <a:spcAft>
                <a:spcPts val="0"/>
              </a:spcAft>
              <a:buSzPts val="1800"/>
              <a:buChar char="●"/>
            </a:pPr>
            <a:r>
              <a:rPr lang="en" sz="1800"/>
              <a:t>State Definition of a Successful High School Graduate</a:t>
            </a:r>
            <a:endParaRPr sz="1800"/>
          </a:p>
          <a:p>
            <a:pPr indent="-342900" lvl="0" marL="457200" rtl="0" algn="l">
              <a:spcBef>
                <a:spcPts val="0"/>
              </a:spcBef>
              <a:spcAft>
                <a:spcPts val="0"/>
              </a:spcAft>
              <a:buSzPts val="1800"/>
              <a:buChar char="●"/>
            </a:pPr>
            <a:r>
              <a:rPr lang="en" sz="1800"/>
              <a:t>State Board Outcomes</a:t>
            </a:r>
            <a:endParaRPr sz="1800"/>
          </a:p>
          <a:p>
            <a:pPr indent="-342900" lvl="0" marL="457200" rtl="0" algn="l">
              <a:spcBef>
                <a:spcPts val="0"/>
              </a:spcBef>
              <a:spcAft>
                <a:spcPts val="0"/>
              </a:spcAft>
              <a:buSzPts val="1800"/>
              <a:buChar char="●"/>
            </a:pPr>
            <a:r>
              <a:rPr lang="en" sz="1800"/>
              <a:t>State Vision for Education</a:t>
            </a:r>
            <a:endParaRPr sz="1800"/>
          </a:p>
        </p:txBody>
      </p:sp>
      <p:sp>
        <p:nvSpPr>
          <p:cNvPr id="271" name="Google Shape;271;p41"/>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800"/>
              <a:t>Questions to Consider- </a:t>
            </a:r>
            <a:endParaRPr sz="1800"/>
          </a:p>
          <a:p>
            <a:pPr indent="-342900" lvl="0" marL="457200" rtl="0" algn="l">
              <a:lnSpc>
                <a:spcPct val="100000"/>
              </a:lnSpc>
              <a:spcBef>
                <a:spcPts val="0"/>
              </a:spcBef>
              <a:spcAft>
                <a:spcPts val="0"/>
              </a:spcAft>
              <a:buClr>
                <a:srgbClr val="12284C"/>
              </a:buClr>
              <a:buSzPts val="1800"/>
              <a:buChar char="•"/>
            </a:pPr>
            <a:r>
              <a:rPr lang="en" sz="1800">
                <a:solidFill>
                  <a:srgbClr val="12284C"/>
                </a:solidFill>
              </a:rPr>
              <a:t>Are there other things you need to consider that maybe you haven’t? </a:t>
            </a:r>
            <a:endParaRPr sz="1800">
              <a:solidFill>
                <a:srgbClr val="12284C"/>
              </a:solidFill>
            </a:endParaRPr>
          </a:p>
          <a:p>
            <a:pPr indent="0" lvl="0" marL="457200" rtl="0" algn="l">
              <a:lnSpc>
                <a:spcPct val="100000"/>
              </a:lnSpc>
              <a:spcBef>
                <a:spcPts val="0"/>
              </a:spcBef>
              <a:spcAft>
                <a:spcPts val="0"/>
              </a:spcAft>
              <a:buNone/>
            </a:pPr>
            <a:r>
              <a:t/>
            </a:r>
            <a:endParaRPr sz="1800">
              <a:solidFill>
                <a:srgbClr val="12284C"/>
              </a:solidFill>
            </a:endParaRPr>
          </a:p>
          <a:p>
            <a:pPr indent="-342900" lvl="0" marL="457200" rtl="0" algn="l">
              <a:lnSpc>
                <a:spcPct val="100000"/>
              </a:lnSpc>
              <a:spcBef>
                <a:spcPts val="0"/>
              </a:spcBef>
              <a:spcAft>
                <a:spcPts val="0"/>
              </a:spcAft>
              <a:buClr>
                <a:srgbClr val="12284C"/>
              </a:buClr>
              <a:buSzPts val="1800"/>
              <a:buChar char="•"/>
            </a:pPr>
            <a:r>
              <a:rPr lang="en" sz="1800">
                <a:solidFill>
                  <a:srgbClr val="12284C"/>
                </a:solidFill>
              </a:rPr>
              <a:t>Will acting on this goal move you to your desired state? </a:t>
            </a:r>
            <a:endParaRPr sz="1800">
              <a:solidFill>
                <a:srgbClr val="12284C"/>
              </a:solidFill>
            </a:endParaRPr>
          </a:p>
          <a:p>
            <a:pPr indent="0" lvl="0" marL="457200" rtl="0" algn="l">
              <a:lnSpc>
                <a:spcPct val="100000"/>
              </a:lnSpc>
              <a:spcBef>
                <a:spcPts val="0"/>
              </a:spcBef>
              <a:spcAft>
                <a:spcPts val="0"/>
              </a:spcAft>
              <a:buNone/>
            </a:pPr>
            <a:r>
              <a:t/>
            </a:r>
            <a:endParaRPr sz="1800">
              <a:solidFill>
                <a:srgbClr val="12284C"/>
              </a:solidFill>
            </a:endParaRPr>
          </a:p>
          <a:p>
            <a:pPr indent="-342900" lvl="0" marL="457200" rtl="0" algn="l">
              <a:lnSpc>
                <a:spcPct val="100000"/>
              </a:lnSpc>
              <a:spcBef>
                <a:spcPts val="0"/>
              </a:spcBef>
              <a:spcAft>
                <a:spcPts val="0"/>
              </a:spcAft>
              <a:buClr>
                <a:srgbClr val="12284C"/>
              </a:buClr>
              <a:buSzPts val="1800"/>
              <a:buChar char="•"/>
            </a:pPr>
            <a:r>
              <a:rPr lang="en" sz="1800">
                <a:solidFill>
                  <a:srgbClr val="12284C"/>
                </a:solidFill>
              </a:rPr>
              <a:t>When these goals are achieved, what will be the impact on the Kansans Can Vision of a successful high school graduate?</a:t>
            </a:r>
            <a:endParaRPr sz="2100"/>
          </a:p>
        </p:txBody>
      </p:sp>
      <p:pic>
        <p:nvPicPr>
          <p:cNvPr id="272" name="Google Shape;272;p41"/>
          <p:cNvPicPr preferRelativeResize="0"/>
          <p:nvPr/>
        </p:nvPicPr>
        <p:blipFill>
          <a:blip r:embed="rId3">
            <a:alphaModFix/>
          </a:blip>
          <a:stretch>
            <a:fillRect/>
          </a:stretch>
        </p:blipFill>
        <p:spPr>
          <a:xfrm>
            <a:off x="8333383" y="-7"/>
            <a:ext cx="810620" cy="49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Reflection/</a:t>
            </a:r>
            <a:r>
              <a:rPr lang="en"/>
              <a:t>Feedback</a:t>
            </a:r>
            <a:r>
              <a:rPr lang="en"/>
              <a:t> on System Goal(s) </a:t>
            </a:r>
            <a:endParaRPr/>
          </a:p>
        </p:txBody>
      </p:sp>
      <p:sp>
        <p:nvSpPr>
          <p:cNvPr id="278" name="Google Shape;278;p42"/>
          <p:cNvSpPr txBox="1"/>
          <p:nvPr>
            <p:ph idx="1" type="body"/>
          </p:nvPr>
        </p:nvSpPr>
        <p:spPr>
          <a:xfrm>
            <a:off x="311700" y="1152475"/>
            <a:ext cx="8520600" cy="3103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accent2"/>
                </a:solidFill>
              </a:rPr>
              <a:t>D</a:t>
            </a:r>
            <a:r>
              <a:rPr lang="en">
                <a:solidFill>
                  <a:schemeClr val="accent2"/>
                </a:solidFill>
              </a:rPr>
              <a:t>iscuss the following:</a:t>
            </a:r>
            <a:endParaRPr>
              <a:solidFill>
                <a:schemeClr val="accent2"/>
              </a:solidFill>
            </a:endParaRPr>
          </a:p>
          <a:p>
            <a:pPr indent="-361950" lvl="0" marL="457200" rtl="0" algn="l">
              <a:spcBef>
                <a:spcPts val="800"/>
              </a:spcBef>
              <a:spcAft>
                <a:spcPts val="0"/>
              </a:spcAft>
              <a:buSzPts val="2100"/>
              <a:buChar char="•"/>
            </a:pPr>
            <a:r>
              <a:rPr lang="en">
                <a:solidFill>
                  <a:schemeClr val="accent2"/>
                </a:solidFill>
              </a:rPr>
              <a:t>Why is this goal important (and more important than other possible goals)?</a:t>
            </a:r>
            <a:endParaRPr>
              <a:solidFill>
                <a:schemeClr val="accent2"/>
              </a:solidFill>
            </a:endParaRPr>
          </a:p>
          <a:p>
            <a:pPr indent="-361950" lvl="0" marL="457200" rtl="0" algn="l">
              <a:spcBef>
                <a:spcPts val="0"/>
              </a:spcBef>
              <a:spcAft>
                <a:spcPts val="0"/>
              </a:spcAft>
              <a:buSzPts val="2100"/>
              <a:buChar char="•"/>
            </a:pPr>
            <a:r>
              <a:rPr lang="en">
                <a:solidFill>
                  <a:schemeClr val="accent2"/>
                </a:solidFill>
              </a:rPr>
              <a:t>Will this goal lead to change? How do you know?</a:t>
            </a:r>
            <a:endParaRPr>
              <a:solidFill>
                <a:schemeClr val="accent2"/>
              </a:solidFill>
            </a:endParaRPr>
          </a:p>
          <a:p>
            <a:pPr indent="-361950" lvl="1" marL="1371600" rtl="0" algn="l">
              <a:spcBef>
                <a:spcPts val="0"/>
              </a:spcBef>
              <a:spcAft>
                <a:spcPts val="0"/>
              </a:spcAft>
              <a:buClr>
                <a:schemeClr val="accent2"/>
              </a:buClr>
              <a:buSzPts val="2100"/>
              <a:buChar char="•"/>
            </a:pPr>
            <a:r>
              <a:rPr lang="en" sz="2100">
                <a:solidFill>
                  <a:schemeClr val="accent2"/>
                </a:solidFill>
              </a:rPr>
              <a:t>Is it clear enough to be accomplished? </a:t>
            </a:r>
            <a:endParaRPr sz="2100">
              <a:solidFill>
                <a:schemeClr val="accent2"/>
              </a:solidFill>
            </a:endParaRPr>
          </a:p>
          <a:p>
            <a:pPr indent="-361950" lvl="0" marL="457200" rtl="0" algn="l">
              <a:spcBef>
                <a:spcPts val="0"/>
              </a:spcBef>
              <a:spcAft>
                <a:spcPts val="0"/>
              </a:spcAft>
              <a:buSzPts val="2100"/>
              <a:buChar char="•"/>
            </a:pPr>
            <a:r>
              <a:rPr lang="en">
                <a:solidFill>
                  <a:schemeClr val="accent2"/>
                </a:solidFill>
              </a:rPr>
              <a:t>Will this goal impact student success/improvement? How do you know?</a:t>
            </a:r>
            <a:endParaRPr>
              <a:solidFill>
                <a:schemeClr val="accent2"/>
              </a:solidFill>
            </a:endParaRPr>
          </a:p>
          <a:p>
            <a:pPr indent="-361950" lvl="1" marL="1371600" rtl="0" algn="l">
              <a:spcBef>
                <a:spcPts val="0"/>
              </a:spcBef>
              <a:spcAft>
                <a:spcPts val="0"/>
              </a:spcAft>
              <a:buClr>
                <a:schemeClr val="accent2"/>
              </a:buClr>
              <a:buSzPts val="2100"/>
              <a:buChar char="•"/>
            </a:pPr>
            <a:r>
              <a:rPr lang="en" sz="2100">
                <a:solidFill>
                  <a:schemeClr val="accent2"/>
                </a:solidFill>
              </a:rPr>
              <a:t>Will this goal move the State Board Outcomes?</a:t>
            </a:r>
            <a:endParaRPr sz="210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idx="1" type="body"/>
          </p:nvPr>
        </p:nvSpPr>
        <p:spPr>
          <a:xfrm>
            <a:off x="2849842" y="2409755"/>
            <a:ext cx="3444300" cy="17655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u="sng">
                <a:solidFill>
                  <a:schemeClr val="hlink"/>
                </a:solidFill>
                <a:hlinkClick r:id="rId3"/>
              </a:rPr>
              <a:t>accreditation@ksde.org</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Review Work to Date</a:t>
            </a:r>
            <a:endParaRPr/>
          </a:p>
        </p:txBody>
      </p:sp>
      <p:sp>
        <p:nvSpPr>
          <p:cNvPr id="177" name="Google Shape;177;p27"/>
          <p:cNvSpPr txBox="1"/>
          <p:nvPr>
            <p:ph idx="1" type="body"/>
          </p:nvPr>
        </p:nvSpPr>
        <p:spPr>
          <a:xfrm>
            <a:off x="628650" y="1293025"/>
            <a:ext cx="40173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000" u="sng">
                <a:solidFill>
                  <a:schemeClr val="accent1"/>
                </a:solidFill>
                <a:hlinkClick r:id="rId3">
                  <a:extLst>
                    <a:ext uri="{A12FA001-AC4F-418D-AE19-62706E023703}">
                      <ahyp:hlinkClr val="tx"/>
                    </a:ext>
                  </a:extLst>
                </a:hlinkClick>
              </a:rPr>
              <a:t>Snapshot</a:t>
            </a:r>
            <a:r>
              <a:rPr lang="en" sz="2000"/>
              <a:t>- </a:t>
            </a:r>
            <a:endParaRPr sz="2000"/>
          </a:p>
          <a:p>
            <a:pPr indent="-311150" lvl="0" marL="457200" rtl="0" algn="l">
              <a:spcBef>
                <a:spcPts val="800"/>
              </a:spcBef>
              <a:spcAft>
                <a:spcPts val="0"/>
              </a:spcAft>
              <a:buSzPts val="1300"/>
              <a:buChar char="●"/>
            </a:pPr>
            <a:r>
              <a:rPr lang="en" sz="2000"/>
              <a:t>Prioritized Data Point</a:t>
            </a:r>
            <a:endParaRPr sz="2000"/>
          </a:p>
          <a:p>
            <a:pPr indent="-311150" lvl="1" marL="914400" rtl="0" algn="l">
              <a:spcBef>
                <a:spcPts val="0"/>
              </a:spcBef>
              <a:spcAft>
                <a:spcPts val="0"/>
              </a:spcAft>
              <a:buSzPts val="1300"/>
              <a:buChar char="○"/>
            </a:pPr>
            <a:r>
              <a:rPr lang="en" sz="1700"/>
              <a:t>Current State- Qualitative and Quantitative</a:t>
            </a:r>
            <a:endParaRPr sz="1700"/>
          </a:p>
          <a:p>
            <a:pPr indent="-311150" lvl="0" marL="457200" rtl="0" algn="l">
              <a:spcBef>
                <a:spcPts val="0"/>
              </a:spcBef>
              <a:spcAft>
                <a:spcPts val="0"/>
              </a:spcAft>
              <a:buSzPts val="1300"/>
              <a:buChar char="●"/>
            </a:pPr>
            <a:r>
              <a:rPr lang="en" sz="2000"/>
              <a:t>Root Cause Analysis</a:t>
            </a:r>
            <a:endParaRPr sz="2000"/>
          </a:p>
          <a:p>
            <a:pPr indent="-311150" lvl="0" marL="457200" rtl="0" algn="l">
              <a:spcBef>
                <a:spcPts val="0"/>
              </a:spcBef>
              <a:spcAft>
                <a:spcPts val="0"/>
              </a:spcAft>
              <a:buSzPts val="1300"/>
              <a:buChar char="●"/>
            </a:pPr>
            <a:r>
              <a:rPr lang="en" sz="2000"/>
              <a:t>Problem Statement</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rPr lang="en" sz="2000"/>
              <a:t>Why is this a problem for you?</a:t>
            </a:r>
            <a:endParaRPr sz="2000"/>
          </a:p>
          <a:p>
            <a:pPr indent="0" lvl="0" marL="0" rtl="0" algn="l">
              <a:spcBef>
                <a:spcPts val="800"/>
              </a:spcBef>
              <a:spcAft>
                <a:spcPts val="0"/>
              </a:spcAft>
              <a:buNone/>
            </a:pPr>
            <a:r>
              <a:rPr lang="en" sz="2000"/>
              <a:t>What have you learned about your system since undergoing data analysis? </a:t>
            </a:r>
            <a:endParaRPr sz="2000"/>
          </a:p>
        </p:txBody>
      </p:sp>
      <p:pic>
        <p:nvPicPr>
          <p:cNvPr id="178" name="Google Shape;178;p27">
            <a:hlinkClick r:id="rId4"/>
          </p:cNvPr>
          <p:cNvPicPr preferRelativeResize="0"/>
          <p:nvPr/>
        </p:nvPicPr>
        <p:blipFill>
          <a:blip r:embed="rId5">
            <a:alphaModFix/>
          </a:blip>
          <a:stretch>
            <a:fillRect/>
          </a:stretch>
        </p:blipFill>
        <p:spPr>
          <a:xfrm>
            <a:off x="5269702" y="273850"/>
            <a:ext cx="3089474" cy="4144625"/>
          </a:xfrm>
          <a:prstGeom prst="rect">
            <a:avLst/>
          </a:prstGeom>
          <a:noFill/>
          <a:ln cap="flat" cmpd="sng" w="9525">
            <a:solidFill>
              <a:schemeClr val="accent4"/>
            </a:solidFill>
            <a:prstDash val="solid"/>
            <a:round/>
            <a:headEnd len="sm" w="sm" type="none"/>
            <a:tailEnd len="sm" w="sm" type="none"/>
          </a:ln>
          <a:effectLst>
            <a:outerShdw blurRad="57150" rotWithShape="0" algn="bl" dir="7800000" dist="209550">
              <a:schemeClr val="accent4">
                <a:alpha val="50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Defining Our Desired State</a:t>
            </a:r>
            <a:endParaRPr/>
          </a:p>
        </p:txBody>
      </p:sp>
      <p:pic>
        <p:nvPicPr>
          <p:cNvPr id="184" name="Google Shape;184;p28"/>
          <p:cNvPicPr preferRelativeResize="0"/>
          <p:nvPr/>
        </p:nvPicPr>
        <p:blipFill>
          <a:blip r:embed="rId3">
            <a:alphaModFix/>
          </a:blip>
          <a:stretch>
            <a:fillRect/>
          </a:stretch>
        </p:blipFill>
        <p:spPr>
          <a:xfrm>
            <a:off x="7911907" y="-18"/>
            <a:ext cx="1232100" cy="754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9"/>
          <p:cNvPicPr preferRelativeResize="0"/>
          <p:nvPr/>
        </p:nvPicPr>
        <p:blipFill>
          <a:blip r:embed="rId3">
            <a:alphaModFix/>
          </a:blip>
          <a:stretch>
            <a:fillRect/>
          </a:stretch>
        </p:blipFill>
        <p:spPr>
          <a:xfrm>
            <a:off x="680016" y="115444"/>
            <a:ext cx="7783968" cy="43814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nvSpPr>
        <p:spPr>
          <a:xfrm>
            <a:off x="3230925" y="966638"/>
            <a:ext cx="733200" cy="1989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6500">
                <a:solidFill>
                  <a:schemeClr val="accent2"/>
                </a:solidFill>
                <a:latin typeface="Arial Narrow"/>
                <a:ea typeface="Arial Narrow"/>
                <a:cs typeface="Arial Narrow"/>
                <a:sym typeface="Arial Narrow"/>
              </a:rPr>
              <a:t>{</a:t>
            </a:r>
            <a:endParaRPr sz="16500">
              <a:solidFill>
                <a:schemeClr val="accent2"/>
              </a:solidFill>
              <a:latin typeface="Arial Narrow"/>
              <a:ea typeface="Arial Narrow"/>
              <a:cs typeface="Arial Narrow"/>
              <a:sym typeface="Arial Narrow"/>
            </a:endParaRPr>
          </a:p>
        </p:txBody>
      </p:sp>
      <p:sp>
        <p:nvSpPr>
          <p:cNvPr id="196" name="Google Shape;196;p30"/>
          <p:cNvSpPr txBox="1"/>
          <p:nvPr/>
        </p:nvSpPr>
        <p:spPr>
          <a:xfrm>
            <a:off x="2048081" y="1791038"/>
            <a:ext cx="1326600" cy="5820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3600">
                <a:solidFill>
                  <a:schemeClr val="accent2"/>
                </a:solidFill>
                <a:latin typeface="Arial Narrow"/>
                <a:ea typeface="Arial Narrow"/>
                <a:cs typeface="Arial Narrow"/>
                <a:sym typeface="Arial Narrow"/>
              </a:rPr>
              <a:t>Whole</a:t>
            </a:r>
            <a:endParaRPr sz="3600">
              <a:solidFill>
                <a:schemeClr val="accent2"/>
              </a:solidFill>
              <a:latin typeface="Arial Narrow"/>
              <a:ea typeface="Arial Narrow"/>
              <a:cs typeface="Arial Narrow"/>
              <a:sym typeface="Arial Narrow"/>
            </a:endParaRPr>
          </a:p>
          <a:p>
            <a:pPr indent="0" lvl="0" marL="0" rtl="0" algn="l">
              <a:spcBef>
                <a:spcPts val="0"/>
              </a:spcBef>
              <a:spcAft>
                <a:spcPts val="0"/>
              </a:spcAft>
              <a:buNone/>
            </a:pPr>
            <a:r>
              <a:rPr lang="en" sz="3600">
                <a:solidFill>
                  <a:schemeClr val="accent2"/>
                </a:solidFill>
                <a:latin typeface="Arial Narrow"/>
                <a:ea typeface="Arial Narrow"/>
                <a:cs typeface="Arial Narrow"/>
                <a:sym typeface="Arial Narrow"/>
              </a:rPr>
              <a:t>Child</a:t>
            </a:r>
            <a:endParaRPr sz="3600">
              <a:solidFill>
                <a:schemeClr val="accent2"/>
              </a:solidFill>
              <a:latin typeface="Arial Narrow"/>
              <a:ea typeface="Arial Narrow"/>
              <a:cs typeface="Arial Narrow"/>
              <a:sym typeface="Arial Narrow"/>
            </a:endParaRPr>
          </a:p>
        </p:txBody>
      </p:sp>
      <p:pic>
        <p:nvPicPr>
          <p:cNvPr id="197" name="Google Shape;197;p30"/>
          <p:cNvPicPr preferRelativeResize="0"/>
          <p:nvPr>
            <p:ph idx="4294967295" type="body"/>
          </p:nvPr>
        </p:nvPicPr>
        <p:blipFill rotWithShape="1">
          <a:blip r:embed="rId3">
            <a:alphaModFix/>
          </a:blip>
          <a:srcRect b="43011" l="26039" r="33609" t="25684"/>
          <a:stretch/>
        </p:blipFill>
        <p:spPr>
          <a:xfrm>
            <a:off x="465169" y="261413"/>
            <a:ext cx="8158200" cy="404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629841" y="19050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800"/>
              <a:t>9 Dot </a:t>
            </a:r>
            <a:r>
              <a:rPr lang="en" sz="2800"/>
              <a:t>Puzzle</a:t>
            </a:r>
            <a:endParaRPr sz="2800"/>
          </a:p>
        </p:txBody>
      </p:sp>
      <p:sp>
        <p:nvSpPr>
          <p:cNvPr id="203" name="Google Shape;203;p31"/>
          <p:cNvSpPr txBox="1"/>
          <p:nvPr>
            <p:ph idx="1" type="body"/>
          </p:nvPr>
        </p:nvSpPr>
        <p:spPr>
          <a:xfrm>
            <a:off x="629852" y="1543050"/>
            <a:ext cx="3492000" cy="28587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AutoNum type="arabicPeriod"/>
            </a:pPr>
            <a:r>
              <a:rPr lang="en" sz="1700"/>
              <a:t>Start the video and pause at :21 to attempt the 9 dot puzzle</a:t>
            </a:r>
            <a:endParaRPr sz="1700"/>
          </a:p>
          <a:p>
            <a:pPr indent="-336550" lvl="0" marL="457200" rtl="0" algn="l">
              <a:spcBef>
                <a:spcPts val="0"/>
              </a:spcBef>
              <a:spcAft>
                <a:spcPts val="0"/>
              </a:spcAft>
              <a:buSzPts val="1700"/>
              <a:buAutoNum type="arabicPeriod"/>
            </a:pPr>
            <a:r>
              <a:rPr lang="en" sz="1700"/>
              <a:t>After you have tried and discussed your efforts, resume the video. </a:t>
            </a:r>
            <a:endParaRPr sz="1700"/>
          </a:p>
          <a:p>
            <a:pPr indent="-336550" lvl="0" marL="457200" rtl="0" algn="l">
              <a:spcBef>
                <a:spcPts val="0"/>
              </a:spcBef>
              <a:spcAft>
                <a:spcPts val="0"/>
              </a:spcAft>
              <a:buSzPts val="1700"/>
              <a:buAutoNum type="arabicPeriod"/>
            </a:pPr>
            <a:r>
              <a:rPr lang="en" sz="1700"/>
              <a:t>When the video is done, discuss: </a:t>
            </a:r>
            <a:endParaRPr sz="1700"/>
          </a:p>
          <a:p>
            <a:pPr indent="-330200" lvl="1" marL="914400" rtl="0" algn="l">
              <a:spcBef>
                <a:spcPts val="0"/>
              </a:spcBef>
              <a:spcAft>
                <a:spcPts val="0"/>
              </a:spcAft>
              <a:buSzPts val="1600"/>
              <a:buAutoNum type="alphaLcPeriod"/>
            </a:pPr>
            <a:r>
              <a:rPr lang="en" sz="1600"/>
              <a:t>What unused space might exist? </a:t>
            </a:r>
            <a:endParaRPr sz="1600"/>
          </a:p>
          <a:p>
            <a:pPr indent="-330200" lvl="1" marL="914400" rtl="0" algn="l">
              <a:spcBef>
                <a:spcPts val="0"/>
              </a:spcBef>
              <a:spcAft>
                <a:spcPts val="0"/>
              </a:spcAft>
              <a:buSzPts val="1600"/>
              <a:buAutoNum type="alphaLcPeriod"/>
            </a:pPr>
            <a:r>
              <a:rPr lang="en" sz="1600"/>
              <a:t>What box/boundary have we unnecessarily imposed on our future state? </a:t>
            </a:r>
            <a:endParaRPr sz="1600"/>
          </a:p>
        </p:txBody>
      </p:sp>
      <p:pic>
        <p:nvPicPr>
          <p:cNvPr descr="Instead of telling people to &quot;think outside the box,&quot; draw them a bigger box with a story like this one. &#10;&#10;Source: Lead with a Story, by Paul Smith. Chapter 26. &#10;&#10;For another &quot;thinking outside the box&quot; story, see here: http://leadwithastory.com/lwas085/." id="204" name="Google Shape;204;p31" title="Managing for Creativity: Lessons from the Nine-Dot Problem">
            <a:hlinkClick r:id="rId3"/>
          </p:cNvPr>
          <p:cNvPicPr preferRelativeResize="0"/>
          <p:nvPr/>
        </p:nvPicPr>
        <p:blipFill>
          <a:blip r:embed="rId4">
            <a:alphaModFix/>
          </a:blip>
          <a:stretch>
            <a:fillRect/>
          </a:stretch>
        </p:blipFill>
        <p:spPr>
          <a:xfrm>
            <a:off x="4692649" y="685800"/>
            <a:ext cx="4067800" cy="3050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Define Your Future State</a:t>
            </a:r>
            <a:endParaRPr/>
          </a:p>
        </p:txBody>
      </p:sp>
      <p:sp>
        <p:nvSpPr>
          <p:cNvPr id="210" name="Google Shape;210;p3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500"/>
              <a:t>During phase 2 you will define a future state for each of your problem statements</a:t>
            </a:r>
            <a:endParaRPr sz="2500"/>
          </a:p>
          <a:p>
            <a:pPr indent="0" lvl="0" marL="0" rtl="0" algn="l">
              <a:spcBef>
                <a:spcPts val="800"/>
              </a:spcBef>
              <a:spcAft>
                <a:spcPts val="0"/>
              </a:spcAft>
              <a:buNone/>
            </a:pPr>
            <a:r>
              <a:t/>
            </a:r>
            <a:endParaRPr sz="2500"/>
          </a:p>
          <a:p>
            <a:pPr indent="0" lvl="0" marL="0" rtl="0" algn="l">
              <a:spcBef>
                <a:spcPts val="800"/>
              </a:spcBef>
              <a:spcAft>
                <a:spcPts val="0"/>
              </a:spcAft>
              <a:buNone/>
            </a:pPr>
            <a:r>
              <a:rPr lang="en" sz="2500"/>
              <a:t>“We can’t solve problems by using the </a:t>
            </a:r>
            <a:br>
              <a:rPr lang="en" sz="2500"/>
            </a:br>
            <a:r>
              <a:rPr lang="en" sz="2500"/>
              <a:t>same kind of thinking we used when we </a:t>
            </a:r>
            <a:br>
              <a:rPr lang="en" sz="2500"/>
            </a:br>
            <a:r>
              <a:rPr lang="en" sz="2500"/>
              <a:t>created them.”</a:t>
            </a:r>
            <a:endParaRPr sz="2500"/>
          </a:p>
          <a:p>
            <a:pPr indent="0" lvl="0" marL="0" rtl="0" algn="l">
              <a:spcBef>
                <a:spcPts val="800"/>
              </a:spcBef>
              <a:spcAft>
                <a:spcPts val="0"/>
              </a:spcAft>
              <a:buNone/>
            </a:pPr>
            <a:r>
              <a:rPr lang="en" sz="2500"/>
              <a:t>	Albert Einstein</a:t>
            </a:r>
            <a:endParaRPr sz="2500"/>
          </a:p>
        </p:txBody>
      </p:sp>
      <p:pic>
        <p:nvPicPr>
          <p:cNvPr id="211" name="Google Shape;211;p32"/>
          <p:cNvPicPr preferRelativeResize="0"/>
          <p:nvPr/>
        </p:nvPicPr>
        <p:blipFill>
          <a:blip r:embed="rId3">
            <a:alphaModFix/>
          </a:blip>
          <a:stretch>
            <a:fillRect/>
          </a:stretch>
        </p:blipFill>
        <p:spPr>
          <a:xfrm>
            <a:off x="6814950" y="2763299"/>
            <a:ext cx="1402099" cy="18693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Future State ≠ Wishful Thinking</a:t>
            </a:r>
            <a:endParaRPr/>
          </a:p>
        </p:txBody>
      </p:sp>
      <p:sp>
        <p:nvSpPr>
          <p:cNvPr id="217" name="Google Shape;217;p3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800"/>
              </a:spcBef>
              <a:spcAft>
                <a:spcPts val="0"/>
              </a:spcAft>
              <a:buSzPts val="1800"/>
              <a:buChar char="•"/>
            </a:pPr>
            <a:r>
              <a:rPr lang="en" sz="2500"/>
              <a:t>Your future state balances need and realistic thinking to add up to positive transformation.</a:t>
            </a:r>
            <a:endParaRPr sz="2500"/>
          </a:p>
          <a:p>
            <a:pPr indent="0" lvl="0" marL="457200" rtl="0" algn="l">
              <a:lnSpc>
                <a:spcPct val="115000"/>
              </a:lnSpc>
              <a:spcBef>
                <a:spcPts val="800"/>
              </a:spcBef>
              <a:spcAft>
                <a:spcPts val="0"/>
              </a:spcAft>
              <a:buNone/>
            </a:pPr>
            <a:r>
              <a:t/>
            </a:r>
            <a:endParaRPr sz="2500"/>
          </a:p>
          <a:p>
            <a:pPr indent="-342900" lvl="0" marL="457200" rtl="0" algn="l">
              <a:lnSpc>
                <a:spcPct val="115000"/>
              </a:lnSpc>
              <a:spcBef>
                <a:spcPts val="800"/>
              </a:spcBef>
              <a:spcAft>
                <a:spcPts val="0"/>
              </a:spcAft>
              <a:buSzPts val="1800"/>
              <a:buChar char="•"/>
            </a:pPr>
            <a:r>
              <a:rPr lang="en" sz="2500"/>
              <a:t>This must be challenging to be worthwhile, but it is only valuable if you can actually get there.</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Team Discussion</a:t>
            </a:r>
            <a:endParaRPr/>
          </a:p>
        </p:txBody>
      </p:sp>
      <p:sp>
        <p:nvSpPr>
          <p:cNvPr id="223" name="Google Shape;223;p3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36550" lvl="0" marL="457200" rtl="0" algn="l">
              <a:lnSpc>
                <a:spcPct val="100000"/>
              </a:lnSpc>
              <a:spcBef>
                <a:spcPts val="800"/>
              </a:spcBef>
              <a:spcAft>
                <a:spcPts val="0"/>
              </a:spcAft>
              <a:buSzPts val="1700"/>
              <a:buChar char="•"/>
            </a:pPr>
            <a:r>
              <a:rPr lang="en" sz="2400"/>
              <a:t>Within your teams, discuss the future state you would like to achieve for each of your problem statements.</a:t>
            </a:r>
            <a:endParaRPr sz="2400"/>
          </a:p>
          <a:p>
            <a:pPr indent="-336550" lvl="0" marL="457200" rtl="0" algn="l">
              <a:lnSpc>
                <a:spcPct val="100000"/>
              </a:lnSpc>
              <a:spcBef>
                <a:spcPts val="0"/>
              </a:spcBef>
              <a:spcAft>
                <a:spcPts val="0"/>
              </a:spcAft>
              <a:buSzPts val="1700"/>
              <a:buChar char="•"/>
            </a:pPr>
            <a:r>
              <a:rPr lang="en" sz="2400"/>
              <a:t>Document this future state on the </a:t>
            </a:r>
            <a:r>
              <a:rPr lang="en" sz="2400" u="sng">
                <a:solidFill>
                  <a:schemeClr val="accent1"/>
                </a:solidFill>
                <a:hlinkClick r:id="rId3">
                  <a:extLst>
                    <a:ext uri="{A12FA001-AC4F-418D-AE19-62706E023703}">
                      <ahyp:hlinkClr val="tx"/>
                    </a:ext>
                  </a:extLst>
                </a:hlinkClick>
              </a:rPr>
              <a:t>goal organizer</a:t>
            </a:r>
            <a:endParaRPr sz="2400">
              <a:solidFill>
                <a:schemeClr val="accent1"/>
              </a:solidFill>
            </a:endParaRPr>
          </a:p>
          <a:p>
            <a:pPr indent="-336550" lvl="0" marL="457200" rtl="0" algn="l">
              <a:lnSpc>
                <a:spcPct val="100000"/>
              </a:lnSpc>
              <a:spcBef>
                <a:spcPts val="0"/>
              </a:spcBef>
              <a:spcAft>
                <a:spcPts val="0"/>
              </a:spcAft>
              <a:buSzPts val="1700"/>
              <a:buChar char="•"/>
            </a:pPr>
            <a:r>
              <a:rPr lang="en" sz="2400"/>
              <a:t>Consider:</a:t>
            </a:r>
            <a:endParaRPr sz="2400"/>
          </a:p>
          <a:p>
            <a:pPr indent="-336550" lvl="1" marL="914400" rtl="0" algn="l">
              <a:lnSpc>
                <a:spcPct val="100000"/>
              </a:lnSpc>
              <a:spcBef>
                <a:spcPts val="0"/>
              </a:spcBef>
              <a:spcAft>
                <a:spcPts val="0"/>
              </a:spcAft>
              <a:buSzPts val="1700"/>
              <a:buChar char="•"/>
            </a:pPr>
            <a:r>
              <a:rPr lang="en" sz="2100"/>
              <a:t>Is the future state attainable?</a:t>
            </a:r>
            <a:endParaRPr sz="2100"/>
          </a:p>
          <a:p>
            <a:pPr indent="-336550" lvl="1" marL="914400" rtl="0" algn="l">
              <a:lnSpc>
                <a:spcPct val="100000"/>
              </a:lnSpc>
              <a:spcBef>
                <a:spcPts val="0"/>
              </a:spcBef>
              <a:spcAft>
                <a:spcPts val="0"/>
              </a:spcAft>
              <a:buSzPts val="1700"/>
              <a:buChar char="•"/>
            </a:pPr>
            <a:r>
              <a:rPr lang="en" sz="2100"/>
              <a:t>Is it challenging enough to be worthwhile?</a:t>
            </a:r>
            <a:endParaRPr sz="2100"/>
          </a:p>
          <a:p>
            <a:pPr indent="-336550" lvl="1" marL="914400" rtl="0" algn="l">
              <a:lnSpc>
                <a:spcPct val="100000"/>
              </a:lnSpc>
              <a:spcBef>
                <a:spcPts val="0"/>
              </a:spcBef>
              <a:spcAft>
                <a:spcPts val="0"/>
              </a:spcAft>
              <a:buSzPts val="1700"/>
              <a:buChar char="•"/>
            </a:pPr>
            <a:r>
              <a:rPr lang="en" sz="2100"/>
              <a:t>Is it something that will drive us towards improvement?</a:t>
            </a:r>
            <a:endParaRPr sz="2100"/>
          </a:p>
        </p:txBody>
      </p:sp>
      <p:pic>
        <p:nvPicPr>
          <p:cNvPr id="224" name="Google Shape;224;p34"/>
          <p:cNvPicPr preferRelativeResize="0"/>
          <p:nvPr/>
        </p:nvPicPr>
        <p:blipFill>
          <a:blip r:embed="rId4">
            <a:alphaModFix/>
          </a:blip>
          <a:stretch>
            <a:fillRect/>
          </a:stretch>
        </p:blipFill>
        <p:spPr>
          <a:xfrm>
            <a:off x="7911907" y="-18"/>
            <a:ext cx="1232100" cy="75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