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handoutMasterIdLst>
    <p:handoutMasterId r:id="rId21"/>
  </p:handoutMasterIdLst>
  <p:sldIdLst>
    <p:sldId id="256" r:id="rId2"/>
    <p:sldId id="276" r:id="rId3"/>
    <p:sldId id="311" r:id="rId4"/>
    <p:sldId id="326" r:id="rId5"/>
    <p:sldId id="312" r:id="rId6"/>
    <p:sldId id="314" r:id="rId7"/>
    <p:sldId id="315" r:id="rId8"/>
    <p:sldId id="322" r:id="rId9"/>
    <p:sldId id="333" r:id="rId10"/>
    <p:sldId id="332" r:id="rId11"/>
    <p:sldId id="336" r:id="rId12"/>
    <p:sldId id="335" r:id="rId13"/>
    <p:sldId id="337" r:id="rId14"/>
    <p:sldId id="331" r:id="rId15"/>
    <p:sldId id="334" r:id="rId16"/>
    <p:sldId id="328" r:id="rId17"/>
    <p:sldId id="325" r:id="rId18"/>
    <p:sldId id="329" r:id="rId19"/>
  </p:sldIdLst>
  <p:sldSz cx="9144000" cy="5143500" type="screen16x9"/>
  <p:notesSz cx="7010400" cy="9296400"/>
  <p:embeddedFontLst>
    <p:embeddedFont>
      <p:font typeface="Arial Narrow" panose="020B060602020203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84B"/>
    <a:srgbClr val="40B4E5"/>
    <a:srgbClr val="C2DF87"/>
    <a:srgbClr val="D25627"/>
    <a:srgbClr val="E57D3C"/>
    <a:srgbClr val="8E88A3"/>
    <a:srgbClr val="8B1C40"/>
    <a:srgbClr val="F6323E"/>
    <a:srgbClr val="C126B8"/>
    <a:srgbClr val="430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8" autoAdjust="0"/>
    <p:restoredTop sz="86482" autoAdjust="0"/>
  </p:normalViewPr>
  <p:slideViewPr>
    <p:cSldViewPr>
      <p:cViewPr varScale="1">
        <p:scale>
          <a:sx n="88" d="100"/>
          <a:sy n="88" d="100"/>
        </p:scale>
        <p:origin x="1236" y="78"/>
      </p:cViewPr>
      <p:guideLst>
        <p:guide orient="horz" pos="1620"/>
        <p:guide pos="2880"/>
      </p:guideLst>
    </p:cSldViewPr>
  </p:slideViewPr>
  <p:notesTextViewPr>
    <p:cViewPr>
      <p:scale>
        <a:sx n="3" d="2"/>
        <a:sy n="3" d="2"/>
      </p:scale>
      <p:origin x="0" y="0"/>
    </p:cViewPr>
  </p:notesTextViewPr>
  <p:sorterViewPr>
    <p:cViewPr>
      <p:scale>
        <a:sx n="150" d="100"/>
        <a:sy n="150" d="100"/>
      </p:scale>
      <p:origin x="0" y="307"/>
    </p:cViewPr>
  </p:sorterViewPr>
  <p:notesViewPr>
    <p:cSldViewPr>
      <p:cViewPr varScale="1">
        <p:scale>
          <a:sx n="85" d="100"/>
          <a:sy n="85" d="100"/>
        </p:scale>
        <p:origin x="303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7FAFBE-49B9-475A-8DB2-C181CF1E5328}" type="datetimeFigureOut">
              <a:rPr lang="en-US" smtClean="0"/>
              <a:t>1/18/2019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850882-0C4F-47F7-BEBE-6C7FE948EBC3}" type="slidenum">
              <a:rPr lang="en-US" smtClean="0"/>
              <a:t>‹#›</a:t>
            </a:fld>
            <a:endParaRPr lang="en-US"/>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C583B0-7748-405D-BCDF-4A261B3F049B}" type="datetimeFigureOut">
              <a:rPr lang="en-US" smtClean="0"/>
              <a:t>1/18/2019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1BC64E8-45BE-4474-B3AA-B6DEBEC91A50}" type="slidenum">
              <a:rPr lang="en-US" smtClean="0"/>
              <a:t>‹#›</a:t>
            </a:fld>
            <a:endParaRPr lang="en-US"/>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a:t>
            </a:fld>
            <a:endParaRPr lang="en-US"/>
          </a:p>
        </p:txBody>
      </p:sp>
    </p:spTree>
    <p:extLst>
      <p:ext uri="{BB962C8B-B14F-4D97-AF65-F5344CB8AC3E}">
        <p14:creationId xmlns:p14="http://schemas.microsoft.com/office/powerpoint/2010/main" val="323770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a:t>
            </a:fld>
            <a:endParaRPr lang="en-US"/>
          </a:p>
        </p:txBody>
      </p:sp>
    </p:spTree>
    <p:extLst>
      <p:ext uri="{BB962C8B-B14F-4D97-AF65-F5344CB8AC3E}">
        <p14:creationId xmlns:p14="http://schemas.microsoft.com/office/powerpoint/2010/main" val="411848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7</a:t>
            </a:fld>
            <a:endParaRPr lang="en-US"/>
          </a:p>
        </p:txBody>
      </p:sp>
    </p:spTree>
    <p:extLst>
      <p:ext uri="{BB962C8B-B14F-4D97-AF65-F5344CB8AC3E}">
        <p14:creationId xmlns:p14="http://schemas.microsoft.com/office/powerpoint/2010/main" val="171352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12</a:t>
            </a:fld>
            <a:endParaRPr lang="en-US"/>
          </a:p>
        </p:txBody>
      </p:sp>
    </p:spTree>
    <p:extLst>
      <p:ext uri="{BB962C8B-B14F-4D97-AF65-F5344CB8AC3E}">
        <p14:creationId xmlns:p14="http://schemas.microsoft.com/office/powerpoint/2010/main" val="2408155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14</a:t>
            </a:fld>
            <a:endParaRPr lang="en-US"/>
          </a:p>
        </p:txBody>
      </p:sp>
    </p:spTree>
    <p:extLst>
      <p:ext uri="{BB962C8B-B14F-4D97-AF65-F5344CB8AC3E}">
        <p14:creationId xmlns:p14="http://schemas.microsoft.com/office/powerpoint/2010/main" val="2100898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586" y="240030"/>
            <a:ext cx="2853226" cy="4663440"/>
          </a:xfrm>
          <a:prstGeom prst="rect">
            <a:avLst/>
          </a:prstGeom>
        </p:spPr>
      </p:pic>
      <p:sp>
        <p:nvSpPr>
          <p:cNvPr id="4" name="Date Placeholder 3"/>
          <p:cNvSpPr>
            <a:spLocks noGrp="1"/>
          </p:cNvSpPr>
          <p:nvPr>
            <p:ph type="dt" sz="half" idx="10"/>
          </p:nvPr>
        </p:nvSpPr>
        <p:spPr/>
        <p:txBody>
          <a:bodyPr/>
          <a:lstStyle/>
          <a:p>
            <a:fld id="{96F4B587-9FDF-46DF-B460-9026AE4DF24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dirty="0"/>
          </a:p>
        </p:txBody>
      </p:sp>
      <p:sp>
        <p:nvSpPr>
          <p:cNvPr id="9" name="TextBox 8"/>
          <p:cNvSpPr txBox="1"/>
          <p:nvPr userDrawn="1"/>
        </p:nvSpPr>
        <p:spPr>
          <a:xfrm>
            <a:off x="8244293" y="4857761"/>
            <a:ext cx="747319" cy="200055"/>
          </a:xfrm>
          <a:prstGeom prst="rect">
            <a:avLst/>
          </a:prstGeom>
          <a:noFill/>
        </p:spPr>
        <p:txBody>
          <a:bodyPr wrap="none" rtlCol="0">
            <a:spAutoFit/>
          </a:bodyPr>
          <a:lstStyle/>
          <a:p>
            <a:pPr algn="r"/>
            <a:r>
              <a:rPr lang="en-US" sz="700" i="1" baseline="0" dirty="0" smtClean="0">
                <a:solidFill>
                  <a:schemeClr val="bg1">
                    <a:lumMod val="75000"/>
                  </a:schemeClr>
                </a:solidFill>
              </a:rPr>
              <a:t>www.ksde.org</a:t>
            </a:r>
            <a:endParaRPr lang="en-US" sz="700" i="1" dirty="0">
              <a:solidFill>
                <a:schemeClr val="bg1">
                  <a:lumMod val="75000"/>
                </a:schemeClr>
              </a:solidFill>
            </a:endParaRPr>
          </a:p>
        </p:txBody>
      </p:sp>
      <p:sp>
        <p:nvSpPr>
          <p:cNvPr id="3" name="Subtitle 2"/>
          <p:cNvSpPr>
            <a:spLocks noGrp="1"/>
          </p:cNvSpPr>
          <p:nvPr>
            <p:ph type="subTitle" idx="1"/>
          </p:nvPr>
        </p:nvSpPr>
        <p:spPr>
          <a:xfrm>
            <a:off x="2819400" y="3257550"/>
            <a:ext cx="6172212" cy="990600"/>
          </a:xfrm>
          <a:prstGeom prst="rect">
            <a:avLst/>
          </a:prstGeom>
          <a:noFill/>
        </p:spPr>
        <p:txBody>
          <a:bodyPr lIns="91440" tIns="91440" rIns="91440" bIns="91440" anchor="ctr" anchorCtr="0">
            <a:normAutofit/>
          </a:bodyPr>
          <a:lstStyle>
            <a:lvl1pPr marL="0" indent="0" algn="r">
              <a:buNone/>
              <a:defRPr sz="2400" spc="0">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4600" y="986790"/>
            <a:ext cx="2380253" cy="365760"/>
          </a:xfrm>
          <a:prstGeom prst="rect">
            <a:avLst/>
          </a:prstGeom>
        </p:spPr>
      </p:pic>
      <p:sp>
        <p:nvSpPr>
          <p:cNvPr id="2" name="Title 1"/>
          <p:cNvSpPr>
            <a:spLocks noGrp="1"/>
          </p:cNvSpPr>
          <p:nvPr>
            <p:ph type="ctrTitle" hasCustomPrompt="1"/>
          </p:nvPr>
        </p:nvSpPr>
        <p:spPr>
          <a:xfrm>
            <a:off x="2819400" y="1305640"/>
            <a:ext cx="6172199" cy="1846659"/>
          </a:xfrm>
        </p:spPr>
        <p:txBody>
          <a:bodyPr wrap="square" lIns="274320" tIns="182880" rIns="274320" bIns="182880" anchor="ctr" anchorCtr="0">
            <a:spAutoFit/>
          </a:bodyPr>
          <a:lstStyle>
            <a:lvl1pPr algn="r">
              <a:defRPr sz="4800" b="0" cap="all" spc="0" baseline="0">
                <a:ln>
                  <a:noFill/>
                </a:ln>
                <a:solidFill>
                  <a:schemeClr val="tx1"/>
                </a:solidFill>
                <a:effectLst/>
              </a:defRPr>
            </a:lvl1pPr>
          </a:lstStyle>
          <a:p>
            <a:r>
              <a:rPr lang="en-US" dirty="0" smtClean="0"/>
              <a:t>CLICK TO EDIT MASTER TITLE STYLE</a:t>
            </a:r>
            <a:endParaRPr lang="en-US" dirty="0"/>
          </a:p>
        </p:txBody>
      </p:sp>
      <p:sp>
        <p:nvSpPr>
          <p:cNvPr id="10" name="TextBox 9"/>
          <p:cNvSpPr txBox="1"/>
          <p:nvPr userDrawn="1"/>
        </p:nvSpPr>
        <p:spPr>
          <a:xfrm>
            <a:off x="2798618" y="4248150"/>
            <a:ext cx="5906235" cy="338554"/>
          </a:xfrm>
          <a:prstGeom prst="rect">
            <a:avLst/>
          </a:prstGeom>
          <a:noFill/>
        </p:spPr>
        <p:txBody>
          <a:bodyPr wrap="square" rtlCol="0">
            <a:spAutoFit/>
          </a:bodyPr>
          <a:lstStyle/>
          <a:p>
            <a:r>
              <a:rPr lang="en-US" sz="1600" dirty="0" smtClean="0">
                <a:solidFill>
                  <a:schemeClr val="accent2"/>
                </a:solidFill>
                <a:latin typeface="+mj-lt"/>
              </a:rPr>
              <a:t>Kansas leads the world in the success of each student.</a:t>
            </a:r>
            <a:endParaRPr lang="en-US" sz="1600" dirty="0">
              <a:solidFill>
                <a:schemeClr val="accent2"/>
              </a:solidFill>
              <a:latin typeface="+mj-lt"/>
            </a:endParaRPr>
          </a:p>
        </p:txBody>
      </p:sp>
    </p:spTree>
    <p:extLst>
      <p:ext uri="{BB962C8B-B14F-4D97-AF65-F5344CB8AC3E}">
        <p14:creationId xmlns:p14="http://schemas.microsoft.com/office/powerpoint/2010/main" val="8724408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9" name="TextBox 8"/>
          <p:cNvSpPr txBox="1"/>
          <p:nvPr userDrawn="1"/>
        </p:nvSpPr>
        <p:spPr>
          <a:xfrm>
            <a:off x="210364" y="4886295"/>
            <a:ext cx="4742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Tree>
    <p:extLst>
      <p:ext uri="{BB962C8B-B14F-4D97-AF65-F5344CB8AC3E}">
        <p14:creationId xmlns:p14="http://schemas.microsoft.com/office/powerpoint/2010/main" val="37317279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ideo Slide">
    <p:spTree>
      <p:nvGrpSpPr>
        <p:cNvPr id="1" name=""/>
        <p:cNvGrpSpPr/>
        <p:nvPr/>
      </p:nvGrpSpPr>
      <p:grpSpPr>
        <a:xfrm>
          <a:off x="0" y="0"/>
          <a:ext cx="0" cy="0"/>
          <a:chOff x="0" y="0"/>
          <a:chExt cx="0" cy="0"/>
        </a:xfrm>
      </p:grpSpPr>
      <p:sp>
        <p:nvSpPr>
          <p:cNvPr id="6" name="Media Placeholder 5"/>
          <p:cNvSpPr>
            <a:spLocks noGrp="1"/>
          </p:cNvSpPr>
          <p:nvPr>
            <p:ph type="media" sz="quarter" idx="13"/>
          </p:nvPr>
        </p:nvSpPr>
        <p:spPr>
          <a:xfrm>
            <a:off x="571500" y="57150"/>
            <a:ext cx="8001000" cy="4572000"/>
          </a:xfrm>
          <a:solidFill>
            <a:schemeClr val="bg2">
              <a:lumMod val="95000"/>
            </a:schemeClr>
          </a:solidFill>
        </p:spPr>
        <p:txBody>
          <a:bodyPr rIns="365760">
            <a:noAutofit/>
          </a:bodyPr>
          <a:lstStyle>
            <a:lvl1pPr marL="91440" indent="0" algn="ctr">
              <a:buNone/>
              <a:defRPr/>
            </a:lvl1pPr>
          </a:lstStyle>
          <a:p>
            <a:endParaRPr lang="en-US" dirty="0"/>
          </a:p>
        </p:txBody>
      </p:sp>
      <p:sp>
        <p:nvSpPr>
          <p:cNvPr id="2" name="Date Placeholder 1"/>
          <p:cNvSpPr>
            <a:spLocks noGrp="1"/>
          </p:cNvSpPr>
          <p:nvPr>
            <p:ph type="dt" sz="half" idx="10"/>
          </p:nvPr>
        </p:nvSpPr>
        <p:spPr/>
        <p:txBody>
          <a:bodyPr/>
          <a:lstStyle/>
          <a:p>
            <a:fld id="{96F4B587-9FDF-46DF-B460-9026AE4DF246}" type="datetimeFigureOut">
              <a:rPr lang="en-US" smtClean="0"/>
              <a:t>1/18/2019</a:t>
            </a:fld>
            <a:endParaRPr lang="en-US"/>
          </a:p>
        </p:txBody>
      </p:sp>
      <p:sp>
        <p:nvSpPr>
          <p:cNvPr id="3" name="Footer Placeholder 2"/>
          <p:cNvSpPr>
            <a:spLocks noGrp="1"/>
          </p:cNvSpPr>
          <p:nvPr>
            <p:ph type="ftr" sz="quarter" idx="11"/>
          </p:nvPr>
        </p:nvSpPr>
        <p:spPr>
          <a:xfrm>
            <a:off x="3124200" y="4767264"/>
            <a:ext cx="2895600" cy="319086"/>
          </a:xfrm>
        </p:spPr>
        <p:txBody>
          <a:bodyPr anchor="b"/>
          <a:lstStyle>
            <a:lvl1pPr>
              <a:defRPr sz="800"/>
            </a:lvl1pPr>
          </a:lstStyle>
          <a:p>
            <a:endParaRPr lang="en-US" sz="700" dirty="0"/>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dirty="0"/>
          </a:p>
        </p:txBody>
      </p:sp>
      <p:sp>
        <p:nvSpPr>
          <p:cNvPr id="9" name="TextBox 8"/>
          <p:cNvSpPr txBox="1"/>
          <p:nvPr userDrawn="1"/>
        </p:nvSpPr>
        <p:spPr>
          <a:xfrm>
            <a:off x="210364" y="4870906"/>
            <a:ext cx="6038036" cy="215444"/>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 | </a:t>
            </a:r>
            <a:r>
              <a:rPr lang="en-US" sz="800" dirty="0" smtClean="0">
                <a:solidFill>
                  <a:srgbClr val="15284B"/>
                </a:solidFill>
              </a:rPr>
              <a:t>Kansas leads the world in the success of each student</a:t>
            </a:r>
            <a:endParaRPr lang="en-US" sz="200" dirty="0"/>
          </a:p>
        </p:txBody>
      </p:sp>
    </p:spTree>
    <p:extLst>
      <p:ext uri="{BB962C8B-B14F-4D97-AF65-F5344CB8AC3E}">
        <p14:creationId xmlns:p14="http://schemas.microsoft.com/office/powerpoint/2010/main" val="5608665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649224" y="370642"/>
            <a:ext cx="7845552" cy="677108"/>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Text Placeholder 6"/>
          <p:cNvSpPr>
            <a:spLocks noGrp="1"/>
          </p:cNvSpPr>
          <p:nvPr>
            <p:ph type="body" sz="quarter" idx="13"/>
          </p:nvPr>
        </p:nvSpPr>
        <p:spPr>
          <a:xfrm>
            <a:off x="649224" y="1326201"/>
            <a:ext cx="3657600" cy="1778949"/>
          </a:xfrm>
        </p:spPr>
        <p:txBody>
          <a:bodyPr anchor="t" anchorCtr="0">
            <a:sp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9" name="Text Placeholder 8"/>
          <p:cNvSpPr>
            <a:spLocks noGrp="1"/>
          </p:cNvSpPr>
          <p:nvPr>
            <p:ph type="body" sz="quarter" idx="14"/>
          </p:nvPr>
        </p:nvSpPr>
        <p:spPr>
          <a:xfrm>
            <a:off x="4837176" y="1326201"/>
            <a:ext cx="3657600" cy="1778949"/>
          </a:xfrm>
          <a:noFill/>
        </p:spPr>
        <p:txBody>
          <a:bodyPr rIns="365760" bIns="182880" anchor="t" anchorCtr="0">
            <a:sp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9535460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con section">
    <p:spTree>
      <p:nvGrpSpPr>
        <p:cNvPr id="1" name=""/>
        <p:cNvGrpSpPr/>
        <p:nvPr/>
      </p:nvGrpSpPr>
      <p:grpSpPr>
        <a:xfrm>
          <a:off x="0" y="0"/>
          <a:ext cx="0" cy="0"/>
          <a:chOff x="0" y="0"/>
          <a:chExt cx="0" cy="0"/>
        </a:xfrm>
      </p:grpSpPr>
      <p:sp>
        <p:nvSpPr>
          <p:cNvPr id="8" name="Rectangle 7"/>
          <p:cNvSpPr/>
          <p:nvPr userDrawn="1"/>
        </p:nvSpPr>
        <p:spPr>
          <a:xfrm>
            <a:off x="-76200" y="-114300"/>
            <a:ext cx="2971800" cy="53721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71799" y="590550"/>
            <a:ext cx="5181601" cy="584775"/>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Picture Placeholder 6"/>
          <p:cNvSpPr>
            <a:spLocks noGrp="1"/>
          </p:cNvSpPr>
          <p:nvPr>
            <p:ph type="pic" sz="quarter" idx="13"/>
          </p:nvPr>
        </p:nvSpPr>
        <p:spPr>
          <a:xfrm>
            <a:off x="666749" y="1428750"/>
            <a:ext cx="2152650" cy="2057400"/>
          </a:xfrm>
          <a:noFill/>
        </p:spPr>
        <p:txBody>
          <a:bodyPr/>
          <a:lstStyle/>
          <a:p>
            <a:endParaRPr lang="en-US"/>
          </a:p>
        </p:txBody>
      </p:sp>
      <p:sp>
        <p:nvSpPr>
          <p:cNvPr id="10" name="Text Placeholder 9"/>
          <p:cNvSpPr>
            <a:spLocks noGrp="1"/>
          </p:cNvSpPr>
          <p:nvPr>
            <p:ph type="body" sz="quarter" idx="14"/>
          </p:nvPr>
        </p:nvSpPr>
        <p:spPr>
          <a:xfrm>
            <a:off x="2971800" y="2262113"/>
            <a:ext cx="5181600" cy="1000274"/>
          </a:xfrm>
        </p:spPr>
        <p:txBody>
          <a:bodyPr/>
          <a:lstStyle/>
          <a:p>
            <a:pPr lvl="0"/>
            <a:r>
              <a:rPr lang="en-US" dirty="0" smtClean="0"/>
              <a:t>Edit Master text styles</a:t>
            </a:r>
          </a:p>
          <a:p>
            <a:pPr lvl="1"/>
            <a:r>
              <a:rPr lang="en-US" dirty="0" smtClean="0"/>
              <a:t>Second level</a:t>
            </a:r>
          </a:p>
        </p:txBody>
      </p:sp>
      <p:sp>
        <p:nvSpPr>
          <p:cNvPr id="11" name="TextBox 10"/>
          <p:cNvSpPr txBox="1"/>
          <p:nvPr userDrawn="1"/>
        </p:nvSpPr>
        <p:spPr>
          <a:xfrm>
            <a:off x="210364" y="4886295"/>
            <a:ext cx="4361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9707" y="4095750"/>
            <a:ext cx="1545693" cy="914400"/>
          </a:xfrm>
          <a:prstGeom prst="rect">
            <a:avLst/>
          </a:prstGeom>
        </p:spPr>
      </p:pic>
    </p:spTree>
    <p:extLst>
      <p:ext uri="{BB962C8B-B14F-4D97-AF65-F5344CB8AC3E}">
        <p14:creationId xmlns:p14="http://schemas.microsoft.com/office/powerpoint/2010/main" val="7241840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2000" y="4248150"/>
            <a:ext cx="6309360" cy="382561"/>
          </a:xfrm>
          <a:prstGeom prst="rect">
            <a:avLst/>
          </a:prstGeom>
          <a:noFill/>
        </p:spPr>
        <p:txBody>
          <a:bodyPr anchor="ctr" anchorCtr="0"/>
          <a:lstStyle>
            <a:lvl1pPr marL="0" indent="0">
              <a:buNone/>
              <a:defRPr sz="1600" spc="0">
                <a:solidFill>
                  <a:schemeClr val="tx2"/>
                </a:solidFill>
                <a:latin typeface="+mn-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1/18/2019</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2" name="TextBox 11"/>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accent2"/>
                </a:solidFill>
              </a:rPr>
              <a:t>KANSAS</a:t>
            </a:r>
            <a:r>
              <a:rPr lang="en-US" sz="700" baseline="0" dirty="0" smtClean="0">
                <a:solidFill>
                  <a:schemeClr val="accent2"/>
                </a:solidFill>
              </a:rPr>
              <a:t> STATE DEPARTMENT OF EDUCATION </a:t>
            </a:r>
            <a:r>
              <a:rPr lang="en-US" sz="700" i="1" baseline="0" dirty="0" smtClean="0">
                <a:solidFill>
                  <a:schemeClr val="accent2"/>
                </a:solidFill>
              </a:rPr>
              <a:t>| www.ksde.org</a:t>
            </a:r>
            <a:endParaRPr lang="en-US" sz="700" i="1" dirty="0">
              <a:solidFill>
                <a:schemeClr val="accent2"/>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16" name="Picture Placeholder 15"/>
          <p:cNvSpPr>
            <a:spLocks noGrp="1" noChangeAspect="1"/>
          </p:cNvSpPr>
          <p:nvPr>
            <p:ph type="pic" sz="quarter" idx="13"/>
          </p:nvPr>
        </p:nvSpPr>
        <p:spPr>
          <a:xfrm>
            <a:off x="0" y="0"/>
            <a:ext cx="9144000" cy="3409941"/>
          </a:xfrm>
          <a:prstGeom prst="rect">
            <a:avLst/>
          </a:prstGeom>
          <a:noFill/>
        </p:spPr>
        <p:txBody>
          <a:bodyPr>
            <a:noAutofit/>
          </a:bodyPr>
          <a:lstStyle>
            <a:lvl1pPr marL="91440" indent="0">
              <a:buNone/>
              <a:defRPr>
                <a:solidFill>
                  <a:schemeClr val="accent2"/>
                </a:solidFill>
              </a:defRPr>
            </a:lvl1pPr>
          </a:lstStyle>
          <a:p>
            <a:endParaRPr lang="en-US" dirty="0"/>
          </a:p>
        </p:txBody>
      </p:sp>
      <p:sp>
        <p:nvSpPr>
          <p:cNvPr id="11" name="Text Placeholder 10"/>
          <p:cNvSpPr>
            <a:spLocks noGrp="1"/>
          </p:cNvSpPr>
          <p:nvPr>
            <p:ph type="body" sz="quarter" idx="14"/>
          </p:nvPr>
        </p:nvSpPr>
        <p:spPr>
          <a:xfrm>
            <a:off x="762000" y="3577448"/>
            <a:ext cx="7620000" cy="553998"/>
          </a:xfrm>
          <a:noFill/>
        </p:spPr>
        <p:txBody>
          <a:bodyPr lIns="91440" tIns="91440" rIns="91440" bIns="91440" anchor="ctr" anchorCtr="0"/>
          <a:lstStyle>
            <a:lvl2pPr marL="457200" indent="0">
              <a:buNone/>
              <a:defRPr/>
            </a:lvl2pPr>
          </a:lstStyle>
          <a:p>
            <a:pPr lvl="0"/>
            <a:r>
              <a:rPr lang="en-US" dirty="0" smtClean="0"/>
              <a:t>Edit Master text styles</a:t>
            </a:r>
          </a:p>
        </p:txBody>
      </p:sp>
    </p:spTree>
    <p:extLst>
      <p:ext uri="{BB962C8B-B14F-4D97-AF65-F5344CB8AC3E}">
        <p14:creationId xmlns:p14="http://schemas.microsoft.com/office/powerpoint/2010/main" val="28624878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4B587-9FDF-46DF-B460-9026AE4DF246}"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Chart Placeholder 6"/>
          <p:cNvSpPr>
            <a:spLocks noGrp="1"/>
          </p:cNvSpPr>
          <p:nvPr>
            <p:ph type="chart" sz="quarter" idx="13"/>
          </p:nvPr>
        </p:nvSpPr>
        <p:spPr>
          <a:xfrm>
            <a:off x="666750" y="248128"/>
            <a:ext cx="7589838" cy="3238022"/>
          </a:xfrm>
          <a:noFill/>
        </p:spPr>
        <p:txBody>
          <a:bodyPr/>
          <a:lstStyle/>
          <a:p>
            <a:endParaRPr lang="en-US"/>
          </a:p>
        </p:txBody>
      </p:sp>
      <p:sp>
        <p:nvSpPr>
          <p:cNvPr id="9" name="Text Placeholder 8"/>
          <p:cNvSpPr>
            <a:spLocks noGrp="1"/>
          </p:cNvSpPr>
          <p:nvPr>
            <p:ph type="body" sz="quarter" idx="14"/>
          </p:nvPr>
        </p:nvSpPr>
        <p:spPr>
          <a:xfrm>
            <a:off x="666750" y="3624264"/>
            <a:ext cx="6648450" cy="553998"/>
          </a:xfrm>
          <a:noFill/>
        </p:spPr>
        <p:txBody>
          <a:bodyPr lIns="0" tIns="91440" rIns="0" bIns="91440" anchor="ctr" anchorCtr="0"/>
          <a:lstStyle/>
          <a:p>
            <a:pPr lvl="0"/>
            <a:r>
              <a:rPr lang="en-US" dirty="0" smtClean="0"/>
              <a:t>Edit Master text styles</a:t>
            </a:r>
          </a:p>
        </p:txBody>
      </p:sp>
      <p:sp>
        <p:nvSpPr>
          <p:cNvPr id="11" name="Text Placeholder 10"/>
          <p:cNvSpPr>
            <a:spLocks noGrp="1"/>
          </p:cNvSpPr>
          <p:nvPr>
            <p:ph type="body" sz="quarter" idx="15"/>
          </p:nvPr>
        </p:nvSpPr>
        <p:spPr>
          <a:xfrm>
            <a:off x="666750" y="4459128"/>
            <a:ext cx="6648450" cy="215444"/>
          </a:xfrm>
          <a:noFill/>
        </p:spPr>
        <p:txBody>
          <a:bodyPr lIns="182880" tIns="0" rIns="182880" bIns="0" anchor="ctr" anchorCtr="0"/>
          <a:lstStyle>
            <a:lvl1pPr>
              <a:defRPr sz="1400" baseline="0">
                <a:solidFill>
                  <a:schemeClr val="accent1"/>
                </a:solidFill>
              </a:defRPr>
            </a:lvl1pPr>
          </a:lstStyle>
          <a:p>
            <a:pPr lvl="0"/>
            <a:r>
              <a:rPr lang="en-US" dirty="0" smtClean="0"/>
              <a:t>Edit Master text styles</a:t>
            </a:r>
          </a:p>
        </p:txBody>
      </p:sp>
    </p:spTree>
    <p:extLst>
      <p:ext uri="{BB962C8B-B14F-4D97-AF65-F5344CB8AC3E}">
        <p14:creationId xmlns:p14="http://schemas.microsoft.com/office/powerpoint/2010/main" val="39307680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9224" y="1444002"/>
            <a:ext cx="7589520" cy="1889748"/>
          </a:xfrm>
          <a:prstGeom prst="rect">
            <a:avLst/>
          </a:prstGeom>
          <a:blipFill>
            <a:blip r:embed="rId2"/>
            <a:stretch>
              <a:fillRect/>
            </a:stretch>
          </a:blipFill>
        </p:spPr>
        <p:txBody>
          <a:bodyPr wrap="square" tIns="274320" rIns="0" bIns="274320" anchor="ctr" anchorCtr="0">
            <a:spAutoFit/>
          </a:bodyPr>
          <a:lstStyle>
            <a:lvl1pPr marL="0" indent="0">
              <a:buClr>
                <a:schemeClr val="accent2"/>
              </a:buClr>
              <a:buSzPct val="100000"/>
              <a:buFont typeface="Arial" panose="020B0604020202020204" pitchFamily="34" charset="0"/>
              <a:buNone/>
              <a:defRPr sz="2400">
                <a:solidFill>
                  <a:schemeClr val="tx2"/>
                </a:solidFill>
                <a:latin typeface="+mj-lt"/>
              </a:defRPr>
            </a:lvl1pPr>
            <a:lvl2pPr marL="457200" indent="-457200">
              <a:buClr>
                <a:schemeClr val="accent2"/>
              </a:buClr>
              <a:buSzPct val="95000"/>
              <a:buFont typeface="Arial" panose="020B0604020202020204" pitchFamily="34" charset="0"/>
              <a:buChar char="•"/>
              <a:defRPr sz="2400">
                <a:solidFill>
                  <a:schemeClr val="tx2"/>
                </a:solidFill>
                <a:latin typeface="+mj-lt"/>
              </a:defRPr>
            </a:lvl2pPr>
            <a:lvl3pPr marL="731520" indent="-274320">
              <a:buClr>
                <a:schemeClr val="accent2"/>
              </a:buClr>
              <a:buFont typeface="Arial" panose="020B0604020202020204" pitchFamily="34" charset="0"/>
              <a:buChar char="•"/>
              <a:defRPr sz="2400">
                <a:solidFill>
                  <a:schemeClr val="tx2"/>
                </a:solidFill>
                <a:latin typeface="+mj-lt"/>
              </a:defRPr>
            </a:lvl3pPr>
            <a:lvl4pPr marL="1097280">
              <a:buClr>
                <a:schemeClr val="accent2"/>
              </a:buClr>
              <a:buSzPct val="80000"/>
              <a:defRPr sz="2400">
                <a:solidFill>
                  <a:schemeClr val="tx2"/>
                </a:solidFill>
                <a:latin typeface="+mj-lt"/>
              </a:defRPr>
            </a:lvl4pPr>
            <a:lvl5pPr>
              <a:buClr>
                <a:schemeClr val="accent2"/>
              </a:buClr>
              <a:defRPr sz="2400">
                <a:solidFill>
                  <a:schemeClr val="tx2"/>
                </a:solidFill>
                <a:latin typeface="+mj-lt"/>
              </a:defRPr>
            </a:lvl5pPr>
          </a:lstStyle>
          <a:p>
            <a:pPr lvl="0"/>
            <a:r>
              <a:rPr lang="en-US" dirty="0" smtClean="0"/>
              <a:t>Click to edit Master text styles</a:t>
            </a:r>
          </a:p>
          <a:p>
            <a:pPr lvl="2"/>
            <a:r>
              <a:rPr lang="en-US" dirty="0" smtClean="0"/>
              <a:t>Second level</a:t>
            </a:r>
          </a:p>
          <a:p>
            <a:pPr lvl="3"/>
            <a:r>
              <a:rPr lang="en-US" dirty="0" smtClean="0"/>
              <a:t>Third level</a:t>
            </a:r>
          </a:p>
        </p:txBody>
      </p:sp>
      <p:sp>
        <p:nvSpPr>
          <p:cNvPr id="2" name="Title 1"/>
          <p:cNvSpPr>
            <a:spLocks noGrp="1"/>
          </p:cNvSpPr>
          <p:nvPr>
            <p:ph type="title" hasCustomPrompt="1"/>
          </p:nvPr>
        </p:nvSpPr>
        <p:spPr>
          <a:xfrm>
            <a:off x="649224" y="514350"/>
            <a:ext cx="7589520" cy="677108"/>
          </a:xfrm>
        </p:spPr>
        <p:txBody>
          <a:bodyPr wrap="square">
            <a:spAutoFit/>
          </a:bodyPr>
          <a:lstStyle>
            <a:lvl1pPr>
              <a:defRPr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144606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7" name="Table Placeholder 6"/>
          <p:cNvSpPr>
            <a:spLocks noGrp="1"/>
          </p:cNvSpPr>
          <p:nvPr>
            <p:ph type="tbl" sz="quarter" idx="12"/>
          </p:nvPr>
        </p:nvSpPr>
        <p:spPr>
          <a:xfrm>
            <a:off x="609600" y="1276350"/>
            <a:ext cx="7845552" cy="2819400"/>
          </a:xfrm>
          <a:noFill/>
        </p:spPr>
        <p:txBody>
          <a:bodyPr>
            <a:noAutofit/>
          </a:bodyPr>
          <a:lstStyle>
            <a:lvl1pPr>
              <a:defRPr>
                <a:latin typeface="+mn-lt"/>
              </a:defRPr>
            </a:lvl1pPr>
          </a:lstStyle>
          <a:p>
            <a:endParaRPr lang="en-US"/>
          </a:p>
        </p:txBody>
      </p:sp>
      <p:sp>
        <p:nvSpPr>
          <p:cNvPr id="2" name="Title 1"/>
          <p:cNvSpPr>
            <a:spLocks noGrp="1"/>
          </p:cNvSpPr>
          <p:nvPr>
            <p:ph type="title" hasCustomPrompt="1"/>
          </p:nvPr>
        </p:nvSpPr>
        <p:spPr>
          <a:xfrm>
            <a:off x="609600" y="446842"/>
            <a:ext cx="7845552" cy="677108"/>
          </a:xfrm>
        </p:spPr>
        <p:txBody>
          <a:bodyPr wrap="square">
            <a:spAutoFit/>
          </a:bodyPr>
          <a:lstStyle>
            <a:lvl1pPr>
              <a:defRPr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458720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hoto Slide">
    <p:spTree>
      <p:nvGrpSpPr>
        <p:cNvPr id="1" name=""/>
        <p:cNvGrpSpPr/>
        <p:nvPr/>
      </p:nvGrpSpPr>
      <p:grpSpPr>
        <a:xfrm>
          <a:off x="0" y="0"/>
          <a:ext cx="0" cy="0"/>
          <a:chOff x="0" y="0"/>
          <a:chExt cx="0" cy="0"/>
        </a:xfrm>
      </p:grpSpPr>
      <p:sp>
        <p:nvSpPr>
          <p:cNvPr id="2" name="Title 1"/>
          <p:cNvSpPr>
            <a:spLocks noGrp="1"/>
          </p:cNvSpPr>
          <p:nvPr>
            <p:ph type="title"/>
          </p:nvPr>
        </p:nvSpPr>
        <p:spPr>
          <a:xfrm>
            <a:off x="649224" y="370642"/>
            <a:ext cx="7845552" cy="67710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F4B587-9FDF-46DF-B460-9026AE4DF246}"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Picture Placeholder 6"/>
          <p:cNvSpPr>
            <a:spLocks noGrp="1"/>
          </p:cNvSpPr>
          <p:nvPr>
            <p:ph type="pic" sz="quarter" idx="13"/>
          </p:nvPr>
        </p:nvSpPr>
        <p:spPr>
          <a:xfrm>
            <a:off x="6477000" y="1200150"/>
            <a:ext cx="2017776" cy="2895600"/>
          </a:xfrm>
          <a:noFill/>
        </p:spPr>
        <p:txBody>
          <a:bodyPr wrap="square" anchor="t" anchorCtr="0">
            <a:noAutofit/>
          </a:bodyPr>
          <a:lstStyle/>
          <a:p>
            <a:endParaRPr lang="en-US" dirty="0"/>
          </a:p>
        </p:txBody>
      </p:sp>
      <p:sp>
        <p:nvSpPr>
          <p:cNvPr id="9" name="Text Placeholder 8"/>
          <p:cNvSpPr>
            <a:spLocks noGrp="1"/>
          </p:cNvSpPr>
          <p:nvPr>
            <p:ph type="body" sz="quarter" idx="14"/>
          </p:nvPr>
        </p:nvSpPr>
        <p:spPr>
          <a:xfrm>
            <a:off x="649224" y="1211985"/>
            <a:ext cx="5599176" cy="3188565"/>
          </a:xfrm>
          <a:blipFill dpi="0" rotWithShape="1">
            <a:blip r:embed="rId2"/>
            <a:srcRect/>
            <a:stretch>
              <a:fillRect/>
            </a:stretch>
          </a:blipFill>
        </p:spPr>
        <p:txBody>
          <a:bodyPr tIns="365760" bIns="365760">
            <a:sp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28015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0" y="1504950"/>
            <a:ext cx="5943600" cy="1600200"/>
          </a:xfrm>
          <a:noFill/>
        </p:spPr>
        <p:txBody>
          <a:bodyPr wrap="square" lIns="182880" tIns="182880" rIns="182880" bIns="0" anchor="b" anchorCtr="0">
            <a:normAutofit/>
          </a:bodyPr>
          <a:lstStyle>
            <a:lvl1pPr algn="l">
              <a:defRPr sz="4300" b="0" cap="all" baseline="0">
                <a:solidFill>
                  <a:schemeClr val="accent3"/>
                </a:solidFill>
                <a:latin typeface="Arial Narrow" panose="020B0606020202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3255139"/>
            <a:ext cx="5943592" cy="916811"/>
          </a:xfrm>
          <a:prstGeom prst="rect">
            <a:avLst/>
          </a:prstGeom>
          <a:noFill/>
        </p:spPr>
        <p:txBody>
          <a:bodyPr lIns="182880" tIns="0" rIns="182880" bIns="182880" anchor="t" anchorCtr="0">
            <a:noAutofit/>
          </a:bodyPr>
          <a:lstStyle>
            <a:lvl1pPr marL="0" indent="0" algn="l">
              <a:buNone/>
              <a:defRPr sz="2400" spc="0" baseline="0">
                <a:solidFill>
                  <a:schemeClr val="accent2"/>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t>1/18/2019</a:t>
            </a:fld>
            <a:endParaRPr lang="en-US"/>
          </a:p>
        </p:txBody>
      </p:sp>
      <p:sp>
        <p:nvSpPr>
          <p:cNvPr id="5" name="Footer Placeholder 4"/>
          <p:cNvSpPr>
            <a:spLocks noGrp="1"/>
          </p:cNvSpPr>
          <p:nvPr>
            <p:ph type="ftr" sz="quarter" idx="11"/>
          </p:nvPr>
        </p:nvSpPr>
        <p:spPr/>
        <p:txBody>
          <a:bodyPr/>
          <a:lstStyle>
            <a:lvl1pPr>
              <a:defRPr sz="1000">
                <a:latin typeface="+mj-lt"/>
              </a:defRPr>
            </a:lvl1pPr>
          </a:lstStyle>
          <a:p>
            <a:r>
              <a:rPr lang="en-US" dirty="0" smtClean="0">
                <a:solidFill>
                  <a:srgbClr val="15284B"/>
                </a:solidFill>
              </a:rPr>
              <a:t>Kansas leads the world in the success of each student</a:t>
            </a:r>
            <a:endParaRPr lang="en-US" sz="900"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346" y="499110"/>
            <a:ext cx="2363531" cy="4206240"/>
          </a:xfrm>
          <a:prstGeom prst="rect">
            <a:avLst/>
          </a:prstGeom>
        </p:spPr>
      </p:pic>
      <p:sp>
        <p:nvSpPr>
          <p:cNvPr id="11" name="TextBox 10"/>
          <p:cNvSpPr txBox="1"/>
          <p:nvPr userDrawn="1"/>
        </p:nvSpPr>
        <p:spPr>
          <a:xfrm>
            <a:off x="6077765" y="4841053"/>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spTree>
    <p:extLst>
      <p:ext uri="{BB962C8B-B14F-4D97-AF65-F5344CB8AC3E}">
        <p14:creationId xmlns:p14="http://schemas.microsoft.com/office/powerpoint/2010/main" val="30828232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header Slide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76428"/>
            <a:ext cx="7848600" cy="677108"/>
          </a:xfrm>
        </p:spPr>
        <p:txBody>
          <a:bodyPr tIns="182880" rIns="0"/>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09600" y="1179552"/>
            <a:ext cx="7848600" cy="553998"/>
          </a:xfrm>
          <a:prstGeom prst="rect">
            <a:avLst/>
          </a:prstGeom>
          <a:noFill/>
        </p:spPr>
        <p:txBody>
          <a:bodyPr wrap="square" tIns="0" bIns="182880" anchor="t" anchorCtr="0">
            <a:spAutoFit/>
          </a:bodyPr>
          <a:lstStyle>
            <a:lvl1pPr marL="0" indent="0">
              <a:buNone/>
              <a:defRPr sz="2400" b="0" baseline="0">
                <a:solidFill>
                  <a:schemeClr val="accent3"/>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pPr/>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4361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6" name="Content Placeholder 5"/>
          <p:cNvSpPr>
            <a:spLocks noGrp="1"/>
          </p:cNvSpPr>
          <p:nvPr>
            <p:ph sz="quarter" idx="13"/>
          </p:nvPr>
        </p:nvSpPr>
        <p:spPr>
          <a:xfrm>
            <a:off x="609600" y="1809750"/>
            <a:ext cx="7848600" cy="2286000"/>
          </a:xfrm>
        </p:spPr>
        <p:txBody>
          <a:bodyPr tIns="182880" anchor="ctr" anchorCtr="0">
            <a:noAutofit/>
          </a:body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35034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224" y="438150"/>
            <a:ext cx="7845552" cy="861774"/>
          </a:xfrm>
          <a:noFill/>
        </p:spPr>
        <p:txBody>
          <a:bodyPr wrap="square" rIns="731520" bIns="182880" anchor="ctr" anchorCtr="0">
            <a:spAutoFit/>
          </a:bodyPr>
          <a:lstStyle>
            <a:lvl1pPr>
              <a:defRPr baseline="0">
                <a:solidFill>
                  <a:schemeClr val="accent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Tree>
    <p:extLst>
      <p:ext uri="{BB962C8B-B14F-4D97-AF65-F5344CB8AC3E}">
        <p14:creationId xmlns:p14="http://schemas.microsoft.com/office/powerpoint/2010/main" val="19270258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224" y="438150"/>
            <a:ext cx="7845552" cy="861774"/>
          </a:xfrm>
          <a:noFill/>
        </p:spPr>
        <p:txBody>
          <a:bodyPr wrap="square" rIns="731520" bIns="182880" anchor="ctr" anchorCtr="0">
            <a:spAutoFit/>
          </a:bodyPr>
          <a:lstStyle>
            <a:lvl1pPr>
              <a:defRPr baseline="0">
                <a:solidFill>
                  <a:schemeClr val="accent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spTree>
    <p:extLst>
      <p:ext uri="{BB962C8B-B14F-4D97-AF65-F5344CB8AC3E}">
        <p14:creationId xmlns:p14="http://schemas.microsoft.com/office/powerpoint/2010/main" val="6476304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4B587-9FDF-46DF-B460-9026AE4DF246}"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11" name="Text Placeholder 10"/>
          <p:cNvSpPr>
            <a:spLocks noGrp="1"/>
          </p:cNvSpPr>
          <p:nvPr>
            <p:ph type="body" sz="quarter" idx="14"/>
          </p:nvPr>
        </p:nvSpPr>
        <p:spPr>
          <a:xfrm>
            <a:off x="2095500" y="1047750"/>
            <a:ext cx="4953000" cy="1169551"/>
          </a:xfrm>
        </p:spPr>
        <p:txBody>
          <a:bodyPr tIns="274320" bIns="274320" anchor="ctr" anchorCtr="0"/>
          <a:lstStyle>
            <a:lvl1pPr>
              <a:defRPr sz="4000" baseline="0"/>
            </a:lvl1pPr>
          </a:lstStyle>
          <a:p>
            <a:pPr lvl="0"/>
            <a:r>
              <a:rPr lang="en-US" dirty="0" smtClean="0"/>
              <a:t>Edit Master text styles</a:t>
            </a:r>
          </a:p>
        </p:txBody>
      </p:sp>
      <p:sp>
        <p:nvSpPr>
          <p:cNvPr id="13" name="Text Placeholder 12"/>
          <p:cNvSpPr>
            <a:spLocks noGrp="1"/>
          </p:cNvSpPr>
          <p:nvPr>
            <p:ph type="body" sz="quarter" idx="15"/>
          </p:nvPr>
        </p:nvSpPr>
        <p:spPr>
          <a:xfrm>
            <a:off x="2095500" y="3313152"/>
            <a:ext cx="4953000" cy="461665"/>
          </a:xfrm>
          <a:noFill/>
        </p:spPr>
        <p:txBody>
          <a:bodyPr/>
          <a:lstStyle>
            <a:lvl1pPr algn="r">
              <a:defRPr sz="1800" baseline="0"/>
            </a:lvl1pPr>
          </a:lstStyle>
          <a:p>
            <a:pPr lvl="0"/>
            <a:r>
              <a:rPr lang="en-US" dirty="0" smtClean="0"/>
              <a:t>Edit Master text styles</a:t>
            </a:r>
          </a:p>
        </p:txBody>
      </p:sp>
    </p:spTree>
    <p:extLst>
      <p:ext uri="{BB962C8B-B14F-4D97-AF65-F5344CB8AC3E}">
        <p14:creationId xmlns:p14="http://schemas.microsoft.com/office/powerpoint/2010/main" val="33477802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8100" y="0"/>
            <a:ext cx="9220200" cy="895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5760" rIns="0" bIns="0" rtlCol="0" anchor="ctr">
            <a:normAutofit/>
          </a:bodyPr>
          <a:lstStyle/>
          <a:p>
            <a:pPr algn="ctr"/>
            <a:endParaRPr lang="en-US">
              <a:solidFill>
                <a:srgbClr val="002060"/>
              </a:solidFill>
            </a:endParaRPr>
          </a:p>
        </p:txBody>
      </p:sp>
      <p:sp>
        <p:nvSpPr>
          <p:cNvPr id="8" name="Rectangle 7"/>
          <p:cNvSpPr/>
          <p:nvPr/>
        </p:nvSpPr>
        <p:spPr>
          <a:xfrm>
            <a:off x="0" y="4705350"/>
            <a:ext cx="9144000" cy="4381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t>1/18/2019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t>‹#›</a:t>
            </a:fld>
            <a:endParaRPr lang="en-US"/>
          </a:p>
        </p:txBody>
      </p:sp>
      <p:sp>
        <p:nvSpPr>
          <p:cNvPr id="19" name="TextBox 18"/>
          <p:cNvSpPr txBox="1"/>
          <p:nvPr/>
        </p:nvSpPr>
        <p:spPr>
          <a:xfrm>
            <a:off x="210364" y="4886295"/>
            <a:ext cx="4361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sp>
        <p:nvSpPr>
          <p:cNvPr id="2" name="Title Placeholder 1"/>
          <p:cNvSpPr>
            <a:spLocks noGrp="1"/>
          </p:cNvSpPr>
          <p:nvPr>
            <p:ph type="title"/>
          </p:nvPr>
        </p:nvSpPr>
        <p:spPr>
          <a:xfrm>
            <a:off x="666749" y="590550"/>
            <a:ext cx="7589520" cy="584775"/>
          </a:xfrm>
          <a:prstGeom prst="rect">
            <a:avLst/>
          </a:prstGeom>
        </p:spPr>
        <p:txBody>
          <a:bodyPr vert="horz" wrap="square" lIns="365760" tIns="91440" rIns="91440" bIns="0" rtlCol="0" anchor="b" anchorCtr="0">
            <a:spAutoFit/>
          </a:bodyPr>
          <a:lstStyle/>
          <a:p>
            <a:r>
              <a:rPr lang="en-US" dirty="0" smtClean="0"/>
              <a:t>CLICK TO EDIT MASTER TITLE STYLE</a:t>
            </a:r>
            <a:endParaRPr lang="en-US" dirty="0"/>
          </a:p>
        </p:txBody>
      </p:sp>
      <p:pic>
        <p:nvPicPr>
          <p:cNvPr id="3" name="Picture 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69707" y="4095750"/>
            <a:ext cx="1545693" cy="914400"/>
          </a:xfrm>
          <a:prstGeom prst="rect">
            <a:avLst/>
          </a:prstGeom>
        </p:spPr>
      </p:pic>
      <p:sp>
        <p:nvSpPr>
          <p:cNvPr id="13" name="Text Placeholder 20"/>
          <p:cNvSpPr>
            <a:spLocks noGrp="1"/>
          </p:cNvSpPr>
          <p:nvPr>
            <p:ph type="body" idx="1"/>
          </p:nvPr>
        </p:nvSpPr>
        <p:spPr>
          <a:xfrm>
            <a:off x="666749" y="1430000"/>
            <a:ext cx="7589520" cy="1446550"/>
          </a:xfrm>
          <a:prstGeom prst="rect">
            <a:avLst/>
          </a:prstGeom>
          <a:blipFill>
            <a:blip r:embed="rId18"/>
            <a:stretch>
              <a:fillRect/>
            </a:stretch>
          </a:blipFill>
        </p:spPr>
        <p:txBody>
          <a:bodyPr vert="horz" wrap="square" lIns="365760" tIns="91440" rIns="365760" bIns="91440" rtlCol="0" anchor="ctr" anchorCtr="0">
            <a:sp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1" r:id="rId5"/>
    <p:sldLayoutId id="2147483653" r:id="rId6"/>
    <p:sldLayoutId id="2147483654" r:id="rId7"/>
    <p:sldLayoutId id="2147483670" r:id="rId8"/>
    <p:sldLayoutId id="2147483659" r:id="rId9"/>
    <p:sldLayoutId id="2147483655" r:id="rId10"/>
    <p:sldLayoutId id="2147483658" r:id="rId11"/>
    <p:sldLayoutId id="2147483660" r:id="rId12"/>
    <p:sldLayoutId id="2147483671" r:id="rId13"/>
    <p:sldLayoutId id="2147483657" r:id="rId14"/>
    <p:sldLayoutId id="2147483663" r:id="rId15"/>
  </p:sldLayoutIdLst>
  <p:timing>
    <p:tnLst>
      <p:par>
        <p:cTn id="1" dur="indefinite" restart="never" nodeType="tmRoot"/>
      </p:par>
    </p:tnLst>
  </p:timing>
  <p:txStyles>
    <p:titleStyle>
      <a:lvl1pPr algn="l" defTabSz="914400" rtl="0" eaLnBrk="1" latinLnBrk="0" hangingPunct="1">
        <a:spcBef>
          <a:spcPct val="0"/>
        </a:spcBef>
        <a:buNone/>
        <a:defRPr sz="3200" kern="1200" cap="all" baseline="0">
          <a:solidFill>
            <a:schemeClr val="tx1"/>
          </a:solidFill>
          <a:latin typeface="Arial Narrow" panose="020B0606020202030204" pitchFamily="34" charset="0"/>
          <a:ea typeface="+mj-ea"/>
          <a:cs typeface="+mj-cs"/>
        </a:defRPr>
      </a:lvl1pPr>
    </p:titleStyle>
    <p:body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2.ed.gov/documents/school-safety/school-safety-report.pdf?utm_content=&amp;utm_medium=email&amp;utm_name=&amp;utm_source=govdelivery&amp;utm_term" TargetMode="External"/><Relationship Id="rId2" Type="http://schemas.openxmlformats.org/officeDocument/2006/relationships/hyperlink" Target="http://projects.sun-sentinel.com/2018/sfl-parkland-school-shooting-critical-momen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jcalvert@ksde.org" TargetMode="External"/><Relationship Id="rId2" Type="http://schemas.openxmlformats.org/officeDocument/2006/relationships/hyperlink" Target="mailto:smcmahan@ksd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Safe and Secure Schools Unit</a:t>
            </a:r>
            <a:endParaRPr lang="en-US" dirty="0"/>
          </a:p>
        </p:txBody>
      </p:sp>
      <p:sp>
        <p:nvSpPr>
          <p:cNvPr id="3" name="Title 2"/>
          <p:cNvSpPr>
            <a:spLocks noGrp="1"/>
          </p:cNvSpPr>
          <p:nvPr>
            <p:ph type="ctrTitle"/>
          </p:nvPr>
        </p:nvSpPr>
        <p:spPr>
          <a:xfrm>
            <a:off x="2819400" y="1459528"/>
            <a:ext cx="6172199" cy="1538883"/>
          </a:xfrm>
        </p:spPr>
        <p:txBody>
          <a:bodyPr/>
          <a:lstStyle/>
          <a:p>
            <a:r>
              <a:rPr lang="en-US" dirty="0" smtClean="0"/>
              <a:t>Senate Bill #109</a:t>
            </a:r>
            <a:br>
              <a:rPr lang="en-US" dirty="0" smtClean="0"/>
            </a:br>
            <a:r>
              <a:rPr lang="en-US" sz="2800" dirty="0" smtClean="0"/>
              <a:t>Sec. 76</a:t>
            </a:r>
            <a:endParaRPr lang="en-US" dirty="0"/>
          </a:p>
        </p:txBody>
      </p:sp>
    </p:spTree>
    <p:extLst>
      <p:ext uri="{BB962C8B-B14F-4D97-AF65-F5344CB8AC3E}">
        <p14:creationId xmlns:p14="http://schemas.microsoft.com/office/powerpoint/2010/main" val="3627287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927211"/>
            <a:ext cx="7589520" cy="923330"/>
          </a:xfrm>
        </p:spPr>
        <p:txBody>
          <a:bodyPr/>
          <a:lstStyle/>
          <a:p>
            <a:r>
              <a:rPr lang="en-US" dirty="0" smtClean="0"/>
              <a:t>Key component in school safety. </a:t>
            </a:r>
          </a:p>
        </p:txBody>
      </p:sp>
      <p:sp>
        <p:nvSpPr>
          <p:cNvPr id="3" name="Title 2"/>
          <p:cNvSpPr>
            <a:spLocks noGrp="1"/>
          </p:cNvSpPr>
          <p:nvPr>
            <p:ph type="title"/>
          </p:nvPr>
        </p:nvSpPr>
        <p:spPr>
          <a:xfrm>
            <a:off x="649224" y="606683"/>
            <a:ext cx="7589520" cy="584775"/>
          </a:xfrm>
        </p:spPr>
        <p:txBody>
          <a:bodyPr/>
          <a:lstStyle/>
          <a:p>
            <a:r>
              <a:rPr lang="en-US" dirty="0" smtClean="0"/>
              <a:t>Mental Health</a:t>
            </a:r>
            <a:endParaRPr lang="en-US" dirty="0"/>
          </a:p>
        </p:txBody>
      </p:sp>
    </p:spTree>
    <p:extLst>
      <p:ext uri="{BB962C8B-B14F-4D97-AF65-F5344CB8AC3E}">
        <p14:creationId xmlns:p14="http://schemas.microsoft.com/office/powerpoint/2010/main" val="1615183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24" y="586085"/>
            <a:ext cx="7845552" cy="461665"/>
          </a:xfrm>
        </p:spPr>
        <p:txBody>
          <a:bodyPr/>
          <a:lstStyle/>
          <a:p>
            <a:r>
              <a:rPr lang="en" sz="2400" b="1" dirty="0"/>
              <a:t>CDC report- Suicide Deaths across States</a:t>
            </a:r>
            <a:endParaRPr lang="en-US" sz="2400" b="1" dirty="0"/>
          </a:p>
        </p:txBody>
      </p:sp>
      <p:sp>
        <p:nvSpPr>
          <p:cNvPr id="3" name="Text Placeholder 2"/>
          <p:cNvSpPr>
            <a:spLocks noGrp="1"/>
          </p:cNvSpPr>
          <p:nvPr>
            <p:ph type="body" sz="quarter" idx="13"/>
          </p:nvPr>
        </p:nvSpPr>
        <p:spPr>
          <a:xfrm>
            <a:off x="649224" y="1326201"/>
            <a:ext cx="3657600" cy="3379149"/>
          </a:xfrm>
        </p:spPr>
        <p:txBody>
          <a:bodyPr/>
          <a:lstStyle/>
          <a:p>
            <a:pPr marL="457200" lvl="0" indent="-304800">
              <a:spcAft>
                <a:spcPts val="0"/>
              </a:spcAft>
              <a:buSzPts val="1200"/>
              <a:buChar char="●"/>
            </a:pPr>
            <a:r>
              <a:rPr lang="en-US" sz="1600" dirty="0">
                <a:latin typeface="+mj-lt"/>
              </a:rPr>
              <a:t>KS had the 5th largest increase in suicide deaths between 1999-2016 </a:t>
            </a:r>
            <a:r>
              <a:rPr lang="en-US" sz="1600" b="1" dirty="0">
                <a:latin typeface="+mj-lt"/>
              </a:rPr>
              <a:t>(45</a:t>
            </a:r>
            <a:r>
              <a:rPr lang="en-US" sz="1600" b="1" dirty="0" smtClean="0">
                <a:latin typeface="+mj-lt"/>
              </a:rPr>
              <a:t>%)</a:t>
            </a:r>
            <a:endParaRPr lang="en-US" sz="1600" b="1" dirty="0">
              <a:latin typeface="+mj-lt"/>
            </a:endParaRPr>
          </a:p>
          <a:p>
            <a:pPr marL="457200" lvl="0" indent="-304800">
              <a:spcBef>
                <a:spcPts val="1600"/>
              </a:spcBef>
              <a:spcAft>
                <a:spcPts val="0"/>
              </a:spcAft>
              <a:buSzPts val="1200"/>
              <a:buChar char="●"/>
            </a:pPr>
            <a:r>
              <a:rPr lang="en-US" sz="1600" dirty="0">
                <a:latin typeface="+mj-lt"/>
              </a:rPr>
              <a:t>54% of the suicide deaths investigated did </a:t>
            </a:r>
            <a:r>
              <a:rPr lang="en-US" sz="1600" b="1" dirty="0">
                <a:latin typeface="+mj-lt"/>
              </a:rPr>
              <a:t>not</a:t>
            </a:r>
            <a:r>
              <a:rPr lang="en-US" sz="1600" dirty="0">
                <a:latin typeface="+mj-lt"/>
              </a:rPr>
              <a:t> have a known mental health condition at the time of </a:t>
            </a:r>
            <a:r>
              <a:rPr lang="en-US" sz="1600" dirty="0" smtClean="0">
                <a:latin typeface="+mj-lt"/>
              </a:rPr>
              <a:t>death</a:t>
            </a:r>
            <a:endParaRPr lang="en-US" sz="1600" dirty="0">
              <a:latin typeface="+mj-lt"/>
            </a:endParaRPr>
          </a:p>
          <a:p>
            <a:pPr marL="457200" lvl="0" indent="-304800">
              <a:spcBef>
                <a:spcPts val="1600"/>
              </a:spcBef>
              <a:spcAft>
                <a:spcPts val="0"/>
              </a:spcAft>
              <a:buSzPts val="1200"/>
              <a:buChar char="●"/>
            </a:pPr>
            <a:r>
              <a:rPr lang="en-US" sz="1600" dirty="0">
                <a:latin typeface="+mj-lt"/>
              </a:rPr>
              <a:t>Other life stressors were contributing factors such as relationship problems, criminal/legal, housing loss or impending crisis</a:t>
            </a:r>
          </a:p>
          <a:p>
            <a:endParaRPr lang="en-US" sz="1600" dirty="0">
              <a:latin typeface="+mj-lt"/>
            </a:endParaRPr>
          </a:p>
        </p:txBody>
      </p:sp>
      <p:pic>
        <p:nvPicPr>
          <p:cNvPr id="6" name="Picture 5"/>
          <p:cNvPicPr>
            <a:picLocks noChangeAspect="1"/>
          </p:cNvPicPr>
          <p:nvPr/>
        </p:nvPicPr>
        <p:blipFill>
          <a:blip r:embed="rId2"/>
          <a:stretch>
            <a:fillRect/>
          </a:stretch>
        </p:blipFill>
        <p:spPr>
          <a:xfrm>
            <a:off x="4038600" y="1275216"/>
            <a:ext cx="4810842" cy="2972934"/>
          </a:xfrm>
          <a:prstGeom prst="rect">
            <a:avLst/>
          </a:prstGeom>
        </p:spPr>
      </p:pic>
    </p:spTree>
    <p:extLst>
      <p:ext uri="{BB962C8B-B14F-4D97-AF65-F5344CB8AC3E}">
        <p14:creationId xmlns:p14="http://schemas.microsoft.com/office/powerpoint/2010/main" val="3968817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33350"/>
            <a:ext cx="7845552" cy="1219200"/>
          </a:xfrm>
        </p:spPr>
        <p:txBody>
          <a:bodyPr/>
          <a:lstStyle/>
          <a:p>
            <a:r>
              <a:rPr lang="en-US" dirty="0"/>
              <a:t/>
            </a:r>
            <a:br>
              <a:rPr lang="en-US" dirty="0"/>
            </a:br>
            <a:r>
              <a:rPr lang="en-US" dirty="0"/>
              <a:t> 2018 Kansas Student-Reported Suicide Thoughts, Plans and Attempts</a:t>
            </a:r>
          </a:p>
        </p:txBody>
      </p:sp>
      <p:pic>
        <p:nvPicPr>
          <p:cNvPr id="4" name="Table Placeholder 3"/>
          <p:cNvPicPr>
            <a:picLocks noGrp="1" noChangeAspect="1"/>
          </p:cNvPicPr>
          <p:nvPr>
            <p:ph type="tbl" sz="quarter" idx="12"/>
          </p:nvPr>
        </p:nvPicPr>
        <p:blipFill>
          <a:blip r:embed="rId3"/>
          <a:stretch>
            <a:fillRect/>
          </a:stretch>
        </p:blipFill>
        <p:spPr>
          <a:xfrm>
            <a:off x="454152" y="1387929"/>
            <a:ext cx="6937248" cy="3169049"/>
          </a:xfrm>
          <a:prstGeom prst="rect">
            <a:avLst/>
          </a:prstGeom>
        </p:spPr>
      </p:pic>
    </p:spTree>
    <p:extLst>
      <p:ext uri="{BB962C8B-B14F-4D97-AF65-F5344CB8AC3E}">
        <p14:creationId xmlns:p14="http://schemas.microsoft.com/office/powerpoint/2010/main" val="3185533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927211"/>
            <a:ext cx="7589520" cy="923330"/>
          </a:xfrm>
        </p:spPr>
        <p:txBody>
          <a:bodyPr/>
          <a:lstStyle/>
          <a:p>
            <a:pPr marL="342900" indent="-342900">
              <a:buFont typeface="Wingdings" panose="05000000000000000000" pitchFamily="2" charset="2"/>
              <a:buChar char="q"/>
            </a:pPr>
            <a:r>
              <a:rPr lang="en-US" dirty="0" smtClean="0"/>
              <a:t>2</a:t>
            </a:r>
            <a:r>
              <a:rPr lang="en-US" baseline="30000" dirty="0" smtClean="0"/>
              <a:t>nd</a:t>
            </a:r>
            <a:r>
              <a:rPr lang="en-US" dirty="0" smtClean="0"/>
              <a:t> leading cause of death for children ages 10-22 </a:t>
            </a:r>
            <a:r>
              <a:rPr lang="en-US" dirty="0" err="1" smtClean="0"/>
              <a:t>yrs</a:t>
            </a:r>
            <a:r>
              <a:rPr lang="en-US" dirty="0" smtClean="0"/>
              <a:t> old.</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Suicide rate for Kansas</a:t>
            </a:r>
            <a:endParaRPr lang="en-US" dirty="0"/>
          </a:p>
        </p:txBody>
      </p:sp>
    </p:spTree>
    <p:extLst>
      <p:ext uri="{BB962C8B-B14F-4D97-AF65-F5344CB8AC3E}">
        <p14:creationId xmlns:p14="http://schemas.microsoft.com/office/powerpoint/2010/main" val="615457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428750"/>
            <a:ext cx="7589520" cy="3048000"/>
          </a:xfrm>
        </p:spPr>
        <p:txBody>
          <a:bodyPr/>
          <a:lstStyle/>
          <a:p>
            <a:r>
              <a:rPr lang="en-US" sz="1600" dirty="0" smtClean="0"/>
              <a:t>K.S.A</a:t>
            </a:r>
            <a:r>
              <a:rPr lang="en-US" sz="1600" dirty="0"/>
              <a:t>. 72-8205</a:t>
            </a:r>
          </a:p>
          <a:p>
            <a:r>
              <a:rPr lang="en-US" sz="1600" dirty="0"/>
              <a:t>K.S.A. 72-8256….each school district shall adopt and implement a plan to address bullying while utilizing school property, in school vehicles, school sponsored events. </a:t>
            </a:r>
          </a:p>
          <a:p>
            <a:endParaRPr lang="en-US" dirty="0"/>
          </a:p>
          <a:p>
            <a:r>
              <a:rPr lang="en-US" sz="2000" b="1" dirty="0"/>
              <a:t>Cyberbullying in ANY FORM….</a:t>
            </a:r>
            <a:r>
              <a:rPr lang="en-US" sz="2000" dirty="0"/>
              <a:t>bullying by use of an electronic communication devise through means including, but not limited to, e-mail, instant messaging, text messages, blogs, mobile phones, pager, online games and websites. </a:t>
            </a:r>
          </a:p>
          <a:p>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Cyberbullying</a:t>
            </a:r>
            <a:endParaRPr lang="en-US" dirty="0"/>
          </a:p>
        </p:txBody>
      </p:sp>
    </p:spTree>
    <p:extLst>
      <p:ext uri="{BB962C8B-B14F-4D97-AF65-F5344CB8AC3E}">
        <p14:creationId xmlns:p14="http://schemas.microsoft.com/office/powerpoint/2010/main" val="2960211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200032"/>
            <a:ext cx="7589520" cy="3554819"/>
          </a:xfrm>
        </p:spPr>
        <p:txBody>
          <a:bodyPr/>
          <a:lstStyle/>
          <a:p>
            <a:r>
              <a:rPr lang="en-US" sz="2000" b="1" dirty="0" smtClean="0"/>
              <a:t>Parkland</a:t>
            </a:r>
            <a:r>
              <a:rPr lang="en-US" sz="2000" b="1" dirty="0"/>
              <a:t>, FL, Feb. 2018</a:t>
            </a:r>
          </a:p>
          <a:p>
            <a:pPr lvl="2">
              <a:buFont typeface="Wingdings" panose="05000000000000000000" pitchFamily="2" charset="2"/>
              <a:buChar char="v"/>
            </a:pPr>
            <a:r>
              <a:rPr lang="en-US" sz="1800" u="sng" dirty="0">
                <a:hlinkClick r:id="rId2"/>
              </a:rPr>
              <a:t>http://projects.sun-sentinel.com/2018/sfl-parkland-school-shooting-critical-moments/</a:t>
            </a:r>
            <a:endParaRPr lang="en-US" sz="1800" dirty="0"/>
          </a:p>
          <a:p>
            <a:pPr marL="800100" lvl="1" indent="-342900">
              <a:buFont typeface="Wingdings" panose="05000000000000000000" pitchFamily="2" charset="2"/>
              <a:buChar char="v"/>
            </a:pPr>
            <a:r>
              <a:rPr lang="en-US" sz="1800" b="1" dirty="0" smtClean="0"/>
              <a:t>NO</a:t>
            </a:r>
            <a:r>
              <a:rPr lang="en-US" sz="1800" dirty="0" smtClean="0"/>
              <a:t> </a:t>
            </a:r>
            <a:r>
              <a:rPr lang="en-US" sz="1800" dirty="0"/>
              <a:t>Profile for an active </a:t>
            </a:r>
            <a:r>
              <a:rPr lang="en-US" sz="1800" dirty="0" smtClean="0"/>
              <a:t>shooter</a:t>
            </a:r>
          </a:p>
          <a:p>
            <a:pPr marL="800100" lvl="1" indent="-342900">
              <a:buFont typeface="Wingdings" panose="05000000000000000000" pitchFamily="2" charset="2"/>
              <a:buChar char="v"/>
            </a:pPr>
            <a:endParaRPr lang="en-US" sz="1800" dirty="0"/>
          </a:p>
          <a:p>
            <a:r>
              <a:rPr lang="en-US" b="1" dirty="0" smtClean="0"/>
              <a:t>Final Report of the Federal Commission on School Safety</a:t>
            </a:r>
          </a:p>
          <a:p>
            <a:pPr marL="742950" lvl="1" indent="-285750">
              <a:buFont typeface="Wingdings" panose="05000000000000000000" pitchFamily="2" charset="2"/>
              <a:buChar char="v"/>
            </a:pPr>
            <a:r>
              <a:rPr lang="en-US" sz="1800" dirty="0" smtClean="0">
                <a:hlinkClick r:id="rId3"/>
              </a:rPr>
              <a:t>https://www2.ed.gov/documents/school-safety/school-safety-report.pdf?utm_content=&amp;utm_medium=email&amp;utm_name=&amp;utm_source=govdelivery&amp;utm_term</a:t>
            </a:r>
            <a:r>
              <a:rPr lang="en-US" sz="1800" dirty="0" smtClean="0"/>
              <a:t>=</a:t>
            </a:r>
          </a:p>
        </p:txBody>
      </p:sp>
      <p:sp>
        <p:nvSpPr>
          <p:cNvPr id="3" name="Title 2"/>
          <p:cNvSpPr>
            <a:spLocks noGrp="1"/>
          </p:cNvSpPr>
          <p:nvPr>
            <p:ph type="title"/>
          </p:nvPr>
        </p:nvSpPr>
        <p:spPr>
          <a:xfrm>
            <a:off x="649224" y="606683"/>
            <a:ext cx="7589520" cy="584775"/>
          </a:xfrm>
        </p:spPr>
        <p:txBody>
          <a:bodyPr/>
          <a:lstStyle/>
          <a:p>
            <a:r>
              <a:rPr lang="en-US" dirty="0" smtClean="0"/>
              <a:t>Chronic catastrophic mistakes</a:t>
            </a:r>
            <a:endParaRPr lang="en-US" dirty="0"/>
          </a:p>
        </p:txBody>
      </p:sp>
    </p:spTree>
    <p:extLst>
      <p:ext uri="{BB962C8B-B14F-4D97-AF65-F5344CB8AC3E}">
        <p14:creationId xmlns:p14="http://schemas.microsoft.com/office/powerpoint/2010/main" val="1042923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257797"/>
            <a:ext cx="7589520" cy="2262158"/>
          </a:xfrm>
        </p:spPr>
        <p:txBody>
          <a:bodyPr/>
          <a:lstStyle/>
          <a:p>
            <a:pPr marL="342900" indent="-342900">
              <a:buFont typeface="Arial" panose="020B0604020202020204" pitchFamily="34" charset="0"/>
              <a:buChar char="•"/>
            </a:pPr>
            <a:r>
              <a:rPr lang="en-US" dirty="0"/>
              <a:t>U</a:t>
            </a:r>
            <a:r>
              <a:rPr lang="en-US" dirty="0" smtClean="0"/>
              <a:t>se common language during crisis drills.</a:t>
            </a:r>
          </a:p>
          <a:p>
            <a:pPr marL="342900" indent="-342900">
              <a:buFont typeface="Arial" panose="020B0604020202020204" pitchFamily="34" charset="0"/>
              <a:buChar char="•"/>
            </a:pPr>
            <a:r>
              <a:rPr lang="en-US" dirty="0" smtClean="0"/>
              <a:t>Approval of moving from active shooter to </a:t>
            </a:r>
            <a:r>
              <a:rPr lang="en-US" dirty="0"/>
              <a:t>a</a:t>
            </a:r>
            <a:r>
              <a:rPr lang="en-US" dirty="0" smtClean="0"/>
              <a:t>ctive assailant(s).</a:t>
            </a:r>
          </a:p>
          <a:p>
            <a:pPr marL="342900" indent="-342900">
              <a:buFont typeface="Arial" panose="020B0604020202020204" pitchFamily="34" charset="0"/>
              <a:buChar char="•"/>
            </a:pPr>
            <a:r>
              <a:rPr lang="en-US" dirty="0" smtClean="0"/>
              <a:t>Rule of three (red flags)</a:t>
            </a:r>
          </a:p>
          <a:p>
            <a:endParaRPr lang="en-US" dirty="0"/>
          </a:p>
        </p:txBody>
      </p:sp>
      <p:sp>
        <p:nvSpPr>
          <p:cNvPr id="3" name="Title 2"/>
          <p:cNvSpPr>
            <a:spLocks noGrp="1"/>
          </p:cNvSpPr>
          <p:nvPr>
            <p:ph type="title"/>
          </p:nvPr>
        </p:nvSpPr>
        <p:spPr>
          <a:xfrm>
            <a:off x="649224" y="606683"/>
            <a:ext cx="7589520" cy="584775"/>
          </a:xfrm>
        </p:spPr>
        <p:txBody>
          <a:bodyPr/>
          <a:lstStyle/>
          <a:p>
            <a:pPr algn="r"/>
            <a:r>
              <a:rPr lang="en-US" dirty="0" smtClean="0"/>
              <a:t>Common language</a:t>
            </a:r>
            <a:endParaRPr lang="en-US" dirty="0"/>
          </a:p>
        </p:txBody>
      </p:sp>
    </p:spTree>
    <p:extLst>
      <p:ext uri="{BB962C8B-B14F-4D97-AF65-F5344CB8AC3E}">
        <p14:creationId xmlns:p14="http://schemas.microsoft.com/office/powerpoint/2010/main" val="2470555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807218" y="706587"/>
            <a:ext cx="1605755" cy="3581399"/>
          </a:xfrm>
        </p:spPr>
      </p:pic>
      <p:sp>
        <p:nvSpPr>
          <p:cNvPr id="3" name="Title 2"/>
          <p:cNvSpPr>
            <a:spLocks noGrp="1"/>
          </p:cNvSpPr>
          <p:nvPr>
            <p:ph type="title"/>
          </p:nvPr>
        </p:nvSpPr>
        <p:spPr>
          <a:xfrm>
            <a:off x="649224" y="606683"/>
            <a:ext cx="7589520" cy="584775"/>
          </a:xfrm>
        </p:spPr>
        <p:txBody>
          <a:bodyPr/>
          <a:lstStyle/>
          <a:p>
            <a:r>
              <a:rPr lang="en-US" dirty="0" smtClean="0"/>
              <a:t>Rules of 3</a:t>
            </a:r>
            <a:endParaRPr lang="en-US" dirty="0"/>
          </a:p>
        </p:txBody>
      </p:sp>
      <p:sp>
        <p:nvSpPr>
          <p:cNvPr id="5" name="TextBox 4"/>
          <p:cNvSpPr txBox="1"/>
          <p:nvPr/>
        </p:nvSpPr>
        <p:spPr>
          <a:xfrm>
            <a:off x="6324597" y="2495550"/>
            <a:ext cx="2362203" cy="830997"/>
          </a:xfrm>
          <a:prstGeom prst="rect">
            <a:avLst/>
          </a:prstGeom>
          <a:noFill/>
        </p:spPr>
        <p:txBody>
          <a:bodyPr wrap="square" rtlCol="0">
            <a:spAutoFit/>
          </a:bodyPr>
          <a:lstStyle/>
          <a:p>
            <a:r>
              <a:rPr lang="en-US" sz="2400" dirty="0" smtClean="0"/>
              <a:t>Tip of the spear…. </a:t>
            </a:r>
            <a:r>
              <a:rPr lang="en-US" sz="2400" dirty="0" smtClean="0">
                <a:solidFill>
                  <a:srgbClr val="FF0000"/>
                </a:solidFill>
              </a:rPr>
              <a:t>CRISIS</a:t>
            </a:r>
            <a:endParaRPr lang="en-US" sz="2400" dirty="0">
              <a:solidFill>
                <a:srgbClr val="FF0000"/>
              </a:solidFill>
            </a:endParaRPr>
          </a:p>
        </p:txBody>
      </p:sp>
      <p:sp>
        <p:nvSpPr>
          <p:cNvPr id="6" name="TextBox 5"/>
          <p:cNvSpPr txBox="1"/>
          <p:nvPr/>
        </p:nvSpPr>
        <p:spPr>
          <a:xfrm>
            <a:off x="6248392" y="2310884"/>
            <a:ext cx="381000" cy="369332"/>
          </a:xfrm>
          <a:prstGeom prst="rect">
            <a:avLst/>
          </a:prstGeom>
          <a:noFill/>
        </p:spPr>
        <p:txBody>
          <a:bodyPr wrap="square" rtlCol="0">
            <a:spAutoFit/>
          </a:bodyPr>
          <a:lstStyle/>
          <a:p>
            <a:r>
              <a:rPr lang="en-US" dirty="0" smtClean="0"/>
              <a:t>X</a:t>
            </a:r>
            <a:endParaRPr lang="en-US" dirty="0"/>
          </a:p>
        </p:txBody>
      </p:sp>
      <p:cxnSp>
        <p:nvCxnSpPr>
          <p:cNvPr id="8" name="Straight Arrow Connector 7"/>
          <p:cNvCxnSpPr/>
          <p:nvPr/>
        </p:nvCxnSpPr>
        <p:spPr>
          <a:xfrm>
            <a:off x="3048000" y="2571750"/>
            <a:ext cx="7620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200398" y="1651796"/>
            <a:ext cx="914402" cy="767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819400" y="1556970"/>
            <a:ext cx="304800" cy="938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19396" y="2549498"/>
            <a:ext cx="381002" cy="955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14800" y="1651796"/>
            <a:ext cx="1295400" cy="374464"/>
          </a:xfrm>
          <a:prstGeom prst="rect">
            <a:avLst/>
          </a:prstGeom>
          <a:noFill/>
        </p:spPr>
        <p:txBody>
          <a:bodyPr wrap="square" rtlCol="0">
            <a:spAutoFit/>
          </a:bodyPr>
          <a:lstStyle/>
          <a:p>
            <a:r>
              <a:rPr lang="en-US" b="1" dirty="0" smtClean="0">
                <a:solidFill>
                  <a:srgbClr val="FF0000"/>
                </a:solidFill>
              </a:rPr>
              <a:t>Red flag</a:t>
            </a:r>
            <a:endParaRPr lang="en-US" b="1" dirty="0">
              <a:solidFill>
                <a:srgbClr val="FF0000"/>
              </a:solidFill>
            </a:endParaRPr>
          </a:p>
        </p:txBody>
      </p:sp>
      <p:sp>
        <p:nvSpPr>
          <p:cNvPr id="27" name="TextBox 26"/>
          <p:cNvSpPr txBox="1"/>
          <p:nvPr/>
        </p:nvSpPr>
        <p:spPr>
          <a:xfrm>
            <a:off x="3124200" y="1267658"/>
            <a:ext cx="1066800" cy="369332"/>
          </a:xfrm>
          <a:prstGeom prst="rect">
            <a:avLst/>
          </a:prstGeom>
          <a:noFill/>
        </p:spPr>
        <p:txBody>
          <a:bodyPr wrap="square" rtlCol="0">
            <a:spAutoFit/>
          </a:bodyPr>
          <a:lstStyle/>
          <a:p>
            <a:r>
              <a:rPr lang="en-US" b="1" dirty="0" smtClean="0">
                <a:solidFill>
                  <a:srgbClr val="FF0000"/>
                </a:solidFill>
              </a:rPr>
              <a:t>Red flag</a:t>
            </a:r>
            <a:endParaRPr lang="en-US" b="1" dirty="0">
              <a:solidFill>
                <a:srgbClr val="FF0000"/>
              </a:solidFill>
            </a:endParaRPr>
          </a:p>
        </p:txBody>
      </p:sp>
      <p:sp>
        <p:nvSpPr>
          <p:cNvPr id="28" name="TextBox 27"/>
          <p:cNvSpPr txBox="1"/>
          <p:nvPr/>
        </p:nvSpPr>
        <p:spPr>
          <a:xfrm>
            <a:off x="3886200" y="3264181"/>
            <a:ext cx="1066800" cy="369332"/>
          </a:xfrm>
          <a:prstGeom prst="rect">
            <a:avLst/>
          </a:prstGeom>
          <a:noFill/>
        </p:spPr>
        <p:txBody>
          <a:bodyPr wrap="square" rtlCol="0">
            <a:spAutoFit/>
          </a:bodyPr>
          <a:lstStyle/>
          <a:p>
            <a:r>
              <a:rPr lang="en-US" b="1" dirty="0" smtClean="0">
                <a:solidFill>
                  <a:srgbClr val="FF0000"/>
                </a:solidFill>
              </a:rPr>
              <a:t>Red flag</a:t>
            </a:r>
            <a:endParaRPr lang="en-US" b="1" dirty="0">
              <a:solidFill>
                <a:srgbClr val="FF0000"/>
              </a:solidFill>
            </a:endParaRPr>
          </a:p>
        </p:txBody>
      </p:sp>
      <p:sp>
        <p:nvSpPr>
          <p:cNvPr id="29" name="TextBox 28"/>
          <p:cNvSpPr txBox="1"/>
          <p:nvPr/>
        </p:nvSpPr>
        <p:spPr>
          <a:xfrm>
            <a:off x="3009897" y="3548805"/>
            <a:ext cx="1219200" cy="369332"/>
          </a:xfrm>
          <a:prstGeom prst="rect">
            <a:avLst/>
          </a:prstGeom>
          <a:noFill/>
        </p:spPr>
        <p:txBody>
          <a:bodyPr wrap="square" rtlCol="0">
            <a:spAutoFit/>
          </a:bodyPr>
          <a:lstStyle/>
          <a:p>
            <a:r>
              <a:rPr lang="en-US" b="1" dirty="0" smtClean="0">
                <a:solidFill>
                  <a:srgbClr val="FF0000"/>
                </a:solidFill>
              </a:rPr>
              <a:t>Red flag</a:t>
            </a:r>
            <a:endParaRPr lang="en-US" b="1" dirty="0">
              <a:solidFill>
                <a:srgbClr val="FF0000"/>
              </a:solidFill>
            </a:endParaRPr>
          </a:p>
        </p:txBody>
      </p:sp>
    </p:spTree>
    <p:extLst>
      <p:ext uri="{BB962C8B-B14F-4D97-AF65-F5344CB8AC3E}">
        <p14:creationId xmlns:p14="http://schemas.microsoft.com/office/powerpoint/2010/main" val="1061897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191457"/>
            <a:ext cx="7589520" cy="3666293"/>
          </a:xfrm>
        </p:spPr>
        <p:txBody>
          <a:bodyPr/>
          <a:lstStyle/>
          <a:p>
            <a:r>
              <a:rPr lang="en-US" sz="2000" dirty="0" smtClean="0"/>
              <a:t>Susan McMahan			John Calvert</a:t>
            </a:r>
          </a:p>
          <a:p>
            <a:r>
              <a:rPr lang="en-US" sz="2000" dirty="0" smtClean="0"/>
              <a:t>School Safety Specialist		School Safety Specialist</a:t>
            </a:r>
          </a:p>
          <a:p>
            <a:r>
              <a:rPr lang="en-US" sz="2000" dirty="0" smtClean="0"/>
              <a:t>(785) 296-4946			(785) 296-4946</a:t>
            </a:r>
          </a:p>
          <a:p>
            <a:r>
              <a:rPr lang="en-US" sz="2000" dirty="0" smtClean="0">
                <a:hlinkClick r:id="rId2"/>
              </a:rPr>
              <a:t>smcmahan@ksde.org</a:t>
            </a:r>
            <a:r>
              <a:rPr lang="en-US" sz="2000" dirty="0" smtClean="0"/>
              <a:t>		</a:t>
            </a:r>
            <a:r>
              <a:rPr lang="en-US" sz="2000" dirty="0" smtClean="0">
                <a:hlinkClick r:id="rId3"/>
              </a:rPr>
              <a:t>jcalvert@ksde.org</a:t>
            </a:r>
            <a:endParaRPr lang="en-US" sz="2000" dirty="0"/>
          </a:p>
          <a:p>
            <a:endParaRPr lang="en-US" sz="1600" dirty="0" smtClean="0"/>
          </a:p>
          <a:p>
            <a:r>
              <a:rPr lang="en-US" sz="1600" b="1" u="sng" dirty="0"/>
              <a:t>Safe and Secure Schools Unit</a:t>
            </a:r>
            <a:endParaRPr lang="en-US" sz="1600" u="sng" dirty="0"/>
          </a:p>
          <a:p>
            <a:r>
              <a:rPr lang="en-US" sz="1600" b="1" dirty="0"/>
              <a:t>Mission Statement</a:t>
            </a:r>
            <a:endParaRPr lang="en-US" sz="1600" dirty="0"/>
          </a:p>
          <a:p>
            <a:r>
              <a:rPr lang="en-US" sz="1600" dirty="0"/>
              <a:t>To assist school districts by helping them build solid foundations of readiness, security and resiliency to withstand ALL-Hazards and anything  man-made (intentional or unintentional</a:t>
            </a:r>
            <a:r>
              <a:rPr lang="en-US" sz="1600" dirty="0" smtClean="0"/>
              <a:t>). </a:t>
            </a:r>
            <a:endParaRPr lang="en-US" sz="1600" dirty="0"/>
          </a:p>
          <a:p>
            <a:endParaRPr lang="en-US" dirty="0" smtClean="0"/>
          </a:p>
        </p:txBody>
      </p:sp>
      <p:sp>
        <p:nvSpPr>
          <p:cNvPr id="3" name="Title 2"/>
          <p:cNvSpPr>
            <a:spLocks noGrp="1"/>
          </p:cNvSpPr>
          <p:nvPr>
            <p:ph type="title"/>
          </p:nvPr>
        </p:nvSpPr>
        <p:spPr>
          <a:xfrm>
            <a:off x="649224" y="606683"/>
            <a:ext cx="7589520" cy="584775"/>
          </a:xfrm>
        </p:spPr>
        <p:txBody>
          <a:bodyPr/>
          <a:lstStyle/>
          <a:p>
            <a:r>
              <a:rPr lang="en-US" dirty="0" smtClean="0"/>
              <a:t>Contact us:</a:t>
            </a:r>
            <a:endParaRPr lang="en-US" dirty="0"/>
          </a:p>
        </p:txBody>
      </p:sp>
    </p:spTree>
    <p:extLst>
      <p:ext uri="{BB962C8B-B14F-4D97-AF65-F5344CB8AC3E}">
        <p14:creationId xmlns:p14="http://schemas.microsoft.com/office/powerpoint/2010/main" val="1509772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47749"/>
            <a:ext cx="7467600" cy="3657601"/>
          </a:xfrm>
        </p:spPr>
        <p:txBody>
          <a:bodyPr/>
          <a:lstStyle/>
          <a:p>
            <a:pPr marL="342900" indent="-342900">
              <a:buFont typeface="Wingdings" panose="05000000000000000000" pitchFamily="2" charset="2"/>
              <a:buChar char="Ø"/>
            </a:pPr>
            <a:r>
              <a:rPr lang="en-US" dirty="0"/>
              <a:t>Safe School Specialist break down requirements</a:t>
            </a:r>
          </a:p>
          <a:p>
            <a:pPr lvl="2"/>
            <a:r>
              <a:rPr lang="en-US" sz="2000" dirty="0"/>
              <a:t>Create Standards</a:t>
            </a:r>
          </a:p>
          <a:p>
            <a:pPr lvl="2"/>
            <a:r>
              <a:rPr lang="en-US" sz="2000" dirty="0"/>
              <a:t>Create Compliance criteria</a:t>
            </a:r>
          </a:p>
          <a:p>
            <a:pPr lvl="2"/>
            <a:r>
              <a:rPr lang="en-US" sz="2000" dirty="0"/>
              <a:t>Acceptable verbiage for educators</a:t>
            </a:r>
          </a:p>
          <a:p>
            <a:pPr marL="342900" indent="-342900">
              <a:buFont typeface="Wingdings" panose="05000000000000000000" pitchFamily="2" charset="2"/>
              <a:buChar char="Ø"/>
            </a:pPr>
            <a:r>
              <a:rPr lang="en-US" dirty="0"/>
              <a:t>Internal review of standards and compliance criteria</a:t>
            </a:r>
          </a:p>
          <a:p>
            <a:pPr lvl="2"/>
            <a:r>
              <a:rPr lang="en-US" sz="2000" dirty="0"/>
              <a:t>Oct. 9</a:t>
            </a:r>
            <a:r>
              <a:rPr lang="en-US" sz="2000" baseline="30000" dirty="0"/>
              <a:t>th</a:t>
            </a:r>
            <a:endParaRPr lang="en-US" sz="2000" dirty="0"/>
          </a:p>
          <a:p>
            <a:pPr marL="342900" indent="-342900">
              <a:buFont typeface="Wingdings" panose="05000000000000000000" pitchFamily="2" charset="2"/>
              <a:buChar char="Ø"/>
            </a:pPr>
            <a:r>
              <a:rPr lang="en-US" dirty="0"/>
              <a:t>Executive committee review of standards and compliance </a:t>
            </a:r>
            <a:endParaRPr lang="en-US" dirty="0" smtClean="0"/>
          </a:p>
          <a:p>
            <a:r>
              <a:rPr lang="en-US" dirty="0" smtClean="0"/>
              <a:t>     criteria</a:t>
            </a:r>
          </a:p>
          <a:p>
            <a:pPr lvl="2"/>
            <a:r>
              <a:rPr lang="en-US" sz="2000" dirty="0" smtClean="0"/>
              <a:t>Oct. 23</a:t>
            </a:r>
            <a:r>
              <a:rPr lang="en-US" sz="2000" baseline="30000" dirty="0" smtClean="0"/>
              <a:t>rd</a:t>
            </a:r>
            <a:endParaRPr lang="en-US" sz="2000" dirty="0"/>
          </a:p>
          <a:p>
            <a:endParaRPr lang="en-US" dirty="0"/>
          </a:p>
        </p:txBody>
      </p:sp>
      <p:sp>
        <p:nvSpPr>
          <p:cNvPr id="2" name="Title 1"/>
          <p:cNvSpPr>
            <a:spLocks noGrp="1"/>
          </p:cNvSpPr>
          <p:nvPr>
            <p:ph type="title"/>
          </p:nvPr>
        </p:nvSpPr>
        <p:spPr>
          <a:xfrm>
            <a:off x="649224" y="114240"/>
            <a:ext cx="7589520" cy="1077218"/>
          </a:xfrm>
        </p:spPr>
        <p:txBody>
          <a:bodyPr/>
          <a:lstStyle/>
          <a:p>
            <a:pPr algn="r"/>
            <a:r>
              <a:rPr lang="en-US" dirty="0"/>
              <a:t>Initial </a:t>
            </a:r>
            <a:r>
              <a:rPr lang="en-US" dirty="0" smtClean="0"/>
              <a:t>Planning phase</a:t>
            </a:r>
            <a:r>
              <a:rPr lang="en-US" sz="800" dirty="0" smtClean="0"/>
              <a:t/>
            </a:r>
            <a:br>
              <a:rPr lang="en-US" sz="800" dirty="0" smtClean="0"/>
            </a:br>
            <a:endParaRPr lang="en-US" dirty="0"/>
          </a:p>
        </p:txBody>
      </p:sp>
    </p:spTree>
    <p:extLst>
      <p:ext uri="{BB962C8B-B14F-4D97-AF65-F5344CB8AC3E}">
        <p14:creationId xmlns:p14="http://schemas.microsoft.com/office/powerpoint/2010/main" val="1866063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91680"/>
            <a:ext cx="8086344" cy="3924151"/>
          </a:xfrm>
        </p:spPr>
        <p:txBody>
          <a:bodyPr/>
          <a:lstStyle/>
          <a:p>
            <a:pPr marL="342900" indent="-342900">
              <a:buFont typeface="Wingdings" panose="05000000000000000000" pitchFamily="2" charset="2"/>
              <a:buChar char="Ø"/>
            </a:pPr>
            <a:r>
              <a:rPr lang="en-US" dirty="0" smtClean="0"/>
              <a:t>Superintendents </a:t>
            </a:r>
            <a:r>
              <a:rPr lang="en-US" dirty="0"/>
              <a:t>briefing </a:t>
            </a:r>
          </a:p>
          <a:p>
            <a:pPr lvl="2"/>
            <a:r>
              <a:rPr lang="en-US" sz="2000" dirty="0"/>
              <a:t>Nov. 14</a:t>
            </a:r>
            <a:r>
              <a:rPr lang="en-US" sz="2000" baseline="30000" dirty="0"/>
              <a:t>th</a:t>
            </a:r>
            <a:endParaRPr lang="en-US" sz="2000" dirty="0"/>
          </a:p>
          <a:p>
            <a:pPr marL="342900" indent="-342900">
              <a:buFont typeface="Wingdings" panose="05000000000000000000" pitchFamily="2" charset="2"/>
              <a:buChar char="Ø"/>
            </a:pPr>
            <a:r>
              <a:rPr lang="en-US" dirty="0" smtClean="0"/>
              <a:t> Final </a:t>
            </a:r>
            <a:r>
              <a:rPr lang="en-US" dirty="0"/>
              <a:t>version to Deputy Commissioner to be reviewed </a:t>
            </a:r>
            <a:r>
              <a:rPr lang="en-US" dirty="0" smtClean="0"/>
              <a:t>and</a:t>
            </a:r>
          </a:p>
          <a:p>
            <a:pPr lvl="1" indent="0">
              <a:buNone/>
            </a:pPr>
            <a:r>
              <a:rPr lang="en-US" dirty="0" smtClean="0"/>
              <a:t>approved </a:t>
            </a:r>
            <a:r>
              <a:rPr lang="en-US" dirty="0"/>
              <a:t>by Board of </a:t>
            </a:r>
            <a:r>
              <a:rPr lang="en-US" dirty="0" smtClean="0"/>
              <a:t>Education</a:t>
            </a:r>
          </a:p>
          <a:p>
            <a:pPr marL="800100" lvl="1" indent="-342900"/>
            <a:r>
              <a:rPr lang="en-US" sz="2000" dirty="0" smtClean="0"/>
              <a:t>Nov</a:t>
            </a:r>
            <a:r>
              <a:rPr lang="en-US" sz="2000" dirty="0"/>
              <a:t>. </a:t>
            </a:r>
            <a:r>
              <a:rPr lang="en-US" sz="2000" dirty="0" smtClean="0"/>
              <a:t>20</a:t>
            </a:r>
            <a:r>
              <a:rPr lang="en-US" sz="2000" baseline="30000" dirty="0" smtClean="0"/>
              <a:t>th</a:t>
            </a:r>
          </a:p>
          <a:p>
            <a:pPr marL="342900" indent="-342900">
              <a:buFont typeface="Wingdings" panose="05000000000000000000" pitchFamily="2" charset="2"/>
              <a:buChar char="Ø"/>
            </a:pPr>
            <a:r>
              <a:rPr lang="en-US" dirty="0" smtClean="0"/>
              <a:t>Approved by the Board of Education</a:t>
            </a:r>
          </a:p>
          <a:p>
            <a:pPr marL="800100" lvl="1" indent="-342900"/>
            <a:r>
              <a:rPr lang="en-US" sz="2000" dirty="0" smtClean="0"/>
              <a:t>Dec. 11</a:t>
            </a:r>
            <a:r>
              <a:rPr lang="en-US" sz="2000" baseline="30000" dirty="0" smtClean="0"/>
              <a:t>th</a:t>
            </a:r>
            <a:r>
              <a:rPr lang="en-US" sz="2000" dirty="0" smtClean="0"/>
              <a:t> </a:t>
            </a:r>
            <a:endParaRPr lang="en-US" sz="2000" dirty="0"/>
          </a:p>
          <a:p>
            <a:endParaRPr lang="en-US" dirty="0"/>
          </a:p>
        </p:txBody>
      </p:sp>
      <p:sp>
        <p:nvSpPr>
          <p:cNvPr id="2" name="Title 1"/>
          <p:cNvSpPr>
            <a:spLocks noGrp="1"/>
          </p:cNvSpPr>
          <p:nvPr>
            <p:ph type="title"/>
          </p:nvPr>
        </p:nvSpPr>
        <p:spPr>
          <a:xfrm>
            <a:off x="649224" y="114240"/>
            <a:ext cx="7589520" cy="1077218"/>
          </a:xfrm>
        </p:spPr>
        <p:txBody>
          <a:bodyPr/>
          <a:lstStyle/>
          <a:p>
            <a:pPr algn="r"/>
            <a:r>
              <a:rPr lang="en-US" dirty="0"/>
              <a:t>Initial </a:t>
            </a:r>
            <a:r>
              <a:rPr lang="en-US" dirty="0" smtClean="0"/>
              <a:t>Planning phase</a:t>
            </a:r>
            <a:r>
              <a:rPr lang="en-US" sz="800" dirty="0" smtClean="0"/>
              <a:t/>
            </a:r>
            <a:br>
              <a:rPr lang="en-US" sz="800" dirty="0" smtClean="0"/>
            </a:br>
            <a:endParaRPr lang="en-US" dirty="0"/>
          </a:p>
        </p:txBody>
      </p:sp>
    </p:spTree>
    <p:extLst>
      <p:ext uri="{BB962C8B-B14F-4D97-AF65-F5344CB8AC3E}">
        <p14:creationId xmlns:p14="http://schemas.microsoft.com/office/powerpoint/2010/main" val="4273716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76399"/>
            <a:ext cx="8086344" cy="3154710"/>
          </a:xfrm>
        </p:spPr>
        <p:txBody>
          <a:bodyPr/>
          <a:lstStyle/>
          <a:p>
            <a:pPr marL="342900" indent="-342900">
              <a:buFont typeface="Wingdings" panose="05000000000000000000" pitchFamily="2" charset="2"/>
              <a:buChar char="§"/>
            </a:pPr>
            <a:r>
              <a:rPr lang="en-US" dirty="0" smtClean="0"/>
              <a:t>Internal</a:t>
            </a:r>
          </a:p>
          <a:p>
            <a:pPr marL="342900" indent="-342900">
              <a:buFont typeface="Wingdings" panose="05000000000000000000" pitchFamily="2" charset="2"/>
              <a:buChar char="§"/>
            </a:pPr>
            <a:r>
              <a:rPr lang="en-US" dirty="0" smtClean="0"/>
              <a:t>Executive Committee</a:t>
            </a:r>
          </a:p>
          <a:p>
            <a:pPr marL="342900" indent="-342900">
              <a:buFont typeface="Wingdings" panose="05000000000000000000" pitchFamily="2" charset="2"/>
              <a:buChar char="§"/>
            </a:pPr>
            <a:r>
              <a:rPr lang="en-US" dirty="0" smtClean="0"/>
              <a:t>Superintendents</a:t>
            </a:r>
          </a:p>
          <a:p>
            <a:pPr marL="342900" indent="-342900">
              <a:buFont typeface="Wingdings" panose="05000000000000000000" pitchFamily="2" charset="2"/>
              <a:buChar char="§"/>
            </a:pPr>
            <a:r>
              <a:rPr lang="en-US" dirty="0" smtClean="0"/>
              <a:t>Local Law Enforcement</a:t>
            </a:r>
          </a:p>
          <a:p>
            <a:pPr marL="342900" indent="-342900">
              <a:buFont typeface="Wingdings" panose="05000000000000000000" pitchFamily="2" charset="2"/>
              <a:buChar char="§"/>
            </a:pPr>
            <a:r>
              <a:rPr lang="en-US" dirty="0" smtClean="0"/>
              <a:t>County Emergency Management</a:t>
            </a:r>
          </a:p>
          <a:p>
            <a:pPr marL="342900" indent="-342900">
              <a:buFont typeface="Wingdings" panose="05000000000000000000" pitchFamily="2" charset="2"/>
              <a:buChar char="§"/>
            </a:pPr>
            <a:r>
              <a:rPr lang="en-US" dirty="0" smtClean="0"/>
              <a:t>School SRO’s/Police Depts. </a:t>
            </a:r>
            <a:endParaRPr lang="en-US" dirty="0"/>
          </a:p>
        </p:txBody>
      </p:sp>
      <p:sp>
        <p:nvSpPr>
          <p:cNvPr id="2" name="Title 1"/>
          <p:cNvSpPr>
            <a:spLocks noGrp="1"/>
          </p:cNvSpPr>
          <p:nvPr>
            <p:ph type="title"/>
          </p:nvPr>
        </p:nvSpPr>
        <p:spPr>
          <a:xfrm>
            <a:off x="649224" y="114240"/>
            <a:ext cx="7589520" cy="1077218"/>
          </a:xfrm>
        </p:spPr>
        <p:txBody>
          <a:bodyPr/>
          <a:lstStyle/>
          <a:p>
            <a:pPr algn="r"/>
            <a:r>
              <a:rPr lang="en-US" dirty="0" smtClean="0"/>
              <a:t>Vetting Process</a:t>
            </a:r>
            <a:r>
              <a:rPr lang="en-US" sz="800" dirty="0" smtClean="0"/>
              <a:t/>
            </a:r>
            <a:br>
              <a:rPr lang="en-US" sz="800" dirty="0" smtClean="0"/>
            </a:br>
            <a:endParaRPr lang="en-US" dirty="0"/>
          </a:p>
        </p:txBody>
      </p:sp>
    </p:spTree>
    <p:extLst>
      <p:ext uri="{BB962C8B-B14F-4D97-AF65-F5344CB8AC3E}">
        <p14:creationId xmlns:p14="http://schemas.microsoft.com/office/powerpoint/2010/main" val="3900406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45622"/>
            <a:ext cx="8086344" cy="3216265"/>
          </a:xfrm>
        </p:spPr>
        <p:txBody>
          <a:bodyPr/>
          <a:lstStyle/>
          <a:p>
            <a:r>
              <a:rPr lang="en-US" dirty="0" smtClean="0"/>
              <a:t>1. </a:t>
            </a:r>
            <a:r>
              <a:rPr lang="en-US" dirty="0"/>
              <a:t>Infrastructure Protection</a:t>
            </a:r>
          </a:p>
          <a:p>
            <a:r>
              <a:rPr lang="en-US" dirty="0" smtClean="0"/>
              <a:t>2. Security </a:t>
            </a:r>
            <a:r>
              <a:rPr lang="en-US" dirty="0"/>
              <a:t>Technology </a:t>
            </a:r>
            <a:r>
              <a:rPr lang="en-US" dirty="0" smtClean="0"/>
              <a:t>System</a:t>
            </a:r>
          </a:p>
          <a:p>
            <a:r>
              <a:rPr lang="en-US" sz="2600" dirty="0"/>
              <a:t>3. Interoperable Communication Matrix with Law Enforcement</a:t>
            </a:r>
          </a:p>
          <a:p>
            <a:r>
              <a:rPr lang="en-US" sz="2600" dirty="0"/>
              <a:t>    and first responders</a:t>
            </a:r>
          </a:p>
          <a:p>
            <a:r>
              <a:rPr lang="en-US" dirty="0" smtClean="0"/>
              <a:t>4</a:t>
            </a:r>
            <a:r>
              <a:rPr lang="en-US" dirty="0"/>
              <a:t>. Communication </a:t>
            </a:r>
            <a:r>
              <a:rPr lang="en-US" dirty="0" smtClean="0"/>
              <a:t>network (outside of school)</a:t>
            </a:r>
            <a:endParaRPr lang="en-US" dirty="0"/>
          </a:p>
          <a:p>
            <a:endParaRPr lang="en-US" dirty="0"/>
          </a:p>
        </p:txBody>
      </p:sp>
      <p:sp>
        <p:nvSpPr>
          <p:cNvPr id="2" name="Title 1"/>
          <p:cNvSpPr>
            <a:spLocks noGrp="1"/>
          </p:cNvSpPr>
          <p:nvPr>
            <p:ph type="title"/>
          </p:nvPr>
        </p:nvSpPr>
        <p:spPr>
          <a:xfrm>
            <a:off x="649224" y="114240"/>
            <a:ext cx="7589520" cy="1077218"/>
          </a:xfrm>
        </p:spPr>
        <p:txBody>
          <a:bodyPr/>
          <a:lstStyle/>
          <a:p>
            <a:pPr algn="r"/>
            <a:r>
              <a:rPr lang="en-US" dirty="0" smtClean="0"/>
              <a:t>Standards</a:t>
            </a:r>
            <a:r>
              <a:rPr lang="en-US" sz="800" dirty="0" smtClean="0"/>
              <a:t/>
            </a:r>
            <a:br>
              <a:rPr lang="en-US" sz="800" dirty="0" smtClean="0"/>
            </a:br>
            <a:endParaRPr lang="en-US" dirty="0"/>
          </a:p>
        </p:txBody>
      </p:sp>
    </p:spTree>
    <p:extLst>
      <p:ext uri="{BB962C8B-B14F-4D97-AF65-F5344CB8AC3E}">
        <p14:creationId xmlns:p14="http://schemas.microsoft.com/office/powerpoint/2010/main" val="3341277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0124"/>
            <a:ext cx="8086344" cy="4047262"/>
          </a:xfrm>
        </p:spPr>
        <p:txBody>
          <a:bodyPr/>
          <a:lstStyle/>
          <a:p>
            <a:r>
              <a:rPr lang="en-US" dirty="0" smtClean="0"/>
              <a:t>5. Crisis Plan</a:t>
            </a:r>
          </a:p>
          <a:p>
            <a:r>
              <a:rPr lang="en-US" dirty="0"/>
              <a:t>The Crisis Plan is all‐hazard in nature addressing the four phases of emergency management (Mitigation, Preparedness, Response, and Recovery).  The Crisis Plan is reviewed and updated on an annual basis.  The Crisis Plan is developed by a school safety planning team, representative of essential school stakeholder’s, including local first responders. </a:t>
            </a:r>
            <a:r>
              <a:rPr lang="en-US" dirty="0" smtClean="0"/>
              <a:t>(see attached in guidance booklet)</a:t>
            </a:r>
          </a:p>
          <a:p>
            <a:pPr marL="800100" lvl="1" indent="-342900"/>
            <a:endParaRPr lang="en-US" sz="2000" dirty="0"/>
          </a:p>
          <a:p>
            <a:pPr marL="0" lvl="1" indent="0">
              <a:buNone/>
            </a:pPr>
            <a:endParaRPr lang="en-US" dirty="0"/>
          </a:p>
        </p:txBody>
      </p:sp>
      <p:sp>
        <p:nvSpPr>
          <p:cNvPr id="2" name="Title 1"/>
          <p:cNvSpPr>
            <a:spLocks noGrp="1"/>
          </p:cNvSpPr>
          <p:nvPr>
            <p:ph type="title"/>
          </p:nvPr>
        </p:nvSpPr>
        <p:spPr>
          <a:xfrm>
            <a:off x="649224" y="114240"/>
            <a:ext cx="7589520" cy="1077218"/>
          </a:xfrm>
        </p:spPr>
        <p:txBody>
          <a:bodyPr/>
          <a:lstStyle/>
          <a:p>
            <a:pPr algn="r"/>
            <a:r>
              <a:rPr lang="en-US" dirty="0" smtClean="0"/>
              <a:t>Standards</a:t>
            </a:r>
            <a:r>
              <a:rPr lang="en-US" sz="800" dirty="0" smtClean="0"/>
              <a:t/>
            </a:r>
            <a:br>
              <a:rPr lang="en-US" sz="800" dirty="0" smtClean="0"/>
            </a:br>
            <a:endParaRPr lang="en-US" dirty="0"/>
          </a:p>
        </p:txBody>
      </p:sp>
    </p:spTree>
    <p:extLst>
      <p:ext uri="{BB962C8B-B14F-4D97-AF65-F5344CB8AC3E}">
        <p14:creationId xmlns:p14="http://schemas.microsoft.com/office/powerpoint/2010/main" val="3561429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42950"/>
            <a:ext cx="8086344" cy="4038600"/>
          </a:xfrm>
        </p:spPr>
        <p:txBody>
          <a:bodyPr/>
          <a:lstStyle/>
          <a:p>
            <a:endParaRPr lang="en-US" dirty="0" smtClean="0"/>
          </a:p>
          <a:p>
            <a:r>
              <a:rPr lang="en-US" dirty="0" smtClean="0"/>
              <a:t>6. Training </a:t>
            </a:r>
            <a:r>
              <a:rPr lang="en-US" dirty="0"/>
              <a:t>and Exercises</a:t>
            </a:r>
          </a:p>
          <a:p>
            <a:r>
              <a:rPr lang="en-US" dirty="0" smtClean="0"/>
              <a:t>7. Crisis Drill (</a:t>
            </a:r>
            <a:r>
              <a:rPr lang="en-US" sz="2000" dirty="0" smtClean="0"/>
              <a:t>4 </a:t>
            </a:r>
            <a:r>
              <a:rPr lang="en-US" sz="2000" dirty="0"/>
              <a:t>–fire, 3-tornado (during tornado season) and 9-crisis </a:t>
            </a:r>
            <a:r>
              <a:rPr lang="en-US" sz="2000" dirty="0" smtClean="0"/>
              <a:t>drills)</a:t>
            </a:r>
          </a:p>
          <a:p>
            <a:pPr indent="-274320"/>
            <a:r>
              <a:rPr lang="en-US" dirty="0"/>
              <a:t>8. Procedures for ensuring there is accountability for adopting and</a:t>
            </a:r>
          </a:p>
          <a:p>
            <a:pPr indent="-274320"/>
            <a:r>
              <a:rPr lang="en-US" dirty="0"/>
              <a:t>    implementing school safety and security plans in accordance with</a:t>
            </a:r>
          </a:p>
          <a:p>
            <a:pPr indent="-274320"/>
            <a:r>
              <a:rPr lang="en-US" dirty="0"/>
              <a:t>    standards adopted by BOE. </a:t>
            </a:r>
          </a:p>
          <a:p>
            <a:r>
              <a:rPr lang="en-US" dirty="0"/>
              <a:t>9. Firearm Safety Education Programs</a:t>
            </a:r>
          </a:p>
          <a:p>
            <a:pPr lvl="2"/>
            <a:r>
              <a:rPr lang="en-US" sz="2000" dirty="0"/>
              <a:t>K-5: Eddie Eagle gun safe program (NRA)</a:t>
            </a:r>
          </a:p>
          <a:p>
            <a:pPr lvl="2"/>
            <a:r>
              <a:rPr lang="en-US" sz="2000" dirty="0"/>
              <a:t>6-12: Hunters Education Program (KWPT)</a:t>
            </a:r>
          </a:p>
          <a:p>
            <a:pPr lvl="2"/>
            <a:r>
              <a:rPr lang="en-US" sz="2000" dirty="0"/>
              <a:t>Other evidence based </a:t>
            </a:r>
            <a:r>
              <a:rPr lang="en-US" sz="2000" dirty="0" smtClean="0"/>
              <a:t>programs</a:t>
            </a:r>
            <a:endParaRPr lang="en-US" sz="2000" dirty="0"/>
          </a:p>
          <a:p>
            <a:pPr marL="0" lvl="1" indent="0">
              <a:buNone/>
            </a:pPr>
            <a:endParaRPr lang="en-US" dirty="0"/>
          </a:p>
        </p:txBody>
      </p:sp>
      <p:sp>
        <p:nvSpPr>
          <p:cNvPr id="2" name="Title 1"/>
          <p:cNvSpPr>
            <a:spLocks noGrp="1"/>
          </p:cNvSpPr>
          <p:nvPr>
            <p:ph type="title"/>
          </p:nvPr>
        </p:nvSpPr>
        <p:spPr>
          <a:xfrm>
            <a:off x="649224" y="114240"/>
            <a:ext cx="7589520" cy="1077218"/>
          </a:xfrm>
        </p:spPr>
        <p:txBody>
          <a:bodyPr/>
          <a:lstStyle/>
          <a:p>
            <a:pPr algn="r"/>
            <a:r>
              <a:rPr lang="en-US" dirty="0" smtClean="0"/>
              <a:t>Standards</a:t>
            </a:r>
            <a:r>
              <a:rPr lang="en-US" sz="800" dirty="0" smtClean="0"/>
              <a:t/>
            </a:r>
            <a:br>
              <a:rPr lang="en-US" sz="800" dirty="0" smtClean="0"/>
            </a:br>
            <a:endParaRPr lang="en-US" dirty="0"/>
          </a:p>
        </p:txBody>
      </p:sp>
    </p:spTree>
    <p:extLst>
      <p:ext uri="{BB962C8B-B14F-4D97-AF65-F5344CB8AC3E}">
        <p14:creationId xmlns:p14="http://schemas.microsoft.com/office/powerpoint/2010/main" val="1498021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514603"/>
            <a:ext cx="7589520" cy="3785652"/>
          </a:xfrm>
        </p:spPr>
        <p:txBody>
          <a:bodyPr/>
          <a:lstStyle/>
          <a:p>
            <a:pPr marL="342900" indent="-342900">
              <a:buFont typeface="Arial" panose="020B0604020202020204" pitchFamily="34" charset="0"/>
              <a:buChar char="•"/>
            </a:pPr>
            <a:r>
              <a:rPr lang="en-US" dirty="0" smtClean="0"/>
              <a:t>Regional Workshops</a:t>
            </a:r>
          </a:p>
          <a:p>
            <a:pPr marL="342900" indent="-342900">
              <a:buFont typeface="Arial" panose="020B0604020202020204" pitchFamily="34" charset="0"/>
              <a:buChar char="•"/>
            </a:pPr>
            <a:r>
              <a:rPr lang="en-US" dirty="0" smtClean="0"/>
              <a:t>Compliance to Standards</a:t>
            </a:r>
          </a:p>
          <a:p>
            <a:pPr marL="342900" indent="-342900">
              <a:buFont typeface="Arial" panose="020B0604020202020204" pitchFamily="34" charset="0"/>
              <a:buChar char="•"/>
            </a:pPr>
            <a:r>
              <a:rPr lang="en-US" dirty="0" smtClean="0"/>
              <a:t>Creating, Maintaining and Implementing Crisis Plans</a:t>
            </a:r>
          </a:p>
          <a:p>
            <a:pPr marL="342900" indent="-342900">
              <a:buFont typeface="Arial" panose="020B0604020202020204" pitchFamily="34" charset="0"/>
              <a:buChar char="•"/>
            </a:pPr>
            <a:endParaRPr lang="en-US" dirty="0"/>
          </a:p>
          <a:p>
            <a:pPr marL="800100" lvl="1" indent="-342900">
              <a:buFont typeface="Wingdings" panose="05000000000000000000" pitchFamily="2" charset="2"/>
              <a:buChar char="v"/>
            </a:pPr>
            <a:r>
              <a:rPr lang="en-US" sz="2000" dirty="0" smtClean="0"/>
              <a:t>People rise or fall based on the level of their training. (Archilochus) </a:t>
            </a:r>
          </a:p>
          <a:p>
            <a:pPr marL="800100" lvl="1" indent="-342900">
              <a:buFont typeface="Wingdings" panose="05000000000000000000" pitchFamily="2" charset="2"/>
              <a:buChar char="v"/>
            </a:pPr>
            <a:r>
              <a:rPr lang="en-US" sz="2000" dirty="0" smtClean="0"/>
              <a:t>During a CRISIS (Emergency) one does not think or have anything but GROSS motor skills. </a:t>
            </a:r>
          </a:p>
          <a:p>
            <a:endParaRPr lang="en-US" dirty="0"/>
          </a:p>
        </p:txBody>
      </p:sp>
      <p:sp>
        <p:nvSpPr>
          <p:cNvPr id="3" name="Title 2"/>
          <p:cNvSpPr>
            <a:spLocks noGrp="1"/>
          </p:cNvSpPr>
          <p:nvPr>
            <p:ph type="title"/>
          </p:nvPr>
        </p:nvSpPr>
        <p:spPr>
          <a:xfrm>
            <a:off x="649224" y="606683"/>
            <a:ext cx="7589520" cy="584775"/>
          </a:xfrm>
        </p:spPr>
        <p:txBody>
          <a:bodyPr/>
          <a:lstStyle/>
          <a:p>
            <a:pPr algn="r"/>
            <a:r>
              <a:rPr lang="en-US" dirty="0" smtClean="0"/>
              <a:t>Training</a:t>
            </a:r>
            <a:endParaRPr lang="en-US" dirty="0"/>
          </a:p>
        </p:txBody>
      </p:sp>
    </p:spTree>
    <p:extLst>
      <p:ext uri="{BB962C8B-B14F-4D97-AF65-F5344CB8AC3E}">
        <p14:creationId xmlns:p14="http://schemas.microsoft.com/office/powerpoint/2010/main" val="3036735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480935"/>
            <a:ext cx="7589520" cy="1815882"/>
          </a:xfrm>
        </p:spPr>
        <p:txBody>
          <a:bodyPr/>
          <a:lstStyle/>
          <a:p>
            <a:pPr marL="342900" indent="-342900">
              <a:buFont typeface="Wingdings" panose="05000000000000000000" pitchFamily="2" charset="2"/>
              <a:buChar char="ü"/>
            </a:pPr>
            <a:r>
              <a:rPr lang="en-US" dirty="0" smtClean="0"/>
              <a:t>Mentally prepare for crisis’s</a:t>
            </a:r>
          </a:p>
          <a:p>
            <a:pPr marL="342900" indent="-342900">
              <a:buFont typeface="Wingdings" panose="05000000000000000000" pitchFamily="2" charset="2"/>
              <a:buChar char="ü"/>
            </a:pPr>
            <a:r>
              <a:rPr lang="en-US" dirty="0" smtClean="0"/>
              <a:t>Physically prepare for crisis’s</a:t>
            </a:r>
          </a:p>
          <a:p>
            <a:pPr marL="342900" indent="-342900">
              <a:buFont typeface="Wingdings" panose="05000000000000000000" pitchFamily="2" charset="2"/>
              <a:buChar char="ü"/>
            </a:pPr>
            <a:r>
              <a:rPr lang="en-US" dirty="0" smtClean="0"/>
              <a:t>Rural circumstances “Hold your own”</a:t>
            </a:r>
          </a:p>
        </p:txBody>
      </p:sp>
      <p:sp>
        <p:nvSpPr>
          <p:cNvPr id="3" name="Title 2"/>
          <p:cNvSpPr>
            <a:spLocks noGrp="1"/>
          </p:cNvSpPr>
          <p:nvPr>
            <p:ph type="title"/>
          </p:nvPr>
        </p:nvSpPr>
        <p:spPr>
          <a:xfrm>
            <a:off x="649224" y="606683"/>
            <a:ext cx="7589520" cy="584775"/>
          </a:xfrm>
        </p:spPr>
        <p:txBody>
          <a:bodyPr/>
          <a:lstStyle/>
          <a:p>
            <a:r>
              <a:rPr lang="en-US" dirty="0" smtClean="0"/>
              <a:t>Every day is a “game day”</a:t>
            </a:r>
            <a:endParaRPr lang="en-US" dirty="0"/>
          </a:p>
        </p:txBody>
      </p:sp>
    </p:spTree>
    <p:extLst>
      <p:ext uri="{BB962C8B-B14F-4D97-AF65-F5344CB8AC3E}">
        <p14:creationId xmlns:p14="http://schemas.microsoft.com/office/powerpoint/2010/main" val="2687935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SDE Simplified White">
      <a:dk1>
        <a:srgbClr val="15284B"/>
      </a:dk1>
      <a:lt1>
        <a:sysClr val="window" lastClr="FFFFFF"/>
      </a:lt1>
      <a:dk2>
        <a:srgbClr val="15254B"/>
      </a:dk2>
      <a:lt2>
        <a:srgbClr val="FFFFFF"/>
      </a:lt2>
      <a:accent1>
        <a:srgbClr val="7F7F7F"/>
      </a:accent1>
      <a:accent2>
        <a:srgbClr val="15284B"/>
      </a:accent2>
      <a:accent3>
        <a:srgbClr val="FFA400"/>
      </a:accent3>
      <a:accent4>
        <a:srgbClr val="86C144"/>
      </a:accent4>
      <a:accent5>
        <a:srgbClr val="51C5D7"/>
      </a:accent5>
      <a:accent6>
        <a:srgbClr val="5D7FD1"/>
      </a:accent6>
      <a:hlink>
        <a:srgbClr val="FFA400"/>
      </a:hlink>
      <a:folHlink>
        <a:srgbClr val="7F7F7F"/>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ansansCAN-Simplified-White-Blank-Template.potx" id="{295B5C17-5DFD-4638-B8A3-A9FD1536488B}" vid="{4C0736C5-C80F-4721-AF47-93933B2897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11200</TotalTime>
  <Words>599</Words>
  <Application>Microsoft Office PowerPoint</Application>
  <PresentationFormat>On-screen Show (16:9)</PresentationFormat>
  <Paragraphs>104</Paragraphs>
  <Slides>18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Calibri</vt:lpstr>
      <vt:lpstr>Century Gothic</vt:lpstr>
      <vt:lpstr>Wingdings</vt:lpstr>
      <vt:lpstr>Office Theme</vt:lpstr>
      <vt:lpstr>Senate Bill #109 Sec. 76</vt:lpstr>
      <vt:lpstr>Initial Planning phase </vt:lpstr>
      <vt:lpstr>Initial Planning phase </vt:lpstr>
      <vt:lpstr>Vetting Process </vt:lpstr>
      <vt:lpstr>Standards </vt:lpstr>
      <vt:lpstr>Standards </vt:lpstr>
      <vt:lpstr>Standards </vt:lpstr>
      <vt:lpstr>Training</vt:lpstr>
      <vt:lpstr>Every day is a “game day”</vt:lpstr>
      <vt:lpstr>Mental Health</vt:lpstr>
      <vt:lpstr>CDC report- Suicide Deaths across States</vt:lpstr>
      <vt:lpstr>  2018 Kansas Student-Reported Suicide Thoughts, Plans and Attempts</vt:lpstr>
      <vt:lpstr>Suicide rate for Kansas</vt:lpstr>
      <vt:lpstr>Cyberbullying</vt:lpstr>
      <vt:lpstr>Chronic catastrophic mistakes</vt:lpstr>
      <vt:lpstr>Common language</vt:lpstr>
      <vt:lpstr>Rules of 3</vt:lpstr>
      <vt:lpstr>Contact us:</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Susan J. McMahan</cp:lastModifiedBy>
  <cp:revision>558</cp:revision>
  <cp:lastPrinted>2019-01-16T22:45:10Z</cp:lastPrinted>
  <dcterms:created xsi:type="dcterms:W3CDTF">2015-08-04T16:12:34Z</dcterms:created>
  <dcterms:modified xsi:type="dcterms:W3CDTF">2019-01-18T15:11:06Z</dcterms:modified>
</cp:coreProperties>
</file>