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7"/>
  </p:notesMasterIdLst>
  <p:sldIdLst>
    <p:sldId id="261" r:id="rId5"/>
    <p:sldId id="290" r:id="rId6"/>
    <p:sldId id="287" r:id="rId7"/>
    <p:sldId id="262" r:id="rId8"/>
    <p:sldId id="263" r:id="rId9"/>
    <p:sldId id="291" r:id="rId10"/>
    <p:sldId id="292" r:id="rId11"/>
    <p:sldId id="267" r:id="rId12"/>
    <p:sldId id="293" r:id="rId13"/>
    <p:sldId id="340" r:id="rId14"/>
    <p:sldId id="339" r:id="rId15"/>
    <p:sldId id="383" r:id="rId16"/>
    <p:sldId id="341" r:id="rId17"/>
    <p:sldId id="369" r:id="rId18"/>
    <p:sldId id="265" r:id="rId19"/>
    <p:sldId id="257" r:id="rId20"/>
    <p:sldId id="370" r:id="rId21"/>
    <p:sldId id="371" r:id="rId22"/>
    <p:sldId id="382" r:id="rId23"/>
    <p:sldId id="380" r:id="rId24"/>
    <p:sldId id="296" r:id="rId25"/>
    <p:sldId id="378" r:id="rId26"/>
    <p:sldId id="384" r:id="rId27"/>
    <p:sldId id="345" r:id="rId28"/>
    <p:sldId id="298" r:id="rId29"/>
    <p:sldId id="299" r:id="rId30"/>
    <p:sldId id="300" r:id="rId31"/>
    <p:sldId id="346" r:id="rId32"/>
    <p:sldId id="301" r:id="rId33"/>
    <p:sldId id="302" r:id="rId34"/>
    <p:sldId id="379" r:id="rId35"/>
    <p:sldId id="305" r:id="rId36"/>
    <p:sldId id="347" r:id="rId37"/>
    <p:sldId id="372" r:id="rId38"/>
    <p:sldId id="344" r:id="rId39"/>
    <p:sldId id="376" r:id="rId40"/>
    <p:sldId id="377" r:id="rId41"/>
    <p:sldId id="373" r:id="rId42"/>
    <p:sldId id="375" r:id="rId43"/>
    <p:sldId id="304" r:id="rId44"/>
    <p:sldId id="336" r:id="rId45"/>
    <p:sldId id="348" r:id="rId46"/>
  </p:sldIdLst>
  <p:sldSz cx="12192000" cy="6858000"/>
  <p:notesSz cx="7010400" cy="9296400"/>
  <p:embeddedFontLst>
    <p:embeddedFont>
      <p:font typeface="Arial Black" panose="020B0A04020102020204" pitchFamily="34" charset="0"/>
      <p:bold r:id="rId48"/>
    </p:embeddedFont>
    <p:embeddedFont>
      <p:font typeface="Arial Narrow" panose="020B0606020202030204" pitchFamily="3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Open Sans Light" panose="020B0306030504020204" pitchFamily="34" charset="0"/>
      <p:regular r:id="rId57"/>
      <p:italic r:id="rId58"/>
    </p:embeddedFont>
    <p:embeddedFont>
      <p:font typeface="Open Sans Semibold" panose="020B0706030804020204" pitchFamily="34" charset="0"/>
      <p:bold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39" autoAdjust="0"/>
    <p:restoredTop sz="86385" autoAdjust="0"/>
  </p:normalViewPr>
  <p:slideViewPr>
    <p:cSldViewPr snapToGrid="0">
      <p:cViewPr varScale="1">
        <p:scale>
          <a:sx n="69" d="100"/>
          <a:sy n="69" d="100"/>
        </p:scale>
        <p:origin x="48" y="1032"/>
      </p:cViewPr>
      <p:guideLst/>
    </p:cSldViewPr>
  </p:slideViewPr>
  <p:outlineViewPr>
    <p:cViewPr>
      <p:scale>
        <a:sx n="33" d="100"/>
        <a:sy n="33" d="100"/>
      </p:scale>
      <p:origin x="0" y="-393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'LRE 2018-2019 ELA'!$B$2</c:f>
              <c:strCache>
                <c:ptCount val="1"/>
                <c:pt idx="0">
                  <c:v>Number of Students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FD7-4C43-A6F6-2762CCE825C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FD7-4C43-A6F6-2762CCE825C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FD7-4C43-A6F6-2762CCE825C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FD7-4C43-A6F6-2762CCE825CB}"/>
              </c:ext>
            </c:extLst>
          </c:dPt>
          <c:dLbls>
            <c:dLbl>
              <c:idx val="0"/>
              <c:layout>
                <c:manualLayout>
                  <c:x val="-1.5918416447944058E-2"/>
                  <c:y val="8.9282954214056576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FD7-4C43-A6F6-2762CCE825CB}"/>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3-8FD7-4C43-A6F6-2762CCE825CB}"/>
                </c:ext>
              </c:extLst>
            </c:dLbl>
            <c:dLbl>
              <c:idx val="2"/>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5-8FD7-4C43-A6F6-2762CCE825CB}"/>
                </c:ext>
              </c:extLst>
            </c:dLbl>
            <c:dLbl>
              <c:idx val="3"/>
              <c:layout>
                <c:manualLayout>
                  <c:x val="3.9278601505886804E-3"/>
                  <c:y val="8.5063401578379647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FD7-4C43-A6F6-2762CCE825C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'LRE 2018-2019 ELA'!$A$3:$A$11</c:f>
              <c:strCache>
                <c:ptCount val="4"/>
                <c:pt idx="0">
                  <c:v>Inside regular class 80% or more of the day</c:v>
                </c:pt>
                <c:pt idx="1">
                  <c:v>Inside regular class 40% through79% of the day</c:v>
                </c:pt>
                <c:pt idx="2">
                  <c:v>Inside regular class less than 40% of the day</c:v>
                </c:pt>
                <c:pt idx="3">
                  <c:v>Separate school</c:v>
                </c:pt>
              </c:strCache>
            </c:strRef>
          </c:cat>
          <c:val>
            <c:numRef>
              <c:f>'LRE 2018-2019 ELA'!$B$3:$B$11</c:f>
              <c:numCache>
                <c:formatCode>General</c:formatCode>
                <c:ptCount val="4"/>
                <c:pt idx="0">
                  <c:v>133</c:v>
                </c:pt>
                <c:pt idx="1">
                  <c:v>1189</c:v>
                </c:pt>
                <c:pt idx="2">
                  <c:v>1479</c:v>
                </c:pt>
                <c:pt idx="3">
                  <c:v>66</c:v>
                </c:pt>
              </c:numCache>
            </c:numRef>
          </c:val>
          <c:extLst>
            <c:ext xmlns:c16="http://schemas.microsoft.com/office/drawing/2014/chart" uri="{C3380CC4-5D6E-409C-BE32-E72D297353CC}">
              <c16:uniqueId val="{00000008-8FD7-4C43-A6F6-2762CCE825C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 students taking AA-AAAS </c:v>
          </c:tx>
          <c:spPr>
            <a:solidFill>
              <a:schemeClr val="accent1"/>
            </a:solidFill>
            <a:ln>
              <a:noFill/>
            </a:ln>
            <a:effectLst/>
            <a:sp3d/>
          </c:spPr>
          <c:invertIfNegative val="0"/>
          <c:cat>
            <c:strRef>
              <c:f>'disability categories'!$A$3:$D$4</c:f>
              <c:strCache>
                <c:ptCount val="3"/>
                <c:pt idx="0">
                  <c:v>ID</c:v>
                </c:pt>
                <c:pt idx="1">
                  <c:v>MD</c:v>
                </c:pt>
                <c:pt idx="2">
                  <c:v>Autism</c:v>
                </c:pt>
              </c:strCache>
            </c:strRef>
          </c:cat>
          <c:val>
            <c:numRef>
              <c:f>'disability categories'!$A$5:$D$5</c:f>
              <c:numCache>
                <c:formatCode>General</c:formatCode>
                <c:ptCount val="3"/>
                <c:pt idx="0">
                  <c:v>1181</c:v>
                </c:pt>
                <c:pt idx="1">
                  <c:v>477</c:v>
                </c:pt>
                <c:pt idx="2">
                  <c:v>719</c:v>
                </c:pt>
              </c:numCache>
            </c:numRef>
          </c:val>
          <c:extLst>
            <c:ext xmlns:c16="http://schemas.microsoft.com/office/drawing/2014/chart" uri="{C3380CC4-5D6E-409C-BE32-E72D297353CC}">
              <c16:uniqueId val="{00000000-67FF-4D87-A415-12ADFC46D2CF}"/>
            </c:ext>
          </c:extLst>
        </c:ser>
        <c:ser>
          <c:idx val="1"/>
          <c:order val="1"/>
          <c:tx>
            <c:v>total # of students</c:v>
          </c:tx>
          <c:spPr>
            <a:solidFill>
              <a:schemeClr val="accent2"/>
            </a:solidFill>
            <a:ln>
              <a:noFill/>
            </a:ln>
            <a:effectLst/>
            <a:sp3d/>
          </c:spPr>
          <c:invertIfNegative val="0"/>
          <c:cat>
            <c:strRef>
              <c:f>'disability categories'!$A$3:$D$4</c:f>
              <c:strCache>
                <c:ptCount val="3"/>
                <c:pt idx="0">
                  <c:v>ID</c:v>
                </c:pt>
                <c:pt idx="1">
                  <c:v>MD</c:v>
                </c:pt>
                <c:pt idx="2">
                  <c:v>Autism</c:v>
                </c:pt>
              </c:strCache>
            </c:strRef>
          </c:cat>
          <c:val>
            <c:numRef>
              <c:f>'disability categories'!$A$6:$D$6</c:f>
              <c:numCache>
                <c:formatCode>General</c:formatCode>
                <c:ptCount val="3"/>
                <c:pt idx="0">
                  <c:v>1836</c:v>
                </c:pt>
                <c:pt idx="1">
                  <c:v>1694</c:v>
                </c:pt>
                <c:pt idx="2">
                  <c:v>2263</c:v>
                </c:pt>
              </c:numCache>
            </c:numRef>
          </c:val>
          <c:extLst>
            <c:ext xmlns:c16="http://schemas.microsoft.com/office/drawing/2014/chart" uri="{C3380CC4-5D6E-409C-BE32-E72D297353CC}">
              <c16:uniqueId val="{00000001-67FF-4D87-A415-12ADFC46D2CF}"/>
            </c:ext>
          </c:extLst>
        </c:ser>
        <c:dLbls>
          <c:showLegendKey val="0"/>
          <c:showVal val="0"/>
          <c:showCatName val="0"/>
          <c:showSerName val="0"/>
          <c:showPercent val="0"/>
          <c:showBubbleSize val="0"/>
        </c:dLbls>
        <c:gapWidth val="150"/>
        <c:shape val="box"/>
        <c:axId val="1346601935"/>
        <c:axId val="1344899871"/>
        <c:axId val="0"/>
        <c:extLst>
          <c:ext xmlns:c15="http://schemas.microsoft.com/office/drawing/2012/chart" uri="{02D57815-91ED-43cb-92C2-25804820EDAC}">
            <c15:filteredBarSeries>
              <c15:ser>
                <c:idx val="2"/>
                <c:order val="2"/>
                <c:spPr>
                  <a:solidFill>
                    <a:schemeClr val="accent3"/>
                  </a:solidFill>
                  <a:ln>
                    <a:noFill/>
                  </a:ln>
                  <a:effectLst/>
                  <a:sp3d/>
                </c:spPr>
                <c:invertIfNegative val="0"/>
                <c:cat>
                  <c:strRef>
                    <c:extLst>
                      <c:ext uri="{02D57815-91ED-43cb-92C2-25804820EDAC}">
                        <c15:formulaRef>
                          <c15:sqref>'disability categories'!$A$3:$D$4</c15:sqref>
                        </c15:formulaRef>
                      </c:ext>
                    </c:extLst>
                    <c:strCache>
                      <c:ptCount val="3"/>
                      <c:pt idx="0">
                        <c:v>ID</c:v>
                      </c:pt>
                      <c:pt idx="1">
                        <c:v>MD</c:v>
                      </c:pt>
                      <c:pt idx="2">
                        <c:v>Autism</c:v>
                      </c:pt>
                    </c:strCache>
                  </c:strRef>
                </c:cat>
                <c:val>
                  <c:numRef>
                    <c:extLst>
                      <c:ext uri="{02D57815-91ED-43cb-92C2-25804820EDAC}">
                        <c15:formulaRef>
                          <c15:sqref>'disability categories'!$A$7:$D$7</c15:sqref>
                        </c15:formulaRef>
                      </c:ext>
                    </c:extLst>
                    <c:numCache>
                      <c:formatCode>General</c:formatCode>
                      <c:ptCount val="3"/>
                    </c:numCache>
                  </c:numRef>
                </c:val>
                <c:extLst>
                  <c:ext xmlns:c16="http://schemas.microsoft.com/office/drawing/2014/chart" uri="{C3380CC4-5D6E-409C-BE32-E72D297353CC}">
                    <c16:uniqueId val="{00000002-67FF-4D87-A415-12ADFC46D2CF}"/>
                  </c:ext>
                </c:extLst>
              </c15:ser>
            </c15:filteredBarSeries>
          </c:ext>
        </c:extLst>
      </c:bar3DChart>
      <c:catAx>
        <c:axId val="1346601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44899871"/>
        <c:crosses val="autoZero"/>
        <c:auto val="1"/>
        <c:lblAlgn val="ctr"/>
        <c:lblOffset val="100"/>
        <c:noMultiLvlLbl val="0"/>
      </c:catAx>
      <c:valAx>
        <c:axId val="13448998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46601935"/>
        <c:crosses val="autoZero"/>
        <c:crossBetween val="between"/>
      </c:valAx>
      <c:spPr>
        <a:noFill/>
        <a:ln>
          <a:noFill/>
        </a:ln>
        <a:effectLst/>
      </c:spPr>
    </c:plotArea>
    <c:legend>
      <c:legendPos val="b"/>
      <c:layout>
        <c:manualLayout>
          <c:xMode val="edge"/>
          <c:yMode val="edge"/>
          <c:x val="0.21832416168088392"/>
          <c:y val="4.4461530733919771E-2"/>
          <c:w val="0.56335159459586959"/>
          <c:h val="8.181841812969106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6/11/2021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dirty="0"/>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1rIwA7C-vc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dirty="0"/>
          </a:p>
        </p:txBody>
      </p:sp>
    </p:spTree>
    <p:extLst>
      <p:ext uri="{BB962C8B-B14F-4D97-AF65-F5344CB8AC3E}">
        <p14:creationId xmlns:p14="http://schemas.microsoft.com/office/powerpoint/2010/main" val="2083882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10</a:t>
            </a:fld>
            <a:endParaRPr lang="en-US" dirty="0"/>
          </a:p>
        </p:txBody>
      </p:sp>
    </p:spTree>
    <p:extLst>
      <p:ext uri="{BB962C8B-B14F-4D97-AF65-F5344CB8AC3E}">
        <p14:creationId xmlns:p14="http://schemas.microsoft.com/office/powerpoint/2010/main" val="217944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11</a:t>
            </a:fld>
            <a:endParaRPr lang="en-US" dirty="0"/>
          </a:p>
        </p:txBody>
      </p:sp>
    </p:spTree>
    <p:extLst>
      <p:ext uri="{BB962C8B-B14F-4D97-AF65-F5344CB8AC3E}">
        <p14:creationId xmlns:p14="http://schemas.microsoft.com/office/powerpoint/2010/main" val="2343656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 for Presuming Competence in Students with Significant Disabilities” describes three elements that work together to improve outcomes for all students, especially those with more complex needs.  </a:t>
            </a:r>
          </a:p>
          <a:p>
            <a:pPr marL="174708" indent="-174708">
              <a:buFontTx/>
              <a:buChar char="-"/>
            </a:pPr>
            <a:r>
              <a:rPr lang="en-US" dirty="0"/>
              <a:t>Presuming competence means we assume that students are capable, and that we need to work to find ways to allow their capabilities to emerge.</a:t>
            </a:r>
          </a:p>
          <a:p>
            <a:pPr marL="174708" indent="-174708">
              <a:buFontTx/>
              <a:buChar char="-"/>
            </a:pPr>
            <a:r>
              <a:rPr lang="en-US" dirty="0"/>
              <a:t>High expectations means we don’t settle for the status quo when it comes to our students’ learning; instead we are intentional about setting ambitious yet reasonable goals for our students to work toward</a:t>
            </a:r>
          </a:p>
          <a:p>
            <a:pPr marL="174708" indent="-174708">
              <a:buFontTx/>
              <a:buChar char="-"/>
            </a:pPr>
            <a:r>
              <a:rPr lang="en-US" dirty="0"/>
              <a:t>Least dangerous assumption means making decisions about student learning that will ultimately cause the least harm to their ability to function independently as an adult.</a:t>
            </a:r>
          </a:p>
          <a:p>
            <a:pPr marL="174708" indent="-174708">
              <a:buFontTx/>
              <a:buChar char="-"/>
            </a:pPr>
            <a:endParaRPr lang="en-US" dirty="0"/>
          </a:p>
          <a:p>
            <a:pPr marL="174708" indent="-174708">
              <a:buFontTx/>
              <a:buChar char="-"/>
            </a:pPr>
            <a:r>
              <a:rPr lang="en-US" dirty="0"/>
              <a:t>Presuming competence is nothing less than a Hippocratic oath for educators. “First, do no harm” Douglas </a:t>
            </a:r>
            <a:r>
              <a:rPr lang="en-US" dirty="0" err="1"/>
              <a:t>Biklen</a:t>
            </a:r>
            <a:endParaRPr lang="en-US" dirty="0"/>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691572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chemeClr val="tx1">
                    <a:lumMod val="50000"/>
                  </a:schemeClr>
                </a:solidFill>
                <a:latin typeface="Arial" panose="020B0604020202020204" pitchFamily="34" charset="0"/>
                <a:cs typeface="Arial" panose="020B0604020202020204" pitchFamily="34" charset="0"/>
              </a:rPr>
              <a:t>WHO</a:t>
            </a:r>
            <a:r>
              <a:rPr lang="en-US" dirty="0">
                <a:solidFill>
                  <a:schemeClr val="tx1">
                    <a:lumMod val="50000"/>
                  </a:schemeClr>
                </a:solidFill>
                <a:latin typeface="Arial" panose="020B0604020202020204" pitchFamily="34" charset="0"/>
                <a:cs typeface="Arial" panose="020B0604020202020204" pitchFamily="34" charset="0"/>
              </a:rPr>
              <a:t>: Students with significant intellectual disabilities</a:t>
            </a:r>
          </a:p>
          <a:p>
            <a:r>
              <a:rPr lang="en-US" u="sng" dirty="0">
                <a:solidFill>
                  <a:schemeClr val="tx1">
                    <a:lumMod val="50000"/>
                  </a:schemeClr>
                </a:solidFill>
                <a:latin typeface="Arial" panose="020B0604020202020204" pitchFamily="34" charset="0"/>
                <a:cs typeface="Arial" panose="020B0604020202020204" pitchFamily="34" charset="0"/>
              </a:rPr>
              <a:t>WHAT</a:t>
            </a:r>
            <a:r>
              <a:rPr lang="en-US" dirty="0">
                <a:solidFill>
                  <a:schemeClr val="tx1">
                    <a:lumMod val="50000"/>
                  </a:schemeClr>
                </a:solidFill>
                <a:latin typeface="Arial" panose="020B0604020202020204" pitchFamily="34" charset="0"/>
                <a:cs typeface="Arial" panose="020B0604020202020204" pitchFamily="34" charset="0"/>
              </a:rPr>
              <a:t>: Meaningful access to academics, high expectations</a:t>
            </a:r>
          </a:p>
          <a:p>
            <a:r>
              <a:rPr lang="en-US" u="sng" dirty="0">
                <a:solidFill>
                  <a:schemeClr val="tx1">
                    <a:lumMod val="50000"/>
                  </a:schemeClr>
                </a:solidFill>
                <a:latin typeface="Arial" panose="020B0604020202020204" pitchFamily="34" charset="0"/>
                <a:cs typeface="Arial" panose="020B0604020202020204" pitchFamily="34" charset="0"/>
              </a:rPr>
              <a:t>WHEN</a:t>
            </a:r>
            <a:r>
              <a:rPr lang="en-US" dirty="0">
                <a:solidFill>
                  <a:schemeClr val="tx1">
                    <a:lumMod val="50000"/>
                  </a:schemeClr>
                </a:solidFill>
                <a:latin typeface="Arial" panose="020B0604020202020204" pitchFamily="34" charset="0"/>
                <a:cs typeface="Arial" panose="020B0604020202020204" pitchFamily="34" charset="0"/>
              </a:rPr>
              <a:t>: Lesson planning, instruction, IEP goals, assessment</a:t>
            </a:r>
          </a:p>
          <a:p>
            <a:r>
              <a:rPr lang="en-US" u="sng" dirty="0">
                <a:solidFill>
                  <a:schemeClr val="tx1">
                    <a:lumMod val="50000"/>
                  </a:schemeClr>
                </a:solidFill>
                <a:latin typeface="Arial" panose="020B0604020202020204" pitchFamily="34" charset="0"/>
                <a:cs typeface="Arial" panose="020B0604020202020204" pitchFamily="34" charset="0"/>
              </a:rPr>
              <a:t>WHERE</a:t>
            </a:r>
            <a:r>
              <a:rPr lang="en-US" dirty="0">
                <a:solidFill>
                  <a:schemeClr val="tx1">
                    <a:lumMod val="50000"/>
                  </a:schemeClr>
                </a:solidFill>
                <a:latin typeface="Arial" panose="020B0604020202020204" pitchFamily="34" charset="0"/>
                <a:cs typeface="Arial" panose="020B0604020202020204" pitchFamily="34" charset="0"/>
              </a:rPr>
              <a:t>: Least restrictive environment*</a:t>
            </a:r>
          </a:p>
          <a:p>
            <a:r>
              <a:rPr lang="en-US" u="sng" dirty="0">
                <a:solidFill>
                  <a:schemeClr val="tx1">
                    <a:lumMod val="50000"/>
                  </a:schemeClr>
                </a:solidFill>
                <a:latin typeface="Arial" panose="020B0604020202020204" pitchFamily="34" charset="0"/>
                <a:cs typeface="Arial" panose="020B0604020202020204" pitchFamily="34" charset="0"/>
              </a:rPr>
              <a:t>WHY</a:t>
            </a:r>
            <a:r>
              <a:rPr lang="en-US" dirty="0">
                <a:solidFill>
                  <a:schemeClr val="tx1">
                    <a:lumMod val="50000"/>
                  </a:schemeClr>
                </a:solidFill>
                <a:latin typeface="Arial" panose="020B0604020202020204" pitchFamily="34" charset="0"/>
                <a:cs typeface="Arial" panose="020B0604020202020204" pitchFamily="34" charset="0"/>
              </a:rPr>
              <a:t>: Least dangerous assumption</a:t>
            </a:r>
          </a:p>
          <a:p>
            <a:r>
              <a:rPr lang="en-US" u="sng" dirty="0">
                <a:solidFill>
                  <a:schemeClr val="tx1">
                    <a:lumMod val="50000"/>
                  </a:schemeClr>
                </a:solidFill>
                <a:latin typeface="Arial" panose="020B0604020202020204" pitchFamily="34" charset="0"/>
                <a:cs typeface="Arial" panose="020B0604020202020204" pitchFamily="34" charset="0"/>
              </a:rPr>
              <a:t>HOW</a:t>
            </a:r>
            <a:r>
              <a:rPr lang="en-US" dirty="0">
                <a:solidFill>
                  <a:schemeClr val="tx1">
                    <a:lumMod val="50000"/>
                  </a:schemeClr>
                </a:solidFill>
                <a:latin typeface="Arial" panose="020B0604020202020204" pitchFamily="34" charset="0"/>
                <a:cs typeface="Arial" panose="020B0604020202020204" pitchFamily="34" charset="0"/>
              </a:rPr>
              <a:t>: Focus on balance, and share responsibility</a:t>
            </a:r>
            <a:endParaRPr lang="en-US" u="sng" dirty="0">
              <a:solidFill>
                <a:schemeClr val="tx1">
                  <a:lumMod val="50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3023128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the Alternate Assessment we are referring to the Dynamic Learning Maps (DLM)  The DLM is only intended for those students with a most significant disability.  These are the students that are going to continue to need supports as adults.  Many of these students are identified very young.  Some are also untestable using standard IQ tests.</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14</a:t>
            </a:fld>
            <a:endParaRPr lang="en-US" dirty="0"/>
          </a:p>
        </p:txBody>
      </p:sp>
    </p:spTree>
    <p:extLst>
      <p:ext uri="{BB962C8B-B14F-4D97-AF65-F5344CB8AC3E}">
        <p14:creationId xmlns:p14="http://schemas.microsoft.com/office/powerpoint/2010/main" val="489540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 CFR 200.6 Inclusion for all students indicates that a state must include students with disabilities in all assessments with appropriate accommodations.  It permits students with the most significant cognitive disabilities to take an alternate assessment based on alternate academic achievement standards.</a:t>
            </a:r>
          </a:p>
          <a:p>
            <a:r>
              <a:rPr lang="en-US" dirty="0"/>
              <a:t>The 1.0 is a State threshold, </a:t>
            </a:r>
          </a:p>
          <a:p>
            <a:r>
              <a:rPr lang="en-US" dirty="0"/>
              <a:t>Justifications and assurances are required by all districts that test over 1.0% of their students using an alternate assessment or the Dynamic Learning Maps.</a:t>
            </a:r>
          </a:p>
          <a:p>
            <a:r>
              <a:rPr lang="en-US" dirty="0"/>
              <a:t>KSDE must provide oversight of districts. Oversite will include sharing red flag data with districts, DLM test observations. and technical assistance provided to districts identified due to percentage of students taking the DLM, trends in the percentage of students taking the DLM over 3 years, and red flag data.</a:t>
            </a:r>
          </a:p>
        </p:txBody>
      </p:sp>
      <p:sp>
        <p:nvSpPr>
          <p:cNvPr id="4" name="Slide Number Placeholder 3"/>
          <p:cNvSpPr>
            <a:spLocks noGrp="1"/>
          </p:cNvSpPr>
          <p:nvPr>
            <p:ph type="sldNum" sz="quarter" idx="10"/>
          </p:nvPr>
        </p:nvSpPr>
        <p:spPr/>
        <p:txBody>
          <a:bodyPr/>
          <a:lstStyle/>
          <a:p>
            <a:fld id="{B03B681A-0971-437A-97B1-44BF12E3167A}" type="slidenum">
              <a:rPr lang="en-US" smtClean="0"/>
              <a:t>15</a:t>
            </a:fld>
            <a:endParaRPr lang="en-US" dirty="0"/>
          </a:p>
        </p:txBody>
      </p:sp>
    </p:spTree>
    <p:extLst>
      <p:ext uri="{BB962C8B-B14F-4D97-AF65-F5344CB8AC3E}">
        <p14:creationId xmlns:p14="http://schemas.microsoft.com/office/powerpoint/2010/main" val="2412813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16</a:t>
            </a:fld>
            <a:endParaRPr lang="en-US" dirty="0"/>
          </a:p>
        </p:txBody>
      </p:sp>
    </p:spTree>
    <p:extLst>
      <p:ext uri="{BB962C8B-B14F-4D97-AF65-F5344CB8AC3E}">
        <p14:creationId xmlns:p14="http://schemas.microsoft.com/office/powerpoint/2010/main" val="3351801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2018-2019 ELA and math 1.15%, science 1.07%  The Department of Education uses common rounding.</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17</a:t>
            </a:fld>
            <a:endParaRPr lang="en-US" dirty="0"/>
          </a:p>
        </p:txBody>
      </p:sp>
    </p:spTree>
    <p:extLst>
      <p:ext uri="{BB962C8B-B14F-4D97-AF65-F5344CB8AC3E}">
        <p14:creationId xmlns:p14="http://schemas.microsoft.com/office/powerpoint/2010/main" val="1710247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18</a:t>
            </a:fld>
            <a:endParaRPr lang="en-US" dirty="0"/>
          </a:p>
        </p:txBody>
      </p:sp>
    </p:spTree>
    <p:extLst>
      <p:ext uri="{BB962C8B-B14F-4D97-AF65-F5344CB8AC3E}">
        <p14:creationId xmlns:p14="http://schemas.microsoft.com/office/powerpoint/2010/main" val="3944369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19</a:t>
            </a:fld>
            <a:endParaRPr lang="en-US" dirty="0"/>
          </a:p>
        </p:txBody>
      </p:sp>
    </p:spTree>
    <p:extLst>
      <p:ext uri="{BB962C8B-B14F-4D97-AF65-F5344CB8AC3E}">
        <p14:creationId xmlns:p14="http://schemas.microsoft.com/office/powerpoint/2010/main" val="408653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E5044-95A6-4891-97C5-58164707982D}" type="slidenum">
              <a:rPr lang="en-US" smtClean="0"/>
              <a:t>2</a:t>
            </a:fld>
            <a:endParaRPr lang="en-US" dirty="0"/>
          </a:p>
        </p:txBody>
      </p:sp>
    </p:spTree>
    <p:extLst>
      <p:ext uri="{BB962C8B-B14F-4D97-AF65-F5344CB8AC3E}">
        <p14:creationId xmlns:p14="http://schemas.microsoft.com/office/powerpoint/2010/main" val="4127583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Information Sheet is required for all students enrolled in the DLM for districts identified for Targeted TA and Intensive TA.</a:t>
            </a:r>
          </a:p>
          <a:p>
            <a:r>
              <a:rPr lang="en-US" dirty="0"/>
              <a:t>KSDE/TASN staff will also be doing on-site file reviews based on these Student Information Sheets for districts receiving Intensive TA.</a:t>
            </a:r>
          </a:p>
        </p:txBody>
      </p:sp>
      <p:sp>
        <p:nvSpPr>
          <p:cNvPr id="4" name="Slide Number Placeholder 3"/>
          <p:cNvSpPr>
            <a:spLocks noGrp="1"/>
          </p:cNvSpPr>
          <p:nvPr>
            <p:ph type="sldNum" sz="quarter" idx="5"/>
          </p:nvPr>
        </p:nvSpPr>
        <p:spPr/>
        <p:txBody>
          <a:bodyPr/>
          <a:lstStyle/>
          <a:p>
            <a:fld id="{B03B681A-0971-437A-97B1-44BF12E3167A}" type="slidenum">
              <a:rPr lang="en-US" smtClean="0"/>
              <a:t>20</a:t>
            </a:fld>
            <a:endParaRPr lang="en-US" dirty="0"/>
          </a:p>
        </p:txBody>
      </p:sp>
    </p:spTree>
    <p:extLst>
      <p:ext uri="{BB962C8B-B14F-4D97-AF65-F5344CB8AC3E}">
        <p14:creationId xmlns:p14="http://schemas.microsoft.com/office/powerpoint/2010/main" val="1954544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 team decides to consider moving a student to the alternate assessment the IEP team should assume the student can learn grade level academic content and they should discuss what accommodations a student might need to assist them in learning grade level content.  </a:t>
            </a:r>
          </a:p>
        </p:txBody>
      </p:sp>
      <p:sp>
        <p:nvSpPr>
          <p:cNvPr id="4" name="Slide Number Placeholder 3"/>
          <p:cNvSpPr>
            <a:spLocks noGrp="1"/>
          </p:cNvSpPr>
          <p:nvPr>
            <p:ph type="sldNum" sz="quarter" idx="5"/>
          </p:nvPr>
        </p:nvSpPr>
        <p:spPr/>
        <p:txBody>
          <a:bodyPr/>
          <a:lstStyle/>
          <a:p>
            <a:fld id="{B03B681A-0971-437A-97B1-44BF12E3167A}" type="slidenum">
              <a:rPr lang="en-US" smtClean="0"/>
              <a:t>21</a:t>
            </a:fld>
            <a:endParaRPr lang="en-US" dirty="0"/>
          </a:p>
        </p:txBody>
      </p:sp>
    </p:spTree>
    <p:extLst>
      <p:ext uri="{BB962C8B-B14F-4D97-AF65-F5344CB8AC3E}">
        <p14:creationId xmlns:p14="http://schemas.microsoft.com/office/powerpoint/2010/main" val="1709972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22</a:t>
            </a:fld>
            <a:endParaRPr lang="en-US" dirty="0"/>
          </a:p>
        </p:txBody>
      </p:sp>
    </p:spTree>
    <p:extLst>
      <p:ext uri="{BB962C8B-B14F-4D97-AF65-F5344CB8AC3E}">
        <p14:creationId xmlns:p14="http://schemas.microsoft.com/office/powerpoint/2010/main" val="282766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a:p>
        </p:txBody>
      </p:sp>
      <p:sp>
        <p:nvSpPr>
          <p:cNvPr id="4" name="Slide Number Placeholder 3"/>
          <p:cNvSpPr>
            <a:spLocks noGrp="1"/>
          </p:cNvSpPr>
          <p:nvPr>
            <p:ph type="sldNum" sz="quarter" idx="10"/>
          </p:nvPr>
        </p:nvSpPr>
        <p:spPr/>
        <p:txBody>
          <a:bodyPr/>
          <a:lstStyle/>
          <a:p>
            <a:fld id="{31BC64E8-45BE-4474-B3AA-B6DEBEC91A50}" type="slidenum">
              <a:rPr lang="en-US" smtClean="0"/>
              <a:t>23</a:t>
            </a:fld>
            <a:endParaRPr lang="en-US"/>
          </a:p>
        </p:txBody>
      </p:sp>
    </p:spTree>
    <p:extLst>
      <p:ext uri="{BB962C8B-B14F-4D97-AF65-F5344CB8AC3E}">
        <p14:creationId xmlns:p14="http://schemas.microsoft.com/office/powerpoint/2010/main" val="1441633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24</a:t>
            </a:fld>
            <a:endParaRPr lang="en-US"/>
          </a:p>
        </p:txBody>
      </p:sp>
    </p:spTree>
    <p:extLst>
      <p:ext uri="{BB962C8B-B14F-4D97-AF65-F5344CB8AC3E}">
        <p14:creationId xmlns:p14="http://schemas.microsoft.com/office/powerpoint/2010/main" val="1573146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need</a:t>
            </a:r>
            <a:r>
              <a:rPr lang="en-US" baseline="0" dirty="0"/>
              <a:t> to remember eligibility to participate in the DLM can not be determined based on any of these 14 reasons.  This list is now at the top of the participation guidelines</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25</a:t>
            </a:fld>
            <a:endParaRPr lang="en-US" dirty="0"/>
          </a:p>
        </p:txBody>
      </p:sp>
    </p:spTree>
    <p:extLst>
      <p:ext uri="{BB962C8B-B14F-4D97-AF65-F5344CB8AC3E}">
        <p14:creationId xmlns:p14="http://schemas.microsoft.com/office/powerpoint/2010/main" val="4264386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Significantly below the mean – 2.5-3</a:t>
            </a:r>
            <a:r>
              <a:rPr lang="en-US" baseline="0" dirty="0"/>
              <a:t> SD below the mean. A large number of students with a most significant cognitive disability are not able to achieve an IQ score due to being untestable.</a:t>
            </a:r>
          </a:p>
        </p:txBody>
      </p:sp>
      <p:sp>
        <p:nvSpPr>
          <p:cNvPr id="4" name="Slide Number Placeholder 3"/>
          <p:cNvSpPr>
            <a:spLocks noGrp="1"/>
          </p:cNvSpPr>
          <p:nvPr>
            <p:ph type="sldNum" sz="quarter" idx="10"/>
          </p:nvPr>
        </p:nvSpPr>
        <p:spPr/>
        <p:txBody>
          <a:bodyPr/>
          <a:lstStyle/>
          <a:p>
            <a:fld id="{31BC64E8-45BE-4474-B3AA-B6DEBEC91A50}" type="slidenum">
              <a:rPr lang="en-US" smtClean="0"/>
              <a:t>26</a:t>
            </a:fld>
            <a:endParaRPr lang="en-US" dirty="0"/>
          </a:p>
        </p:txBody>
      </p:sp>
    </p:spTree>
    <p:extLst>
      <p:ext uri="{BB962C8B-B14F-4D97-AF65-F5344CB8AC3E}">
        <p14:creationId xmlns:p14="http://schemas.microsoft.com/office/powerpoint/2010/main" val="1992319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2.5-3 SD below the mean If a student does not have significant deficits in adaptive behavior, they are</a:t>
            </a:r>
            <a:r>
              <a:rPr lang="en-US" baseline="0" dirty="0"/>
              <a:t> not eligible to take the DLM.</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27</a:t>
            </a:fld>
            <a:endParaRPr lang="en-US" dirty="0"/>
          </a:p>
        </p:txBody>
      </p:sp>
    </p:spTree>
    <p:extLst>
      <p:ext uri="{BB962C8B-B14F-4D97-AF65-F5344CB8AC3E}">
        <p14:creationId xmlns:p14="http://schemas.microsoft.com/office/powerpoint/2010/main" val="2436399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2fe9c4b1f_0_1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2fe9c4b1f_0_1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buClr>
                <a:schemeClr val="dk1"/>
              </a:buClr>
              <a:buSzPts val="1100"/>
            </a:pPr>
            <a:r>
              <a:rPr lang="en-GB" dirty="0">
                <a:solidFill>
                  <a:schemeClr val="dk1"/>
                </a:solidFill>
              </a:rPr>
              <a:t>The factors for students to be eligible to participate in the Alternate Assessment are two pronged. They must have a disability that significantly impacts intellectual functioning </a:t>
            </a:r>
            <a:r>
              <a:rPr lang="en-GB" b="1" dirty="0">
                <a:solidFill>
                  <a:schemeClr val="dk1"/>
                </a:solidFill>
              </a:rPr>
              <a:t>and</a:t>
            </a:r>
            <a:r>
              <a:rPr lang="en-GB" dirty="0">
                <a:solidFill>
                  <a:schemeClr val="dk1"/>
                </a:solidFill>
              </a:rPr>
              <a:t> an adaptive behavior deficit. The question then becomes, what is an adaptive </a:t>
            </a:r>
            <a:r>
              <a:rPr lang="en-GB" dirty="0" err="1">
                <a:solidFill>
                  <a:schemeClr val="dk1"/>
                </a:solidFill>
              </a:rPr>
              <a:t>behavior</a:t>
            </a:r>
            <a:r>
              <a:rPr lang="en-GB" dirty="0">
                <a:solidFill>
                  <a:schemeClr val="dk1"/>
                </a:solidFill>
              </a:rPr>
              <a:t>.</a:t>
            </a:r>
            <a:endParaRPr dirty="0">
              <a:solidFill>
                <a:schemeClr val="dk1"/>
              </a:solidFill>
            </a:endParaRPr>
          </a:p>
          <a:p>
            <a:pPr>
              <a:buClr>
                <a:schemeClr val="dk1"/>
              </a:buClr>
              <a:buSzPts val="1100"/>
            </a:pPr>
            <a:endParaRPr dirty="0">
              <a:solidFill>
                <a:schemeClr val="dk1"/>
              </a:solidFill>
            </a:endParaRPr>
          </a:p>
          <a:p>
            <a:pPr>
              <a:buClr>
                <a:schemeClr val="dk1"/>
              </a:buClr>
              <a:buSzPts val="1100"/>
            </a:pPr>
            <a:r>
              <a:rPr lang="en-GB" dirty="0">
                <a:solidFill>
                  <a:schemeClr val="dk1"/>
                </a:solidFill>
              </a:rPr>
              <a:t>Adaptive behaviors are skills required to function in life, while maladaptive behaviors are actions which inhibit a person’s ability to adjust to different situations. The behaviors we are concerned with when determining participation in the alternate assessment are the adaptive behaviors. Can the student cook, manage a budget, do laundry?</a:t>
            </a:r>
            <a:endParaRPr dirty="0">
              <a:solidFill>
                <a:schemeClr val="dk1"/>
              </a:solidFill>
            </a:endParaRPr>
          </a:p>
          <a:p>
            <a:pPr>
              <a:buClr>
                <a:schemeClr val="dk1"/>
              </a:buClr>
              <a:buSzPts val="1100"/>
            </a:pPr>
            <a:endParaRPr dirty="0">
              <a:solidFill>
                <a:schemeClr val="dk1"/>
              </a:solidFill>
            </a:endParaRPr>
          </a:p>
          <a:p>
            <a:pPr>
              <a:buClr>
                <a:schemeClr val="dk1"/>
              </a:buClr>
              <a:buSzPts val="1100"/>
            </a:pPr>
            <a:endParaRPr dirty="0"/>
          </a:p>
        </p:txBody>
      </p:sp>
    </p:spTree>
    <p:extLst>
      <p:ext uri="{BB962C8B-B14F-4D97-AF65-F5344CB8AC3E}">
        <p14:creationId xmlns:p14="http://schemas.microsoft.com/office/powerpoint/2010/main" val="195971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students with ID or autism will meet this</a:t>
            </a:r>
            <a:r>
              <a:rPr lang="en-US" baseline="0" dirty="0"/>
              <a:t> criteria.</a:t>
            </a:r>
          </a:p>
          <a:p>
            <a:r>
              <a:rPr lang="en-US" baseline="0" dirty="0"/>
              <a:t>If a 3</a:t>
            </a:r>
            <a:r>
              <a:rPr lang="en-US" baseline="30000" dirty="0"/>
              <a:t>rd</a:t>
            </a:r>
            <a:r>
              <a:rPr lang="en-US" baseline="0" dirty="0"/>
              <a:t> grader is a beginning reader, they probably do not have a most significant cognitive disability.  When considering the least dangerous assumption, one could say the student is capable of reading and learning and the student should continue to be exposed to the general education classroom and curriculum because to do otherwise would result in harm.  Middle school and high school age students who are able to read with comprehension above the 3</a:t>
            </a:r>
            <a:r>
              <a:rPr lang="en-US" baseline="30000" dirty="0"/>
              <a:t>rd</a:t>
            </a:r>
            <a:r>
              <a:rPr lang="en-US" baseline="0" dirty="0"/>
              <a:t> grade level probably do not have a most significant cognitive disability.  </a:t>
            </a:r>
          </a:p>
          <a:p>
            <a:endParaRPr lang="en-US" baseline="0" dirty="0"/>
          </a:p>
          <a:p>
            <a:r>
              <a:rPr lang="en-US" baseline="0" dirty="0"/>
              <a:t>Risk factor data from the first contact survey shows </a:t>
            </a:r>
          </a:p>
          <a:p>
            <a:r>
              <a:rPr lang="en-US" baseline="0" dirty="0"/>
              <a:t>	121 students reading with comprehension above the 3</a:t>
            </a:r>
            <a:r>
              <a:rPr lang="en-US" baseline="30000" dirty="0"/>
              <a:t>rd</a:t>
            </a:r>
            <a:r>
              <a:rPr lang="en-US" baseline="0" dirty="0"/>
              <a:t> grade level, </a:t>
            </a:r>
          </a:p>
          <a:p>
            <a:r>
              <a:rPr lang="en-US" baseline="0" dirty="0"/>
              <a:t>	297 students above the 2</a:t>
            </a:r>
            <a:r>
              <a:rPr lang="en-US" baseline="30000" dirty="0"/>
              <a:t>nd</a:t>
            </a:r>
            <a:r>
              <a:rPr lang="en-US" baseline="0" dirty="0"/>
              <a:t>-3</a:t>
            </a:r>
            <a:r>
              <a:rPr lang="en-US" baseline="30000" dirty="0"/>
              <a:t>rd</a:t>
            </a:r>
            <a:r>
              <a:rPr lang="en-US" baseline="0" dirty="0"/>
              <a:t> grade level, (13% read 2</a:t>
            </a:r>
            <a:r>
              <a:rPr lang="en-US" baseline="30000" dirty="0"/>
              <a:t>nd</a:t>
            </a:r>
            <a:r>
              <a:rPr lang="en-US" baseline="0" dirty="0"/>
              <a:t> grade or above) </a:t>
            </a:r>
          </a:p>
          <a:p>
            <a:r>
              <a:rPr lang="en-US" baseline="0" dirty="0"/>
              <a:t>	number of 3</a:t>
            </a:r>
            <a:r>
              <a:rPr lang="en-US" baseline="30000" dirty="0"/>
              <a:t>rd</a:t>
            </a:r>
            <a:r>
              <a:rPr lang="en-US" baseline="0" dirty="0"/>
              <a:t> graders who were reading with comprehension up to the 1</a:t>
            </a:r>
            <a:r>
              <a:rPr lang="en-US" baseline="30000" dirty="0"/>
              <a:t>st</a:t>
            </a:r>
            <a:r>
              <a:rPr lang="en-US" baseline="0" dirty="0"/>
              <a:t> grade level and even at the 1</a:t>
            </a:r>
            <a:r>
              <a:rPr lang="en-US" baseline="30000" dirty="0"/>
              <a:t>st</a:t>
            </a:r>
            <a:r>
              <a:rPr lang="en-US" baseline="0" dirty="0"/>
              <a:t>-2</a:t>
            </a:r>
            <a:r>
              <a:rPr lang="en-US" baseline="30000" dirty="0"/>
              <a:t>nd</a:t>
            </a:r>
            <a:r>
              <a:rPr lang="en-US" baseline="0" dirty="0"/>
              <a:t> grade level. </a:t>
            </a:r>
          </a:p>
          <a:p>
            <a:r>
              <a:rPr lang="en-US" baseline="0" dirty="0"/>
              <a:t>	62 students who write paragraph length text without copying using writing. (2%)</a:t>
            </a:r>
          </a:p>
          <a:p>
            <a:r>
              <a:rPr lang="en-US" baseline="0" dirty="0"/>
              <a:t>	64 students who multiply and divide using numerals with more than 80% accuracy. (2%)</a:t>
            </a:r>
          </a:p>
          <a:p>
            <a:endParaRPr lang="en-US" baseline="0" dirty="0"/>
          </a:p>
        </p:txBody>
      </p:sp>
      <p:sp>
        <p:nvSpPr>
          <p:cNvPr id="4" name="Slide Number Placeholder 3"/>
          <p:cNvSpPr>
            <a:spLocks noGrp="1"/>
          </p:cNvSpPr>
          <p:nvPr>
            <p:ph type="sldNum" sz="quarter" idx="10"/>
          </p:nvPr>
        </p:nvSpPr>
        <p:spPr/>
        <p:txBody>
          <a:bodyPr/>
          <a:lstStyle/>
          <a:p>
            <a:fld id="{31BC64E8-45BE-4474-B3AA-B6DEBEC91A50}" type="slidenum">
              <a:rPr lang="en-US" smtClean="0"/>
              <a:t>29</a:t>
            </a:fld>
            <a:endParaRPr lang="en-US" dirty="0"/>
          </a:p>
        </p:txBody>
      </p:sp>
    </p:spTree>
    <p:extLst>
      <p:ext uri="{BB962C8B-B14F-4D97-AF65-F5344CB8AC3E}">
        <p14:creationId xmlns:p14="http://schemas.microsoft.com/office/powerpoint/2010/main" val="235718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a:t>
            </a:fld>
            <a:endParaRPr lang="en-US" dirty="0"/>
          </a:p>
        </p:txBody>
      </p:sp>
    </p:spTree>
    <p:extLst>
      <p:ext uri="{BB962C8B-B14F-4D97-AF65-F5344CB8AC3E}">
        <p14:creationId xmlns:p14="http://schemas.microsoft.com/office/powerpoint/2010/main" val="163394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Students who spend more than 70% of their day in the general education classroom working on the general curriculum probably do not meet this criteria. </a:t>
            </a:r>
            <a:r>
              <a:rPr lang="en-US" baseline="0" dirty="0"/>
              <a:t>Students need to have a most significant cognitive disability that affects all aspects of there life.  All content areas and adaptive behavior.  </a:t>
            </a:r>
          </a:p>
          <a:p>
            <a:endParaRPr lang="en-US" dirty="0"/>
          </a:p>
          <a:p>
            <a:r>
              <a:rPr lang="en-US" dirty="0"/>
              <a:t>2019-2020</a:t>
            </a:r>
            <a:r>
              <a:rPr lang="en-US" baseline="0" dirty="0"/>
              <a:t> 67 students spending 80% or more of the day in regular education (2%)</a:t>
            </a:r>
          </a:p>
          <a:p>
            <a:endParaRPr lang="en-US" baseline="0" dirty="0"/>
          </a:p>
          <a:p>
            <a:r>
              <a:rPr lang="en-US" baseline="0" dirty="0"/>
              <a:t>10% of students taking the DLM in 2018-2019 performed in the advanced level on the ELA assessment</a:t>
            </a:r>
          </a:p>
          <a:p>
            <a:r>
              <a:rPr lang="en-US" baseline="0" dirty="0"/>
              <a:t>34% of students taking the DLM in 2018-2019 performed in at target on the ELA assessment</a:t>
            </a:r>
          </a:p>
          <a:p>
            <a:endParaRPr lang="en-US" baseline="0" dirty="0"/>
          </a:p>
          <a:p>
            <a:r>
              <a:rPr lang="en-US" baseline="0" dirty="0"/>
              <a:t>4% of students taking the DLM performed in the advanced level on the math assessment</a:t>
            </a:r>
          </a:p>
          <a:p>
            <a:r>
              <a:rPr lang="en-US" baseline="0" dirty="0"/>
              <a:t>12% of students taking the DLM performed at target on the math assessment</a:t>
            </a:r>
          </a:p>
          <a:p>
            <a:endParaRPr lang="en-US" baseline="0" dirty="0"/>
          </a:p>
          <a:p>
            <a:r>
              <a:rPr lang="en-US" baseline="0" dirty="0"/>
              <a:t>2% of students performed advanced on the science assessment</a:t>
            </a:r>
          </a:p>
          <a:p>
            <a:r>
              <a:rPr lang="en-US" baseline="0" dirty="0"/>
              <a:t>16% of students performed at target on the science assessment</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30</a:t>
            </a:fld>
            <a:endParaRPr lang="en-US" dirty="0"/>
          </a:p>
        </p:txBody>
      </p:sp>
    </p:spTree>
    <p:extLst>
      <p:ext uri="{BB962C8B-B14F-4D97-AF65-F5344CB8AC3E}">
        <p14:creationId xmlns:p14="http://schemas.microsoft.com/office/powerpoint/2010/main" val="3981652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31</a:t>
            </a:fld>
            <a:endParaRPr lang="en-US" dirty="0"/>
          </a:p>
        </p:txBody>
      </p:sp>
    </p:spTree>
    <p:extLst>
      <p:ext uri="{BB962C8B-B14F-4D97-AF65-F5344CB8AC3E}">
        <p14:creationId xmlns:p14="http://schemas.microsoft.com/office/powerpoint/2010/main" val="4250067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Requires prior written notice, does not require parent consent unless you are adding or removing a service or accommodation.  If the student is going to need a new accommodation in order to take the general assessment it will require parental consent.  Another thing to think about is if the IEP goals are aligned with the essential elements these should also be updated.</a:t>
            </a:r>
          </a:p>
        </p:txBody>
      </p:sp>
      <p:sp>
        <p:nvSpPr>
          <p:cNvPr id="4" name="Slide Number Placeholder 3"/>
          <p:cNvSpPr>
            <a:spLocks noGrp="1"/>
          </p:cNvSpPr>
          <p:nvPr>
            <p:ph type="sldNum" sz="quarter" idx="5"/>
          </p:nvPr>
        </p:nvSpPr>
        <p:spPr/>
        <p:txBody>
          <a:bodyPr/>
          <a:lstStyle/>
          <a:p>
            <a:fld id="{B03B681A-0971-437A-97B1-44BF12E3167A}" type="slidenum">
              <a:rPr lang="en-US" smtClean="0"/>
              <a:t>32</a:t>
            </a:fld>
            <a:endParaRPr lang="en-US" dirty="0"/>
          </a:p>
        </p:txBody>
      </p:sp>
    </p:spTree>
    <p:extLst>
      <p:ext uri="{BB962C8B-B14F-4D97-AF65-F5344CB8AC3E}">
        <p14:creationId xmlns:p14="http://schemas.microsoft.com/office/powerpoint/2010/main" val="929917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Rubric for Determining Eligibility for the Kansas Alternate Assessment is another tool teams can use.  This tool is very helpful when considering eligibility on those students that the team is struggling with answering the 4 questions from the participation guidelines.  It provides more in-depth probing and questions to consider when determining if a student is appropriate for the alternate assessment.</a:t>
            </a:r>
          </a:p>
        </p:txBody>
      </p:sp>
      <p:sp>
        <p:nvSpPr>
          <p:cNvPr id="4" name="Slide Number Placeholder 3"/>
          <p:cNvSpPr>
            <a:spLocks noGrp="1"/>
          </p:cNvSpPr>
          <p:nvPr>
            <p:ph type="sldNum" sz="quarter" idx="5"/>
          </p:nvPr>
        </p:nvSpPr>
        <p:spPr/>
        <p:txBody>
          <a:bodyPr/>
          <a:lstStyle/>
          <a:p>
            <a:fld id="{B03B681A-0971-437A-97B1-44BF12E3167A}" type="slidenum">
              <a:rPr lang="en-US" smtClean="0"/>
              <a:t>33</a:t>
            </a:fld>
            <a:endParaRPr lang="en-US"/>
          </a:p>
        </p:txBody>
      </p:sp>
    </p:spTree>
    <p:extLst>
      <p:ext uri="{BB962C8B-B14F-4D97-AF65-F5344CB8AC3E}">
        <p14:creationId xmlns:p14="http://schemas.microsoft.com/office/powerpoint/2010/main" val="3634265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34</a:t>
            </a:fld>
            <a:endParaRPr lang="en-US" dirty="0"/>
          </a:p>
        </p:txBody>
      </p:sp>
    </p:spTree>
    <p:extLst>
      <p:ext uri="{BB962C8B-B14F-4D97-AF65-F5344CB8AC3E}">
        <p14:creationId xmlns:p14="http://schemas.microsoft.com/office/powerpoint/2010/main" val="532775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STATEWIDE - 1% - This includes all students in the state including students in residential facilities.</a:t>
            </a:r>
          </a:p>
          <a:p>
            <a:r>
              <a:rPr lang="en-US" u="sng" dirty="0"/>
              <a:t>blue oval </a:t>
            </a:r>
            <a:r>
              <a:rPr lang="en-US" u="none" dirty="0"/>
              <a:t>represents</a:t>
            </a:r>
            <a:r>
              <a:rPr lang="en-US" u="none" baseline="0" dirty="0"/>
              <a:t> </a:t>
            </a:r>
            <a:r>
              <a:rPr lang="en-US" dirty="0"/>
              <a:t>eligibility categories ID, Autism, MD, perhaps OHI.</a:t>
            </a:r>
          </a:p>
          <a:p>
            <a:r>
              <a:rPr lang="en-US" u="sng" dirty="0"/>
              <a:t>red oval</a:t>
            </a:r>
            <a:r>
              <a:rPr lang="en-US" u="none" baseline="0" dirty="0"/>
              <a:t> represents only those students with a most significant cognitive disability.</a:t>
            </a:r>
            <a:endParaRPr lang="en-US" u="sng" dirty="0"/>
          </a:p>
          <a:p>
            <a:r>
              <a:rPr lang="en-US" dirty="0"/>
              <a:t>As you can see</a:t>
            </a:r>
            <a:r>
              <a:rPr lang="en-US" baseline="0" dirty="0"/>
              <a:t> from this graphic </a:t>
            </a:r>
            <a:r>
              <a:rPr lang="en-US" dirty="0"/>
              <a:t>there will be students with significant cognitive disabilities in the blue, students with ID or Autism, who will NOT meet the criteria for the alternate assessment.</a:t>
            </a:r>
          </a:p>
          <a:p>
            <a:endParaRPr lang="en-US" dirty="0"/>
          </a:p>
          <a:p>
            <a:r>
              <a:rPr lang="en-US" dirty="0"/>
              <a:t>Some districts won’t have any students who have the most significant cognitive disabilities.</a:t>
            </a:r>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35</a:t>
            </a:fld>
            <a:endParaRPr lang="en-US"/>
          </a:p>
        </p:txBody>
      </p:sp>
    </p:spTree>
    <p:extLst>
      <p:ext uri="{BB962C8B-B14F-4D97-AF65-F5344CB8AC3E}">
        <p14:creationId xmlns:p14="http://schemas.microsoft.com/office/powerpoint/2010/main" val="1316207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students residential facility, 3 students homebound/hospital, 1 student parentally placed in private school  all were less than 1% so they were left off the chart</a:t>
            </a:r>
          </a:p>
          <a:p>
            <a:r>
              <a:rPr lang="en-US" dirty="0"/>
              <a:t>The percentage of students that spend 40-79% of their day in the regular classroom and take an alternate assessment in Kansas is actually double the percentage identified in a study done this summer (24%). </a:t>
            </a:r>
          </a:p>
        </p:txBody>
      </p:sp>
      <p:sp>
        <p:nvSpPr>
          <p:cNvPr id="4" name="Slide Number Placeholder 3"/>
          <p:cNvSpPr>
            <a:spLocks noGrp="1"/>
          </p:cNvSpPr>
          <p:nvPr>
            <p:ph type="sldNum" sz="quarter" idx="5"/>
          </p:nvPr>
        </p:nvSpPr>
        <p:spPr/>
        <p:txBody>
          <a:bodyPr/>
          <a:lstStyle/>
          <a:p>
            <a:fld id="{B03B681A-0971-437A-97B1-44BF12E3167A}" type="slidenum">
              <a:rPr lang="en-US" smtClean="0"/>
              <a:t>36</a:t>
            </a:fld>
            <a:endParaRPr lang="en-US" dirty="0"/>
          </a:p>
        </p:txBody>
      </p:sp>
    </p:spTree>
    <p:extLst>
      <p:ext uri="{BB962C8B-B14F-4D97-AF65-F5344CB8AC3E}">
        <p14:creationId xmlns:p14="http://schemas.microsoft.com/office/powerpoint/2010/main" val="2236535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Kansas was very comparable to others states across the country when looking at the percentage of students in these three disability categories taking the alternate assessment.</a:t>
            </a:r>
          </a:p>
        </p:txBody>
      </p:sp>
      <p:sp>
        <p:nvSpPr>
          <p:cNvPr id="4" name="Slide Number Placeholder 3"/>
          <p:cNvSpPr>
            <a:spLocks noGrp="1"/>
          </p:cNvSpPr>
          <p:nvPr>
            <p:ph type="sldNum" sz="quarter" idx="5"/>
          </p:nvPr>
        </p:nvSpPr>
        <p:spPr/>
        <p:txBody>
          <a:bodyPr/>
          <a:lstStyle/>
          <a:p>
            <a:fld id="{B03B681A-0971-437A-97B1-44BF12E3167A}" type="slidenum">
              <a:rPr lang="en-US" smtClean="0"/>
              <a:t>37</a:t>
            </a:fld>
            <a:endParaRPr lang="en-US" dirty="0"/>
          </a:p>
        </p:txBody>
      </p:sp>
    </p:spTree>
    <p:extLst>
      <p:ext uri="{BB962C8B-B14F-4D97-AF65-F5344CB8AC3E}">
        <p14:creationId xmlns:p14="http://schemas.microsoft.com/office/powerpoint/2010/main" val="3438683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items shaded in red represent potential risk factors or red flags.</a:t>
            </a:r>
          </a:p>
        </p:txBody>
      </p:sp>
      <p:sp>
        <p:nvSpPr>
          <p:cNvPr id="4" name="Slide Number Placeholder 3"/>
          <p:cNvSpPr>
            <a:spLocks noGrp="1"/>
          </p:cNvSpPr>
          <p:nvPr>
            <p:ph type="sldNum" sz="quarter" idx="5"/>
          </p:nvPr>
        </p:nvSpPr>
        <p:spPr/>
        <p:txBody>
          <a:bodyPr/>
          <a:lstStyle/>
          <a:p>
            <a:fld id="{B03B681A-0971-437A-97B1-44BF12E3167A}" type="slidenum">
              <a:rPr lang="en-US" smtClean="0"/>
              <a:t>38</a:t>
            </a:fld>
            <a:endParaRPr lang="en-US" dirty="0"/>
          </a:p>
        </p:txBody>
      </p:sp>
    </p:spTree>
    <p:extLst>
      <p:ext uri="{BB962C8B-B14F-4D97-AF65-F5344CB8AC3E}">
        <p14:creationId xmlns:p14="http://schemas.microsoft.com/office/powerpoint/2010/main" val="160463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39</a:t>
            </a:fld>
            <a:endParaRPr lang="en-US" dirty="0"/>
          </a:p>
        </p:txBody>
      </p:sp>
    </p:spTree>
    <p:extLst>
      <p:ext uri="{BB962C8B-B14F-4D97-AF65-F5344CB8AC3E}">
        <p14:creationId xmlns:p14="http://schemas.microsoft.com/office/powerpoint/2010/main" val="282343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student does not do well, the quality of the instruction should be questioned before the student’s ability to learn.  When working with students with significant disabilities one should assume that they are competent and able to learn, because to do otherwise would result in harm (fewer educational opportunities, inferior literacy instruction, segregated education, and few choices as an adult)</a:t>
            </a:r>
          </a:p>
          <a:p>
            <a:endParaRPr lang="en-US" dirty="0"/>
          </a:p>
          <a:p>
            <a:r>
              <a:rPr lang="en-US" dirty="0"/>
              <a:t>Least Dangerous Assumption plays a role in least</a:t>
            </a:r>
            <a:r>
              <a:rPr lang="en-US" baseline="0" dirty="0"/>
              <a:t> restrictive environment, assessment considerations, and assistive technology considerations</a:t>
            </a:r>
            <a:endParaRPr lang="en-US" dirty="0"/>
          </a:p>
          <a:p>
            <a:endParaRPr lang="en-US" dirty="0"/>
          </a:p>
          <a:p>
            <a:r>
              <a:rPr lang="en-US" dirty="0"/>
              <a:t>When we assume students with disabilities are not competent and able to learn from the general education curriculum, they often are not included in the general education classroom, people talk to them as if they are a much younger child, they are not supported to engage in social activities with same-age peers, and post-secondary education is geared toward lower-skilled jobs or workshops.  Low expectations result in less focus on literacy or content learning.  When we change our paradigm we promote student learning, inclusion, achievement, and quality of life now and in the future.</a:t>
            </a:r>
          </a:p>
          <a:p>
            <a:endParaRPr lang="en-US" dirty="0"/>
          </a:p>
        </p:txBody>
      </p:sp>
      <p:sp>
        <p:nvSpPr>
          <p:cNvPr id="4" name="Slide Number Placeholder 3"/>
          <p:cNvSpPr>
            <a:spLocks noGrp="1"/>
          </p:cNvSpPr>
          <p:nvPr>
            <p:ph type="sldNum" sz="quarter" idx="10"/>
          </p:nvPr>
        </p:nvSpPr>
        <p:spPr/>
        <p:txBody>
          <a:bodyPr/>
          <a:lstStyle/>
          <a:p>
            <a:fld id="{E7AE5044-95A6-4891-97C5-58164707982D}" type="slidenum">
              <a:rPr lang="en-US" smtClean="0"/>
              <a:t>4</a:t>
            </a:fld>
            <a:endParaRPr lang="en-US" dirty="0"/>
          </a:p>
        </p:txBody>
      </p:sp>
    </p:spTree>
    <p:extLst>
      <p:ext uri="{BB962C8B-B14F-4D97-AF65-F5344CB8AC3E}">
        <p14:creationId xmlns:p14="http://schemas.microsoft.com/office/powerpoint/2010/main" val="12548357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resources created by KSDE will be located under supplemental resources on the DLM Kansas page.</a:t>
            </a:r>
          </a:p>
          <a:p>
            <a:r>
              <a:rPr lang="en-US" baseline="0" dirty="0"/>
              <a:t>KSDE DLM page –links to the DLM webinars and the recordings</a:t>
            </a:r>
          </a:p>
          <a:p>
            <a:endParaRPr lang="en-US" baseline="0" dirty="0"/>
          </a:p>
        </p:txBody>
      </p:sp>
      <p:sp>
        <p:nvSpPr>
          <p:cNvPr id="4" name="Slide Number Placeholder 3"/>
          <p:cNvSpPr>
            <a:spLocks noGrp="1"/>
          </p:cNvSpPr>
          <p:nvPr>
            <p:ph type="sldNum" sz="quarter" idx="10"/>
          </p:nvPr>
        </p:nvSpPr>
        <p:spPr/>
        <p:txBody>
          <a:bodyPr/>
          <a:lstStyle/>
          <a:p>
            <a:fld id="{31BC64E8-45BE-4474-B3AA-B6DEBEC91A50}" type="slidenum">
              <a:rPr lang="en-US" smtClean="0"/>
              <a:t>40</a:t>
            </a:fld>
            <a:endParaRPr lang="en-US" dirty="0"/>
          </a:p>
        </p:txBody>
      </p:sp>
    </p:spTree>
    <p:extLst>
      <p:ext uri="{BB962C8B-B14F-4D97-AF65-F5344CB8AC3E}">
        <p14:creationId xmlns:p14="http://schemas.microsoft.com/office/powerpoint/2010/main" val="2667487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C61D67-1AF3-406F-BB0B-0505C50618B0}" type="slidenum">
              <a:rPr lang="en-US" smtClean="0"/>
              <a:t>41</a:t>
            </a:fld>
            <a:endParaRPr lang="en-US" dirty="0"/>
          </a:p>
        </p:txBody>
      </p:sp>
    </p:spTree>
    <p:extLst>
      <p:ext uri="{BB962C8B-B14F-4D97-AF65-F5344CB8AC3E}">
        <p14:creationId xmlns:p14="http://schemas.microsoft.com/office/powerpoint/2010/main" val="1411963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42</a:t>
            </a:fld>
            <a:endParaRPr lang="en-US" dirty="0"/>
          </a:p>
        </p:txBody>
      </p:sp>
    </p:spTree>
    <p:extLst>
      <p:ext uri="{BB962C8B-B14F-4D97-AF65-F5344CB8AC3E}">
        <p14:creationId xmlns:p14="http://schemas.microsoft.com/office/powerpoint/2010/main" val="222700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E5044-95A6-4891-97C5-58164707982D}" type="slidenum">
              <a:rPr lang="en-US" smtClean="0"/>
              <a:t>5</a:t>
            </a:fld>
            <a:endParaRPr lang="en-US" dirty="0"/>
          </a:p>
        </p:txBody>
      </p:sp>
    </p:spTree>
    <p:extLst>
      <p:ext uri="{BB962C8B-B14F-4D97-AF65-F5344CB8AC3E}">
        <p14:creationId xmlns:p14="http://schemas.microsoft.com/office/powerpoint/2010/main" val="212787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6</a:t>
            </a:fld>
            <a:endParaRPr lang="en-US" dirty="0"/>
          </a:p>
        </p:txBody>
      </p:sp>
    </p:spTree>
    <p:extLst>
      <p:ext uri="{BB962C8B-B14F-4D97-AF65-F5344CB8AC3E}">
        <p14:creationId xmlns:p14="http://schemas.microsoft.com/office/powerpoint/2010/main" val="190615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a:t>
            </a:fld>
            <a:endParaRPr lang="en-US" dirty="0"/>
          </a:p>
        </p:txBody>
      </p:sp>
    </p:spTree>
    <p:extLst>
      <p:ext uri="{BB962C8B-B14F-4D97-AF65-F5344CB8AC3E}">
        <p14:creationId xmlns:p14="http://schemas.microsoft.com/office/powerpoint/2010/main" val="171692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E5044-95A6-4891-97C5-58164707982D}" type="slidenum">
              <a:rPr lang="en-US" smtClean="0"/>
              <a:t>8</a:t>
            </a:fld>
            <a:endParaRPr lang="en-US" dirty="0"/>
          </a:p>
        </p:txBody>
      </p:sp>
    </p:spTree>
    <p:extLst>
      <p:ext uri="{BB962C8B-B14F-4D97-AF65-F5344CB8AC3E}">
        <p14:creationId xmlns:p14="http://schemas.microsoft.com/office/powerpoint/2010/main" val="1140860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u="sng" dirty="0">
                <a:hlinkClick r:id="rId3"/>
              </a:rPr>
              <a:t>https://www.youtube.com/watch?v=1rIwA7C-vc8</a:t>
            </a:r>
            <a:endParaRPr lang="en-US" u="sng" dirty="0"/>
          </a:p>
          <a:p>
            <a:pPr defTabSz="949478">
              <a:defRPr/>
            </a:pPr>
            <a:endParaRPr lang="en-US" u="sng" dirty="0"/>
          </a:p>
          <a:p>
            <a:pPr defTabSz="949478">
              <a:defRPr/>
            </a:pPr>
            <a:r>
              <a:rPr lang="en-US" u="none" dirty="0"/>
              <a:t>If</a:t>
            </a:r>
            <a:r>
              <a:rPr lang="en-US" u="none" baseline="0" dirty="0"/>
              <a:t> you are going to fail, fail because you believed in the student not because you placed an artificial limit on the student.</a:t>
            </a:r>
          </a:p>
          <a:p>
            <a:pPr defTabSz="949478">
              <a:defRPr/>
            </a:pPr>
            <a:r>
              <a:rPr lang="en-US" u="none" baseline="0" dirty="0"/>
              <a:t>As educators we need to promote: presumption of competence and potential,  have a growth mindset, and believe in the power of “YET”</a:t>
            </a:r>
            <a:endParaRPr lang="en-US" u="none" dirty="0"/>
          </a:p>
          <a:p>
            <a:endParaRPr lang="en-US" u="none" dirty="0"/>
          </a:p>
        </p:txBody>
      </p:sp>
      <p:sp>
        <p:nvSpPr>
          <p:cNvPr id="4" name="Slide Number Placeholder 3"/>
          <p:cNvSpPr>
            <a:spLocks noGrp="1"/>
          </p:cNvSpPr>
          <p:nvPr>
            <p:ph type="sldNum" sz="quarter" idx="10"/>
          </p:nvPr>
        </p:nvSpPr>
        <p:spPr/>
        <p:txBody>
          <a:bodyPr/>
          <a:lstStyle/>
          <a:p>
            <a:fld id="{31BC64E8-45BE-4474-B3AA-B6DEBEC91A50}" type="slidenum">
              <a:rPr lang="en-US" smtClean="0"/>
              <a:t>9</a:t>
            </a:fld>
            <a:endParaRPr lang="en-US" dirty="0"/>
          </a:p>
        </p:txBody>
      </p:sp>
    </p:spTree>
    <p:extLst>
      <p:ext uri="{BB962C8B-B14F-4D97-AF65-F5344CB8AC3E}">
        <p14:creationId xmlns:p14="http://schemas.microsoft.com/office/powerpoint/2010/main" val="3923816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6/11/2021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6/11/2021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6/11/2021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6/11/2021</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1051" y="1316134"/>
            <a:ext cx="9802368" cy="5541866"/>
          </a:xfrm>
          <a:prstGeom prst="rect">
            <a:avLst/>
          </a:prstGeom>
        </p:spPr>
      </p:pic>
      <p:sp>
        <p:nvSpPr>
          <p:cNvPr id="5" name="TextBox 4"/>
          <p:cNvSpPr txBox="1"/>
          <p:nvPr userDrawn="1"/>
        </p:nvSpPr>
        <p:spPr>
          <a:xfrm>
            <a:off x="3596639" y="6482870"/>
            <a:ext cx="7131191" cy="338554"/>
          </a:xfrm>
          <a:prstGeom prst="rect">
            <a:avLst/>
          </a:prstGeom>
          <a:noFill/>
        </p:spPr>
        <p:txBody>
          <a:bodyPr wrap="square" rtlCol="0">
            <a:spAutoFit/>
          </a:bodyPr>
          <a:lstStyle/>
          <a:p>
            <a:r>
              <a:rPr lang="en-US" sz="1600" dirty="0">
                <a:solidFill>
                  <a:srgbClr val="11284B"/>
                </a:solidFill>
                <a:latin typeface="Arial Black" panose="020B0A04020102020204" pitchFamily="34" charset="0"/>
              </a:rPr>
              <a:t>Kansas leads the world in the success of each student.</a:t>
            </a:r>
          </a:p>
        </p:txBody>
      </p:sp>
    </p:spTree>
    <p:extLst>
      <p:ext uri="{BB962C8B-B14F-4D97-AF65-F5344CB8AC3E}">
        <p14:creationId xmlns:p14="http://schemas.microsoft.com/office/powerpoint/2010/main" val="3214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able slide">
    <p:spTree>
      <p:nvGrpSpPr>
        <p:cNvPr id="1" name=""/>
        <p:cNvGrpSpPr/>
        <p:nvPr/>
      </p:nvGrpSpPr>
      <p:grpSpPr>
        <a:xfrm>
          <a:off x="0" y="0"/>
          <a:ext cx="0" cy="0"/>
          <a:chOff x="0" y="0"/>
          <a:chExt cx="0" cy="0"/>
        </a:xfrm>
      </p:grpSpPr>
      <p:sp>
        <p:nvSpPr>
          <p:cNvPr id="7" name="Table Placeholder 6"/>
          <p:cNvSpPr>
            <a:spLocks noGrp="1"/>
          </p:cNvSpPr>
          <p:nvPr>
            <p:ph type="tbl" sz="quarter" idx="12"/>
          </p:nvPr>
        </p:nvSpPr>
        <p:spPr>
          <a:xfrm>
            <a:off x="812800" y="1701800"/>
            <a:ext cx="10460736" cy="3759200"/>
          </a:xfrm>
          <a:noFill/>
        </p:spPr>
        <p:txBody>
          <a:bodyPr>
            <a:noAutofit/>
          </a:bodyPr>
          <a:lstStyle>
            <a:lvl1pPr>
              <a:defRPr>
                <a:latin typeface="+mn-lt"/>
              </a:defRPr>
            </a:lvl1pPr>
          </a:lstStyle>
          <a:p>
            <a:r>
              <a:rPr lang="en-US" dirty="0"/>
              <a:t>Click icon to add table</a:t>
            </a:r>
          </a:p>
        </p:txBody>
      </p:sp>
      <p:sp>
        <p:nvSpPr>
          <p:cNvPr id="2" name="Title 1"/>
          <p:cNvSpPr>
            <a:spLocks noGrp="1"/>
          </p:cNvSpPr>
          <p:nvPr>
            <p:ph type="title" hasCustomPrompt="1"/>
          </p:nvPr>
        </p:nvSpPr>
        <p:spPr>
          <a:xfrm>
            <a:off x="812800" y="453187"/>
            <a:ext cx="10460736" cy="1311128"/>
          </a:xfrm>
        </p:spPr>
        <p:txBody>
          <a:bodyPr wrap="square">
            <a:spAutoFit/>
          </a:bodyPr>
          <a:lstStyle>
            <a:lvl1pPr algn="ctr">
              <a:defRPr baseline="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pPr defTabSz="1219170">
              <a:defRPr/>
            </a:pPr>
            <a:fld id="{96F4B587-9FDF-46DF-B460-9026AE4DF246}" type="datetimeFigureOut">
              <a:rPr lang="en-US" sz="1600" smtClean="0">
                <a:solidFill>
                  <a:srgbClr val="15284B">
                    <a:tint val="75000"/>
                  </a:srgbClr>
                </a:solidFill>
                <a:latin typeface="Arial Narrow"/>
              </a:rPr>
              <a:pPr defTabSz="1219170">
                <a:defRPr/>
              </a:pPr>
              <a:t>6/11/2021</a:t>
            </a:fld>
            <a:endParaRPr lang="en-US" sz="1600" dirty="0">
              <a:solidFill>
                <a:srgbClr val="15284B">
                  <a:tint val="75000"/>
                </a:srgbClr>
              </a:solidFill>
              <a:latin typeface="Arial Narrow"/>
            </a:endParaRPr>
          </a:p>
        </p:txBody>
      </p:sp>
      <p:sp>
        <p:nvSpPr>
          <p:cNvPr id="5" name="Footer Placeholder 4"/>
          <p:cNvSpPr>
            <a:spLocks noGrp="1"/>
          </p:cNvSpPr>
          <p:nvPr>
            <p:ph type="ftr" sz="quarter" idx="11"/>
          </p:nvPr>
        </p:nvSpPr>
        <p:spPr/>
        <p:txBody>
          <a:bodyPr/>
          <a:lstStyle/>
          <a:p>
            <a:pPr algn="ctr" defTabSz="1219170">
              <a:defRPr/>
            </a:pPr>
            <a:endParaRPr lang="en-US" sz="1600" dirty="0">
              <a:solidFill>
                <a:srgbClr val="15284B">
                  <a:tint val="75000"/>
                </a:srgbClr>
              </a:solidFill>
              <a:latin typeface="Arial Narrow"/>
            </a:endParaRPr>
          </a:p>
        </p:txBody>
      </p:sp>
    </p:spTree>
    <p:extLst>
      <p:ext uri="{BB962C8B-B14F-4D97-AF65-F5344CB8AC3E}">
        <p14:creationId xmlns:p14="http://schemas.microsoft.com/office/powerpoint/2010/main" val="322494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6/11/2021</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6/11/2021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6/11/2021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6/11/2021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6/11/2021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6/11/2021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677" r:id="rId15"/>
    <p:sldLayoutId id="2147483678" r:id="rId16"/>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law.cornell.edu/cfr/text/34/200.2#a_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ksde.org/Default.aspx?tabid=567"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bZl6cjLAgZ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wIkxLDUnWR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ksde.org/Default.aspx?tabid=887" TargetMode="External"/><Relationship Id="rId7" Type="http://schemas.openxmlformats.org/officeDocument/2006/relationships/hyperlink" Target="https://www.ksde.org/Teaching-Learning/Resources/Navigating-Change-Kansas-Guide-to-Learning-and-School-Safety-Operation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ksdetasn.org/" TargetMode="External"/><Relationship Id="rId5" Type="http://schemas.openxmlformats.org/officeDocument/2006/relationships/hyperlink" Target="https://dynamiclearningmaps.org/kansas" TargetMode="External"/><Relationship Id="rId4" Type="http://schemas.openxmlformats.org/officeDocument/2006/relationships/hyperlink" Target="https://www.ksde.org/Default.aspx?tabid=407"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crogers@ksde.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crogers@ksde.org"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publications.ici.umn.edu/ties/foundations-of-inclusion-tips/using-the-least-dangerous-assumption-in-educational-decisio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1rIwA7C-vc8" TargetMode="External"/><Relationship Id="rId5" Type="http://schemas.openxmlformats.org/officeDocument/2006/relationships/hyperlink" Target="https://www.youtube.com/watch?v=1rIwA7C-vc8"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DLM training</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2020</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The least dangerous assumption is to have high expectations for all students.</a:t>
            </a:r>
          </a:p>
        </p:txBody>
      </p:sp>
      <p:sp>
        <p:nvSpPr>
          <p:cNvPr id="4" name="Rounded Rectangle 3"/>
          <p:cNvSpPr/>
          <p:nvPr/>
        </p:nvSpPr>
        <p:spPr>
          <a:xfrm>
            <a:off x="1399592" y="2519264"/>
            <a:ext cx="3545632" cy="2565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What if we assume students CAN learn, so we give them every opportunity, and it turns out the CAN”T?</a:t>
            </a:r>
          </a:p>
        </p:txBody>
      </p:sp>
      <p:sp>
        <p:nvSpPr>
          <p:cNvPr id="6" name="Left-Right Arrow 5"/>
          <p:cNvSpPr/>
          <p:nvPr/>
        </p:nvSpPr>
        <p:spPr>
          <a:xfrm>
            <a:off x="5245359" y="3443987"/>
            <a:ext cx="1763486" cy="9330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VS</a:t>
            </a:r>
          </a:p>
        </p:txBody>
      </p:sp>
      <p:sp>
        <p:nvSpPr>
          <p:cNvPr id="5" name="Rounded Rectangle 4"/>
          <p:cNvSpPr/>
          <p:nvPr/>
        </p:nvSpPr>
        <p:spPr>
          <a:xfrm>
            <a:off x="7308980" y="2519264"/>
            <a:ext cx="3545632" cy="2565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What if we assume students CAN”T learn, so we don’t give them every opportunity, and it turns out they CAN?</a:t>
            </a:r>
          </a:p>
        </p:txBody>
      </p:sp>
    </p:spTree>
    <p:extLst>
      <p:ext uri="{BB962C8B-B14F-4D97-AF65-F5344CB8AC3E}">
        <p14:creationId xmlns:p14="http://schemas.microsoft.com/office/powerpoint/2010/main" val="282915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Flawed assumptions</a:t>
            </a:r>
          </a:p>
        </p:txBody>
      </p:sp>
      <p:pic>
        <p:nvPicPr>
          <p:cNvPr id="4" name="Picture 3" descr="Image of Cheryl Jorgenson's book It's More Than &quot;Just Being IN&quot;">
            <a:extLst>
              <a:ext uri="{FF2B5EF4-FFF2-40B4-BE49-F238E27FC236}">
                <a16:creationId xmlns:a16="http://schemas.microsoft.com/office/drawing/2014/main" id="{4421BB1A-3582-4C87-A4F7-90F0CCCA9CCF}"/>
              </a:ext>
            </a:extLst>
          </p:cNvPr>
          <p:cNvPicPr>
            <a:picLocks noChangeAspect="1"/>
          </p:cNvPicPr>
          <p:nvPr/>
        </p:nvPicPr>
        <p:blipFill>
          <a:blip r:embed="rId3"/>
          <a:stretch>
            <a:fillRect/>
          </a:stretch>
        </p:blipFill>
        <p:spPr>
          <a:xfrm>
            <a:off x="10398256" y="74645"/>
            <a:ext cx="1700438" cy="2425959"/>
          </a:xfrm>
          <a:prstGeom prst="rect">
            <a:avLst/>
          </a:prstGeom>
        </p:spPr>
      </p:pic>
      <p:sp>
        <p:nvSpPr>
          <p:cNvPr id="2" name="Content Placeholder 1"/>
          <p:cNvSpPr>
            <a:spLocks noGrp="1"/>
          </p:cNvSpPr>
          <p:nvPr>
            <p:ph idx="1"/>
          </p:nvPr>
        </p:nvSpPr>
        <p:spPr/>
        <p:txBody>
          <a:bodyPr/>
          <a:lstStyle/>
          <a:p>
            <a:r>
              <a:rPr lang="en-US" dirty="0"/>
              <a:t>Intelligence is something that can be reliably measured.</a:t>
            </a:r>
          </a:p>
          <a:p>
            <a:r>
              <a:rPr lang="en-US" dirty="0"/>
              <a:t>Students with intellectual disabilities cannot learn general education academic content……so there’s no benefit to being in general education classes.</a:t>
            </a:r>
          </a:p>
          <a:p>
            <a:r>
              <a:rPr lang="en-US" dirty="0"/>
              <a:t>The choice between a student being in general education or getting their needs met is an either/or situation.</a:t>
            </a:r>
          </a:p>
          <a:p>
            <a:pPr marL="0" indent="0">
              <a:buNone/>
            </a:pPr>
            <a:endParaRPr lang="en-US" dirty="0"/>
          </a:p>
          <a:p>
            <a:pPr marL="0" indent="0">
              <a:buNone/>
            </a:pPr>
            <a:r>
              <a:rPr lang="en-US" sz="2000" dirty="0"/>
              <a:t>Jorgenson, C.M.(2018). “It’s More Than ‘Just Being In’: Creating Authentic Inclusion for Students with Complex Support Needs.”</a:t>
            </a:r>
          </a:p>
        </p:txBody>
      </p:sp>
    </p:spTree>
    <p:extLst>
      <p:ext uri="{BB962C8B-B14F-4D97-AF65-F5344CB8AC3E}">
        <p14:creationId xmlns:p14="http://schemas.microsoft.com/office/powerpoint/2010/main" val="76862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93307"/>
            <a:ext cx="10515600" cy="1597382"/>
          </a:xfrm>
        </p:spPr>
        <p:txBody>
          <a:bodyPr/>
          <a:lstStyle/>
          <a:p>
            <a:pPr algn="ctr"/>
            <a:r>
              <a:rPr lang="en-US" dirty="0"/>
              <a:t>Improving Student Outcomes</a:t>
            </a:r>
          </a:p>
        </p:txBody>
      </p:sp>
      <p:sp>
        <p:nvSpPr>
          <p:cNvPr id="10" name="Donut 9" descr="graphical representation of three elements that work together to improve outcomes for all students"/>
          <p:cNvSpPr/>
          <p:nvPr/>
        </p:nvSpPr>
        <p:spPr>
          <a:xfrm>
            <a:off x="3660711" y="1888918"/>
            <a:ext cx="4568890" cy="4231963"/>
          </a:xfrm>
          <a:prstGeom prst="donut">
            <a:avLst>
              <a:gd name="adj" fmla="val 782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descr="presuming competence&#10;"/>
          <p:cNvSpPr/>
          <p:nvPr/>
        </p:nvSpPr>
        <p:spPr>
          <a:xfrm>
            <a:off x="4707386" y="1424473"/>
            <a:ext cx="2475539" cy="1343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presuming competence"/>
          <p:cNvSpPr txBox="1"/>
          <p:nvPr/>
        </p:nvSpPr>
        <p:spPr>
          <a:xfrm flipH="1">
            <a:off x="4926562" y="1595535"/>
            <a:ext cx="2062066" cy="830997"/>
          </a:xfrm>
          <a:prstGeom prst="rect">
            <a:avLst/>
          </a:prstGeom>
          <a:noFill/>
        </p:spPr>
        <p:txBody>
          <a:bodyPr wrap="square" rtlCol="0">
            <a:spAutoFit/>
          </a:bodyPr>
          <a:lstStyle/>
          <a:p>
            <a:pPr algn="ctr"/>
            <a:r>
              <a:rPr lang="en-US" sz="2400" b="1" dirty="0"/>
              <a:t>Presuming</a:t>
            </a:r>
          </a:p>
          <a:p>
            <a:pPr algn="ctr"/>
            <a:r>
              <a:rPr lang="en-US" sz="2400" b="1" dirty="0"/>
              <a:t>Competence</a:t>
            </a:r>
          </a:p>
        </p:txBody>
      </p:sp>
      <p:sp>
        <p:nvSpPr>
          <p:cNvPr id="12" name="Oval 11" descr="Least Dangerous Assumption"/>
          <p:cNvSpPr/>
          <p:nvPr/>
        </p:nvSpPr>
        <p:spPr>
          <a:xfrm>
            <a:off x="6861110" y="4267200"/>
            <a:ext cx="2475539" cy="1343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83396" y="4316963"/>
            <a:ext cx="2030965" cy="1200329"/>
          </a:xfrm>
          <a:prstGeom prst="rect">
            <a:avLst/>
          </a:prstGeom>
          <a:noFill/>
        </p:spPr>
        <p:txBody>
          <a:bodyPr wrap="square" rtlCol="0">
            <a:spAutoFit/>
          </a:bodyPr>
          <a:lstStyle/>
          <a:p>
            <a:pPr algn="ctr"/>
            <a:r>
              <a:rPr lang="en-US" sz="2400" b="1" dirty="0"/>
              <a:t>Least</a:t>
            </a:r>
          </a:p>
          <a:p>
            <a:pPr algn="ctr"/>
            <a:r>
              <a:rPr lang="en-US" sz="2400" b="1" dirty="0"/>
              <a:t>Dangerous</a:t>
            </a:r>
          </a:p>
          <a:p>
            <a:pPr algn="ctr"/>
            <a:r>
              <a:rPr lang="en-US" sz="2400" b="1" dirty="0"/>
              <a:t>Assumption</a:t>
            </a:r>
          </a:p>
        </p:txBody>
      </p:sp>
      <p:sp>
        <p:nvSpPr>
          <p:cNvPr id="13" name="Oval 12" descr="high expectations"/>
          <p:cNvSpPr/>
          <p:nvPr/>
        </p:nvSpPr>
        <p:spPr>
          <a:xfrm>
            <a:off x="2581469" y="4267200"/>
            <a:ext cx="2475539" cy="1343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823974" y="4556449"/>
            <a:ext cx="2090057" cy="830997"/>
          </a:xfrm>
          <a:prstGeom prst="rect">
            <a:avLst/>
          </a:prstGeom>
          <a:noFill/>
        </p:spPr>
        <p:txBody>
          <a:bodyPr wrap="square" rtlCol="0">
            <a:spAutoFit/>
          </a:bodyPr>
          <a:lstStyle/>
          <a:p>
            <a:pPr algn="ctr"/>
            <a:r>
              <a:rPr lang="en-US" sz="2400" b="1" dirty="0"/>
              <a:t>High</a:t>
            </a:r>
          </a:p>
          <a:p>
            <a:pPr algn="ctr"/>
            <a:r>
              <a:rPr lang="en-US" sz="2400" b="1" dirty="0"/>
              <a:t>Expectations</a:t>
            </a:r>
          </a:p>
        </p:txBody>
      </p:sp>
    </p:spTree>
    <p:extLst>
      <p:ext uri="{BB962C8B-B14F-4D97-AF65-F5344CB8AC3E}">
        <p14:creationId xmlns:p14="http://schemas.microsoft.com/office/powerpoint/2010/main" val="2771050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image of thought bubbles labeled with who, what, when, where, why, and how">
            <a:extLst>
              <a:ext uri="{FF2B5EF4-FFF2-40B4-BE49-F238E27FC236}">
                <a16:creationId xmlns:a16="http://schemas.microsoft.com/office/drawing/2014/main" id="{5CE0D14A-8254-4F19-B8BC-117C6AB6E55B}"/>
              </a:ext>
            </a:extLst>
          </p:cNvPr>
          <p:cNvPicPr>
            <a:picLocks noGrp="1" noChangeAspect="1"/>
          </p:cNvPicPr>
          <p:nvPr>
            <p:ph idx="1"/>
          </p:nvPr>
        </p:nvPicPr>
        <p:blipFill>
          <a:blip r:embed="rId3"/>
          <a:stretch>
            <a:fillRect/>
          </a:stretch>
        </p:blipFill>
        <p:spPr>
          <a:xfrm>
            <a:off x="2508142" y="1644650"/>
            <a:ext cx="7175716" cy="4532313"/>
          </a:xfrm>
          <a:prstGeom prst="rect">
            <a:avLst/>
          </a:prstGeom>
        </p:spPr>
      </p:pic>
      <p:sp>
        <p:nvSpPr>
          <p:cNvPr id="10" name="Title 9">
            <a:extLst>
              <a:ext uri="{FF2B5EF4-FFF2-40B4-BE49-F238E27FC236}">
                <a16:creationId xmlns:a16="http://schemas.microsoft.com/office/drawing/2014/main" id="{3A839AA1-A4A8-4922-82A2-3F864126CD76}"/>
              </a:ext>
            </a:extLst>
          </p:cNvPr>
          <p:cNvSpPr>
            <a:spLocks noGrp="1"/>
          </p:cNvSpPr>
          <p:nvPr>
            <p:ph type="title"/>
          </p:nvPr>
        </p:nvSpPr>
        <p:spPr/>
        <p:txBody>
          <a:bodyPr/>
          <a:lstStyle/>
          <a:p>
            <a:r>
              <a:rPr lang="en-US" dirty="0"/>
              <a:t>Questions to Ponder</a:t>
            </a:r>
          </a:p>
        </p:txBody>
      </p:sp>
    </p:spTree>
    <p:extLst>
      <p:ext uri="{BB962C8B-B14F-4D97-AF65-F5344CB8AC3E}">
        <p14:creationId xmlns:p14="http://schemas.microsoft.com/office/powerpoint/2010/main" val="72863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p:txBody>
          <a:bodyPr/>
          <a:lstStyle/>
          <a:p>
            <a:r>
              <a:rPr lang="en-US" dirty="0"/>
              <a:t>Alternate Assessment based on Alternate Academic Achievement Standards</a:t>
            </a:r>
          </a:p>
        </p:txBody>
      </p:sp>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p:txBody>
          <a:bodyPr/>
          <a:lstStyle/>
          <a:p>
            <a:r>
              <a:rPr lang="en-US" dirty="0"/>
              <a:t>1% Threshold</a:t>
            </a:r>
          </a:p>
        </p:txBody>
      </p:sp>
    </p:spTree>
    <p:extLst>
      <p:ext uri="{BB962C8B-B14F-4D97-AF65-F5344CB8AC3E}">
        <p14:creationId xmlns:p14="http://schemas.microsoft.com/office/powerpoint/2010/main" val="465611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idx="1"/>
          </p:nvPr>
        </p:nvSpPr>
        <p:spPr>
          <a:xfrm>
            <a:off x="838200" y="1422131"/>
            <a:ext cx="10515600" cy="4898770"/>
          </a:xfrm>
        </p:spPr>
        <p:txBody>
          <a:bodyPr>
            <a:normAutofit fontScale="92500" lnSpcReduction="20000"/>
          </a:bodyPr>
          <a:lstStyle/>
          <a:p>
            <a:r>
              <a:rPr lang="en-US" dirty="0"/>
              <a:t>Revision of the Elementary &amp; Secondary Education Act of 1965</a:t>
            </a:r>
          </a:p>
          <a:p>
            <a:r>
              <a:rPr lang="en-US" dirty="0"/>
              <a:t>34 CFR 200.6 – Inclusion for all students </a:t>
            </a:r>
          </a:p>
          <a:p>
            <a:r>
              <a:rPr lang="en-US" dirty="0"/>
              <a:t>1.0 percent threshold is on the State </a:t>
            </a:r>
          </a:p>
          <a:p>
            <a:pPr lvl="1"/>
            <a:r>
              <a:rPr lang="en-US" dirty="0"/>
              <a:t>Not prohibit an LEA from assessing more than 1.0 percent of its assessed students in any subject for which assessments are administered under          </a:t>
            </a:r>
            <a:r>
              <a:rPr lang="en-US" u="sng" dirty="0">
                <a:hlinkClick r:id="rId3"/>
              </a:rPr>
              <a:t>§ 200.2(a)(1)</a:t>
            </a:r>
            <a:r>
              <a:rPr lang="en-US" dirty="0"/>
              <a:t> with an alternate assessment aligned with alternate academic achievement standards.)</a:t>
            </a:r>
          </a:p>
          <a:p>
            <a:pPr lvl="1"/>
            <a:r>
              <a:rPr lang="en-US" dirty="0"/>
              <a:t>Require LEA must submit information justifying the need of the LEA to assess more than 1.0 percent of its assessed students in any such subject with an alternate assessment (Due to assessments being waived for the 2019-2020 school year, there will not be alternate assessment justifications this year)</a:t>
            </a:r>
          </a:p>
          <a:p>
            <a:pPr lvl="1"/>
            <a:r>
              <a:rPr lang="en-US" dirty="0"/>
              <a:t>Provide appropriate oversight , as determined by the State, of an LEA that is required to submit information to the State; and</a:t>
            </a:r>
          </a:p>
          <a:p>
            <a:pPr lvl="1"/>
            <a:r>
              <a:rPr lang="en-US" dirty="0"/>
              <a:t>Make the information submitted by an LEA publicly available, provided that such information does not reveal personally identifiable information about an individual student. </a:t>
            </a:r>
            <a:r>
              <a:rPr lang="en-US" dirty="0">
                <a:hlinkClick r:id="rId4"/>
              </a:rPr>
              <a:t>http://www.ksde.org/Default.aspx?tabid=567</a:t>
            </a:r>
            <a:r>
              <a:rPr lang="en-US" dirty="0"/>
              <a:t>   </a:t>
            </a:r>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838200" y="365126"/>
            <a:ext cx="10515600" cy="1057006"/>
          </a:xfrm>
        </p:spPr>
        <p:txBody>
          <a:bodyPr>
            <a:normAutofit fontScale="90000"/>
          </a:bodyPr>
          <a:lstStyle/>
          <a:p>
            <a:r>
              <a:rPr lang="en-US" dirty="0"/>
              <a:t>Every Student Succeeds Act (ESSA) - Enacted in 2016</a:t>
            </a:r>
          </a:p>
        </p:txBody>
      </p:sp>
    </p:spTree>
    <p:extLst>
      <p:ext uri="{BB962C8B-B14F-4D97-AF65-F5344CB8AC3E}">
        <p14:creationId xmlns:p14="http://schemas.microsoft.com/office/powerpoint/2010/main" val="316640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ECE3C4-9DD5-47BD-BEA1-FE55E3319CA5}"/>
              </a:ext>
            </a:extLst>
          </p:cNvPr>
          <p:cNvSpPr>
            <a:spLocks noGrp="1"/>
          </p:cNvSpPr>
          <p:nvPr>
            <p:ph type="title"/>
          </p:nvPr>
        </p:nvSpPr>
        <p:spPr>
          <a:xfrm>
            <a:off x="681135" y="432665"/>
            <a:ext cx="9552757" cy="2713228"/>
          </a:xfrm>
        </p:spPr>
        <p:txBody>
          <a:bodyPr/>
          <a:lstStyle/>
          <a:p>
            <a:r>
              <a:rPr lang="en-US" dirty="0"/>
              <a:t>1.0% Threshold Waiver</a:t>
            </a:r>
          </a:p>
        </p:txBody>
      </p:sp>
    </p:spTree>
    <p:extLst>
      <p:ext uri="{BB962C8B-B14F-4D97-AF65-F5344CB8AC3E}">
        <p14:creationId xmlns:p14="http://schemas.microsoft.com/office/powerpoint/2010/main" val="1028387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CB404E-020F-48B3-BBEB-78190B59897A}"/>
              </a:ext>
            </a:extLst>
          </p:cNvPr>
          <p:cNvSpPr>
            <a:spLocks noGrp="1"/>
          </p:cNvSpPr>
          <p:nvPr>
            <p:ph idx="1"/>
          </p:nvPr>
        </p:nvSpPr>
        <p:spPr/>
        <p:txBody>
          <a:bodyPr>
            <a:normAutofit lnSpcReduction="10000"/>
          </a:bodyPr>
          <a:lstStyle/>
          <a:p>
            <a:r>
              <a:rPr lang="en-US" dirty="0"/>
              <a:t>Kansas has consistently tested just over 1.0 percent of our students on the Alternate Assessment based on Alternate Academic Achievement Standards (AA-AAAS).</a:t>
            </a:r>
          </a:p>
          <a:p>
            <a:r>
              <a:rPr lang="en-US" dirty="0"/>
              <a:t>June 2019 – KSDE received an letter from the DOE requiring Kansas to submit a plan for coming into compliance with the 1.0 threshold. Plan was submitted July 24, 2019</a:t>
            </a:r>
          </a:p>
          <a:p>
            <a:r>
              <a:rPr lang="en-US" dirty="0"/>
              <a:t>KSDE submitted an AA-AAAS 1% threshold waiver request on August 22, 2019 – waiver was approved January 2, 2020</a:t>
            </a:r>
          </a:p>
          <a:p>
            <a:r>
              <a:rPr lang="en-US" dirty="0"/>
              <a:t>KSDE submitted an AA-AAAS 1% threshold waiver extension on June 2, 2020 – waiver extension was approved on August, 7, 2020</a:t>
            </a:r>
          </a:p>
        </p:txBody>
      </p:sp>
      <p:sp>
        <p:nvSpPr>
          <p:cNvPr id="3" name="Title 2">
            <a:extLst>
              <a:ext uri="{FF2B5EF4-FFF2-40B4-BE49-F238E27FC236}">
                <a16:creationId xmlns:a16="http://schemas.microsoft.com/office/drawing/2014/main" id="{37350CCD-0F53-460A-8BA9-B069BD34173E}"/>
              </a:ext>
            </a:extLst>
          </p:cNvPr>
          <p:cNvSpPr>
            <a:spLocks noGrp="1"/>
          </p:cNvSpPr>
          <p:nvPr>
            <p:ph type="title"/>
          </p:nvPr>
        </p:nvSpPr>
        <p:spPr/>
        <p:txBody>
          <a:bodyPr/>
          <a:lstStyle/>
          <a:p>
            <a:r>
              <a:rPr lang="en-US" dirty="0"/>
              <a:t>History</a:t>
            </a:r>
          </a:p>
        </p:txBody>
      </p:sp>
    </p:spTree>
    <p:extLst>
      <p:ext uri="{BB962C8B-B14F-4D97-AF65-F5344CB8AC3E}">
        <p14:creationId xmlns:p14="http://schemas.microsoft.com/office/powerpoint/2010/main" val="3395293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904E51-52E2-4AE6-9BE6-7569EE7446F6}"/>
              </a:ext>
            </a:extLst>
          </p:cNvPr>
          <p:cNvSpPr>
            <a:spLocks noGrp="1"/>
          </p:cNvSpPr>
          <p:nvPr>
            <p:ph idx="1"/>
          </p:nvPr>
        </p:nvSpPr>
        <p:spPr/>
        <p:txBody>
          <a:bodyPr>
            <a:normAutofit lnSpcReduction="10000"/>
          </a:bodyPr>
          <a:lstStyle/>
          <a:p>
            <a:r>
              <a:rPr lang="en-US" dirty="0"/>
              <a:t>States must</a:t>
            </a:r>
          </a:p>
          <a:p>
            <a:pPr lvl="1"/>
            <a:r>
              <a:rPr lang="en-US" dirty="0"/>
              <a:t>Test at least 95% of all students and 95% of children with disabilities</a:t>
            </a:r>
          </a:p>
          <a:p>
            <a:pPr lvl="1"/>
            <a:r>
              <a:rPr lang="en-US" dirty="0"/>
              <a:t>The State must verify that each LEA that the State anticipates will assess more than 1.0 percent of its assessed students in any subject using an AA-AAAS complete assurances</a:t>
            </a:r>
          </a:p>
          <a:p>
            <a:pPr lvl="2"/>
            <a:r>
              <a:rPr lang="en-US" dirty="0"/>
              <a:t>Followed the State’s participation guidelines</a:t>
            </a:r>
          </a:p>
          <a:p>
            <a:pPr lvl="2"/>
            <a:r>
              <a:rPr lang="en-US" dirty="0"/>
              <a:t>Address any disproportionality in the percentage of students in any subgroup taking an AA-AAAS (districts will be required to complete assurances in December if they tested over 1.0 percent of students in any subject during the 2018-2019 school year)</a:t>
            </a:r>
          </a:p>
          <a:p>
            <a:pPr lvl="1"/>
            <a:r>
              <a:rPr lang="en-US" dirty="0"/>
              <a:t>Show substantial progress  - based on enrollment and testing completed during the fall test window and the beginning of the spring test window, there was a decrease of 75 students in reading, 72 students in math, and 17 students in science</a:t>
            </a:r>
          </a:p>
          <a:p>
            <a:pPr lvl="1"/>
            <a:endParaRPr lang="en-US" dirty="0"/>
          </a:p>
        </p:txBody>
      </p:sp>
      <p:sp>
        <p:nvSpPr>
          <p:cNvPr id="3" name="Title 2">
            <a:extLst>
              <a:ext uri="{FF2B5EF4-FFF2-40B4-BE49-F238E27FC236}">
                <a16:creationId xmlns:a16="http://schemas.microsoft.com/office/drawing/2014/main" id="{9031CB08-210C-440C-8D3B-F421087B3119}"/>
              </a:ext>
            </a:extLst>
          </p:cNvPr>
          <p:cNvSpPr>
            <a:spLocks noGrp="1"/>
          </p:cNvSpPr>
          <p:nvPr>
            <p:ph type="title"/>
          </p:nvPr>
        </p:nvSpPr>
        <p:spPr/>
        <p:txBody>
          <a:bodyPr/>
          <a:lstStyle/>
          <a:p>
            <a:r>
              <a:rPr lang="en-US" dirty="0"/>
              <a:t>Requirements of the waiver extension</a:t>
            </a:r>
          </a:p>
        </p:txBody>
      </p:sp>
    </p:spTree>
    <p:extLst>
      <p:ext uri="{BB962C8B-B14F-4D97-AF65-F5344CB8AC3E}">
        <p14:creationId xmlns:p14="http://schemas.microsoft.com/office/powerpoint/2010/main" val="2128500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9D7B65-0ECA-452D-9CFF-777BF0B147E5}"/>
              </a:ext>
            </a:extLst>
          </p:cNvPr>
          <p:cNvSpPr>
            <a:spLocks noGrp="1"/>
          </p:cNvSpPr>
          <p:nvPr>
            <p:ph idx="1"/>
          </p:nvPr>
        </p:nvSpPr>
        <p:spPr/>
        <p:txBody>
          <a:bodyPr>
            <a:normAutofit/>
          </a:bodyPr>
          <a:lstStyle/>
          <a:p>
            <a:r>
              <a:rPr lang="en-US" dirty="0"/>
              <a:t>Implement a tiered system of support</a:t>
            </a:r>
          </a:p>
          <a:p>
            <a:pPr lvl="1"/>
            <a:r>
              <a:rPr lang="en-US" dirty="0"/>
              <a:t>Universal </a:t>
            </a:r>
          </a:p>
          <a:p>
            <a:pPr lvl="1"/>
            <a:r>
              <a:rPr lang="en-US" dirty="0"/>
              <a:t>Targeted Technical Assistance </a:t>
            </a:r>
          </a:p>
          <a:p>
            <a:pPr lvl="1"/>
            <a:r>
              <a:rPr lang="en-US" dirty="0"/>
              <a:t>Intensive Technical</a:t>
            </a:r>
          </a:p>
        </p:txBody>
      </p:sp>
      <p:sp>
        <p:nvSpPr>
          <p:cNvPr id="3" name="Title 2">
            <a:extLst>
              <a:ext uri="{FF2B5EF4-FFF2-40B4-BE49-F238E27FC236}">
                <a16:creationId xmlns:a16="http://schemas.microsoft.com/office/drawing/2014/main" id="{A581E81B-CF79-4215-B2DB-06544A7CDCD7}"/>
              </a:ext>
            </a:extLst>
          </p:cNvPr>
          <p:cNvSpPr>
            <a:spLocks noGrp="1"/>
          </p:cNvSpPr>
          <p:nvPr>
            <p:ph type="title"/>
          </p:nvPr>
        </p:nvSpPr>
        <p:spPr/>
        <p:txBody>
          <a:bodyPr/>
          <a:lstStyle/>
          <a:p>
            <a:r>
              <a:rPr lang="en-US" dirty="0"/>
              <a:t>Moving Forward</a:t>
            </a:r>
          </a:p>
        </p:txBody>
      </p:sp>
    </p:spTree>
    <p:extLst>
      <p:ext uri="{BB962C8B-B14F-4D97-AF65-F5344CB8AC3E}">
        <p14:creationId xmlns:p14="http://schemas.microsoft.com/office/powerpoint/2010/main" val="365256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7" name="Content Placeholder 6"/>
          <p:cNvSpPr>
            <a:spLocks noGrp="1"/>
          </p:cNvSpPr>
          <p:nvPr>
            <p:ph idx="1"/>
          </p:nvPr>
        </p:nvSpPr>
        <p:spPr>
          <a:xfrm>
            <a:off x="838199" y="1430216"/>
            <a:ext cx="10380786" cy="4595446"/>
          </a:xfrm>
        </p:spPr>
        <p:txBody>
          <a:bodyPr>
            <a:normAutofit/>
          </a:bodyPr>
          <a:lstStyle/>
          <a:p>
            <a:pPr marL="342900" indent="-342900">
              <a:buFont typeface="Arial" panose="020B0604020202020204" pitchFamily="34" charset="0"/>
              <a:buChar char="•"/>
            </a:pPr>
            <a:r>
              <a:rPr lang="en-US" dirty="0"/>
              <a:t>To understand the concept of Least Dangerous Assumption and the role it plays in Assessment Decisions</a:t>
            </a:r>
          </a:p>
          <a:p>
            <a:pPr marL="342900" indent="-342900">
              <a:buFont typeface="Arial" panose="020B0604020202020204" pitchFamily="34" charset="0"/>
              <a:buChar char="•"/>
            </a:pPr>
            <a:r>
              <a:rPr lang="en-US" dirty="0"/>
              <a:t>To understand the regulations around Alternate Assessments based on Alternate Academic Achievement Standards (AA-AAAS) and the 1% Threshold placed on the State</a:t>
            </a:r>
          </a:p>
          <a:p>
            <a:pPr marL="342900" indent="-342900">
              <a:buFont typeface="Arial" panose="020B0604020202020204" pitchFamily="34" charset="0"/>
              <a:buChar char="•"/>
            </a:pPr>
            <a:r>
              <a:rPr lang="en-US" dirty="0"/>
              <a:t>To understand who takes the Dynamic Learning Maps (DLM) Alternate Assessment</a:t>
            </a:r>
          </a:p>
          <a:p>
            <a:pPr marL="342900" indent="-342900">
              <a:buFont typeface="Arial" panose="020B0604020202020204" pitchFamily="34" charset="0"/>
              <a:buChar char="•"/>
            </a:pPr>
            <a:r>
              <a:rPr lang="en-US" dirty="0"/>
              <a:t>To understand what Kansas Data shows (risk factors/red flags)</a:t>
            </a:r>
          </a:p>
          <a:p>
            <a:pPr marL="0" indent="0">
              <a:buNone/>
            </a:pPr>
            <a:endParaRPr lang="en-US" dirty="0"/>
          </a:p>
          <a:p>
            <a:pPr marL="0" indent="0">
              <a:buNone/>
            </a:pPr>
            <a:r>
              <a:rPr lang="en-US" dirty="0"/>
              <a:t>.</a:t>
            </a:r>
          </a:p>
          <a:p>
            <a:endParaRPr lang="en-US" dirty="0"/>
          </a:p>
        </p:txBody>
      </p:sp>
    </p:spTree>
    <p:extLst>
      <p:ext uri="{BB962C8B-B14F-4D97-AF65-F5344CB8AC3E}">
        <p14:creationId xmlns:p14="http://schemas.microsoft.com/office/powerpoint/2010/main" val="229569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of page one of the Student Information Sheet for DLM">
            <a:extLst>
              <a:ext uri="{FF2B5EF4-FFF2-40B4-BE49-F238E27FC236}">
                <a16:creationId xmlns:a16="http://schemas.microsoft.com/office/drawing/2014/main" id="{E5CDFBAA-A1D5-4FE7-8D76-C4B7CA2FD67D}"/>
              </a:ext>
            </a:extLst>
          </p:cNvPr>
          <p:cNvPicPr>
            <a:picLocks noGrp="1" noChangeAspect="1"/>
          </p:cNvPicPr>
          <p:nvPr>
            <p:ph sz="half" idx="1"/>
          </p:nvPr>
        </p:nvPicPr>
        <p:blipFill>
          <a:blip r:embed="rId3"/>
          <a:stretch>
            <a:fillRect/>
          </a:stretch>
        </p:blipFill>
        <p:spPr>
          <a:xfrm>
            <a:off x="1366373" y="1371600"/>
            <a:ext cx="3769135" cy="4805363"/>
          </a:xfrm>
          <a:prstGeom prst="rect">
            <a:avLst/>
          </a:prstGeom>
        </p:spPr>
      </p:pic>
      <p:pic>
        <p:nvPicPr>
          <p:cNvPr id="7" name="Content Placeholder 6" descr="Screen shot of page 2 of the Student Information Sheet for DLM">
            <a:extLst>
              <a:ext uri="{FF2B5EF4-FFF2-40B4-BE49-F238E27FC236}">
                <a16:creationId xmlns:a16="http://schemas.microsoft.com/office/drawing/2014/main" id="{6B59293E-20E2-47E2-B84C-0918BB41BD91}"/>
              </a:ext>
            </a:extLst>
          </p:cNvPr>
          <p:cNvPicPr>
            <a:picLocks noGrp="1" noChangeAspect="1"/>
          </p:cNvPicPr>
          <p:nvPr>
            <p:ph sz="half" idx="2"/>
          </p:nvPr>
        </p:nvPicPr>
        <p:blipFill>
          <a:blip r:embed="rId4"/>
          <a:stretch>
            <a:fillRect/>
          </a:stretch>
        </p:blipFill>
        <p:spPr>
          <a:xfrm>
            <a:off x="6665581" y="1371600"/>
            <a:ext cx="3832711" cy="4805363"/>
          </a:xfrm>
          <a:prstGeom prst="rect">
            <a:avLst/>
          </a:prstGeom>
        </p:spPr>
      </p:pic>
      <p:sp>
        <p:nvSpPr>
          <p:cNvPr id="3" name="Title 2">
            <a:extLst>
              <a:ext uri="{FF2B5EF4-FFF2-40B4-BE49-F238E27FC236}">
                <a16:creationId xmlns:a16="http://schemas.microsoft.com/office/drawing/2014/main" id="{80DC92D8-2BAC-4565-B44E-C5B76B14564B}"/>
              </a:ext>
            </a:extLst>
          </p:cNvPr>
          <p:cNvSpPr>
            <a:spLocks noGrp="1"/>
          </p:cNvSpPr>
          <p:nvPr>
            <p:ph type="title"/>
          </p:nvPr>
        </p:nvSpPr>
        <p:spPr/>
        <p:txBody>
          <a:bodyPr/>
          <a:lstStyle/>
          <a:p>
            <a:r>
              <a:rPr lang="en-US" dirty="0"/>
              <a:t>Student Information Sheet</a:t>
            </a:r>
          </a:p>
        </p:txBody>
      </p:sp>
    </p:spTree>
    <p:extLst>
      <p:ext uri="{BB962C8B-B14F-4D97-AF65-F5344CB8AC3E}">
        <p14:creationId xmlns:p14="http://schemas.microsoft.com/office/powerpoint/2010/main" val="1946068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Dynamic Learning Maps</a:t>
            </a:r>
            <a:br>
              <a:rPr lang="en-US" dirty="0"/>
            </a:br>
            <a:r>
              <a:rPr lang="en-US" dirty="0"/>
              <a:t>(DLM)</a:t>
            </a:r>
          </a:p>
        </p:txBody>
      </p:sp>
      <p:sp>
        <p:nvSpPr>
          <p:cNvPr id="2" name="Subtitle 1"/>
          <p:cNvSpPr>
            <a:spLocks noGrp="1"/>
          </p:cNvSpPr>
          <p:nvPr>
            <p:ph type="subTitle" idx="1"/>
          </p:nvPr>
        </p:nvSpPr>
        <p:spPr/>
        <p:txBody>
          <a:bodyPr/>
          <a:lstStyle/>
          <a:p>
            <a:r>
              <a:rPr lang="en-US" dirty="0"/>
              <a:t>Participation Guidelines</a:t>
            </a:r>
          </a:p>
        </p:txBody>
      </p:sp>
    </p:spTree>
    <p:extLst>
      <p:ext uri="{BB962C8B-B14F-4D97-AF65-F5344CB8AC3E}">
        <p14:creationId xmlns:p14="http://schemas.microsoft.com/office/powerpoint/2010/main" val="1841261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83922C-73FA-4F82-8D07-EFBE9F5177EA}"/>
              </a:ext>
            </a:extLst>
          </p:cNvPr>
          <p:cNvSpPr>
            <a:spLocks noGrp="1"/>
          </p:cNvSpPr>
          <p:nvPr>
            <p:ph type="title"/>
          </p:nvPr>
        </p:nvSpPr>
        <p:spPr/>
        <p:txBody>
          <a:bodyPr/>
          <a:lstStyle/>
          <a:p>
            <a:r>
              <a:rPr lang="en-US" dirty="0"/>
              <a:t>Who are students with the most significant cognitive disability?</a:t>
            </a:r>
          </a:p>
        </p:txBody>
      </p:sp>
      <p:sp>
        <p:nvSpPr>
          <p:cNvPr id="2" name="Content Placeholder 1">
            <a:extLst>
              <a:ext uri="{FF2B5EF4-FFF2-40B4-BE49-F238E27FC236}">
                <a16:creationId xmlns:a16="http://schemas.microsoft.com/office/drawing/2014/main" id="{A2FE0478-9B4C-47E5-9215-4154B9205A49}"/>
              </a:ext>
            </a:extLst>
          </p:cNvPr>
          <p:cNvSpPr>
            <a:spLocks noGrp="1"/>
          </p:cNvSpPr>
          <p:nvPr>
            <p:ph idx="1"/>
          </p:nvPr>
        </p:nvSpPr>
        <p:spPr/>
        <p:txBody>
          <a:bodyPr/>
          <a:lstStyle/>
          <a:p>
            <a:r>
              <a:rPr lang="en-US" dirty="0">
                <a:hlinkClick r:id="rId3"/>
              </a:rPr>
              <a:t>https://youtu.be/bZl6cjLAgZE</a:t>
            </a:r>
            <a:r>
              <a:rPr lang="en-US" dirty="0"/>
              <a:t> </a:t>
            </a:r>
          </a:p>
        </p:txBody>
      </p:sp>
      <p:pic>
        <p:nvPicPr>
          <p:cNvPr id="4" name="Picture 3">
            <a:extLst>
              <a:ext uri="{FF2B5EF4-FFF2-40B4-BE49-F238E27FC236}">
                <a16:creationId xmlns:a16="http://schemas.microsoft.com/office/drawing/2014/main" id="{13E1BE7C-BAE2-4EF3-B951-8CF8C4BA11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40437" y="2201662"/>
            <a:ext cx="7711126" cy="3975301"/>
          </a:xfrm>
          <a:prstGeom prst="rect">
            <a:avLst/>
          </a:prstGeom>
        </p:spPr>
      </p:pic>
    </p:spTree>
    <p:extLst>
      <p:ext uri="{BB962C8B-B14F-4D97-AF65-F5344CB8AC3E}">
        <p14:creationId xmlns:p14="http://schemas.microsoft.com/office/powerpoint/2010/main" val="3203215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4D2565-AD91-48D6-9DE6-27854B68DEF6}"/>
              </a:ext>
            </a:extLst>
          </p:cNvPr>
          <p:cNvSpPr>
            <a:spLocks noGrp="1"/>
          </p:cNvSpPr>
          <p:nvPr>
            <p:ph type="title"/>
          </p:nvPr>
        </p:nvSpPr>
        <p:spPr/>
        <p:txBody>
          <a:bodyPr>
            <a:normAutofit/>
          </a:bodyPr>
          <a:lstStyle/>
          <a:p>
            <a:r>
              <a:rPr lang="en-US" sz="4000" dirty="0"/>
              <a:t>Kansas Alternate Assessment Flow Chart</a:t>
            </a:r>
          </a:p>
        </p:txBody>
      </p:sp>
      <p:sp>
        <p:nvSpPr>
          <p:cNvPr id="7" name="Content Placeholder 6">
            <a:extLst>
              <a:ext uri="{FF2B5EF4-FFF2-40B4-BE49-F238E27FC236}">
                <a16:creationId xmlns:a16="http://schemas.microsoft.com/office/drawing/2014/main" id="{CD3501E9-573F-4166-8EA3-CD242CC03CC0}"/>
              </a:ext>
            </a:extLst>
          </p:cNvPr>
          <p:cNvSpPr>
            <a:spLocks noGrp="1"/>
          </p:cNvSpPr>
          <p:nvPr>
            <p:ph idx="1"/>
          </p:nvPr>
        </p:nvSpPr>
        <p:spPr>
          <a:xfrm>
            <a:off x="838200" y="1434674"/>
            <a:ext cx="10515600" cy="4532890"/>
          </a:xfrm>
        </p:spPr>
        <p:txBody>
          <a:bodyPr/>
          <a:lstStyle/>
          <a:p>
            <a:pPr marL="0" indent="0">
              <a:buNone/>
            </a:pPr>
            <a:r>
              <a:rPr lang="en-US" dirty="0"/>
              <a:t>The DLM is intended </a:t>
            </a:r>
          </a:p>
          <a:p>
            <a:pPr marL="0" indent="0">
              <a:buNone/>
            </a:pPr>
            <a:r>
              <a:rPr lang="en-US" dirty="0"/>
              <a:t>for students with the </a:t>
            </a:r>
          </a:p>
          <a:p>
            <a:pPr marL="0" indent="0">
              <a:buNone/>
            </a:pPr>
            <a:r>
              <a:rPr lang="en-US" dirty="0"/>
              <a:t>most significant</a:t>
            </a:r>
          </a:p>
          <a:p>
            <a:pPr marL="0" indent="0">
              <a:buNone/>
            </a:pPr>
            <a:r>
              <a:rPr lang="en-US" dirty="0"/>
              <a:t>cognitive disability in the </a:t>
            </a:r>
          </a:p>
          <a:p>
            <a:pPr marL="0" indent="0">
              <a:buNone/>
            </a:pPr>
            <a:r>
              <a:rPr lang="en-US" dirty="0"/>
              <a:t>state.</a:t>
            </a:r>
          </a:p>
          <a:p>
            <a:endParaRPr lang="en-US" dirty="0"/>
          </a:p>
        </p:txBody>
      </p:sp>
      <p:pic>
        <p:nvPicPr>
          <p:cNvPr id="14" name="Picture 13" descr="screen shot image of the Kansas Alternate Assessment Flow Chart">
            <a:extLst>
              <a:ext uri="{FF2B5EF4-FFF2-40B4-BE49-F238E27FC236}">
                <a16:creationId xmlns:a16="http://schemas.microsoft.com/office/drawing/2014/main" id="{943AA6C9-D36E-4892-85A5-73E5009C63E3}"/>
              </a:ext>
            </a:extLst>
          </p:cNvPr>
          <p:cNvPicPr>
            <a:picLocks noChangeAspect="1"/>
          </p:cNvPicPr>
          <p:nvPr/>
        </p:nvPicPr>
        <p:blipFill>
          <a:blip r:embed="rId3"/>
          <a:stretch>
            <a:fillRect/>
          </a:stretch>
        </p:blipFill>
        <p:spPr>
          <a:xfrm>
            <a:off x="5530273" y="1372225"/>
            <a:ext cx="4718713" cy="4913802"/>
          </a:xfrm>
          <a:prstGeom prst="rect">
            <a:avLst/>
          </a:prstGeom>
        </p:spPr>
      </p:pic>
    </p:spTree>
    <p:extLst>
      <p:ext uri="{BB962C8B-B14F-4D97-AF65-F5344CB8AC3E}">
        <p14:creationId xmlns:p14="http://schemas.microsoft.com/office/powerpoint/2010/main" val="1027529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B13DCD07-EE56-40D7-9725-95F07EB7D389}"/>
              </a:ext>
            </a:extLst>
          </p:cNvPr>
          <p:cNvSpPr>
            <a:spLocks noGrp="1"/>
          </p:cNvSpPr>
          <p:nvPr>
            <p:ph type="title"/>
          </p:nvPr>
        </p:nvSpPr>
        <p:spPr/>
        <p:txBody>
          <a:bodyPr/>
          <a:lstStyle/>
          <a:p>
            <a:r>
              <a:rPr lang="en-US" dirty="0"/>
              <a:t>Dynamic Learning Maps Participation Guidelines for Kansas</a:t>
            </a:r>
          </a:p>
        </p:txBody>
      </p:sp>
      <p:pic>
        <p:nvPicPr>
          <p:cNvPr id="4" name="Content Placeholder 3" descr="screen shot image of page one of the Dynamic Learning Maps Participation Guidelines for Kansas">
            <a:extLst>
              <a:ext uri="{FF2B5EF4-FFF2-40B4-BE49-F238E27FC236}">
                <a16:creationId xmlns:a16="http://schemas.microsoft.com/office/drawing/2014/main" id="{6786EB73-E7E8-4369-8421-13FA3CC381C8}"/>
              </a:ext>
            </a:extLst>
          </p:cNvPr>
          <p:cNvPicPr>
            <a:picLocks noGrp="1" noChangeAspect="1"/>
          </p:cNvPicPr>
          <p:nvPr>
            <p:ph idx="1"/>
          </p:nvPr>
        </p:nvPicPr>
        <p:blipFill>
          <a:blip r:embed="rId3"/>
          <a:stretch>
            <a:fillRect/>
          </a:stretch>
        </p:blipFill>
        <p:spPr>
          <a:xfrm>
            <a:off x="989611" y="246549"/>
            <a:ext cx="4641168" cy="5786036"/>
          </a:xfrm>
        </p:spPr>
      </p:pic>
      <p:pic>
        <p:nvPicPr>
          <p:cNvPr id="5" name="Picture 4" descr="Page two of the participation guidelines">
            <a:extLst>
              <a:ext uri="{FF2B5EF4-FFF2-40B4-BE49-F238E27FC236}">
                <a16:creationId xmlns:a16="http://schemas.microsoft.com/office/drawing/2014/main" id="{2F68971D-D5B3-4125-998D-14EE2C8C5DB0}"/>
              </a:ext>
            </a:extLst>
          </p:cNvPr>
          <p:cNvPicPr>
            <a:picLocks noChangeAspect="1"/>
          </p:cNvPicPr>
          <p:nvPr/>
        </p:nvPicPr>
        <p:blipFill>
          <a:blip r:embed="rId4"/>
          <a:stretch>
            <a:fillRect/>
          </a:stretch>
        </p:blipFill>
        <p:spPr>
          <a:xfrm>
            <a:off x="6095999" y="73996"/>
            <a:ext cx="4764833" cy="6170495"/>
          </a:xfrm>
          <a:prstGeom prst="rect">
            <a:avLst/>
          </a:prstGeom>
        </p:spPr>
      </p:pic>
    </p:spTree>
    <p:extLst>
      <p:ext uri="{BB962C8B-B14F-4D97-AF65-F5344CB8AC3E}">
        <p14:creationId xmlns:p14="http://schemas.microsoft.com/office/powerpoint/2010/main" val="2791503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075"/>
            <a:ext cx="11582400" cy="1107996"/>
          </a:xfrm>
        </p:spPr>
        <p:txBody>
          <a:bodyPr/>
          <a:lstStyle/>
          <a:p>
            <a:r>
              <a:rPr lang="en-US" sz="3200" dirty="0"/>
              <a:t>Determination based on the student’s significant cognitive disability and not any of the following </a:t>
            </a:r>
          </a:p>
        </p:txBody>
      </p:sp>
      <p:sp>
        <p:nvSpPr>
          <p:cNvPr id="3" name="Content Placeholder 2"/>
          <p:cNvSpPr>
            <a:spLocks noGrp="1"/>
          </p:cNvSpPr>
          <p:nvPr>
            <p:ph idx="1"/>
          </p:nvPr>
        </p:nvSpPr>
        <p:spPr>
          <a:xfrm>
            <a:off x="711200" y="1193800"/>
            <a:ext cx="10273792" cy="5149192"/>
          </a:xfrm>
        </p:spPr>
        <p:txBody>
          <a:bodyPr/>
          <a:lstStyle/>
          <a:p>
            <a:pPr marL="304792" indent="-304792" eaLnBrk="0" hangingPunct="0">
              <a:buFont typeface="+mj-lt"/>
              <a:buAutoNum type="arabicPeriod"/>
            </a:pPr>
            <a:r>
              <a:rPr lang="en-US" sz="1600" dirty="0"/>
              <a:t>A disability category or label</a:t>
            </a:r>
          </a:p>
          <a:p>
            <a:pPr marL="304792" indent="-304792" eaLnBrk="0" hangingPunct="0">
              <a:buFont typeface="+mj-lt"/>
              <a:buAutoNum type="arabicPeriod"/>
            </a:pPr>
            <a:r>
              <a:rPr lang="en-US" sz="1600" dirty="0"/>
              <a:t>Poor attendance or extended absences</a:t>
            </a:r>
          </a:p>
          <a:p>
            <a:pPr marL="304792" indent="-304792" eaLnBrk="0" hangingPunct="0">
              <a:buFont typeface="+mj-lt"/>
              <a:buAutoNum type="arabicPeriod"/>
            </a:pPr>
            <a:r>
              <a:rPr lang="en-US" sz="1600" dirty="0"/>
              <a:t>Native language/social/cultural or economic difference</a:t>
            </a:r>
          </a:p>
          <a:p>
            <a:pPr marL="304792" indent="-304792" eaLnBrk="0" hangingPunct="0">
              <a:buFont typeface="+mj-lt"/>
              <a:buAutoNum type="arabicPeriod"/>
            </a:pPr>
            <a:r>
              <a:rPr lang="en-US" sz="1600" dirty="0"/>
              <a:t>Expected poor performance on the general education assessment</a:t>
            </a:r>
          </a:p>
          <a:p>
            <a:pPr marL="304792" indent="-304792" eaLnBrk="0" hangingPunct="0">
              <a:buFont typeface="+mj-lt"/>
              <a:buAutoNum type="arabicPeriod"/>
            </a:pPr>
            <a:r>
              <a:rPr lang="en-US" sz="1600" dirty="0"/>
              <a:t>Academic and other services student receives</a:t>
            </a:r>
          </a:p>
          <a:p>
            <a:pPr marL="304792" indent="-304792" eaLnBrk="0" hangingPunct="0">
              <a:buFont typeface="+mj-lt"/>
              <a:buAutoNum type="arabicPeriod"/>
            </a:pPr>
            <a:r>
              <a:rPr lang="en-US" sz="1600" dirty="0"/>
              <a:t>Educational environment or instructional setting</a:t>
            </a:r>
          </a:p>
          <a:p>
            <a:pPr marL="304792" indent="-304792" eaLnBrk="0" hangingPunct="0">
              <a:buFont typeface="+mj-lt"/>
              <a:buAutoNum type="arabicPeriod"/>
            </a:pPr>
            <a:r>
              <a:rPr lang="en-US" sz="1600" dirty="0"/>
              <a:t>Percent of time receiving special education</a:t>
            </a:r>
          </a:p>
          <a:p>
            <a:pPr marL="304792" indent="-304792" eaLnBrk="0" hangingPunct="0">
              <a:buFont typeface="+mj-lt"/>
              <a:buAutoNum type="arabicPeriod"/>
            </a:pPr>
            <a:r>
              <a:rPr lang="en-US" sz="1600" dirty="0"/>
              <a:t>English Language Learner (ELL) status</a:t>
            </a:r>
          </a:p>
          <a:p>
            <a:pPr marL="304792" indent="-304792" eaLnBrk="0" hangingPunct="0">
              <a:buFont typeface="+mj-lt"/>
              <a:buAutoNum type="arabicPeriod"/>
            </a:pPr>
            <a:r>
              <a:rPr lang="en-US" sz="1600" dirty="0"/>
              <a:t>Low reading level/achievement level</a:t>
            </a:r>
          </a:p>
          <a:p>
            <a:pPr marL="304792" indent="-304792" eaLnBrk="0" hangingPunct="0">
              <a:buFont typeface="+mj-lt"/>
              <a:buAutoNum type="arabicPeriod"/>
            </a:pPr>
            <a:r>
              <a:rPr lang="en-US" sz="1600" dirty="0"/>
              <a:t>Anticipated student’s disruptive behavior</a:t>
            </a:r>
          </a:p>
          <a:p>
            <a:pPr marL="304792" indent="-304792" eaLnBrk="0" hangingPunct="0">
              <a:buFont typeface="+mj-lt"/>
              <a:buAutoNum type="arabicPeriod"/>
            </a:pPr>
            <a:r>
              <a:rPr lang="en-US" sz="1600" dirty="0"/>
              <a:t>Impact of student scores on accountability system</a:t>
            </a:r>
          </a:p>
          <a:p>
            <a:pPr marL="304792" indent="-304792" eaLnBrk="0" hangingPunct="0">
              <a:buFont typeface="+mj-lt"/>
              <a:buAutoNum type="arabicPeriod"/>
            </a:pPr>
            <a:r>
              <a:rPr lang="en-US" sz="1600" dirty="0"/>
              <a:t>Administrator decision</a:t>
            </a:r>
          </a:p>
          <a:p>
            <a:pPr marL="304792" indent="-304792" eaLnBrk="0" hangingPunct="0">
              <a:buFont typeface="+mj-lt"/>
              <a:buAutoNum type="arabicPeriod"/>
            </a:pPr>
            <a:r>
              <a:rPr lang="en-US" sz="1600" dirty="0"/>
              <a:t>Anticipated emotional duress</a:t>
            </a:r>
          </a:p>
          <a:p>
            <a:pPr marL="304792" indent="-304792" eaLnBrk="0" hangingPunct="0">
              <a:buFont typeface="+mj-lt"/>
              <a:buAutoNum type="arabicPeriod"/>
            </a:pPr>
            <a:r>
              <a:rPr lang="en-US" sz="1600" dirty="0"/>
              <a:t>Need for accommodations (e.g., assistive technology/AAC) to participate in assessment process</a:t>
            </a:r>
          </a:p>
        </p:txBody>
      </p:sp>
    </p:spTree>
    <p:extLst>
      <p:ext uri="{BB962C8B-B14F-4D97-AF65-F5344CB8AC3E}">
        <p14:creationId xmlns:p14="http://schemas.microsoft.com/office/powerpoint/2010/main" val="805363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9401"/>
            <a:ext cx="11582400" cy="615553"/>
          </a:xfrm>
        </p:spPr>
        <p:txBody>
          <a:bodyPr/>
          <a:lstStyle/>
          <a:p>
            <a:r>
              <a:rPr lang="en-US" sz="3200" dirty="0"/>
              <a:t>Review of the eligibility criteria (continued)</a:t>
            </a:r>
          </a:p>
        </p:txBody>
      </p:sp>
      <p:sp>
        <p:nvSpPr>
          <p:cNvPr id="3" name="Content Placeholder 2"/>
          <p:cNvSpPr>
            <a:spLocks noGrp="1"/>
          </p:cNvSpPr>
          <p:nvPr>
            <p:ph idx="1"/>
          </p:nvPr>
        </p:nvSpPr>
        <p:spPr>
          <a:xfrm>
            <a:off x="711200" y="1129269"/>
            <a:ext cx="10273792" cy="4433331"/>
          </a:xfrm>
        </p:spPr>
        <p:txBody>
          <a:bodyPr>
            <a:normAutofit lnSpcReduction="10000"/>
          </a:bodyPr>
          <a:lstStyle/>
          <a:p>
            <a:pPr marL="457189" indent="-457189">
              <a:buAutoNum type="arabicPeriod"/>
            </a:pPr>
            <a:r>
              <a:rPr lang="en-US" sz="2400" b="1" dirty="0"/>
              <a:t>The student has a most significant cognitive disability – review of student records indicate a disability or multiple disabilities that significantly impact intellectual functioning (typically functioning 2 ½ - 3 standard deviations below the mean)</a:t>
            </a:r>
          </a:p>
          <a:p>
            <a:pPr marL="853419" lvl="3" indent="0">
              <a:buNone/>
            </a:pPr>
            <a:r>
              <a:rPr lang="en-US" sz="2400" dirty="0"/>
              <a:t>Student must have a deficit in the student’s ability to plan, comprehend, and reason </a:t>
            </a:r>
          </a:p>
          <a:p>
            <a:pPr marL="853419" lvl="3" indent="0">
              <a:buNone/>
            </a:pPr>
            <a:r>
              <a:rPr lang="en-US" sz="2400" dirty="0"/>
              <a:t>While a student with only a specific learning disability, speech impairment, or emotional disturbance may have significant academic challenges, he or she has the intellectual potential to reach grade-level expectations.  </a:t>
            </a:r>
            <a:r>
              <a:rPr lang="en-US" sz="2400" u="sng" dirty="0"/>
              <a:t>The description of specific learning disability, speech impairment, and emotional disturbance and the definition of significant cognitive disability present conflicting information</a:t>
            </a:r>
            <a:r>
              <a:rPr lang="en-US" sz="2400" dirty="0"/>
              <a:t>.</a:t>
            </a:r>
          </a:p>
        </p:txBody>
      </p:sp>
    </p:spTree>
    <p:extLst>
      <p:ext uri="{BB962C8B-B14F-4D97-AF65-F5344CB8AC3E}">
        <p14:creationId xmlns:p14="http://schemas.microsoft.com/office/powerpoint/2010/main" val="74731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1397000"/>
            <a:ext cx="10273792" cy="4415568"/>
          </a:xfrm>
        </p:spPr>
        <p:txBody>
          <a:bodyPr/>
          <a:lstStyle/>
          <a:p>
            <a:pPr marL="457189" lvl="1" indent="-457189">
              <a:buFont typeface="+mj-lt"/>
              <a:buAutoNum type="arabicPeriod" startAt="2"/>
            </a:pPr>
            <a:r>
              <a:rPr lang="en-US" b="1" dirty="0"/>
              <a:t>The student has significant deficits in adaptive behavior – those skills and behaviors essential for someone to live independently and to function safely in daily life (typically functioning 2 ½-3 standard deviations below the mean)</a:t>
            </a:r>
          </a:p>
          <a:p>
            <a:pPr marL="853419" lvl="3" indent="0">
              <a:buNone/>
            </a:pPr>
            <a:r>
              <a:rPr lang="en-US" sz="2400" dirty="0"/>
              <a:t>Limit a student’s ability to apply social and practical skills such as personal care, social problem-solving skills, dressing and eating, using money, and other functional skills across life domains</a:t>
            </a:r>
          </a:p>
          <a:p>
            <a:pPr marL="853419" lvl="3" indent="0">
              <a:buNone/>
            </a:pPr>
            <a:r>
              <a:rPr lang="en-US" sz="2400" dirty="0"/>
              <a:t>It is unlikely to see these deficits in a student with a high incidence disability only, such as a specific learning disability, speech impairment, or emotional disturbance.</a:t>
            </a:r>
          </a:p>
        </p:txBody>
      </p:sp>
      <p:sp>
        <p:nvSpPr>
          <p:cNvPr id="2" name="Title 1"/>
          <p:cNvSpPr>
            <a:spLocks noGrp="1"/>
          </p:cNvSpPr>
          <p:nvPr>
            <p:ph type="title"/>
          </p:nvPr>
        </p:nvSpPr>
        <p:spPr>
          <a:xfrm>
            <a:off x="203200" y="482601"/>
            <a:ext cx="11582400" cy="615553"/>
          </a:xfrm>
        </p:spPr>
        <p:txBody>
          <a:bodyPr/>
          <a:lstStyle/>
          <a:p>
            <a:r>
              <a:rPr lang="en-US" sz="3200" dirty="0"/>
              <a:t>Review of the eligibility criteria (continued)</a:t>
            </a:r>
          </a:p>
        </p:txBody>
      </p:sp>
    </p:spTree>
    <p:extLst>
      <p:ext uri="{BB962C8B-B14F-4D97-AF65-F5344CB8AC3E}">
        <p14:creationId xmlns:p14="http://schemas.microsoft.com/office/powerpoint/2010/main" val="1062666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28"/>
          <p:cNvSpPr txBox="1">
            <a:spLocks noGrp="1"/>
          </p:cNvSpPr>
          <p:nvPr>
            <p:ph type="title"/>
          </p:nvPr>
        </p:nvSpPr>
        <p:spPr>
          <a:xfrm>
            <a:off x="1981200" y="533401"/>
            <a:ext cx="8229600" cy="990300"/>
          </a:xfrm>
          <a:prstGeom prst="rect">
            <a:avLst/>
          </a:prstGeom>
        </p:spPr>
        <p:txBody>
          <a:bodyPr spcFirstLastPara="1" vert="horz" wrap="square" lIns="91425" tIns="91425" rIns="91425" bIns="91425" rtlCol="0" anchor="ctr" anchorCtr="0">
            <a:noAutofit/>
          </a:bodyPr>
          <a:lstStyle/>
          <a:p>
            <a:r>
              <a:rPr lang="en-GB" sz="4000" dirty="0"/>
              <a:t>Behavior: What’s the difference?</a:t>
            </a:r>
            <a:endParaRPr sz="4000" dirty="0"/>
          </a:p>
        </p:txBody>
      </p:sp>
      <p:pic>
        <p:nvPicPr>
          <p:cNvPr id="190" name="Google Shape;190;p28" descr="image showing adaptive behaviors or life skills. A collection of skills people use to function in everyday life."/>
          <p:cNvPicPr preferRelativeResize="0"/>
          <p:nvPr/>
        </p:nvPicPr>
        <p:blipFill>
          <a:blip r:embed="rId3">
            <a:alphaModFix amt="21000"/>
          </a:blip>
          <a:stretch>
            <a:fillRect/>
          </a:stretch>
        </p:blipFill>
        <p:spPr>
          <a:xfrm>
            <a:off x="1851415" y="1523701"/>
            <a:ext cx="3899376" cy="4461463"/>
          </a:xfrm>
          <a:prstGeom prst="rect">
            <a:avLst/>
          </a:prstGeom>
          <a:noFill/>
          <a:ln>
            <a:noFill/>
          </a:ln>
        </p:spPr>
      </p:pic>
      <p:sp>
        <p:nvSpPr>
          <p:cNvPr id="192" name="Google Shape;192;p28"/>
          <p:cNvSpPr txBox="1">
            <a:spLocks noGrp="1"/>
          </p:cNvSpPr>
          <p:nvPr>
            <p:ph type="body" idx="1"/>
          </p:nvPr>
        </p:nvSpPr>
        <p:spPr>
          <a:xfrm>
            <a:off x="1981200" y="1722951"/>
            <a:ext cx="3931800" cy="639600"/>
          </a:xfrm>
          <a:prstGeom prst="rect">
            <a:avLst/>
          </a:prstGeom>
        </p:spPr>
        <p:txBody>
          <a:bodyPr spcFirstLastPara="1" vert="horz" wrap="square" lIns="91425" tIns="91425" rIns="91425" bIns="91425" rtlCol="0" anchor="ctr" anchorCtr="0">
            <a:noAutofit/>
          </a:bodyPr>
          <a:lstStyle/>
          <a:p>
            <a:r>
              <a:rPr lang="en-GB" sz="2400" dirty="0"/>
              <a:t>Adaptive Behaviors </a:t>
            </a:r>
            <a:endParaRPr sz="2400" dirty="0"/>
          </a:p>
          <a:p>
            <a:r>
              <a:rPr lang="en-GB" sz="2400" dirty="0"/>
              <a:t>(Life Skills)</a:t>
            </a:r>
            <a:endParaRPr sz="2400" dirty="0"/>
          </a:p>
          <a:p>
            <a:endParaRPr sz="1400" dirty="0"/>
          </a:p>
        </p:txBody>
      </p:sp>
      <p:sp>
        <p:nvSpPr>
          <p:cNvPr id="196" name="Google Shape;196;p28"/>
          <p:cNvSpPr txBox="1">
            <a:spLocks noGrp="1"/>
          </p:cNvSpPr>
          <p:nvPr>
            <p:ph type="body" idx="4"/>
          </p:nvPr>
        </p:nvSpPr>
        <p:spPr>
          <a:xfrm>
            <a:off x="2870914" y="2316000"/>
            <a:ext cx="1799100" cy="1929600"/>
          </a:xfrm>
          <a:prstGeom prst="rect">
            <a:avLst/>
          </a:prstGeom>
        </p:spPr>
        <p:txBody>
          <a:bodyPr spcFirstLastPara="1" vert="horz" wrap="square" lIns="91425" tIns="91425" rIns="91425" bIns="91425" rtlCol="0" anchor="t" anchorCtr="0">
            <a:noAutofit/>
          </a:bodyPr>
          <a:lstStyle/>
          <a:p>
            <a:pPr marL="0" indent="0" algn="ctr">
              <a:spcBef>
                <a:spcPts val="0"/>
              </a:spcBef>
              <a:buNone/>
            </a:pPr>
            <a:r>
              <a:rPr lang="en-GB" sz="1800" dirty="0"/>
              <a:t>A collection of skills people use to function in everyday life.</a:t>
            </a:r>
            <a:endParaRPr sz="1800" dirty="0"/>
          </a:p>
        </p:txBody>
      </p:sp>
      <p:sp>
        <p:nvSpPr>
          <p:cNvPr id="197" name="Google Shape;197;p28"/>
          <p:cNvSpPr txBox="1">
            <a:spLocks noGrp="1"/>
          </p:cNvSpPr>
          <p:nvPr>
            <p:ph type="body" idx="4"/>
          </p:nvPr>
        </p:nvSpPr>
        <p:spPr>
          <a:xfrm>
            <a:off x="2052735" y="4327277"/>
            <a:ext cx="3368351" cy="1800300"/>
          </a:xfrm>
          <a:prstGeom prst="rect">
            <a:avLst/>
          </a:prstGeom>
        </p:spPr>
        <p:txBody>
          <a:bodyPr spcFirstLastPara="1" vert="horz" wrap="square" lIns="91425" tIns="91425" rIns="91425" bIns="91425" rtlCol="0" anchor="t" anchorCtr="0">
            <a:noAutofit/>
          </a:bodyPr>
          <a:lstStyle/>
          <a:p>
            <a:pPr marL="0" indent="0">
              <a:spcBef>
                <a:spcPts val="0"/>
              </a:spcBef>
              <a:buNone/>
            </a:pPr>
            <a:r>
              <a:rPr lang="en-GB" sz="1800" dirty="0"/>
              <a:t>Examples:</a:t>
            </a:r>
            <a:endParaRPr sz="1800" dirty="0"/>
          </a:p>
          <a:p>
            <a:pPr marL="0" indent="0">
              <a:spcBef>
                <a:spcPts val="0"/>
              </a:spcBef>
              <a:buNone/>
            </a:pPr>
            <a:r>
              <a:rPr lang="en-GB" sz="1800" dirty="0"/>
              <a:t>Personal care skills</a:t>
            </a:r>
            <a:endParaRPr sz="1800" dirty="0"/>
          </a:p>
          <a:p>
            <a:pPr marL="0" indent="0">
              <a:spcBef>
                <a:spcPts val="0"/>
              </a:spcBef>
              <a:buNone/>
            </a:pPr>
            <a:r>
              <a:rPr lang="en-GB" sz="1800" dirty="0"/>
              <a:t>Independent living skills</a:t>
            </a:r>
            <a:endParaRPr sz="1800" dirty="0"/>
          </a:p>
          <a:p>
            <a:pPr marL="0" indent="0">
              <a:spcBef>
                <a:spcPts val="0"/>
              </a:spcBef>
              <a:buNone/>
            </a:pPr>
            <a:r>
              <a:rPr lang="en-GB" sz="1800" dirty="0"/>
              <a:t>Social skills</a:t>
            </a:r>
            <a:endParaRPr sz="1800" dirty="0"/>
          </a:p>
          <a:p>
            <a:pPr marL="0" indent="0">
              <a:spcBef>
                <a:spcPts val="0"/>
              </a:spcBef>
              <a:buNone/>
            </a:pPr>
            <a:r>
              <a:rPr lang="en-GB" sz="1800" dirty="0"/>
              <a:t>Communication</a:t>
            </a:r>
            <a:endParaRPr sz="1800" dirty="0"/>
          </a:p>
          <a:p>
            <a:pPr marL="0" indent="0">
              <a:spcBef>
                <a:spcPts val="0"/>
              </a:spcBef>
              <a:buNone/>
            </a:pPr>
            <a:r>
              <a:rPr lang="en-GB" sz="1800" dirty="0"/>
              <a:t>Self-direction</a:t>
            </a:r>
            <a:endParaRPr sz="1800" dirty="0"/>
          </a:p>
          <a:p>
            <a:pPr marL="0" indent="0">
              <a:spcBef>
                <a:spcPts val="0"/>
              </a:spcBef>
              <a:buNone/>
            </a:pPr>
            <a:endParaRPr sz="1100" dirty="0"/>
          </a:p>
          <a:p>
            <a:pPr marL="0" indent="0">
              <a:spcBef>
                <a:spcPts val="0"/>
              </a:spcBef>
              <a:buNone/>
            </a:pPr>
            <a:endParaRPr sz="1100" dirty="0"/>
          </a:p>
        </p:txBody>
      </p:sp>
      <p:pic>
        <p:nvPicPr>
          <p:cNvPr id="189" name="Google Shape;189;p28" descr="Image showing maladaptive behaviors. Behaviors which inhibit a person's ability to adjust to different situations"/>
          <p:cNvPicPr preferRelativeResize="0"/>
          <p:nvPr/>
        </p:nvPicPr>
        <p:blipFill>
          <a:blip r:embed="rId4">
            <a:alphaModFix amt="24000"/>
          </a:blip>
          <a:stretch>
            <a:fillRect/>
          </a:stretch>
        </p:blipFill>
        <p:spPr>
          <a:xfrm>
            <a:off x="6402101" y="1523702"/>
            <a:ext cx="4010019" cy="4461462"/>
          </a:xfrm>
          <a:prstGeom prst="rect">
            <a:avLst/>
          </a:prstGeom>
          <a:noFill/>
          <a:ln>
            <a:noFill/>
          </a:ln>
        </p:spPr>
      </p:pic>
      <p:sp>
        <p:nvSpPr>
          <p:cNvPr id="193" name="Google Shape;193;p28"/>
          <p:cNvSpPr txBox="1">
            <a:spLocks noGrp="1"/>
          </p:cNvSpPr>
          <p:nvPr>
            <p:ph type="body" idx="3"/>
          </p:nvPr>
        </p:nvSpPr>
        <p:spPr>
          <a:xfrm>
            <a:off x="6441210" y="1516604"/>
            <a:ext cx="3931800" cy="639600"/>
          </a:xfrm>
          <a:prstGeom prst="rect">
            <a:avLst/>
          </a:prstGeom>
        </p:spPr>
        <p:txBody>
          <a:bodyPr spcFirstLastPara="1" vert="horz" wrap="square" lIns="91425" tIns="91425" rIns="91425" bIns="91425" rtlCol="0" anchor="ctr" anchorCtr="0">
            <a:noAutofit/>
          </a:bodyPr>
          <a:lstStyle/>
          <a:p>
            <a:r>
              <a:rPr lang="en-GB" sz="2400" dirty="0"/>
              <a:t>Maladaptive Behaviors</a:t>
            </a:r>
            <a:endParaRPr sz="2400" dirty="0"/>
          </a:p>
        </p:txBody>
      </p:sp>
      <p:sp>
        <p:nvSpPr>
          <p:cNvPr id="195" name="Google Shape;195;p28"/>
          <p:cNvSpPr txBox="1">
            <a:spLocks noGrp="1"/>
          </p:cNvSpPr>
          <p:nvPr>
            <p:ph type="body" idx="4"/>
          </p:nvPr>
        </p:nvSpPr>
        <p:spPr>
          <a:xfrm>
            <a:off x="7182000" y="2316001"/>
            <a:ext cx="2125800" cy="1424100"/>
          </a:xfrm>
          <a:prstGeom prst="rect">
            <a:avLst/>
          </a:prstGeom>
        </p:spPr>
        <p:txBody>
          <a:bodyPr spcFirstLastPara="1" vert="horz" wrap="square" lIns="91425" tIns="91425" rIns="91425" bIns="91425" rtlCol="0" anchor="t" anchorCtr="0">
            <a:noAutofit/>
          </a:bodyPr>
          <a:lstStyle/>
          <a:p>
            <a:pPr marL="0" indent="0" algn="ctr">
              <a:spcBef>
                <a:spcPts val="0"/>
              </a:spcBef>
              <a:buNone/>
            </a:pPr>
            <a:r>
              <a:rPr lang="en-GB" sz="1800" dirty="0"/>
              <a:t>Behaviors which inhibit a person’s ability to adjust to different situations.</a:t>
            </a:r>
            <a:endParaRPr sz="1800" dirty="0"/>
          </a:p>
        </p:txBody>
      </p:sp>
      <p:sp>
        <p:nvSpPr>
          <p:cNvPr id="194" name="Google Shape;194;p28"/>
          <p:cNvSpPr txBox="1">
            <a:spLocks noGrp="1"/>
          </p:cNvSpPr>
          <p:nvPr>
            <p:ph type="body" idx="4"/>
          </p:nvPr>
        </p:nvSpPr>
        <p:spPr>
          <a:xfrm>
            <a:off x="6459336" y="2224692"/>
            <a:ext cx="3952783" cy="3760472"/>
          </a:xfrm>
          <a:prstGeom prst="rect">
            <a:avLst/>
          </a:prstGeom>
        </p:spPr>
        <p:txBody>
          <a:bodyPr spcFirstLastPara="1" vert="horz" wrap="square" lIns="91425" tIns="91425" rIns="91425" bIns="91425" rtlCol="0" anchor="b" anchorCtr="0">
            <a:noAutofit/>
          </a:bodyPr>
          <a:lstStyle/>
          <a:p>
            <a:pPr marL="0" indent="0" algn="r">
              <a:spcBef>
                <a:spcPts val="0"/>
              </a:spcBef>
              <a:buNone/>
            </a:pPr>
            <a:r>
              <a:rPr lang="en-GB" sz="1800" dirty="0"/>
              <a:t>Examples: </a:t>
            </a:r>
            <a:endParaRPr sz="1800" dirty="0"/>
          </a:p>
          <a:p>
            <a:pPr marL="0" indent="0" algn="r">
              <a:spcBef>
                <a:spcPts val="0"/>
              </a:spcBef>
              <a:buNone/>
            </a:pPr>
            <a:r>
              <a:rPr lang="en-GB" sz="1800" dirty="0"/>
              <a:t>Ritualistic behaviors</a:t>
            </a:r>
            <a:endParaRPr sz="1800" dirty="0"/>
          </a:p>
          <a:p>
            <a:pPr marL="0" indent="0" algn="r">
              <a:spcBef>
                <a:spcPts val="0"/>
              </a:spcBef>
              <a:buNone/>
            </a:pPr>
            <a:r>
              <a:rPr lang="en-GB" sz="1800" dirty="0"/>
              <a:t>Self-injurious behaviors</a:t>
            </a:r>
            <a:endParaRPr sz="1800" dirty="0"/>
          </a:p>
          <a:p>
            <a:pPr marL="0" indent="0" algn="r">
              <a:spcBef>
                <a:spcPts val="0"/>
              </a:spcBef>
              <a:buNone/>
            </a:pPr>
            <a:r>
              <a:rPr lang="en-GB" sz="1800" dirty="0"/>
              <a:t>Aggressive behaviors</a:t>
            </a:r>
            <a:endParaRPr sz="1800" dirty="0"/>
          </a:p>
          <a:p>
            <a:pPr marL="0" indent="0" algn="r">
              <a:spcBef>
                <a:spcPts val="0"/>
              </a:spcBef>
              <a:buNone/>
            </a:pPr>
            <a:r>
              <a:rPr lang="en-GB" sz="1800" dirty="0"/>
              <a:t>Non-Attentive behaviors</a:t>
            </a:r>
            <a:endParaRPr sz="1800" dirty="0"/>
          </a:p>
          <a:p>
            <a:pPr marL="0" indent="0" algn="r">
              <a:spcBef>
                <a:spcPts val="0"/>
              </a:spcBef>
              <a:buNone/>
            </a:pPr>
            <a:r>
              <a:rPr lang="en-GB" sz="1800" dirty="0"/>
              <a:t>Attention-seeking behaviors</a:t>
            </a:r>
            <a:endParaRPr sz="1800" dirty="0"/>
          </a:p>
          <a:p>
            <a:pPr marL="0" indent="0" algn="r">
              <a:spcBef>
                <a:spcPts val="0"/>
              </a:spcBef>
              <a:buNone/>
            </a:pPr>
            <a:r>
              <a:rPr lang="en-GB" sz="1800" dirty="0"/>
              <a:t>Addictive behaviors</a:t>
            </a:r>
            <a:endParaRPr sz="1800" dirty="0"/>
          </a:p>
        </p:txBody>
      </p:sp>
      <p:sp>
        <p:nvSpPr>
          <p:cNvPr id="11" name="TextBox 10"/>
          <p:cNvSpPr txBox="1"/>
          <p:nvPr/>
        </p:nvSpPr>
        <p:spPr>
          <a:xfrm>
            <a:off x="3439919" y="6056141"/>
            <a:ext cx="6038833" cy="256545"/>
          </a:xfrm>
          <a:prstGeom prst="rect">
            <a:avLst/>
          </a:prstGeom>
          <a:noFill/>
        </p:spPr>
        <p:txBody>
          <a:bodyPr wrap="none" rtlCol="0">
            <a:spAutoFit/>
          </a:bodyPr>
          <a:lstStyle/>
          <a:p>
            <a:r>
              <a:rPr lang="en-US" sz="1067" dirty="0"/>
              <a:t>Slide Borrowed with permission from Arkansas Division of Elementary and Secondary Education</a:t>
            </a:r>
          </a:p>
        </p:txBody>
      </p:sp>
    </p:spTree>
    <p:extLst>
      <p:ext uri="{BB962C8B-B14F-4D97-AF65-F5344CB8AC3E}">
        <p14:creationId xmlns:p14="http://schemas.microsoft.com/office/powerpoint/2010/main" val="944255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926802"/>
            <a:ext cx="10273792" cy="5042199"/>
          </a:xfrm>
        </p:spPr>
        <p:txBody>
          <a:bodyPr/>
          <a:lstStyle/>
          <a:p>
            <a:pPr marL="457189" lvl="1" indent="-457189">
              <a:buFont typeface="+mj-lt"/>
              <a:buAutoNum type="arabicPeriod" startAt="3"/>
            </a:pPr>
            <a:r>
              <a:rPr lang="en-US" b="1" dirty="0"/>
              <a:t>The student is primarily being instructed or taught using the DLM Essential Elements as content standards – goals and instruction listed in the IEP for this student are linked to the enrolled grade level DLM Essential Elements and address knowledge and skills that are appropriate and challenging for this student.</a:t>
            </a:r>
          </a:p>
          <a:p>
            <a:pPr marL="853419" lvl="3" indent="0">
              <a:buNone/>
            </a:pPr>
            <a:r>
              <a:rPr lang="en-US" sz="2400" dirty="0"/>
              <a:t>Most likely requires teaching that includes hands-on materials, demonstrating concepts along with verbal directions, new tasks broken into small steps, prompting or shaping accurate performance, multiple opportunities and examples, and repeated student practice beyond disabled peers.</a:t>
            </a:r>
          </a:p>
          <a:p>
            <a:pPr marL="853419" lvl="3" indent="0">
              <a:buNone/>
            </a:pPr>
            <a:r>
              <a:rPr lang="en-US" sz="2400" dirty="0"/>
              <a:t>Usually perform significantly below grade-level proficiency (an elementary student may perform 3 or more grade levels below age appropriate peers, while a high school student may perform 7-9 grade levels below age appropriate peers.</a:t>
            </a:r>
            <a:endParaRPr lang="en-US" sz="2400" b="1" dirty="0"/>
          </a:p>
        </p:txBody>
      </p:sp>
      <p:sp>
        <p:nvSpPr>
          <p:cNvPr id="2" name="Title 1"/>
          <p:cNvSpPr>
            <a:spLocks noGrp="1"/>
          </p:cNvSpPr>
          <p:nvPr>
            <p:ph type="title"/>
          </p:nvPr>
        </p:nvSpPr>
        <p:spPr>
          <a:xfrm>
            <a:off x="203200" y="177801"/>
            <a:ext cx="11582400" cy="615553"/>
          </a:xfrm>
        </p:spPr>
        <p:txBody>
          <a:bodyPr/>
          <a:lstStyle/>
          <a:p>
            <a:r>
              <a:rPr lang="en-US" sz="3200" dirty="0"/>
              <a:t>Review of the eligibility criteria (continued)</a:t>
            </a:r>
          </a:p>
        </p:txBody>
      </p:sp>
    </p:spTree>
    <p:extLst>
      <p:ext uri="{BB962C8B-B14F-4D97-AF65-F5344CB8AC3E}">
        <p14:creationId xmlns:p14="http://schemas.microsoft.com/office/powerpoint/2010/main" val="41396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p:txBody>
          <a:bodyPr/>
          <a:lstStyle/>
          <a:p>
            <a:r>
              <a:rPr lang="en-US" dirty="0"/>
              <a:t>Least Dangerous Assumption</a:t>
            </a:r>
          </a:p>
        </p:txBody>
      </p:sp>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p:txBody>
          <a:bodyPr/>
          <a:lstStyle/>
          <a:p>
            <a:r>
              <a:rPr lang="en-US" dirty="0"/>
              <a:t>Theory of Presuming Competence</a:t>
            </a:r>
          </a:p>
        </p:txBody>
      </p:sp>
    </p:spTree>
    <p:extLst>
      <p:ext uri="{BB962C8B-B14F-4D97-AF65-F5344CB8AC3E}">
        <p14:creationId xmlns:p14="http://schemas.microsoft.com/office/powerpoint/2010/main" val="2181643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782469"/>
            <a:ext cx="10273792" cy="5242383"/>
          </a:xfrm>
        </p:spPr>
        <p:txBody>
          <a:bodyPr>
            <a:normAutofit fontScale="92500" lnSpcReduction="20000"/>
          </a:bodyPr>
          <a:lstStyle/>
          <a:p>
            <a:pPr marL="457189" lvl="1" indent="-457189">
              <a:buFont typeface="+mj-lt"/>
              <a:buAutoNum type="arabicPeriod" startAt="4"/>
            </a:pPr>
            <a:r>
              <a:rPr lang="en-US" b="1" dirty="0"/>
              <a:t>The student requires extensive direct individualized instruction and substantial supports to achieve measurable gains in all grade-and age-appropriate curriculum.</a:t>
            </a:r>
          </a:p>
          <a:p>
            <a:pPr marL="914400" lvl="2" indent="0">
              <a:buNone/>
            </a:pPr>
            <a:r>
              <a:rPr lang="en-US" sz="2400" dirty="0"/>
              <a:t>a. Requires extensive, repeated, individualized instruction and support that is neither temporary nor limited to specific content areas. </a:t>
            </a:r>
          </a:p>
          <a:p>
            <a:pPr marL="914400" lvl="2" indent="0">
              <a:buNone/>
            </a:pPr>
            <a:endParaRPr lang="en-US" sz="2400" dirty="0"/>
          </a:p>
          <a:p>
            <a:pPr marL="914400" lvl="2" indent="0">
              <a:buNone/>
            </a:pPr>
            <a:r>
              <a:rPr lang="en-US" sz="2400" dirty="0"/>
              <a:t>b. Uses substantially adapted materials and individualized methods of accessing information in alternative ways to acquire, maintain, generalize, demonstrate and transfer skills across multiple settings. </a:t>
            </a:r>
          </a:p>
          <a:p>
            <a:pPr marL="853419" lvl="3" indent="0">
              <a:buNone/>
            </a:pPr>
            <a:endParaRPr lang="en-US" sz="2400" dirty="0"/>
          </a:p>
          <a:p>
            <a:pPr marL="853419" lvl="3" indent="0">
              <a:buNone/>
            </a:pPr>
            <a:r>
              <a:rPr lang="en-US" sz="2400" dirty="0"/>
              <a:t>IEP goals are both functional and academic in nature</a:t>
            </a:r>
          </a:p>
          <a:p>
            <a:pPr marL="853419" lvl="3" indent="0">
              <a:buNone/>
            </a:pPr>
            <a:r>
              <a:rPr lang="en-US" sz="2400" dirty="0"/>
              <a:t>Instruction appears very different from the instruction of their age-appropriate peers</a:t>
            </a:r>
          </a:p>
          <a:p>
            <a:pPr marL="853419" lvl="3" indent="0">
              <a:buNone/>
            </a:pPr>
            <a:r>
              <a:rPr lang="en-US" sz="2400" dirty="0"/>
              <a:t>Requires </a:t>
            </a:r>
            <a:r>
              <a:rPr lang="en-US" sz="2400" u="sng" dirty="0"/>
              <a:t>daily individualized instruction </a:t>
            </a:r>
            <a:r>
              <a:rPr lang="en-US" sz="2400" dirty="0"/>
              <a:t>in every academic area that is on a substantially different level of rigor than peers with disabilities</a:t>
            </a:r>
          </a:p>
          <a:p>
            <a:pPr marL="853419" lvl="3" indent="0">
              <a:buNone/>
            </a:pPr>
            <a:r>
              <a:rPr lang="en-US" sz="2400" dirty="0"/>
              <a:t>Often requires an alternate curriculum, modified tasks, modified requirements, and frequent prompting that differs from his or her peers receiving special education services</a:t>
            </a:r>
          </a:p>
          <a:p>
            <a:endParaRPr lang="en-US" dirty="0"/>
          </a:p>
        </p:txBody>
      </p:sp>
      <p:sp>
        <p:nvSpPr>
          <p:cNvPr id="2" name="Title 1"/>
          <p:cNvSpPr>
            <a:spLocks noGrp="1"/>
          </p:cNvSpPr>
          <p:nvPr>
            <p:ph type="title"/>
          </p:nvPr>
        </p:nvSpPr>
        <p:spPr>
          <a:xfrm>
            <a:off x="203200" y="177801"/>
            <a:ext cx="11582400" cy="615553"/>
          </a:xfrm>
        </p:spPr>
        <p:txBody>
          <a:bodyPr/>
          <a:lstStyle/>
          <a:p>
            <a:r>
              <a:rPr lang="en-US" sz="3200" dirty="0"/>
              <a:t>Review of the eligibility criteria (continued)</a:t>
            </a:r>
          </a:p>
        </p:txBody>
      </p:sp>
    </p:spTree>
    <p:extLst>
      <p:ext uri="{BB962C8B-B14F-4D97-AF65-F5344CB8AC3E}">
        <p14:creationId xmlns:p14="http://schemas.microsoft.com/office/powerpoint/2010/main" val="2998359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59B13F-C162-4E74-BFC3-6962E8114EF7}"/>
              </a:ext>
            </a:extLst>
          </p:cNvPr>
          <p:cNvSpPr>
            <a:spLocks noGrp="1"/>
          </p:cNvSpPr>
          <p:nvPr>
            <p:ph type="title"/>
          </p:nvPr>
        </p:nvSpPr>
        <p:spPr/>
        <p:txBody>
          <a:bodyPr/>
          <a:lstStyle/>
          <a:p>
            <a:r>
              <a:rPr lang="en-US" dirty="0"/>
              <a:t>Examples of students with a most significant cognitive disability.</a:t>
            </a:r>
          </a:p>
        </p:txBody>
      </p:sp>
      <p:sp>
        <p:nvSpPr>
          <p:cNvPr id="2" name="Content Placeholder 1">
            <a:extLst>
              <a:ext uri="{FF2B5EF4-FFF2-40B4-BE49-F238E27FC236}">
                <a16:creationId xmlns:a16="http://schemas.microsoft.com/office/drawing/2014/main" id="{F76367E3-D60A-4B7A-8668-8FB66A855B53}"/>
              </a:ext>
            </a:extLst>
          </p:cNvPr>
          <p:cNvSpPr>
            <a:spLocks noGrp="1"/>
          </p:cNvSpPr>
          <p:nvPr>
            <p:ph idx="1"/>
          </p:nvPr>
        </p:nvSpPr>
        <p:spPr/>
        <p:txBody>
          <a:bodyPr/>
          <a:lstStyle/>
          <a:p>
            <a:r>
              <a:rPr lang="en-US" dirty="0">
                <a:hlinkClick r:id="rId3"/>
              </a:rPr>
              <a:t>https://youtu.be/wIkxLDUnWRA</a:t>
            </a:r>
            <a:r>
              <a:rPr lang="en-US" dirty="0"/>
              <a:t> </a:t>
            </a:r>
          </a:p>
          <a:p>
            <a:endParaRPr lang="en-US" dirty="0"/>
          </a:p>
        </p:txBody>
      </p:sp>
      <p:pic>
        <p:nvPicPr>
          <p:cNvPr id="4" name="Picture 3">
            <a:extLst>
              <a:ext uri="{FF2B5EF4-FFF2-40B4-BE49-F238E27FC236}">
                <a16:creationId xmlns:a16="http://schemas.microsoft.com/office/drawing/2014/main" id="{4FF8E875-E717-44B8-861C-DE78837860C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00890" y="2310872"/>
            <a:ext cx="7190220" cy="3745039"/>
          </a:xfrm>
          <a:prstGeom prst="rect">
            <a:avLst/>
          </a:prstGeom>
        </p:spPr>
      </p:pic>
    </p:spTree>
    <p:extLst>
      <p:ext uri="{BB962C8B-B14F-4D97-AF65-F5344CB8AC3E}">
        <p14:creationId xmlns:p14="http://schemas.microsoft.com/office/powerpoint/2010/main" val="1492178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 student no longer meets eligibility requirements for the DLM</a:t>
            </a:r>
          </a:p>
        </p:txBody>
      </p:sp>
      <p:sp>
        <p:nvSpPr>
          <p:cNvPr id="3" name="Content Placeholder 2"/>
          <p:cNvSpPr>
            <a:spLocks noGrp="1"/>
          </p:cNvSpPr>
          <p:nvPr>
            <p:ph idx="1"/>
          </p:nvPr>
        </p:nvSpPr>
        <p:spPr>
          <a:xfrm>
            <a:off x="838200" y="1825625"/>
            <a:ext cx="9937376" cy="3521075"/>
          </a:xfrm>
        </p:spPr>
        <p:txBody>
          <a:bodyPr>
            <a:normAutofit fontScale="92500" lnSpcReduction="20000"/>
          </a:bodyPr>
          <a:lstStyle/>
          <a:p>
            <a:r>
              <a:rPr lang="en-US" dirty="0"/>
              <a:t>IEP or IEP amendment must be done to remove the alternate assessment</a:t>
            </a:r>
          </a:p>
          <a:p>
            <a:r>
              <a:rPr lang="en-US" dirty="0"/>
              <a:t>Contact your district test coordinator to remove the student from the DLM and add the student to the KAP</a:t>
            </a:r>
          </a:p>
          <a:p>
            <a:r>
              <a:rPr lang="en-US" dirty="0"/>
              <a:t>We ask teams to take care of this in the fall before administering any DLM testlets if possible.</a:t>
            </a:r>
          </a:p>
          <a:p>
            <a:r>
              <a:rPr lang="en-US" dirty="0"/>
              <a:t>If a student has to be exited after beginning the DLM, that is fine.  We want the right students taking the right test.</a:t>
            </a:r>
          </a:p>
          <a:p>
            <a:r>
              <a:rPr lang="en-US" dirty="0"/>
              <a:t>Discuss what accommodation the student needs in order to access grade level academic content.</a:t>
            </a:r>
          </a:p>
        </p:txBody>
      </p:sp>
    </p:spTree>
    <p:extLst>
      <p:ext uri="{BB962C8B-B14F-4D97-AF65-F5344CB8AC3E}">
        <p14:creationId xmlns:p14="http://schemas.microsoft.com/office/powerpoint/2010/main" val="1184304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age 2 of the rubric">
            <a:extLst>
              <a:ext uri="{FF2B5EF4-FFF2-40B4-BE49-F238E27FC236}">
                <a16:creationId xmlns:a16="http://schemas.microsoft.com/office/drawing/2014/main" id="{70B3CD05-CE24-45C6-8C43-B410C6134608}"/>
              </a:ext>
            </a:extLst>
          </p:cNvPr>
          <p:cNvPicPr>
            <a:picLocks noGrp="1" noChangeAspect="1"/>
          </p:cNvPicPr>
          <p:nvPr>
            <p:ph sz="half" idx="2"/>
          </p:nvPr>
        </p:nvPicPr>
        <p:blipFill>
          <a:blip r:embed="rId3"/>
          <a:stretch>
            <a:fillRect/>
          </a:stretch>
        </p:blipFill>
        <p:spPr>
          <a:xfrm>
            <a:off x="5915300" y="304800"/>
            <a:ext cx="4523789" cy="5872163"/>
          </a:xfrm>
        </p:spPr>
      </p:pic>
      <p:pic>
        <p:nvPicPr>
          <p:cNvPr id="7" name="Content Placeholder 6" descr="screen shot of the first page of the Rubric for determining student eligibility for the Kansas alternate assessment (DLM) for students with the most significant cognitive disabilities">
            <a:extLst>
              <a:ext uri="{FF2B5EF4-FFF2-40B4-BE49-F238E27FC236}">
                <a16:creationId xmlns:a16="http://schemas.microsoft.com/office/drawing/2014/main" id="{40F6F2C5-B160-40EB-A1E2-E03537A43CCD}"/>
              </a:ext>
            </a:extLst>
          </p:cNvPr>
          <p:cNvPicPr>
            <a:picLocks noGrp="1" noChangeAspect="1"/>
          </p:cNvPicPr>
          <p:nvPr>
            <p:ph sz="half" idx="1"/>
          </p:nvPr>
        </p:nvPicPr>
        <p:blipFill>
          <a:blip r:embed="rId4"/>
          <a:stretch>
            <a:fillRect/>
          </a:stretch>
        </p:blipFill>
        <p:spPr>
          <a:xfrm>
            <a:off x="762140" y="577516"/>
            <a:ext cx="4361539" cy="5599447"/>
          </a:xfrm>
        </p:spPr>
      </p:pic>
      <p:sp>
        <p:nvSpPr>
          <p:cNvPr id="4" name="Title 3" hidden="1">
            <a:extLst>
              <a:ext uri="{FF2B5EF4-FFF2-40B4-BE49-F238E27FC236}">
                <a16:creationId xmlns:a16="http://schemas.microsoft.com/office/drawing/2014/main" id="{BFD82038-1094-45EE-ADBB-221913E70376}"/>
              </a:ext>
            </a:extLst>
          </p:cNvPr>
          <p:cNvSpPr>
            <a:spLocks noGrp="1"/>
          </p:cNvSpPr>
          <p:nvPr>
            <p:ph type="title"/>
          </p:nvPr>
        </p:nvSpPr>
        <p:spPr/>
        <p:txBody>
          <a:bodyPr>
            <a:normAutofit fontScale="90000"/>
          </a:bodyPr>
          <a:lstStyle/>
          <a:p>
            <a:r>
              <a:rPr lang="en-US" dirty="0"/>
              <a:t>Rubric for determining student eligibility for the Kansas alternate assessment (DLM) for students with the most significant cognitive disabilities</a:t>
            </a:r>
          </a:p>
        </p:txBody>
      </p:sp>
    </p:spTree>
    <p:extLst>
      <p:ext uri="{BB962C8B-B14F-4D97-AF65-F5344CB8AC3E}">
        <p14:creationId xmlns:p14="http://schemas.microsoft.com/office/powerpoint/2010/main" val="2565431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69AF19-CCD9-4CEC-BCAF-EB3DBE0E9618}"/>
              </a:ext>
            </a:extLst>
          </p:cNvPr>
          <p:cNvSpPr>
            <a:spLocks noGrp="1"/>
          </p:cNvSpPr>
          <p:nvPr>
            <p:ph type="title"/>
          </p:nvPr>
        </p:nvSpPr>
        <p:spPr/>
        <p:txBody>
          <a:bodyPr/>
          <a:lstStyle/>
          <a:p>
            <a:r>
              <a:rPr lang="en-US" dirty="0"/>
              <a:t>Kansas Data</a:t>
            </a:r>
          </a:p>
        </p:txBody>
      </p:sp>
    </p:spTree>
    <p:extLst>
      <p:ext uri="{BB962C8B-B14F-4D97-AF65-F5344CB8AC3E}">
        <p14:creationId xmlns:p14="http://schemas.microsoft.com/office/powerpoint/2010/main" val="3849671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800" dirty="0"/>
              <a:t>Statewide 1%</a:t>
            </a:r>
          </a:p>
        </p:txBody>
      </p:sp>
      <p:sp>
        <p:nvSpPr>
          <p:cNvPr id="5" name="Oval 4"/>
          <p:cNvSpPr/>
          <p:nvPr/>
        </p:nvSpPr>
        <p:spPr>
          <a:xfrm>
            <a:off x="1872342" y="0"/>
            <a:ext cx="8341567" cy="4730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All Students -100 students</a:t>
            </a:r>
          </a:p>
        </p:txBody>
      </p:sp>
      <p:sp>
        <p:nvSpPr>
          <p:cNvPr id="6" name="Oval 5" descr="graphical representation showing that in Kansas if we have one hundred student, fifteen students would have disabilities, three of those students would have a significant cognitive disability, and only one of those students would have a most significant cognitive disability"/>
          <p:cNvSpPr/>
          <p:nvPr/>
        </p:nvSpPr>
        <p:spPr>
          <a:xfrm>
            <a:off x="3928188" y="2192694"/>
            <a:ext cx="4152122" cy="2537926"/>
          </a:xfrm>
          <a:prstGeom prst="ellipse">
            <a:avLst/>
          </a:prstGeom>
          <a:solidFill>
            <a:srgbClr val="01A3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flipH="1">
            <a:off x="4572000" y="2435290"/>
            <a:ext cx="2939142" cy="646331"/>
          </a:xfrm>
          <a:prstGeom prst="rect">
            <a:avLst/>
          </a:prstGeom>
          <a:noFill/>
        </p:spPr>
        <p:txBody>
          <a:bodyPr wrap="square" rtlCol="0">
            <a:spAutoFit/>
          </a:bodyPr>
          <a:lstStyle/>
          <a:p>
            <a:pPr algn="ctr"/>
            <a:r>
              <a:rPr lang="en-US" b="1" dirty="0">
                <a:solidFill>
                  <a:schemeClr val="bg1"/>
                </a:solidFill>
              </a:rPr>
              <a:t>Students with Disabilities </a:t>
            </a:r>
            <a:r>
              <a:rPr lang="en-US" b="1">
                <a:solidFill>
                  <a:schemeClr val="bg1"/>
                </a:solidFill>
              </a:rPr>
              <a:t>– 15 </a:t>
            </a:r>
            <a:r>
              <a:rPr lang="en-US" b="1" dirty="0">
                <a:solidFill>
                  <a:schemeClr val="bg1"/>
                </a:solidFill>
              </a:rPr>
              <a:t>Students</a:t>
            </a:r>
          </a:p>
        </p:txBody>
      </p:sp>
      <p:sp>
        <p:nvSpPr>
          <p:cNvPr id="8" name="Oval 7"/>
          <p:cNvSpPr/>
          <p:nvPr/>
        </p:nvSpPr>
        <p:spPr>
          <a:xfrm>
            <a:off x="4463143" y="3048000"/>
            <a:ext cx="3159967" cy="1682620"/>
          </a:xfrm>
          <a:prstGeom prst="ellipse">
            <a:avLst/>
          </a:prstGeom>
          <a:solidFill>
            <a:srgbClr val="01578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Students with Significant Cognitive Disabilities - 3</a:t>
            </a:r>
          </a:p>
        </p:txBody>
      </p:sp>
      <p:sp>
        <p:nvSpPr>
          <p:cNvPr id="9" name="Oval 8"/>
          <p:cNvSpPr/>
          <p:nvPr/>
        </p:nvSpPr>
        <p:spPr>
          <a:xfrm>
            <a:off x="5082074" y="3757127"/>
            <a:ext cx="1841241" cy="973493"/>
          </a:xfrm>
          <a:prstGeom prst="ellipse">
            <a:avLst/>
          </a:prstGeom>
          <a:solidFill>
            <a:srgbClr val="CA2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Students with the Most Sig Cog Dis </a:t>
            </a:r>
          </a:p>
          <a:p>
            <a:pPr algn="ctr"/>
            <a:r>
              <a:rPr lang="en-US" sz="1200" dirty="0"/>
              <a:t>1 student</a:t>
            </a:r>
          </a:p>
        </p:txBody>
      </p:sp>
    </p:spTree>
    <p:extLst>
      <p:ext uri="{BB962C8B-B14F-4D97-AF65-F5344CB8AC3E}">
        <p14:creationId xmlns:p14="http://schemas.microsoft.com/office/powerpoint/2010/main" val="606480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12370F-6426-409B-8056-78AC53FD7D28}"/>
              </a:ext>
            </a:extLst>
          </p:cNvPr>
          <p:cNvSpPr>
            <a:spLocks noGrp="1"/>
          </p:cNvSpPr>
          <p:nvPr>
            <p:ph type="title"/>
          </p:nvPr>
        </p:nvSpPr>
        <p:spPr/>
        <p:txBody>
          <a:bodyPr/>
          <a:lstStyle/>
          <a:p>
            <a:pPr algn="ctr"/>
            <a:r>
              <a:rPr lang="en-US" dirty="0"/>
              <a:t>LRE of Students Taking AA-AAAS </a:t>
            </a:r>
            <a:br>
              <a:rPr lang="en-US" dirty="0"/>
            </a:br>
            <a:r>
              <a:rPr lang="en-US" dirty="0"/>
              <a:t>2018-2019</a:t>
            </a:r>
          </a:p>
        </p:txBody>
      </p:sp>
      <p:graphicFrame>
        <p:nvGraphicFramePr>
          <p:cNvPr id="10" name="Picture Placeholder 9">
            <a:extLst>
              <a:ext uri="{FF2B5EF4-FFF2-40B4-BE49-F238E27FC236}">
                <a16:creationId xmlns:a16="http://schemas.microsoft.com/office/drawing/2014/main" id="{128DF86D-D2A0-4095-B5A5-6ABEFA0B069E}"/>
              </a:ext>
              <a:ext uri="{C183D7F6-B498-43B3-948B-1728B52AA6E4}">
                <adec:decorative xmlns:adec="http://schemas.microsoft.com/office/drawing/2017/decorative" val="1"/>
              </a:ext>
            </a:extLst>
          </p:cNvPr>
          <p:cNvGraphicFramePr>
            <a:graphicFrameLocks noGrp="1"/>
          </p:cNvGraphicFramePr>
          <p:nvPr>
            <p:ph type="pic" sz="quarter" idx="13"/>
            <p:extLst>
              <p:ext uri="{D42A27DB-BD31-4B8C-83A1-F6EECF244321}">
                <p14:modId xmlns:p14="http://schemas.microsoft.com/office/powerpoint/2010/main" val="2006685010"/>
              </p:ext>
            </p:extLst>
          </p:nvPr>
        </p:nvGraphicFramePr>
        <p:xfrm>
          <a:off x="0" y="0"/>
          <a:ext cx="12188825" cy="5116513"/>
        </p:xfrm>
        <a:graphic>
          <a:graphicData uri="http://schemas.openxmlformats.org/drawingml/2006/chart">
            <c:chart xmlns:c="http://schemas.openxmlformats.org/drawingml/2006/chart" xmlns:r="http://schemas.openxmlformats.org/officeDocument/2006/relationships" r:id="rId3"/>
          </a:graphicData>
        </a:graphic>
      </p:graphicFrame>
      <p:sp>
        <p:nvSpPr>
          <p:cNvPr id="4" name="Picture Placeholder 1" descr="Pie graph showing the least restrictive environment for students taking the DLM alternate assessment in Kansas during 2018-2019. 5% of students spent 80% or more of their day in the regular class. 41% of students spent 40-79% of their day in the regular class. 52% of students spent less than 40% of their day in the regular class. 2% of students spent their day at a separate school.">
            <a:extLst>
              <a:ext uri="{FF2B5EF4-FFF2-40B4-BE49-F238E27FC236}">
                <a16:creationId xmlns:a16="http://schemas.microsoft.com/office/drawing/2014/main" id="{F71EA5F3-874D-4FA7-AD13-8A7C0731F378}"/>
              </a:ext>
            </a:extLst>
          </p:cNvPr>
          <p:cNvSpPr txBox="1">
            <a:spLocks/>
          </p:cNvSpPr>
          <p:nvPr/>
        </p:nvSpPr>
        <p:spPr>
          <a:xfrm>
            <a:off x="152400" y="152400"/>
            <a:ext cx="12188952" cy="5116945"/>
          </a:xfrm>
          <a:prstGeom prst="rect">
            <a:avLst/>
          </a:prstGeom>
        </p:spPr>
      </p:sp>
    </p:spTree>
    <p:extLst>
      <p:ext uri="{BB962C8B-B14F-4D97-AF65-F5344CB8AC3E}">
        <p14:creationId xmlns:p14="http://schemas.microsoft.com/office/powerpoint/2010/main" val="634548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286D42-0323-47AE-A85F-E812CBE21729}"/>
              </a:ext>
            </a:extLst>
          </p:cNvPr>
          <p:cNvSpPr>
            <a:spLocks noGrp="1"/>
          </p:cNvSpPr>
          <p:nvPr>
            <p:ph type="title"/>
          </p:nvPr>
        </p:nvSpPr>
        <p:spPr/>
        <p:txBody>
          <a:bodyPr/>
          <a:lstStyle/>
          <a:p>
            <a:pPr algn="ctr"/>
            <a:r>
              <a:rPr lang="en-US" dirty="0"/>
              <a:t>Disability Categories Across All Tested Grades</a:t>
            </a:r>
            <a:br>
              <a:rPr lang="en-US" dirty="0"/>
            </a:br>
            <a:r>
              <a:rPr lang="en-US" dirty="0"/>
              <a:t>2018-2019</a:t>
            </a:r>
          </a:p>
        </p:txBody>
      </p:sp>
      <p:graphicFrame>
        <p:nvGraphicFramePr>
          <p:cNvPr id="4" name="Picture Placeholder 3" descr="Bar graph showing the number of students that took the alternate assessment compared to the total number of students for 3 disability categories (intellectual disabilities, multiple disabilities, and autism) ">
            <a:extLst>
              <a:ext uri="{FF2B5EF4-FFF2-40B4-BE49-F238E27FC236}">
                <a16:creationId xmlns:a16="http://schemas.microsoft.com/office/drawing/2014/main" id="{75B684A0-21F1-4D1A-9B01-C39B491C3E88}"/>
              </a:ext>
            </a:extLst>
          </p:cNvPr>
          <p:cNvGraphicFramePr>
            <a:graphicFrameLocks noGrp="1"/>
          </p:cNvGraphicFramePr>
          <p:nvPr>
            <p:ph type="pic" sz="quarter" idx="13"/>
            <p:extLst>
              <p:ext uri="{D42A27DB-BD31-4B8C-83A1-F6EECF244321}">
                <p14:modId xmlns:p14="http://schemas.microsoft.com/office/powerpoint/2010/main" val="1620965245"/>
              </p:ext>
            </p:extLst>
          </p:nvPr>
        </p:nvGraphicFramePr>
        <p:xfrm>
          <a:off x="0" y="0"/>
          <a:ext cx="12188825" cy="5116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9768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9-2020 DLM participation Risk Factors for Kansas based on primary exceptionality, educational placement, instructional level of reading text with comprehension, multiplying and/or dividing using numerals, and writing skills.">
            <a:extLst>
              <a:ext uri="{FF2B5EF4-FFF2-40B4-BE49-F238E27FC236}">
                <a16:creationId xmlns:a16="http://schemas.microsoft.com/office/drawing/2014/main" id="{C4A3ABA9-C736-4608-A0FA-87286D551AA3}"/>
              </a:ext>
            </a:extLst>
          </p:cNvPr>
          <p:cNvPicPr>
            <a:picLocks noChangeAspect="1"/>
          </p:cNvPicPr>
          <p:nvPr/>
        </p:nvPicPr>
        <p:blipFill>
          <a:blip r:embed="rId3"/>
          <a:stretch>
            <a:fillRect/>
          </a:stretch>
        </p:blipFill>
        <p:spPr>
          <a:xfrm>
            <a:off x="1582615" y="4340"/>
            <a:ext cx="8429941" cy="6396459"/>
          </a:xfrm>
          <a:prstGeom prst="rect">
            <a:avLst/>
          </a:prstGeom>
        </p:spPr>
      </p:pic>
      <p:sp>
        <p:nvSpPr>
          <p:cNvPr id="2" name="Title 1" hidden="1">
            <a:extLst>
              <a:ext uri="{FF2B5EF4-FFF2-40B4-BE49-F238E27FC236}">
                <a16:creationId xmlns:a16="http://schemas.microsoft.com/office/drawing/2014/main" id="{2CDFAFEE-601B-4A22-AE05-E8BD0623EA33}"/>
              </a:ext>
            </a:extLst>
          </p:cNvPr>
          <p:cNvSpPr>
            <a:spLocks noGrp="1"/>
          </p:cNvSpPr>
          <p:nvPr>
            <p:ph type="title" idx="4294967295"/>
          </p:nvPr>
        </p:nvSpPr>
        <p:spPr>
          <a:xfrm>
            <a:off x="93785" y="365125"/>
            <a:ext cx="10515600" cy="1325563"/>
          </a:xfrm>
        </p:spPr>
        <p:txBody>
          <a:bodyPr/>
          <a:lstStyle/>
          <a:p>
            <a:r>
              <a:rPr lang="en-US" dirty="0"/>
              <a:t>2019-2020</a:t>
            </a:r>
            <a:r>
              <a:rPr lang="en-US" baseline="0" dirty="0"/>
              <a:t> DLM Participation Risk Factor Data for Kansas</a:t>
            </a:r>
            <a:endParaRPr lang="en-US" dirty="0"/>
          </a:p>
        </p:txBody>
      </p:sp>
    </p:spTree>
    <p:extLst>
      <p:ext uri="{BB962C8B-B14F-4D97-AF65-F5344CB8AC3E}">
        <p14:creationId xmlns:p14="http://schemas.microsoft.com/office/powerpoint/2010/main" val="289218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8201C-CA50-4222-B106-913C47152B9E}"/>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105924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Least Dangerous Assumption</a:t>
            </a:r>
          </a:p>
        </p:txBody>
      </p:sp>
      <p:sp>
        <p:nvSpPr>
          <p:cNvPr id="5" name="Content Placeholder 4"/>
          <p:cNvSpPr>
            <a:spLocks noGrp="1"/>
          </p:cNvSpPr>
          <p:nvPr>
            <p:ph idx="1"/>
          </p:nvPr>
        </p:nvSpPr>
        <p:spPr>
          <a:xfrm>
            <a:off x="838199" y="1825625"/>
            <a:ext cx="9112135" cy="3521075"/>
          </a:xfrm>
        </p:spPr>
        <p:txBody>
          <a:bodyPr>
            <a:normAutofit fontScale="92500" lnSpcReduction="20000"/>
          </a:bodyPr>
          <a:lstStyle/>
          <a:p>
            <a:r>
              <a:rPr lang="en-US" dirty="0"/>
              <a:t>Theory of Presuming Competence: Least Dangerous Assumption</a:t>
            </a:r>
          </a:p>
          <a:p>
            <a:r>
              <a:rPr lang="en-US" dirty="0"/>
              <a:t>“…</a:t>
            </a:r>
            <a:r>
              <a:rPr lang="en-US" u="sng" dirty="0"/>
              <a:t>in the absence of conclusive data</a:t>
            </a:r>
            <a:r>
              <a:rPr lang="en-US" dirty="0"/>
              <a:t>, educational decisions ought to be based on </a:t>
            </a:r>
            <a:r>
              <a:rPr lang="en-US" u="sng" dirty="0"/>
              <a:t>assumptions which, if incorrect</a:t>
            </a:r>
            <a:r>
              <a:rPr lang="en-US" dirty="0"/>
              <a:t>, will have the </a:t>
            </a:r>
            <a:r>
              <a:rPr lang="en-US" u="sng" dirty="0"/>
              <a:t>least dangerous effect</a:t>
            </a:r>
            <a:r>
              <a:rPr lang="en-US" dirty="0"/>
              <a:t> on the likelihood that students will be able to function independently as adults. Furthermore, we should assume that poor performance is due to instructional inadequacy rather than to student deficits.” </a:t>
            </a:r>
          </a:p>
          <a:p>
            <a:r>
              <a:rPr lang="en-US" dirty="0"/>
              <a:t>– Anne Donnellan, 1984 as quoted by Cheryl Jorgensen, 2005</a:t>
            </a:r>
          </a:p>
          <a:p>
            <a:endParaRPr lang="en-US" dirty="0"/>
          </a:p>
        </p:txBody>
      </p:sp>
    </p:spTree>
    <p:extLst>
      <p:ext uri="{BB962C8B-B14F-4D97-AF65-F5344CB8AC3E}">
        <p14:creationId xmlns:p14="http://schemas.microsoft.com/office/powerpoint/2010/main" val="3870250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632" y="1080655"/>
            <a:ext cx="10119360" cy="5384138"/>
          </a:xfrm>
        </p:spPr>
        <p:txBody>
          <a:bodyPr/>
          <a:lstStyle/>
          <a:p>
            <a:r>
              <a:rPr lang="en-US" dirty="0">
                <a:hlinkClick r:id="rId3"/>
              </a:rPr>
              <a:t>http://www.ksde.org/Default.aspx?tabid=887</a:t>
            </a:r>
            <a:r>
              <a:rPr lang="en-US" dirty="0"/>
              <a:t> (DLM page)</a:t>
            </a:r>
          </a:p>
          <a:p>
            <a:r>
              <a:rPr lang="en-US" dirty="0">
                <a:hlinkClick r:id="rId4"/>
              </a:rPr>
              <a:t>https://www.ksde.org/Default.aspx?tabid=407</a:t>
            </a:r>
            <a:r>
              <a:rPr lang="en-US" dirty="0"/>
              <a:t> (Assessment page)</a:t>
            </a:r>
          </a:p>
          <a:p>
            <a:r>
              <a:rPr lang="en-US" dirty="0"/>
              <a:t> </a:t>
            </a:r>
            <a:r>
              <a:rPr lang="en-US" dirty="0">
                <a:hlinkClick r:id="rId5"/>
              </a:rPr>
              <a:t>https://dynamiclearningmaps.org/kansas</a:t>
            </a:r>
            <a:r>
              <a:rPr lang="en-US" dirty="0"/>
              <a:t> </a:t>
            </a:r>
          </a:p>
          <a:p>
            <a:r>
              <a:rPr lang="en-US" dirty="0">
                <a:hlinkClick r:id="rId6"/>
              </a:rPr>
              <a:t>https://www.ksdetasn.org/</a:t>
            </a:r>
            <a:r>
              <a:rPr lang="en-US" dirty="0"/>
              <a:t> </a:t>
            </a:r>
          </a:p>
          <a:p>
            <a:r>
              <a:rPr lang="en-US" dirty="0">
                <a:hlinkClick r:id="rId7"/>
              </a:rPr>
              <a:t>https://www.ksde.org/Teaching-Learning/Resources/Navigating-Change-Kansas-Guide-to-Learning-and-School-Safety-Operations</a:t>
            </a:r>
            <a:r>
              <a:rPr lang="en-US" dirty="0"/>
              <a:t> </a:t>
            </a:r>
          </a:p>
          <a:p>
            <a:pPr marL="457200" lvl="1" indent="0">
              <a:buNone/>
            </a:pPr>
            <a:r>
              <a:rPr lang="en-US" dirty="0"/>
              <a:t>Navigating Change 2020 – Essential Elements Assessment Rubrics by grade band</a:t>
            </a:r>
          </a:p>
        </p:txBody>
      </p:sp>
      <p:sp>
        <p:nvSpPr>
          <p:cNvPr id="2" name="Title 1"/>
          <p:cNvSpPr>
            <a:spLocks noGrp="1"/>
          </p:cNvSpPr>
          <p:nvPr>
            <p:ph type="title"/>
          </p:nvPr>
        </p:nvSpPr>
        <p:spPr>
          <a:xfrm>
            <a:off x="865632" y="76201"/>
            <a:ext cx="10119360" cy="1004454"/>
          </a:xfrm>
        </p:spPr>
        <p:txBody>
          <a:bodyPr>
            <a:normAutofit/>
          </a:bodyPr>
          <a:lstStyle/>
          <a:p>
            <a:r>
              <a:rPr lang="en-US" dirty="0"/>
              <a:t>Resources</a:t>
            </a:r>
          </a:p>
        </p:txBody>
      </p:sp>
    </p:spTree>
    <p:extLst>
      <p:ext uri="{BB962C8B-B14F-4D97-AF65-F5344CB8AC3E}">
        <p14:creationId xmlns:p14="http://schemas.microsoft.com/office/powerpoint/2010/main" val="3648060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BCD309-214F-42E2-AC56-24E9A9DFA6EE}"/>
              </a:ext>
            </a:extLst>
          </p:cNvPr>
          <p:cNvSpPr>
            <a:spLocks noGrp="1"/>
          </p:cNvSpPr>
          <p:nvPr>
            <p:ph type="title"/>
          </p:nvPr>
        </p:nvSpPr>
        <p:spPr>
          <a:xfrm>
            <a:off x="1676400" y="460127"/>
            <a:ext cx="10515600" cy="1325563"/>
          </a:xfrm>
        </p:spPr>
        <p:txBody>
          <a:bodyPr/>
          <a:lstStyle/>
          <a:p>
            <a:r>
              <a:rPr lang="en-US" sz="4400" kern="1200" dirty="0">
                <a:solidFill>
                  <a:srgbClr val="12284C"/>
                </a:solidFill>
                <a:effectLst/>
                <a:latin typeface="Arial Black" panose="020B0A04020102020204" pitchFamily="34" charset="0"/>
                <a:ea typeface="+mn-ea"/>
                <a:cs typeface="+mn-cs"/>
              </a:rPr>
              <a:t>Subscribe to KAA listserv</a:t>
            </a:r>
            <a:endParaRPr lang="en-US" dirty="0"/>
          </a:p>
        </p:txBody>
      </p:sp>
      <p:sp>
        <p:nvSpPr>
          <p:cNvPr id="2" name="Rectangle 1"/>
          <p:cNvSpPr/>
          <p:nvPr/>
        </p:nvSpPr>
        <p:spPr>
          <a:xfrm>
            <a:off x="1301263" y="1608940"/>
            <a:ext cx="11192606" cy="2677656"/>
          </a:xfrm>
          <a:prstGeom prst="rect">
            <a:avLst/>
          </a:prstGeom>
        </p:spPr>
        <p:txBody>
          <a:bodyPr wrap="square">
            <a:spAutoFit/>
          </a:bodyPr>
          <a:lstStyle/>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To sign up for KAA listserv, send this information:</a:t>
            </a:r>
            <a:br>
              <a:rPr lang="en-US" sz="28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Subject line:</a:t>
            </a:r>
            <a:r>
              <a:rPr lang="en-US" sz="2800" dirty="0">
                <a:latin typeface="Arial" panose="020B0604020202020204" pitchFamily="34" charset="0"/>
                <a:cs typeface="Arial" panose="020B0604020202020204" pitchFamily="34" charset="0"/>
              </a:rPr>
              <a:t> KAA Listserv</a:t>
            </a:r>
            <a:br>
              <a:rPr lang="en-US" sz="28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Body of message:</a:t>
            </a:r>
            <a:r>
              <a:rPr lang="en-US" sz="2800" dirty="0">
                <a:latin typeface="Arial" panose="020B0604020202020204" pitchFamily="34" charset="0"/>
                <a:cs typeface="Arial" panose="020B0604020202020204" pitchFamily="34" charset="0"/>
              </a:rPr>
              <a:t> Email address, First Name, Last Name, USD Number, USD Name, </a:t>
            </a:r>
            <a:br>
              <a:rPr lang="en-US" sz="28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Send to this address:</a:t>
            </a:r>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hlinkClick r:id="rId3"/>
              </a:rPr>
              <a:t>crogers@ksde.org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487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6027734" cy="2354046"/>
          </a:xfrm>
          <a:ln>
            <a:noFill/>
          </a:ln>
        </p:spPr>
        <p:txBody>
          <a:bodyPr/>
          <a:lstStyle/>
          <a:p>
            <a:pPr lvl="1"/>
            <a:r>
              <a:rPr lang="en-US" dirty="0"/>
              <a:t>Cary Rogers</a:t>
            </a:r>
            <a:br>
              <a:rPr lang="en-US" dirty="0"/>
            </a:br>
            <a:r>
              <a:rPr lang="en-US" dirty="0"/>
              <a:t>Education Program Consultant</a:t>
            </a:r>
            <a:br>
              <a:rPr lang="en-US" dirty="0"/>
            </a:br>
            <a:r>
              <a:rPr lang="en-US" dirty="0"/>
              <a:t>Special Education and Title Services Team</a:t>
            </a:r>
            <a:br>
              <a:rPr lang="en-US" dirty="0"/>
            </a:br>
            <a:r>
              <a:rPr lang="en-US" dirty="0"/>
              <a:t>(785) 296-0916</a:t>
            </a:r>
            <a:br>
              <a:rPr lang="en-US" dirty="0"/>
            </a:br>
            <a:r>
              <a:rPr lang="en-US" dirty="0">
                <a:hlinkClick r:id="rId3"/>
              </a:rPr>
              <a:t>crogers@ksde.org </a:t>
            </a:r>
            <a:endParaRPr lang="en-US" dirty="0"/>
          </a:p>
        </p:txBody>
      </p:sp>
      <p:sp>
        <p:nvSpPr>
          <p:cNvPr id="2" name="Title 1" hidden="1">
            <a:extLst>
              <a:ext uri="{FF2B5EF4-FFF2-40B4-BE49-F238E27FC236}">
                <a16:creationId xmlns:a16="http://schemas.microsoft.com/office/drawing/2014/main" id="{B1F09ABB-A3D3-4712-A9A5-FEC5FE423DD0}"/>
              </a:ext>
            </a:extLst>
          </p:cNvPr>
          <p:cNvSpPr>
            <a:spLocks noGrp="1"/>
          </p:cNvSpPr>
          <p:nvPr>
            <p:ph type="title" idx="4294967295"/>
          </p:nvPr>
        </p:nvSpPr>
        <p:spPr>
          <a:xfrm>
            <a:off x="149432" y="10318"/>
            <a:ext cx="10515600" cy="1325563"/>
          </a:xfrm>
        </p:spPr>
        <p:txBody>
          <a:bodyPr/>
          <a:lstStyle/>
          <a:p>
            <a:r>
              <a:rPr lang="en-US" dirty="0"/>
              <a:t>Contact Information</a:t>
            </a:r>
          </a:p>
        </p:txBody>
      </p:sp>
    </p:spTree>
    <p:extLst>
      <p:ext uri="{BB962C8B-B14F-4D97-AF65-F5344CB8AC3E}">
        <p14:creationId xmlns:p14="http://schemas.microsoft.com/office/powerpoint/2010/main" val="359005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Dangerous Assumption</a:t>
            </a:r>
          </a:p>
        </p:txBody>
      </p:sp>
      <p:sp>
        <p:nvSpPr>
          <p:cNvPr id="13" name="Rectangle 12">
            <a:extLst>
              <a:ext uri="{FF2B5EF4-FFF2-40B4-BE49-F238E27FC236}">
                <a16:creationId xmlns:a16="http://schemas.microsoft.com/office/drawing/2014/main" id="{1FDA2A97-ED43-4718-828D-7B751ADE4FFE}"/>
              </a:ext>
            </a:extLst>
          </p:cNvPr>
          <p:cNvSpPr/>
          <p:nvPr/>
        </p:nvSpPr>
        <p:spPr>
          <a:xfrm>
            <a:off x="1264773" y="1599149"/>
            <a:ext cx="9662453" cy="954107"/>
          </a:xfrm>
          <a:prstGeom prst="rect">
            <a:avLst/>
          </a:prstGeom>
        </p:spPr>
        <p:txBody>
          <a:bodyPr wrap="none">
            <a:spAutoFit/>
          </a:bodyPr>
          <a:lstStyle/>
          <a:p>
            <a:pPr defTabSz="949478">
              <a:defRPr/>
            </a:pPr>
            <a:r>
              <a:rPr lang="en-US" sz="2800" u="sng" dirty="0">
                <a:hlinkClick r:id="rId3"/>
              </a:rPr>
              <a:t>TIES Center: Tip #6 Using the Least Dangerous Assumption</a:t>
            </a:r>
          </a:p>
          <a:p>
            <a:pPr defTabSz="949478">
              <a:defRPr/>
            </a:pPr>
            <a:r>
              <a:rPr lang="en-US" sz="2800" u="sng" dirty="0">
                <a:hlinkClick r:id="rId3"/>
              </a:rPr>
              <a:t> in Educational Decisions</a:t>
            </a:r>
            <a:endParaRPr lang="en-US" sz="2800" dirty="0"/>
          </a:p>
        </p:txBody>
      </p:sp>
      <p:pic>
        <p:nvPicPr>
          <p:cNvPr id="3" name="Picture 2" descr="He can't because of behavior, a disability label, a test score such as IQ, or a missing skill or information.  How is this assumption going to limit the person's opportunities?">
            <a:extLst>
              <a:ext uri="{FF2B5EF4-FFF2-40B4-BE49-F238E27FC236}">
                <a16:creationId xmlns:a16="http://schemas.microsoft.com/office/drawing/2014/main" id="{133A20DA-3340-4F7D-B7ED-45F366123138}"/>
              </a:ext>
            </a:extLst>
          </p:cNvPr>
          <p:cNvPicPr>
            <a:picLocks noChangeAspect="1"/>
          </p:cNvPicPr>
          <p:nvPr/>
        </p:nvPicPr>
        <p:blipFill>
          <a:blip r:embed="rId4"/>
          <a:stretch>
            <a:fillRect/>
          </a:stretch>
        </p:blipFill>
        <p:spPr>
          <a:xfrm>
            <a:off x="943929" y="2754531"/>
            <a:ext cx="10304140" cy="3437403"/>
          </a:xfrm>
          <a:prstGeom prst="rect">
            <a:avLst/>
          </a:prstGeom>
        </p:spPr>
      </p:pic>
    </p:spTree>
    <p:extLst>
      <p:ext uri="{BB962C8B-B14F-4D97-AF65-F5344CB8AC3E}">
        <p14:creationId xmlns:p14="http://schemas.microsoft.com/office/powerpoint/2010/main" val="225799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sz="quarter" idx="4294967295"/>
            <p:extLst>
              <p:ext uri="{D42A27DB-BD31-4B8C-83A1-F6EECF244321}">
                <p14:modId xmlns:p14="http://schemas.microsoft.com/office/powerpoint/2010/main" val="1013540491"/>
              </p:ext>
            </p:extLst>
          </p:nvPr>
        </p:nvGraphicFramePr>
        <p:xfrm>
          <a:off x="0" y="436563"/>
          <a:ext cx="11465169" cy="5821680"/>
        </p:xfrm>
        <a:graphic>
          <a:graphicData uri="http://schemas.openxmlformats.org/drawingml/2006/table">
            <a:tbl>
              <a:tblPr firstRow="1" firstCol="1" bandRow="1">
                <a:tableStyleId>{21E4AEA4-8DFA-4A89-87EB-49C32662AFE0}</a:tableStyleId>
              </a:tblPr>
              <a:tblGrid>
                <a:gridCol w="3821723">
                  <a:extLst>
                    <a:ext uri="{9D8B030D-6E8A-4147-A177-3AD203B41FA5}">
                      <a16:colId xmlns:a16="http://schemas.microsoft.com/office/drawing/2014/main" val="837507891"/>
                    </a:ext>
                  </a:extLst>
                </a:gridCol>
                <a:gridCol w="3821723">
                  <a:extLst>
                    <a:ext uri="{9D8B030D-6E8A-4147-A177-3AD203B41FA5}">
                      <a16:colId xmlns:a16="http://schemas.microsoft.com/office/drawing/2014/main" val="967257498"/>
                    </a:ext>
                  </a:extLst>
                </a:gridCol>
                <a:gridCol w="3821723">
                  <a:extLst>
                    <a:ext uri="{9D8B030D-6E8A-4147-A177-3AD203B41FA5}">
                      <a16:colId xmlns:a16="http://schemas.microsoft.com/office/drawing/2014/main" val="2444018176"/>
                    </a:ext>
                  </a:extLst>
                </a:gridCol>
              </a:tblGrid>
              <a:tr h="382675">
                <a:tc>
                  <a:txBody>
                    <a:bodyPr/>
                    <a:lstStyle/>
                    <a:p>
                      <a:pPr algn="ctr"/>
                      <a:endParaRPr lang="en-US" sz="1800" dirty="0"/>
                    </a:p>
                  </a:txBody>
                  <a:tcPr marL="121920" marR="121920" marT="60960" marB="60960"/>
                </a:tc>
                <a:tc>
                  <a:txBody>
                    <a:bodyPr/>
                    <a:lstStyle/>
                    <a:p>
                      <a:pPr algn="ctr"/>
                      <a:r>
                        <a:rPr lang="en-US" sz="1800" dirty="0"/>
                        <a:t>Scenario One</a:t>
                      </a:r>
                    </a:p>
                  </a:txBody>
                  <a:tcPr marL="121920" marR="121920" marT="60960" marB="60960"/>
                </a:tc>
                <a:tc>
                  <a:txBody>
                    <a:bodyPr/>
                    <a:lstStyle/>
                    <a:p>
                      <a:pPr algn="ctr"/>
                      <a:r>
                        <a:rPr lang="en-US" sz="1800" dirty="0"/>
                        <a:t>Scenario Two</a:t>
                      </a:r>
                    </a:p>
                  </a:txBody>
                  <a:tcPr marL="121920" marR="121920" marT="60960" marB="60960"/>
                </a:tc>
                <a:extLst>
                  <a:ext uri="{0D108BD9-81ED-4DB2-BD59-A6C34878D82A}">
                    <a16:rowId xmlns:a16="http://schemas.microsoft.com/office/drawing/2014/main" val="4240617090"/>
                  </a:ext>
                </a:extLst>
              </a:tr>
              <a:tr h="1177462">
                <a:tc>
                  <a:txBody>
                    <a:bodyPr/>
                    <a:lstStyle/>
                    <a:p>
                      <a:r>
                        <a:rPr lang="en-US" sz="1800" dirty="0"/>
                        <a:t>Assumptions</a:t>
                      </a:r>
                    </a:p>
                  </a:txBody>
                  <a:tcPr marL="121920" marR="121920" marT="60960" marB="60960"/>
                </a:tc>
                <a:tc>
                  <a:txBody>
                    <a:bodyPr/>
                    <a:lstStyle/>
                    <a:p>
                      <a:r>
                        <a:rPr lang="en-US" sz="1800" dirty="0"/>
                        <a:t>She isn’t smart,</a:t>
                      </a:r>
                      <a:r>
                        <a:rPr lang="en-US" sz="1800" baseline="0" dirty="0"/>
                        <a:t> sub-average intelligence and ability to learn</a:t>
                      </a:r>
                      <a:endParaRPr lang="en-US" sz="1800" dirty="0"/>
                    </a:p>
                  </a:txBody>
                  <a:tcPr marL="121920" marR="121920" marT="60960" marB="60960"/>
                </a:tc>
                <a:tc>
                  <a:txBody>
                    <a:bodyPr/>
                    <a:lstStyle/>
                    <a:p>
                      <a:r>
                        <a:rPr lang="en-US" sz="1800" dirty="0"/>
                        <a:t>Treat</a:t>
                      </a:r>
                      <a:r>
                        <a:rPr lang="en-US" sz="1800" baseline="0" dirty="0"/>
                        <a:t> her as smart, distrust validity of test results due to lack of communication and movement difficulties</a:t>
                      </a:r>
                      <a:endParaRPr lang="en-US" sz="1800" dirty="0"/>
                    </a:p>
                  </a:txBody>
                  <a:tcPr marL="121920" marR="121920" marT="60960" marB="60960"/>
                </a:tc>
                <a:extLst>
                  <a:ext uri="{0D108BD9-81ED-4DB2-BD59-A6C34878D82A}">
                    <a16:rowId xmlns:a16="http://schemas.microsoft.com/office/drawing/2014/main" val="866588448"/>
                  </a:ext>
                </a:extLst>
              </a:tr>
              <a:tr h="1707319">
                <a:tc>
                  <a:txBody>
                    <a:bodyPr/>
                    <a:lstStyle/>
                    <a:p>
                      <a:r>
                        <a:rPr lang="en-US" sz="1800" dirty="0"/>
                        <a:t>Educational setting</a:t>
                      </a:r>
                    </a:p>
                  </a:txBody>
                  <a:tcPr marL="121920" marR="121920" marT="60960" marB="60960"/>
                </a:tc>
                <a:tc>
                  <a:txBody>
                    <a:bodyPr/>
                    <a:lstStyle/>
                    <a:p>
                      <a:r>
                        <a:rPr lang="en-US" sz="1800" dirty="0"/>
                        <a:t>Functional academics, speak</a:t>
                      </a:r>
                      <a:r>
                        <a:rPr lang="en-US" sz="1800" baseline="0" dirty="0"/>
                        <a:t> in language more appropriate for younger child, functional skills, with other students with significant disabilities</a:t>
                      </a:r>
                      <a:endParaRPr lang="en-US" sz="1800" dirty="0"/>
                    </a:p>
                  </a:txBody>
                  <a:tcPr marL="121920" marR="121920" marT="60960" marB="60960"/>
                </a:tc>
                <a:tc>
                  <a:txBody>
                    <a:bodyPr/>
                    <a:lstStyle/>
                    <a:p>
                      <a:r>
                        <a:rPr lang="en-US" sz="1800" dirty="0"/>
                        <a:t>Variety of methods to teach</a:t>
                      </a:r>
                      <a:r>
                        <a:rPr lang="en-US" sz="1800" baseline="0" dirty="0"/>
                        <a:t> her to read, talk to her like any other teenager, enrolled in general academic classes, natural opportunities to teach functional skills</a:t>
                      </a:r>
                      <a:endParaRPr lang="en-US" sz="1800" dirty="0"/>
                    </a:p>
                  </a:txBody>
                  <a:tcPr marL="121920" marR="121920" marT="60960" marB="60960"/>
                </a:tc>
                <a:extLst>
                  <a:ext uri="{0D108BD9-81ED-4DB2-BD59-A6C34878D82A}">
                    <a16:rowId xmlns:a16="http://schemas.microsoft.com/office/drawing/2014/main" val="3572248227"/>
                  </a:ext>
                </a:extLst>
              </a:tr>
              <a:tr h="1177462">
                <a:tc>
                  <a:txBody>
                    <a:bodyPr/>
                    <a:lstStyle/>
                    <a:p>
                      <a:r>
                        <a:rPr lang="en-US" sz="1800" dirty="0"/>
                        <a:t>Communication support</a:t>
                      </a:r>
                    </a:p>
                  </a:txBody>
                  <a:tcPr marL="121920" marR="121920" marT="60960" marB="60960"/>
                </a:tc>
                <a:tc>
                  <a:txBody>
                    <a:bodyPr/>
                    <a:lstStyle/>
                    <a:p>
                      <a:r>
                        <a:rPr lang="en-US" sz="1800" dirty="0"/>
                        <a:t>Vocabulary and supports correspond</a:t>
                      </a:r>
                      <a:r>
                        <a:rPr lang="en-US" sz="1800" baseline="0" dirty="0"/>
                        <a:t> to assessment of intellectual disabilities</a:t>
                      </a:r>
                      <a:endParaRPr lang="en-US" sz="1800" dirty="0"/>
                    </a:p>
                  </a:txBody>
                  <a:tcPr marL="121920" marR="121920" marT="60960" marB="60960"/>
                </a:tc>
                <a:tc>
                  <a:txBody>
                    <a:bodyPr/>
                    <a:lstStyle/>
                    <a:p>
                      <a:r>
                        <a:rPr lang="en-US" sz="1800" dirty="0"/>
                        <a:t>Communication</a:t>
                      </a:r>
                      <a:r>
                        <a:rPr lang="en-US" sz="1800" baseline="0" dirty="0"/>
                        <a:t> system includes words and concepts relating to current events, love, relationships, and her future</a:t>
                      </a:r>
                      <a:endParaRPr lang="en-US" sz="1800" dirty="0"/>
                    </a:p>
                  </a:txBody>
                  <a:tcPr marL="121920" marR="121920" marT="60960" marB="60960"/>
                </a:tc>
                <a:extLst>
                  <a:ext uri="{0D108BD9-81ED-4DB2-BD59-A6C34878D82A}">
                    <a16:rowId xmlns:a16="http://schemas.microsoft.com/office/drawing/2014/main" val="4269838390"/>
                  </a:ext>
                </a:extLst>
              </a:tr>
              <a:tr h="1177462">
                <a:tc>
                  <a:txBody>
                    <a:bodyPr/>
                    <a:lstStyle/>
                    <a:p>
                      <a:r>
                        <a:rPr lang="en-US" sz="1800" dirty="0"/>
                        <a:t>Friendships and dreams</a:t>
                      </a:r>
                    </a:p>
                  </a:txBody>
                  <a:tcPr marL="121920" marR="121920" marT="60960" marB="60960"/>
                </a:tc>
                <a:tc>
                  <a:txBody>
                    <a:bodyPr/>
                    <a:lstStyle/>
                    <a:p>
                      <a:r>
                        <a:rPr lang="en-US" sz="1800" dirty="0"/>
                        <a:t>Interactions with other students with disabilities, plan for</a:t>
                      </a:r>
                      <a:r>
                        <a:rPr lang="en-US" sz="1800" baseline="0" dirty="0"/>
                        <a:t> moving into a group home and attend day program</a:t>
                      </a:r>
                      <a:endParaRPr lang="en-US" sz="1800" dirty="0"/>
                    </a:p>
                  </a:txBody>
                  <a:tcPr marL="121920" marR="121920" marT="60960" marB="60960"/>
                </a:tc>
                <a:tc>
                  <a:txBody>
                    <a:bodyPr/>
                    <a:lstStyle/>
                    <a:p>
                      <a:r>
                        <a:rPr lang="en-US" sz="1800" dirty="0"/>
                        <a:t>Encourage friendships,</a:t>
                      </a:r>
                      <a:r>
                        <a:rPr lang="en-US" sz="1800" baseline="0" dirty="0"/>
                        <a:t> participate in activities with classmates, postsecondary education addressed</a:t>
                      </a:r>
                      <a:endParaRPr lang="en-US" sz="1800" dirty="0"/>
                    </a:p>
                  </a:txBody>
                  <a:tcPr marL="121920" marR="121920" marT="60960" marB="60960"/>
                </a:tc>
                <a:extLst>
                  <a:ext uri="{0D108BD9-81ED-4DB2-BD59-A6C34878D82A}">
                    <a16:rowId xmlns:a16="http://schemas.microsoft.com/office/drawing/2014/main" val="1936084526"/>
                  </a:ext>
                </a:extLst>
              </a:tr>
            </a:tbl>
          </a:graphicData>
        </a:graphic>
      </p:graphicFrame>
      <p:sp>
        <p:nvSpPr>
          <p:cNvPr id="2" name="Title 1">
            <a:extLst>
              <a:ext uri="{FF2B5EF4-FFF2-40B4-BE49-F238E27FC236}">
                <a16:creationId xmlns:a16="http://schemas.microsoft.com/office/drawing/2014/main" id="{0390A244-BD63-4C1C-8930-E48C676B2F44}"/>
              </a:ext>
            </a:extLst>
          </p:cNvPr>
          <p:cNvSpPr>
            <a:spLocks noGrp="1"/>
          </p:cNvSpPr>
          <p:nvPr>
            <p:ph type="title" idx="4294967295"/>
          </p:nvPr>
        </p:nvSpPr>
        <p:spPr>
          <a:xfrm>
            <a:off x="4804558" y="-441647"/>
            <a:ext cx="10515600" cy="1325563"/>
          </a:xfrm>
        </p:spPr>
        <p:txBody>
          <a:bodyPr>
            <a:normAutofit/>
          </a:bodyPr>
          <a:lstStyle/>
          <a:p>
            <a:r>
              <a:rPr lang="en-US" sz="3600" dirty="0"/>
              <a:t>Kim</a:t>
            </a:r>
          </a:p>
        </p:txBody>
      </p:sp>
    </p:spTree>
    <p:extLst>
      <p:ext uri="{BB962C8B-B14F-4D97-AF65-F5344CB8AC3E}">
        <p14:creationId xmlns:p14="http://schemas.microsoft.com/office/powerpoint/2010/main" val="2321025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9089" y="-58764"/>
            <a:ext cx="10460736" cy="701731"/>
          </a:xfrm>
        </p:spPr>
        <p:txBody>
          <a:bodyPr/>
          <a:lstStyle/>
          <a:p>
            <a:pPr algn="ctr"/>
            <a:r>
              <a:rPr lang="en-US" dirty="0"/>
              <a:t>Kim cont’d</a:t>
            </a:r>
          </a:p>
        </p:txBody>
      </p:sp>
      <p:graphicFrame>
        <p:nvGraphicFramePr>
          <p:cNvPr id="3" name="Table Placeholder 2"/>
          <p:cNvGraphicFramePr>
            <a:graphicFrameLocks noGrp="1"/>
          </p:cNvGraphicFramePr>
          <p:nvPr>
            <p:ph type="tbl" sz="quarter" idx="12"/>
            <p:extLst>
              <p:ext uri="{D42A27DB-BD31-4B8C-83A1-F6EECF244321}">
                <p14:modId xmlns:p14="http://schemas.microsoft.com/office/powerpoint/2010/main" val="195874547"/>
              </p:ext>
            </p:extLst>
          </p:nvPr>
        </p:nvGraphicFramePr>
        <p:xfrm>
          <a:off x="406400" y="584201"/>
          <a:ext cx="11480799" cy="4006426"/>
        </p:xfrm>
        <a:graphic>
          <a:graphicData uri="http://schemas.openxmlformats.org/drawingml/2006/table">
            <a:tbl>
              <a:tblPr firstRow="1" firstCol="1" bandRow="1">
                <a:tableStyleId>{21E4AEA4-8DFA-4A89-87EB-49C32662AFE0}</a:tableStyleId>
              </a:tblPr>
              <a:tblGrid>
                <a:gridCol w="3826933">
                  <a:extLst>
                    <a:ext uri="{9D8B030D-6E8A-4147-A177-3AD203B41FA5}">
                      <a16:colId xmlns:a16="http://schemas.microsoft.com/office/drawing/2014/main" val="837507891"/>
                    </a:ext>
                  </a:extLst>
                </a:gridCol>
                <a:gridCol w="3826933">
                  <a:extLst>
                    <a:ext uri="{9D8B030D-6E8A-4147-A177-3AD203B41FA5}">
                      <a16:colId xmlns:a16="http://schemas.microsoft.com/office/drawing/2014/main" val="967257498"/>
                    </a:ext>
                  </a:extLst>
                </a:gridCol>
                <a:gridCol w="3826933">
                  <a:extLst>
                    <a:ext uri="{9D8B030D-6E8A-4147-A177-3AD203B41FA5}">
                      <a16:colId xmlns:a16="http://schemas.microsoft.com/office/drawing/2014/main" val="2444018176"/>
                    </a:ext>
                  </a:extLst>
                </a:gridCol>
              </a:tblGrid>
              <a:tr h="494453">
                <a:tc>
                  <a:txBody>
                    <a:bodyPr/>
                    <a:lstStyle/>
                    <a:p>
                      <a:endParaRPr lang="en-US" sz="2400" dirty="0"/>
                    </a:p>
                  </a:txBody>
                  <a:tcPr marL="121920" marR="121920" marT="60960" marB="60960"/>
                </a:tc>
                <a:tc>
                  <a:txBody>
                    <a:bodyPr/>
                    <a:lstStyle/>
                    <a:p>
                      <a:pPr algn="ctr"/>
                      <a:r>
                        <a:rPr lang="en-US" sz="2400" dirty="0"/>
                        <a:t>Scenario One</a:t>
                      </a:r>
                    </a:p>
                  </a:txBody>
                  <a:tcPr marL="121920" marR="121920" marT="60960" marB="60960"/>
                </a:tc>
                <a:tc>
                  <a:txBody>
                    <a:bodyPr/>
                    <a:lstStyle/>
                    <a:p>
                      <a:pPr algn="ctr"/>
                      <a:r>
                        <a:rPr lang="en-US" sz="2400" dirty="0"/>
                        <a:t>Scenario Two</a:t>
                      </a:r>
                    </a:p>
                  </a:txBody>
                  <a:tcPr marL="121920" marR="121920" marT="60960" marB="60960"/>
                </a:tc>
                <a:extLst>
                  <a:ext uri="{0D108BD9-81ED-4DB2-BD59-A6C34878D82A}">
                    <a16:rowId xmlns:a16="http://schemas.microsoft.com/office/drawing/2014/main" val="4240617090"/>
                  </a:ext>
                </a:extLst>
              </a:tr>
              <a:tr h="494453">
                <a:tc>
                  <a:txBody>
                    <a:bodyPr/>
                    <a:lstStyle/>
                    <a:p>
                      <a:r>
                        <a:rPr lang="en-US" sz="2400" dirty="0"/>
                        <a:t>Brain scan results</a:t>
                      </a:r>
                    </a:p>
                  </a:txBody>
                  <a:tcPr marL="121920" marR="121920" marT="60960" marB="60960"/>
                </a:tc>
                <a:tc>
                  <a:txBody>
                    <a:bodyPr/>
                    <a:lstStyle/>
                    <a:p>
                      <a:r>
                        <a:rPr lang="en-US" sz="1900" dirty="0"/>
                        <a:t>IQ of 100</a:t>
                      </a:r>
                    </a:p>
                  </a:txBody>
                  <a:tcPr marL="121920" marR="121920" marT="60960" marB="60960"/>
                </a:tc>
                <a:tc>
                  <a:txBody>
                    <a:bodyPr/>
                    <a:lstStyle/>
                    <a:p>
                      <a:r>
                        <a:rPr lang="en-US" sz="1900" dirty="0"/>
                        <a:t>IQ of 40</a:t>
                      </a:r>
                    </a:p>
                  </a:txBody>
                  <a:tcPr marL="121920" marR="121920" marT="60960" marB="60960"/>
                </a:tc>
                <a:extLst>
                  <a:ext uri="{0D108BD9-81ED-4DB2-BD59-A6C34878D82A}">
                    <a16:rowId xmlns:a16="http://schemas.microsoft.com/office/drawing/2014/main" val="866588448"/>
                  </a:ext>
                </a:extLst>
              </a:tr>
              <a:tr h="2682240">
                <a:tc>
                  <a:txBody>
                    <a:bodyPr/>
                    <a:lstStyle/>
                    <a:p>
                      <a:r>
                        <a:rPr lang="en-US" sz="2400" dirty="0"/>
                        <a:t>Has any harm been done?</a:t>
                      </a:r>
                    </a:p>
                  </a:txBody>
                  <a:tcPr marL="121920" marR="121920" marT="60960" marB="60960"/>
                </a:tc>
                <a:tc>
                  <a:txBody>
                    <a:bodyPr/>
                    <a:lstStyle/>
                    <a:p>
                      <a:r>
                        <a:rPr lang="en-US" sz="1900" dirty="0"/>
                        <a:t>Lost opportunity to teach her things</a:t>
                      </a:r>
                      <a:r>
                        <a:rPr lang="en-US" sz="1900" baseline="0" dirty="0"/>
                        <a:t> she could have learned, missed social connections, missed high school experiences, low self-esteem, fewer possibilities for future career or post secondary education</a:t>
                      </a:r>
                      <a:endParaRPr lang="en-US" sz="1900" dirty="0"/>
                    </a:p>
                  </a:txBody>
                  <a:tcPr marL="121920" marR="121920" marT="60960" marB="60960"/>
                </a:tc>
                <a:tc>
                  <a:txBody>
                    <a:bodyPr/>
                    <a:lstStyle/>
                    <a:p>
                      <a:r>
                        <a:rPr lang="en-US" sz="1900" dirty="0"/>
                        <a:t>Most say nothing has been lost,</a:t>
                      </a:r>
                      <a:r>
                        <a:rPr lang="en-US" sz="1900" baseline="0" dirty="0"/>
                        <a:t> her education program offered her opportunities to develop life-long interest, to make friends, to be part of the social life of the school, to be part of the community after graduation, learned and generalized functional skills within the natural context of the day.</a:t>
                      </a:r>
                      <a:endParaRPr lang="en-US" sz="1900" dirty="0"/>
                    </a:p>
                  </a:txBody>
                  <a:tcPr marL="121920" marR="121920" marT="60960" marB="60960"/>
                </a:tc>
                <a:extLst>
                  <a:ext uri="{0D108BD9-81ED-4DB2-BD59-A6C34878D82A}">
                    <a16:rowId xmlns:a16="http://schemas.microsoft.com/office/drawing/2014/main" val="3572248227"/>
                  </a:ext>
                </a:extLst>
              </a:tr>
            </a:tbl>
          </a:graphicData>
        </a:graphic>
      </p:graphicFrame>
      <p:sp>
        <p:nvSpPr>
          <p:cNvPr id="2" name="TextBox 1"/>
          <p:cNvSpPr txBox="1"/>
          <p:nvPr/>
        </p:nvSpPr>
        <p:spPr>
          <a:xfrm>
            <a:off x="457199" y="4659605"/>
            <a:ext cx="11379200" cy="830997"/>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lang="en-US" sz="2400" dirty="0">
                <a:ln w="0"/>
                <a:solidFill>
                  <a:schemeClr val="tx1"/>
                </a:solidFill>
                <a:effectLst>
                  <a:outerShdw blurRad="38100" dist="19050" dir="2700000" algn="tl" rotWithShape="0">
                    <a:schemeClr val="dk1">
                      <a:alpha val="40000"/>
                    </a:schemeClr>
                  </a:outerShdw>
                </a:effectLst>
              </a:rPr>
              <a:t>Modified from Cheryl Jorgensen article The Least Dangerous Assumption A Challenge to Create a New Paradigm</a:t>
            </a:r>
          </a:p>
        </p:txBody>
      </p:sp>
    </p:spTree>
    <p:extLst>
      <p:ext uri="{BB962C8B-B14F-4D97-AF65-F5344CB8AC3E}">
        <p14:creationId xmlns:p14="http://schemas.microsoft.com/office/powerpoint/2010/main" val="796592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Least Dangerous assumption- points to ponder</a:t>
            </a:r>
          </a:p>
        </p:txBody>
      </p:sp>
      <p:sp>
        <p:nvSpPr>
          <p:cNvPr id="4" name="Content Placeholder 3"/>
          <p:cNvSpPr>
            <a:spLocks noGrp="1"/>
          </p:cNvSpPr>
          <p:nvPr>
            <p:ph idx="1"/>
          </p:nvPr>
        </p:nvSpPr>
        <p:spPr>
          <a:xfrm>
            <a:off x="838200" y="1825625"/>
            <a:ext cx="10171922" cy="3521075"/>
          </a:xfrm>
        </p:spPr>
        <p:txBody>
          <a:bodyPr>
            <a:normAutofit/>
          </a:bodyPr>
          <a:lstStyle/>
          <a:p>
            <a:pPr marL="457200" indent="-457200">
              <a:buAutoNum type="arabicPeriod"/>
            </a:pPr>
            <a:r>
              <a:rPr lang="en-US" dirty="0"/>
              <a:t>Do all people have different talents and skills?</a:t>
            </a:r>
          </a:p>
          <a:p>
            <a:pPr marL="457200" indent="-457200">
              <a:buAutoNum type="arabicPeriod"/>
            </a:pPr>
            <a:r>
              <a:rPr lang="en-US" dirty="0"/>
              <a:t>Is intelligence measured accurately and reliably enough to base students’ educational programs and future goals on test results?</a:t>
            </a:r>
          </a:p>
          <a:p>
            <a:pPr marL="457200" indent="-457200">
              <a:buAutoNum type="arabicPeriod"/>
            </a:pPr>
            <a:r>
              <a:rPr lang="en-US" dirty="0"/>
              <a:t>Do children learn best when they feel valued, when people hold high expectations for them, and when they are taught and supported well?</a:t>
            </a:r>
          </a:p>
          <a:p>
            <a:endParaRPr lang="en-US" dirty="0"/>
          </a:p>
        </p:txBody>
      </p:sp>
    </p:spTree>
    <p:extLst>
      <p:ext uri="{BB962C8B-B14F-4D97-AF65-F5344CB8AC3E}">
        <p14:creationId xmlns:p14="http://schemas.microsoft.com/office/powerpoint/2010/main" val="243684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2391"/>
            <a:ext cx="10119360" cy="1436291"/>
          </a:xfrm>
        </p:spPr>
        <p:txBody>
          <a:bodyPr/>
          <a:lstStyle/>
          <a:p>
            <a:pPr algn="ctr"/>
            <a:r>
              <a:rPr lang="en-US" dirty="0"/>
              <a:t>3 Principles of the least dangerous assumption</a:t>
            </a:r>
          </a:p>
        </p:txBody>
      </p:sp>
      <p:pic>
        <p:nvPicPr>
          <p:cNvPr id="4" name="1rIwA7C-vc8">
            <a:extLst>
              <a:ext uri="{C183D7F6-B498-43B3-948B-1728B52AA6E4}">
                <adec:decorative xmlns:adec="http://schemas.microsoft.com/office/drawing/2017/decorative" val="1"/>
              </a:ext>
            </a:extLst>
          </p:cNvPr>
          <p:cNvPicPr>
            <a:picLocks noGrp="1" noRot="1" noChangeAspect="1"/>
          </p:cNvPicPr>
          <p:nvPr>
            <p:ph idx="1"/>
            <a:videoFile r:link="rId1"/>
          </p:nvPr>
        </p:nvPicPr>
        <p:blipFill>
          <a:blip r:embed="rId4"/>
          <a:stretch>
            <a:fillRect/>
          </a:stretch>
        </p:blipFill>
        <p:spPr>
          <a:xfrm>
            <a:off x="79023" y="1298389"/>
            <a:ext cx="7947377" cy="4470400"/>
          </a:xfrm>
          <a:prstGeom prst="roundRect">
            <a:avLst>
              <a:gd name="adj" fmla="val 5439"/>
            </a:avLst>
          </a:prstGeom>
          <a:ln>
            <a:noFill/>
          </a:ln>
          <a:effectLst>
            <a:innerShdw blurRad="114300" dist="50800">
              <a:srgbClr val="000000">
                <a:alpha val="0"/>
              </a:srgbClr>
            </a:innerShdw>
          </a:effectLst>
        </p:spPr>
      </p:pic>
      <p:sp>
        <p:nvSpPr>
          <p:cNvPr id="3" name="Rectangle 2">
            <a:extLst>
              <a:ext uri="{FF2B5EF4-FFF2-40B4-BE49-F238E27FC236}">
                <a16:creationId xmlns:a16="http://schemas.microsoft.com/office/drawing/2014/main" id="{1C5D2574-62A5-4A98-85D2-A2B7FBE4305E}"/>
              </a:ext>
            </a:extLst>
          </p:cNvPr>
          <p:cNvSpPr/>
          <p:nvPr/>
        </p:nvSpPr>
        <p:spPr>
          <a:xfrm>
            <a:off x="3406518" y="5858581"/>
            <a:ext cx="5135124" cy="369332"/>
          </a:xfrm>
          <a:prstGeom prst="rect">
            <a:avLst/>
          </a:prstGeom>
        </p:spPr>
        <p:txBody>
          <a:bodyPr wrap="none">
            <a:spAutoFit/>
          </a:bodyPr>
          <a:lstStyle/>
          <a:p>
            <a:pPr defTabSz="949478">
              <a:defRPr/>
            </a:pPr>
            <a:r>
              <a:rPr lang="en-US" u="sng" dirty="0">
                <a:hlinkClick r:id="rId5"/>
              </a:rPr>
              <a:t>https://www.youtube.com/watch?v=1rIwA7C-vc8</a:t>
            </a:r>
            <a:endParaRPr lang="en-US" u="sng" dirty="0"/>
          </a:p>
        </p:txBody>
      </p:sp>
      <p:sp>
        <p:nvSpPr>
          <p:cNvPr id="6" name="TextBox 5"/>
          <p:cNvSpPr txBox="1"/>
          <p:nvPr/>
        </p:nvSpPr>
        <p:spPr>
          <a:xfrm>
            <a:off x="8026400" y="2209800"/>
            <a:ext cx="3962400" cy="1938992"/>
          </a:xfrm>
          <a:prstGeom prst="rect">
            <a:avLst/>
          </a:prstGeom>
          <a:noFill/>
        </p:spPr>
        <p:txBody>
          <a:bodyPr wrap="square" rtlCol="0">
            <a:spAutoFit/>
          </a:bodyPr>
          <a:lstStyle/>
          <a:p>
            <a:r>
              <a:rPr lang="en-US" sz="2400" dirty="0"/>
              <a:t>If you are going to fail, fail because you believed in the student not because you placed an artificial limit on the student.</a:t>
            </a:r>
          </a:p>
        </p:txBody>
      </p:sp>
    </p:spTree>
    <p:extLst>
      <p:ext uri="{BB962C8B-B14F-4D97-AF65-F5344CB8AC3E}">
        <p14:creationId xmlns:p14="http://schemas.microsoft.com/office/powerpoint/2010/main" val="38385759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989B36-3905-4D71-9AD1-EDCFAD04EC31}">
  <ds:schemaRefs>
    <ds:schemaRef ds:uri="http://purl.org/dc/dcmitype/"/>
    <ds:schemaRef ds:uri="d5501a87-0b31-43b9-bb13-8dd2b743a206"/>
    <ds:schemaRef ds:uri="http://purl.org/dc/elements/1.1/"/>
    <ds:schemaRef ds:uri="http://schemas.microsoft.com/office/2006/metadata/properties"/>
    <ds:schemaRef ds:uri="http://www.w3.org/XML/1998/namespace"/>
    <ds:schemaRef ds:uri="http://schemas.microsoft.com/office/2006/documentManagement/types"/>
    <ds:schemaRef ds:uri="6c663d95-8238-4b2d-b922-a74f82e5df6f"/>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10668</TotalTime>
  <Words>3990</Words>
  <Application>Microsoft Office PowerPoint</Application>
  <PresentationFormat>Widescreen</PresentationFormat>
  <Paragraphs>314</Paragraphs>
  <Slides>42</Slides>
  <Notes>42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Open Sans Semibold</vt:lpstr>
      <vt:lpstr>Arial Narrow</vt:lpstr>
      <vt:lpstr>Arial Black</vt:lpstr>
      <vt:lpstr>Open Sans Light</vt:lpstr>
      <vt:lpstr>Custom Design</vt:lpstr>
      <vt:lpstr>DLM training</vt:lpstr>
      <vt:lpstr>Objectives:</vt:lpstr>
      <vt:lpstr>Least Dangerous Assumption</vt:lpstr>
      <vt:lpstr>Least Dangerous Assumption</vt:lpstr>
      <vt:lpstr>Least Dangerous Assumption</vt:lpstr>
      <vt:lpstr>Kim</vt:lpstr>
      <vt:lpstr>Kim cont’d</vt:lpstr>
      <vt:lpstr>Least Dangerous assumption- points to ponder</vt:lpstr>
      <vt:lpstr>3 Principles of the least dangerous assumption</vt:lpstr>
      <vt:lpstr>The least dangerous assumption is to have high expectations for all students.</vt:lpstr>
      <vt:lpstr>Flawed assumptions</vt:lpstr>
      <vt:lpstr>Improving Student Outcomes</vt:lpstr>
      <vt:lpstr>Questions to Ponder</vt:lpstr>
      <vt:lpstr>Alternate Assessment based on Alternate Academic Achievement Standards</vt:lpstr>
      <vt:lpstr>Every Student Succeeds Act (ESSA) - Enacted in 2016</vt:lpstr>
      <vt:lpstr>1.0% Threshold Waiver</vt:lpstr>
      <vt:lpstr>History</vt:lpstr>
      <vt:lpstr>Requirements of the waiver extension</vt:lpstr>
      <vt:lpstr>Moving Forward</vt:lpstr>
      <vt:lpstr>Student Information Sheet</vt:lpstr>
      <vt:lpstr>Dynamic Learning Maps (DLM)</vt:lpstr>
      <vt:lpstr>Who are students with the most significant cognitive disability?</vt:lpstr>
      <vt:lpstr>Kansas Alternate Assessment Flow Chart</vt:lpstr>
      <vt:lpstr>Dynamic Learning Maps Participation Guidelines for Kansas</vt:lpstr>
      <vt:lpstr>Determination based on the student’s significant cognitive disability and not any of the following </vt:lpstr>
      <vt:lpstr>Review of the eligibility criteria (continued)</vt:lpstr>
      <vt:lpstr>Review of the eligibility criteria (continued)</vt:lpstr>
      <vt:lpstr>Behavior: What’s the difference?</vt:lpstr>
      <vt:lpstr>Review of the eligibility criteria (continued)</vt:lpstr>
      <vt:lpstr>Review of the eligibility criteria (continued)</vt:lpstr>
      <vt:lpstr>Examples of students with a most significant cognitive disability.</vt:lpstr>
      <vt:lpstr>My student no longer meets eligibility requirements for the DLM</vt:lpstr>
      <vt:lpstr>Rubric for determining student eligibility for the Kansas alternate assessment (DLM) for students with the most significant cognitive disabilities</vt:lpstr>
      <vt:lpstr>Kansas Data</vt:lpstr>
      <vt:lpstr>Statewide 1%</vt:lpstr>
      <vt:lpstr>LRE of Students Taking AA-AAAS  2018-2019</vt:lpstr>
      <vt:lpstr>Disability Categories Across All Tested Grades 2018-2019</vt:lpstr>
      <vt:lpstr>2019-2020 DLM Participation Risk Factor Data for Kansas</vt:lpstr>
      <vt:lpstr>Resources</vt:lpstr>
      <vt:lpstr>Resources</vt:lpstr>
      <vt:lpstr>Subscribe to KAA listserv</vt:lpstr>
      <vt:lpstr>Contact Information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DLM Training</dc:title>
  <dc:creator>crogers@ksde.org</dc:creator>
  <cp:lastModifiedBy>Cary S. Rogers</cp:lastModifiedBy>
  <cp:revision>102</cp:revision>
  <cp:lastPrinted>2020-09-16T17:19:08Z</cp:lastPrinted>
  <dcterms:created xsi:type="dcterms:W3CDTF">2017-11-21T21:33:09Z</dcterms:created>
  <dcterms:modified xsi:type="dcterms:W3CDTF">2021-06-11T13:17:57Z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