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handoutMasterIdLst>
    <p:handoutMasterId r:id="rId13"/>
  </p:handoutMasterIdLst>
  <p:sldIdLst>
    <p:sldId id="256" r:id="rId2"/>
    <p:sldId id="257" r:id="rId3"/>
    <p:sldId id="258" r:id="rId4"/>
    <p:sldId id="259" r:id="rId5"/>
    <p:sldId id="260" r:id="rId6"/>
    <p:sldId id="261" r:id="rId7"/>
    <p:sldId id="264" r:id="rId8"/>
    <p:sldId id="262" r:id="rId9"/>
    <p:sldId id="263"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89" d="100"/>
          <a:sy n="89" d="100"/>
        </p:scale>
        <p:origin x="-54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AE0C64B-B342-4216-AB10-F2B34B9140F4}" type="datetime1">
              <a:rPr lang="en-US" smtClean="0"/>
              <a:t>6/13/2019</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dirty="0" smtClean="0"/>
              <a:t>Beverly Benton, LSCSW;   sunshine@ucom.net;   P.O. Box 243 - Cimarron, Ks</a:t>
            </a:r>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91D0F3-27D3-40AA-88F4-10409134E001}" type="slidenum">
              <a:rPr lang="en-US" smtClean="0"/>
              <a:t>‹#›</a:t>
            </a:fld>
            <a:endParaRPr lang="en-US" dirty="0"/>
          </a:p>
        </p:txBody>
      </p:sp>
    </p:spTree>
    <p:extLst>
      <p:ext uri="{BB962C8B-B14F-4D97-AF65-F5344CB8AC3E}">
        <p14:creationId xmlns:p14="http://schemas.microsoft.com/office/powerpoint/2010/main" val="3285241676"/>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6A16E7-64C0-4F2E-9285-0A792C40354F}" type="datetime1">
              <a:rPr lang="en-US" smtClean="0"/>
              <a:t>6/13/2019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dirty="0" smtClean="0"/>
              <a:t>Beverly Benton, LSCSW;   sunshine@ucom.net;   P.O. Box 243 - Cimarron, Ks</a:t>
            </a:r>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47FD65-2D2F-458B-98D0-4A73089A6CAC}" type="slidenum">
              <a:rPr lang="en-US" smtClean="0"/>
              <a:t>‹#›</a:t>
            </a:fld>
            <a:endParaRPr lang="en-US" dirty="0"/>
          </a:p>
        </p:txBody>
      </p:sp>
    </p:spTree>
    <p:extLst>
      <p:ext uri="{BB962C8B-B14F-4D97-AF65-F5344CB8AC3E}">
        <p14:creationId xmlns:p14="http://schemas.microsoft.com/office/powerpoint/2010/main" val="3148701656"/>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dirty="0" smtClean="0"/>
              <a:t>Beverly Benton, LSCSW;   sunshine@ucom.net;   P.O. Box 243 - Cimarron, Ks</a:t>
            </a:r>
            <a:endParaRPr lang="en-US" dirty="0"/>
          </a:p>
        </p:txBody>
      </p:sp>
      <p:sp>
        <p:nvSpPr>
          <p:cNvPr id="5" name="Slide Number Placeholder 4"/>
          <p:cNvSpPr>
            <a:spLocks noGrp="1"/>
          </p:cNvSpPr>
          <p:nvPr>
            <p:ph type="sldNum" sz="quarter" idx="11"/>
          </p:nvPr>
        </p:nvSpPr>
        <p:spPr/>
        <p:txBody>
          <a:bodyPr/>
          <a:lstStyle/>
          <a:p>
            <a:fld id="{CA47FD65-2D2F-458B-98D0-4A73089A6CAC}" type="slidenum">
              <a:rPr lang="en-US" smtClean="0"/>
              <a:t>1</a:t>
            </a:fld>
            <a:endParaRPr lang="en-US" dirty="0"/>
          </a:p>
        </p:txBody>
      </p:sp>
      <p:sp>
        <p:nvSpPr>
          <p:cNvPr id="6" name="Date Placeholder 5"/>
          <p:cNvSpPr>
            <a:spLocks noGrp="1"/>
          </p:cNvSpPr>
          <p:nvPr>
            <p:ph type="dt" idx="12"/>
          </p:nvPr>
        </p:nvSpPr>
        <p:spPr/>
        <p:txBody>
          <a:bodyPr/>
          <a:lstStyle/>
          <a:p>
            <a:fld id="{387F2E8D-43BB-4787-A7F5-009000EB613C}" type="datetime1">
              <a:rPr lang="en-US" smtClean="0"/>
              <a:t>6/13/2019</a:t>
            </a:fld>
            <a:endParaRPr lang="en-US" dirty="0"/>
          </a:p>
        </p:txBody>
      </p:sp>
    </p:spTree>
    <p:extLst>
      <p:ext uri="{BB962C8B-B14F-4D97-AF65-F5344CB8AC3E}">
        <p14:creationId xmlns:p14="http://schemas.microsoft.com/office/powerpoint/2010/main" val="3081598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47FD65-2D2F-458B-98D0-4A73089A6CAC}" type="slidenum">
              <a:rPr lang="en-US" smtClean="0"/>
              <a:t>2</a:t>
            </a:fld>
            <a:endParaRPr lang="en-US" dirty="0"/>
          </a:p>
        </p:txBody>
      </p:sp>
      <p:sp>
        <p:nvSpPr>
          <p:cNvPr id="5" name="Footer Placeholder 4"/>
          <p:cNvSpPr>
            <a:spLocks noGrp="1"/>
          </p:cNvSpPr>
          <p:nvPr>
            <p:ph type="ftr" sz="quarter" idx="11"/>
          </p:nvPr>
        </p:nvSpPr>
        <p:spPr/>
        <p:txBody>
          <a:bodyPr/>
          <a:lstStyle/>
          <a:p>
            <a:r>
              <a:rPr lang="en-US" dirty="0" smtClean="0"/>
              <a:t>Beverly Benton, LSCSW;   sunshine@ucom.net;   P.O. Box 243 - Cimarron, Ks</a:t>
            </a:r>
            <a:endParaRPr lang="en-US" dirty="0"/>
          </a:p>
        </p:txBody>
      </p:sp>
      <p:sp>
        <p:nvSpPr>
          <p:cNvPr id="6" name="Date Placeholder 5"/>
          <p:cNvSpPr>
            <a:spLocks noGrp="1"/>
          </p:cNvSpPr>
          <p:nvPr>
            <p:ph type="dt" idx="12"/>
          </p:nvPr>
        </p:nvSpPr>
        <p:spPr/>
        <p:txBody>
          <a:bodyPr/>
          <a:lstStyle/>
          <a:p>
            <a:fld id="{1BC569EE-7069-48DC-BA64-B53DF532198D}" type="datetime1">
              <a:rPr lang="en-US" smtClean="0"/>
              <a:t>6/13/2019</a:t>
            </a:fld>
            <a:endParaRPr lang="en-US" dirty="0"/>
          </a:p>
        </p:txBody>
      </p:sp>
    </p:spTree>
    <p:extLst>
      <p:ext uri="{BB962C8B-B14F-4D97-AF65-F5344CB8AC3E}">
        <p14:creationId xmlns:p14="http://schemas.microsoft.com/office/powerpoint/2010/main" val="26167283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Beverly Benton, LSCSW;   sunshine@ucom.net;   P.O. Box 243 - Cimarron, Ks</a:t>
            </a:r>
            <a:endParaRPr lang="en-US" dirty="0"/>
          </a:p>
        </p:txBody>
      </p:sp>
      <p:sp>
        <p:nvSpPr>
          <p:cNvPr id="5" name="Slide Number Placeholder 4"/>
          <p:cNvSpPr>
            <a:spLocks noGrp="1"/>
          </p:cNvSpPr>
          <p:nvPr>
            <p:ph type="sldNum" sz="quarter" idx="11"/>
          </p:nvPr>
        </p:nvSpPr>
        <p:spPr/>
        <p:txBody>
          <a:bodyPr/>
          <a:lstStyle/>
          <a:p>
            <a:fld id="{CA47FD65-2D2F-458B-98D0-4A73089A6CAC}" type="slidenum">
              <a:rPr lang="en-US" smtClean="0"/>
              <a:t>4</a:t>
            </a:fld>
            <a:endParaRPr lang="en-US" dirty="0"/>
          </a:p>
        </p:txBody>
      </p:sp>
      <p:sp>
        <p:nvSpPr>
          <p:cNvPr id="6" name="Date Placeholder 5"/>
          <p:cNvSpPr>
            <a:spLocks noGrp="1"/>
          </p:cNvSpPr>
          <p:nvPr>
            <p:ph type="dt" idx="12"/>
          </p:nvPr>
        </p:nvSpPr>
        <p:spPr/>
        <p:txBody>
          <a:bodyPr/>
          <a:lstStyle/>
          <a:p>
            <a:fld id="{037256A9-E0CC-4181-9B9F-BEC357122231}" type="datetime1">
              <a:rPr lang="en-US" smtClean="0"/>
              <a:t>6/13/2019</a:t>
            </a:fld>
            <a:endParaRPr lang="en-US" dirty="0"/>
          </a:p>
        </p:txBody>
      </p:sp>
    </p:spTree>
    <p:extLst>
      <p:ext uri="{BB962C8B-B14F-4D97-AF65-F5344CB8AC3E}">
        <p14:creationId xmlns:p14="http://schemas.microsoft.com/office/powerpoint/2010/main" val="2813882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BF4317-22C5-4767-B69D-F38592B2E8C7}" type="datetimeFigureOut">
              <a:rPr lang="en-US" smtClean="0"/>
              <a:t>6/13/2019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A7A909-25A8-4A71-A740-36672F54AF87}" type="slidenum">
              <a:rPr lang="en-US" smtClean="0"/>
              <a:t>‹#›</a:t>
            </a:fld>
            <a:endParaRPr lang="en-US" dirty="0"/>
          </a:p>
        </p:txBody>
      </p:sp>
    </p:spTree>
    <p:extLst>
      <p:ext uri="{BB962C8B-B14F-4D97-AF65-F5344CB8AC3E}">
        <p14:creationId xmlns:p14="http://schemas.microsoft.com/office/powerpoint/2010/main" val="2979539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BF4317-22C5-4767-B69D-F38592B2E8C7}" type="datetimeFigureOut">
              <a:rPr lang="en-US" smtClean="0"/>
              <a:t>6/13/2019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A7A909-25A8-4A71-A740-36672F54AF87}" type="slidenum">
              <a:rPr lang="en-US" smtClean="0"/>
              <a:t>‹#›</a:t>
            </a:fld>
            <a:endParaRPr lang="en-US" dirty="0"/>
          </a:p>
        </p:txBody>
      </p:sp>
    </p:spTree>
    <p:extLst>
      <p:ext uri="{BB962C8B-B14F-4D97-AF65-F5344CB8AC3E}">
        <p14:creationId xmlns:p14="http://schemas.microsoft.com/office/powerpoint/2010/main" val="575471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BF4317-22C5-4767-B69D-F38592B2E8C7}" type="datetimeFigureOut">
              <a:rPr lang="en-US" smtClean="0"/>
              <a:t>6/13/2019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A7A909-25A8-4A71-A740-36672F54AF87}" type="slidenum">
              <a:rPr lang="en-US" smtClean="0"/>
              <a:t>‹#›</a:t>
            </a:fld>
            <a:endParaRPr lang="en-US" dirty="0"/>
          </a:p>
        </p:txBody>
      </p:sp>
    </p:spTree>
    <p:extLst>
      <p:ext uri="{BB962C8B-B14F-4D97-AF65-F5344CB8AC3E}">
        <p14:creationId xmlns:p14="http://schemas.microsoft.com/office/powerpoint/2010/main" val="3658399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BF4317-22C5-4767-B69D-F38592B2E8C7}" type="datetimeFigureOut">
              <a:rPr lang="en-US" smtClean="0"/>
              <a:t>6/13/2019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A7A909-25A8-4A71-A740-36672F54AF87}" type="slidenum">
              <a:rPr lang="en-US" smtClean="0"/>
              <a:t>‹#›</a:t>
            </a:fld>
            <a:endParaRPr lang="en-US" dirty="0"/>
          </a:p>
        </p:txBody>
      </p:sp>
    </p:spTree>
    <p:extLst>
      <p:ext uri="{BB962C8B-B14F-4D97-AF65-F5344CB8AC3E}">
        <p14:creationId xmlns:p14="http://schemas.microsoft.com/office/powerpoint/2010/main" val="1024952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BF4317-22C5-4767-B69D-F38592B2E8C7}" type="datetimeFigureOut">
              <a:rPr lang="en-US" smtClean="0"/>
              <a:t>6/13/2019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A7A909-25A8-4A71-A740-36672F54AF87}" type="slidenum">
              <a:rPr lang="en-US" smtClean="0"/>
              <a:t>‹#›</a:t>
            </a:fld>
            <a:endParaRPr lang="en-US" dirty="0"/>
          </a:p>
        </p:txBody>
      </p:sp>
    </p:spTree>
    <p:extLst>
      <p:ext uri="{BB962C8B-B14F-4D97-AF65-F5344CB8AC3E}">
        <p14:creationId xmlns:p14="http://schemas.microsoft.com/office/powerpoint/2010/main" val="1859054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BF4317-22C5-4767-B69D-F38592B2E8C7}" type="datetimeFigureOut">
              <a:rPr lang="en-US" smtClean="0"/>
              <a:t>6/13/2019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A7A909-25A8-4A71-A740-36672F54AF87}" type="slidenum">
              <a:rPr lang="en-US" smtClean="0"/>
              <a:t>‹#›</a:t>
            </a:fld>
            <a:endParaRPr lang="en-US" dirty="0"/>
          </a:p>
        </p:txBody>
      </p:sp>
    </p:spTree>
    <p:extLst>
      <p:ext uri="{BB962C8B-B14F-4D97-AF65-F5344CB8AC3E}">
        <p14:creationId xmlns:p14="http://schemas.microsoft.com/office/powerpoint/2010/main" val="635227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BF4317-22C5-4767-B69D-F38592B2E8C7}" type="datetimeFigureOut">
              <a:rPr lang="en-US" smtClean="0"/>
              <a:t>6/13/2019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FA7A909-25A8-4A71-A740-36672F54AF87}" type="slidenum">
              <a:rPr lang="en-US" smtClean="0"/>
              <a:t>‹#›</a:t>
            </a:fld>
            <a:endParaRPr lang="en-US" dirty="0"/>
          </a:p>
        </p:txBody>
      </p:sp>
    </p:spTree>
    <p:extLst>
      <p:ext uri="{BB962C8B-B14F-4D97-AF65-F5344CB8AC3E}">
        <p14:creationId xmlns:p14="http://schemas.microsoft.com/office/powerpoint/2010/main" val="2926434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BF4317-22C5-4767-B69D-F38592B2E8C7}" type="datetimeFigureOut">
              <a:rPr lang="en-US" smtClean="0"/>
              <a:t>6/13/2019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FA7A909-25A8-4A71-A740-36672F54AF87}" type="slidenum">
              <a:rPr lang="en-US" smtClean="0"/>
              <a:t>‹#›</a:t>
            </a:fld>
            <a:endParaRPr lang="en-US" dirty="0"/>
          </a:p>
        </p:txBody>
      </p:sp>
    </p:spTree>
    <p:extLst>
      <p:ext uri="{BB962C8B-B14F-4D97-AF65-F5344CB8AC3E}">
        <p14:creationId xmlns:p14="http://schemas.microsoft.com/office/powerpoint/2010/main" val="1198697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BF4317-22C5-4767-B69D-F38592B2E8C7}" type="datetimeFigureOut">
              <a:rPr lang="en-US" smtClean="0"/>
              <a:t>6/13/2019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FA7A909-25A8-4A71-A740-36672F54AF87}" type="slidenum">
              <a:rPr lang="en-US" smtClean="0"/>
              <a:t>‹#›</a:t>
            </a:fld>
            <a:endParaRPr lang="en-US" dirty="0"/>
          </a:p>
        </p:txBody>
      </p:sp>
    </p:spTree>
    <p:extLst>
      <p:ext uri="{BB962C8B-B14F-4D97-AF65-F5344CB8AC3E}">
        <p14:creationId xmlns:p14="http://schemas.microsoft.com/office/powerpoint/2010/main" val="3720398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BF4317-22C5-4767-B69D-F38592B2E8C7}" type="datetimeFigureOut">
              <a:rPr lang="en-US" smtClean="0"/>
              <a:t>6/13/2019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A7A909-25A8-4A71-A740-36672F54AF87}" type="slidenum">
              <a:rPr lang="en-US" smtClean="0"/>
              <a:t>‹#›</a:t>
            </a:fld>
            <a:endParaRPr lang="en-US" dirty="0"/>
          </a:p>
        </p:txBody>
      </p:sp>
    </p:spTree>
    <p:extLst>
      <p:ext uri="{BB962C8B-B14F-4D97-AF65-F5344CB8AC3E}">
        <p14:creationId xmlns:p14="http://schemas.microsoft.com/office/powerpoint/2010/main" val="3822553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BF4317-22C5-4767-B69D-F38592B2E8C7}" type="datetimeFigureOut">
              <a:rPr lang="en-US" smtClean="0"/>
              <a:t>6/13/2019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A7A909-25A8-4A71-A740-36672F54AF87}" type="slidenum">
              <a:rPr lang="en-US" smtClean="0"/>
              <a:t>‹#›</a:t>
            </a:fld>
            <a:endParaRPr lang="en-US" dirty="0"/>
          </a:p>
        </p:txBody>
      </p:sp>
    </p:spTree>
    <p:extLst>
      <p:ext uri="{BB962C8B-B14F-4D97-AF65-F5344CB8AC3E}">
        <p14:creationId xmlns:p14="http://schemas.microsoft.com/office/powerpoint/2010/main" val="3701648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BF4317-22C5-4767-B69D-F38592B2E8C7}" type="datetimeFigureOut">
              <a:rPr lang="en-US" smtClean="0"/>
              <a:t>6/13/2019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A7A909-25A8-4A71-A740-36672F54AF87}" type="slidenum">
              <a:rPr lang="en-US" smtClean="0"/>
              <a:t>‹#›</a:t>
            </a:fld>
            <a:endParaRPr lang="en-US" dirty="0"/>
          </a:p>
        </p:txBody>
      </p:sp>
    </p:spTree>
    <p:extLst>
      <p:ext uri="{BB962C8B-B14F-4D97-AF65-F5344CB8AC3E}">
        <p14:creationId xmlns:p14="http://schemas.microsoft.com/office/powerpoint/2010/main" val="25654932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late.com/author/alison-gopnik" TargetMode="External"/><Relationship Id="rId2" Type="http://schemas.openxmlformats.org/officeDocument/2006/relationships/hyperlink" Target="https://boston.cbslocal.com/audio/studio-bz/"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6000">
              <a:schemeClr val="accent5">
                <a:lumMod val="40000"/>
                <a:lumOff val="60000"/>
              </a:schemeClr>
            </a:gs>
            <a:gs pos="35520">
              <a:srgbClr val="C8EBF9"/>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
            </a:r>
            <a:br>
              <a:rPr lang="en-US" dirty="0" smtClean="0"/>
            </a:br>
            <a:endParaRPr lang="en-US" dirty="0"/>
          </a:p>
        </p:txBody>
      </p:sp>
      <p:sp>
        <p:nvSpPr>
          <p:cNvPr id="3" name="Subtitle 2"/>
          <p:cNvSpPr>
            <a:spLocks noGrp="1"/>
          </p:cNvSpPr>
          <p:nvPr>
            <p:ph type="subTitle" idx="1"/>
          </p:nvPr>
        </p:nvSpPr>
        <p:spPr>
          <a:xfrm>
            <a:off x="1524000" y="2543175"/>
            <a:ext cx="9144000" cy="2714625"/>
          </a:xfrm>
        </p:spPr>
        <p:txBody>
          <a:bodyPr>
            <a:normAutofit/>
          </a:bodyPr>
          <a:lstStyle/>
          <a:p>
            <a:r>
              <a:rPr lang="en-US" sz="6000" dirty="0" smtClean="0"/>
              <a:t>Early Childhood and Bullying</a:t>
            </a:r>
            <a:r>
              <a:rPr lang="en-US" dirty="0" smtClean="0"/>
              <a:t/>
            </a:r>
            <a:br>
              <a:rPr lang="en-US" dirty="0" smtClean="0"/>
            </a:br>
            <a:endParaRPr lang="en-US" dirty="0" smtClean="0"/>
          </a:p>
          <a:p>
            <a:r>
              <a:rPr lang="en-US" sz="2000" dirty="0" smtClean="0"/>
              <a:t>Beverly </a:t>
            </a:r>
            <a:r>
              <a:rPr lang="en-US" sz="2000" dirty="0"/>
              <a:t>Benton, LSCSW; Registered Play Therapist</a:t>
            </a:r>
          </a:p>
        </p:txBody>
      </p:sp>
    </p:spTree>
    <p:extLst>
      <p:ext uri="{BB962C8B-B14F-4D97-AF65-F5344CB8AC3E}">
        <p14:creationId xmlns:p14="http://schemas.microsoft.com/office/powerpoint/2010/main" val="40581965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77813"/>
          </a:xfrm>
        </p:spPr>
        <p:txBody>
          <a:bodyPr>
            <a:normAutofit fontScale="90000"/>
          </a:bodyPr>
          <a:lstStyle/>
          <a:p>
            <a:r>
              <a:rPr lang="en-US" dirty="0" smtClean="0"/>
              <a:t>Resources</a:t>
            </a:r>
            <a:endParaRPr lang="en-US" dirty="0"/>
          </a:p>
        </p:txBody>
      </p:sp>
      <p:sp>
        <p:nvSpPr>
          <p:cNvPr id="3" name="Content Placeholder 2"/>
          <p:cNvSpPr>
            <a:spLocks noGrp="1"/>
          </p:cNvSpPr>
          <p:nvPr>
            <p:ph idx="1"/>
          </p:nvPr>
        </p:nvSpPr>
        <p:spPr>
          <a:xfrm>
            <a:off x="838200" y="892969"/>
            <a:ext cx="10515600" cy="5283994"/>
          </a:xfrm>
        </p:spPr>
        <p:txBody>
          <a:bodyPr>
            <a:normAutofit/>
          </a:bodyPr>
          <a:lstStyle/>
          <a:p>
            <a:r>
              <a:rPr lang="en-US" sz="2200" dirty="0"/>
              <a:t>Kyle Snow, Home Resources/Blog/Bullying in Early Childhood, 10/27/2014</a:t>
            </a:r>
          </a:p>
          <a:p>
            <a:r>
              <a:rPr lang="en-US" sz="2200" dirty="0"/>
              <a:t>Carlsson</a:t>
            </a:r>
            <a:r>
              <a:rPr lang="en-US" sz="2200" dirty="0"/>
              <a:t>-Paige, Nancy, How ‘twisted’ early childhood education has become – from a child development expert.</a:t>
            </a:r>
          </a:p>
          <a:p>
            <a:r>
              <a:rPr lang="en-US" sz="2200" dirty="0"/>
              <a:t>Eyes on Bullying in Early Childhood, http://www.promoteprevent.org/sites/www.promoteprevent.org/files/resources/Eyes%20on%20Bullying%20in%20Early%20Childhood_1.pdf</a:t>
            </a:r>
          </a:p>
          <a:p>
            <a:r>
              <a:rPr lang="en-US" sz="2200" dirty="0"/>
              <a:t>Totally Normal Objects, Nancy Carlson-Paige,  </a:t>
            </a:r>
            <a:r>
              <a:rPr lang="en-US" sz="2200" u="sng" dirty="0">
                <a:hlinkClick r:id="rId2"/>
              </a:rPr>
              <a:t>https://boston.cbslocal.com/audio/studio-bz/</a:t>
            </a:r>
            <a:r>
              <a:rPr lang="en-US" sz="2200" dirty="0"/>
              <a:t>, January 16</a:t>
            </a:r>
            <a:r>
              <a:rPr lang="en-US" sz="2200" baseline="30000" dirty="0"/>
              <a:t>th</a:t>
            </a:r>
            <a:r>
              <a:rPr lang="en-US" sz="2200" dirty="0"/>
              <a:t> at 9:00 minutes of radio program.</a:t>
            </a:r>
          </a:p>
          <a:p>
            <a:r>
              <a:rPr lang="en-US" sz="2200" dirty="0"/>
              <a:t> “New research shows that teaching kids more and more, at ever-younger ages, may backfire.”</a:t>
            </a:r>
          </a:p>
          <a:p>
            <a:r>
              <a:rPr lang="en-US" sz="2200" dirty="0"/>
              <a:t>By </a:t>
            </a:r>
            <a:r>
              <a:rPr lang="en-US" sz="2200" cap="all" dirty="0">
                <a:hlinkClick r:id="rId3"/>
              </a:rPr>
              <a:t>Alison </a:t>
            </a:r>
            <a:r>
              <a:rPr lang="en-US" sz="2200" cap="all" dirty="0">
                <a:hlinkClick r:id="rId3"/>
              </a:rPr>
              <a:t>Gopnik</a:t>
            </a:r>
            <a:r>
              <a:rPr lang="en-US" sz="2200" dirty="0"/>
              <a:t>, March 16, 2011.  https://slate.com/human-interest/2011/03/preschool-lessons-new-research-shows-that-teaching-kids-more-and-more-at-ever-younger-ages-may-backfire.html</a:t>
            </a:r>
          </a:p>
          <a:p>
            <a:endParaRPr lang="en-US" dirty="0"/>
          </a:p>
        </p:txBody>
      </p:sp>
    </p:spTree>
    <p:extLst>
      <p:ext uri="{BB962C8B-B14F-4D97-AF65-F5344CB8AC3E}">
        <p14:creationId xmlns:p14="http://schemas.microsoft.com/office/powerpoint/2010/main" val="2567919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216501"/>
            <a:ext cx="9144000" cy="1750219"/>
          </a:xfrm>
        </p:spPr>
        <p:txBody>
          <a:bodyPr>
            <a:normAutofit fontScale="90000"/>
          </a:bodyPr>
          <a:lstStyle/>
          <a:p>
            <a:r>
              <a:rPr lang="en-US" sz="5300" dirty="0" smtClean="0"/>
              <a:t>Is </a:t>
            </a:r>
            <a:r>
              <a:rPr lang="en-US" sz="5300" dirty="0" smtClean="0"/>
              <a:t>bullying </a:t>
            </a:r>
            <a:r>
              <a:rPr lang="en-US" sz="5300" dirty="0" smtClean="0"/>
              <a:t>the same for </a:t>
            </a:r>
            <a:br>
              <a:rPr lang="en-US" sz="5300" dirty="0" smtClean="0"/>
            </a:br>
            <a:r>
              <a:rPr lang="en-US" sz="5300" dirty="0" smtClean="0"/>
              <a:t>Early Childhood?</a:t>
            </a:r>
            <a:r>
              <a:rPr lang="en-US" dirty="0" smtClean="0"/>
              <a:t/>
            </a:r>
            <a:br>
              <a:rPr lang="en-US" dirty="0" smtClean="0"/>
            </a:br>
            <a:endParaRPr lang="en-US" dirty="0"/>
          </a:p>
        </p:txBody>
      </p:sp>
      <p:sp>
        <p:nvSpPr>
          <p:cNvPr id="3" name="Subtitle 2"/>
          <p:cNvSpPr>
            <a:spLocks noGrp="1"/>
          </p:cNvSpPr>
          <p:nvPr>
            <p:ph type="subTitle" idx="1"/>
          </p:nvPr>
        </p:nvSpPr>
        <p:spPr>
          <a:xfrm>
            <a:off x="1524000" y="2966720"/>
            <a:ext cx="9144000" cy="3007360"/>
          </a:xfrm>
        </p:spPr>
        <p:txBody>
          <a:bodyPr>
            <a:normAutofit/>
          </a:bodyPr>
          <a:lstStyle/>
          <a:p>
            <a:pPr marL="800100" lvl="1" indent="-342900" algn="l">
              <a:buFont typeface="Arial" panose="020B0604020202020204" pitchFamily="34" charset="0"/>
              <a:buChar char="•"/>
            </a:pPr>
            <a:r>
              <a:rPr lang="en-US" dirty="0" smtClean="0"/>
              <a:t>More research has been done in the upper elementary and teen groups than Early Childhood</a:t>
            </a:r>
          </a:p>
          <a:p>
            <a:pPr marL="800100" lvl="1" indent="-342900" algn="l">
              <a:buFont typeface="Arial" panose="020B0604020202020204" pitchFamily="34" charset="0"/>
              <a:buChar char="•"/>
            </a:pPr>
            <a:r>
              <a:rPr lang="en-US" dirty="0" smtClean="0"/>
              <a:t>Actually much more common in EC</a:t>
            </a:r>
          </a:p>
          <a:p>
            <a:pPr marL="1200150" lvl="2" indent="-285750" algn="l">
              <a:buFont typeface="Arial" panose="020B0604020202020204" pitchFamily="34" charset="0"/>
              <a:buChar char="•"/>
            </a:pPr>
            <a:r>
              <a:rPr lang="en-US" sz="2000" dirty="0" smtClean="0"/>
              <a:t>Fewer skills</a:t>
            </a:r>
          </a:p>
          <a:p>
            <a:pPr marL="1200150" lvl="2" indent="-285750" algn="l">
              <a:buFont typeface="Arial" panose="020B0604020202020204" pitchFamily="34" charset="0"/>
              <a:buChar char="•"/>
            </a:pPr>
            <a:r>
              <a:rPr lang="en-US" sz="2000" dirty="0" smtClean="0"/>
              <a:t>Educators are not looking for it</a:t>
            </a:r>
          </a:p>
          <a:p>
            <a:pPr marL="1200150" lvl="2" indent="-285750" algn="l">
              <a:buFont typeface="Arial" panose="020B0604020202020204" pitchFamily="34" charset="0"/>
              <a:buChar char="•"/>
            </a:pPr>
            <a:r>
              <a:rPr lang="en-US" sz="2000" dirty="0" smtClean="0"/>
              <a:t>Younger children need to be taught using experiential and are often in more autonomous settings</a:t>
            </a:r>
            <a:endParaRPr lang="en-US" sz="2000" dirty="0" smtClean="0"/>
          </a:p>
          <a:p>
            <a:pPr marL="1200150" lvl="2" indent="-285750" algn="l">
              <a:buFont typeface="Arial" panose="020B0604020202020204" pitchFamily="34" charset="0"/>
              <a:buChar char="•"/>
            </a:pPr>
            <a:r>
              <a:rPr lang="en-US" sz="2000" dirty="0" smtClean="0"/>
              <a:t>Need to front load the bullying problem</a:t>
            </a:r>
          </a:p>
          <a:p>
            <a:pPr algn="l"/>
            <a:endParaRPr lang="en-US" dirty="0"/>
          </a:p>
        </p:txBody>
      </p:sp>
    </p:spTree>
    <p:extLst>
      <p:ext uri="{BB962C8B-B14F-4D97-AF65-F5344CB8AC3E}">
        <p14:creationId xmlns:p14="http://schemas.microsoft.com/office/powerpoint/2010/main" val="1690391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Who is an Early Childhood bully?   </a:t>
            </a:r>
            <a:br>
              <a:rPr lang="en-US" dirty="0" smtClean="0"/>
            </a:br>
            <a:endParaRPr lang="en-US" dirty="0"/>
          </a:p>
        </p:txBody>
      </p:sp>
      <p:sp>
        <p:nvSpPr>
          <p:cNvPr id="3" name="Content Placeholder 2"/>
          <p:cNvSpPr>
            <a:spLocks noGrp="1"/>
          </p:cNvSpPr>
          <p:nvPr>
            <p:ph idx="1"/>
          </p:nvPr>
        </p:nvSpPr>
        <p:spPr/>
        <p:txBody>
          <a:bodyPr/>
          <a:lstStyle/>
          <a:p>
            <a:pPr lvl="1"/>
            <a:r>
              <a:rPr lang="en-US" dirty="0" smtClean="0"/>
              <a:t>In EC male bullies tend to have a good social network, this is less true for females</a:t>
            </a:r>
          </a:p>
          <a:p>
            <a:pPr lvl="1"/>
            <a:r>
              <a:rPr lang="en-US" dirty="0" smtClean="0"/>
              <a:t>Victims tend to have fewer reciprocal friends in the social groups.</a:t>
            </a:r>
          </a:p>
          <a:p>
            <a:pPr lvl="1"/>
            <a:r>
              <a:rPr lang="en-US" dirty="0" smtClean="0"/>
              <a:t>Typically developing children in early childhood are not good at empathy until about 6-7 </a:t>
            </a:r>
          </a:p>
          <a:p>
            <a:pPr lvl="1"/>
            <a:r>
              <a:rPr lang="en-US" dirty="0" smtClean="0"/>
              <a:t>They often do not have good language skills </a:t>
            </a:r>
          </a:p>
          <a:p>
            <a:pPr lvl="1"/>
            <a:r>
              <a:rPr lang="en-US" dirty="0" smtClean="0"/>
              <a:t>They are not very good at understanding emotions or how to regulate them</a:t>
            </a:r>
          </a:p>
          <a:p>
            <a:endParaRPr lang="en-US" dirty="0"/>
          </a:p>
        </p:txBody>
      </p:sp>
    </p:spTree>
    <p:extLst>
      <p:ext uri="{BB962C8B-B14F-4D97-AF65-F5344CB8AC3E}">
        <p14:creationId xmlns:p14="http://schemas.microsoft.com/office/powerpoint/2010/main" val="387284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and why bully?</a:t>
            </a:r>
            <a:br>
              <a:rPr lang="en-US" dirty="0" smtClean="0"/>
            </a:br>
            <a:endParaRPr lang="en-US" dirty="0"/>
          </a:p>
        </p:txBody>
      </p:sp>
      <p:sp>
        <p:nvSpPr>
          <p:cNvPr id="3" name="Content Placeholder 2"/>
          <p:cNvSpPr>
            <a:spLocks noGrp="1"/>
          </p:cNvSpPr>
          <p:nvPr>
            <p:ph idx="1"/>
          </p:nvPr>
        </p:nvSpPr>
        <p:spPr/>
        <p:txBody>
          <a:bodyPr/>
          <a:lstStyle/>
          <a:p>
            <a:pPr lvl="1"/>
            <a:r>
              <a:rPr lang="en-US" dirty="0" smtClean="0"/>
              <a:t>It happens in setting in which there is more autonomy</a:t>
            </a:r>
          </a:p>
          <a:p>
            <a:pPr lvl="2"/>
            <a:r>
              <a:rPr lang="en-US" dirty="0" smtClean="0"/>
              <a:t>Maybe fewer skills at playing, therefore unable to develop meaningful activity</a:t>
            </a:r>
          </a:p>
          <a:p>
            <a:pPr lvl="2"/>
            <a:r>
              <a:rPr lang="en-US" dirty="0" smtClean="0"/>
              <a:t>Less guidance and expectation from teachers</a:t>
            </a:r>
          </a:p>
          <a:p>
            <a:pPr lvl="1"/>
            <a:r>
              <a:rPr lang="en-US" dirty="0" smtClean="0"/>
              <a:t>Bullying in EC is more common because children have less refined social skills and behavior and emotional regulation skills</a:t>
            </a:r>
          </a:p>
          <a:p>
            <a:pPr lvl="2"/>
            <a:r>
              <a:rPr lang="en-US" dirty="0" smtClean="0"/>
              <a:t>Home life may be without responsibilities to treat others well (regardless of income)</a:t>
            </a:r>
          </a:p>
          <a:p>
            <a:pPr lvl="2"/>
            <a:r>
              <a:rPr lang="en-US" dirty="0" smtClean="0"/>
              <a:t>Home life may have limited resources and members must fight to have a share</a:t>
            </a:r>
          </a:p>
          <a:p>
            <a:pPr lvl="2"/>
            <a:r>
              <a:rPr lang="en-US" dirty="0" smtClean="0"/>
              <a:t>In EC, the bully is rewarded by respect from their peers, worth it even though they get into trouble occasionally.</a:t>
            </a:r>
            <a:endParaRPr lang="en-US" dirty="0" smtClean="0"/>
          </a:p>
          <a:p>
            <a:pPr lvl="2"/>
            <a:r>
              <a:rPr lang="en-US" dirty="0" smtClean="0"/>
              <a:t>As children mature, with high quality environments they learn to develop friendships, empathy and self-regulation</a:t>
            </a:r>
          </a:p>
          <a:p>
            <a:endParaRPr lang="en-US" dirty="0"/>
          </a:p>
        </p:txBody>
      </p:sp>
    </p:spTree>
    <p:extLst>
      <p:ext uri="{BB962C8B-B14F-4D97-AF65-F5344CB8AC3E}">
        <p14:creationId xmlns:p14="http://schemas.microsoft.com/office/powerpoint/2010/main" val="2037469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we teach anti-bullying to early childhood</a:t>
            </a:r>
            <a:br>
              <a:rPr lang="en-US" dirty="0" smtClean="0"/>
            </a:br>
            <a:endParaRPr lang="en-US" dirty="0"/>
          </a:p>
        </p:txBody>
      </p:sp>
      <p:sp>
        <p:nvSpPr>
          <p:cNvPr id="3" name="Content Placeholder 2"/>
          <p:cNvSpPr>
            <a:spLocks noGrp="1"/>
          </p:cNvSpPr>
          <p:nvPr>
            <p:ph idx="1"/>
          </p:nvPr>
        </p:nvSpPr>
        <p:spPr/>
        <p:txBody>
          <a:bodyPr>
            <a:normAutofit/>
          </a:bodyPr>
          <a:lstStyle/>
          <a:p>
            <a:pPr lvl="1"/>
            <a:r>
              <a:rPr lang="en-US" dirty="0" smtClean="0"/>
              <a:t>Have class meetings and reinforce during one on one situations.  </a:t>
            </a:r>
          </a:p>
          <a:p>
            <a:pPr lvl="2"/>
            <a:r>
              <a:rPr lang="en-US" dirty="0" smtClean="0"/>
              <a:t>From the first day of school, talk about w</a:t>
            </a:r>
            <a:r>
              <a:rPr lang="en-US" dirty="0" smtClean="0"/>
              <a:t>hat bullying  is and what it is not</a:t>
            </a:r>
          </a:p>
          <a:p>
            <a:pPr lvl="2"/>
            <a:r>
              <a:rPr lang="en-US" dirty="0" smtClean="0"/>
              <a:t>How to stop it, do puppets or role modeling</a:t>
            </a:r>
          </a:p>
          <a:p>
            <a:pPr lvl="2"/>
            <a:r>
              <a:rPr lang="en-US" dirty="0" smtClean="0"/>
              <a:t>When it occurs, talk with both children and let them come up with the solution</a:t>
            </a:r>
          </a:p>
          <a:p>
            <a:pPr lvl="3"/>
            <a:r>
              <a:rPr lang="en-US" dirty="0" smtClean="0"/>
              <a:t>This helps the bully make restitution and give victim a voice and chance to be made to feel okay.</a:t>
            </a:r>
          </a:p>
          <a:p>
            <a:pPr lvl="3"/>
            <a:r>
              <a:rPr lang="en-US" dirty="0" smtClean="0"/>
              <a:t>Restorative justice – “</a:t>
            </a:r>
          </a:p>
          <a:p>
            <a:pPr lvl="1"/>
            <a:r>
              <a:rPr lang="en-US" dirty="0" smtClean="0"/>
              <a:t>Adults in the classroom need to practice and utilize reflection </a:t>
            </a:r>
          </a:p>
          <a:p>
            <a:pPr lvl="2"/>
            <a:r>
              <a:rPr lang="en-US" dirty="0" smtClean="0"/>
              <a:t>“I see you are feeling angry.  I can see your face is scrunched up and your eyes are wide open.  You are upset that they have the ball and you want it.”</a:t>
            </a:r>
          </a:p>
          <a:p>
            <a:pPr lvl="1"/>
            <a:r>
              <a:rPr lang="en-US" dirty="0" smtClean="0"/>
              <a:t>More focus on helping victim gain self confidence in their abilities to say stop</a:t>
            </a:r>
          </a:p>
          <a:p>
            <a:pPr lvl="1"/>
            <a:r>
              <a:rPr lang="en-US" dirty="0" smtClean="0"/>
              <a:t>More play, more teacher/child relationship building</a:t>
            </a:r>
          </a:p>
          <a:p>
            <a:endParaRPr lang="en-US" dirty="0"/>
          </a:p>
        </p:txBody>
      </p:sp>
    </p:spTree>
    <p:extLst>
      <p:ext uri="{BB962C8B-B14F-4D97-AF65-F5344CB8AC3E}">
        <p14:creationId xmlns:p14="http://schemas.microsoft.com/office/powerpoint/2010/main" val="3121501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How do we teach anti-bullying to early childhood</a:t>
            </a:r>
            <a:endParaRPr lang="en-US" dirty="0"/>
          </a:p>
        </p:txBody>
      </p:sp>
      <p:sp>
        <p:nvSpPr>
          <p:cNvPr id="3" name="Content Placeholder 2"/>
          <p:cNvSpPr>
            <a:spLocks noGrp="1"/>
          </p:cNvSpPr>
          <p:nvPr>
            <p:ph idx="1"/>
          </p:nvPr>
        </p:nvSpPr>
        <p:spPr/>
        <p:txBody>
          <a:bodyPr>
            <a:normAutofit/>
          </a:bodyPr>
          <a:lstStyle/>
          <a:p>
            <a:pPr lvl="1"/>
            <a:r>
              <a:rPr lang="en-US" dirty="0" smtClean="0"/>
              <a:t>Take time to connect on a personal level with each child</a:t>
            </a:r>
          </a:p>
          <a:p>
            <a:pPr lvl="2"/>
            <a:r>
              <a:rPr lang="en-US" dirty="0" smtClean="0"/>
              <a:t>They say the three most important factors to having a successful classroom is </a:t>
            </a:r>
          </a:p>
          <a:p>
            <a:pPr lvl="3"/>
            <a:r>
              <a:rPr lang="en-US" dirty="0" smtClean="0"/>
              <a:t>Relationships – enjoy each other</a:t>
            </a:r>
          </a:p>
          <a:p>
            <a:pPr lvl="3"/>
            <a:r>
              <a:rPr lang="en-US" dirty="0" smtClean="0"/>
              <a:t>Relationships – trust each other</a:t>
            </a:r>
          </a:p>
          <a:p>
            <a:pPr lvl="3"/>
            <a:r>
              <a:rPr lang="en-US" dirty="0" smtClean="0"/>
              <a:t>Relationships – do anything for each other</a:t>
            </a:r>
          </a:p>
          <a:p>
            <a:pPr lvl="1"/>
            <a:r>
              <a:rPr lang="en-US" dirty="0" smtClean="0"/>
              <a:t>More focus on the VICTIM</a:t>
            </a:r>
          </a:p>
          <a:p>
            <a:pPr lvl="3"/>
            <a:r>
              <a:rPr lang="en-US" dirty="0" smtClean="0"/>
              <a:t>Teach them to say no or I don’t like that</a:t>
            </a:r>
          </a:p>
          <a:p>
            <a:pPr lvl="3"/>
            <a:r>
              <a:rPr lang="en-US" dirty="0" smtClean="0"/>
              <a:t>Its best if they can work it out, rather than tell the teacher</a:t>
            </a:r>
          </a:p>
          <a:p>
            <a:pPr lvl="4"/>
            <a:r>
              <a:rPr lang="en-US" dirty="0" smtClean="0"/>
              <a:t>The teacher may not respond the way the child hopes</a:t>
            </a:r>
          </a:p>
          <a:p>
            <a:pPr lvl="4"/>
            <a:r>
              <a:rPr lang="en-US" dirty="0" smtClean="0"/>
              <a:t>It takes the skill away from the child if the teacher intervenes</a:t>
            </a:r>
          </a:p>
          <a:p>
            <a:pPr lvl="4"/>
            <a:r>
              <a:rPr lang="en-US" dirty="0" smtClean="0"/>
              <a:t>And “what if they don’t do something about it?”</a:t>
            </a:r>
            <a:endParaRPr lang="en-US" dirty="0" smtClean="0"/>
          </a:p>
          <a:p>
            <a:endParaRPr lang="en-US" dirty="0"/>
          </a:p>
        </p:txBody>
      </p:sp>
    </p:spTree>
    <p:extLst>
      <p:ext uri="{BB962C8B-B14F-4D97-AF65-F5344CB8AC3E}">
        <p14:creationId xmlns:p14="http://schemas.microsoft.com/office/powerpoint/2010/main" val="2483252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631" y="365125"/>
            <a:ext cx="11022807" cy="1325563"/>
          </a:xfrm>
        </p:spPr>
        <p:txBody>
          <a:bodyPr>
            <a:normAutofit/>
          </a:bodyPr>
          <a:lstStyle/>
          <a:p>
            <a:r>
              <a:rPr lang="en-US" sz="4000" dirty="0" smtClean="0"/>
              <a:t>How do we teach anti-bullying to early childhood</a:t>
            </a:r>
            <a:endParaRPr lang="en-US" sz="4000" dirty="0"/>
          </a:p>
        </p:txBody>
      </p:sp>
      <p:sp>
        <p:nvSpPr>
          <p:cNvPr id="3" name="Content Placeholder 2"/>
          <p:cNvSpPr>
            <a:spLocks noGrp="1"/>
          </p:cNvSpPr>
          <p:nvPr>
            <p:ph idx="1"/>
          </p:nvPr>
        </p:nvSpPr>
        <p:spPr/>
        <p:txBody>
          <a:bodyPr/>
          <a:lstStyle/>
          <a:p>
            <a:pPr lvl="1"/>
            <a:r>
              <a:rPr lang="en-US" dirty="0" smtClean="0"/>
              <a:t>Early childhood programs must move toward focus on social-emotional</a:t>
            </a:r>
          </a:p>
          <a:p>
            <a:pPr lvl="2"/>
            <a:r>
              <a:rPr lang="en-US" dirty="0" smtClean="0"/>
              <a:t>Teach teachers how to set up rich learning environments</a:t>
            </a:r>
          </a:p>
          <a:p>
            <a:pPr lvl="2"/>
            <a:r>
              <a:rPr lang="en-US" dirty="0" smtClean="0"/>
              <a:t>Guide toward longer times at each activity</a:t>
            </a:r>
          </a:p>
          <a:p>
            <a:pPr lvl="3"/>
            <a:r>
              <a:rPr lang="en-US" dirty="0" smtClean="0"/>
              <a:t>Research reports that it takes 20-30 min to “get in the zone”</a:t>
            </a:r>
          </a:p>
          <a:p>
            <a:pPr lvl="1"/>
            <a:r>
              <a:rPr lang="en-US" dirty="0" smtClean="0"/>
              <a:t>Less academic</a:t>
            </a:r>
          </a:p>
          <a:p>
            <a:pPr lvl="2"/>
            <a:r>
              <a:rPr lang="en-US" dirty="0" smtClean="0"/>
              <a:t>Less rigor </a:t>
            </a:r>
          </a:p>
          <a:p>
            <a:pPr lvl="3"/>
            <a:r>
              <a:rPr lang="en-US" dirty="0" smtClean="0"/>
              <a:t>Less sitting, worksheets</a:t>
            </a:r>
          </a:p>
          <a:p>
            <a:endParaRPr lang="en-US" dirty="0"/>
          </a:p>
        </p:txBody>
      </p:sp>
    </p:spTree>
    <p:extLst>
      <p:ext uri="{BB962C8B-B14F-4D97-AF65-F5344CB8AC3E}">
        <p14:creationId xmlns:p14="http://schemas.microsoft.com/office/powerpoint/2010/main" val="1891318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 would like to see</a:t>
            </a:r>
            <a:endParaRPr lang="en-US" dirty="0"/>
          </a:p>
        </p:txBody>
      </p:sp>
      <p:sp>
        <p:nvSpPr>
          <p:cNvPr id="3" name="Content Placeholder 2"/>
          <p:cNvSpPr>
            <a:spLocks noGrp="1"/>
          </p:cNvSpPr>
          <p:nvPr>
            <p:ph idx="1"/>
          </p:nvPr>
        </p:nvSpPr>
        <p:spPr>
          <a:xfrm>
            <a:off x="838200" y="1825624"/>
            <a:ext cx="10515600" cy="4803775"/>
          </a:xfrm>
        </p:spPr>
        <p:txBody>
          <a:bodyPr>
            <a:normAutofit fontScale="92500"/>
          </a:bodyPr>
          <a:lstStyle/>
          <a:p>
            <a:pPr lvl="3"/>
            <a:r>
              <a:rPr lang="en-US" sz="2400" dirty="0" smtClean="0"/>
              <a:t>Reduce direct instruction</a:t>
            </a:r>
          </a:p>
          <a:p>
            <a:pPr lvl="4"/>
            <a:r>
              <a:rPr lang="en-US" sz="2400" dirty="0" smtClean="0"/>
              <a:t>research shows no correlation between direct instruction in p-k and future performance, in fact, some children feel disheartened and begin to dislike school at the time they should be loving to learning.</a:t>
            </a:r>
          </a:p>
          <a:p>
            <a:pPr lvl="3"/>
            <a:r>
              <a:rPr lang="en-US" sz="2400" dirty="0" smtClean="0"/>
              <a:t>Bring back play </a:t>
            </a:r>
          </a:p>
          <a:p>
            <a:pPr lvl="4"/>
            <a:r>
              <a:rPr lang="en-US" sz="2400" dirty="0" smtClean="0"/>
              <a:t>remove from the high academic expectation to enter kinder</a:t>
            </a:r>
          </a:p>
          <a:p>
            <a:pPr lvl="3"/>
            <a:r>
              <a:rPr lang="en-US" sz="2400" dirty="0" smtClean="0"/>
              <a:t>Less sitting, fewer minutes at circle time</a:t>
            </a:r>
          </a:p>
          <a:p>
            <a:pPr lvl="3"/>
            <a:r>
              <a:rPr lang="en-US" sz="2400" dirty="0" smtClean="0"/>
              <a:t>Reduce the frequency of screens in Early Childhood classrooms</a:t>
            </a:r>
          </a:p>
          <a:p>
            <a:pPr lvl="4"/>
            <a:r>
              <a:rPr lang="en-US" sz="2400" dirty="0" smtClean="0"/>
              <a:t>We aren’t sure what it does to the young brain</a:t>
            </a:r>
          </a:p>
          <a:p>
            <a:pPr lvl="3"/>
            <a:r>
              <a:rPr lang="en-US" sz="2400" dirty="0" smtClean="0"/>
              <a:t>More games and personal interactions, LAUGHING</a:t>
            </a:r>
          </a:p>
          <a:p>
            <a:pPr lvl="4"/>
            <a:r>
              <a:rPr lang="en-US" sz="2400" dirty="0" smtClean="0"/>
              <a:t>Red light – teaches self control</a:t>
            </a:r>
          </a:p>
          <a:p>
            <a:pPr lvl="4"/>
            <a:r>
              <a:rPr lang="en-US" sz="2400" dirty="0" smtClean="0"/>
              <a:t>Simon says – teaches following adult requests</a:t>
            </a:r>
          </a:p>
          <a:p>
            <a:pPr lvl="4"/>
            <a:r>
              <a:rPr lang="en-US" sz="2400" dirty="0" smtClean="0"/>
              <a:t>Ring around the Rosie – we are all together</a:t>
            </a:r>
          </a:p>
          <a:p>
            <a:endParaRPr lang="en-US" dirty="0"/>
          </a:p>
        </p:txBody>
      </p:sp>
    </p:spTree>
    <p:extLst>
      <p:ext uri="{BB962C8B-B14F-4D97-AF65-F5344CB8AC3E}">
        <p14:creationId xmlns:p14="http://schemas.microsoft.com/office/powerpoint/2010/main" val="3577138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things to consider</a:t>
            </a:r>
            <a:endParaRPr lang="en-US" dirty="0"/>
          </a:p>
        </p:txBody>
      </p:sp>
      <p:sp>
        <p:nvSpPr>
          <p:cNvPr id="3" name="Content Placeholder 2"/>
          <p:cNvSpPr>
            <a:spLocks noGrp="1"/>
          </p:cNvSpPr>
          <p:nvPr>
            <p:ph idx="1"/>
          </p:nvPr>
        </p:nvSpPr>
        <p:spPr/>
        <p:txBody>
          <a:bodyPr/>
          <a:lstStyle/>
          <a:p>
            <a:pPr lvl="2"/>
            <a:r>
              <a:rPr lang="en-US" sz="2800" dirty="0" smtClean="0"/>
              <a:t>More support for parents – get them into the classrooms to help and observe</a:t>
            </a:r>
          </a:p>
          <a:p>
            <a:pPr lvl="2"/>
            <a:r>
              <a:rPr lang="en-US" sz="2800" dirty="0" smtClean="0"/>
              <a:t>Public service ads to begin to educate parents and the community on the importance of play, because many believe that good early childhood education looks like Middle School and feel their children are not in high quality because they don’t do worksheets.</a:t>
            </a:r>
          </a:p>
          <a:p>
            <a:pPr lvl="2"/>
            <a:r>
              <a:rPr lang="en-US" sz="2800" dirty="0" smtClean="0"/>
              <a:t>Explore Restorative Justice for all ages, including preschool</a:t>
            </a:r>
          </a:p>
          <a:p>
            <a:endParaRPr lang="en-US" dirty="0"/>
          </a:p>
        </p:txBody>
      </p:sp>
    </p:spTree>
    <p:extLst>
      <p:ext uri="{BB962C8B-B14F-4D97-AF65-F5344CB8AC3E}">
        <p14:creationId xmlns:p14="http://schemas.microsoft.com/office/powerpoint/2010/main" val="30120566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TotalTime>
  <Words>890</Words>
  <Application>Microsoft Office PowerPoint</Application>
  <PresentationFormat>Widescreen</PresentationFormat>
  <Paragraphs>88</Paragraphs>
  <Slides>10</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 </vt:lpstr>
      <vt:lpstr>Is bullying the same for  Early Childhood? </vt:lpstr>
      <vt:lpstr>Who is an Early Childhood bully?    </vt:lpstr>
      <vt:lpstr>When and why bully? </vt:lpstr>
      <vt:lpstr>How do we teach anti-bullying to early childhood </vt:lpstr>
      <vt:lpstr> How do we teach anti-bullying to early childhood</vt:lpstr>
      <vt:lpstr>How do we teach anti-bullying to early childhood</vt:lpstr>
      <vt:lpstr>What I would like to see</vt:lpstr>
      <vt:lpstr>Other things to consider</vt:lpstr>
      <vt:lpstr>Resources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Childhood and Bullying Beverly Benton, LSCSW; Registered Play Therapist</dc:title>
  <dc:creator>beverly benton</dc:creator>
  <cp:lastModifiedBy>beverly benton</cp:lastModifiedBy>
  <cp:revision>4</cp:revision>
  <dcterms:created xsi:type="dcterms:W3CDTF">2019-06-13T20:00:41Z</dcterms:created>
  <dcterms:modified xsi:type="dcterms:W3CDTF">2019-06-13T20:21:21Z</dcterms:modified>
</cp:coreProperties>
</file>