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9"/>
  </p:notesMasterIdLst>
  <p:handoutMasterIdLst>
    <p:handoutMasterId r:id="rId40"/>
  </p:handoutMasterIdLst>
  <p:sldIdLst>
    <p:sldId id="256" r:id="rId2"/>
    <p:sldId id="275" r:id="rId3"/>
    <p:sldId id="276" r:id="rId4"/>
    <p:sldId id="315" r:id="rId5"/>
    <p:sldId id="316" r:id="rId6"/>
    <p:sldId id="336" r:id="rId7"/>
    <p:sldId id="283" r:id="rId8"/>
    <p:sldId id="323" r:id="rId9"/>
    <p:sldId id="277" r:id="rId10"/>
    <p:sldId id="280" r:id="rId11"/>
    <p:sldId id="311" r:id="rId12"/>
    <p:sldId id="284" r:id="rId13"/>
    <p:sldId id="337" r:id="rId14"/>
    <p:sldId id="328" r:id="rId15"/>
    <p:sldId id="329" r:id="rId16"/>
    <p:sldId id="330" r:id="rId17"/>
    <p:sldId id="331" r:id="rId18"/>
    <p:sldId id="332" r:id="rId19"/>
    <p:sldId id="285" r:id="rId20"/>
    <p:sldId id="327" r:id="rId21"/>
    <p:sldId id="343" r:id="rId22"/>
    <p:sldId id="344" r:id="rId23"/>
    <p:sldId id="346" r:id="rId24"/>
    <p:sldId id="334" r:id="rId25"/>
    <p:sldId id="333" r:id="rId26"/>
    <p:sldId id="342" r:id="rId27"/>
    <p:sldId id="268" r:id="rId28"/>
    <p:sldId id="304" r:id="rId29"/>
    <p:sldId id="320" r:id="rId30"/>
    <p:sldId id="321" r:id="rId31"/>
    <p:sldId id="310" r:id="rId32"/>
    <p:sldId id="338" r:id="rId33"/>
    <p:sldId id="345" r:id="rId34"/>
    <p:sldId id="339" r:id="rId35"/>
    <p:sldId id="301" r:id="rId36"/>
    <p:sldId id="317" r:id="rId37"/>
    <p:sldId id="319"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022" autoAdjust="0"/>
  </p:normalViewPr>
  <p:slideViewPr>
    <p:cSldViewPr snapToGrid="0">
      <p:cViewPr varScale="1">
        <p:scale>
          <a:sx n="60" d="100"/>
          <a:sy n="60" d="100"/>
        </p:scale>
        <p:origin x="8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aneyL\Documents\KCTC\2018\KCTC%20participation%20graph%201995_2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haneyL\Documents\Gov.%20Conference\Graph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aneyL\Documents\KCTC\2018\KCTC%20participation%20graph%201995_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Sheet1!$A$33</c:f>
              <c:strCache>
                <c:ptCount val="1"/>
                <c:pt idx="0">
                  <c:v>Number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46-48D7-AEA3-C07654AAEB7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Sheet1!$B$32:$Y$32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Sheet1!$B$33:$Y$33</c:f>
              <c:numCache>
                <c:formatCode>#,##0</c:formatCode>
                <c:ptCount val="24"/>
                <c:pt idx="0">
                  <c:v>45045</c:v>
                </c:pt>
                <c:pt idx="1">
                  <c:v>31567</c:v>
                </c:pt>
                <c:pt idx="2">
                  <c:v>37960</c:v>
                </c:pt>
                <c:pt idx="3">
                  <c:v>37787</c:v>
                </c:pt>
                <c:pt idx="4">
                  <c:v>60310</c:v>
                </c:pt>
                <c:pt idx="5">
                  <c:v>55700</c:v>
                </c:pt>
                <c:pt idx="6">
                  <c:v>60851</c:v>
                </c:pt>
                <c:pt idx="7">
                  <c:v>67586</c:v>
                </c:pt>
                <c:pt idx="8">
                  <c:v>68013</c:v>
                </c:pt>
                <c:pt idx="9">
                  <c:v>70190</c:v>
                </c:pt>
                <c:pt idx="10">
                  <c:v>68609</c:v>
                </c:pt>
                <c:pt idx="11">
                  <c:v>77981</c:v>
                </c:pt>
                <c:pt idx="12">
                  <c:v>83751</c:v>
                </c:pt>
                <c:pt idx="13">
                  <c:v>84285</c:v>
                </c:pt>
                <c:pt idx="14">
                  <c:v>83944</c:v>
                </c:pt>
                <c:pt idx="15">
                  <c:v>90408</c:v>
                </c:pt>
                <c:pt idx="16">
                  <c:v>96620</c:v>
                </c:pt>
                <c:pt idx="17">
                  <c:v>98060</c:v>
                </c:pt>
                <c:pt idx="18">
                  <c:v>94709</c:v>
                </c:pt>
                <c:pt idx="19">
                  <c:v>99167</c:v>
                </c:pt>
                <c:pt idx="20">
                  <c:v>37250</c:v>
                </c:pt>
                <c:pt idx="21">
                  <c:v>53390</c:v>
                </c:pt>
                <c:pt idx="22">
                  <c:v>58324</c:v>
                </c:pt>
                <c:pt idx="23">
                  <c:v>61046</c:v>
                </c:pt>
              </c:numCache>
            </c:numRef>
          </c:val>
          <c:smooth val="0"/>
          <c:extLst>
            <c:ext xmlns:c16="http://schemas.microsoft.com/office/drawing/2014/chart" uri="{C3380CC4-5D6E-409C-BE32-E72D297353CC}">
              <c16:uniqueId val="{00000001-7146-48D7-AEA3-C07654AAEB7C}"/>
            </c:ext>
          </c:extLst>
        </c:ser>
        <c:dLbls>
          <c:showLegendKey val="0"/>
          <c:showVal val="0"/>
          <c:showCatName val="0"/>
          <c:showSerName val="0"/>
          <c:showPercent val="0"/>
          <c:showBubbleSize val="0"/>
        </c:dLbls>
        <c:marker val="1"/>
        <c:smooth val="0"/>
        <c:axId val="1168668768"/>
        <c:axId val="1168668224"/>
      </c:lineChart>
      <c:catAx>
        <c:axId val="116866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68224"/>
        <c:crosses val="autoZero"/>
        <c:auto val="1"/>
        <c:lblAlgn val="ctr"/>
        <c:lblOffset val="100"/>
        <c:noMultiLvlLbl val="0"/>
      </c:catAx>
      <c:valAx>
        <c:axId val="1168668224"/>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866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chemeClr val="accent1">
                    <a:lumMod val="75000"/>
                  </a:schemeClr>
                </a:solidFill>
                <a:latin typeface="+mn-lt"/>
                <a:ea typeface="+mn-ea"/>
                <a:cs typeface="+mn-cs"/>
              </a:defRPr>
            </a:pPr>
            <a:r>
              <a:rPr lang="en-US" sz="4400" b="0" dirty="0">
                <a:solidFill>
                  <a:schemeClr val="accent1">
                    <a:lumMod val="75000"/>
                  </a:schemeClr>
                </a:solidFill>
              </a:rPr>
              <a:t>Kansas Youth Bullying</a:t>
            </a:r>
            <a:r>
              <a:rPr lang="en-US" sz="4400" b="0" baseline="0" dirty="0">
                <a:solidFill>
                  <a:schemeClr val="accent1">
                    <a:lumMod val="75000"/>
                  </a:schemeClr>
                </a:solidFill>
              </a:rPr>
              <a:t> &amp; Depression 2018</a:t>
            </a:r>
          </a:p>
          <a:p>
            <a:pPr>
              <a:defRPr sz="4400">
                <a:solidFill>
                  <a:schemeClr val="accent1">
                    <a:lumMod val="75000"/>
                  </a:schemeClr>
                </a:solidFill>
              </a:defRPr>
            </a:pPr>
            <a:r>
              <a:rPr lang="en-US" sz="2400" b="0" baseline="0" dirty="0">
                <a:solidFill>
                  <a:schemeClr val="accent1">
                    <a:lumMod val="75000"/>
                  </a:schemeClr>
                </a:solidFill>
              </a:rPr>
              <a:t>During this school year, how often have you been bullied at school? </a:t>
            </a:r>
            <a:endParaRPr lang="en-US" sz="2400" b="0" dirty="0">
              <a:solidFill>
                <a:schemeClr val="accent1">
                  <a:lumMod val="75000"/>
                </a:schemeClr>
              </a:solidFill>
            </a:endParaRPr>
          </a:p>
        </c:rich>
      </c:tx>
      <c:layout/>
      <c:overlay val="0"/>
      <c:spPr>
        <a:noFill/>
        <a:ln>
          <a:noFill/>
        </a:ln>
        <a:effectLst/>
      </c:spPr>
      <c:txPr>
        <a:bodyPr rot="0" spcFirstLastPara="1" vertOverflow="ellipsis" vert="horz" wrap="square" anchor="ctr" anchorCtr="1"/>
        <a:lstStyle/>
        <a:p>
          <a:pPr>
            <a:defRPr sz="4400" b="0" i="0" u="none" strike="noStrike" kern="1200" spc="0" baseline="0">
              <a:solidFill>
                <a:schemeClr val="accent1">
                  <a:lumMod val="75000"/>
                </a:schemeClr>
              </a:solidFill>
              <a:latin typeface="+mn-lt"/>
              <a:ea typeface="+mn-ea"/>
              <a:cs typeface="+mn-cs"/>
            </a:defRPr>
          </a:pPr>
          <a:endParaRPr lang="en-US"/>
        </a:p>
      </c:txPr>
    </c:title>
    <c:autoTitleDeleted val="0"/>
    <c:plotArea>
      <c:layout/>
      <c:lineChart>
        <c:grouping val="standard"/>
        <c:varyColors val="0"/>
        <c:ser>
          <c:idx val="0"/>
          <c:order val="0"/>
          <c:tx>
            <c:strRef>
              <c:f>Sheet1!$B$66</c:f>
              <c:strCache>
                <c:ptCount val="1"/>
                <c:pt idx="0">
                  <c:v>Depression = No</c:v>
                </c:pt>
              </c:strCache>
            </c:strRef>
          </c:tx>
          <c:spPr>
            <a:ln w="41275" cap="rnd">
              <a:solidFill>
                <a:schemeClr val="accent1"/>
              </a:solidFill>
              <a:round/>
            </a:ln>
            <a:effectLst/>
          </c:spPr>
          <c:marker>
            <c:symbol val="circle"/>
            <c:size val="5"/>
            <c:spPr>
              <a:solidFill>
                <a:schemeClr val="accent1"/>
              </a:solidFill>
              <a:ln w="15875">
                <a:solidFill>
                  <a:schemeClr val="accent1"/>
                </a:solidFill>
              </a:ln>
              <a:effectLst/>
            </c:spPr>
          </c:marker>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5FE-456D-947C-963394CAA6E1}"/>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5FE-456D-947C-963394CAA6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Sheet1!$A$67:$A$70</c:f>
              <c:strCache>
                <c:ptCount val="4"/>
                <c:pt idx="0">
                  <c:v>Never </c:v>
                </c:pt>
                <c:pt idx="1">
                  <c:v>Sometimes</c:v>
                </c:pt>
                <c:pt idx="2">
                  <c:v>Regularly</c:v>
                </c:pt>
                <c:pt idx="3">
                  <c:v>Every day</c:v>
                </c:pt>
              </c:strCache>
            </c:strRef>
          </c:cat>
          <c:val>
            <c:numRef>
              <c:f>Sheet1!$B$67:$B$70</c:f>
              <c:numCache>
                <c:formatCode>0.0%</c:formatCode>
                <c:ptCount val="4"/>
                <c:pt idx="0">
                  <c:v>0.81200000000000006</c:v>
                </c:pt>
                <c:pt idx="1">
                  <c:v>0.60899999999999999</c:v>
                </c:pt>
                <c:pt idx="2">
                  <c:v>0.48499999999999999</c:v>
                </c:pt>
                <c:pt idx="3">
                  <c:v>0.437</c:v>
                </c:pt>
              </c:numCache>
            </c:numRef>
          </c:val>
          <c:smooth val="0"/>
          <c:extLst>
            <c:ext xmlns:c16="http://schemas.microsoft.com/office/drawing/2014/chart" uri="{C3380CC4-5D6E-409C-BE32-E72D297353CC}">
              <c16:uniqueId val="{00000002-85FE-456D-947C-963394CAA6E1}"/>
            </c:ext>
          </c:extLst>
        </c:ser>
        <c:ser>
          <c:idx val="1"/>
          <c:order val="1"/>
          <c:tx>
            <c:strRef>
              <c:f>Sheet1!$C$66</c:f>
              <c:strCache>
                <c:ptCount val="1"/>
                <c:pt idx="0">
                  <c:v>Depression = Yes</c:v>
                </c:pt>
              </c:strCache>
            </c:strRef>
          </c:tx>
          <c:spPr>
            <a:ln w="41275" cap="rnd">
              <a:solidFill>
                <a:srgbClr val="002060"/>
              </a:solidFill>
              <a:round/>
            </a:ln>
            <a:effectLst/>
          </c:spPr>
          <c:marker>
            <c:symbol val="circle"/>
            <c:size val="5"/>
            <c:spPr>
              <a:solidFill>
                <a:srgbClr val="002060"/>
              </a:solidFill>
              <a:ln w="15875">
                <a:solidFill>
                  <a:srgbClr val="002060"/>
                </a:solidFill>
              </a:ln>
              <a:effectLst/>
            </c:spPr>
          </c:marker>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5FE-456D-947C-963394CAA6E1}"/>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5FE-456D-947C-963394CAA6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Sheet1!$A$67:$A$70</c:f>
              <c:strCache>
                <c:ptCount val="4"/>
                <c:pt idx="0">
                  <c:v>Never </c:v>
                </c:pt>
                <c:pt idx="1">
                  <c:v>Sometimes</c:v>
                </c:pt>
                <c:pt idx="2">
                  <c:v>Regularly</c:v>
                </c:pt>
                <c:pt idx="3">
                  <c:v>Every day</c:v>
                </c:pt>
              </c:strCache>
            </c:strRef>
          </c:cat>
          <c:val>
            <c:numRef>
              <c:f>Sheet1!$C$67:$C$70</c:f>
              <c:numCache>
                <c:formatCode>0.0%</c:formatCode>
                <c:ptCount val="4"/>
                <c:pt idx="0">
                  <c:v>0.188</c:v>
                </c:pt>
                <c:pt idx="1">
                  <c:v>0.39100000000000001</c:v>
                </c:pt>
                <c:pt idx="2">
                  <c:v>0.51500000000000001</c:v>
                </c:pt>
                <c:pt idx="3">
                  <c:v>0.56299999999999994</c:v>
                </c:pt>
              </c:numCache>
            </c:numRef>
          </c:val>
          <c:smooth val="0"/>
          <c:extLst>
            <c:ext xmlns:c16="http://schemas.microsoft.com/office/drawing/2014/chart" uri="{C3380CC4-5D6E-409C-BE32-E72D297353CC}">
              <c16:uniqueId val="{00000005-85FE-456D-947C-963394CAA6E1}"/>
            </c:ext>
          </c:extLst>
        </c:ser>
        <c:dLbls>
          <c:showLegendKey val="0"/>
          <c:showVal val="0"/>
          <c:showCatName val="0"/>
          <c:showSerName val="0"/>
          <c:showPercent val="0"/>
          <c:showBubbleSize val="0"/>
        </c:dLbls>
        <c:marker val="1"/>
        <c:smooth val="0"/>
        <c:axId val="1168654624"/>
        <c:axId val="1168656800"/>
      </c:lineChart>
      <c:catAx>
        <c:axId val="116865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168656800"/>
        <c:crosses val="autoZero"/>
        <c:auto val="1"/>
        <c:lblAlgn val="ctr"/>
        <c:lblOffset val="100"/>
        <c:noMultiLvlLbl val="0"/>
      </c:catAx>
      <c:valAx>
        <c:axId val="116865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Percentage</a:t>
                </a:r>
                <a:r>
                  <a:rPr lang="en-US" sz="1600" baseline="0" dirty="0" smtClean="0"/>
                  <a:t> of Students</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54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Sheet1!$A$33</c:f>
              <c:strCache>
                <c:ptCount val="1"/>
                <c:pt idx="0">
                  <c:v>Number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DDF-4D3D-B2E4-F17AE526FCC5}"/>
                </c:ext>
              </c:extLst>
            </c:dLbl>
            <c:dLbl>
              <c:idx val="2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DDF-4D3D-B2E4-F17AE526FCC5}"/>
                </c:ext>
              </c:extLst>
            </c:dLbl>
            <c:dLbl>
              <c:idx val="23"/>
              <c:layout>
                <c:manualLayout>
                  <c:x val="-1.0416666666666666E-2"/>
                  <c:y val="-6.02860638150702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DDF-4D3D-B2E4-F17AE526FC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Sheet1!$B$32:$Y$32</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Sheet1!$B$33:$Y$33</c:f>
              <c:numCache>
                <c:formatCode>#,##0</c:formatCode>
                <c:ptCount val="24"/>
                <c:pt idx="0">
                  <c:v>45045</c:v>
                </c:pt>
                <c:pt idx="1">
                  <c:v>31567</c:v>
                </c:pt>
                <c:pt idx="2">
                  <c:v>37960</c:v>
                </c:pt>
                <c:pt idx="3">
                  <c:v>37787</c:v>
                </c:pt>
                <c:pt idx="4">
                  <c:v>60310</c:v>
                </c:pt>
                <c:pt idx="5">
                  <c:v>55700</c:v>
                </c:pt>
                <c:pt idx="6">
                  <c:v>60851</c:v>
                </c:pt>
                <c:pt idx="7">
                  <c:v>67586</c:v>
                </c:pt>
                <c:pt idx="8">
                  <c:v>68013</c:v>
                </c:pt>
                <c:pt idx="9">
                  <c:v>70190</c:v>
                </c:pt>
                <c:pt idx="10">
                  <c:v>68609</c:v>
                </c:pt>
                <c:pt idx="11">
                  <c:v>77981</c:v>
                </c:pt>
                <c:pt idx="12">
                  <c:v>83751</c:v>
                </c:pt>
                <c:pt idx="13">
                  <c:v>84285</c:v>
                </c:pt>
                <c:pt idx="14">
                  <c:v>83944</c:v>
                </c:pt>
                <c:pt idx="15">
                  <c:v>90408</c:v>
                </c:pt>
                <c:pt idx="16">
                  <c:v>96620</c:v>
                </c:pt>
                <c:pt idx="17">
                  <c:v>98060</c:v>
                </c:pt>
                <c:pt idx="18">
                  <c:v>94709</c:v>
                </c:pt>
                <c:pt idx="19">
                  <c:v>99167</c:v>
                </c:pt>
                <c:pt idx="20">
                  <c:v>37250</c:v>
                </c:pt>
                <c:pt idx="21">
                  <c:v>53390</c:v>
                </c:pt>
                <c:pt idx="22">
                  <c:v>58324</c:v>
                </c:pt>
                <c:pt idx="23">
                  <c:v>61046</c:v>
                </c:pt>
              </c:numCache>
            </c:numRef>
          </c:val>
          <c:smooth val="0"/>
          <c:extLst>
            <c:ext xmlns:c16="http://schemas.microsoft.com/office/drawing/2014/chart" uri="{C3380CC4-5D6E-409C-BE32-E72D297353CC}">
              <c16:uniqueId val="{00000003-9DDF-4D3D-B2E4-F17AE526FCC5}"/>
            </c:ext>
          </c:extLst>
        </c:ser>
        <c:dLbls>
          <c:showLegendKey val="0"/>
          <c:showVal val="0"/>
          <c:showCatName val="0"/>
          <c:showSerName val="0"/>
          <c:showPercent val="0"/>
          <c:showBubbleSize val="0"/>
        </c:dLbls>
        <c:marker val="1"/>
        <c:smooth val="0"/>
        <c:axId val="1168661152"/>
        <c:axId val="1168667680"/>
      </c:lineChart>
      <c:catAx>
        <c:axId val="116866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67680"/>
        <c:crosses val="autoZero"/>
        <c:auto val="1"/>
        <c:lblAlgn val="ctr"/>
        <c:lblOffset val="100"/>
        <c:noMultiLvlLbl val="0"/>
      </c:catAx>
      <c:valAx>
        <c:axId val="1168667680"/>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8661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solidFill>
                  <a:srgbClr val="002060"/>
                </a:solidFill>
              </a:rPr>
              <a:t>Demographic</a:t>
            </a:r>
            <a:r>
              <a:rPr lang="en-US" sz="2800" baseline="0" dirty="0" smtClean="0">
                <a:solidFill>
                  <a:srgbClr val="002060"/>
                </a:solidFill>
              </a:rPr>
              <a:t> Distribution</a:t>
            </a:r>
            <a:r>
              <a:rPr lang="en-US" sz="2800" dirty="0" smtClean="0">
                <a:solidFill>
                  <a:srgbClr val="002060"/>
                </a:solidFill>
              </a:rPr>
              <a:t> </a:t>
            </a:r>
            <a:r>
              <a:rPr lang="en-US" sz="2800" dirty="0">
                <a:solidFill>
                  <a:srgbClr val="002060"/>
                </a:solidFill>
              </a:rPr>
              <a:t>by Grade </a:t>
            </a:r>
          </a:p>
        </c:rich>
      </c:tx>
      <c:layout>
        <c:manualLayout>
          <c:xMode val="edge"/>
          <c:yMode val="edge"/>
          <c:x val="0.26782499209839489"/>
          <c:y val="2.3148057503686328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COMP_Demographics!$B$31</c:f>
              <c:strCache>
                <c:ptCount val="1"/>
                <c:pt idx="0">
                  <c:v>KSDE </c:v>
                </c:pt>
              </c:strCache>
            </c:strRef>
          </c:tx>
          <c:spPr>
            <a:solidFill>
              <a:schemeClr val="accent2"/>
            </a:solidFill>
            <a:ln>
              <a:noFill/>
            </a:ln>
            <a:effectLst/>
            <a:sp3d/>
          </c:spPr>
          <c:invertIfNegative val="0"/>
          <c:dLbls>
            <c:dLbl>
              <c:idx val="2"/>
              <c:layout>
                <c:manualLayout>
                  <c:x val="-8.333333333333333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126-4496-B9D4-DDE931AAD54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COMP_Demographics!$C$30:$F$30</c:f>
              <c:strCache>
                <c:ptCount val="4"/>
                <c:pt idx="0">
                  <c:v>6th</c:v>
                </c:pt>
                <c:pt idx="1">
                  <c:v>8th</c:v>
                </c:pt>
                <c:pt idx="2">
                  <c:v>10th</c:v>
                </c:pt>
                <c:pt idx="3">
                  <c:v>12th</c:v>
                </c:pt>
              </c:strCache>
            </c:strRef>
          </c:cat>
          <c:val>
            <c:numRef>
              <c:f>COMP_Demographics!$C$31:$F$31</c:f>
              <c:numCache>
                <c:formatCode>0.0</c:formatCode>
                <c:ptCount val="4"/>
                <c:pt idx="0">
                  <c:v>25.82</c:v>
                </c:pt>
                <c:pt idx="1">
                  <c:v>25.34</c:v>
                </c:pt>
                <c:pt idx="2">
                  <c:v>24.9</c:v>
                </c:pt>
                <c:pt idx="3">
                  <c:v>23.9</c:v>
                </c:pt>
              </c:numCache>
            </c:numRef>
          </c:val>
          <c:extLst>
            <c:ext xmlns:c16="http://schemas.microsoft.com/office/drawing/2014/chart" uri="{C3380CC4-5D6E-409C-BE32-E72D297353CC}">
              <c16:uniqueId val="{00000001-6126-4496-B9D4-DDE931AAD54F}"/>
            </c:ext>
          </c:extLst>
        </c:ser>
        <c:ser>
          <c:idx val="1"/>
          <c:order val="1"/>
          <c:tx>
            <c:strRef>
              <c:f>COMP_Demographics!$B$32</c:f>
              <c:strCache>
                <c:ptCount val="1"/>
                <c:pt idx="0">
                  <c:v>KCTC</c:v>
                </c:pt>
              </c:strCache>
            </c:strRef>
          </c:tx>
          <c:spPr>
            <a:solidFill>
              <a:schemeClr val="accent1"/>
            </a:solidFill>
            <a:ln>
              <a:noFill/>
            </a:ln>
            <a:effectLst/>
            <a:sp3d/>
          </c:spPr>
          <c:invertIfNegative val="0"/>
          <c:dLbls>
            <c:dLbl>
              <c:idx val="0"/>
              <c:layout>
                <c:manualLayout>
                  <c:x val="1.6666666666666666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126-4496-B9D4-DDE931AAD54F}"/>
                </c:ext>
              </c:extLst>
            </c:dLbl>
            <c:dLbl>
              <c:idx val="1"/>
              <c:layout>
                <c:manualLayout>
                  <c:x val="1.3888888888888888E-2"/>
                  <c:y val="-4.243778136006664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26-4496-B9D4-DDE931AAD54F}"/>
                </c:ext>
              </c:extLst>
            </c:dLbl>
            <c:dLbl>
              <c:idx val="2"/>
              <c:layout>
                <c:manualLayout>
                  <c:x val="0"/>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126-4496-B9D4-DDE931AAD54F}"/>
                </c:ext>
              </c:extLst>
            </c:dLbl>
            <c:dLbl>
              <c:idx val="3"/>
              <c:layout>
                <c:manualLayout>
                  <c:x val="1.9444444444444344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126-4496-B9D4-DDE931AAD54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COMP_Demographics!$C$30:$F$30</c:f>
              <c:strCache>
                <c:ptCount val="4"/>
                <c:pt idx="0">
                  <c:v>6th</c:v>
                </c:pt>
                <c:pt idx="1">
                  <c:v>8th</c:v>
                </c:pt>
                <c:pt idx="2">
                  <c:v>10th</c:v>
                </c:pt>
                <c:pt idx="3">
                  <c:v>12th</c:v>
                </c:pt>
              </c:strCache>
            </c:strRef>
          </c:cat>
          <c:val>
            <c:numRef>
              <c:f>COMP_Demographics!$C$32:$F$32</c:f>
              <c:numCache>
                <c:formatCode>General</c:formatCode>
                <c:ptCount val="4"/>
                <c:pt idx="0">
                  <c:v>29.9</c:v>
                </c:pt>
                <c:pt idx="1">
                  <c:v>28.8</c:v>
                </c:pt>
                <c:pt idx="2">
                  <c:v>23.9</c:v>
                </c:pt>
                <c:pt idx="3">
                  <c:v>17.399999999999999</c:v>
                </c:pt>
              </c:numCache>
            </c:numRef>
          </c:val>
          <c:extLst>
            <c:ext xmlns:c16="http://schemas.microsoft.com/office/drawing/2014/chart" uri="{C3380CC4-5D6E-409C-BE32-E72D297353CC}">
              <c16:uniqueId val="{00000006-6126-4496-B9D4-DDE931AAD54F}"/>
            </c:ext>
          </c:extLst>
        </c:ser>
        <c:ser>
          <c:idx val="2"/>
          <c:order val="2"/>
          <c:tx>
            <c:strRef>
              <c:f>COMP_Demographics!$B$33</c:f>
              <c:strCache>
                <c:ptCount val="1"/>
                <c:pt idx="0">
                  <c:v>YRBS</c:v>
                </c:pt>
              </c:strCache>
            </c:strRef>
          </c:tx>
          <c:spPr>
            <a:solidFill>
              <a:schemeClr val="accent3"/>
            </a:solidFill>
            <a:ln>
              <a:noFill/>
            </a:ln>
            <a:effectLst/>
            <a:sp3d/>
          </c:spPr>
          <c:invertIfNegative val="0"/>
          <c:dLbls>
            <c:dLbl>
              <c:idx val="3"/>
              <c:layout>
                <c:manualLayout>
                  <c:x val="3.3333333333333333E-2"/>
                  <c:y val="-8.4875562720133283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126-4496-B9D4-DDE931AAD54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COMP_Demographics!$C$30:$F$30</c:f>
              <c:strCache>
                <c:ptCount val="4"/>
                <c:pt idx="0">
                  <c:v>6th</c:v>
                </c:pt>
                <c:pt idx="1">
                  <c:v>8th</c:v>
                </c:pt>
                <c:pt idx="2">
                  <c:v>10th</c:v>
                </c:pt>
                <c:pt idx="3">
                  <c:v>12th</c:v>
                </c:pt>
              </c:strCache>
            </c:strRef>
          </c:cat>
          <c:val>
            <c:numRef>
              <c:f>COMP_Demographics!$C$33:$F$33</c:f>
              <c:numCache>
                <c:formatCode>General</c:formatCode>
                <c:ptCount val="4"/>
                <c:pt idx="2">
                  <c:v>30.8</c:v>
                </c:pt>
                <c:pt idx="3">
                  <c:v>18.600000000000001</c:v>
                </c:pt>
              </c:numCache>
            </c:numRef>
          </c:val>
          <c:extLst>
            <c:ext xmlns:c16="http://schemas.microsoft.com/office/drawing/2014/chart" uri="{C3380CC4-5D6E-409C-BE32-E72D297353CC}">
              <c16:uniqueId val="{00000008-6126-4496-B9D4-DDE931AAD54F}"/>
            </c:ext>
          </c:extLst>
        </c:ser>
        <c:dLbls>
          <c:showLegendKey val="0"/>
          <c:showVal val="0"/>
          <c:showCatName val="0"/>
          <c:showSerName val="0"/>
          <c:showPercent val="0"/>
          <c:showBubbleSize val="0"/>
        </c:dLbls>
        <c:gapWidth val="150"/>
        <c:shape val="box"/>
        <c:axId val="1168661696"/>
        <c:axId val="1168669312"/>
        <c:axId val="0"/>
      </c:bar3DChart>
      <c:catAx>
        <c:axId val="1168661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68669312"/>
        <c:crosses val="autoZero"/>
        <c:auto val="1"/>
        <c:lblAlgn val="ctr"/>
        <c:lblOffset val="100"/>
        <c:noMultiLvlLbl val="0"/>
      </c:catAx>
      <c:valAx>
        <c:axId val="116866931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8661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800" b="0" i="0" u="none" strike="noStrike" kern="1200" spc="0" baseline="0">
                <a:solidFill>
                  <a:srgbClr val="002060"/>
                </a:solidFill>
                <a:latin typeface="+mn-lt"/>
                <a:ea typeface="+mn-ea"/>
                <a:cs typeface="+mn-cs"/>
              </a:defRPr>
            </a:pPr>
            <a:r>
              <a:rPr lang="en-US" sz="2800" dirty="0">
                <a:solidFill>
                  <a:srgbClr val="002060"/>
                </a:solidFill>
              </a:rPr>
              <a:t>Distribution by Gender</a:t>
            </a:r>
          </a:p>
        </c:rich>
      </c:tx>
      <c:layout>
        <c:manualLayout>
          <c:xMode val="edge"/>
          <c:yMode val="edge"/>
          <c:x val="0.3083395967549511"/>
          <c:y val="1.2628255722178374E-2"/>
        </c:manualLayout>
      </c:layout>
      <c:overlay val="0"/>
      <c:spPr>
        <a:noFill/>
        <a:ln>
          <a:noFill/>
        </a:ln>
        <a:effectLst/>
      </c:spPr>
      <c:txPr>
        <a:bodyPr rot="0" spcFirstLastPara="1" vertOverflow="ellipsis" vert="horz" wrap="square" anchor="ctr" anchorCtr="1"/>
        <a:lstStyle/>
        <a:p>
          <a:pPr algn="ctr">
            <a:defRPr sz="2800" b="0" i="0" u="none" strike="noStrike" kern="1200" spc="0" baseline="0">
              <a:solidFill>
                <a:srgbClr val="00206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COMP_Demographics!$F$46</c:f>
              <c:strCache>
                <c:ptCount val="1"/>
                <c:pt idx="0">
                  <c:v>KSDE</c:v>
                </c:pt>
              </c:strCache>
            </c:strRef>
          </c:tx>
          <c:spPr>
            <a:solidFill>
              <a:schemeClr val="accent2"/>
            </a:solidFill>
            <a:ln>
              <a:noFill/>
            </a:ln>
            <a:effectLst/>
            <a:sp3d/>
          </c:spPr>
          <c:invertIfNegative val="0"/>
          <c:dLbls>
            <c:dLbl>
              <c:idx val="0"/>
              <c:layout>
                <c:manualLayout>
                  <c:x val="0"/>
                  <c:y val="-4.04651903775689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408-4835-80FC-2C24CAF30C1B}"/>
                </c:ext>
              </c:extLst>
            </c:dLbl>
            <c:dLbl>
              <c:idx val="1"/>
              <c:layout>
                <c:manualLayout>
                  <c:x val="0"/>
                  <c:y val="-3.17940781538041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408-4835-80FC-2C24CAF30C1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COMP_Demographics!$G$45:$H$45</c:f>
              <c:strCache>
                <c:ptCount val="2"/>
                <c:pt idx="0">
                  <c:v>Female</c:v>
                </c:pt>
                <c:pt idx="1">
                  <c:v>Male</c:v>
                </c:pt>
              </c:strCache>
            </c:strRef>
          </c:cat>
          <c:val>
            <c:numRef>
              <c:f>COMP_Demographics!$G$46:$H$46</c:f>
              <c:numCache>
                <c:formatCode>0.0</c:formatCode>
                <c:ptCount val="2"/>
                <c:pt idx="0">
                  <c:v>48.697255710659896</c:v>
                </c:pt>
                <c:pt idx="1">
                  <c:v>51.302744289340097</c:v>
                </c:pt>
              </c:numCache>
            </c:numRef>
          </c:val>
          <c:extLst>
            <c:ext xmlns:c16="http://schemas.microsoft.com/office/drawing/2014/chart" uri="{C3380CC4-5D6E-409C-BE32-E72D297353CC}">
              <c16:uniqueId val="{00000002-E408-4835-80FC-2C24CAF30C1B}"/>
            </c:ext>
          </c:extLst>
        </c:ser>
        <c:ser>
          <c:idx val="1"/>
          <c:order val="1"/>
          <c:tx>
            <c:strRef>
              <c:f>COMP_Demographics!$F$47</c:f>
              <c:strCache>
                <c:ptCount val="1"/>
                <c:pt idx="0">
                  <c:v>KCTC</c:v>
                </c:pt>
              </c:strCache>
            </c:strRef>
          </c:tx>
          <c:spPr>
            <a:solidFill>
              <a:schemeClr val="accent1"/>
            </a:solidFill>
            <a:ln>
              <a:noFill/>
            </a:ln>
            <a:effectLst/>
            <a:sp3d/>
          </c:spPr>
          <c:invertIfNegative val="0"/>
          <c:dLbls>
            <c:dLbl>
              <c:idx val="0"/>
              <c:layout>
                <c:manualLayout>
                  <c:x val="-4.6295761483709066E-17"/>
                  <c:y val="-3.46844488950590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408-4835-80FC-2C24CAF30C1B}"/>
                </c:ext>
              </c:extLst>
            </c:dLbl>
            <c:dLbl>
              <c:idx val="1"/>
              <c:layout>
                <c:manualLayout>
                  <c:x val="2.020202020202011E-2"/>
                  <c:y val="-3.17940781538041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408-4835-80FC-2C24CAF30C1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COMP_Demographics!$G$45:$H$45</c:f>
              <c:strCache>
                <c:ptCount val="2"/>
                <c:pt idx="0">
                  <c:v>Female</c:v>
                </c:pt>
                <c:pt idx="1">
                  <c:v>Male</c:v>
                </c:pt>
              </c:strCache>
            </c:strRef>
          </c:cat>
          <c:val>
            <c:numRef>
              <c:f>COMP_Demographics!$G$47:$H$47</c:f>
              <c:numCache>
                <c:formatCode>General</c:formatCode>
                <c:ptCount val="2"/>
                <c:pt idx="0">
                  <c:v>50.6</c:v>
                </c:pt>
                <c:pt idx="1">
                  <c:v>49.4</c:v>
                </c:pt>
              </c:numCache>
            </c:numRef>
          </c:val>
          <c:extLst>
            <c:ext xmlns:c16="http://schemas.microsoft.com/office/drawing/2014/chart" uri="{C3380CC4-5D6E-409C-BE32-E72D297353CC}">
              <c16:uniqueId val="{00000005-E408-4835-80FC-2C24CAF30C1B}"/>
            </c:ext>
          </c:extLst>
        </c:ser>
        <c:ser>
          <c:idx val="2"/>
          <c:order val="2"/>
          <c:tx>
            <c:strRef>
              <c:f>COMP_Demographics!$F$48</c:f>
              <c:strCache>
                <c:ptCount val="1"/>
                <c:pt idx="0">
                  <c:v>YRBS</c:v>
                </c:pt>
              </c:strCache>
            </c:strRef>
          </c:tx>
          <c:spPr>
            <a:solidFill>
              <a:schemeClr val="accent3"/>
            </a:solidFill>
            <a:ln>
              <a:noFill/>
            </a:ln>
            <a:effectLst/>
            <a:sp3d/>
          </c:spPr>
          <c:invertIfNegative val="0"/>
          <c:dLbls>
            <c:dLbl>
              <c:idx val="0"/>
              <c:layout>
                <c:manualLayout>
                  <c:x val="0"/>
                  <c:y val="-2.89037074125492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408-4835-80FC-2C24CAF30C1B}"/>
                </c:ext>
              </c:extLst>
            </c:dLbl>
            <c:dLbl>
              <c:idx val="1"/>
              <c:layout>
                <c:manualLayout>
                  <c:x val="1.6414141414141322E-2"/>
                  <c:y val="-3.75748196363139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408-4835-80FC-2C24CAF30C1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COMP_Demographics!$G$45:$H$45</c:f>
              <c:strCache>
                <c:ptCount val="2"/>
                <c:pt idx="0">
                  <c:v>Female</c:v>
                </c:pt>
                <c:pt idx="1">
                  <c:v>Male</c:v>
                </c:pt>
              </c:strCache>
            </c:strRef>
          </c:cat>
          <c:val>
            <c:numRef>
              <c:f>COMP_Demographics!$G$48:$H$48</c:f>
              <c:numCache>
                <c:formatCode>General</c:formatCode>
                <c:ptCount val="2"/>
                <c:pt idx="0">
                  <c:v>54.3</c:v>
                </c:pt>
                <c:pt idx="1">
                  <c:v>45.5</c:v>
                </c:pt>
              </c:numCache>
            </c:numRef>
          </c:val>
          <c:extLst>
            <c:ext xmlns:c16="http://schemas.microsoft.com/office/drawing/2014/chart" uri="{C3380CC4-5D6E-409C-BE32-E72D297353CC}">
              <c16:uniqueId val="{00000008-E408-4835-80FC-2C24CAF30C1B}"/>
            </c:ext>
          </c:extLst>
        </c:ser>
        <c:dLbls>
          <c:showLegendKey val="0"/>
          <c:showVal val="0"/>
          <c:showCatName val="0"/>
          <c:showSerName val="0"/>
          <c:showPercent val="0"/>
          <c:showBubbleSize val="0"/>
        </c:dLbls>
        <c:gapWidth val="150"/>
        <c:shape val="box"/>
        <c:axId val="1168669856"/>
        <c:axId val="1168655168"/>
        <c:axId val="0"/>
      </c:bar3DChart>
      <c:catAx>
        <c:axId val="1168669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55168"/>
        <c:crosses val="autoZero"/>
        <c:auto val="1"/>
        <c:lblAlgn val="ctr"/>
        <c:lblOffset val="100"/>
        <c:noMultiLvlLbl val="0"/>
      </c:catAx>
      <c:valAx>
        <c:axId val="11686551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8669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solidFill>
                  <a:srgbClr val="002060"/>
                </a:solidFill>
              </a:rPr>
              <a:t>Demographic Distribution by </a:t>
            </a:r>
            <a:r>
              <a:rPr lang="en-US" sz="2800" dirty="0">
                <a:solidFill>
                  <a:srgbClr val="002060"/>
                </a:solidFill>
              </a:rPr>
              <a:t>Race</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COMP_Demographics!$L$46</c:f>
              <c:strCache>
                <c:ptCount val="1"/>
                <c:pt idx="0">
                  <c:v>KSDE</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COMP_Demographics!$M$45:$R$45</c:f>
              <c:strCache>
                <c:ptCount val="6"/>
                <c:pt idx="0">
                  <c:v>White</c:v>
                </c:pt>
                <c:pt idx="1">
                  <c:v>Black</c:v>
                </c:pt>
                <c:pt idx="2">
                  <c:v>Islander</c:v>
                </c:pt>
                <c:pt idx="3">
                  <c:v>Asian</c:v>
                </c:pt>
                <c:pt idx="4">
                  <c:v>Native</c:v>
                </c:pt>
                <c:pt idx="5">
                  <c:v>MultiRace</c:v>
                </c:pt>
              </c:strCache>
            </c:strRef>
          </c:cat>
          <c:val>
            <c:numRef>
              <c:f>COMP_Demographics!$M$46:$R$46</c:f>
              <c:numCache>
                <c:formatCode>0.0</c:formatCode>
                <c:ptCount val="6"/>
                <c:pt idx="0">
                  <c:v>57.507799280879865</c:v>
                </c:pt>
                <c:pt idx="1">
                  <c:v>6.5864266074450093</c:v>
                </c:pt>
                <c:pt idx="3">
                  <c:v>3.1719278764805416</c:v>
                </c:pt>
                <c:pt idx="4">
                  <c:v>1.0238208544839256</c:v>
                </c:pt>
                <c:pt idx="5">
                  <c:v>4.9465947546531304</c:v>
                </c:pt>
              </c:numCache>
            </c:numRef>
          </c:val>
          <c:extLst>
            <c:ext xmlns:c16="http://schemas.microsoft.com/office/drawing/2014/chart" uri="{C3380CC4-5D6E-409C-BE32-E72D297353CC}">
              <c16:uniqueId val="{00000000-E9C3-45AD-AEBE-D41C3C0836EE}"/>
            </c:ext>
          </c:extLst>
        </c:ser>
        <c:ser>
          <c:idx val="1"/>
          <c:order val="1"/>
          <c:tx>
            <c:strRef>
              <c:f>COMP_Demographics!$L$47</c:f>
              <c:strCache>
                <c:ptCount val="1"/>
                <c:pt idx="0">
                  <c:v>KCTC</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COMP_Demographics!$M$45:$R$45</c:f>
              <c:strCache>
                <c:ptCount val="6"/>
                <c:pt idx="0">
                  <c:v>White</c:v>
                </c:pt>
                <c:pt idx="1">
                  <c:v>Black</c:v>
                </c:pt>
                <c:pt idx="2">
                  <c:v>Islander</c:v>
                </c:pt>
                <c:pt idx="3">
                  <c:v>Asian</c:v>
                </c:pt>
                <c:pt idx="4">
                  <c:v>Native</c:v>
                </c:pt>
                <c:pt idx="5">
                  <c:v>MultiRace</c:v>
                </c:pt>
              </c:strCache>
            </c:strRef>
          </c:cat>
          <c:val>
            <c:numRef>
              <c:f>COMP_Demographics!$M$47:$R$47</c:f>
              <c:numCache>
                <c:formatCode>General</c:formatCode>
                <c:ptCount val="6"/>
                <c:pt idx="0">
                  <c:v>76.7</c:v>
                </c:pt>
                <c:pt idx="1">
                  <c:v>6.2</c:v>
                </c:pt>
                <c:pt idx="2">
                  <c:v>0.9</c:v>
                </c:pt>
                <c:pt idx="3">
                  <c:v>3.4</c:v>
                </c:pt>
                <c:pt idx="4">
                  <c:v>2.2999999999999998</c:v>
                </c:pt>
                <c:pt idx="5">
                  <c:v>10.5</c:v>
                </c:pt>
              </c:numCache>
            </c:numRef>
          </c:val>
          <c:extLst>
            <c:ext xmlns:c16="http://schemas.microsoft.com/office/drawing/2014/chart" uri="{C3380CC4-5D6E-409C-BE32-E72D297353CC}">
              <c16:uniqueId val="{00000001-E9C3-45AD-AEBE-D41C3C0836EE}"/>
            </c:ext>
          </c:extLst>
        </c:ser>
        <c:ser>
          <c:idx val="2"/>
          <c:order val="2"/>
          <c:tx>
            <c:strRef>
              <c:f>COMP_Demographics!$L$48</c:f>
              <c:strCache>
                <c:ptCount val="1"/>
                <c:pt idx="0">
                  <c:v>YRBS</c:v>
                </c:pt>
              </c:strCache>
            </c:strRef>
          </c:tx>
          <c:spPr>
            <a:solidFill>
              <a:schemeClr val="accent3"/>
            </a:solidFill>
            <a:ln>
              <a:noFill/>
            </a:ln>
            <a:effectLst/>
            <a:sp3d/>
          </c:spPr>
          <c:invertIfNegative val="0"/>
          <c:dLbls>
            <c:dLbl>
              <c:idx val="0"/>
              <c:layout>
                <c:manualLayout>
                  <c:x val="1.2626262626262626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9C3-45AD-AEBE-D41C3C0836E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COMP_Demographics!$M$45:$R$45</c:f>
              <c:strCache>
                <c:ptCount val="6"/>
                <c:pt idx="0">
                  <c:v>White</c:v>
                </c:pt>
                <c:pt idx="1">
                  <c:v>Black</c:v>
                </c:pt>
                <c:pt idx="2">
                  <c:v>Islander</c:v>
                </c:pt>
                <c:pt idx="3">
                  <c:v>Asian</c:v>
                </c:pt>
                <c:pt idx="4">
                  <c:v>Native</c:v>
                </c:pt>
                <c:pt idx="5">
                  <c:v>MultiRace</c:v>
                </c:pt>
              </c:strCache>
            </c:strRef>
          </c:cat>
          <c:val>
            <c:numRef>
              <c:f>COMP_Demographics!$M$48:$R$48</c:f>
              <c:numCache>
                <c:formatCode>General</c:formatCode>
                <c:ptCount val="6"/>
                <c:pt idx="0">
                  <c:v>54.7</c:v>
                </c:pt>
                <c:pt idx="1">
                  <c:v>4.5</c:v>
                </c:pt>
                <c:pt idx="2" formatCode="0.0">
                  <c:v>6</c:v>
                </c:pt>
                <c:pt idx="3">
                  <c:v>3.4</c:v>
                </c:pt>
                <c:pt idx="4" formatCode="0.0">
                  <c:v>1</c:v>
                </c:pt>
                <c:pt idx="5">
                  <c:v>7.1</c:v>
                </c:pt>
              </c:numCache>
            </c:numRef>
          </c:val>
          <c:extLst>
            <c:ext xmlns:c16="http://schemas.microsoft.com/office/drawing/2014/chart" uri="{C3380CC4-5D6E-409C-BE32-E72D297353CC}">
              <c16:uniqueId val="{00000003-E9C3-45AD-AEBE-D41C3C0836EE}"/>
            </c:ext>
          </c:extLst>
        </c:ser>
        <c:dLbls>
          <c:showLegendKey val="0"/>
          <c:showVal val="0"/>
          <c:showCatName val="0"/>
          <c:showSerName val="0"/>
          <c:showPercent val="0"/>
          <c:showBubbleSize val="0"/>
        </c:dLbls>
        <c:gapWidth val="150"/>
        <c:shape val="box"/>
        <c:axId val="1168662240"/>
        <c:axId val="1168664416"/>
        <c:axId val="0"/>
      </c:bar3DChart>
      <c:catAx>
        <c:axId val="1168662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64416"/>
        <c:crosses val="autoZero"/>
        <c:auto val="1"/>
        <c:lblAlgn val="ctr"/>
        <c:lblOffset val="100"/>
        <c:noMultiLvlLbl val="0"/>
      </c:catAx>
      <c:valAx>
        <c:axId val="116866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8662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rgbClr val="002060"/>
                </a:solidFill>
                <a:latin typeface="+mn-lt"/>
                <a:ea typeface="+mn-ea"/>
                <a:cs typeface="+mn-cs"/>
              </a:defRPr>
            </a:pPr>
            <a:r>
              <a:rPr lang="en-US" sz="2800" dirty="0">
                <a:solidFill>
                  <a:srgbClr val="002060"/>
                </a:solidFill>
              </a:rPr>
              <a:t>Participation</a:t>
            </a:r>
            <a:r>
              <a:rPr lang="en-US" sz="2800" baseline="0" dirty="0">
                <a:solidFill>
                  <a:srgbClr val="002060"/>
                </a:solidFill>
              </a:rPr>
              <a:t> by Hispanic Ethnicity</a:t>
            </a:r>
            <a:endParaRPr lang="en-US" sz="2800" dirty="0">
              <a:solidFill>
                <a:srgbClr val="002060"/>
              </a:solidFill>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rgbClr val="00206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COMP_Demographics!$G$51</c:f>
              <c:strCache>
                <c:ptCount val="1"/>
                <c:pt idx="0">
                  <c:v>Hispanic</c:v>
                </c:pt>
              </c:strCache>
            </c:strRef>
          </c:tx>
          <c:spPr>
            <a:solidFill>
              <a:schemeClr val="accent2"/>
            </a:solidFill>
            <a:ln>
              <a:noFill/>
            </a:ln>
            <a:effectLst/>
            <a:sp3d/>
          </c:spPr>
          <c:invertIfNegative val="0"/>
          <c:dPt>
            <c:idx val="1"/>
            <c:invertIfNegative val="0"/>
            <c:bubble3D val="0"/>
            <c:spPr>
              <a:solidFill>
                <a:schemeClr val="accent1"/>
              </a:solidFill>
              <a:ln>
                <a:noFill/>
              </a:ln>
              <a:effectLst/>
              <a:sp3d/>
            </c:spPr>
            <c:extLst>
              <c:ext xmlns:c16="http://schemas.microsoft.com/office/drawing/2014/chart" uri="{C3380CC4-5D6E-409C-BE32-E72D297353CC}">
                <c16:uniqueId val="{00000001-7691-4D8C-A12E-E4F5FB2CF5CA}"/>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3-7691-4D8C-A12E-E4F5FB2CF5CA}"/>
              </c:ext>
            </c:extLst>
          </c:dPt>
          <c:dLbls>
            <c:dLbl>
              <c:idx val="0"/>
              <c:layout>
                <c:manualLayout>
                  <c:x val="3.787878787878788E-3"/>
                  <c:y val="-8.20836621941594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691-4D8C-A12E-E4F5FB2CF5CA}"/>
                </c:ext>
              </c:extLst>
            </c:dLbl>
            <c:dLbl>
              <c:idx val="1"/>
              <c:layout>
                <c:manualLayout>
                  <c:x val="0"/>
                  <c:y val="-6.94554064719810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691-4D8C-A12E-E4F5FB2CF5CA}"/>
                </c:ext>
              </c:extLst>
            </c:dLbl>
            <c:dLbl>
              <c:idx val="2"/>
              <c:layout>
                <c:manualLayout>
                  <c:x val="6.3131313131312202E-3"/>
                  <c:y val="-8.20836621941594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691-4D8C-A12E-E4F5FB2CF5C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COMP_Demographics!$F$52:$F$54</c:f>
              <c:strCache>
                <c:ptCount val="3"/>
                <c:pt idx="0">
                  <c:v>KSDE</c:v>
                </c:pt>
                <c:pt idx="1">
                  <c:v>KCTC </c:v>
                </c:pt>
                <c:pt idx="2">
                  <c:v>YRBS</c:v>
                </c:pt>
              </c:strCache>
            </c:strRef>
          </c:cat>
          <c:val>
            <c:numRef>
              <c:f>COMP_Demographics!$G$52:$G$54</c:f>
              <c:numCache>
                <c:formatCode>0.0</c:formatCode>
                <c:ptCount val="3"/>
                <c:pt idx="0" formatCode="General">
                  <c:v>18.91</c:v>
                </c:pt>
                <c:pt idx="1">
                  <c:v>22</c:v>
                </c:pt>
                <c:pt idx="2" formatCode="General">
                  <c:v>26.4</c:v>
                </c:pt>
              </c:numCache>
            </c:numRef>
          </c:val>
          <c:extLst>
            <c:ext xmlns:c16="http://schemas.microsoft.com/office/drawing/2014/chart" uri="{C3380CC4-5D6E-409C-BE32-E72D297353CC}">
              <c16:uniqueId val="{00000005-7691-4D8C-A12E-E4F5FB2CF5CA}"/>
            </c:ext>
          </c:extLst>
        </c:ser>
        <c:dLbls>
          <c:showLegendKey val="0"/>
          <c:showVal val="0"/>
          <c:showCatName val="0"/>
          <c:showSerName val="0"/>
          <c:showPercent val="0"/>
          <c:showBubbleSize val="0"/>
        </c:dLbls>
        <c:gapWidth val="150"/>
        <c:shape val="box"/>
        <c:axId val="1168666592"/>
        <c:axId val="1168657344"/>
        <c:axId val="0"/>
      </c:bar3DChart>
      <c:catAx>
        <c:axId val="1168666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57344"/>
        <c:crosses val="autoZero"/>
        <c:auto val="1"/>
        <c:lblAlgn val="ctr"/>
        <c:lblOffset val="100"/>
        <c:noMultiLvlLbl val="0"/>
      </c:catAx>
      <c:valAx>
        <c:axId val="116865734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66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0" i="0" baseline="0" dirty="0" smtClean="0">
                <a:solidFill>
                  <a:srgbClr val="002060"/>
                </a:solidFill>
                <a:effectLst/>
              </a:rPr>
              <a:t>Population Density Distribution</a:t>
            </a:r>
            <a:endParaRPr lang="en-US" sz="2800" dirty="0">
              <a:solidFill>
                <a:srgbClr val="002060"/>
              </a:solidFill>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COMP_Demographics!$P$23</c:f>
              <c:strCache>
                <c:ptCount val="1"/>
                <c:pt idx="0">
                  <c:v>ACS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COMP_Demographics!$Q$22:$U$22</c:f>
              <c:strCache>
                <c:ptCount val="5"/>
                <c:pt idx="0">
                  <c:v>Frontier USD</c:v>
                </c:pt>
                <c:pt idx="1">
                  <c:v>Rural USD</c:v>
                </c:pt>
                <c:pt idx="2">
                  <c:v>Dense Rural USD</c:v>
                </c:pt>
                <c:pt idx="3">
                  <c:v>SemiUrban USD</c:v>
                </c:pt>
                <c:pt idx="4">
                  <c:v>Urban USD</c:v>
                </c:pt>
              </c:strCache>
            </c:strRef>
          </c:cat>
          <c:val>
            <c:numRef>
              <c:f>COMP_Demographics!$Q$23:$U$23</c:f>
              <c:numCache>
                <c:formatCode>0.0</c:formatCode>
                <c:ptCount val="5"/>
                <c:pt idx="0">
                  <c:v>3.7870460290238377</c:v>
                </c:pt>
                <c:pt idx="1">
                  <c:v>7.9984640921269223</c:v>
                </c:pt>
                <c:pt idx="2">
                  <c:v>16.228932922839569</c:v>
                </c:pt>
                <c:pt idx="3">
                  <c:v>15.919237418297277</c:v>
                </c:pt>
                <c:pt idx="4">
                  <c:v>56.066319537712396</c:v>
                </c:pt>
              </c:numCache>
            </c:numRef>
          </c:val>
          <c:extLst>
            <c:ext xmlns:c16="http://schemas.microsoft.com/office/drawing/2014/chart" uri="{C3380CC4-5D6E-409C-BE32-E72D297353CC}">
              <c16:uniqueId val="{00000000-AF49-47DF-B60B-B4385F80E78E}"/>
            </c:ext>
          </c:extLst>
        </c:ser>
        <c:ser>
          <c:idx val="1"/>
          <c:order val="1"/>
          <c:tx>
            <c:strRef>
              <c:f>COMP_Demographics!$P$24</c:f>
              <c:strCache>
                <c:ptCount val="1"/>
                <c:pt idx="0">
                  <c:v>KCTC</c:v>
                </c:pt>
              </c:strCache>
            </c:strRef>
          </c:tx>
          <c:spPr>
            <a:solidFill>
              <a:schemeClr val="accent1"/>
            </a:solidFill>
            <a:ln>
              <a:noFill/>
            </a:ln>
            <a:effectLst/>
            <a:sp3d/>
          </c:spPr>
          <c:invertIfNegative val="0"/>
          <c:dLbls>
            <c:dLbl>
              <c:idx val="4"/>
              <c:layout>
                <c:manualLayout>
                  <c:x val="2.525252525252525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F49-47DF-B60B-B4385F80E78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COMP_Demographics!$Q$22:$U$22</c:f>
              <c:strCache>
                <c:ptCount val="5"/>
                <c:pt idx="0">
                  <c:v>Frontier USD</c:v>
                </c:pt>
                <c:pt idx="1">
                  <c:v>Rural USD</c:v>
                </c:pt>
                <c:pt idx="2">
                  <c:v>Dense Rural USD</c:v>
                </c:pt>
                <c:pt idx="3">
                  <c:v>SemiUrban USD</c:v>
                </c:pt>
                <c:pt idx="4">
                  <c:v>Urban USD</c:v>
                </c:pt>
              </c:strCache>
            </c:strRef>
          </c:cat>
          <c:val>
            <c:numRef>
              <c:f>COMP_Demographics!$Q$24:$U$24</c:f>
              <c:numCache>
                <c:formatCode>General</c:formatCode>
                <c:ptCount val="5"/>
                <c:pt idx="0">
                  <c:v>4.4000000000000004</c:v>
                </c:pt>
                <c:pt idx="1">
                  <c:v>14.9</c:v>
                </c:pt>
                <c:pt idx="2">
                  <c:v>11.9</c:v>
                </c:pt>
                <c:pt idx="3">
                  <c:v>17.2</c:v>
                </c:pt>
                <c:pt idx="4">
                  <c:v>51.6</c:v>
                </c:pt>
              </c:numCache>
            </c:numRef>
          </c:val>
          <c:extLst>
            <c:ext xmlns:c16="http://schemas.microsoft.com/office/drawing/2014/chart" uri="{C3380CC4-5D6E-409C-BE32-E72D297353CC}">
              <c16:uniqueId val="{00000002-AF49-47DF-B60B-B4385F80E78E}"/>
            </c:ext>
          </c:extLst>
        </c:ser>
        <c:dLbls>
          <c:showLegendKey val="0"/>
          <c:showVal val="0"/>
          <c:showCatName val="0"/>
          <c:showSerName val="0"/>
          <c:showPercent val="0"/>
          <c:showBubbleSize val="0"/>
        </c:dLbls>
        <c:gapWidth val="150"/>
        <c:shape val="box"/>
        <c:axId val="1168655712"/>
        <c:axId val="1168662784"/>
        <c:axId val="0"/>
      </c:bar3DChart>
      <c:catAx>
        <c:axId val="1168655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62784"/>
        <c:crosses val="autoZero"/>
        <c:auto val="1"/>
        <c:lblAlgn val="ctr"/>
        <c:lblOffset val="100"/>
        <c:noMultiLvlLbl val="0"/>
      </c:catAx>
      <c:valAx>
        <c:axId val="1168662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8655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46692748312122"/>
          <c:y val="0.14505929962231082"/>
          <c:w val="0.87779303058815761"/>
          <c:h val="0.76466466871958394"/>
        </c:manualLayout>
      </c:layout>
      <c:barChart>
        <c:barDir val="col"/>
        <c:grouping val="clustered"/>
        <c:varyColors val="0"/>
        <c:ser>
          <c:idx val="0"/>
          <c:order val="0"/>
          <c:tx>
            <c:strRef>
              <c:f>'[KS_Bullying_Report_2018 (2).xlsx]Chart Data'!$B$18</c:f>
              <c:strCache>
                <c:ptCount val="1"/>
                <c:pt idx="0">
                  <c:v>6th Grade</c:v>
                </c:pt>
              </c:strCache>
            </c:strRef>
          </c:tx>
          <c:invertIfNegative val="0"/>
          <c:dLbls>
            <c:dLbl>
              <c:idx val="1"/>
              <c:layout>
                <c:manualLayout>
                  <c:x val="1.6771488469601676E-3"/>
                  <c:y val="7.95165394402030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D78-4961-88EF-4C076F9B4F36}"/>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'[KS_Bullying_Report_2018 (2).xlsx]Chart Data'!$C$1:$E$1</c:f>
              <c:strCache>
                <c:ptCount val="3"/>
                <c:pt idx="0">
                  <c:v>2016</c:v>
                </c:pt>
                <c:pt idx="1">
                  <c:v>2017</c:v>
                </c:pt>
                <c:pt idx="2">
                  <c:v>2018</c:v>
                </c:pt>
              </c:strCache>
            </c:strRef>
          </c:cat>
          <c:val>
            <c:numRef>
              <c:f>'[KS_Bullying_Report_2018 (2).xlsx]Chart Data'!$C$18:$E$18</c:f>
              <c:numCache>
                <c:formatCode>0.0%</c:formatCode>
                <c:ptCount val="3"/>
                <c:pt idx="0">
                  <c:v>0.31890000000000002</c:v>
                </c:pt>
                <c:pt idx="1">
                  <c:v>0.28360000000000002</c:v>
                </c:pt>
                <c:pt idx="2">
                  <c:v>0.30730000000000002</c:v>
                </c:pt>
              </c:numCache>
            </c:numRef>
          </c:val>
          <c:extLst>
            <c:ext xmlns:c16="http://schemas.microsoft.com/office/drawing/2014/chart" uri="{C3380CC4-5D6E-409C-BE32-E72D297353CC}">
              <c16:uniqueId val="{00000001-CD78-4961-88EF-4C076F9B4F36}"/>
            </c:ext>
          </c:extLst>
        </c:ser>
        <c:ser>
          <c:idx val="1"/>
          <c:order val="1"/>
          <c:tx>
            <c:strRef>
              <c:f>'[KS_Bullying_Report_2018 (2).xlsx]Chart Data'!$B$19</c:f>
              <c:strCache>
                <c:ptCount val="1"/>
                <c:pt idx="0">
                  <c:v>8th Grade</c:v>
                </c:pt>
              </c:strCache>
            </c:strRef>
          </c:tx>
          <c:invertIfNegative val="0"/>
          <c:dLbls>
            <c:dLbl>
              <c:idx val="0"/>
              <c:layout>
                <c:manualLayout>
                  <c:x val="6.708595387840670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D78-4961-88EF-4C076F9B4F36}"/>
                </c:ext>
              </c:extLst>
            </c:dLbl>
            <c:dLbl>
              <c:idx val="1"/>
              <c:layout>
                <c:manualLayout>
                  <c:x val="-6.1494747329304118E-17"/>
                  <c:y val="-2.1204410517387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D78-4961-88EF-4C076F9B4F36}"/>
                </c:ext>
              </c:extLst>
            </c:dLbl>
            <c:dLbl>
              <c:idx val="2"/>
              <c:layout>
                <c:manualLayout>
                  <c:x val="8.385744234800839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D78-4961-88EF-4C076F9B4F36}"/>
                </c:ext>
              </c:extLst>
            </c:dLbl>
            <c:dLbl>
              <c:idx val="3"/>
              <c:layout>
                <c:manualLayout>
                  <c:x val="0"/>
                  <c:y val="-2.1621621621621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78-4961-88EF-4C076F9B4F36}"/>
                </c:ext>
              </c:extLst>
            </c:dLbl>
            <c:dLbl>
              <c:idx val="4"/>
              <c:layout>
                <c:manualLayout>
                  <c:x val="1.00628930817610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78-4961-88EF-4C076F9B4F36}"/>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'[KS_Bullying_Report_2018 (2).xlsx]Chart Data'!$C$1:$E$1</c:f>
              <c:strCache>
                <c:ptCount val="3"/>
                <c:pt idx="0">
                  <c:v>2016</c:v>
                </c:pt>
                <c:pt idx="1">
                  <c:v>2017</c:v>
                </c:pt>
                <c:pt idx="2">
                  <c:v>2018</c:v>
                </c:pt>
              </c:strCache>
            </c:strRef>
          </c:cat>
          <c:val>
            <c:numRef>
              <c:f>'[KS_Bullying_Report_2018 (2).xlsx]Chart Data'!$C$19:$E$19</c:f>
              <c:numCache>
                <c:formatCode>0.0%</c:formatCode>
                <c:ptCount val="3"/>
                <c:pt idx="0">
                  <c:v>0.31019999999999998</c:v>
                </c:pt>
                <c:pt idx="1">
                  <c:v>0.28520000000000001</c:v>
                </c:pt>
                <c:pt idx="2">
                  <c:v>0.3024</c:v>
                </c:pt>
              </c:numCache>
            </c:numRef>
          </c:val>
          <c:extLst>
            <c:ext xmlns:c16="http://schemas.microsoft.com/office/drawing/2014/chart" uri="{C3380CC4-5D6E-409C-BE32-E72D297353CC}">
              <c16:uniqueId val="{00000007-CD78-4961-88EF-4C076F9B4F36}"/>
            </c:ext>
          </c:extLst>
        </c:ser>
        <c:ser>
          <c:idx val="2"/>
          <c:order val="2"/>
          <c:tx>
            <c:strRef>
              <c:f>'[KS_Bullying_Report_2018 (2).xlsx]Chart Data'!$B$20</c:f>
              <c:strCache>
                <c:ptCount val="1"/>
                <c:pt idx="0">
                  <c:v>10th Grade</c:v>
                </c:pt>
              </c:strCache>
            </c:strRef>
          </c:tx>
          <c:invertIfNegative val="0"/>
          <c:dLbls>
            <c:dLbl>
              <c:idx val="1"/>
              <c:layout>
                <c:manualLayout>
                  <c:x val="1.6771488469602292E-3"/>
                  <c:y val="1.59033078880407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D78-4961-88EF-4C076F9B4F36}"/>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'[KS_Bullying_Report_2018 (2).xlsx]Chart Data'!$C$1:$E$1</c:f>
              <c:strCache>
                <c:ptCount val="3"/>
                <c:pt idx="0">
                  <c:v>2016</c:v>
                </c:pt>
                <c:pt idx="1">
                  <c:v>2017</c:v>
                </c:pt>
                <c:pt idx="2">
                  <c:v>2018</c:v>
                </c:pt>
              </c:strCache>
            </c:strRef>
          </c:cat>
          <c:val>
            <c:numRef>
              <c:f>'[KS_Bullying_Report_2018 (2).xlsx]Chart Data'!$C$20:$E$20</c:f>
              <c:numCache>
                <c:formatCode>0.0%</c:formatCode>
                <c:ptCount val="3"/>
                <c:pt idx="0">
                  <c:v>0.25079999999999997</c:v>
                </c:pt>
                <c:pt idx="1">
                  <c:v>0.23809999999999998</c:v>
                </c:pt>
                <c:pt idx="2">
                  <c:v>0.249</c:v>
                </c:pt>
              </c:numCache>
            </c:numRef>
          </c:val>
          <c:extLst>
            <c:ext xmlns:c16="http://schemas.microsoft.com/office/drawing/2014/chart" uri="{C3380CC4-5D6E-409C-BE32-E72D297353CC}">
              <c16:uniqueId val="{00000009-CD78-4961-88EF-4C076F9B4F36}"/>
            </c:ext>
          </c:extLst>
        </c:ser>
        <c:ser>
          <c:idx val="3"/>
          <c:order val="3"/>
          <c:tx>
            <c:strRef>
              <c:f>'[KS_Bullying_Report_2018 (2).xlsx]Chart Data'!$B$21</c:f>
              <c:strCache>
                <c:ptCount val="1"/>
                <c:pt idx="0">
                  <c:v>12th Grade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'[KS_Bullying_Report_2018 (2).xlsx]Chart Data'!$C$1:$E$1</c:f>
              <c:strCache>
                <c:ptCount val="3"/>
                <c:pt idx="0">
                  <c:v>2016</c:v>
                </c:pt>
                <c:pt idx="1">
                  <c:v>2017</c:v>
                </c:pt>
                <c:pt idx="2">
                  <c:v>2018</c:v>
                </c:pt>
              </c:strCache>
            </c:strRef>
          </c:cat>
          <c:val>
            <c:numRef>
              <c:f>'[KS_Bullying_Report_2018 (2).xlsx]Chart Data'!$C$21:$E$21</c:f>
              <c:numCache>
                <c:formatCode>0.0%</c:formatCode>
                <c:ptCount val="3"/>
                <c:pt idx="0">
                  <c:v>0.19769999999999999</c:v>
                </c:pt>
                <c:pt idx="1">
                  <c:v>0.19149999999999998</c:v>
                </c:pt>
                <c:pt idx="2">
                  <c:v>0.20379999999999998</c:v>
                </c:pt>
              </c:numCache>
            </c:numRef>
          </c:val>
          <c:extLst>
            <c:ext xmlns:c16="http://schemas.microsoft.com/office/drawing/2014/chart" uri="{C3380CC4-5D6E-409C-BE32-E72D297353CC}">
              <c16:uniqueId val="{0000000A-CD78-4961-88EF-4C076F9B4F36}"/>
            </c:ext>
          </c:extLst>
        </c:ser>
        <c:dLbls>
          <c:showLegendKey val="0"/>
          <c:showVal val="0"/>
          <c:showCatName val="0"/>
          <c:showSerName val="0"/>
          <c:showPercent val="0"/>
          <c:showBubbleSize val="0"/>
        </c:dLbls>
        <c:gapWidth val="150"/>
        <c:axId val="1168660064"/>
        <c:axId val="1168663872"/>
      </c:barChart>
      <c:catAx>
        <c:axId val="1168660064"/>
        <c:scaling>
          <c:orientation val="minMax"/>
        </c:scaling>
        <c:delete val="0"/>
        <c:axPos val="b"/>
        <c:numFmt formatCode="General" sourceLinked="0"/>
        <c:majorTickMark val="none"/>
        <c:minorTickMark val="none"/>
        <c:tickLblPos val="nextTo"/>
        <c:txPr>
          <a:bodyPr/>
          <a:lstStyle/>
          <a:p>
            <a:pPr>
              <a:defRPr sz="1400"/>
            </a:pPr>
            <a:endParaRPr lang="en-US"/>
          </a:p>
        </c:txPr>
        <c:crossAx val="1168663872"/>
        <c:crosses val="autoZero"/>
        <c:auto val="1"/>
        <c:lblAlgn val="ctr"/>
        <c:lblOffset val="100"/>
        <c:noMultiLvlLbl val="0"/>
      </c:catAx>
      <c:valAx>
        <c:axId val="1168663872"/>
        <c:scaling>
          <c:orientation val="minMax"/>
        </c:scaling>
        <c:delete val="0"/>
        <c:axPos val="l"/>
        <c:majorGridlines/>
        <c:title>
          <c:tx>
            <c:rich>
              <a:bodyPr/>
              <a:lstStyle/>
              <a:p>
                <a:pPr>
                  <a:defRPr/>
                </a:pPr>
                <a:r>
                  <a:rPr lang="en-US" dirty="0"/>
                  <a:t>Percent of Students</a:t>
                </a:r>
              </a:p>
            </c:rich>
          </c:tx>
          <c:layout>
            <c:manualLayout>
              <c:xMode val="edge"/>
              <c:yMode val="edge"/>
              <c:x val="5.0314465408805029E-3"/>
              <c:y val="0.3537847368315602"/>
            </c:manualLayout>
          </c:layout>
          <c:overlay val="0"/>
        </c:title>
        <c:numFmt formatCode="0.0%" sourceLinked="1"/>
        <c:majorTickMark val="out"/>
        <c:minorTickMark val="none"/>
        <c:tickLblPos val="nextTo"/>
        <c:crossAx val="1168660064"/>
        <c:crosses val="autoZero"/>
        <c:crossBetween val="between"/>
      </c:valAx>
    </c:plotArea>
    <c:legend>
      <c:legendPos val="t"/>
      <c:layout>
        <c:manualLayout>
          <c:xMode val="edge"/>
          <c:yMode val="edge"/>
          <c:x val="0.20440733587546839"/>
          <c:y val="3.9758269720101783E-2"/>
          <c:w val="0.59286247709602335"/>
          <c:h val="4.7929689847929315E-2"/>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'[KS_Bullying_Report_2018 (2).xlsx]Sheet1'!$B$4</c:f>
              <c:strCache>
                <c:ptCount val="1"/>
                <c:pt idx="0">
                  <c:v>During the past year, how often did you miss school because you felt unsafe, uncomfortable or nervous at school or on your way to or from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'[KS_Bullying_Report_2018 (2).xlsx]Sheet1'!$C$3:$E$3</c:f>
              <c:strCache>
                <c:ptCount val="3"/>
                <c:pt idx="0">
                  <c:v>Total</c:v>
                </c:pt>
                <c:pt idx="1">
                  <c:v>Middle School</c:v>
                </c:pt>
                <c:pt idx="2">
                  <c:v>High School </c:v>
                </c:pt>
              </c:strCache>
            </c:strRef>
          </c:cat>
          <c:val>
            <c:numRef>
              <c:f>'[KS_Bullying_Report_2018 (2).xlsx]Sheet1'!$C$4:$E$4</c:f>
              <c:numCache>
                <c:formatCode>0.0%</c:formatCode>
                <c:ptCount val="3"/>
                <c:pt idx="0">
                  <c:v>0.1321</c:v>
                </c:pt>
                <c:pt idx="1">
                  <c:v>0.1363</c:v>
                </c:pt>
                <c:pt idx="2">
                  <c:v>0.126</c:v>
                </c:pt>
              </c:numCache>
            </c:numRef>
          </c:val>
          <c:extLst>
            <c:ext xmlns:c16="http://schemas.microsoft.com/office/drawing/2014/chart" uri="{C3380CC4-5D6E-409C-BE32-E72D297353CC}">
              <c16:uniqueId val="{00000000-5E9F-4C57-9CF5-61C696FD96AA}"/>
            </c:ext>
          </c:extLst>
        </c:ser>
        <c:ser>
          <c:idx val="1"/>
          <c:order val="1"/>
          <c:tx>
            <c:strRef>
              <c:f>'[KS_Bullying_Report_2018 (2).xlsx]Sheet1'!$B$5</c:f>
              <c:strCache>
                <c:ptCount val="1"/>
                <c:pt idx="0">
                  <c:v>During this past school year, how often have you had your property stolen or deliberately damaged, such as your car, clothing, or books?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'[KS_Bullying_Report_2018 (2).xlsx]Sheet1'!$C$3:$E$3</c:f>
              <c:strCache>
                <c:ptCount val="3"/>
                <c:pt idx="0">
                  <c:v>Total</c:v>
                </c:pt>
                <c:pt idx="1">
                  <c:v>Middle School</c:v>
                </c:pt>
                <c:pt idx="2">
                  <c:v>High School </c:v>
                </c:pt>
              </c:strCache>
            </c:strRef>
          </c:cat>
          <c:val>
            <c:numRef>
              <c:f>'[KS_Bullying_Report_2018 (2).xlsx]Sheet1'!$C$5:$E$5</c:f>
              <c:numCache>
                <c:formatCode>0.0%</c:formatCode>
                <c:ptCount val="3"/>
                <c:pt idx="0">
                  <c:v>0.20620000000000002</c:v>
                </c:pt>
                <c:pt idx="1">
                  <c:v>0.2235</c:v>
                </c:pt>
                <c:pt idx="2">
                  <c:v>0.18179999999999999</c:v>
                </c:pt>
              </c:numCache>
            </c:numRef>
          </c:val>
          <c:extLst>
            <c:ext xmlns:c16="http://schemas.microsoft.com/office/drawing/2014/chart" uri="{C3380CC4-5D6E-409C-BE32-E72D297353CC}">
              <c16:uniqueId val="{00000001-5E9F-4C57-9CF5-61C696FD96AA}"/>
            </c:ext>
          </c:extLst>
        </c:ser>
        <c:ser>
          <c:idx val="2"/>
          <c:order val="2"/>
          <c:tx>
            <c:strRef>
              <c:f>'[KS_Bullying_Report_2018 (2).xlsx]Sheet1'!$B$6</c:f>
              <c:strCache>
                <c:ptCount val="1"/>
                <c:pt idx="0">
                  <c:v>During the past 12 months, have you ever been electronically bullied?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'[KS_Bullying_Report_2018 (2).xlsx]Sheet1'!$C$3:$E$3</c:f>
              <c:strCache>
                <c:ptCount val="3"/>
                <c:pt idx="0">
                  <c:v>Total</c:v>
                </c:pt>
                <c:pt idx="1">
                  <c:v>Middle School</c:v>
                </c:pt>
                <c:pt idx="2">
                  <c:v>High School </c:v>
                </c:pt>
              </c:strCache>
            </c:strRef>
          </c:cat>
          <c:val>
            <c:numRef>
              <c:f>'[KS_Bullying_Report_2018 (2).xlsx]Sheet1'!$C$6:$E$6</c:f>
              <c:numCache>
                <c:formatCode>0.0%</c:formatCode>
                <c:ptCount val="3"/>
                <c:pt idx="0">
                  <c:v>0.17859999999999998</c:v>
                </c:pt>
                <c:pt idx="1">
                  <c:v>0.17460000000000001</c:v>
                </c:pt>
                <c:pt idx="2">
                  <c:v>0.18390000000000001</c:v>
                </c:pt>
              </c:numCache>
            </c:numRef>
          </c:val>
          <c:extLst>
            <c:ext xmlns:c16="http://schemas.microsoft.com/office/drawing/2014/chart" uri="{C3380CC4-5D6E-409C-BE32-E72D297353CC}">
              <c16:uniqueId val="{00000002-5E9F-4C57-9CF5-61C696FD96AA}"/>
            </c:ext>
          </c:extLst>
        </c:ser>
        <c:dLbls>
          <c:showLegendKey val="0"/>
          <c:showVal val="0"/>
          <c:showCatName val="0"/>
          <c:showSerName val="0"/>
          <c:showPercent val="0"/>
          <c:showBubbleSize val="0"/>
        </c:dLbls>
        <c:gapWidth val="219"/>
        <c:overlap val="-27"/>
        <c:axId val="1166181824"/>
        <c:axId val="1166184544"/>
      </c:barChart>
      <c:catAx>
        <c:axId val="116618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6184544"/>
        <c:crosses val="autoZero"/>
        <c:auto val="1"/>
        <c:lblAlgn val="ctr"/>
        <c:lblOffset val="100"/>
        <c:noMultiLvlLbl val="0"/>
      </c:catAx>
      <c:valAx>
        <c:axId val="1166184544"/>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66181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C119B-C987-43CB-894E-DA1973DA876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601F577-F8E3-4041-B5D7-CFBF24668909}">
      <dgm:prSet phldrT="[Text]"/>
      <dgm:spPr/>
      <dgm:t>
        <a:bodyPr/>
        <a:lstStyle/>
        <a:p>
          <a:r>
            <a:rPr lang="en-US" dirty="0" smtClean="0"/>
            <a:t>ACES</a:t>
          </a:r>
        </a:p>
        <a:p>
          <a:r>
            <a:rPr lang="en-US" dirty="0" smtClean="0"/>
            <a:t>Family </a:t>
          </a:r>
        </a:p>
        <a:p>
          <a:r>
            <a:rPr lang="en-US" dirty="0" smtClean="0"/>
            <a:t>Attachment</a:t>
          </a:r>
        </a:p>
        <a:p>
          <a:endParaRPr lang="en-US" dirty="0"/>
        </a:p>
      </dgm:t>
    </dgm:pt>
    <dgm:pt modelId="{4C30405C-A66E-46FA-B9A8-34FF47012BB8}" type="parTrans" cxnId="{52DA8FE6-30AC-49F2-BAA9-93154AA90C9F}">
      <dgm:prSet/>
      <dgm:spPr/>
      <dgm:t>
        <a:bodyPr/>
        <a:lstStyle/>
        <a:p>
          <a:endParaRPr lang="en-US"/>
        </a:p>
      </dgm:t>
    </dgm:pt>
    <dgm:pt modelId="{1A8F56F0-B264-4C79-9635-3EBE8974483C}" type="sibTrans" cxnId="{52DA8FE6-30AC-49F2-BAA9-93154AA90C9F}">
      <dgm:prSet/>
      <dgm:spPr/>
      <dgm:t>
        <a:bodyPr/>
        <a:lstStyle/>
        <a:p>
          <a:endParaRPr lang="en-US"/>
        </a:p>
      </dgm:t>
    </dgm:pt>
    <dgm:pt modelId="{68C7FC20-B372-434F-BA29-8DDB20D892DB}">
      <dgm:prSet phldrT="[Text]"/>
      <dgm:spPr/>
      <dgm:t>
        <a:bodyPr/>
        <a:lstStyle/>
        <a:p>
          <a:r>
            <a:rPr lang="en-US" dirty="0" smtClean="0"/>
            <a:t>Social Emotional Learning</a:t>
          </a:r>
        </a:p>
      </dgm:t>
    </dgm:pt>
    <dgm:pt modelId="{C7C9788A-DAFD-4245-BACD-4DD9DD934CD6}" type="parTrans" cxnId="{6F268579-904A-4F06-90A8-0E165AC73573}">
      <dgm:prSet/>
      <dgm:spPr/>
      <dgm:t>
        <a:bodyPr/>
        <a:lstStyle/>
        <a:p>
          <a:endParaRPr lang="en-US"/>
        </a:p>
      </dgm:t>
    </dgm:pt>
    <dgm:pt modelId="{65614053-C99E-4046-950E-2B8DF9EE00ED}" type="sibTrans" cxnId="{6F268579-904A-4F06-90A8-0E165AC73573}">
      <dgm:prSet/>
      <dgm:spPr/>
      <dgm:t>
        <a:bodyPr/>
        <a:lstStyle/>
        <a:p>
          <a:endParaRPr lang="en-US"/>
        </a:p>
      </dgm:t>
    </dgm:pt>
    <dgm:pt modelId="{5A077F61-48F3-4E7F-9C74-456445750E51}">
      <dgm:prSet phldrT="[Text]"/>
      <dgm:spPr/>
      <dgm:t>
        <a:bodyPr/>
        <a:lstStyle/>
        <a:p>
          <a:r>
            <a:rPr lang="en-US" dirty="0" smtClean="0"/>
            <a:t>Substance Use</a:t>
          </a:r>
        </a:p>
      </dgm:t>
    </dgm:pt>
    <dgm:pt modelId="{AAD6E628-9459-4525-B4E5-34236FE1A8CB}" type="parTrans" cxnId="{88B3051F-9ACF-4D80-BA13-C7B1BB80D7CC}">
      <dgm:prSet/>
      <dgm:spPr/>
      <dgm:t>
        <a:bodyPr/>
        <a:lstStyle/>
        <a:p>
          <a:endParaRPr lang="en-US"/>
        </a:p>
      </dgm:t>
    </dgm:pt>
    <dgm:pt modelId="{611411F8-CBB6-48A9-A7A0-B916D33F5184}" type="sibTrans" cxnId="{88B3051F-9ACF-4D80-BA13-C7B1BB80D7CC}">
      <dgm:prSet/>
      <dgm:spPr/>
      <dgm:t>
        <a:bodyPr/>
        <a:lstStyle/>
        <a:p>
          <a:endParaRPr lang="en-US"/>
        </a:p>
      </dgm:t>
    </dgm:pt>
    <dgm:pt modelId="{940E22DF-21B0-4C4D-863A-DAA5461887F4}">
      <dgm:prSet phldrT="[Text]"/>
      <dgm:spPr/>
      <dgm:t>
        <a:bodyPr/>
        <a:lstStyle/>
        <a:p>
          <a:r>
            <a:rPr lang="en-US" dirty="0" smtClean="0"/>
            <a:t>Depression</a:t>
          </a:r>
        </a:p>
        <a:p>
          <a:r>
            <a:rPr lang="en-US" dirty="0" smtClean="0"/>
            <a:t>Suicide</a:t>
          </a:r>
          <a:endParaRPr lang="en-US" dirty="0"/>
        </a:p>
      </dgm:t>
    </dgm:pt>
    <dgm:pt modelId="{51DD3EFB-73B2-4A84-907E-22C95E0FDEE6}" type="parTrans" cxnId="{3D21DF50-89FC-43A6-9B42-28D9F37C1AD2}">
      <dgm:prSet/>
      <dgm:spPr/>
      <dgm:t>
        <a:bodyPr/>
        <a:lstStyle/>
        <a:p>
          <a:endParaRPr lang="en-US"/>
        </a:p>
      </dgm:t>
    </dgm:pt>
    <dgm:pt modelId="{D47C142D-47B7-48EC-B864-04E98EF422AE}" type="sibTrans" cxnId="{3D21DF50-89FC-43A6-9B42-28D9F37C1AD2}">
      <dgm:prSet/>
      <dgm:spPr/>
      <dgm:t>
        <a:bodyPr/>
        <a:lstStyle/>
        <a:p>
          <a:endParaRPr lang="en-US"/>
        </a:p>
      </dgm:t>
    </dgm:pt>
    <dgm:pt modelId="{17B1C7F5-8399-482E-90FD-E73350767838}" type="pres">
      <dgm:prSet presAssocID="{68CC119B-C987-43CB-894E-DA1973DA8769}" presName="matrix" presStyleCnt="0">
        <dgm:presLayoutVars>
          <dgm:chMax val="1"/>
          <dgm:dir/>
          <dgm:resizeHandles val="exact"/>
        </dgm:presLayoutVars>
      </dgm:prSet>
      <dgm:spPr/>
      <dgm:t>
        <a:bodyPr/>
        <a:lstStyle/>
        <a:p>
          <a:endParaRPr lang="en-US"/>
        </a:p>
      </dgm:t>
    </dgm:pt>
    <dgm:pt modelId="{A551D00A-1F2C-44FC-8DC8-B3051F029765}" type="pres">
      <dgm:prSet presAssocID="{68CC119B-C987-43CB-894E-DA1973DA8769}" presName="diamond" presStyleLbl="bgShp" presStyleIdx="0" presStyleCnt="1"/>
      <dgm:spPr>
        <a:solidFill>
          <a:srgbClr val="002060"/>
        </a:solidFill>
      </dgm:spPr>
      <dgm:t>
        <a:bodyPr/>
        <a:lstStyle/>
        <a:p>
          <a:endParaRPr lang="en-US"/>
        </a:p>
      </dgm:t>
    </dgm:pt>
    <dgm:pt modelId="{3610AB07-54EB-4F5A-ABB7-F20AE3FEAE71}" type="pres">
      <dgm:prSet presAssocID="{68CC119B-C987-43CB-894E-DA1973DA8769}" presName="quad1" presStyleLbl="node1" presStyleIdx="0" presStyleCnt="4">
        <dgm:presLayoutVars>
          <dgm:chMax val="0"/>
          <dgm:chPref val="0"/>
          <dgm:bulletEnabled val="1"/>
        </dgm:presLayoutVars>
      </dgm:prSet>
      <dgm:spPr/>
      <dgm:t>
        <a:bodyPr/>
        <a:lstStyle/>
        <a:p>
          <a:endParaRPr lang="en-US"/>
        </a:p>
      </dgm:t>
    </dgm:pt>
    <dgm:pt modelId="{6C5AF372-6BF8-48C0-A8E3-A545674487C9}" type="pres">
      <dgm:prSet presAssocID="{68CC119B-C987-43CB-894E-DA1973DA8769}" presName="quad2" presStyleLbl="node1" presStyleIdx="1" presStyleCnt="4">
        <dgm:presLayoutVars>
          <dgm:chMax val="0"/>
          <dgm:chPref val="0"/>
          <dgm:bulletEnabled val="1"/>
        </dgm:presLayoutVars>
      </dgm:prSet>
      <dgm:spPr/>
      <dgm:t>
        <a:bodyPr/>
        <a:lstStyle/>
        <a:p>
          <a:endParaRPr lang="en-US"/>
        </a:p>
      </dgm:t>
    </dgm:pt>
    <dgm:pt modelId="{9CBBF1D2-A36F-4ACF-B829-5F9286775F18}" type="pres">
      <dgm:prSet presAssocID="{68CC119B-C987-43CB-894E-DA1973DA8769}" presName="quad3" presStyleLbl="node1" presStyleIdx="2" presStyleCnt="4">
        <dgm:presLayoutVars>
          <dgm:chMax val="0"/>
          <dgm:chPref val="0"/>
          <dgm:bulletEnabled val="1"/>
        </dgm:presLayoutVars>
      </dgm:prSet>
      <dgm:spPr/>
      <dgm:t>
        <a:bodyPr/>
        <a:lstStyle/>
        <a:p>
          <a:endParaRPr lang="en-US"/>
        </a:p>
      </dgm:t>
    </dgm:pt>
    <dgm:pt modelId="{343E6516-485A-4676-84A7-451AC2D31130}" type="pres">
      <dgm:prSet presAssocID="{68CC119B-C987-43CB-894E-DA1973DA8769}" presName="quad4" presStyleLbl="node1" presStyleIdx="3" presStyleCnt="4">
        <dgm:presLayoutVars>
          <dgm:chMax val="0"/>
          <dgm:chPref val="0"/>
          <dgm:bulletEnabled val="1"/>
        </dgm:presLayoutVars>
      </dgm:prSet>
      <dgm:spPr/>
      <dgm:t>
        <a:bodyPr/>
        <a:lstStyle/>
        <a:p>
          <a:endParaRPr lang="en-US"/>
        </a:p>
      </dgm:t>
    </dgm:pt>
  </dgm:ptLst>
  <dgm:cxnLst>
    <dgm:cxn modelId="{88B3051F-9ACF-4D80-BA13-C7B1BB80D7CC}" srcId="{68CC119B-C987-43CB-894E-DA1973DA8769}" destId="{5A077F61-48F3-4E7F-9C74-456445750E51}" srcOrd="2" destOrd="0" parTransId="{AAD6E628-9459-4525-B4E5-34236FE1A8CB}" sibTransId="{611411F8-CBB6-48A9-A7A0-B916D33F5184}"/>
    <dgm:cxn modelId="{AFB2DA35-799E-4C7E-956D-79164B78B364}" type="presOf" srcId="{5A077F61-48F3-4E7F-9C74-456445750E51}" destId="{9CBBF1D2-A36F-4ACF-B829-5F9286775F18}" srcOrd="0" destOrd="0" presId="urn:microsoft.com/office/officeart/2005/8/layout/matrix3"/>
    <dgm:cxn modelId="{6F268579-904A-4F06-90A8-0E165AC73573}" srcId="{68CC119B-C987-43CB-894E-DA1973DA8769}" destId="{68C7FC20-B372-434F-BA29-8DDB20D892DB}" srcOrd="1" destOrd="0" parTransId="{C7C9788A-DAFD-4245-BACD-4DD9DD934CD6}" sibTransId="{65614053-C99E-4046-950E-2B8DF9EE00ED}"/>
    <dgm:cxn modelId="{36061C03-5D1A-479C-AD4C-FF4DACA4309E}" type="presOf" srcId="{940E22DF-21B0-4C4D-863A-DAA5461887F4}" destId="{343E6516-485A-4676-84A7-451AC2D31130}" srcOrd="0" destOrd="0" presId="urn:microsoft.com/office/officeart/2005/8/layout/matrix3"/>
    <dgm:cxn modelId="{36825DD9-DF71-46EF-9159-FFF679C40784}" type="presOf" srcId="{68CC119B-C987-43CB-894E-DA1973DA8769}" destId="{17B1C7F5-8399-482E-90FD-E73350767838}" srcOrd="0" destOrd="0" presId="urn:microsoft.com/office/officeart/2005/8/layout/matrix3"/>
    <dgm:cxn modelId="{52DA8FE6-30AC-49F2-BAA9-93154AA90C9F}" srcId="{68CC119B-C987-43CB-894E-DA1973DA8769}" destId="{B601F577-F8E3-4041-B5D7-CFBF24668909}" srcOrd="0" destOrd="0" parTransId="{4C30405C-A66E-46FA-B9A8-34FF47012BB8}" sibTransId="{1A8F56F0-B264-4C79-9635-3EBE8974483C}"/>
    <dgm:cxn modelId="{034286AB-46DE-44CD-88DB-7338A643E90B}" type="presOf" srcId="{B601F577-F8E3-4041-B5D7-CFBF24668909}" destId="{3610AB07-54EB-4F5A-ABB7-F20AE3FEAE71}" srcOrd="0" destOrd="0" presId="urn:microsoft.com/office/officeart/2005/8/layout/matrix3"/>
    <dgm:cxn modelId="{3D21DF50-89FC-43A6-9B42-28D9F37C1AD2}" srcId="{68CC119B-C987-43CB-894E-DA1973DA8769}" destId="{940E22DF-21B0-4C4D-863A-DAA5461887F4}" srcOrd="3" destOrd="0" parTransId="{51DD3EFB-73B2-4A84-907E-22C95E0FDEE6}" sibTransId="{D47C142D-47B7-48EC-B864-04E98EF422AE}"/>
    <dgm:cxn modelId="{1994C268-0BF6-46E0-A081-0795B723E6CF}" type="presOf" srcId="{68C7FC20-B372-434F-BA29-8DDB20D892DB}" destId="{6C5AF372-6BF8-48C0-A8E3-A545674487C9}" srcOrd="0" destOrd="0" presId="urn:microsoft.com/office/officeart/2005/8/layout/matrix3"/>
    <dgm:cxn modelId="{5F8B92F6-7BA0-4CEF-A593-BF65E7F71436}" type="presParOf" srcId="{17B1C7F5-8399-482E-90FD-E73350767838}" destId="{A551D00A-1F2C-44FC-8DC8-B3051F029765}" srcOrd="0" destOrd="0" presId="urn:microsoft.com/office/officeart/2005/8/layout/matrix3"/>
    <dgm:cxn modelId="{73F1BDBF-6C17-41AE-A29E-4FC9263A89C9}" type="presParOf" srcId="{17B1C7F5-8399-482E-90FD-E73350767838}" destId="{3610AB07-54EB-4F5A-ABB7-F20AE3FEAE71}" srcOrd="1" destOrd="0" presId="urn:microsoft.com/office/officeart/2005/8/layout/matrix3"/>
    <dgm:cxn modelId="{9D204B8F-3F6C-4477-A3CA-0BE9553BFAD5}" type="presParOf" srcId="{17B1C7F5-8399-482E-90FD-E73350767838}" destId="{6C5AF372-6BF8-48C0-A8E3-A545674487C9}" srcOrd="2" destOrd="0" presId="urn:microsoft.com/office/officeart/2005/8/layout/matrix3"/>
    <dgm:cxn modelId="{75144100-7EB5-4DA1-B0D8-25896B6AB8D3}" type="presParOf" srcId="{17B1C7F5-8399-482E-90FD-E73350767838}" destId="{9CBBF1D2-A36F-4ACF-B829-5F9286775F18}" srcOrd="3" destOrd="0" presId="urn:microsoft.com/office/officeart/2005/8/layout/matrix3"/>
    <dgm:cxn modelId="{2BC97B40-8A73-4067-8C24-65686077ACC1}" type="presParOf" srcId="{17B1C7F5-8399-482E-90FD-E73350767838}" destId="{343E6516-485A-4676-84A7-451AC2D3113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1D00A-1F2C-44FC-8DC8-B3051F029765}">
      <dsp:nvSpPr>
        <dsp:cNvPr id="0" name=""/>
        <dsp:cNvSpPr/>
      </dsp:nvSpPr>
      <dsp:spPr>
        <a:xfrm>
          <a:off x="2495811" y="0"/>
          <a:ext cx="5523978" cy="5523978"/>
        </a:xfrm>
        <a:prstGeom prst="diamond">
          <a:avLst/>
        </a:prstGeom>
        <a:solidFill>
          <a:srgbClr val="002060"/>
        </a:solidFill>
        <a:ln>
          <a:noFill/>
        </a:ln>
        <a:effectLst/>
      </dsp:spPr>
      <dsp:style>
        <a:lnRef idx="0">
          <a:scrgbClr r="0" g="0" b="0"/>
        </a:lnRef>
        <a:fillRef idx="1">
          <a:scrgbClr r="0" g="0" b="0"/>
        </a:fillRef>
        <a:effectRef idx="0">
          <a:scrgbClr r="0" g="0" b="0"/>
        </a:effectRef>
        <a:fontRef idx="minor"/>
      </dsp:style>
    </dsp:sp>
    <dsp:sp modelId="{3610AB07-54EB-4F5A-ABB7-F20AE3FEAE71}">
      <dsp:nvSpPr>
        <dsp:cNvPr id="0" name=""/>
        <dsp:cNvSpPr/>
      </dsp:nvSpPr>
      <dsp:spPr>
        <a:xfrm>
          <a:off x="3020588" y="524777"/>
          <a:ext cx="2154351" cy="21543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ACES</a:t>
          </a:r>
        </a:p>
        <a:p>
          <a:pPr lvl="0" algn="ctr" defTabSz="1066800">
            <a:lnSpc>
              <a:spcPct val="90000"/>
            </a:lnSpc>
            <a:spcBef>
              <a:spcPct val="0"/>
            </a:spcBef>
            <a:spcAft>
              <a:spcPct val="35000"/>
            </a:spcAft>
          </a:pPr>
          <a:r>
            <a:rPr lang="en-US" sz="2400" kern="1200" dirty="0" smtClean="0"/>
            <a:t>Family </a:t>
          </a:r>
        </a:p>
        <a:p>
          <a:pPr lvl="0" algn="ctr" defTabSz="1066800">
            <a:lnSpc>
              <a:spcPct val="90000"/>
            </a:lnSpc>
            <a:spcBef>
              <a:spcPct val="0"/>
            </a:spcBef>
            <a:spcAft>
              <a:spcPct val="35000"/>
            </a:spcAft>
          </a:pPr>
          <a:r>
            <a:rPr lang="en-US" sz="2400" kern="1200" dirty="0" smtClean="0"/>
            <a:t>Attachment</a:t>
          </a:r>
        </a:p>
        <a:p>
          <a:pPr lvl="0" algn="ctr" defTabSz="1066800">
            <a:lnSpc>
              <a:spcPct val="90000"/>
            </a:lnSpc>
            <a:spcBef>
              <a:spcPct val="0"/>
            </a:spcBef>
            <a:spcAft>
              <a:spcPct val="35000"/>
            </a:spcAft>
          </a:pPr>
          <a:endParaRPr lang="en-US" sz="2400" kern="1200" dirty="0"/>
        </a:p>
      </dsp:txBody>
      <dsp:txXfrm>
        <a:off x="3125755" y="629944"/>
        <a:ext cx="1944017" cy="1944017"/>
      </dsp:txXfrm>
    </dsp:sp>
    <dsp:sp modelId="{6C5AF372-6BF8-48C0-A8E3-A545674487C9}">
      <dsp:nvSpPr>
        <dsp:cNvPr id="0" name=""/>
        <dsp:cNvSpPr/>
      </dsp:nvSpPr>
      <dsp:spPr>
        <a:xfrm>
          <a:off x="5340659" y="524777"/>
          <a:ext cx="2154351" cy="21543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Social Emotional Learning</a:t>
          </a:r>
        </a:p>
      </dsp:txBody>
      <dsp:txXfrm>
        <a:off x="5445826" y="629944"/>
        <a:ext cx="1944017" cy="1944017"/>
      </dsp:txXfrm>
    </dsp:sp>
    <dsp:sp modelId="{9CBBF1D2-A36F-4ACF-B829-5F9286775F18}">
      <dsp:nvSpPr>
        <dsp:cNvPr id="0" name=""/>
        <dsp:cNvSpPr/>
      </dsp:nvSpPr>
      <dsp:spPr>
        <a:xfrm>
          <a:off x="3020588" y="2844848"/>
          <a:ext cx="2154351" cy="21543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Substance Use</a:t>
          </a:r>
        </a:p>
      </dsp:txBody>
      <dsp:txXfrm>
        <a:off x="3125755" y="2950015"/>
        <a:ext cx="1944017" cy="1944017"/>
      </dsp:txXfrm>
    </dsp:sp>
    <dsp:sp modelId="{343E6516-485A-4676-84A7-451AC2D31130}">
      <dsp:nvSpPr>
        <dsp:cNvPr id="0" name=""/>
        <dsp:cNvSpPr/>
      </dsp:nvSpPr>
      <dsp:spPr>
        <a:xfrm>
          <a:off x="5340659" y="2844848"/>
          <a:ext cx="2154351" cy="21543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Depression</a:t>
          </a:r>
        </a:p>
        <a:p>
          <a:pPr lvl="0" algn="ctr" defTabSz="1066800">
            <a:lnSpc>
              <a:spcPct val="90000"/>
            </a:lnSpc>
            <a:spcBef>
              <a:spcPct val="0"/>
            </a:spcBef>
            <a:spcAft>
              <a:spcPct val="35000"/>
            </a:spcAft>
          </a:pPr>
          <a:r>
            <a:rPr lang="en-US" sz="2400" kern="1200" dirty="0" smtClean="0"/>
            <a:t>Suicide</a:t>
          </a:r>
          <a:endParaRPr lang="en-US" sz="2400" kern="1200" dirty="0"/>
        </a:p>
      </dsp:txBody>
      <dsp:txXfrm>
        <a:off x="5445826" y="2950015"/>
        <a:ext cx="1944017" cy="194401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14.jpeg"/></Relationships>
</file>

<file path=ppt/drawings/drawing1.xml><?xml version="1.0" encoding="utf-8"?>
<c:userShapes xmlns:c="http://schemas.openxmlformats.org/drawingml/2006/chart">
  <cdr:relSizeAnchor xmlns:cdr="http://schemas.openxmlformats.org/drawingml/2006/chartDrawing">
    <cdr:from>
      <cdr:x>0.75209</cdr:x>
      <cdr:y>0.52683</cdr:y>
    </cdr:from>
    <cdr:to>
      <cdr:x>0.83584</cdr:x>
      <cdr:y>0.62299</cdr:y>
    </cdr:to>
    <cdr:sp macro="" textlink="">
      <cdr:nvSpPr>
        <cdr:cNvPr id="2" name="Right Arrow 1"/>
        <cdr:cNvSpPr/>
      </cdr:nvSpPr>
      <cdr:spPr>
        <a:xfrm xmlns:a="http://schemas.openxmlformats.org/drawingml/2006/main">
          <a:off x="9169505" y="2330633"/>
          <a:ext cx="1021049" cy="42543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0.20344</cdr:x>
      <cdr:y>0.18689</cdr:y>
    </cdr:from>
    <cdr:to>
      <cdr:x>0.93477</cdr:x>
      <cdr:y>0.27136</cdr:y>
    </cdr:to>
    <cdr:sp macro="" textlink="">
      <cdr:nvSpPr>
        <cdr:cNvPr id="2" name="TextBox 1"/>
        <cdr:cNvSpPr txBox="1"/>
      </cdr:nvSpPr>
      <cdr:spPr>
        <a:xfrm xmlns:a="http://schemas.openxmlformats.org/drawingml/2006/main">
          <a:off x="2046286" y="812897"/>
          <a:ext cx="7356021" cy="367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Differences in % White are likely due to differences in the way race is asked/grouped</a:t>
          </a:r>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0.89874</cdr:x>
      <cdr:y>0.08879</cdr:y>
    </cdr:from>
    <cdr:to>
      <cdr:x>1</cdr:x>
      <cdr:y>0.23003</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0957450" y="563658"/>
          <a:ext cx="1234550" cy="89664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6A22CA7F-DF00-4A53-A20D-CC350FA1D2A1}" type="datetimeFigureOut">
              <a:rPr lang="en-US" smtClean="0"/>
              <a:t>5/22/2019</a:t>
            </a:fld>
            <a:endParaRPr lang="en-US" dirty="0"/>
          </a:p>
        </p:txBody>
      </p:sp>
      <p:sp>
        <p:nvSpPr>
          <p:cNvPr id="4" name="Footer Placeholder 3"/>
          <p:cNvSpPr>
            <a:spLocks noGrp="1"/>
          </p:cNvSpPr>
          <p:nvPr>
            <p:ph type="ftr" sz="quarter" idx="2"/>
          </p:nvPr>
        </p:nvSpPr>
        <p:spPr>
          <a:xfrm>
            <a:off x="1"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B540705A-BB52-4342-87F9-6CD13EF20CF5}" type="slidenum">
              <a:rPr lang="en-US" smtClean="0"/>
              <a:t>‹#›</a:t>
            </a:fld>
            <a:endParaRPr lang="en-US" dirty="0"/>
          </a:p>
        </p:txBody>
      </p:sp>
    </p:spTree>
    <p:extLst>
      <p:ext uri="{BB962C8B-B14F-4D97-AF65-F5344CB8AC3E}">
        <p14:creationId xmlns:p14="http://schemas.microsoft.com/office/powerpoint/2010/main" val="4093873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05884B0A-623E-4FC0-8FF5-2099D505D4AB}" type="datetimeFigureOut">
              <a:rPr lang="en-US" smtClean="0"/>
              <a:t>5/22/2019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E57FEBF5-683D-45DB-86AA-C7109D084E30}" type="slidenum">
              <a:rPr lang="en-US" smtClean="0"/>
              <a:t>‹#›</a:t>
            </a:fld>
            <a:endParaRPr lang="en-US" dirty="0"/>
          </a:p>
        </p:txBody>
      </p:sp>
    </p:spTree>
    <p:extLst>
      <p:ext uri="{BB962C8B-B14F-4D97-AF65-F5344CB8AC3E}">
        <p14:creationId xmlns:p14="http://schemas.microsoft.com/office/powerpoint/2010/main" val="361262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thank you for</a:t>
            </a:r>
            <a:r>
              <a:rPr lang="en-US" baseline="0" dirty="0" smtClean="0"/>
              <a:t> the opportunity to share with you this morning</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a:t>
            </a:fld>
            <a:endParaRPr lang="en-US" dirty="0"/>
          </a:p>
        </p:txBody>
      </p:sp>
    </p:spTree>
    <p:extLst>
      <p:ext uri="{BB962C8B-B14F-4D97-AF65-F5344CB8AC3E}">
        <p14:creationId xmlns:p14="http://schemas.microsoft.com/office/powerpoint/2010/main" val="205168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on the website, you</a:t>
            </a:r>
            <a:r>
              <a:rPr lang="en-US" baseline="0" dirty="0" smtClean="0"/>
              <a:t> can compare county data to state data to see trends and to know if your values are higher or lower than the state average</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10</a:t>
            </a:fld>
            <a:endParaRPr lang="en-US" dirty="0"/>
          </a:p>
        </p:txBody>
      </p:sp>
    </p:spTree>
    <p:extLst>
      <p:ext uri="{BB962C8B-B14F-4D97-AF65-F5344CB8AC3E}">
        <p14:creationId xmlns:p14="http://schemas.microsoft.com/office/powerpoint/2010/main" val="37597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when a district or building login,</a:t>
            </a:r>
            <a:r>
              <a:rPr lang="en-US" baseline="0" dirty="0" smtClean="0"/>
              <a:t> you can compare building, to district, county, and state. </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11</a:t>
            </a:fld>
            <a:endParaRPr lang="en-US" dirty="0"/>
          </a:p>
        </p:txBody>
      </p:sp>
    </p:spTree>
    <p:extLst>
      <p:ext uri="{BB962C8B-B14F-4D97-AF65-F5344CB8AC3E}">
        <p14:creationId xmlns:p14="http://schemas.microsoft.com/office/powerpoint/2010/main" val="407021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website</a:t>
            </a:r>
            <a:r>
              <a:rPr lang="en-US" baseline="0" dirty="0" smtClean="0"/>
              <a:t> also has valuable information and resources.  For example on the “About the Survey” tab you can see the entire KCTC survey questions and format in both English and Spanish and you can also find information related to survey validity and reliability. </a:t>
            </a:r>
          </a:p>
          <a:p>
            <a:endParaRPr lang="en-US" baseline="0" dirty="0" smtClean="0"/>
          </a:p>
          <a:p>
            <a:r>
              <a:rPr lang="en-US" baseline="0" dirty="0" smtClean="0"/>
              <a:t>Survey registration forms and consent forms, fast facts, and other information are also found on the top toolbar. </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12</a:t>
            </a:fld>
            <a:endParaRPr lang="en-US" dirty="0"/>
          </a:p>
        </p:txBody>
      </p:sp>
    </p:spTree>
    <p:extLst>
      <p:ext uri="{BB962C8B-B14F-4D97-AF65-F5344CB8AC3E}">
        <p14:creationId xmlns:p14="http://schemas.microsoft.com/office/powerpoint/2010/main" val="256381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ea typeface="ＭＳ Ｐゴシック" panose="020B0600070205080204" pitchFamily="34" charset="-128"/>
              </a:rPr>
              <a:t>We are often</a:t>
            </a:r>
            <a:r>
              <a:rPr lang="en-US" altLang="en-US" baseline="0" dirty="0" smtClean="0">
                <a:latin typeface="Arial" panose="020B0604020202020204" pitchFamily="34" charset="0"/>
                <a:ea typeface="ＭＳ Ｐゴシック" panose="020B0600070205080204" pitchFamily="34" charset="-128"/>
              </a:rPr>
              <a:t> asked about the validity and reliability of the survey. </a:t>
            </a:r>
          </a:p>
          <a:p>
            <a:pPr eaLnBrk="1" hangingPunct="1"/>
            <a:endParaRPr lang="en-US" altLang="en-US" baseline="0"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There are several tests of INTERNAL validity built into the survey itself.  Can identify response that are not honest of patterns that demosntrate lack of attention to the survey questions. Evidence of false reporting include:   </a:t>
            </a:r>
          </a:p>
          <a:p>
            <a:pPr eaLnBrk="1" hangingPunct="1"/>
            <a:r>
              <a:rPr lang="en-US" altLang="en-US" dirty="0" smtClean="0">
                <a:latin typeface="Arial" panose="020B0604020202020204" pitchFamily="34" charset="0"/>
                <a:ea typeface="ＭＳ Ｐゴシック" panose="020B0600070205080204" pitchFamily="34" charset="-128"/>
              </a:rPr>
              <a:t> -</a:t>
            </a:r>
          </a:p>
          <a:p>
            <a:pPr eaLnBrk="1" hangingPunct="1"/>
            <a:r>
              <a:rPr lang="en-US" altLang="en-US" dirty="0" smtClean="0">
                <a:latin typeface="Arial" panose="020B0604020202020204" pitchFamily="34" charset="0"/>
                <a:ea typeface="ＭＳ Ｐゴシック" panose="020B0600070205080204" pitchFamily="34" charset="-128"/>
              </a:rPr>
              <a:t>Individual student surveys are identified and eliminated from the database if: </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There is evidence is false reporting.  One of the survey questions is “how honest were you in responding to the survey?” if a student reports that they were not honest at all, their survey is thrown out and not used. </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Unrealistically frequent use of illicit drugs – for example if a student states that they have used 120 times in the past 30 days or have used all 4 drugs 40 or more times, their survey and all answers are not counted. </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The survey asks about use of a fictitious drug. If any student reports using the drug, their survey data is not used. </a:t>
            </a:r>
          </a:p>
          <a:p>
            <a:pPr eaLnBrk="1" hangingPunct="1"/>
            <a:endParaRPr lang="en-US" altLang="en-US" dirty="0" smtClean="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CONTENT</a:t>
            </a:r>
            <a:r>
              <a:rPr lang="en-US" altLang="en-US" baseline="0"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Risk and protective factor scales are correlated with problem behaviors in the expected direction such that risk factors are positively correlated with substance use and protective factors are negatively correlated with substance use. </a:t>
            </a:r>
          </a:p>
          <a:p>
            <a:pPr eaLnBrk="1" hangingPunct="1"/>
            <a:endParaRPr lang="en-US" altLang="en-US" dirty="0" smtClean="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13</a:t>
            </a:fld>
            <a:endParaRPr lang="en-US" dirty="0"/>
          </a:p>
        </p:txBody>
      </p:sp>
    </p:spTree>
    <p:extLst>
      <p:ext uri="{BB962C8B-B14F-4D97-AF65-F5344CB8AC3E}">
        <p14:creationId xmlns:p14="http://schemas.microsoft.com/office/powerpoint/2010/main" val="309500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a:t>
            </a:r>
            <a:r>
              <a:rPr lang="en-US" baseline="0" dirty="0" smtClean="0"/>
              <a:t> data from KSDE regarding grade enrollment (in red) with that percentage of students responding to the KCTC survey (in blue) and the Percentage of student surveyed with the Youth Risk Behavior Survey, or YRBS which is a statewide survey conducted every other year, you can see that the KCTC survey reflects that of the reported KSDE population well for each grade. </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14</a:t>
            </a:fld>
            <a:endParaRPr lang="en-US" dirty="0"/>
          </a:p>
        </p:txBody>
      </p:sp>
    </p:spTree>
    <p:extLst>
      <p:ext uri="{BB962C8B-B14F-4D97-AF65-F5344CB8AC3E}">
        <p14:creationId xmlns:p14="http://schemas.microsoft.com/office/powerpoint/2010/main" val="305251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for</a:t>
            </a:r>
            <a:r>
              <a:rPr lang="en-US" baseline="0" dirty="0" smtClean="0"/>
              <a:t> the distribution by gender – KCTC closely matches that of KSDE reported enrollment</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15</a:t>
            </a:fld>
            <a:endParaRPr lang="en-US" dirty="0"/>
          </a:p>
        </p:txBody>
      </p:sp>
    </p:spTree>
    <p:extLst>
      <p:ext uri="{BB962C8B-B14F-4D97-AF65-F5344CB8AC3E}">
        <p14:creationId xmlns:p14="http://schemas.microsoft.com/office/powerpoint/2010/main" val="666377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race, this</a:t>
            </a:r>
            <a:r>
              <a:rPr lang="en-US" baseline="0" dirty="0" smtClean="0"/>
              <a:t> figure shows the percentage reported by race. </a:t>
            </a:r>
          </a:p>
          <a:p>
            <a:r>
              <a:rPr lang="en-US" baseline="0" dirty="0" smtClean="0"/>
              <a:t>While KCTC shows a larger percentage of students identifying as white, this is likely a reflection of differences in the way race is asked or grouped by agency. </a:t>
            </a:r>
          </a:p>
          <a:p>
            <a:r>
              <a:rPr lang="en-US" baseline="0" dirty="0" smtClean="0"/>
              <a:t>For example, </a:t>
            </a:r>
            <a:r>
              <a:rPr lang="en-US" dirty="0" smtClean="0"/>
              <a:t>KSDE</a:t>
            </a:r>
            <a:r>
              <a:rPr lang="en-US" baseline="0" dirty="0" smtClean="0"/>
              <a:t> reports Hispanic as a race whereas KCTC only has a Hispanic option under ethnicity question. </a:t>
            </a:r>
          </a:p>
          <a:p>
            <a:endParaRPr lang="en-US" baseline="0" dirty="0" smtClean="0"/>
          </a:p>
          <a:p>
            <a:r>
              <a:rPr lang="en-US" baseline="0" dirty="0" smtClean="0"/>
              <a:t>KSDE is parent-reported </a:t>
            </a:r>
          </a:p>
          <a:p>
            <a:r>
              <a:rPr lang="en-US" baseline="0" dirty="0" smtClean="0"/>
              <a:t>KCTC self-reported</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16</a:t>
            </a:fld>
            <a:endParaRPr lang="en-US" dirty="0"/>
          </a:p>
        </p:txBody>
      </p:sp>
    </p:spTree>
    <p:extLst>
      <p:ext uri="{BB962C8B-B14F-4D97-AF65-F5344CB8AC3E}">
        <p14:creationId xmlns:p14="http://schemas.microsoft.com/office/powerpoint/2010/main" val="2820031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shows, when looking at Hispanic</a:t>
            </a:r>
            <a:r>
              <a:rPr lang="en-US" baseline="0" dirty="0" smtClean="0"/>
              <a:t> as ethnicity, again, the KCTC accurately represents the KSDE reported percentage of students</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17</a:t>
            </a:fld>
            <a:endParaRPr lang="en-US" dirty="0"/>
          </a:p>
        </p:txBody>
      </p:sp>
    </p:spTree>
    <p:extLst>
      <p:ext uri="{BB962C8B-B14F-4D97-AF65-F5344CB8AC3E}">
        <p14:creationId xmlns:p14="http://schemas.microsoft.com/office/powerpoint/2010/main" val="2779355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when looking at the distribution of students based on population density, looking at </a:t>
            </a:r>
            <a:r>
              <a:rPr lang="en-US" dirty="0" smtClean="0"/>
              <a:t>Kansas Department of Health and Environment</a:t>
            </a:r>
            <a:r>
              <a:rPr lang="en-US" baseline="0" dirty="0" smtClean="0"/>
              <a:t> </a:t>
            </a:r>
            <a:r>
              <a:rPr lang="en-US" dirty="0" smtClean="0"/>
              <a:t>density categories and the American Community Survey classification of counties, KCTC shows a slightly higher</a:t>
            </a:r>
            <a:r>
              <a:rPr lang="en-US" baseline="0" dirty="0" smtClean="0"/>
              <a:t> percentage of rural students than urban students, but is does a very nice job of representing the categories and reflecting the true population of students. </a:t>
            </a:r>
          </a:p>
          <a:p>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18</a:t>
            </a:fld>
            <a:endParaRPr lang="en-US" dirty="0"/>
          </a:p>
        </p:txBody>
      </p:sp>
    </p:spTree>
    <p:extLst>
      <p:ext uri="{BB962C8B-B14F-4D97-AF65-F5344CB8AC3E}">
        <p14:creationId xmlns:p14="http://schemas.microsoft.com/office/powerpoint/2010/main" val="1657091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Data on bullying can be found under the Problem Behaviors tab…  </a:t>
            </a:r>
            <a:endParaRPr lang="en-US" dirty="0"/>
          </a:p>
        </p:txBody>
      </p:sp>
      <p:sp>
        <p:nvSpPr>
          <p:cNvPr id="4" name="Slide Number Placeholder 3"/>
          <p:cNvSpPr>
            <a:spLocks noGrp="1"/>
          </p:cNvSpPr>
          <p:nvPr>
            <p:ph type="sldNum" sz="quarter" idx="10"/>
          </p:nvPr>
        </p:nvSpPr>
        <p:spPr/>
        <p:txBody>
          <a:bodyPr/>
          <a:lstStyle/>
          <a:p>
            <a:fld id="{3900498B-DE82-43CB-AE8F-E78D3AE9CB5A}" type="slidenum">
              <a:rPr lang="en-US" smtClean="0"/>
              <a:t>19</a:t>
            </a:fld>
            <a:endParaRPr lang="en-US" dirty="0"/>
          </a:p>
        </p:txBody>
      </p:sp>
    </p:spTree>
    <p:extLst>
      <p:ext uri="{BB962C8B-B14F-4D97-AF65-F5344CB8AC3E}">
        <p14:creationId xmlns:p14="http://schemas.microsoft.com/office/powerpoint/2010/main" val="346881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311"/>
          <p:cNvSpPr>
            <a:spLocks noGrp="1" noRot="1" noChangeAspect="1" noTextEdit="1"/>
          </p:cNvSpPr>
          <p:nvPr>
            <p:ph type="sldImg" idx="2"/>
          </p:nvPr>
        </p:nvSpPr>
        <p:spPr bwMode="auto">
          <a:xfrm>
            <a:off x="749300" y="1181100"/>
            <a:ext cx="5665788" cy="31877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Shape 312"/>
          <p:cNvSpPr>
            <a:spLocks noGrp="1"/>
          </p:cNvSpPr>
          <p:nvPr>
            <p:ph type="body" idx="1"/>
          </p:nvPr>
        </p:nvSpPr>
        <p:spPr bwMode="auto">
          <a:xfrm>
            <a:off x="716630" y="4547593"/>
            <a:ext cx="5733028" cy="37227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13" tIns="47444" rIns="94913" bIns="47444" numCol="1" anchor="t" anchorCtr="0" compatLnSpc="1">
            <a:prstTxWarp prst="textNoShape">
              <a:avLst/>
            </a:prstTxWarp>
          </a:bodyPr>
          <a:lstStyle/>
          <a:p>
            <a:pPr lvl="0"/>
            <a:endParaRPr lang="en-US" dirty="0"/>
          </a:p>
          <a:p>
            <a:pPr>
              <a:spcBef>
                <a:spcPct val="0"/>
              </a:spcBef>
              <a:buSzPct val="25000"/>
            </a:pPr>
            <a:r>
              <a:rPr lang="en-US" altLang="en-US" dirty="0" smtClean="0">
                <a:solidFill>
                  <a:srgbClr val="000000"/>
                </a:solidFill>
                <a:ea typeface="MS PGothic" charset="-128"/>
                <a:sym typeface="Calibri" charset="0"/>
              </a:rPr>
              <a:t>How many of you have heard of the Kansas Communities</a:t>
            </a:r>
            <a:r>
              <a:rPr lang="en-US" altLang="en-US" baseline="0" dirty="0" smtClean="0">
                <a:solidFill>
                  <a:srgbClr val="000000"/>
                </a:solidFill>
                <a:ea typeface="MS PGothic" charset="-128"/>
                <a:sym typeface="Calibri" charset="0"/>
              </a:rPr>
              <a:t> That Care (KCTC) student survey</a:t>
            </a:r>
          </a:p>
          <a:p>
            <a:pPr>
              <a:spcBef>
                <a:spcPct val="0"/>
              </a:spcBef>
              <a:buSzPct val="25000"/>
            </a:pPr>
            <a:r>
              <a:rPr lang="en-US" altLang="en-US" baseline="0" dirty="0" smtClean="0">
                <a:solidFill>
                  <a:srgbClr val="000000"/>
                </a:solidFill>
                <a:ea typeface="MS PGothic" charset="-128"/>
                <a:sym typeface="Calibri" charset="0"/>
              </a:rPr>
              <a:t>How many of you have used data from the website? </a:t>
            </a:r>
          </a:p>
          <a:p>
            <a:pPr>
              <a:spcBef>
                <a:spcPct val="0"/>
              </a:spcBef>
              <a:buSzPct val="25000"/>
            </a:pPr>
            <a:endParaRPr lang="en-US" altLang="en-US" baseline="0" dirty="0" smtClean="0">
              <a:solidFill>
                <a:srgbClr val="000000"/>
              </a:solidFill>
              <a:ea typeface="MS PGothic" charset="-128"/>
              <a:sym typeface="Calibri" charset="0"/>
            </a:endParaRPr>
          </a:p>
          <a:p>
            <a:pPr>
              <a:spcBef>
                <a:spcPct val="0"/>
              </a:spcBef>
              <a:buSzPct val="25000"/>
            </a:pPr>
            <a:r>
              <a:rPr lang="en-US" altLang="en-US" baseline="0" dirty="0" smtClean="0">
                <a:solidFill>
                  <a:srgbClr val="000000"/>
                </a:solidFill>
                <a:ea typeface="MS PGothic" charset="-128"/>
                <a:sym typeface="Calibri" charset="0"/>
              </a:rPr>
              <a:t>I would like to start with a video that provides some history of the survey, why it is important and how the data are used…  </a:t>
            </a:r>
            <a:endParaRPr lang="en-US" altLang="en-US" dirty="0">
              <a:solidFill>
                <a:srgbClr val="000000"/>
              </a:solidFill>
              <a:ea typeface="MS PGothic" charset="-128"/>
              <a:sym typeface="Calibri" charset="0"/>
            </a:endParaRPr>
          </a:p>
        </p:txBody>
      </p:sp>
      <p:sp>
        <p:nvSpPr>
          <p:cNvPr id="47108" name="Shape 313"/>
          <p:cNvSpPr>
            <a:spLocks noGrp="1"/>
          </p:cNvSpPr>
          <p:nvPr>
            <p:ph type="sldNum" sz="quarter" idx="5"/>
          </p:nvPr>
        </p:nvSpPr>
        <p:spPr bwMode="auto">
          <a:xfrm>
            <a:off x="4058211" y="8976439"/>
            <a:ext cx="3106465" cy="474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3" tIns="47444" rIns="94913" bIns="47444"/>
          <a:lstStyle>
            <a:lvl1pPr>
              <a:defRPr>
                <a:solidFill>
                  <a:schemeClr val="tx1"/>
                </a:solidFill>
                <a:latin typeface="Arial" charset="0"/>
                <a:ea typeface="MS PGothic" charset="-128"/>
              </a:defRPr>
            </a:lvl1pPr>
            <a:lvl2pPr marL="755141" indent="-289202">
              <a:defRPr>
                <a:solidFill>
                  <a:schemeClr val="tx1"/>
                </a:solidFill>
                <a:latin typeface="Arial" charset="0"/>
                <a:ea typeface="MS PGothic" charset="-128"/>
              </a:defRPr>
            </a:lvl2pPr>
            <a:lvl3pPr marL="1161630" indent="-231362">
              <a:defRPr>
                <a:solidFill>
                  <a:schemeClr val="tx1"/>
                </a:solidFill>
                <a:latin typeface="Arial" charset="0"/>
                <a:ea typeface="MS PGothic" charset="-128"/>
              </a:defRPr>
            </a:lvl3pPr>
            <a:lvl4pPr marL="1629175" indent="-231362">
              <a:defRPr>
                <a:solidFill>
                  <a:schemeClr val="tx1"/>
                </a:solidFill>
                <a:latin typeface="Arial" charset="0"/>
                <a:ea typeface="MS PGothic" charset="-128"/>
              </a:defRPr>
            </a:lvl4pPr>
            <a:lvl5pPr marL="2093506" indent="-231362">
              <a:defRPr>
                <a:solidFill>
                  <a:schemeClr val="tx1"/>
                </a:solidFill>
                <a:latin typeface="Arial" charset="0"/>
                <a:ea typeface="MS PGothic" charset="-128"/>
              </a:defRPr>
            </a:lvl5pPr>
            <a:lvl6pPr marL="2556227" indent="-231362" defTabSz="462724" eaLnBrk="0" fontAlgn="base" hangingPunct="0">
              <a:spcBef>
                <a:spcPct val="0"/>
              </a:spcBef>
              <a:spcAft>
                <a:spcPct val="0"/>
              </a:spcAft>
              <a:defRPr>
                <a:solidFill>
                  <a:schemeClr val="tx1"/>
                </a:solidFill>
                <a:latin typeface="Arial" charset="0"/>
                <a:ea typeface="MS PGothic" charset="-128"/>
              </a:defRPr>
            </a:lvl6pPr>
            <a:lvl7pPr marL="3018952" indent="-231362" defTabSz="462724" eaLnBrk="0" fontAlgn="base" hangingPunct="0">
              <a:spcBef>
                <a:spcPct val="0"/>
              </a:spcBef>
              <a:spcAft>
                <a:spcPct val="0"/>
              </a:spcAft>
              <a:defRPr>
                <a:solidFill>
                  <a:schemeClr val="tx1"/>
                </a:solidFill>
                <a:latin typeface="Arial" charset="0"/>
                <a:ea typeface="MS PGothic" charset="-128"/>
              </a:defRPr>
            </a:lvl7pPr>
            <a:lvl8pPr marL="3481676" indent="-231362" defTabSz="462724" eaLnBrk="0" fontAlgn="base" hangingPunct="0">
              <a:spcBef>
                <a:spcPct val="0"/>
              </a:spcBef>
              <a:spcAft>
                <a:spcPct val="0"/>
              </a:spcAft>
              <a:defRPr>
                <a:solidFill>
                  <a:schemeClr val="tx1"/>
                </a:solidFill>
                <a:latin typeface="Arial" charset="0"/>
                <a:ea typeface="MS PGothic" charset="-128"/>
              </a:defRPr>
            </a:lvl8pPr>
            <a:lvl9pPr marL="3944400" indent="-231362" defTabSz="462724" eaLnBrk="0" fontAlgn="base" hangingPunct="0">
              <a:spcBef>
                <a:spcPct val="0"/>
              </a:spcBef>
              <a:spcAft>
                <a:spcPct val="0"/>
              </a:spcAft>
              <a:defRPr>
                <a:solidFill>
                  <a:schemeClr val="tx1"/>
                </a:solidFill>
                <a:latin typeface="Arial" charset="0"/>
                <a:ea typeface="MS PGothic" charset="-128"/>
              </a:defRPr>
            </a:lvl9pPr>
          </a:lstStyle>
          <a:p>
            <a:pPr>
              <a:buSzPct val="25000"/>
            </a:pPr>
            <a:fld id="{CAE67976-3D7B-B449-BB2D-BF61E8DE7FB0}" type="slidenum">
              <a:rPr lang="en-US" altLang="en-US">
                <a:solidFill>
                  <a:srgbClr val="000000"/>
                </a:solidFill>
                <a:latin typeface="Calibri" charset="0"/>
                <a:sym typeface="Calibri" charset="0"/>
              </a:rPr>
              <a:pPr>
                <a:buSzPct val="25000"/>
              </a:pPr>
              <a:t>2</a:t>
            </a:fld>
            <a:endParaRPr lang="en-US" altLang="en-US" dirty="0">
              <a:solidFill>
                <a:srgbClr val="000000"/>
              </a:solidFill>
              <a:latin typeface="Calibri" charset="0"/>
              <a:sym typeface="Calibri" charset="0"/>
            </a:endParaRPr>
          </a:p>
        </p:txBody>
      </p:sp>
    </p:spTree>
    <p:extLst>
      <p:ext uri="{BB962C8B-B14F-4D97-AF65-F5344CB8AC3E}">
        <p14:creationId xmlns:p14="http://schemas.microsoft.com/office/powerpoint/2010/main" val="1492574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survey asks for student</a:t>
            </a:r>
            <a:r>
              <a:rPr lang="en-US" baseline="0" dirty="0" smtClean="0"/>
              <a:t> responses to 7 questions related to bulling.   </a:t>
            </a:r>
            <a:r>
              <a:rPr lang="en-US" b="1" baseline="0" dirty="0" smtClean="0"/>
              <a:t>These questions were Added to the survey in 2008</a:t>
            </a:r>
          </a:p>
          <a:p>
            <a:r>
              <a:rPr lang="en-US" baseline="0" dirty="0" smtClean="0"/>
              <a:t> - How often have you seen someone being bulled</a:t>
            </a:r>
          </a:p>
          <a:p>
            <a:r>
              <a:rPr lang="en-US" baseline="0" dirty="0" smtClean="0"/>
              <a:t> - How often have YOU been bullied at school</a:t>
            </a:r>
            <a:r>
              <a:rPr lang="en-US" baseline="0" dirty="0"/>
              <a:t> </a:t>
            </a:r>
            <a:endParaRPr lang="en-US" baseline="0" dirty="0" smtClean="0"/>
          </a:p>
          <a:p>
            <a:r>
              <a:rPr lang="en-US" baseline="0" dirty="0" smtClean="0"/>
              <a:t> - Have you ever been electronically bullied?  - Gives examples so students understand what that means</a:t>
            </a:r>
          </a:p>
          <a:p>
            <a:r>
              <a:rPr lang="en-US" baseline="0" dirty="0" smtClean="0"/>
              <a:t> - Did you miss schools because you felt unsafe or nervous at school or on your way to or from school</a:t>
            </a:r>
          </a:p>
          <a:p>
            <a:r>
              <a:rPr lang="en-US" baseline="0" dirty="0" smtClean="0"/>
              <a:t> - How you had property stolen or deliberately damaged? </a:t>
            </a:r>
          </a:p>
          <a:p>
            <a:r>
              <a:rPr lang="en-US" baseline="0" dirty="0" smtClean="0"/>
              <a:t> - If you saw bullying at school what would you do? </a:t>
            </a:r>
          </a:p>
          <a:p>
            <a:r>
              <a:rPr lang="en-US" baseline="0" dirty="0" smtClean="0"/>
              <a:t> - What do adults do at school when they see bullying? </a:t>
            </a:r>
          </a:p>
          <a:p>
            <a:endParaRPr lang="en-US" baseline="0" dirty="0" smtClean="0"/>
          </a:p>
          <a:p>
            <a:r>
              <a:rPr lang="en-US" baseline="0" dirty="0" smtClean="0"/>
              <a:t>With the exception of electronic bullying, the survey does not define bullying. While people may define it differently, the survey is measuring what the students perceive as bullying through their eyes and through their experiences. </a:t>
            </a:r>
          </a:p>
        </p:txBody>
      </p:sp>
      <p:sp>
        <p:nvSpPr>
          <p:cNvPr id="4" name="Slide Number Placeholder 3"/>
          <p:cNvSpPr>
            <a:spLocks noGrp="1"/>
          </p:cNvSpPr>
          <p:nvPr>
            <p:ph type="sldNum" sz="quarter" idx="10"/>
          </p:nvPr>
        </p:nvSpPr>
        <p:spPr/>
        <p:txBody>
          <a:bodyPr/>
          <a:lstStyle/>
          <a:p>
            <a:fld id="{E57FEBF5-683D-45DB-86AA-C7109D084E30}" type="slidenum">
              <a:rPr lang="en-US" smtClean="0"/>
              <a:t>20</a:t>
            </a:fld>
            <a:endParaRPr lang="en-US" dirty="0"/>
          </a:p>
        </p:txBody>
      </p:sp>
    </p:spTree>
    <p:extLst>
      <p:ext uri="{BB962C8B-B14F-4D97-AF65-F5344CB8AC3E}">
        <p14:creationId xmlns:p14="http://schemas.microsoft.com/office/powerpoint/2010/main" val="416284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21</a:t>
            </a:fld>
            <a:endParaRPr lang="en-US" dirty="0"/>
          </a:p>
        </p:txBody>
      </p:sp>
    </p:spTree>
    <p:extLst>
      <p:ext uri="{BB962C8B-B14F-4D97-AF65-F5344CB8AC3E}">
        <p14:creationId xmlns:p14="http://schemas.microsoft.com/office/powerpoint/2010/main" val="3850580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22</a:t>
            </a:fld>
            <a:endParaRPr lang="en-US" dirty="0"/>
          </a:p>
        </p:txBody>
      </p:sp>
    </p:spTree>
    <p:extLst>
      <p:ext uri="{BB962C8B-B14F-4D97-AF65-F5344CB8AC3E}">
        <p14:creationId xmlns:p14="http://schemas.microsoft.com/office/powerpoint/2010/main" val="136355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23</a:t>
            </a:fld>
            <a:endParaRPr lang="en-US" dirty="0"/>
          </a:p>
        </p:txBody>
      </p:sp>
    </p:spTree>
    <p:extLst>
      <p:ext uri="{BB962C8B-B14F-4D97-AF65-F5344CB8AC3E}">
        <p14:creationId xmlns:p14="http://schemas.microsoft.com/office/powerpoint/2010/main" val="2437793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24</a:t>
            </a:fld>
            <a:endParaRPr lang="en-US" dirty="0"/>
          </a:p>
        </p:txBody>
      </p:sp>
    </p:spTree>
    <p:extLst>
      <p:ext uri="{BB962C8B-B14F-4D97-AF65-F5344CB8AC3E}">
        <p14:creationId xmlns:p14="http://schemas.microsoft.com/office/powerpoint/2010/main" val="4107379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25</a:t>
            </a:fld>
            <a:endParaRPr lang="en-US" dirty="0"/>
          </a:p>
        </p:txBody>
      </p:sp>
    </p:spTree>
    <p:extLst>
      <p:ext uri="{BB962C8B-B14F-4D97-AF65-F5344CB8AC3E}">
        <p14:creationId xmlns:p14="http://schemas.microsoft.com/office/powerpoint/2010/main" val="2212965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20332" eaLnBrk="1" fontAlgn="auto" hangingPunct="1">
              <a:spcBef>
                <a:spcPts val="0"/>
              </a:spcBef>
              <a:spcAft>
                <a:spcPts val="0"/>
              </a:spcAft>
              <a:defRPr/>
            </a:pPr>
            <a:r>
              <a:rPr lang="en-US" dirty="0" smtClean="0">
                <a:cs typeface="ＭＳ Ｐゴシック" charset="-128"/>
              </a:rPr>
              <a:t>Now</a:t>
            </a:r>
            <a:r>
              <a:rPr lang="en-US" baseline="0" dirty="0" smtClean="0">
                <a:cs typeface="ＭＳ Ｐゴシック" charset="-128"/>
              </a:rPr>
              <a:t> that we know what the data are – what do we do with this information ?</a:t>
            </a:r>
          </a:p>
          <a:p>
            <a:pPr defTabSz="920332" eaLnBrk="1" fontAlgn="auto" hangingPunct="1">
              <a:spcBef>
                <a:spcPts val="0"/>
              </a:spcBef>
              <a:spcAft>
                <a:spcPts val="0"/>
              </a:spcAft>
              <a:defRPr/>
            </a:pPr>
            <a:r>
              <a:rPr lang="en-US" baseline="0" dirty="0" smtClean="0">
                <a:cs typeface="ＭＳ Ｐゴシック" charset="-128"/>
              </a:rPr>
              <a:t>What should we take into consideration to determine </a:t>
            </a:r>
            <a:endParaRPr lang="en-US" dirty="0" smtClean="0">
              <a:cs typeface="ＭＳ Ｐゴシック" charset="-128"/>
            </a:endParaRPr>
          </a:p>
          <a:p>
            <a:pPr defTabSz="920332" eaLnBrk="1" fontAlgn="auto" hangingPunct="1">
              <a:spcBef>
                <a:spcPts val="0"/>
              </a:spcBef>
              <a:spcAft>
                <a:spcPts val="0"/>
              </a:spcAft>
              <a:defRPr/>
            </a:pPr>
            <a:r>
              <a:rPr lang="en-US" dirty="0" smtClean="0">
                <a:cs typeface="ＭＳ Ｐゴシック" charset="-128"/>
              </a:rPr>
              <a:t>Greenbush:</a:t>
            </a:r>
          </a:p>
          <a:p>
            <a:pPr>
              <a:defRPr/>
            </a:pPr>
            <a:r>
              <a:rPr lang="en-US" dirty="0" smtClean="0">
                <a:ea typeface="+mn-ea"/>
                <a:cs typeface="+mn-cs"/>
              </a:rPr>
              <a:t>Explain that there are various criteria to consider in selecting which problem(s) to address.  You will want to make sure you have data collected that allows you to examine the following criteria:</a:t>
            </a:r>
          </a:p>
          <a:p>
            <a:pPr>
              <a:defRPr/>
            </a:pPr>
            <a:r>
              <a:rPr lang="en-US" b="1" dirty="0" smtClean="0">
                <a:ea typeface="+mn-ea"/>
                <a:cs typeface="+mn-cs"/>
              </a:rPr>
              <a:t>Magnitude</a:t>
            </a:r>
            <a:r>
              <a:rPr lang="en-US" dirty="0" smtClean="0">
                <a:ea typeface="+mn-ea"/>
                <a:cs typeface="+mn-cs"/>
              </a:rPr>
              <a:t> – Which problem seems to be the largest? </a:t>
            </a:r>
          </a:p>
          <a:p>
            <a:pPr>
              <a:defRPr/>
            </a:pPr>
            <a:r>
              <a:rPr lang="en-US" b="1" dirty="0" smtClean="0">
                <a:ea typeface="+mn-ea"/>
                <a:cs typeface="+mn-cs"/>
              </a:rPr>
              <a:t>Trend</a:t>
            </a:r>
            <a:r>
              <a:rPr lang="en-US" dirty="0" smtClean="0">
                <a:ea typeface="+mn-ea"/>
                <a:cs typeface="+mn-cs"/>
              </a:rPr>
              <a:t> – Is the problem getting worse over time or is it getting better over time?</a:t>
            </a:r>
          </a:p>
          <a:p>
            <a:pPr>
              <a:defRPr/>
            </a:pPr>
            <a:r>
              <a:rPr lang="en-US" b="1" dirty="0" smtClean="0">
                <a:ea typeface="+mn-ea"/>
                <a:cs typeface="+mn-cs"/>
              </a:rPr>
              <a:t>Impact</a:t>
            </a:r>
            <a:r>
              <a:rPr lang="en-US" dirty="0" smtClean="0">
                <a:ea typeface="+mn-ea"/>
                <a:cs typeface="+mn-cs"/>
              </a:rPr>
              <a:t> –How severe is the problem?</a:t>
            </a:r>
          </a:p>
          <a:p>
            <a:pPr>
              <a:defRPr/>
            </a:pPr>
            <a:r>
              <a:rPr lang="en-US" b="1" dirty="0" smtClean="0">
                <a:ea typeface="+mn-ea"/>
                <a:cs typeface="+mn-cs"/>
              </a:rPr>
              <a:t>Relative Ratio</a:t>
            </a:r>
            <a:r>
              <a:rPr lang="en-US" dirty="0" smtClean="0">
                <a:ea typeface="+mn-ea"/>
                <a:cs typeface="+mn-cs"/>
              </a:rPr>
              <a:t> – How does the community’s problem compare to surrounding communities or the state?</a:t>
            </a:r>
          </a:p>
          <a:p>
            <a:pPr>
              <a:defRPr/>
            </a:pPr>
            <a:endParaRPr lang="en-US" dirty="0" smtClean="0">
              <a:ea typeface="+mn-ea"/>
              <a:cs typeface="+mn-cs"/>
            </a:endParaRPr>
          </a:p>
          <a:p>
            <a:r>
              <a:rPr lang="en-US" sz="1200" b="0" i="0" kern="1200" dirty="0" smtClean="0">
                <a:solidFill>
                  <a:schemeClr val="tx1"/>
                </a:solidFill>
                <a:effectLst/>
                <a:latin typeface="+mn-lt"/>
                <a:ea typeface="+mn-ea"/>
                <a:cs typeface="+mn-cs"/>
              </a:rPr>
              <a:t>Risk-focused prevention is based on a simple premise: To prevent a problem from happening, we need to identify the factors that increase the risk of that problem developing and then Data from the KCTC Youth Survey can be used to help school and community prevention planners identify current levels of problem behaviors and the precursors (risk and protective factors) to those behaviors. By focusing prevention efforts on identified precursors, prevention planners can implement specific types of interventions that have been effective in either reducing the identified risk(s) or enhancing the identified protection(s) and evaluate their effectiveness. </a:t>
            </a:r>
          </a:p>
          <a:p>
            <a:r>
              <a:rPr lang="en-US" sz="1200" b="0" i="0" kern="1200" dirty="0" smtClean="0">
                <a:solidFill>
                  <a:schemeClr val="tx1"/>
                </a:solidFill>
                <a:effectLst/>
                <a:latin typeface="+mn-lt"/>
                <a:ea typeface="+mn-ea"/>
                <a:cs typeface="+mn-cs"/>
              </a:rPr>
              <a:t>To help make essential decisions, schools</a:t>
            </a:r>
            <a:r>
              <a:rPr lang="en-US" sz="1200" b="0" i="0" kern="1200" baseline="0" dirty="0" smtClean="0">
                <a:solidFill>
                  <a:schemeClr val="tx1"/>
                </a:solidFill>
                <a:effectLst/>
                <a:latin typeface="+mn-lt"/>
                <a:ea typeface="+mn-ea"/>
                <a:cs typeface="+mn-cs"/>
              </a:rPr>
              <a:t> and communities should consider the following: </a:t>
            </a:r>
          </a:p>
          <a:p>
            <a:r>
              <a:rPr lang="en-US" sz="1200" b="1" i="0" kern="1200" dirty="0" smtClean="0">
                <a:solidFill>
                  <a:schemeClr val="tx1"/>
                </a:solidFill>
                <a:effectLst/>
                <a:latin typeface="+mn-lt"/>
                <a:ea typeface="+mn-ea"/>
                <a:cs typeface="+mn-cs"/>
              </a:rPr>
              <a:t>Look for</a:t>
            </a:r>
            <a:r>
              <a:rPr lang="en-US" sz="1200" b="1" i="0" kern="1200" baseline="0" dirty="0" smtClean="0">
                <a:solidFill>
                  <a:schemeClr val="tx1"/>
                </a:solidFill>
                <a:effectLst/>
                <a:latin typeface="+mn-lt"/>
                <a:ea typeface="+mn-ea"/>
                <a:cs typeface="+mn-cs"/>
              </a:rPr>
              <a:t> </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for levels of drug use or bullying which are increasing or unacceptably high</a:t>
            </a:r>
            <a:r>
              <a:rPr lang="en-US" sz="1200" b="0" i="0" kern="1200" baseline="0" dirty="0" smtClean="0">
                <a:solidFill>
                  <a:schemeClr val="tx1"/>
                </a:solidFill>
                <a:effectLst/>
                <a:latin typeface="+mn-lt"/>
                <a:ea typeface="+mn-ea"/>
                <a:cs typeface="+mn-cs"/>
              </a:rPr>
              <a:t> and consider the Magnitude or the number of youth affected.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How do I decide if a number is unacceptable?</a:t>
            </a:r>
          </a:p>
          <a:p>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Compare your data with county, statewide, and national data - differences of 5% between local and other data are probably significant.</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Look at the your data over time, the trend - rates which have been steadily increasing are probably significant.</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Determine the values held within your community - is it acceptable in your community for 75% of high school students to believe that it is easy to obtain alcohol (for example).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Also look at how</a:t>
            </a:r>
            <a:r>
              <a:rPr lang="en-US" sz="1200" b="0" i="0" kern="1200" baseline="0" dirty="0" smtClean="0">
                <a:solidFill>
                  <a:schemeClr val="tx1"/>
                </a:solidFill>
                <a:effectLst/>
                <a:latin typeface="+mn-lt"/>
                <a:ea typeface="+mn-ea"/>
                <a:cs typeface="+mn-cs"/>
              </a:rPr>
              <a:t> the data compares to state or national values – is it higher or lower?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How do I decide which intervention(s) to employ?</a:t>
            </a:r>
          </a:p>
          <a:p>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Programs should be selected based on the risk factors that are high in your school or community and the protective factors which are low.</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Programs should be age appropriate and employed prior to the onset of the problem behavior.</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a:defRPr/>
            </a:pPr>
            <a:endParaRPr lang="en-US" dirty="0" smtClean="0">
              <a:ea typeface="+mn-ea"/>
              <a:cs typeface="+mn-cs"/>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6125" indent="-285750">
              <a:defRPr>
                <a:solidFill>
                  <a:schemeClr val="tx1"/>
                </a:solidFill>
                <a:latin typeface="Arial" panose="020B0604020202020204" pitchFamily="34" charset="0"/>
                <a:ea typeface="MS PGothic" panose="020B0600070205080204" pitchFamily="34" charset="-128"/>
              </a:defRPr>
            </a:lvl2pPr>
            <a:lvl3pPr marL="1147763" indent="-228600">
              <a:defRPr>
                <a:solidFill>
                  <a:schemeClr val="tx1"/>
                </a:solidFill>
                <a:latin typeface="Arial" panose="020B0604020202020204" pitchFamily="34" charset="0"/>
                <a:ea typeface="MS PGothic" panose="020B0600070205080204" pitchFamily="34" charset="-128"/>
              </a:defRPr>
            </a:lvl3pPr>
            <a:lvl4pPr marL="1609725" indent="-228600">
              <a:defRPr>
                <a:solidFill>
                  <a:schemeClr val="tx1"/>
                </a:solidFill>
                <a:latin typeface="Arial" panose="020B0604020202020204" pitchFamily="34" charset="0"/>
                <a:ea typeface="MS PGothic" panose="020B0600070205080204" pitchFamily="34" charset="-128"/>
              </a:defRPr>
            </a:lvl4pPr>
            <a:lvl5pPr marL="2068513" indent="-228600">
              <a:defRPr>
                <a:solidFill>
                  <a:schemeClr val="tx1"/>
                </a:solidFill>
                <a:latin typeface="Arial" panose="020B0604020202020204" pitchFamily="34" charset="0"/>
                <a:ea typeface="MS PGothic" panose="020B0600070205080204" pitchFamily="34" charset="-128"/>
              </a:defRPr>
            </a:lvl5pPr>
            <a:lvl6pPr marL="2525713"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2913"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40113"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7313"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7C03CA-198D-49C6-93AC-075E2AFC6739}" type="slidenum">
              <a:rPr lang="en-US" altLang="en-US" smtClean="0">
                <a:latin typeface="Calibri" panose="020F0502020204030204" pitchFamily="34" charset="0"/>
              </a:rPr>
              <a:pPr/>
              <a:t>26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879365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a:t>
            </a:r>
            <a:r>
              <a:rPr lang="en-US" dirty="0" smtClean="0"/>
              <a:t>of the things we</a:t>
            </a:r>
            <a:r>
              <a:rPr lang="en-US" baseline="0" dirty="0" smtClean="0"/>
              <a:t> are starting to do more now with the scope of KCTC data is look at connections between variables. </a:t>
            </a:r>
          </a:p>
          <a:p>
            <a:r>
              <a:rPr lang="en-US" baseline="0" dirty="0" smtClean="0"/>
              <a:t>For example, we know that ACES and family attachment in early childhood are associated with substance use later in life. Similarly, research has shown the connection between depression and substance use. While we know these connections, it is good to be able to understand the data as it pertains to OUR students in Kansas. </a:t>
            </a:r>
            <a:endParaRPr lang="en-US" dirty="0"/>
          </a:p>
        </p:txBody>
      </p:sp>
      <p:sp>
        <p:nvSpPr>
          <p:cNvPr id="4" name="Slide Number Placeholder 3"/>
          <p:cNvSpPr>
            <a:spLocks noGrp="1"/>
          </p:cNvSpPr>
          <p:nvPr>
            <p:ph type="sldNum" sz="quarter" idx="10"/>
          </p:nvPr>
        </p:nvSpPr>
        <p:spPr/>
        <p:txBody>
          <a:bodyPr/>
          <a:lstStyle/>
          <a:p>
            <a:fld id="{CD4F73CC-5F06-48B2-B28C-041B02C382A1}" type="slidenum">
              <a:rPr lang="en-US" smtClean="0"/>
              <a:t>27</a:t>
            </a:fld>
            <a:endParaRPr lang="en-US" dirty="0"/>
          </a:p>
        </p:txBody>
      </p:sp>
    </p:spTree>
    <p:extLst>
      <p:ext uri="{BB962C8B-B14F-4D97-AF65-F5344CB8AC3E}">
        <p14:creationId xmlns:p14="http://schemas.microsoft.com/office/powerpoint/2010/main" val="2205121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to family conflict, the strongest correlate of youth depression with KCTC data was being bullied at school. </a:t>
            </a:r>
          </a:p>
          <a:p>
            <a:endParaRPr lang="en-US" dirty="0" smtClean="0"/>
          </a:p>
          <a:p>
            <a:r>
              <a:rPr lang="en-US" dirty="0" smtClean="0"/>
              <a:t>This figure</a:t>
            </a:r>
            <a:r>
              <a:rPr lang="en-US" baseline="0" dirty="0" smtClean="0"/>
              <a:t> shows in blue the percentage of students that reported depression and in orange those that did not.</a:t>
            </a:r>
          </a:p>
          <a:p>
            <a:r>
              <a:rPr lang="en-US" baseline="0" dirty="0" smtClean="0"/>
              <a:t>Along the bottom is the frequency in which they reported being bullied in school during the past year. – With the range being ‘never’, ‘sometimes’ ‘regularly’, and ‘every day’. </a:t>
            </a:r>
          </a:p>
          <a:p>
            <a:endParaRPr lang="en-US" baseline="0" dirty="0" smtClean="0"/>
          </a:p>
          <a:p>
            <a:r>
              <a:rPr lang="en-US" baseline="0" dirty="0" smtClean="0"/>
              <a:t>You would hope that the percentage of students reported being bullied would go down as reported frequency increased, which is what you see with the orange line for student who did not also report depression.  81% reported they had not been bullied in school during the past year, and the percentage decreases with frequ4ncy. </a:t>
            </a:r>
          </a:p>
          <a:p>
            <a:endParaRPr lang="en-US" baseline="0" dirty="0" smtClean="0"/>
          </a:p>
          <a:p>
            <a:r>
              <a:rPr lang="en-US" baseline="0" dirty="0" smtClean="0"/>
              <a:t>Notice the opposite trajectory with the students that DID report depression.  Fewer reported never being bullied and over half reported being bullied ‘every day’  </a:t>
            </a:r>
          </a:p>
          <a:p>
            <a:r>
              <a:rPr lang="en-US" baseline="0" dirty="0" smtClean="0"/>
              <a:t>There is a huge 63 percentage point difference between student who reported depression and ‘never’ being bullied and those who did not report depression and ‘ever’ being bulled. </a:t>
            </a:r>
          </a:p>
          <a:p>
            <a:endParaRPr lang="en-US" baseline="0" dirty="0" smtClean="0"/>
          </a:p>
          <a:p>
            <a:r>
              <a:rPr lang="en-US" b="1" baseline="0" dirty="0" smtClean="0"/>
              <a:t>While we cannot say that being bullied CAUSES depression, or vice-versa, we CAN say that there is a positive correlation between the two. As one increases, the other also increase, </a:t>
            </a:r>
          </a:p>
          <a:p>
            <a:endParaRPr lang="en-US" baseline="0" dirty="0" smtClean="0"/>
          </a:p>
          <a:p>
            <a:r>
              <a:rPr lang="en-US" baseline="0" dirty="0" smtClean="0"/>
              <a:t>Three is some research that suggests that both victims and bullies are at highest risk for depression. </a:t>
            </a:r>
          </a:p>
          <a:p>
            <a:endParaRPr lang="en-US" baseline="0" dirty="0" smtClean="0"/>
          </a:p>
        </p:txBody>
      </p:sp>
      <p:sp>
        <p:nvSpPr>
          <p:cNvPr id="4" name="Slide Number Placeholder 3"/>
          <p:cNvSpPr>
            <a:spLocks noGrp="1"/>
          </p:cNvSpPr>
          <p:nvPr>
            <p:ph type="sldNum" sz="quarter" idx="10"/>
          </p:nvPr>
        </p:nvSpPr>
        <p:spPr/>
        <p:txBody>
          <a:bodyPr/>
          <a:lstStyle/>
          <a:p>
            <a:fld id="{E57FEBF5-683D-45DB-86AA-C7109D084E30}" type="slidenum">
              <a:rPr lang="en-US" smtClean="0"/>
              <a:t>28</a:t>
            </a:fld>
            <a:endParaRPr lang="en-US" dirty="0"/>
          </a:p>
        </p:txBody>
      </p:sp>
    </p:spTree>
    <p:extLst>
      <p:ext uri="{BB962C8B-B14F-4D97-AF65-F5344CB8AC3E}">
        <p14:creationId xmlns:p14="http://schemas.microsoft.com/office/powerpoint/2010/main" val="3311451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area related to the topic today and the idea of making Connections between the data  is that of Social Emotional Learning which is a focus of KSDE and schools as it relates to the new accreditation process. </a:t>
            </a:r>
          </a:p>
          <a:p>
            <a:endParaRPr lang="en-US" baseline="0" dirty="0" smtClean="0"/>
          </a:p>
          <a:p>
            <a:r>
              <a:rPr lang="en-US" baseline="0" dirty="0" smtClean="0"/>
              <a:t>Schools are using KCTC data to measure Social emotional earning and growth. </a:t>
            </a:r>
          </a:p>
          <a:p>
            <a:endParaRPr lang="en-US" baseline="0" dirty="0" smtClean="0"/>
          </a:p>
          <a:p>
            <a:r>
              <a:rPr lang="en-US" baseline="0" dirty="0" smtClean="0"/>
              <a:t>As you look a the 4 rubrics you can see that SEL is part of every single evidence-based practiced . </a:t>
            </a:r>
          </a:p>
          <a:p>
            <a:endParaRPr lang="en-US" baseline="0" dirty="0" smtClean="0"/>
          </a:p>
          <a:p>
            <a:r>
              <a:rPr lang="en-US" baseline="0" dirty="0" smtClean="0"/>
              <a:t>And as you look at what is collected with the KCTC data you see how nicely it aligns. </a:t>
            </a:r>
          </a:p>
        </p:txBody>
      </p:sp>
      <p:sp>
        <p:nvSpPr>
          <p:cNvPr id="4" name="Slide Number Placeholder 3"/>
          <p:cNvSpPr>
            <a:spLocks noGrp="1"/>
          </p:cNvSpPr>
          <p:nvPr>
            <p:ph type="sldNum" sz="quarter" idx="10"/>
          </p:nvPr>
        </p:nvSpPr>
        <p:spPr/>
        <p:txBody>
          <a:bodyPr/>
          <a:lstStyle/>
          <a:p>
            <a:fld id="{4F16CED8-6C39-4801-A8CD-DFEE698E55D1}" type="slidenum">
              <a:rPr lang="en-US" smtClean="0"/>
              <a:t>29</a:t>
            </a:fld>
            <a:endParaRPr lang="en-US" dirty="0"/>
          </a:p>
        </p:txBody>
      </p:sp>
    </p:spTree>
    <p:extLst>
      <p:ext uri="{BB962C8B-B14F-4D97-AF65-F5344CB8AC3E}">
        <p14:creationId xmlns:p14="http://schemas.microsoft.com/office/powerpoint/2010/main" val="46255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318"/>
          <p:cNvSpPr>
            <a:spLocks noGrp="1"/>
          </p:cNvSpPr>
          <p:nvPr>
            <p:ph type="sldNum" sz="quarter" idx="5"/>
          </p:nvPr>
        </p:nvSpPr>
        <p:spPr bwMode="auto">
          <a:xfrm>
            <a:off x="4065566" y="8988703"/>
            <a:ext cx="3112092" cy="4756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55" tIns="47514" rIns="95055" bIns="47514"/>
          <a:lstStyle>
            <a:lvl1pPr>
              <a:defRPr>
                <a:solidFill>
                  <a:schemeClr val="tx1"/>
                </a:solidFill>
                <a:latin typeface="Arial" charset="0"/>
                <a:ea typeface="MS PGothic" charset="-128"/>
              </a:defRPr>
            </a:lvl1pPr>
            <a:lvl2pPr marL="756274" indent="-289636">
              <a:defRPr>
                <a:solidFill>
                  <a:schemeClr val="tx1"/>
                </a:solidFill>
                <a:latin typeface="Arial" charset="0"/>
                <a:ea typeface="MS PGothic" charset="-128"/>
              </a:defRPr>
            </a:lvl2pPr>
            <a:lvl3pPr marL="1163373" indent="-231709">
              <a:defRPr>
                <a:solidFill>
                  <a:schemeClr val="tx1"/>
                </a:solidFill>
                <a:latin typeface="Arial" charset="0"/>
                <a:ea typeface="MS PGothic" charset="-128"/>
              </a:defRPr>
            </a:lvl3pPr>
            <a:lvl4pPr marL="1631618" indent="-231709">
              <a:defRPr>
                <a:solidFill>
                  <a:schemeClr val="tx1"/>
                </a:solidFill>
                <a:latin typeface="Arial" charset="0"/>
                <a:ea typeface="MS PGothic" charset="-128"/>
              </a:defRPr>
            </a:lvl4pPr>
            <a:lvl5pPr marL="2096646" indent="-231709">
              <a:defRPr>
                <a:solidFill>
                  <a:schemeClr val="tx1"/>
                </a:solidFill>
                <a:latin typeface="Arial" charset="0"/>
                <a:ea typeface="MS PGothic" charset="-128"/>
              </a:defRPr>
            </a:lvl5pPr>
            <a:lvl6pPr marL="2560063" indent="-231709" defTabSz="463418" eaLnBrk="0" fontAlgn="base" hangingPunct="0">
              <a:spcBef>
                <a:spcPct val="0"/>
              </a:spcBef>
              <a:spcAft>
                <a:spcPct val="0"/>
              </a:spcAft>
              <a:defRPr>
                <a:solidFill>
                  <a:schemeClr val="tx1"/>
                </a:solidFill>
                <a:latin typeface="Arial" charset="0"/>
                <a:ea typeface="MS PGothic" charset="-128"/>
              </a:defRPr>
            </a:lvl6pPr>
            <a:lvl7pPr marL="3023481" indent="-231709" defTabSz="463418" eaLnBrk="0" fontAlgn="base" hangingPunct="0">
              <a:spcBef>
                <a:spcPct val="0"/>
              </a:spcBef>
              <a:spcAft>
                <a:spcPct val="0"/>
              </a:spcAft>
              <a:defRPr>
                <a:solidFill>
                  <a:schemeClr val="tx1"/>
                </a:solidFill>
                <a:latin typeface="Arial" charset="0"/>
                <a:ea typeface="MS PGothic" charset="-128"/>
              </a:defRPr>
            </a:lvl7pPr>
            <a:lvl8pPr marL="3486898" indent="-231709" defTabSz="463418" eaLnBrk="0" fontAlgn="base" hangingPunct="0">
              <a:spcBef>
                <a:spcPct val="0"/>
              </a:spcBef>
              <a:spcAft>
                <a:spcPct val="0"/>
              </a:spcAft>
              <a:defRPr>
                <a:solidFill>
                  <a:schemeClr val="tx1"/>
                </a:solidFill>
                <a:latin typeface="Arial" charset="0"/>
                <a:ea typeface="MS PGothic" charset="-128"/>
              </a:defRPr>
            </a:lvl8pPr>
            <a:lvl9pPr marL="3950316" indent="-231709" defTabSz="463418" eaLnBrk="0" fontAlgn="base" hangingPunct="0">
              <a:spcBef>
                <a:spcPct val="0"/>
              </a:spcBef>
              <a:spcAft>
                <a:spcPct val="0"/>
              </a:spcAft>
              <a:defRPr>
                <a:solidFill>
                  <a:schemeClr val="tx1"/>
                </a:solidFill>
                <a:latin typeface="Arial" charset="0"/>
                <a:ea typeface="MS PGothic" charset="-128"/>
              </a:defRPr>
            </a:lvl9pPr>
          </a:lstStyle>
          <a:p>
            <a:pPr>
              <a:buSzPct val="25000"/>
            </a:pPr>
            <a:fld id="{3827A089-807F-6A49-9CDB-48C1BA473648}" type="slidenum">
              <a:rPr lang="en-US" altLang="en-US">
                <a:solidFill>
                  <a:srgbClr val="000000"/>
                </a:solidFill>
                <a:sym typeface="Arial" charset="0"/>
              </a:rPr>
              <a:pPr>
                <a:buSzPct val="25000"/>
              </a:pPr>
              <a:t>3</a:t>
            </a:fld>
            <a:endParaRPr lang="en-US" altLang="en-US" dirty="0">
              <a:solidFill>
                <a:srgbClr val="000000"/>
              </a:solidFill>
              <a:sym typeface="Arial" charset="0"/>
            </a:endParaRPr>
          </a:p>
        </p:txBody>
      </p:sp>
      <p:sp>
        <p:nvSpPr>
          <p:cNvPr id="49155" name="Shape 319"/>
          <p:cNvSpPr>
            <a:spLocks noGrp="1" noRot="1" noChangeAspect="1" noTextEdit="1"/>
          </p:cNvSpPr>
          <p:nvPr>
            <p:ph type="sldImg" idx="2"/>
          </p:nvPr>
        </p:nvSpPr>
        <p:spPr bwMode="auto">
          <a:xfrm>
            <a:off x="750888" y="1182688"/>
            <a:ext cx="5675312" cy="31924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 uri="{FAA26D3D-D897-4be2-8F04-BA451C77F1D7}">
              <ma14:placeholderFlag xmlns="" xmlns:ma14="http://schemas.microsoft.com/office/mac/drawingml/2011/main" val="1"/>
            </a:ext>
          </a:extLst>
        </p:spPr>
      </p:sp>
      <p:sp>
        <p:nvSpPr>
          <p:cNvPr id="49156" name="Shape 320"/>
          <p:cNvSpPr>
            <a:spLocks noGrp="1"/>
          </p:cNvSpPr>
          <p:nvPr>
            <p:ph type="body" idx="1"/>
          </p:nvPr>
        </p:nvSpPr>
        <p:spPr bwMode="auto">
          <a:xfrm>
            <a:off x="717929" y="4553805"/>
            <a:ext cx="5743414" cy="37278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55" tIns="47514" rIns="95055" bIns="47514" numCol="1" anchor="t" anchorCtr="0" compatLnSpc="1">
            <a:prstTxWarp prst="textNoShape">
              <a:avLst/>
            </a:prstTxWarp>
          </a:bodyPr>
          <a:lstStyle/>
          <a:p>
            <a:pPr>
              <a:spcBef>
                <a:spcPct val="0"/>
              </a:spcBef>
              <a:buSzPct val="25000"/>
            </a:pPr>
            <a:r>
              <a:rPr lang="en-US" altLang="en-US" dirty="0" smtClean="0">
                <a:solidFill>
                  <a:srgbClr val="000000"/>
                </a:solidFill>
                <a:latin typeface="Arial" charset="0"/>
                <a:ea typeface="MS PGothic" charset="-128"/>
                <a:sym typeface="Arial" charset="0"/>
              </a:rPr>
              <a:t>To reiterate, </a:t>
            </a:r>
          </a:p>
          <a:p>
            <a:pPr>
              <a:spcBef>
                <a:spcPct val="0"/>
              </a:spcBef>
              <a:buSzPct val="25000"/>
            </a:pPr>
            <a:r>
              <a:rPr lang="en-US" altLang="en-US" baseline="0" dirty="0" smtClean="0">
                <a:solidFill>
                  <a:srgbClr val="000000"/>
                </a:solidFill>
                <a:latin typeface="Arial" charset="0"/>
                <a:ea typeface="MS PGothic" charset="-128"/>
                <a:sym typeface="Arial" charset="0"/>
              </a:rPr>
              <a:t> - The KCTC survey if funded by KDADS, Behavior Health Services and is offered annual at not cost to all schools in Kansas, both public and private .</a:t>
            </a:r>
          </a:p>
          <a:p>
            <a:pPr>
              <a:spcBef>
                <a:spcPct val="0"/>
              </a:spcBef>
              <a:buSzPct val="25000"/>
            </a:pPr>
            <a:r>
              <a:rPr lang="en-US" altLang="en-US" baseline="0" dirty="0" smtClean="0">
                <a:solidFill>
                  <a:srgbClr val="000000"/>
                </a:solidFill>
                <a:latin typeface="Arial" charset="0"/>
                <a:ea typeface="MS PGothic" charset="-128"/>
                <a:sym typeface="Arial" charset="0"/>
              </a:rPr>
              <a:t> - the survey was developed by Drs. Hawkins and Catalano from the University of Washington in the 1970s and is based on prevention science that focuses on reducing youth risk and promoting protective factors to buffer risk.  </a:t>
            </a:r>
          </a:p>
          <a:p>
            <a:pPr>
              <a:spcBef>
                <a:spcPct val="0"/>
              </a:spcBef>
              <a:buSzPct val="25000"/>
            </a:pPr>
            <a:r>
              <a:rPr lang="en-US" altLang="en-US" baseline="0" dirty="0" smtClean="0">
                <a:solidFill>
                  <a:srgbClr val="000000"/>
                </a:solidFill>
                <a:latin typeface="Arial" charset="0"/>
                <a:ea typeface="MS PGothic" charset="-128"/>
                <a:sym typeface="Arial" charset="0"/>
              </a:rPr>
              <a:t> </a:t>
            </a:r>
          </a:p>
          <a:p>
            <a:pPr>
              <a:spcBef>
                <a:spcPct val="0"/>
              </a:spcBef>
              <a:buSzPct val="25000"/>
            </a:pPr>
            <a:r>
              <a:rPr lang="en-US" altLang="en-US" baseline="0" dirty="0" smtClean="0">
                <a:solidFill>
                  <a:srgbClr val="000000"/>
                </a:solidFill>
                <a:latin typeface="Arial" charset="0"/>
                <a:ea typeface="MS PGothic" charset="-128"/>
                <a:sym typeface="Arial" charset="0"/>
              </a:rPr>
              <a:t> - The survey is voluntary and completely anonymous – there is no identifiable information collected on the survey and data are only reported at group level when there is a sample size of 20 or at least 25%. </a:t>
            </a:r>
          </a:p>
          <a:p>
            <a:pPr>
              <a:spcBef>
                <a:spcPct val="0"/>
              </a:spcBef>
              <a:buSzPct val="25000"/>
            </a:pPr>
            <a:endParaRPr lang="en-US" altLang="en-US" baseline="0" dirty="0" smtClean="0">
              <a:solidFill>
                <a:srgbClr val="000000"/>
              </a:solidFill>
              <a:latin typeface="Arial" charset="0"/>
              <a:ea typeface="MS PGothic" charset="-128"/>
              <a:sym typeface="Arial" charset="0"/>
            </a:endParaRPr>
          </a:p>
          <a:p>
            <a:pPr>
              <a:spcBef>
                <a:spcPct val="0"/>
              </a:spcBef>
              <a:buSzPct val="25000"/>
            </a:pPr>
            <a:r>
              <a:rPr lang="en-US" altLang="en-US" baseline="0" dirty="0" smtClean="0">
                <a:solidFill>
                  <a:srgbClr val="000000"/>
                </a:solidFill>
                <a:latin typeface="Arial" charset="0"/>
                <a:ea typeface="MS PGothic" charset="-128"/>
                <a:sym typeface="Arial" charset="0"/>
              </a:rPr>
              <a:t>State and county data are publicly available and district and building are password protected. </a:t>
            </a:r>
          </a:p>
          <a:p>
            <a:pPr>
              <a:spcBef>
                <a:spcPct val="0"/>
              </a:spcBef>
              <a:buSzPct val="25000"/>
            </a:pPr>
            <a:endParaRPr lang="en-US" altLang="en-US" baseline="0" dirty="0" smtClean="0">
              <a:solidFill>
                <a:srgbClr val="000000"/>
              </a:solidFill>
              <a:latin typeface="Arial" charset="0"/>
              <a:ea typeface="MS PGothic" charset="-128"/>
              <a:sym typeface="Arial" charset="0"/>
            </a:endParaRPr>
          </a:p>
          <a:p>
            <a:pPr marL="0" marR="0" lvl="0" indent="0" algn="l" defTabSz="914400" rtl="0" eaLnBrk="1" fontAlgn="auto" latinLnBrk="0" hangingPunct="1">
              <a:lnSpc>
                <a:spcPct val="100000"/>
              </a:lnSpc>
              <a:spcBef>
                <a:spcPct val="0"/>
              </a:spcBef>
              <a:spcAft>
                <a:spcPts val="0"/>
              </a:spcAft>
              <a:buClrTx/>
              <a:buSzPct val="25000"/>
              <a:buFontTx/>
              <a:buNone/>
              <a:tabLst/>
              <a:defRPr/>
            </a:pPr>
            <a:r>
              <a:rPr lang="en-US" altLang="en-US" baseline="0" dirty="0" smtClean="0">
                <a:solidFill>
                  <a:srgbClr val="000000"/>
                </a:solidFill>
                <a:latin typeface="Arial" charset="0"/>
                <a:ea typeface="MS PGothic" charset="-128"/>
                <a:sym typeface="Arial" charset="0"/>
              </a:rPr>
              <a:t>KCTC is the only consistent, standardized survey to provide annual, reliable LOCAL LEVEL data to schools and communities. </a:t>
            </a:r>
          </a:p>
          <a:p>
            <a:pPr>
              <a:spcBef>
                <a:spcPct val="0"/>
              </a:spcBef>
              <a:buSzPct val="25000"/>
            </a:pPr>
            <a:endParaRPr lang="en-US" altLang="en-US" dirty="0">
              <a:solidFill>
                <a:srgbClr val="000000"/>
              </a:solidFill>
              <a:latin typeface="Arial" charset="0"/>
              <a:ea typeface="MS PGothic" charset="-128"/>
              <a:sym typeface="Arial" charset="0"/>
            </a:endParaRPr>
          </a:p>
        </p:txBody>
      </p:sp>
    </p:spTree>
    <p:extLst>
      <p:ext uri="{BB962C8B-B14F-4D97-AF65-F5344CB8AC3E}">
        <p14:creationId xmlns:p14="http://schemas.microsoft.com/office/powerpoint/2010/main" val="1675010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62">
              <a:defRPr/>
            </a:pPr>
            <a:r>
              <a:rPr lang="en-US" altLang="en-US" dirty="0" smtClean="0">
                <a:solidFill>
                  <a:srgbClr val="000000"/>
                </a:solidFill>
                <a:sym typeface="Calibri" panose="020F0502020204030204" pitchFamily="34" charset="0"/>
              </a:rPr>
              <a:t>The four KCTC domains – school,</a:t>
            </a:r>
            <a:r>
              <a:rPr lang="en-US" altLang="en-US" baseline="0" dirty="0" smtClean="0">
                <a:solidFill>
                  <a:srgbClr val="000000"/>
                </a:solidFill>
                <a:sym typeface="Calibri" panose="020F0502020204030204" pitchFamily="34" charset="0"/>
              </a:rPr>
              <a:t> community, peer/individual an family look very much like that in the relationship rubric and contain data critical for student engagement and school climate.  </a:t>
            </a:r>
            <a:endParaRPr lang="en-US" altLang="en-US" dirty="0" smtClean="0">
              <a:solidFill>
                <a:srgbClr val="000000"/>
              </a:solidFill>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3900498B-DE82-43CB-AE8F-E78D3AE9CB5A}" type="slidenum">
              <a:rPr lang="en-US" smtClean="0"/>
              <a:t>30</a:t>
            </a:fld>
            <a:endParaRPr lang="en-US" dirty="0"/>
          </a:p>
        </p:txBody>
      </p:sp>
    </p:spTree>
    <p:extLst>
      <p:ext uri="{BB962C8B-B14F-4D97-AF65-F5344CB8AC3E}">
        <p14:creationId xmlns:p14="http://schemas.microsoft.com/office/powerpoint/2010/main" val="1979453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t>
            </a:r>
            <a:r>
              <a:rPr lang="en-US" dirty="0" smtClean="0"/>
              <a:t>the information, we created</a:t>
            </a:r>
            <a:r>
              <a:rPr lang="en-US" baseline="0" dirty="0" smtClean="0"/>
              <a:t> a report that aligned to the KSDE SEL standards for </a:t>
            </a:r>
          </a:p>
          <a:p>
            <a:r>
              <a:rPr lang="en-US" baseline="0" dirty="0" smtClean="0"/>
              <a:t>Character development</a:t>
            </a:r>
          </a:p>
          <a:p>
            <a:r>
              <a:rPr lang="en-US" baseline="0" dirty="0" smtClean="0"/>
              <a:t>Personal development</a:t>
            </a:r>
          </a:p>
          <a:p>
            <a:r>
              <a:rPr lang="en-US" baseline="0" dirty="0" smtClean="0"/>
              <a:t>Social development </a:t>
            </a:r>
          </a:p>
          <a:p>
            <a:r>
              <a:rPr lang="en-US" baseline="0" dirty="0" smtClean="0"/>
              <a:t>And a school climate scale. </a:t>
            </a:r>
          </a:p>
          <a:p>
            <a:endParaRPr lang="en-US" baseline="0" dirty="0" smtClean="0"/>
          </a:p>
          <a:p>
            <a:r>
              <a:rPr lang="en-US" baseline="0" dirty="0" smtClean="0"/>
              <a:t>This fall we will be sharing tailored District SEL reports with participating districts at no cost for the third year. </a:t>
            </a:r>
          </a:p>
          <a:p>
            <a:r>
              <a:rPr lang="en-US" baseline="0" dirty="0" smtClean="0"/>
              <a:t>District will be able to compare each standard with their baseline values, monitoring trends if they are improving based on their targeted data and strategies implemented. </a:t>
            </a:r>
          </a:p>
          <a:p>
            <a:endParaRPr lang="en-US" baseline="0" dirty="0" smtClean="0"/>
          </a:p>
          <a:p>
            <a:r>
              <a:rPr lang="en-US" baseline="0" dirty="0" smtClean="0"/>
              <a:t>They will be also be able to compare their percentages to that of the state average. </a:t>
            </a:r>
          </a:p>
        </p:txBody>
      </p:sp>
      <p:sp>
        <p:nvSpPr>
          <p:cNvPr id="4" name="Slide Number Placeholder 3"/>
          <p:cNvSpPr>
            <a:spLocks noGrp="1"/>
          </p:cNvSpPr>
          <p:nvPr>
            <p:ph type="sldNum" sz="quarter" idx="10"/>
          </p:nvPr>
        </p:nvSpPr>
        <p:spPr/>
        <p:txBody>
          <a:bodyPr/>
          <a:lstStyle/>
          <a:p>
            <a:fld id="{E57FEBF5-683D-45DB-86AA-C7109D084E30}" type="slidenum">
              <a:rPr lang="en-US" smtClean="0"/>
              <a:t>31</a:t>
            </a:fld>
            <a:endParaRPr lang="en-US" dirty="0"/>
          </a:p>
        </p:txBody>
      </p:sp>
    </p:spTree>
    <p:extLst>
      <p:ext uri="{BB962C8B-B14F-4D97-AF65-F5344CB8AC3E}">
        <p14:creationId xmlns:p14="http://schemas.microsoft.com/office/powerpoint/2010/main" val="1087263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Social</a:t>
            </a:r>
            <a:r>
              <a:rPr lang="en-US" baseline="0" dirty="0" smtClean="0"/>
              <a:t> Emotional Learning report, p</a:t>
            </a:r>
            <a:r>
              <a:rPr lang="en-US" dirty="0" smtClean="0"/>
              <a:t>articipating</a:t>
            </a:r>
            <a:r>
              <a:rPr lang="en-US" baseline="0" dirty="0" smtClean="0"/>
              <a:t> schools receive an at a glance infographic, a district short report focusing on reported substance use and bullying, a and a depression/suicide report, if participation. </a:t>
            </a:r>
          </a:p>
          <a:p>
            <a:endParaRPr lang="en-US" baseline="0" dirty="0" smtClean="0"/>
          </a:p>
          <a:p>
            <a:r>
              <a:rPr lang="en-US" baseline="0" dirty="0" smtClean="0"/>
              <a:t>Community coalitions that are focusing on youth substance use and suicide prevention also use the KCTC data and receive county reports for planning and monitoring progress toward their objectives. </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32</a:t>
            </a:fld>
            <a:endParaRPr lang="en-US" dirty="0"/>
          </a:p>
        </p:txBody>
      </p:sp>
    </p:spTree>
    <p:extLst>
      <p:ext uri="{BB962C8B-B14F-4D97-AF65-F5344CB8AC3E}">
        <p14:creationId xmlns:p14="http://schemas.microsoft.com/office/powerpoint/2010/main" val="949382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MTSS trainers also work with the KCTC</a:t>
            </a:r>
            <a:r>
              <a:rPr lang="en-US" sz="1200" b="0" i="0" kern="1200" baseline="0" dirty="0" smtClean="0">
                <a:solidFill>
                  <a:schemeClr val="tx1"/>
                </a:solidFill>
                <a:effectLst/>
                <a:latin typeface="+mn-lt"/>
                <a:ea typeface="+mn-ea"/>
                <a:cs typeface="+mn-cs"/>
              </a:rPr>
              <a:t> data to provide districts with instructional strategies to improve areas of identified need based on the data. </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 More here based on conversation with Christina Mann</a:t>
            </a:r>
          </a:p>
        </p:txBody>
      </p:sp>
      <p:sp>
        <p:nvSpPr>
          <p:cNvPr id="4" name="Slide Number Placeholder 3"/>
          <p:cNvSpPr>
            <a:spLocks noGrp="1"/>
          </p:cNvSpPr>
          <p:nvPr>
            <p:ph type="sldNum" sz="quarter" idx="10"/>
          </p:nvPr>
        </p:nvSpPr>
        <p:spPr/>
        <p:txBody>
          <a:bodyPr/>
          <a:lstStyle/>
          <a:p>
            <a:fld id="{E57FEBF5-683D-45DB-86AA-C7109D084E30}" type="slidenum">
              <a:rPr lang="en-US" smtClean="0"/>
              <a:t>33</a:t>
            </a:fld>
            <a:endParaRPr lang="en-US" dirty="0"/>
          </a:p>
        </p:txBody>
      </p:sp>
    </p:spTree>
    <p:extLst>
      <p:ext uri="{BB962C8B-B14F-4D97-AF65-F5344CB8AC3E}">
        <p14:creationId xmlns:p14="http://schemas.microsoft.com/office/powerpoint/2010/main" val="1014348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brought with me a state ‘at a glance’ report based on KCTC bullying data. </a:t>
            </a:r>
          </a:p>
          <a:p>
            <a:r>
              <a:rPr lang="en-US" baseline="0" dirty="0" smtClean="0"/>
              <a:t>Participating districts receive a similar tailored district glance report based on common KCTC measure which makes it easy to review data needs and trends. </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34</a:t>
            </a:fld>
            <a:endParaRPr lang="en-US" dirty="0"/>
          </a:p>
        </p:txBody>
      </p:sp>
    </p:spTree>
    <p:extLst>
      <p:ext uri="{BB962C8B-B14F-4D97-AF65-F5344CB8AC3E}">
        <p14:creationId xmlns:p14="http://schemas.microsoft.com/office/powerpoint/2010/main" val="742438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resources available for bullying prevention including those on the KSDE website. </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35</a:t>
            </a:fld>
            <a:endParaRPr lang="en-US" dirty="0"/>
          </a:p>
        </p:txBody>
      </p:sp>
    </p:spTree>
    <p:extLst>
      <p:ext uri="{BB962C8B-B14F-4D97-AF65-F5344CB8AC3E}">
        <p14:creationId xmlns:p14="http://schemas.microsoft.com/office/powerpoint/2010/main" val="3734039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respect, we</a:t>
            </a:r>
            <a:r>
              <a:rPr lang="en-US" baseline="0" dirty="0" smtClean="0"/>
              <a:t> would like to issue the following recommendations to the task force: </a:t>
            </a:r>
          </a:p>
          <a:p>
            <a:endParaRPr lang="en-US" baseline="0" dirty="0" smtClean="0"/>
          </a:p>
          <a:p>
            <a:pPr marL="228600" indent="-228600">
              <a:buAutoNum type="arabicParenR"/>
            </a:pPr>
            <a:r>
              <a:rPr lang="en-US" baseline="0" dirty="0" smtClean="0"/>
              <a:t>First, schools should be encouraged to administer the KCTC student survey to gather data on student bullying perception and behavior. </a:t>
            </a:r>
          </a:p>
          <a:p>
            <a:pPr marL="228600" indent="-228600">
              <a:buAutoNum type="arabicParenR"/>
            </a:pPr>
            <a:r>
              <a:rPr lang="en-US" baseline="0" dirty="0" smtClean="0"/>
              <a:t>Second, reduce the burden of data collection of anonymous surveys, while still maintaining parent choice, by working to change legislation to for opt-out instead of opt-in consent. </a:t>
            </a:r>
          </a:p>
          <a:p>
            <a:pPr marL="228600" indent="-228600">
              <a:buAutoNum type="arabicParenR"/>
            </a:pPr>
            <a:r>
              <a:rPr lang="en-US" baseline="0" dirty="0" smtClean="0"/>
              <a:t>Three, encourage USE of data for local level bullying prevention planning and monitoring to support outcomes.. </a:t>
            </a:r>
          </a:p>
          <a:p>
            <a:pPr marL="457200" lvl="1" indent="0">
              <a:buNone/>
            </a:pPr>
            <a:r>
              <a:rPr lang="en-US" baseline="0" dirty="0" smtClean="0"/>
              <a:t> -- It is not enough just to collect the data, but we need to USE the data to guide decision making.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we need to increase awareness of the issue and concern, as well as progress and success, but SHARING data with stakeholders.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7FEBF5-683D-45DB-86AA-C7109D084E30}" type="slidenum">
              <a:rPr lang="en-US" smtClean="0"/>
              <a:t>36</a:t>
            </a:fld>
            <a:endParaRPr lang="en-US" dirty="0"/>
          </a:p>
        </p:txBody>
      </p:sp>
    </p:spTree>
    <p:extLst>
      <p:ext uri="{BB962C8B-B14F-4D97-AF65-F5344CB8AC3E}">
        <p14:creationId xmlns:p14="http://schemas.microsoft.com/office/powerpoint/2010/main" val="401983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 opportunity</a:t>
            </a:r>
            <a:r>
              <a:rPr lang="en-US" baseline="0" dirty="0" smtClean="0"/>
              <a:t> to share this information and recommendation with the task force. </a:t>
            </a:r>
          </a:p>
          <a:p>
            <a:endParaRPr lang="en-US" baseline="0" dirty="0" smtClean="0"/>
          </a:p>
          <a:p>
            <a:r>
              <a:rPr lang="en-US" baseline="0" dirty="0" smtClean="0"/>
              <a:t>Are there are any questions? </a:t>
            </a:r>
          </a:p>
          <a:p>
            <a:endParaRPr lang="en-US" dirty="0"/>
          </a:p>
        </p:txBody>
      </p:sp>
      <p:sp>
        <p:nvSpPr>
          <p:cNvPr id="4" name="Slide Number Placeholder 3"/>
          <p:cNvSpPr>
            <a:spLocks noGrp="1"/>
          </p:cNvSpPr>
          <p:nvPr>
            <p:ph type="sldNum" sz="quarter" idx="10"/>
          </p:nvPr>
        </p:nvSpPr>
        <p:spPr/>
        <p:txBody>
          <a:bodyPr/>
          <a:lstStyle/>
          <a:p>
            <a:fld id="{F2E1B1F9-9B40-4B5F-B0E5-F52AB47A35BC}" type="slidenum">
              <a:rPr lang="en-US" smtClean="0"/>
              <a:t>37</a:t>
            </a:fld>
            <a:endParaRPr lang="en-US" dirty="0"/>
          </a:p>
        </p:txBody>
      </p:sp>
    </p:spTree>
    <p:extLst>
      <p:ext uri="{BB962C8B-B14F-4D97-AF65-F5344CB8AC3E}">
        <p14:creationId xmlns:p14="http://schemas.microsoft.com/office/powerpoint/2010/main" val="345607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participation rate from 1995-</a:t>
            </a:r>
            <a:r>
              <a:rPr lang="en-US" baseline="0" dirty="0" smtClean="0"/>
              <a:t> to present. </a:t>
            </a:r>
          </a:p>
          <a:p>
            <a:endParaRPr lang="en-US" baseline="0" dirty="0" smtClean="0"/>
          </a:p>
          <a:p>
            <a:r>
              <a:rPr lang="en-US" baseline="0" dirty="0" smtClean="0"/>
              <a:t>Highest participation was 99,167 in 2014 </a:t>
            </a:r>
          </a:p>
          <a:p>
            <a:r>
              <a:rPr lang="en-US" baseline="0" dirty="0" smtClean="0"/>
              <a:t>Does anyone know what happened here…  (point to dip in 2015) </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4</a:t>
            </a:fld>
            <a:endParaRPr lang="en-US" dirty="0"/>
          </a:p>
        </p:txBody>
      </p:sp>
    </p:spTree>
    <p:extLst>
      <p:ext uri="{BB962C8B-B14F-4D97-AF65-F5344CB8AC3E}">
        <p14:creationId xmlns:p14="http://schemas.microsoft.com/office/powerpoint/2010/main" val="249323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a:t>
            </a:r>
            <a:r>
              <a:rPr lang="en-US" dirty="0" smtClean="0"/>
              <a:t>       </a:t>
            </a:r>
            <a:r>
              <a:rPr lang="en-US" dirty="0"/>
              <a:t>2016</a:t>
            </a:r>
            <a:r>
              <a:rPr lang="en-US" dirty="0" smtClean="0"/>
              <a:t>     </a:t>
            </a:r>
            <a:r>
              <a:rPr lang="en-US" dirty="0"/>
              <a:t>2017</a:t>
            </a:r>
            <a:r>
              <a:rPr lang="en-US" dirty="0" smtClean="0"/>
              <a:t>        2018</a:t>
            </a:r>
          </a:p>
          <a:p>
            <a:r>
              <a:rPr lang="en-US" dirty="0"/>
              <a:t>37, 520 </a:t>
            </a:r>
            <a:r>
              <a:rPr lang="en-US" dirty="0" smtClean="0"/>
              <a:t> </a:t>
            </a:r>
            <a:r>
              <a:rPr lang="en-US" dirty="0"/>
              <a:t>53,390  </a:t>
            </a:r>
            <a:r>
              <a:rPr lang="en-US" dirty="0" smtClean="0"/>
              <a:t> </a:t>
            </a:r>
            <a:r>
              <a:rPr lang="en-US" dirty="0"/>
              <a:t>58,324</a:t>
            </a:r>
            <a:r>
              <a:rPr lang="en-US" dirty="0" smtClean="0"/>
              <a:t>     61,046</a:t>
            </a:r>
          </a:p>
          <a:p>
            <a:endParaRPr lang="en-US" dirty="0" smtClean="0"/>
          </a:p>
          <a:p>
            <a:r>
              <a:rPr lang="en-US" dirty="0" smtClean="0"/>
              <a:t>The</a:t>
            </a:r>
            <a:r>
              <a:rPr lang="en-US" baseline="0" dirty="0" smtClean="0"/>
              <a:t> drop was due to a change in legislation as the result of the passage of </a:t>
            </a:r>
            <a:r>
              <a:rPr lang="en-US" b="1" baseline="0" dirty="0" smtClean="0"/>
              <a:t>House Bill 2099 in 2015.  </a:t>
            </a:r>
            <a:r>
              <a:rPr lang="en-US" b="0" baseline="0" dirty="0" smtClean="0"/>
              <a:t>This bill was passed to protect student data privacy. An unintended consequences was the inclusion of student surveys – I say it was unintended because KCTC does not collect any student specific identifiable information. </a:t>
            </a:r>
          </a:p>
          <a:p>
            <a:endParaRPr lang="en-US" b="0" baseline="0" dirty="0" smtClean="0"/>
          </a:p>
          <a:p>
            <a:r>
              <a:rPr lang="en-US" baseline="0" dirty="0" smtClean="0"/>
              <a:t>Schools have always notified parents of survey administration, but instead opting students out of survey participation, the legislative change required parents to opt their students in, which is a much different process and puts more burden on both schools and parents. </a:t>
            </a:r>
          </a:p>
          <a:p>
            <a:r>
              <a:rPr lang="en-US" baseline="0" dirty="0" smtClean="0"/>
              <a:t>Schools were initially caught off guard by the change and weren’t prepared which is why we see such a large dip in 2015. </a:t>
            </a:r>
          </a:p>
          <a:p>
            <a:r>
              <a:rPr lang="en-US" baseline="0" dirty="0" smtClean="0"/>
              <a:t>However, schools are learning to put the consent form in enrollment packets and as you can see, participation is bouncing back.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5</a:t>
            </a:fld>
            <a:endParaRPr lang="en-US" dirty="0"/>
          </a:p>
        </p:txBody>
      </p:sp>
    </p:spTree>
    <p:extLst>
      <p:ext uri="{BB962C8B-B14F-4D97-AF65-F5344CB8AC3E}">
        <p14:creationId xmlns:p14="http://schemas.microsoft.com/office/powerpoint/2010/main" val="343000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2019 data will be coming out June 1</a:t>
            </a:r>
            <a:r>
              <a:rPr lang="en-US" baseline="30000" dirty="0" smtClean="0"/>
              <a:t>st</a:t>
            </a:r>
            <a:r>
              <a:rPr lang="en-US" dirty="0" smtClean="0"/>
              <a:t> .</a:t>
            </a:r>
            <a:r>
              <a:rPr lang="en-US" baseline="0" dirty="0" smtClean="0"/>
              <a:t> Over </a:t>
            </a:r>
            <a:r>
              <a:rPr lang="en-US" dirty="0" smtClean="0"/>
              <a:t>70,000 eligible students participated in the survey this year. </a:t>
            </a:r>
          </a:p>
          <a:p>
            <a:r>
              <a:rPr lang="en-US" dirty="0" smtClean="0"/>
              <a:t>There</a:t>
            </a:r>
            <a:r>
              <a:rPr lang="en-US" baseline="0" dirty="0" smtClean="0"/>
              <a:t> were 232 school districts – in other words</a:t>
            </a:r>
            <a:r>
              <a:rPr lang="en-US" b="1" baseline="0" dirty="0" smtClean="0"/>
              <a:t>, 81% of all districts participated. </a:t>
            </a:r>
            <a:r>
              <a:rPr lang="en-US" baseline="0" dirty="0" smtClean="0"/>
              <a:t>In addition, 9 private schools participated </a:t>
            </a:r>
            <a:r>
              <a:rPr lang="en-US" dirty="0" smtClean="0"/>
              <a:t> </a:t>
            </a:r>
          </a:p>
          <a:p>
            <a:endParaRPr lang="en-US" dirty="0" smtClean="0"/>
          </a:p>
          <a:p>
            <a:r>
              <a:rPr lang="en-US" dirty="0" smtClean="0"/>
              <a:t>The</a:t>
            </a:r>
            <a:r>
              <a:rPr lang="en-US" baseline="0" dirty="0" smtClean="0"/>
              <a:t> KCTC also offers an optional four-question depression/suicide module – about 83% of participating districts also select to administer the optional mental health module which provides for the first time in Kansas, standardized local level mental health measure with state comparison!</a:t>
            </a:r>
          </a:p>
          <a:p>
            <a:endParaRPr lang="en-US" dirty="0" smtClean="0"/>
          </a:p>
        </p:txBody>
      </p:sp>
      <p:sp>
        <p:nvSpPr>
          <p:cNvPr id="4" name="Slide Number Placeholder 3"/>
          <p:cNvSpPr>
            <a:spLocks noGrp="1"/>
          </p:cNvSpPr>
          <p:nvPr>
            <p:ph type="sldNum" sz="quarter" idx="10"/>
          </p:nvPr>
        </p:nvSpPr>
        <p:spPr/>
        <p:txBody>
          <a:bodyPr/>
          <a:lstStyle/>
          <a:p>
            <a:fld id="{E57FEBF5-683D-45DB-86AA-C7109D084E3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7530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a5fbaa66b_1_23:notes"/>
          <p:cNvSpPr>
            <a:spLocks noGrp="1" noRot="1" noChangeAspect="1"/>
          </p:cNvSpPr>
          <p:nvPr>
            <p:ph type="sldImg" idx="2"/>
          </p:nvPr>
        </p:nvSpPr>
        <p:spPr>
          <a:xfrm>
            <a:off x="436563" y="711200"/>
            <a:ext cx="6318250" cy="35544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Google Shape;182;g3a5fbaa66b_1_23:notes"/>
          <p:cNvSpPr txBox="1">
            <a:spLocks noGrp="1"/>
          </p:cNvSpPr>
          <p:nvPr>
            <p:ph type="body" idx="1"/>
          </p:nvPr>
        </p:nvSpPr>
        <p:spPr>
          <a:xfrm>
            <a:off x="719217" y="4501663"/>
            <a:ext cx="5753740" cy="4264731"/>
          </a:xfrm>
          <a:prstGeom prst="rect">
            <a:avLst/>
          </a:prstGeom>
        </p:spPr>
        <p:txBody>
          <a:bodyPr spcFirstLastPara="1" wrap="square" lIns="95230" tIns="95230" rIns="95230" bIns="95230" anchor="t" anchorCtr="0">
            <a:noAutofit/>
          </a:bodyPr>
          <a:lstStyle/>
          <a:p>
            <a:endParaRPr dirty="0"/>
          </a:p>
          <a:p>
            <a:r>
              <a:rPr lang="en" dirty="0" smtClean="0"/>
              <a:t>This</a:t>
            </a:r>
            <a:r>
              <a:rPr lang="en" baseline="0" dirty="0" smtClean="0"/>
              <a:t> map shows partipation across the statea and you can see that it is well distribted. </a:t>
            </a:r>
          </a:p>
          <a:p>
            <a:r>
              <a:rPr lang="en-US" baseline="0" dirty="0" smtClean="0"/>
              <a:t>Counties with 80% or higher participation are green, following by dark blue with 60% and so on. We anticipate the 2019 map to show even more counties with green and blue.</a:t>
            </a:r>
          </a:p>
        </p:txBody>
      </p:sp>
    </p:spTree>
    <p:extLst>
      <p:ext uri="{BB962C8B-B14F-4D97-AF65-F5344CB8AC3E}">
        <p14:creationId xmlns:p14="http://schemas.microsoft.com/office/powerpoint/2010/main" val="164118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the website, you will see the</a:t>
            </a:r>
            <a:r>
              <a:rPr lang="en-US" baseline="0" dirty="0" smtClean="0"/>
              <a:t> map of Kansas – you can select a county by clicking on it or you can select from a pull down menu at the top. </a:t>
            </a:r>
          </a:p>
          <a:p>
            <a:r>
              <a:rPr lang="en-US" baseline="0" dirty="0" smtClean="0"/>
              <a:t>School Districts have a separate login on the top toolbar to login using their password to see building and district level data and comparisons </a:t>
            </a:r>
            <a:endParaRPr lang="en-US" dirty="0"/>
          </a:p>
        </p:txBody>
      </p:sp>
      <p:sp>
        <p:nvSpPr>
          <p:cNvPr id="4" name="Slide Number Placeholder 3"/>
          <p:cNvSpPr>
            <a:spLocks noGrp="1"/>
          </p:cNvSpPr>
          <p:nvPr>
            <p:ph type="sldNum" sz="quarter" idx="10"/>
          </p:nvPr>
        </p:nvSpPr>
        <p:spPr/>
        <p:txBody>
          <a:bodyPr/>
          <a:lstStyle/>
          <a:p>
            <a:fld id="{E57FEBF5-683D-45DB-86AA-C7109D084E30}" type="slidenum">
              <a:rPr lang="en-US" smtClean="0"/>
              <a:t>8</a:t>
            </a:fld>
            <a:endParaRPr lang="en-US" dirty="0"/>
          </a:p>
        </p:txBody>
      </p:sp>
    </p:spTree>
    <p:extLst>
      <p:ext uri="{BB962C8B-B14F-4D97-AF65-F5344CB8AC3E}">
        <p14:creationId xmlns:p14="http://schemas.microsoft.com/office/powerpoint/2010/main" val="289050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62">
              <a:defRPr/>
            </a:pPr>
            <a:r>
              <a:rPr lang="en-US" altLang="en-US" dirty="0" smtClean="0">
                <a:solidFill>
                  <a:srgbClr val="000000"/>
                </a:solidFill>
                <a:sym typeface="Calibri" panose="020F0502020204030204" pitchFamily="34" charset="0"/>
              </a:rPr>
              <a:t>When</a:t>
            </a:r>
            <a:r>
              <a:rPr lang="en-US" altLang="en-US" baseline="0" dirty="0" smtClean="0">
                <a:solidFill>
                  <a:srgbClr val="000000"/>
                </a:solidFill>
                <a:sym typeface="Calibri" panose="020F0502020204030204" pitchFamily="34" charset="0"/>
              </a:rPr>
              <a:t> you click on a county or district, there are a number of buttons that show the four domains (school, community, peer/individual, and family). Any question related to these domains is contained within the button.  Or you can select specific topic buttons related to substance use, or risk and protective factors.  </a:t>
            </a:r>
            <a:endParaRPr lang="en-US" altLang="en-US" dirty="0" smtClean="0">
              <a:solidFill>
                <a:srgbClr val="000000"/>
              </a:solidFill>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3900498B-DE82-43CB-AE8F-E78D3AE9CB5A}" type="slidenum">
              <a:rPr lang="en-US" smtClean="0"/>
              <a:t>9</a:t>
            </a:fld>
            <a:endParaRPr lang="en-US" dirty="0"/>
          </a:p>
        </p:txBody>
      </p:sp>
    </p:spTree>
    <p:extLst>
      <p:ext uri="{BB962C8B-B14F-4D97-AF65-F5344CB8AC3E}">
        <p14:creationId xmlns:p14="http://schemas.microsoft.com/office/powerpoint/2010/main" val="179344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88378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234212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4140971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675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346933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164711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142350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177919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301910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337088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11710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84540-A6FD-427A-9EFA-206E60D1A5F9}"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D912D8-23C8-4E1D-8ED7-FB52A37B2909}" type="slidenum">
              <a:rPr lang="en-US" smtClean="0"/>
              <a:t>‹#›</a:t>
            </a:fld>
            <a:endParaRPr lang="en-US" dirty="0"/>
          </a:p>
        </p:txBody>
      </p:sp>
    </p:spTree>
    <p:extLst>
      <p:ext uri="{BB962C8B-B14F-4D97-AF65-F5344CB8AC3E}">
        <p14:creationId xmlns:p14="http://schemas.microsoft.com/office/powerpoint/2010/main" val="10499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84540-A6FD-427A-9EFA-206E60D1A5F9}" type="datetimeFigureOut">
              <a:rPr lang="en-US" smtClean="0"/>
              <a:t>5/22/2019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912D8-23C8-4E1D-8ED7-FB52A37B2909}" type="slidenum">
              <a:rPr lang="en-US" smtClean="0"/>
              <a:t>‹#›</a:t>
            </a:fld>
            <a:endParaRPr lang="en-US" dirty="0"/>
          </a:p>
        </p:txBody>
      </p:sp>
    </p:spTree>
    <p:extLst>
      <p:ext uri="{BB962C8B-B14F-4D97-AF65-F5344CB8AC3E}">
        <p14:creationId xmlns:p14="http://schemas.microsoft.com/office/powerpoint/2010/main" val="394089025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kctcdat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kctcdata.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kctcdat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dirty="0" smtClean="0">
                <a:solidFill>
                  <a:schemeClr val="accent1">
                    <a:lumMod val="75000"/>
                  </a:schemeClr>
                </a:solidFill>
                <a:latin typeface="+mn-lt"/>
              </a:rPr>
              <a:t>Kansas Blue Ribbon Bullying   </a:t>
            </a:r>
            <a:br>
              <a:rPr lang="en-US" sz="6600" dirty="0" smtClean="0">
                <a:solidFill>
                  <a:schemeClr val="accent1">
                    <a:lumMod val="75000"/>
                  </a:schemeClr>
                </a:solidFill>
                <a:latin typeface="+mn-lt"/>
              </a:rPr>
            </a:br>
            <a:r>
              <a:rPr lang="en-US" sz="6600" dirty="0" smtClean="0">
                <a:solidFill>
                  <a:schemeClr val="accent1">
                    <a:lumMod val="75000"/>
                  </a:schemeClr>
                </a:solidFill>
                <a:latin typeface="+mn-lt"/>
              </a:rPr>
              <a:t>Task Force </a:t>
            </a:r>
            <a:br>
              <a:rPr lang="en-US" sz="6600" dirty="0" smtClean="0">
                <a:solidFill>
                  <a:schemeClr val="accent1">
                    <a:lumMod val="75000"/>
                  </a:schemeClr>
                </a:solidFill>
                <a:latin typeface="+mn-lt"/>
              </a:rPr>
            </a:br>
            <a:endParaRPr lang="en-US" sz="6600" dirty="0">
              <a:solidFill>
                <a:schemeClr val="accent1">
                  <a:lumMod val="75000"/>
                </a:schemeClr>
              </a:solidFill>
              <a:latin typeface="+mn-lt"/>
            </a:endParaRPr>
          </a:p>
        </p:txBody>
      </p:sp>
      <p:sp>
        <p:nvSpPr>
          <p:cNvPr id="3" name="Subtitle 2"/>
          <p:cNvSpPr>
            <a:spLocks noGrp="1"/>
          </p:cNvSpPr>
          <p:nvPr>
            <p:ph type="subTitle" idx="1"/>
          </p:nvPr>
        </p:nvSpPr>
        <p:spPr/>
        <p:txBody>
          <a:bodyPr/>
          <a:lstStyle/>
          <a:p>
            <a:r>
              <a:rPr lang="en-US" dirty="0" smtClean="0">
                <a:solidFill>
                  <a:srgbClr val="002060"/>
                </a:solidFill>
                <a:latin typeface="+mn-lt"/>
              </a:rPr>
              <a:t>Orion service center</a:t>
            </a:r>
          </a:p>
          <a:p>
            <a:r>
              <a:rPr lang="en-US" dirty="0" smtClean="0">
                <a:solidFill>
                  <a:srgbClr val="002060"/>
                </a:solidFill>
                <a:latin typeface="+mn-lt"/>
              </a:rPr>
              <a:t>may 28, 2019</a:t>
            </a:r>
            <a:endParaRPr lang="en-US" dirty="0">
              <a:solidFill>
                <a:srgbClr val="002060"/>
              </a:solidFill>
              <a:latin typeface="+mn-lt"/>
            </a:endParaRPr>
          </a:p>
        </p:txBody>
      </p:sp>
    </p:spTree>
    <p:extLst>
      <p:ext uri="{BB962C8B-B14F-4D97-AF65-F5344CB8AC3E}">
        <p14:creationId xmlns:p14="http://schemas.microsoft.com/office/powerpoint/2010/main" val="1849075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097280" y="1011981"/>
            <a:ext cx="9482327" cy="5050690"/>
          </a:xfrm>
          <a:prstGeom prst="rect">
            <a:avLst/>
          </a:prstGeom>
        </p:spPr>
      </p:pic>
    </p:spTree>
    <p:extLst>
      <p:ext uri="{BB962C8B-B14F-4D97-AF65-F5344CB8AC3E}">
        <p14:creationId xmlns:p14="http://schemas.microsoft.com/office/powerpoint/2010/main" val="102002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mn-lt"/>
              </a:rPr>
              <a:t>State/County/District/Building Comparisons</a:t>
            </a:r>
            <a:endParaRPr lang="en-US" dirty="0">
              <a:solidFill>
                <a:schemeClr val="accent1">
                  <a:lumMod val="75000"/>
                </a:schemeClr>
              </a:solidFill>
              <a:latin typeface="+mn-lt"/>
            </a:endParaRPr>
          </a:p>
        </p:txBody>
      </p:sp>
      <p:pic>
        <p:nvPicPr>
          <p:cNvPr id="4" name="Content Placeholder 3"/>
          <p:cNvPicPr>
            <a:picLocks noGrp="1" noChangeAspect="1"/>
          </p:cNvPicPr>
          <p:nvPr>
            <p:ph idx="1"/>
          </p:nvPr>
        </p:nvPicPr>
        <p:blipFill>
          <a:blip r:embed="rId3"/>
          <a:stretch>
            <a:fillRect/>
          </a:stretch>
        </p:blipFill>
        <p:spPr>
          <a:xfrm>
            <a:off x="1840969" y="1825625"/>
            <a:ext cx="8510061" cy="4351338"/>
          </a:xfrm>
          <a:prstGeom prst="rect">
            <a:avLst/>
          </a:prstGeom>
        </p:spPr>
      </p:pic>
    </p:spTree>
    <p:extLst>
      <p:ext uri="{BB962C8B-B14F-4D97-AF65-F5344CB8AC3E}">
        <p14:creationId xmlns:p14="http://schemas.microsoft.com/office/powerpoint/2010/main" val="212301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137973" y="0"/>
            <a:ext cx="9916053" cy="6329779"/>
          </a:xfrm>
          <a:prstGeom prst="rect">
            <a:avLst/>
          </a:prstGeom>
        </p:spPr>
      </p:pic>
      <p:sp>
        <p:nvSpPr>
          <p:cNvPr id="5" name="Left Arrow 4"/>
          <p:cNvSpPr/>
          <p:nvPr/>
        </p:nvSpPr>
        <p:spPr>
          <a:xfrm>
            <a:off x="4216893" y="696824"/>
            <a:ext cx="2032986" cy="630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a:off x="4216893" y="1312158"/>
            <a:ext cx="2032986" cy="630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283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Data Quality -  </a:t>
            </a:r>
            <a:r>
              <a:rPr lang="en-US" dirty="0" smtClean="0">
                <a:solidFill>
                  <a:srgbClr val="002060"/>
                </a:solidFill>
              </a:rPr>
              <a:t>Validity</a:t>
            </a:r>
            <a:r>
              <a:rPr lang="en-US" dirty="0" smtClean="0"/>
              <a:t>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smtClean="0"/>
              <a:t>  </a:t>
            </a:r>
            <a:r>
              <a:rPr lang="en-US" sz="3200" dirty="0" smtClean="0">
                <a:solidFill>
                  <a:srgbClr val="002060"/>
                </a:solidFill>
              </a:rPr>
              <a:t>Internal validity </a:t>
            </a:r>
          </a:p>
          <a:p>
            <a:pPr marL="382588" lvl="1" indent="-39688">
              <a:buFont typeface="Wingdings" panose="05000000000000000000" pitchFamily="2" charset="2"/>
              <a:buChar char="v"/>
            </a:pPr>
            <a:r>
              <a:rPr lang="en-US" sz="3000" dirty="0" smtClean="0">
                <a:solidFill>
                  <a:srgbClr val="002060"/>
                </a:solidFill>
              </a:rPr>
              <a:t>  Built in validity checks in the survey</a:t>
            </a:r>
          </a:p>
          <a:p>
            <a:pPr marL="382588" lvl="1" indent="-39688">
              <a:buFont typeface="Wingdings" panose="05000000000000000000" pitchFamily="2" charset="2"/>
              <a:buChar char="v"/>
            </a:pPr>
            <a:r>
              <a:rPr lang="en-US" sz="3000" dirty="0" smtClean="0">
                <a:solidFill>
                  <a:srgbClr val="002060"/>
                </a:solidFill>
              </a:rPr>
              <a:t>  Annually 3 - 5% deemed invalid </a:t>
            </a:r>
            <a:endParaRPr lang="en-US" sz="3000" dirty="0">
              <a:solidFill>
                <a:srgbClr val="002060"/>
              </a:solidFill>
            </a:endParaRPr>
          </a:p>
          <a:p>
            <a:pPr>
              <a:buFont typeface="Wingdings" panose="05000000000000000000" pitchFamily="2" charset="2"/>
              <a:buChar char="v"/>
            </a:pPr>
            <a:r>
              <a:rPr lang="en-US" sz="3200" dirty="0" smtClean="0">
                <a:solidFill>
                  <a:srgbClr val="002060"/>
                </a:solidFill>
              </a:rPr>
              <a:t>  Content validity </a:t>
            </a:r>
          </a:p>
          <a:p>
            <a:pPr marL="382588" lvl="1" indent="17463">
              <a:buFont typeface="Wingdings" panose="05000000000000000000" pitchFamily="2" charset="2"/>
              <a:buChar char="v"/>
            </a:pPr>
            <a:r>
              <a:rPr lang="en-US" altLang="en-US" sz="3000" dirty="0">
                <a:solidFill>
                  <a:srgbClr val="002060"/>
                </a:solidFill>
                <a:ea typeface="ＭＳ Ｐゴシック" panose="020B0600070205080204" pitchFamily="34" charset="-128"/>
              </a:rPr>
              <a:t> </a:t>
            </a:r>
            <a:r>
              <a:rPr lang="en-US" altLang="en-US" sz="3000" dirty="0" smtClean="0">
                <a:solidFill>
                  <a:srgbClr val="002060"/>
                </a:solidFill>
                <a:ea typeface="ＭＳ Ｐゴシック" panose="020B0600070205080204" pitchFamily="34" charset="-128"/>
              </a:rPr>
              <a:t> Scales </a:t>
            </a:r>
            <a:r>
              <a:rPr lang="en-US" altLang="en-US" sz="3000" dirty="0">
                <a:solidFill>
                  <a:srgbClr val="002060"/>
                </a:solidFill>
                <a:ea typeface="ＭＳ Ｐゴシック" panose="020B0600070205080204" pitchFamily="34" charset="-128"/>
              </a:rPr>
              <a:t>all show statistically </a:t>
            </a:r>
            <a:r>
              <a:rPr lang="en-US" altLang="en-US" sz="3000" dirty="0" smtClean="0">
                <a:solidFill>
                  <a:srgbClr val="002060"/>
                </a:solidFill>
                <a:ea typeface="ＭＳ Ｐゴシック" panose="020B0600070205080204" pitchFamily="34" charset="-128"/>
              </a:rPr>
              <a:t>significant </a:t>
            </a:r>
            <a:r>
              <a:rPr lang="en-US" altLang="en-US" sz="3000" dirty="0">
                <a:solidFill>
                  <a:srgbClr val="002060"/>
                </a:solidFill>
                <a:ea typeface="ＭＳ Ｐゴシック" panose="020B0600070205080204" pitchFamily="34" charset="-128"/>
              </a:rPr>
              <a:t>relationships in the </a:t>
            </a:r>
            <a:r>
              <a:rPr lang="en-US" altLang="en-US" sz="3000" dirty="0" smtClean="0">
                <a:solidFill>
                  <a:srgbClr val="002060"/>
                </a:solidFill>
                <a:ea typeface="ＭＳ Ｐゴシック" panose="020B0600070205080204" pitchFamily="34" charset="-128"/>
              </a:rPr>
              <a:t>expected direction with </a:t>
            </a:r>
            <a:r>
              <a:rPr lang="en-US" altLang="en-US" sz="3000" dirty="0">
                <a:solidFill>
                  <a:srgbClr val="002060"/>
                </a:solidFill>
                <a:ea typeface="ＭＳ Ｐゴシック" panose="020B0600070205080204" pitchFamily="34" charset="-128"/>
              </a:rPr>
              <a:t>outcome </a:t>
            </a:r>
            <a:r>
              <a:rPr lang="en-US" altLang="en-US" sz="3000" dirty="0" smtClean="0">
                <a:solidFill>
                  <a:srgbClr val="002060"/>
                </a:solidFill>
                <a:ea typeface="ＭＳ Ｐゴシック" panose="020B0600070205080204" pitchFamily="34" charset="-128"/>
              </a:rPr>
              <a:t>measures</a:t>
            </a:r>
          </a:p>
          <a:p>
            <a:pPr>
              <a:buFont typeface="Wingdings" panose="05000000000000000000" pitchFamily="2" charset="2"/>
              <a:buChar char="v"/>
            </a:pPr>
            <a:r>
              <a:rPr lang="en-US" sz="3200" dirty="0" smtClean="0">
                <a:solidFill>
                  <a:srgbClr val="002060"/>
                </a:solidFill>
              </a:rPr>
              <a:t>  External </a:t>
            </a:r>
            <a:r>
              <a:rPr lang="en-US" sz="3200" dirty="0">
                <a:solidFill>
                  <a:srgbClr val="002060"/>
                </a:solidFill>
              </a:rPr>
              <a:t>validity </a:t>
            </a:r>
            <a:r>
              <a:rPr lang="en-US" sz="3200" dirty="0" smtClean="0">
                <a:solidFill>
                  <a:srgbClr val="002060"/>
                </a:solidFill>
              </a:rPr>
              <a:t>- </a:t>
            </a:r>
            <a:r>
              <a:rPr lang="en-US" sz="3200" dirty="0">
                <a:solidFill>
                  <a:srgbClr val="002060"/>
                </a:solidFill>
              </a:rPr>
              <a:t>representative data </a:t>
            </a:r>
          </a:p>
          <a:p>
            <a:pPr>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6710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72640"/>
          </a:xfrm>
        </p:spPr>
        <p:txBody>
          <a:bodyPr>
            <a:normAutofit/>
          </a:bodyPr>
          <a:lstStyle/>
          <a:p>
            <a:r>
              <a:rPr lang="en-US" b="1" dirty="0" smtClean="0">
                <a:solidFill>
                  <a:schemeClr val="accent2"/>
                </a:solidFill>
              </a:rPr>
              <a:t>Data Quality – Validity - Representativeness</a:t>
            </a:r>
            <a:endParaRPr lang="en-US" b="1" dirty="0">
              <a:solidFill>
                <a:schemeClr val="accent2"/>
              </a:solidFill>
            </a:endParaRPr>
          </a:p>
        </p:txBody>
      </p:sp>
      <p:graphicFrame>
        <p:nvGraphicFramePr>
          <p:cNvPr id="4" name="Content Placeholder 3"/>
          <p:cNvGraphicFramePr>
            <a:graphicFrameLocks noGrp="1"/>
          </p:cNvGraphicFramePr>
          <p:nvPr>
            <p:ph idx="1"/>
            <p:extLst/>
          </p:nvPr>
        </p:nvGraphicFramePr>
        <p:xfrm>
          <a:off x="1097279" y="1618735"/>
          <a:ext cx="10058083" cy="4596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656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57992"/>
          </a:xfrm>
        </p:spPr>
        <p:txBody>
          <a:bodyPr/>
          <a:lstStyle/>
          <a:p>
            <a:r>
              <a:rPr lang="en-US" b="1" dirty="0">
                <a:solidFill>
                  <a:schemeClr val="accent2"/>
                </a:solidFill>
              </a:rPr>
              <a:t>Data Quality - Validity</a:t>
            </a:r>
            <a:endParaRPr lang="en-US" dirty="0"/>
          </a:p>
        </p:txBody>
      </p:sp>
      <p:graphicFrame>
        <p:nvGraphicFramePr>
          <p:cNvPr id="6" name="Content Placeholder 5"/>
          <p:cNvGraphicFramePr>
            <a:graphicFrameLocks noGrp="1"/>
          </p:cNvGraphicFramePr>
          <p:nvPr>
            <p:ph idx="1"/>
            <p:extLst/>
          </p:nvPr>
        </p:nvGraphicFramePr>
        <p:xfrm>
          <a:off x="1010465" y="1846263"/>
          <a:ext cx="10058400" cy="439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368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20921"/>
          </a:xfrm>
        </p:spPr>
        <p:txBody>
          <a:bodyPr/>
          <a:lstStyle/>
          <a:p>
            <a:r>
              <a:rPr lang="en-US" b="1" dirty="0">
                <a:solidFill>
                  <a:schemeClr val="accent2"/>
                </a:solidFill>
              </a:rPr>
              <a:t>Data Quality - Validity</a:t>
            </a:r>
            <a:endParaRPr lang="en-US" dirty="0"/>
          </a:p>
        </p:txBody>
      </p:sp>
      <p:graphicFrame>
        <p:nvGraphicFramePr>
          <p:cNvPr id="4" name="Content Placeholder 3"/>
          <p:cNvGraphicFramePr>
            <a:graphicFrameLocks noGrp="1"/>
          </p:cNvGraphicFramePr>
          <p:nvPr>
            <p:ph idx="1"/>
            <p:extLst/>
          </p:nvPr>
        </p:nvGraphicFramePr>
        <p:xfrm>
          <a:off x="1096963" y="1767017"/>
          <a:ext cx="10058400" cy="4349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93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0283"/>
          </a:xfrm>
        </p:spPr>
        <p:txBody>
          <a:bodyPr/>
          <a:lstStyle/>
          <a:p>
            <a:r>
              <a:rPr lang="en-US" b="1" dirty="0">
                <a:solidFill>
                  <a:schemeClr val="accent2"/>
                </a:solidFill>
              </a:rPr>
              <a:t>Data Quality - Validity</a:t>
            </a:r>
            <a:endParaRPr lang="en-US" dirty="0"/>
          </a:p>
        </p:txBody>
      </p:sp>
      <p:graphicFrame>
        <p:nvGraphicFramePr>
          <p:cNvPr id="5" name="Content Placeholder 4"/>
          <p:cNvGraphicFramePr>
            <a:graphicFrameLocks noGrp="1"/>
          </p:cNvGraphicFramePr>
          <p:nvPr>
            <p:ph idx="1"/>
            <p:extLst/>
          </p:nvPr>
        </p:nvGraphicFramePr>
        <p:xfrm>
          <a:off x="973395" y="1853514"/>
          <a:ext cx="10058400" cy="4337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643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84997"/>
          </a:xfrm>
        </p:spPr>
        <p:txBody>
          <a:bodyPr/>
          <a:lstStyle/>
          <a:p>
            <a:r>
              <a:rPr lang="en-US" b="1" dirty="0">
                <a:solidFill>
                  <a:schemeClr val="accent2"/>
                </a:solidFill>
              </a:rPr>
              <a:t>Data Quality - Validity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856995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011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54984" y="25783"/>
            <a:ext cx="9061938" cy="6054283"/>
          </a:xfrm>
          <a:prstGeom prst="rect">
            <a:avLst/>
          </a:prstGeom>
        </p:spPr>
      </p:pic>
      <p:sp>
        <p:nvSpPr>
          <p:cNvPr id="3" name="Slide Number Placeholder 2"/>
          <p:cNvSpPr>
            <a:spLocks noGrp="1"/>
          </p:cNvSpPr>
          <p:nvPr>
            <p:ph type="sldNum" sz="quarter" idx="12"/>
          </p:nvPr>
        </p:nvSpPr>
        <p:spPr/>
        <p:txBody>
          <a:bodyPr/>
          <a:lstStyle/>
          <a:p>
            <a:fld id="{4389CE13-D77B-4CA2-9F56-0BDC64A558DC}" type="slidenum">
              <a:rPr lang="en-US" smtClean="0"/>
              <a:t>19</a:t>
            </a:fld>
            <a:endParaRPr lang="en-US" dirty="0"/>
          </a:p>
        </p:txBody>
      </p:sp>
      <p:sp>
        <p:nvSpPr>
          <p:cNvPr id="5" name="TextBox 1"/>
          <p:cNvSpPr txBox="1">
            <a:spLocks noChangeArrowheads="1"/>
          </p:cNvSpPr>
          <p:nvPr/>
        </p:nvSpPr>
        <p:spPr bwMode="auto">
          <a:xfrm>
            <a:off x="4264864" y="6319181"/>
            <a:ext cx="38840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600" dirty="0" smtClean="0">
                <a:latin typeface="+mn-lt"/>
                <a:hlinkClick r:id="rId4"/>
              </a:rPr>
              <a:t>www.kctcdata.org</a:t>
            </a:r>
            <a:r>
              <a:rPr lang="en-US" altLang="en-US" sz="3600" dirty="0" smtClean="0">
                <a:solidFill>
                  <a:schemeClr val="accent5"/>
                </a:solidFill>
                <a:latin typeface="+mn-lt"/>
              </a:rPr>
              <a:t> </a:t>
            </a:r>
            <a:endParaRPr lang="en-US" altLang="en-US" sz="3600" dirty="0">
              <a:solidFill>
                <a:schemeClr val="accent5"/>
              </a:solidFill>
              <a:latin typeface="+mn-lt"/>
            </a:endParaRPr>
          </a:p>
        </p:txBody>
      </p:sp>
      <p:sp>
        <p:nvSpPr>
          <p:cNvPr id="2" name="Down Arrow 1"/>
          <p:cNvSpPr/>
          <p:nvPr/>
        </p:nvSpPr>
        <p:spPr>
          <a:xfrm>
            <a:off x="2194678" y="3131820"/>
            <a:ext cx="834390" cy="56007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637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89CE13-D77B-4CA2-9F56-0BDC64A558DC}" type="slidenum">
              <a:rPr lang="en-US" smtClean="0"/>
              <a:t>2</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520" y="406812"/>
            <a:ext cx="5880690" cy="42711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266" y="4677917"/>
            <a:ext cx="1543492" cy="142274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0607" y="5389287"/>
            <a:ext cx="1831726" cy="794599"/>
          </a:xfrm>
          <a:prstGeom prst="rect">
            <a:avLst/>
          </a:prstGeom>
        </p:spPr>
      </p:pic>
      <p:sp>
        <p:nvSpPr>
          <p:cNvPr id="5" name="TextBox 4"/>
          <p:cNvSpPr txBox="1"/>
          <p:nvPr/>
        </p:nvSpPr>
        <p:spPr>
          <a:xfrm>
            <a:off x="3504646" y="5029200"/>
            <a:ext cx="4987636" cy="646331"/>
          </a:xfrm>
          <a:prstGeom prst="rect">
            <a:avLst/>
          </a:prstGeom>
          <a:noFill/>
        </p:spPr>
        <p:txBody>
          <a:bodyPr wrap="square" rtlCol="0">
            <a:spAutoFit/>
          </a:bodyPr>
          <a:lstStyle/>
          <a:p>
            <a:pPr algn="ctr"/>
            <a:r>
              <a:rPr lang="en-US" sz="3600" dirty="0" smtClean="0"/>
              <a:t>www.kctcdata.org</a:t>
            </a:r>
            <a:endParaRPr lang="en-US" sz="3600" dirty="0"/>
          </a:p>
        </p:txBody>
      </p:sp>
    </p:spTree>
    <p:extLst>
      <p:ext uri="{BB962C8B-B14F-4D97-AF65-F5344CB8AC3E}">
        <p14:creationId xmlns:p14="http://schemas.microsoft.com/office/powerpoint/2010/main" val="1846767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40539"/>
          </a:xfrm>
        </p:spPr>
        <p:txBody>
          <a:bodyPr/>
          <a:lstStyle/>
          <a:p>
            <a:r>
              <a:rPr lang="en-US" b="1" dirty="0" smtClean="0">
                <a:solidFill>
                  <a:schemeClr val="accent2"/>
                </a:solidFill>
              </a:rPr>
              <a:t>KCTC Bullying Questions</a:t>
            </a:r>
            <a:endParaRPr lang="en-US" b="1" dirty="0">
              <a:solidFill>
                <a:schemeClr val="accent2"/>
              </a:solidFill>
            </a:endParaRPr>
          </a:p>
        </p:txBody>
      </p:sp>
      <p:sp>
        <p:nvSpPr>
          <p:cNvPr id="5" name="TextBox 4"/>
          <p:cNvSpPr txBox="1"/>
          <p:nvPr/>
        </p:nvSpPr>
        <p:spPr>
          <a:xfrm>
            <a:off x="1097280" y="1737360"/>
            <a:ext cx="10058400" cy="4154984"/>
          </a:xfrm>
          <a:prstGeom prst="rect">
            <a:avLst/>
          </a:prstGeom>
          <a:noFill/>
        </p:spPr>
        <p:txBody>
          <a:bodyPr wrap="square" rtlCol="0">
            <a:spAutoFit/>
          </a:bodyPr>
          <a:lstStyle/>
          <a:p>
            <a:pPr marL="342900" indent="-342900">
              <a:buFont typeface="+mj-lt"/>
              <a:buAutoNum type="arabicPeriod"/>
            </a:pPr>
            <a:r>
              <a:rPr lang="en-US" sz="2400" dirty="0" smtClean="0"/>
              <a:t>During this school year, how often have you seen someone being bullied? </a:t>
            </a:r>
          </a:p>
          <a:p>
            <a:pPr marL="342900" indent="-342900">
              <a:buFont typeface="+mj-lt"/>
              <a:buAutoNum type="arabicPeriod"/>
            </a:pPr>
            <a:r>
              <a:rPr lang="en-US" sz="2400" dirty="0" smtClean="0"/>
              <a:t>During this school year, how often have you been bullied at school? </a:t>
            </a:r>
          </a:p>
          <a:p>
            <a:pPr marL="342900" indent="-342900">
              <a:buFont typeface="+mj-lt"/>
              <a:buAutoNum type="arabicPeriod"/>
            </a:pPr>
            <a:r>
              <a:rPr lang="en-US" sz="2400" dirty="0" smtClean="0"/>
              <a:t>During the past 12 months, have you ever been electronically bullied? (Include being bullied through e-mail, chat rooms, instant messaging, websites, or texting). </a:t>
            </a:r>
          </a:p>
          <a:p>
            <a:pPr marL="342900" indent="-342900">
              <a:buFont typeface="+mj-lt"/>
              <a:buAutoNum type="arabicPeriod"/>
            </a:pPr>
            <a:r>
              <a:rPr lang="en-US" sz="2400" dirty="0" smtClean="0"/>
              <a:t>During the past year, how often did you miss school because you felt unsafe, uncomfortable or nervous at school or on your way to or form school? </a:t>
            </a:r>
          </a:p>
          <a:p>
            <a:pPr marL="342900" indent="-342900">
              <a:buFont typeface="+mj-lt"/>
              <a:buAutoNum type="arabicPeriod"/>
            </a:pPr>
            <a:r>
              <a:rPr lang="en-US" sz="2400" dirty="0" smtClean="0"/>
              <a:t>During the past school year, how often have you had your property stolen or deliberately damaged, such as your car, clothing, or books? </a:t>
            </a:r>
          </a:p>
          <a:p>
            <a:pPr marL="342900" indent="-342900">
              <a:buFont typeface="+mj-lt"/>
              <a:buAutoNum type="arabicPeriod"/>
            </a:pPr>
            <a:r>
              <a:rPr lang="en-US" sz="2400" dirty="0" smtClean="0"/>
              <a:t>If you saw bullying at school, what would you do? </a:t>
            </a:r>
          </a:p>
          <a:p>
            <a:pPr marL="342900" indent="-342900">
              <a:buFont typeface="+mj-lt"/>
              <a:buAutoNum type="arabicPeriod"/>
            </a:pPr>
            <a:r>
              <a:rPr lang="en-US" sz="2400" dirty="0" smtClean="0"/>
              <a:t>What do adults do at school when they see bullying? </a:t>
            </a:r>
            <a:endParaRPr lang="en-US" sz="2400" dirty="0"/>
          </a:p>
        </p:txBody>
      </p:sp>
    </p:spTree>
    <p:extLst>
      <p:ext uri="{BB962C8B-B14F-4D97-AF65-F5344CB8AC3E}">
        <p14:creationId xmlns:p14="http://schemas.microsoft.com/office/powerpoint/2010/main" val="2443722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stretch>
            <a:fillRect/>
          </a:stretch>
        </p:blipFill>
        <p:spPr>
          <a:xfrm>
            <a:off x="1162050" y="1531620"/>
            <a:ext cx="10134600" cy="4823460"/>
          </a:xfrm>
          <a:prstGeom prst="rect">
            <a:avLst/>
          </a:prstGeom>
        </p:spPr>
      </p:pic>
      <p:sp>
        <p:nvSpPr>
          <p:cNvPr id="5" name="TextBox 4"/>
          <p:cNvSpPr txBox="1"/>
          <p:nvPr/>
        </p:nvSpPr>
        <p:spPr>
          <a:xfrm>
            <a:off x="1068705" y="331291"/>
            <a:ext cx="11269980" cy="1200329"/>
          </a:xfrm>
          <a:prstGeom prst="rect">
            <a:avLst/>
          </a:prstGeom>
          <a:noFill/>
        </p:spPr>
        <p:txBody>
          <a:bodyPr wrap="square" rtlCol="0">
            <a:spAutoFit/>
          </a:bodyPr>
          <a:lstStyle/>
          <a:p>
            <a:r>
              <a:rPr lang="en-US" sz="3600" dirty="0" smtClean="0">
                <a:solidFill>
                  <a:schemeClr val="accent1"/>
                </a:solidFill>
              </a:rPr>
              <a:t>During this school year, how often have you seen someone being bullied?</a:t>
            </a:r>
            <a:r>
              <a:rPr lang="en-US" dirty="0" smtClean="0"/>
              <a:t> </a:t>
            </a:r>
            <a:endParaRPr lang="en-US" dirty="0"/>
          </a:p>
        </p:txBody>
      </p:sp>
    </p:spTree>
    <p:extLst>
      <p:ext uri="{BB962C8B-B14F-4D97-AF65-F5344CB8AC3E}">
        <p14:creationId xmlns:p14="http://schemas.microsoft.com/office/powerpoint/2010/main" val="241905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705" y="331291"/>
            <a:ext cx="11269980" cy="646331"/>
          </a:xfrm>
          <a:prstGeom prst="rect">
            <a:avLst/>
          </a:prstGeom>
          <a:noFill/>
        </p:spPr>
        <p:txBody>
          <a:bodyPr wrap="square" rtlCol="0">
            <a:spAutoFit/>
          </a:bodyPr>
          <a:lstStyle/>
          <a:p>
            <a:r>
              <a:rPr lang="en-US" sz="3600" dirty="0" smtClean="0">
                <a:solidFill>
                  <a:schemeClr val="accent1"/>
                </a:solidFill>
              </a:rPr>
              <a:t>During this school year, how often have you been bullied?</a:t>
            </a:r>
            <a:r>
              <a:rPr lang="en-US" dirty="0" smtClean="0"/>
              <a:t> </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382165916"/>
              </p:ext>
            </p:extLst>
          </p:nvPr>
        </p:nvGraphicFramePr>
        <p:xfrm>
          <a:off x="1257301" y="1419225"/>
          <a:ext cx="9077324" cy="4895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860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724279758"/>
              </p:ext>
            </p:extLst>
          </p:nvPr>
        </p:nvGraphicFramePr>
        <p:xfrm>
          <a:off x="1628773" y="1485900"/>
          <a:ext cx="9020175"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14449" y="419100"/>
            <a:ext cx="9648825" cy="1200329"/>
          </a:xfrm>
          <a:prstGeom prst="rect">
            <a:avLst/>
          </a:prstGeom>
          <a:noFill/>
        </p:spPr>
        <p:txBody>
          <a:bodyPr wrap="square" rtlCol="0">
            <a:spAutoFit/>
          </a:bodyPr>
          <a:lstStyle/>
          <a:p>
            <a:r>
              <a:rPr lang="en-US" sz="3600" dirty="0" smtClean="0">
                <a:solidFill>
                  <a:schemeClr val="accent1"/>
                </a:solidFill>
              </a:rPr>
              <a:t>Electronic Bullying, Property Damage, Feeling Anxious or Unsafe</a:t>
            </a:r>
            <a:r>
              <a:rPr lang="en-US" dirty="0" smtClean="0"/>
              <a:t> </a:t>
            </a:r>
            <a:endParaRPr lang="en-US" dirty="0"/>
          </a:p>
        </p:txBody>
      </p:sp>
    </p:spTree>
    <p:extLst>
      <p:ext uri="{BB962C8B-B14F-4D97-AF65-F5344CB8AC3E}">
        <p14:creationId xmlns:p14="http://schemas.microsoft.com/office/powerpoint/2010/main" val="326507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21055" y="0"/>
            <a:ext cx="7426343" cy="6858000"/>
          </a:xfrm>
          <a:prstGeom prst="rect">
            <a:avLst/>
          </a:prstGeom>
        </p:spPr>
      </p:pic>
      <p:sp>
        <p:nvSpPr>
          <p:cNvPr id="3" name="TextBox 2"/>
          <p:cNvSpPr txBox="1"/>
          <p:nvPr/>
        </p:nvSpPr>
        <p:spPr>
          <a:xfrm>
            <a:off x="754144" y="1480008"/>
            <a:ext cx="3007151" cy="3170099"/>
          </a:xfrm>
          <a:prstGeom prst="rect">
            <a:avLst/>
          </a:prstGeom>
          <a:noFill/>
        </p:spPr>
        <p:txBody>
          <a:bodyPr wrap="square" rtlCol="0">
            <a:spAutoFit/>
          </a:bodyPr>
          <a:lstStyle/>
          <a:p>
            <a:r>
              <a:rPr lang="en-US" sz="4000" dirty="0" smtClean="0">
                <a:solidFill>
                  <a:schemeClr val="accent2"/>
                </a:solidFill>
              </a:rPr>
              <a:t>If you saw bullying at school, what would you do? </a:t>
            </a:r>
            <a:endParaRPr lang="en-US" sz="4000" dirty="0">
              <a:solidFill>
                <a:schemeClr val="accent2"/>
              </a:solidFill>
            </a:endParaRPr>
          </a:p>
        </p:txBody>
      </p:sp>
    </p:spTree>
    <p:extLst>
      <p:ext uri="{BB962C8B-B14F-4D97-AF65-F5344CB8AC3E}">
        <p14:creationId xmlns:p14="http://schemas.microsoft.com/office/powerpoint/2010/main" val="696124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23485" y="0"/>
            <a:ext cx="7327726" cy="6858000"/>
          </a:xfrm>
          <a:prstGeom prst="rect">
            <a:avLst/>
          </a:prstGeom>
        </p:spPr>
      </p:pic>
      <p:sp>
        <p:nvSpPr>
          <p:cNvPr id="6" name="TextBox 5"/>
          <p:cNvSpPr txBox="1"/>
          <p:nvPr/>
        </p:nvSpPr>
        <p:spPr>
          <a:xfrm>
            <a:off x="254524" y="1291472"/>
            <a:ext cx="2799761" cy="3170099"/>
          </a:xfrm>
          <a:prstGeom prst="rect">
            <a:avLst/>
          </a:prstGeom>
          <a:noFill/>
        </p:spPr>
        <p:txBody>
          <a:bodyPr wrap="square" rtlCol="0">
            <a:spAutoFit/>
          </a:bodyPr>
          <a:lstStyle/>
          <a:p>
            <a:r>
              <a:rPr lang="en-US" sz="4000" dirty="0" smtClean="0">
                <a:solidFill>
                  <a:schemeClr val="accent2"/>
                </a:solidFill>
              </a:rPr>
              <a:t>What do adults do at school when they see bullying? </a:t>
            </a:r>
            <a:endParaRPr lang="en-US" sz="4000" dirty="0">
              <a:solidFill>
                <a:schemeClr val="accent2"/>
              </a:solidFill>
            </a:endParaRPr>
          </a:p>
        </p:txBody>
      </p:sp>
    </p:spTree>
    <p:extLst>
      <p:ext uri="{BB962C8B-B14F-4D97-AF65-F5344CB8AC3E}">
        <p14:creationId xmlns:p14="http://schemas.microsoft.com/office/powerpoint/2010/main" val="202091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1590676" y="215108"/>
            <a:ext cx="7886700" cy="1325563"/>
          </a:xfrm>
        </p:spPr>
        <p:txBody>
          <a:bodyPr>
            <a:normAutofit/>
          </a:bodyPr>
          <a:lstStyle/>
          <a:p>
            <a:pPr eaLnBrk="1" hangingPunct="1"/>
            <a:r>
              <a:rPr lang="en-US" altLang="en-US" b="1" dirty="0">
                <a:solidFill>
                  <a:srgbClr val="D78710"/>
                </a:solidFill>
                <a:latin typeface="+mn-lt"/>
                <a:cs typeface="Helvetica" panose="020B0604020202020204" pitchFamily="34" charset="0"/>
              </a:rPr>
              <a:t>Data-Based Decision Making</a:t>
            </a:r>
          </a:p>
        </p:txBody>
      </p:sp>
      <p:sp>
        <p:nvSpPr>
          <p:cNvPr id="3" name="Content Placeholder 2"/>
          <p:cNvSpPr>
            <a:spLocks noGrp="1"/>
          </p:cNvSpPr>
          <p:nvPr>
            <p:ph idx="1"/>
          </p:nvPr>
        </p:nvSpPr>
        <p:spPr>
          <a:xfrm>
            <a:off x="1263968" y="1381126"/>
            <a:ext cx="7886700" cy="5130800"/>
          </a:xfrm>
        </p:spPr>
        <p:txBody>
          <a:bodyPr/>
          <a:lstStyle/>
          <a:p>
            <a:pPr marL="0" indent="0">
              <a:lnSpc>
                <a:spcPct val="70000"/>
              </a:lnSpc>
              <a:buNone/>
            </a:pPr>
            <a:endParaRPr lang="en-US" altLang="en-US" sz="1900" dirty="0">
              <a:latin typeface="Helvetica" panose="020B0604020202020204" pitchFamily="34" charset="0"/>
              <a:cs typeface="Helvetica" panose="020B0604020202020204" pitchFamily="34" charset="0"/>
            </a:endParaRPr>
          </a:p>
          <a:p>
            <a:pPr marL="0" indent="0">
              <a:lnSpc>
                <a:spcPct val="70000"/>
              </a:lnSpc>
              <a:buNone/>
            </a:pPr>
            <a:r>
              <a:rPr lang="en-US" altLang="en-US" sz="2400" dirty="0">
                <a:cs typeface="Helvetica" panose="020B0604020202020204" pitchFamily="34" charset="0"/>
              </a:rPr>
              <a:t>	Magnitude</a:t>
            </a:r>
          </a:p>
          <a:p>
            <a:pPr lvl="2" eaLnBrk="1" hangingPunct="1">
              <a:lnSpc>
                <a:spcPct val="70000"/>
              </a:lnSpc>
              <a:buFont typeface="Wingdings 3" panose="05040102010807070707" pitchFamily="18" charset="2"/>
              <a:buChar char=""/>
            </a:pPr>
            <a:r>
              <a:rPr lang="en-US" altLang="en-US" sz="2400" dirty="0">
                <a:cs typeface="Helvetica" panose="020B0604020202020204" pitchFamily="34" charset="0"/>
              </a:rPr>
              <a:t>The number of people affected</a:t>
            </a:r>
          </a:p>
          <a:p>
            <a:pPr lvl="2" eaLnBrk="1" hangingPunct="1">
              <a:lnSpc>
                <a:spcPct val="70000"/>
              </a:lnSpc>
              <a:buFont typeface="Wingdings 3" panose="05040102010807070707" pitchFamily="18" charset="2"/>
              <a:buChar char=""/>
            </a:pPr>
            <a:endParaRPr lang="en-US" altLang="en-US" sz="1900" dirty="0">
              <a:cs typeface="Helvetica" panose="020B0604020202020204" pitchFamily="34" charset="0"/>
            </a:endParaRPr>
          </a:p>
          <a:p>
            <a:pPr marL="0" indent="0">
              <a:lnSpc>
                <a:spcPct val="70000"/>
              </a:lnSpc>
              <a:buNone/>
            </a:pPr>
            <a:r>
              <a:rPr lang="en-US" altLang="en-US" sz="1900" dirty="0">
                <a:cs typeface="Helvetica" panose="020B0604020202020204" pitchFamily="34" charset="0"/>
              </a:rPr>
              <a:t> 	</a:t>
            </a:r>
            <a:r>
              <a:rPr lang="en-US" altLang="en-US" sz="2400" dirty="0">
                <a:cs typeface="Helvetica" panose="020B0604020202020204" pitchFamily="34" charset="0"/>
              </a:rPr>
              <a:t>Trend</a:t>
            </a:r>
          </a:p>
          <a:p>
            <a:pPr lvl="2" eaLnBrk="1" hangingPunct="1">
              <a:lnSpc>
                <a:spcPct val="70000"/>
              </a:lnSpc>
              <a:buFont typeface="Wingdings 3" panose="05040102010807070707" pitchFamily="18" charset="2"/>
              <a:buChar char=""/>
            </a:pPr>
            <a:r>
              <a:rPr lang="en-US" altLang="en-US" sz="2400" dirty="0">
                <a:cs typeface="Helvetica" panose="020B0604020202020204" pitchFamily="34" charset="0"/>
              </a:rPr>
              <a:t>How the data are changing over time</a:t>
            </a:r>
          </a:p>
          <a:p>
            <a:pPr lvl="2" eaLnBrk="1" hangingPunct="1">
              <a:lnSpc>
                <a:spcPct val="70000"/>
              </a:lnSpc>
              <a:buFont typeface="Wingdings 3" panose="05040102010807070707" pitchFamily="18" charset="2"/>
              <a:buChar char=""/>
            </a:pPr>
            <a:endParaRPr lang="en-US" altLang="en-US" sz="2400" dirty="0">
              <a:cs typeface="Helvetica" panose="020B0604020202020204" pitchFamily="34" charset="0"/>
            </a:endParaRPr>
          </a:p>
          <a:p>
            <a:pPr marL="0" indent="0">
              <a:lnSpc>
                <a:spcPct val="70000"/>
              </a:lnSpc>
              <a:buNone/>
            </a:pPr>
            <a:r>
              <a:rPr lang="en-US" altLang="en-US" sz="2400" dirty="0">
                <a:cs typeface="Helvetica" panose="020B0604020202020204" pitchFamily="34" charset="0"/>
              </a:rPr>
              <a:t>	Impact</a:t>
            </a:r>
          </a:p>
          <a:p>
            <a:pPr lvl="2" eaLnBrk="1" hangingPunct="1">
              <a:lnSpc>
                <a:spcPct val="70000"/>
              </a:lnSpc>
              <a:buFont typeface="Wingdings 3" panose="05040102010807070707" pitchFamily="18" charset="2"/>
              <a:buChar char=""/>
            </a:pPr>
            <a:r>
              <a:rPr lang="en-US" altLang="en-US" sz="2400" dirty="0">
                <a:cs typeface="Helvetica" panose="020B0604020202020204" pitchFamily="34" charset="0"/>
              </a:rPr>
              <a:t>The depth of the problem(s</a:t>
            </a:r>
            <a:r>
              <a:rPr lang="en-US" altLang="en-US" sz="1900" dirty="0">
                <a:cs typeface="Helvetica" panose="020B0604020202020204" pitchFamily="34" charset="0"/>
              </a:rPr>
              <a:t>)</a:t>
            </a:r>
          </a:p>
          <a:p>
            <a:pPr lvl="2" eaLnBrk="1" hangingPunct="1">
              <a:lnSpc>
                <a:spcPct val="70000"/>
              </a:lnSpc>
              <a:buFont typeface="Wingdings 3" panose="05040102010807070707" pitchFamily="18" charset="2"/>
              <a:buChar char=""/>
            </a:pPr>
            <a:endParaRPr lang="en-US" altLang="en-US" sz="1900" dirty="0">
              <a:cs typeface="Helvetica" panose="020B0604020202020204" pitchFamily="34" charset="0"/>
            </a:endParaRPr>
          </a:p>
          <a:p>
            <a:pPr marL="0" indent="0">
              <a:lnSpc>
                <a:spcPct val="70000"/>
              </a:lnSpc>
              <a:buNone/>
            </a:pPr>
            <a:r>
              <a:rPr lang="en-US" altLang="en-US" sz="1900" dirty="0">
                <a:cs typeface="Helvetica" panose="020B0604020202020204" pitchFamily="34" charset="0"/>
              </a:rPr>
              <a:t>	</a:t>
            </a:r>
            <a:r>
              <a:rPr lang="en-US" altLang="en-US" sz="2400" dirty="0">
                <a:cs typeface="Helvetica" panose="020B0604020202020204" pitchFamily="34" charset="0"/>
              </a:rPr>
              <a:t>Relative Ratio</a:t>
            </a:r>
          </a:p>
          <a:p>
            <a:pPr lvl="2" eaLnBrk="1" hangingPunct="1">
              <a:lnSpc>
                <a:spcPct val="70000"/>
              </a:lnSpc>
              <a:buFont typeface="Wingdings 3" panose="05040102010807070707" pitchFamily="18" charset="2"/>
              <a:buChar char=""/>
            </a:pPr>
            <a:r>
              <a:rPr lang="en-US" altLang="en-US" sz="2400" dirty="0">
                <a:cs typeface="Helvetica" panose="020B0604020202020204" pitchFamily="34" charset="0"/>
              </a:rPr>
              <a:t>How the data compares to state or national values</a:t>
            </a:r>
          </a:p>
          <a:p>
            <a:pPr lvl="2" eaLnBrk="1" hangingPunct="1">
              <a:lnSpc>
                <a:spcPct val="70000"/>
              </a:lnSpc>
              <a:buFont typeface="Wingdings 3" panose="05040102010807070707" pitchFamily="18" charset="2"/>
              <a:buNone/>
            </a:pPr>
            <a:endParaRPr lang="en-US" altLang="en-US" sz="500" dirty="0">
              <a:latin typeface="Helvetica" panose="020B0604020202020204" pitchFamily="34" charset="0"/>
              <a:cs typeface="Helvetica" panose="020B0604020202020204" pitchFamily="34" charset="0"/>
            </a:endParaRPr>
          </a:p>
          <a:p>
            <a:pPr marL="0" indent="0">
              <a:lnSpc>
                <a:spcPct val="70000"/>
              </a:lnSpc>
              <a:buNone/>
            </a:pPr>
            <a:r>
              <a:rPr lang="en-US" altLang="en-US" sz="700" dirty="0">
                <a:latin typeface="Helvetica" panose="020B0604020202020204" pitchFamily="34" charset="0"/>
                <a:cs typeface="Helvetica" panose="020B0604020202020204" pitchFamily="34" charset="0"/>
              </a:rPr>
              <a:t> </a:t>
            </a:r>
          </a:p>
        </p:txBody>
      </p:sp>
      <p:pic>
        <p:nvPicPr>
          <p:cNvPr id="115716" name="Picture 2" descr="C:\Users\nglennon\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26" y="2767014"/>
            <a:ext cx="22383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1322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3164103"/>
              </p:ext>
            </p:extLst>
          </p:nvPr>
        </p:nvGraphicFramePr>
        <p:xfrm>
          <a:off x="838200" y="506936"/>
          <a:ext cx="10515600" cy="5523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838200" y="208593"/>
            <a:ext cx="10058400" cy="725711"/>
          </a:xfrm>
          <a:prstGeom prst="rect">
            <a:avLst/>
          </a:prstGeom>
        </p:spPr>
        <p:txBody>
          <a:bodyPr vert="horz" lIns="91440" tIns="45720" rIns="91440" bIns="45720" rtlCol="0" anchor="b">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1">
                    <a:lumMod val="75000"/>
                  </a:schemeClr>
                </a:solidFill>
                <a:latin typeface="+mn-lt"/>
              </a:rPr>
              <a:t>C</a:t>
            </a:r>
            <a:r>
              <a:rPr lang="en-US" b="1" dirty="0" smtClean="0">
                <a:solidFill>
                  <a:schemeClr val="accent1">
                    <a:lumMod val="75000"/>
                  </a:schemeClr>
                </a:solidFill>
                <a:latin typeface="+mn-lt"/>
              </a:rPr>
              <a:t>onnections</a:t>
            </a:r>
            <a:endParaRPr lang="en-US" b="1" dirty="0">
              <a:solidFill>
                <a:schemeClr val="accent1">
                  <a:lumMod val="75000"/>
                </a:schemeClr>
              </a:solidFill>
              <a:latin typeface="+mn-lt"/>
            </a:endParaRPr>
          </a:p>
        </p:txBody>
      </p:sp>
    </p:spTree>
    <p:extLst>
      <p:ext uri="{BB962C8B-B14F-4D97-AF65-F5344CB8AC3E}">
        <p14:creationId xmlns:p14="http://schemas.microsoft.com/office/powerpoint/2010/main" val="115830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4412450"/>
              </p:ext>
            </p:extLst>
          </p:nvPr>
        </p:nvGraphicFramePr>
        <p:xfrm>
          <a:off x="0" y="0"/>
          <a:ext cx="12192000" cy="6348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3591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32" y="134203"/>
            <a:ext cx="10058400" cy="845512"/>
          </a:xfrm>
        </p:spPr>
        <p:txBody>
          <a:bodyPr/>
          <a:lstStyle/>
          <a:p>
            <a:pPr algn="ctr"/>
            <a:r>
              <a:rPr lang="en-US" b="1" dirty="0" smtClean="0">
                <a:solidFill>
                  <a:srgbClr val="002060"/>
                </a:solidFill>
              </a:rPr>
              <a:t>Kansas Vision for Education, KSDE	</a:t>
            </a:r>
            <a:endParaRPr lang="en-US" b="1" dirty="0">
              <a:solidFill>
                <a:srgbClr val="002060"/>
              </a:solidFill>
            </a:endParaRPr>
          </a:p>
        </p:txBody>
      </p:sp>
      <p:pic>
        <p:nvPicPr>
          <p:cNvPr id="4" name="Content Placeholder 3"/>
          <p:cNvPicPr>
            <a:picLocks noGrp="1" noChangeAspect="1"/>
          </p:cNvPicPr>
          <p:nvPr>
            <p:ph idx="1"/>
          </p:nvPr>
        </p:nvPicPr>
        <p:blipFill>
          <a:blip r:embed="rId3"/>
          <a:stretch>
            <a:fillRect/>
          </a:stretch>
        </p:blipFill>
        <p:spPr>
          <a:xfrm>
            <a:off x="816398" y="979715"/>
            <a:ext cx="10702914" cy="5057305"/>
          </a:xfrm>
          <a:prstGeom prst="rect">
            <a:avLst/>
          </a:prstGeom>
        </p:spPr>
      </p:pic>
      <p:sp>
        <p:nvSpPr>
          <p:cNvPr id="5" name="Rounded Rectangle 4"/>
          <p:cNvSpPr/>
          <p:nvPr/>
        </p:nvSpPr>
        <p:spPr>
          <a:xfrm>
            <a:off x="1097280" y="1306286"/>
            <a:ext cx="2442754" cy="45328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6265836" y="4167053"/>
            <a:ext cx="2442754" cy="8098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8858795" y="4994365"/>
            <a:ext cx="2442754" cy="8011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725101" y="4169228"/>
            <a:ext cx="2442754" cy="8077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60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323"/>
          <p:cNvSpPr>
            <a:spLocks noGrp="1"/>
          </p:cNvSpPr>
          <p:nvPr>
            <p:ph type="title"/>
          </p:nvPr>
        </p:nvSpPr>
        <p:spPr>
          <a:xfrm>
            <a:off x="1187669" y="336167"/>
            <a:ext cx="8970888" cy="1316037"/>
          </a:xfrm>
        </p:spPr>
        <p:txBody>
          <a:bodyPr vert="horz" lIns="51427" tIns="25706" rIns="51427" bIns="25706" rtlCol="0" anchor="ctr">
            <a:noAutofit/>
          </a:bodyPr>
          <a:lstStyle/>
          <a:p>
            <a:pPr eaLnBrk="1" hangingPunct="1">
              <a:buClr>
                <a:schemeClr val="accent2"/>
              </a:buClr>
              <a:buSzPct val="25000"/>
            </a:pPr>
            <a:r>
              <a:rPr lang="en-US" altLang="en-US" dirty="0">
                <a:solidFill>
                  <a:schemeClr val="accent1">
                    <a:lumMod val="75000"/>
                  </a:schemeClr>
                </a:solidFill>
                <a:latin typeface="+mn-lt"/>
                <a:ea typeface="Trebuchet MS" charset="0"/>
                <a:cs typeface="Helvetica" charset="0"/>
                <a:sym typeface="Trebuchet MS" charset="0"/>
              </a:rPr>
              <a:t>KCTC Survey Administration</a:t>
            </a:r>
          </a:p>
        </p:txBody>
      </p:sp>
      <p:sp>
        <p:nvSpPr>
          <p:cNvPr id="324" name="Shape 324"/>
          <p:cNvSpPr txBox="1">
            <a:spLocks noGrp="1"/>
          </p:cNvSpPr>
          <p:nvPr>
            <p:ph idx="1"/>
          </p:nvPr>
        </p:nvSpPr>
        <p:spPr>
          <a:xfrm>
            <a:off x="692728" y="1863968"/>
            <a:ext cx="10983458" cy="4467991"/>
          </a:xfrm>
          <a:solidFill>
            <a:schemeClr val="bg1"/>
          </a:solidFill>
        </p:spPr>
        <p:txBody>
          <a:bodyPr vert="horz" lIns="51427" tIns="25706" rIns="51427" bIns="25706" rtlCol="0">
            <a:noAutofit/>
          </a:bodyPr>
          <a:lstStyle/>
          <a:p>
            <a:pPr marL="682625" indent="-682625">
              <a:lnSpc>
                <a:spcPct val="100000"/>
              </a:lnSpc>
              <a:spcBef>
                <a:spcPts val="0"/>
              </a:spcBef>
              <a:buClr>
                <a:schemeClr val="dk1"/>
              </a:buClr>
              <a:buSzPct val="100000"/>
              <a:buFont typeface="Wingdings" panose="05000000000000000000" pitchFamily="2" charset="2"/>
              <a:buChar char="v"/>
              <a:defRPr/>
            </a:pPr>
            <a:r>
              <a:rPr lang="en-US" sz="2800" dirty="0" smtClean="0">
                <a:solidFill>
                  <a:srgbClr val="002060"/>
                </a:solidFill>
                <a:ea typeface="Trebuchet MS"/>
                <a:cs typeface="Helvetica" panose="020B0604020202020204" pitchFamily="34" charset="0"/>
                <a:sym typeface="Trebuchet MS"/>
              </a:rPr>
              <a:t>Funded </a:t>
            </a:r>
            <a:r>
              <a:rPr lang="en-US" sz="2800" dirty="0">
                <a:solidFill>
                  <a:srgbClr val="002060"/>
                </a:solidFill>
                <a:ea typeface="Trebuchet MS"/>
                <a:cs typeface="Helvetica" panose="020B0604020202020204" pitchFamily="34" charset="0"/>
                <a:sym typeface="Trebuchet MS"/>
              </a:rPr>
              <a:t>by Kansas Department for Aging and </a:t>
            </a:r>
            <a:r>
              <a:rPr lang="en-US" sz="2800" dirty="0" smtClean="0">
                <a:solidFill>
                  <a:srgbClr val="002060"/>
                </a:solidFill>
                <a:ea typeface="Trebuchet MS"/>
                <a:cs typeface="Helvetica" panose="020B0604020202020204" pitchFamily="34" charset="0"/>
                <a:sym typeface="Trebuchet MS"/>
              </a:rPr>
              <a:t>Disability Services</a:t>
            </a:r>
            <a:r>
              <a:rPr lang="en-US" sz="2800" dirty="0">
                <a:solidFill>
                  <a:srgbClr val="002060"/>
                </a:solidFill>
                <a:ea typeface="Trebuchet MS"/>
                <a:cs typeface="Helvetica" panose="020B0604020202020204" pitchFamily="34" charset="0"/>
                <a:sym typeface="Trebuchet MS"/>
              </a:rPr>
              <a:t>, Behavioral Health </a:t>
            </a:r>
            <a:r>
              <a:rPr lang="en-US" sz="2800" dirty="0" smtClean="0">
                <a:solidFill>
                  <a:srgbClr val="002060"/>
                </a:solidFill>
                <a:ea typeface="Trebuchet MS"/>
                <a:cs typeface="Helvetica" panose="020B0604020202020204" pitchFamily="34" charset="0"/>
                <a:sym typeface="Trebuchet MS"/>
              </a:rPr>
              <a:t>Services</a:t>
            </a:r>
          </a:p>
          <a:p>
            <a:pPr marL="682625" indent="-682625">
              <a:lnSpc>
                <a:spcPct val="100000"/>
              </a:lnSpc>
              <a:spcBef>
                <a:spcPts val="0"/>
              </a:spcBef>
              <a:buClr>
                <a:schemeClr val="dk1"/>
              </a:buClr>
              <a:buSzPct val="100000"/>
              <a:buFont typeface="Wingdings" panose="05000000000000000000" pitchFamily="2" charset="2"/>
              <a:buChar char="v"/>
              <a:defRPr/>
            </a:pPr>
            <a:r>
              <a:rPr lang="en-US" sz="2800" dirty="0" smtClean="0">
                <a:solidFill>
                  <a:srgbClr val="002060"/>
                </a:solidFill>
                <a:ea typeface="Trebuchet MS"/>
                <a:cs typeface="Helvetica" panose="020B0604020202020204" pitchFamily="34" charset="0"/>
                <a:sym typeface="Trebuchet MS"/>
              </a:rPr>
              <a:t>Based on prevention science from the University of Washington Social Development and Research Group</a:t>
            </a:r>
            <a:endParaRPr lang="en-US" sz="2800" dirty="0">
              <a:solidFill>
                <a:srgbClr val="002060"/>
              </a:solidFill>
              <a:ea typeface="Trebuchet MS"/>
              <a:cs typeface="Helvetica" panose="020B0604020202020204" pitchFamily="34" charset="0"/>
              <a:sym typeface="Trebuchet MS"/>
            </a:endParaRPr>
          </a:p>
          <a:p>
            <a:pPr marL="630238" indent="-630238">
              <a:lnSpc>
                <a:spcPct val="100000"/>
              </a:lnSpc>
              <a:spcBef>
                <a:spcPts val="563"/>
              </a:spcBef>
              <a:buClr>
                <a:schemeClr val="dk1"/>
              </a:buClr>
              <a:buFont typeface="Wingdings" panose="05000000000000000000" pitchFamily="2" charset="2"/>
              <a:buChar char="v"/>
              <a:defRPr/>
            </a:pPr>
            <a:r>
              <a:rPr lang="en-US" sz="2800" dirty="0" smtClean="0">
                <a:solidFill>
                  <a:srgbClr val="002060"/>
                </a:solidFill>
                <a:ea typeface="Trebuchet MS"/>
                <a:cs typeface="Helvetica" panose="020B0604020202020204" pitchFamily="34" charset="0"/>
                <a:sym typeface="Trebuchet MS"/>
              </a:rPr>
              <a:t>Available </a:t>
            </a:r>
            <a:r>
              <a:rPr lang="en-US" sz="2800" dirty="0">
                <a:solidFill>
                  <a:srgbClr val="002060"/>
                </a:solidFill>
                <a:ea typeface="Trebuchet MS"/>
                <a:cs typeface="Helvetica" panose="020B0604020202020204" pitchFamily="34" charset="0"/>
                <a:sym typeface="Trebuchet MS"/>
              </a:rPr>
              <a:t>annually </a:t>
            </a:r>
            <a:r>
              <a:rPr lang="en-US" sz="2800" dirty="0" smtClean="0">
                <a:solidFill>
                  <a:srgbClr val="002060"/>
                </a:solidFill>
                <a:ea typeface="Trebuchet MS"/>
                <a:cs typeface="Helvetica" panose="020B0604020202020204" pitchFamily="34" charset="0"/>
                <a:sym typeface="Trebuchet MS"/>
              </a:rPr>
              <a:t>at no charge </a:t>
            </a:r>
            <a:r>
              <a:rPr lang="en-US" sz="2800" dirty="0">
                <a:solidFill>
                  <a:srgbClr val="002060"/>
                </a:solidFill>
                <a:ea typeface="Trebuchet MS"/>
                <a:cs typeface="Helvetica" panose="020B0604020202020204" pitchFamily="34" charset="0"/>
                <a:sym typeface="Trebuchet MS"/>
              </a:rPr>
              <a:t>to all districts, public and </a:t>
            </a:r>
            <a:r>
              <a:rPr lang="en-US" sz="2800" dirty="0" smtClean="0">
                <a:solidFill>
                  <a:srgbClr val="002060"/>
                </a:solidFill>
                <a:ea typeface="Trebuchet MS"/>
                <a:cs typeface="Helvetica" panose="020B0604020202020204" pitchFamily="34" charset="0"/>
                <a:sym typeface="Trebuchet MS"/>
              </a:rPr>
              <a:t>private</a:t>
            </a:r>
          </a:p>
          <a:p>
            <a:pPr marL="630238" indent="-630238">
              <a:lnSpc>
                <a:spcPct val="100000"/>
              </a:lnSpc>
              <a:spcBef>
                <a:spcPts val="563"/>
              </a:spcBef>
              <a:buClr>
                <a:schemeClr val="dk1"/>
              </a:buClr>
              <a:buFont typeface="Wingdings" panose="05000000000000000000" pitchFamily="2" charset="2"/>
              <a:buChar char="v"/>
              <a:defRPr/>
            </a:pPr>
            <a:r>
              <a:rPr lang="en-US" sz="2800" dirty="0" smtClean="0">
                <a:solidFill>
                  <a:srgbClr val="002060"/>
                </a:solidFill>
                <a:ea typeface="Trebuchet MS"/>
                <a:cs typeface="Helvetica" panose="020B0604020202020204" pitchFamily="34" charset="0"/>
                <a:sym typeface="Trebuchet MS"/>
              </a:rPr>
              <a:t>Voluntary and </a:t>
            </a:r>
            <a:r>
              <a:rPr lang="en-US" sz="2800" dirty="0" smtClean="0">
                <a:solidFill>
                  <a:srgbClr val="002060"/>
                </a:solidFill>
                <a:ea typeface="Trebuchet MS"/>
                <a:cs typeface="Helvetica" panose="020B0604020202020204" pitchFamily="34" charset="0"/>
                <a:sym typeface="Trebuchet MS"/>
              </a:rPr>
              <a:t>anonymous </a:t>
            </a:r>
            <a:endParaRPr lang="en-US" sz="2800" dirty="0">
              <a:solidFill>
                <a:srgbClr val="002060"/>
              </a:solidFill>
              <a:ea typeface="Trebuchet MS"/>
              <a:cs typeface="Helvetica" panose="020B0604020202020204" pitchFamily="34" charset="0"/>
              <a:sym typeface="Trebuchet MS"/>
            </a:endParaRPr>
          </a:p>
          <a:p>
            <a:pPr>
              <a:lnSpc>
                <a:spcPct val="100000"/>
              </a:lnSpc>
              <a:spcBef>
                <a:spcPts val="563"/>
              </a:spcBef>
              <a:buClr>
                <a:schemeClr val="dk1"/>
              </a:buClr>
              <a:buSzPct val="100000"/>
              <a:buFont typeface="Wingdings" panose="05000000000000000000" pitchFamily="2" charset="2"/>
              <a:buChar char="v"/>
              <a:defRPr/>
            </a:pPr>
            <a:r>
              <a:rPr lang="en-US" sz="2800" dirty="0">
                <a:solidFill>
                  <a:srgbClr val="002060"/>
                </a:solidFill>
                <a:ea typeface="Trebuchet MS"/>
                <a:cs typeface="Helvetica" panose="020B0604020202020204" pitchFamily="34" charset="0"/>
                <a:sym typeface="Trebuchet MS"/>
              </a:rPr>
              <a:t> </a:t>
            </a:r>
            <a:r>
              <a:rPr lang="en-US" sz="2800" dirty="0" smtClean="0">
                <a:solidFill>
                  <a:srgbClr val="002060"/>
                </a:solidFill>
                <a:ea typeface="Trebuchet MS"/>
                <a:cs typeface="Helvetica" panose="020B0604020202020204" pitchFamily="34" charset="0"/>
                <a:sym typeface="Trebuchet MS"/>
              </a:rPr>
              <a:t>   Available </a:t>
            </a:r>
            <a:r>
              <a:rPr lang="en-US" sz="2800" dirty="0">
                <a:solidFill>
                  <a:srgbClr val="002060"/>
                </a:solidFill>
                <a:ea typeface="Trebuchet MS"/>
                <a:cs typeface="Helvetica" panose="020B0604020202020204" pitchFamily="34" charset="0"/>
                <a:sym typeface="Trebuchet MS"/>
              </a:rPr>
              <a:t>for paper &amp; online administration </a:t>
            </a:r>
          </a:p>
          <a:p>
            <a:pPr marL="630238" indent="-630238">
              <a:lnSpc>
                <a:spcPct val="100000"/>
              </a:lnSpc>
              <a:spcBef>
                <a:spcPts val="563"/>
              </a:spcBef>
              <a:buClr>
                <a:schemeClr val="dk1"/>
              </a:buClr>
              <a:buSzPct val="100000"/>
              <a:buFont typeface="Wingdings" panose="05000000000000000000" pitchFamily="2" charset="2"/>
              <a:buChar char="v"/>
              <a:defRPr/>
            </a:pPr>
            <a:r>
              <a:rPr lang="en-US" sz="2800" dirty="0" smtClean="0">
                <a:solidFill>
                  <a:srgbClr val="002060"/>
                </a:solidFill>
                <a:ea typeface="Trebuchet MS"/>
                <a:cs typeface="Helvetica" panose="020B0604020202020204" pitchFamily="34" charset="0"/>
                <a:sym typeface="Trebuchet MS"/>
              </a:rPr>
              <a:t>Target </a:t>
            </a:r>
            <a:r>
              <a:rPr lang="en-US" sz="2800" dirty="0">
                <a:solidFill>
                  <a:srgbClr val="002060"/>
                </a:solidFill>
                <a:ea typeface="Trebuchet MS"/>
                <a:cs typeface="Helvetica" panose="020B0604020202020204" pitchFamily="34" charset="0"/>
                <a:sym typeface="Trebuchet MS"/>
              </a:rPr>
              <a:t>population is students in 6</a:t>
            </a:r>
            <a:r>
              <a:rPr lang="en-US" sz="2800" baseline="30000" dirty="0">
                <a:solidFill>
                  <a:srgbClr val="002060"/>
                </a:solidFill>
                <a:ea typeface="Trebuchet MS"/>
                <a:cs typeface="Helvetica" panose="020B0604020202020204" pitchFamily="34" charset="0"/>
                <a:sym typeface="Trebuchet MS"/>
              </a:rPr>
              <a:t>th</a:t>
            </a:r>
            <a:r>
              <a:rPr lang="en-US" sz="2800" dirty="0">
                <a:solidFill>
                  <a:srgbClr val="002060"/>
                </a:solidFill>
                <a:ea typeface="Trebuchet MS"/>
                <a:cs typeface="Helvetica" panose="020B0604020202020204" pitchFamily="34" charset="0"/>
                <a:sym typeface="Trebuchet MS"/>
              </a:rPr>
              <a:t>, 8</a:t>
            </a:r>
            <a:r>
              <a:rPr lang="en-US" sz="2800" baseline="30000" dirty="0">
                <a:solidFill>
                  <a:srgbClr val="002060"/>
                </a:solidFill>
                <a:ea typeface="Trebuchet MS"/>
                <a:cs typeface="Helvetica" panose="020B0604020202020204" pitchFamily="34" charset="0"/>
                <a:sym typeface="Trebuchet MS"/>
              </a:rPr>
              <a:t>th</a:t>
            </a:r>
            <a:r>
              <a:rPr lang="en-US" sz="2800" dirty="0">
                <a:solidFill>
                  <a:srgbClr val="002060"/>
                </a:solidFill>
                <a:ea typeface="Trebuchet MS"/>
                <a:cs typeface="Helvetica" panose="020B0604020202020204" pitchFamily="34" charset="0"/>
                <a:sym typeface="Trebuchet MS"/>
              </a:rPr>
              <a:t>, 10</a:t>
            </a:r>
            <a:r>
              <a:rPr lang="en-US" sz="2800" baseline="30000" dirty="0">
                <a:solidFill>
                  <a:srgbClr val="002060"/>
                </a:solidFill>
                <a:ea typeface="Trebuchet MS"/>
                <a:cs typeface="Helvetica" panose="020B0604020202020204" pitchFamily="34" charset="0"/>
                <a:sym typeface="Trebuchet MS"/>
              </a:rPr>
              <a:t>th</a:t>
            </a:r>
            <a:r>
              <a:rPr lang="en-US" sz="2800" dirty="0">
                <a:solidFill>
                  <a:srgbClr val="002060"/>
                </a:solidFill>
                <a:ea typeface="Trebuchet MS"/>
                <a:cs typeface="Helvetica" panose="020B0604020202020204" pitchFamily="34" charset="0"/>
                <a:sym typeface="Trebuchet MS"/>
              </a:rPr>
              <a:t>, 12</a:t>
            </a:r>
            <a:r>
              <a:rPr lang="en-US" sz="2800" baseline="30000" dirty="0">
                <a:solidFill>
                  <a:srgbClr val="002060"/>
                </a:solidFill>
                <a:ea typeface="Trebuchet MS"/>
                <a:cs typeface="Helvetica" panose="020B0604020202020204" pitchFamily="34" charset="0"/>
                <a:sym typeface="Trebuchet MS"/>
              </a:rPr>
              <a:t>th</a:t>
            </a:r>
            <a:r>
              <a:rPr lang="en-US" sz="2800" dirty="0">
                <a:solidFill>
                  <a:srgbClr val="002060"/>
                </a:solidFill>
                <a:ea typeface="Trebuchet MS"/>
                <a:cs typeface="Helvetica" panose="020B0604020202020204" pitchFamily="34" charset="0"/>
                <a:sym typeface="Trebuchet MS"/>
              </a:rPr>
              <a:t> </a:t>
            </a:r>
            <a:r>
              <a:rPr lang="en-US" sz="2800" dirty="0" smtClean="0">
                <a:solidFill>
                  <a:srgbClr val="002060"/>
                </a:solidFill>
                <a:ea typeface="Trebuchet MS"/>
                <a:cs typeface="Helvetica" panose="020B0604020202020204" pitchFamily="34" charset="0"/>
                <a:sym typeface="Trebuchet MS"/>
              </a:rPr>
              <a:t>grades</a:t>
            </a:r>
          </a:p>
          <a:p>
            <a:pPr marL="0" indent="0">
              <a:lnSpc>
                <a:spcPct val="100000"/>
              </a:lnSpc>
              <a:spcBef>
                <a:spcPts val="563"/>
              </a:spcBef>
              <a:buClr>
                <a:schemeClr val="dk1"/>
              </a:buClr>
              <a:buSzPct val="100000"/>
              <a:buNone/>
              <a:defRPr/>
            </a:pPr>
            <a:endParaRPr lang="en-US" sz="2400" b="1" i="1" dirty="0" smtClean="0">
              <a:solidFill>
                <a:srgbClr val="002060"/>
              </a:solidFill>
              <a:latin typeface="+mj-lt"/>
              <a:ea typeface="Trebuchet MS"/>
              <a:cs typeface="Helvetica" panose="020B0604020202020204" pitchFamily="34" charset="0"/>
              <a:sym typeface="Trebuchet MS"/>
            </a:endParaRPr>
          </a:p>
        </p:txBody>
      </p:sp>
      <p:sp>
        <p:nvSpPr>
          <p:cNvPr id="4" name="Slide Number Placeholder 3"/>
          <p:cNvSpPr>
            <a:spLocks noGrp="1"/>
          </p:cNvSpPr>
          <p:nvPr>
            <p:ph type="sldNum" sz="quarter" idx="12"/>
          </p:nvPr>
        </p:nvSpPr>
        <p:spPr/>
        <p:txBody>
          <a:bodyPr/>
          <a:lstStyle/>
          <a:p>
            <a:fld id="{4389CE13-D77B-4CA2-9F56-0BDC64A558DC}" type="slidenum">
              <a:rPr lang="en-US" smtClean="0"/>
              <a:t>3</a:t>
            </a:fld>
            <a:endParaRPr lang="en-US" dirty="0"/>
          </a:p>
        </p:txBody>
      </p:sp>
    </p:spTree>
    <p:extLst>
      <p:ext uri="{BB962C8B-B14F-4D97-AF65-F5344CB8AC3E}">
        <p14:creationId xmlns:p14="http://schemas.microsoft.com/office/powerpoint/2010/main" val="2964490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54984" y="25783"/>
            <a:ext cx="9061938" cy="6054283"/>
          </a:xfrm>
          <a:prstGeom prst="rect">
            <a:avLst/>
          </a:prstGeom>
        </p:spPr>
      </p:pic>
      <p:sp>
        <p:nvSpPr>
          <p:cNvPr id="3" name="Slide Number Placeholder 2"/>
          <p:cNvSpPr>
            <a:spLocks noGrp="1"/>
          </p:cNvSpPr>
          <p:nvPr>
            <p:ph type="sldNum" sz="quarter" idx="12"/>
          </p:nvPr>
        </p:nvSpPr>
        <p:spPr/>
        <p:txBody>
          <a:bodyPr/>
          <a:lstStyle/>
          <a:p>
            <a:fld id="{4389CE13-D77B-4CA2-9F56-0BDC64A558DC}" type="slidenum">
              <a:rPr lang="en-US" smtClean="0"/>
              <a:t>30</a:t>
            </a:fld>
            <a:endParaRPr lang="en-US" dirty="0"/>
          </a:p>
        </p:txBody>
      </p:sp>
      <p:sp>
        <p:nvSpPr>
          <p:cNvPr id="5" name="TextBox 1"/>
          <p:cNvSpPr txBox="1">
            <a:spLocks noChangeArrowheads="1"/>
          </p:cNvSpPr>
          <p:nvPr/>
        </p:nvSpPr>
        <p:spPr bwMode="auto">
          <a:xfrm>
            <a:off x="4264864" y="6319181"/>
            <a:ext cx="38840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600" dirty="0" smtClean="0">
                <a:latin typeface="+mn-lt"/>
                <a:hlinkClick r:id="rId4"/>
              </a:rPr>
              <a:t>www.kctcdata.org</a:t>
            </a:r>
            <a:r>
              <a:rPr lang="en-US" altLang="en-US" sz="3600" dirty="0" smtClean="0">
                <a:solidFill>
                  <a:schemeClr val="accent5"/>
                </a:solidFill>
                <a:latin typeface="+mn-lt"/>
              </a:rPr>
              <a:t> </a:t>
            </a:r>
            <a:endParaRPr lang="en-US" altLang="en-US" sz="3600" dirty="0">
              <a:solidFill>
                <a:schemeClr val="accent5"/>
              </a:solidFill>
              <a:latin typeface="+mn-lt"/>
            </a:endParaRPr>
          </a:p>
        </p:txBody>
      </p:sp>
      <p:sp>
        <p:nvSpPr>
          <p:cNvPr id="2" name="Rounded Rectangle 1"/>
          <p:cNvSpPr/>
          <p:nvPr/>
        </p:nvSpPr>
        <p:spPr>
          <a:xfrm>
            <a:off x="1654629" y="2427515"/>
            <a:ext cx="8664322" cy="849086"/>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923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98171" y="687884"/>
            <a:ext cx="8686800" cy="5899961"/>
          </a:xfrm>
          <a:prstGeom prst="rect">
            <a:avLst/>
          </a:prstGeom>
        </p:spPr>
      </p:pic>
      <p:sp>
        <p:nvSpPr>
          <p:cNvPr id="2" name="Title 1"/>
          <p:cNvSpPr>
            <a:spLocks noGrp="1"/>
          </p:cNvSpPr>
          <p:nvPr>
            <p:ph type="title"/>
          </p:nvPr>
        </p:nvSpPr>
        <p:spPr>
          <a:xfrm>
            <a:off x="1097280" y="286604"/>
            <a:ext cx="10058400" cy="834626"/>
          </a:xfrm>
        </p:spPr>
        <p:txBody>
          <a:bodyPr/>
          <a:lstStyle/>
          <a:p>
            <a:pPr algn="ctr"/>
            <a:r>
              <a:rPr lang="en-US" dirty="0" smtClean="0">
                <a:solidFill>
                  <a:schemeClr val="accent2"/>
                </a:solidFill>
                <a:latin typeface="+mn-lt"/>
              </a:rPr>
              <a:t>KCTC Social Emotional Learning Report</a:t>
            </a:r>
            <a:endParaRPr lang="en-US" dirty="0">
              <a:solidFill>
                <a:schemeClr val="accent2"/>
              </a:solidFill>
              <a:latin typeface="+mn-lt"/>
            </a:endParaRPr>
          </a:p>
        </p:txBody>
      </p:sp>
    </p:spTree>
    <p:extLst>
      <p:ext uri="{BB962C8B-B14F-4D97-AF65-F5344CB8AC3E}">
        <p14:creationId xmlns:p14="http://schemas.microsoft.com/office/powerpoint/2010/main" val="379466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District and Community Reports </a:t>
            </a:r>
            <a:endParaRPr lang="en-US" b="1" dirty="0">
              <a:solidFill>
                <a:schemeClr val="accent2"/>
              </a:solidFill>
            </a:endParaRPr>
          </a:p>
        </p:txBody>
      </p:sp>
      <p:sp>
        <p:nvSpPr>
          <p:cNvPr id="3" name="Content Placeholder 2"/>
          <p:cNvSpPr>
            <a:spLocks noGrp="1"/>
          </p:cNvSpPr>
          <p:nvPr>
            <p:ph idx="1"/>
          </p:nvPr>
        </p:nvSpPr>
        <p:spPr/>
        <p:txBody>
          <a:bodyPr/>
          <a:lstStyle/>
          <a:p>
            <a:endParaRPr lang="en-US" dirty="0" smtClean="0"/>
          </a:p>
          <a:p>
            <a:endParaRPr lang="en-US" dirty="0"/>
          </a:p>
        </p:txBody>
      </p:sp>
      <p:sp>
        <p:nvSpPr>
          <p:cNvPr id="4" name="TextBox 3"/>
          <p:cNvSpPr txBox="1"/>
          <p:nvPr/>
        </p:nvSpPr>
        <p:spPr>
          <a:xfrm>
            <a:off x="1210962" y="2026508"/>
            <a:ext cx="9944718" cy="3970318"/>
          </a:xfrm>
          <a:prstGeom prst="rect">
            <a:avLst/>
          </a:prstGeom>
          <a:noFill/>
        </p:spPr>
        <p:txBody>
          <a:bodyPr wrap="square" rtlCol="0">
            <a:spAutoFit/>
          </a:bodyPr>
          <a:lstStyle/>
          <a:p>
            <a:r>
              <a:rPr lang="en-US" sz="2800" dirty="0" smtClean="0">
                <a:solidFill>
                  <a:srgbClr val="002060"/>
                </a:solidFill>
              </a:rPr>
              <a:t>School Districts </a:t>
            </a:r>
          </a:p>
          <a:p>
            <a:r>
              <a:rPr lang="en-US" sz="2800" dirty="0">
                <a:solidFill>
                  <a:srgbClr val="002060"/>
                </a:solidFill>
              </a:rPr>
              <a:t>	</a:t>
            </a:r>
            <a:r>
              <a:rPr lang="en-US" sz="2800" dirty="0" smtClean="0">
                <a:solidFill>
                  <a:srgbClr val="002060"/>
                </a:solidFill>
              </a:rPr>
              <a:t>At a Glance Report</a:t>
            </a:r>
          </a:p>
          <a:p>
            <a:r>
              <a:rPr lang="en-US" sz="2800" dirty="0">
                <a:solidFill>
                  <a:srgbClr val="002060"/>
                </a:solidFill>
              </a:rPr>
              <a:t>	</a:t>
            </a:r>
            <a:r>
              <a:rPr lang="en-US" sz="2800" dirty="0" smtClean="0">
                <a:solidFill>
                  <a:srgbClr val="002060"/>
                </a:solidFill>
              </a:rPr>
              <a:t>District Short Report</a:t>
            </a:r>
          </a:p>
          <a:p>
            <a:r>
              <a:rPr lang="en-US" sz="2800" dirty="0">
                <a:solidFill>
                  <a:srgbClr val="002060"/>
                </a:solidFill>
              </a:rPr>
              <a:t>	</a:t>
            </a:r>
            <a:r>
              <a:rPr lang="en-US" sz="2800" dirty="0" smtClean="0">
                <a:solidFill>
                  <a:srgbClr val="002060"/>
                </a:solidFill>
              </a:rPr>
              <a:t>Depression/Suicide Report</a:t>
            </a:r>
          </a:p>
          <a:p>
            <a:r>
              <a:rPr lang="en-US" sz="2800" dirty="0">
                <a:solidFill>
                  <a:srgbClr val="002060"/>
                </a:solidFill>
              </a:rPr>
              <a:t>	</a:t>
            </a:r>
            <a:r>
              <a:rPr lang="en-US" sz="2800" dirty="0" smtClean="0">
                <a:solidFill>
                  <a:srgbClr val="002060"/>
                </a:solidFill>
              </a:rPr>
              <a:t>Social Emotional Learning Report</a:t>
            </a:r>
          </a:p>
          <a:p>
            <a:endParaRPr lang="en-US" sz="2800" dirty="0">
              <a:solidFill>
                <a:srgbClr val="002060"/>
              </a:solidFill>
            </a:endParaRPr>
          </a:p>
          <a:p>
            <a:r>
              <a:rPr lang="en-US" sz="2800" dirty="0" smtClean="0">
                <a:solidFill>
                  <a:srgbClr val="002060"/>
                </a:solidFill>
              </a:rPr>
              <a:t>Community Coalitions</a:t>
            </a:r>
          </a:p>
          <a:p>
            <a:r>
              <a:rPr lang="en-US" sz="2800" dirty="0">
                <a:solidFill>
                  <a:srgbClr val="002060"/>
                </a:solidFill>
              </a:rPr>
              <a:t>	</a:t>
            </a:r>
            <a:r>
              <a:rPr lang="en-US" sz="2800" dirty="0" smtClean="0">
                <a:solidFill>
                  <a:srgbClr val="002060"/>
                </a:solidFill>
              </a:rPr>
              <a:t>KPCCI KCTC Community Report</a:t>
            </a:r>
          </a:p>
          <a:p>
            <a:r>
              <a:rPr lang="en-US" sz="2800" dirty="0">
                <a:solidFill>
                  <a:srgbClr val="002060"/>
                </a:solidFill>
              </a:rPr>
              <a:t>	</a:t>
            </a:r>
            <a:r>
              <a:rPr lang="en-US" sz="2800" dirty="0" smtClean="0">
                <a:solidFill>
                  <a:srgbClr val="002060"/>
                </a:solidFill>
              </a:rPr>
              <a:t>County Behavioral Health Report </a:t>
            </a:r>
            <a:endParaRPr lang="en-US" sz="2800" dirty="0">
              <a:solidFill>
                <a:srgbClr val="002060"/>
              </a:solidFill>
            </a:endParaRPr>
          </a:p>
        </p:txBody>
      </p:sp>
    </p:spTree>
    <p:extLst>
      <p:ext uri="{BB962C8B-B14F-4D97-AF65-F5344CB8AC3E}">
        <p14:creationId xmlns:p14="http://schemas.microsoft.com/office/powerpoint/2010/main" val="2420274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0722"/>
          </a:xfrm>
        </p:spPr>
        <p:txBody>
          <a:bodyPr/>
          <a:lstStyle/>
          <a:p>
            <a:r>
              <a:rPr lang="en-US" b="1" dirty="0" smtClean="0">
                <a:solidFill>
                  <a:schemeClr val="accent2"/>
                </a:solidFill>
              </a:rPr>
              <a:t>TASN MTSS Example</a:t>
            </a:r>
            <a:endParaRPr lang="en-US" b="1" dirty="0">
              <a:solidFill>
                <a:schemeClr val="accent2"/>
              </a:solidFill>
            </a:endParaRPr>
          </a:p>
        </p:txBody>
      </p:sp>
      <p:pic>
        <p:nvPicPr>
          <p:cNvPr id="4" name="Content Placeholder 3"/>
          <p:cNvPicPr>
            <a:picLocks noGrp="1" noChangeAspect="1"/>
          </p:cNvPicPr>
          <p:nvPr>
            <p:ph idx="1"/>
          </p:nvPr>
        </p:nvPicPr>
        <p:blipFill>
          <a:blip r:embed="rId3"/>
          <a:stretch>
            <a:fillRect/>
          </a:stretch>
        </p:blipFill>
        <p:spPr>
          <a:xfrm>
            <a:off x="3071812" y="2162969"/>
            <a:ext cx="6048375" cy="3676650"/>
          </a:xfrm>
          <a:prstGeom prst="rect">
            <a:avLst/>
          </a:prstGeom>
        </p:spPr>
      </p:pic>
    </p:spTree>
    <p:extLst>
      <p:ext uri="{BB962C8B-B14F-4D97-AF65-F5344CB8AC3E}">
        <p14:creationId xmlns:p14="http://schemas.microsoft.com/office/powerpoint/2010/main" val="135297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4390" y="0"/>
            <a:ext cx="10126980" cy="6858000"/>
          </a:xfrm>
          <a:prstGeom prst="rect">
            <a:avLst/>
          </a:prstGeom>
        </p:spPr>
      </p:pic>
    </p:spTree>
    <p:extLst>
      <p:ext uri="{BB962C8B-B14F-4D97-AF65-F5344CB8AC3E}">
        <p14:creationId xmlns:p14="http://schemas.microsoft.com/office/powerpoint/2010/main" val="2818324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937" y="147991"/>
            <a:ext cx="10058400" cy="973237"/>
          </a:xfrm>
        </p:spPr>
        <p:txBody>
          <a:bodyPr/>
          <a:lstStyle/>
          <a:p>
            <a:r>
              <a:rPr lang="en-US" b="1" dirty="0" smtClean="0">
                <a:solidFill>
                  <a:schemeClr val="accent1">
                    <a:lumMod val="75000"/>
                  </a:schemeClr>
                </a:solidFill>
                <a:latin typeface="+mn-lt"/>
              </a:rPr>
              <a:t>Kansas State Department of Education </a:t>
            </a:r>
            <a:endParaRPr lang="en-US" b="1" dirty="0">
              <a:solidFill>
                <a:schemeClr val="accent1">
                  <a:lumMod val="75000"/>
                </a:schemeClr>
              </a:solidFill>
              <a:latin typeface="+mn-lt"/>
            </a:endParaRP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129937" y="320093"/>
            <a:ext cx="10003646" cy="5826063"/>
          </a:xfrm>
          <a:prstGeom prst="rect">
            <a:avLst/>
          </a:prstGeom>
        </p:spPr>
      </p:pic>
    </p:spTree>
    <p:extLst>
      <p:ext uri="{BB962C8B-B14F-4D97-AF65-F5344CB8AC3E}">
        <p14:creationId xmlns:p14="http://schemas.microsoft.com/office/powerpoint/2010/main" val="3240480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63226"/>
          </a:xfrm>
        </p:spPr>
        <p:txBody>
          <a:bodyPr/>
          <a:lstStyle/>
          <a:p>
            <a:r>
              <a:rPr lang="en-US" dirty="0" smtClean="0">
                <a:solidFill>
                  <a:schemeClr val="accent1">
                    <a:lumMod val="75000"/>
                  </a:schemeClr>
                </a:solidFill>
              </a:rPr>
              <a:t>Recommendations</a:t>
            </a:r>
            <a:endParaRPr lang="en-US" dirty="0">
              <a:solidFill>
                <a:schemeClr val="accent1">
                  <a:lumMod val="75000"/>
                </a:schemeClr>
              </a:solidFill>
            </a:endParaRPr>
          </a:p>
        </p:txBody>
      </p:sp>
      <p:sp>
        <p:nvSpPr>
          <p:cNvPr id="3" name="Content Placeholder 2"/>
          <p:cNvSpPr>
            <a:spLocks noGrp="1"/>
          </p:cNvSpPr>
          <p:nvPr>
            <p:ph idx="1"/>
          </p:nvPr>
        </p:nvSpPr>
        <p:spPr>
          <a:xfrm>
            <a:off x="1097280" y="1687286"/>
            <a:ext cx="10058400" cy="4479598"/>
          </a:xfrm>
        </p:spPr>
        <p:txBody>
          <a:bodyPr>
            <a:normAutofit lnSpcReduction="10000"/>
          </a:bodyPr>
          <a:lstStyle/>
          <a:p>
            <a:pPr marL="347663" indent="-347663">
              <a:lnSpc>
                <a:spcPct val="100000"/>
              </a:lnSpc>
              <a:buFont typeface="Wingdings" panose="05000000000000000000" pitchFamily="2" charset="2"/>
              <a:buChar char="v"/>
            </a:pPr>
            <a:r>
              <a:rPr lang="en-US" sz="2400" dirty="0" smtClean="0">
                <a:solidFill>
                  <a:srgbClr val="002060"/>
                </a:solidFill>
              </a:rPr>
              <a:t>Encourage local level surveillance of student bullying behavior through KCTC Student Survey participation.</a:t>
            </a:r>
          </a:p>
          <a:p>
            <a:pPr marL="347663" indent="-347663">
              <a:lnSpc>
                <a:spcPct val="100000"/>
              </a:lnSpc>
              <a:buFont typeface="Wingdings" panose="05000000000000000000" pitchFamily="2" charset="2"/>
              <a:buChar char="v"/>
            </a:pPr>
            <a:endParaRPr lang="en-US" sz="2400" dirty="0" smtClean="0">
              <a:solidFill>
                <a:srgbClr val="002060"/>
              </a:solidFill>
            </a:endParaRPr>
          </a:p>
          <a:p>
            <a:pPr marL="347663" indent="-347663">
              <a:lnSpc>
                <a:spcPct val="100000"/>
              </a:lnSpc>
              <a:buFont typeface="Wingdings" panose="05000000000000000000" pitchFamily="2" charset="2"/>
              <a:buChar char="v"/>
            </a:pPr>
            <a:r>
              <a:rPr lang="en-US" sz="2400" dirty="0" smtClean="0">
                <a:solidFill>
                  <a:srgbClr val="002060"/>
                </a:solidFill>
              </a:rPr>
              <a:t>Maintain parent consent while removing burden of opt-in paperwork. Change legislation to opt-out consent for student participation. </a:t>
            </a:r>
          </a:p>
          <a:p>
            <a:pPr marL="347663" indent="-347663">
              <a:lnSpc>
                <a:spcPct val="100000"/>
              </a:lnSpc>
              <a:buFont typeface="Wingdings" panose="05000000000000000000" pitchFamily="2" charset="2"/>
              <a:buChar char="v"/>
            </a:pPr>
            <a:endParaRPr lang="en-US" sz="2400" dirty="0" smtClean="0">
              <a:solidFill>
                <a:srgbClr val="002060"/>
              </a:solidFill>
            </a:endParaRPr>
          </a:p>
          <a:p>
            <a:pPr>
              <a:lnSpc>
                <a:spcPct val="100000"/>
              </a:lnSpc>
              <a:buFont typeface="Wingdings" panose="05000000000000000000" pitchFamily="2" charset="2"/>
              <a:buChar char="v"/>
            </a:pPr>
            <a:r>
              <a:rPr lang="en-US" sz="2400" dirty="0">
                <a:solidFill>
                  <a:srgbClr val="002060"/>
                </a:solidFill>
              </a:rPr>
              <a:t> </a:t>
            </a:r>
            <a:r>
              <a:rPr lang="en-US" sz="2400" dirty="0" smtClean="0">
                <a:solidFill>
                  <a:srgbClr val="002060"/>
                </a:solidFill>
              </a:rPr>
              <a:t>Encourage use of data for local-level bullying prevention planning and monitoring</a:t>
            </a:r>
            <a:r>
              <a:rPr lang="en-US" sz="2400" dirty="0">
                <a:solidFill>
                  <a:srgbClr val="002060"/>
                </a:solidFill>
              </a:rPr>
              <a:t> </a:t>
            </a:r>
            <a:r>
              <a:rPr lang="en-US" sz="2400" dirty="0" smtClean="0">
                <a:solidFill>
                  <a:srgbClr val="002060"/>
                </a:solidFill>
              </a:rPr>
              <a:t>to support outcomes. </a:t>
            </a:r>
          </a:p>
          <a:p>
            <a:pPr>
              <a:lnSpc>
                <a:spcPct val="100000"/>
              </a:lnSpc>
              <a:buFont typeface="Wingdings" panose="05000000000000000000" pitchFamily="2" charset="2"/>
              <a:buChar char="v"/>
            </a:pPr>
            <a:endParaRPr lang="en-US" sz="2400" dirty="0" smtClean="0">
              <a:solidFill>
                <a:srgbClr val="002060"/>
              </a:solidFill>
            </a:endParaRPr>
          </a:p>
          <a:p>
            <a:pPr>
              <a:lnSpc>
                <a:spcPct val="100000"/>
              </a:lnSpc>
              <a:buFont typeface="Wingdings" panose="05000000000000000000" pitchFamily="2" charset="2"/>
              <a:buChar char="v"/>
            </a:pPr>
            <a:r>
              <a:rPr lang="en-US" sz="2400" dirty="0" smtClean="0">
                <a:solidFill>
                  <a:srgbClr val="002060"/>
                </a:solidFill>
              </a:rPr>
              <a:t> Increase awareness by sharing local data with community stakeholders. </a:t>
            </a:r>
          </a:p>
          <a:p>
            <a:pPr>
              <a:lnSpc>
                <a:spcPct val="100000"/>
              </a:lnSpc>
              <a:buFont typeface="Wingdings" panose="05000000000000000000" pitchFamily="2" charset="2"/>
              <a:buChar char="v"/>
            </a:pPr>
            <a:endParaRPr lang="en-US" sz="2400" dirty="0" smtClean="0">
              <a:solidFill>
                <a:srgbClr val="002060"/>
              </a:solidFill>
            </a:endParaRPr>
          </a:p>
          <a:p>
            <a:pPr marL="0" indent="0">
              <a:lnSpc>
                <a:spcPct val="100000"/>
              </a:lnSpc>
              <a:buNone/>
            </a:pPr>
            <a:endParaRPr lang="en-US" sz="2400" dirty="0" smtClean="0">
              <a:solidFill>
                <a:srgbClr val="002060"/>
              </a:solidFill>
            </a:endParaRPr>
          </a:p>
          <a:p>
            <a:pPr marL="0" indent="0">
              <a:lnSpc>
                <a:spcPct val="100000"/>
              </a:lnSpc>
              <a:buNone/>
            </a:pPr>
            <a:endParaRPr lang="en-US" sz="2400" dirty="0" smtClean="0">
              <a:solidFill>
                <a:srgbClr val="002060"/>
              </a:solidFill>
            </a:endParaRPr>
          </a:p>
        </p:txBody>
      </p:sp>
    </p:spTree>
    <p:extLst>
      <p:ext uri="{BB962C8B-B14F-4D97-AF65-F5344CB8AC3E}">
        <p14:creationId xmlns:p14="http://schemas.microsoft.com/office/powerpoint/2010/main" val="414806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9853" y="166688"/>
            <a:ext cx="3121580" cy="1641843"/>
          </a:xfrm>
          <a:prstGeom prst="rect">
            <a:avLst/>
          </a:prstGeom>
          <a:solidFill>
            <a:schemeClr val="bg1"/>
          </a:solidFill>
        </p:spPr>
      </p:pic>
      <p:sp>
        <p:nvSpPr>
          <p:cNvPr id="5" name="Text Placeholder 2"/>
          <p:cNvSpPr txBox="1">
            <a:spLocks/>
          </p:cNvSpPr>
          <p:nvPr/>
        </p:nvSpPr>
        <p:spPr>
          <a:xfrm>
            <a:off x="4025109" y="1706535"/>
            <a:ext cx="3671068" cy="431142"/>
          </a:xfrm>
          <a:prstGeom prst="rect">
            <a:avLst/>
          </a:prstGeom>
          <a:solidFill>
            <a:schemeClr val="accent1">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Cond" panose="020B0506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Cond" panose="020B0506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Cond" panose="020B0506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Cond" panose="020B0506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002060"/>
                </a:solidFill>
                <a:latin typeface="+mn-lt"/>
              </a:rPr>
              <a:t>Nancy White</a:t>
            </a:r>
            <a:endParaRPr lang="en-US" dirty="0">
              <a:solidFill>
                <a:srgbClr val="002060"/>
              </a:solidFill>
              <a:latin typeface="+mn-lt"/>
            </a:endParaRPr>
          </a:p>
        </p:txBody>
      </p:sp>
      <p:sp>
        <p:nvSpPr>
          <p:cNvPr id="6" name="Text Placeholder 1"/>
          <p:cNvSpPr txBox="1">
            <a:spLocks/>
          </p:cNvSpPr>
          <p:nvPr/>
        </p:nvSpPr>
        <p:spPr>
          <a:xfrm>
            <a:off x="4025109" y="2271563"/>
            <a:ext cx="3684779" cy="5750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t>KCTC Survey Coordinator  </a:t>
            </a:r>
          </a:p>
          <a:p>
            <a:pPr algn="ctr"/>
            <a:r>
              <a:rPr lang="en-US" sz="2400" dirty="0" smtClean="0"/>
              <a:t>Greenbush -  The Southeast Kansas Education Service Center </a:t>
            </a:r>
          </a:p>
          <a:p>
            <a:pPr algn="ctr"/>
            <a:r>
              <a:rPr lang="en-US" sz="2400" dirty="0" smtClean="0"/>
              <a:t> </a:t>
            </a:r>
            <a:endParaRPr lang="en-US" sz="2400" dirty="0"/>
          </a:p>
        </p:txBody>
      </p:sp>
      <p:sp>
        <p:nvSpPr>
          <p:cNvPr id="7" name="Text Placeholder 4"/>
          <p:cNvSpPr txBox="1">
            <a:spLocks/>
          </p:cNvSpPr>
          <p:nvPr/>
        </p:nvSpPr>
        <p:spPr>
          <a:xfrm>
            <a:off x="3084405" y="3390571"/>
            <a:ext cx="4630758" cy="4882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Cond" panose="020B0506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Cond" panose="020B0506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Cond" panose="020B0506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Cond" panose="020B0506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	</a:t>
            </a:r>
            <a:r>
              <a:rPr lang="en-US" dirty="0" smtClean="0">
                <a:latin typeface="+mn-lt"/>
              </a:rPr>
              <a:t>	</a:t>
            </a:r>
            <a:r>
              <a:rPr lang="en-US" sz="2400" dirty="0" smtClean="0">
                <a:latin typeface="+mn-lt"/>
              </a:rPr>
              <a:t>Nancy.white@Greebush.org</a:t>
            </a:r>
            <a:r>
              <a:rPr lang="en-US" sz="2400" dirty="0" smtClean="0"/>
              <a:t>	</a:t>
            </a:r>
            <a:endParaRPr lang="en-US" sz="2400" dirty="0"/>
          </a:p>
        </p:txBody>
      </p:sp>
      <p:sp>
        <p:nvSpPr>
          <p:cNvPr id="8" name="Text Placeholder 5"/>
          <p:cNvSpPr txBox="1">
            <a:spLocks/>
          </p:cNvSpPr>
          <p:nvPr/>
        </p:nvSpPr>
        <p:spPr>
          <a:xfrm>
            <a:off x="4875527" y="3789896"/>
            <a:ext cx="10379894" cy="5259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Cond" panose="020B0506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Cond" panose="020B0506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Cond" panose="020B0506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Cond" panose="020B0506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smtClean="0">
              <a:latin typeface="+mn-lt"/>
            </a:endParaRPr>
          </a:p>
          <a:p>
            <a:pPr marL="0" indent="0">
              <a:buNone/>
            </a:pPr>
            <a:r>
              <a:rPr lang="en-US" sz="2400" dirty="0" smtClean="0">
                <a:latin typeface="+mn-lt"/>
              </a:rPr>
              <a:t>620-724-6281</a:t>
            </a:r>
            <a:endParaRPr lang="en-US" sz="2400" dirty="0">
              <a:latin typeface="+mn-lt"/>
            </a:endParaRPr>
          </a:p>
        </p:txBody>
      </p:sp>
      <p:pic>
        <p:nvPicPr>
          <p:cNvPr id="10" name="Picture 2" descr="http://www.schoolspecialty.com/ssi-wdf-ucm/webContent/groups/public/@guestmktger/documents/webcontent/y4251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992" y="4955189"/>
            <a:ext cx="1935283" cy="687844"/>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668810" y="4919085"/>
            <a:ext cx="2793328" cy="104478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4275" y="4859790"/>
            <a:ext cx="2310167" cy="1584489"/>
          </a:xfrm>
          <a:prstGeom prst="rect">
            <a:avLst/>
          </a:prstGeom>
        </p:spPr>
      </p:pic>
    </p:spTree>
    <p:extLst>
      <p:ext uri="{BB962C8B-B14F-4D97-AF65-F5344CB8AC3E}">
        <p14:creationId xmlns:p14="http://schemas.microsoft.com/office/powerpoint/2010/main" val="701875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69311"/>
          </a:xfrm>
        </p:spPr>
        <p:txBody>
          <a:bodyPr/>
          <a:lstStyle/>
          <a:p>
            <a:r>
              <a:rPr lang="en-US" dirty="0" smtClean="0">
                <a:solidFill>
                  <a:srgbClr val="002060"/>
                </a:solidFill>
                <a:latin typeface="+mn-lt"/>
              </a:rPr>
              <a:t>KCTC Participation 1995-2018</a:t>
            </a:r>
            <a:endParaRPr lang="en-US" dirty="0">
              <a:solidFill>
                <a:srgbClr val="002060"/>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4203941"/>
              </p:ext>
            </p:extLst>
          </p:nvPr>
        </p:nvGraphicFramePr>
        <p:xfrm>
          <a:off x="0" y="1846263"/>
          <a:ext cx="12192000" cy="4423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52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69311"/>
          </a:xfrm>
        </p:spPr>
        <p:txBody>
          <a:bodyPr/>
          <a:lstStyle/>
          <a:p>
            <a:r>
              <a:rPr lang="en-US" dirty="0" smtClean="0">
                <a:solidFill>
                  <a:srgbClr val="002060"/>
                </a:solidFill>
                <a:latin typeface="+mn-lt"/>
              </a:rPr>
              <a:t>KCTC Participation 1995-2018</a:t>
            </a:r>
            <a:endParaRPr lang="en-US" dirty="0">
              <a:solidFill>
                <a:srgbClr val="002060"/>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2120431"/>
              </p:ext>
            </p:extLst>
          </p:nvPr>
        </p:nvGraphicFramePr>
        <p:xfrm>
          <a:off x="0" y="1846263"/>
          <a:ext cx="12192000" cy="4423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0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95604733"/>
              </p:ext>
            </p:extLst>
          </p:nvPr>
        </p:nvGraphicFramePr>
        <p:xfrm>
          <a:off x="889000" y="1508760"/>
          <a:ext cx="10222696" cy="4625429"/>
        </p:xfrm>
        <a:graphic>
          <a:graphicData uri="http://schemas.openxmlformats.org/drawingml/2006/table">
            <a:tbl>
              <a:tblPr firstRow="1" bandRow="1">
                <a:tableStyleId>{5C22544A-7EE6-4342-B048-85BDC9FD1C3A}</a:tableStyleId>
              </a:tblPr>
              <a:tblGrid>
                <a:gridCol w="2555674">
                  <a:extLst>
                    <a:ext uri="{9D8B030D-6E8A-4147-A177-3AD203B41FA5}">
                      <a16:colId xmlns:a16="http://schemas.microsoft.com/office/drawing/2014/main" val="20000"/>
                    </a:ext>
                  </a:extLst>
                </a:gridCol>
                <a:gridCol w="2555674">
                  <a:extLst>
                    <a:ext uri="{9D8B030D-6E8A-4147-A177-3AD203B41FA5}">
                      <a16:colId xmlns:a16="http://schemas.microsoft.com/office/drawing/2014/main" val="20001"/>
                    </a:ext>
                  </a:extLst>
                </a:gridCol>
                <a:gridCol w="2555674">
                  <a:extLst>
                    <a:ext uri="{9D8B030D-6E8A-4147-A177-3AD203B41FA5}">
                      <a16:colId xmlns:a16="http://schemas.microsoft.com/office/drawing/2014/main" val="20002"/>
                    </a:ext>
                  </a:extLst>
                </a:gridCol>
                <a:gridCol w="2555674">
                  <a:extLst>
                    <a:ext uri="{9D8B030D-6E8A-4147-A177-3AD203B41FA5}">
                      <a16:colId xmlns:a16="http://schemas.microsoft.com/office/drawing/2014/main" val="20003"/>
                    </a:ext>
                  </a:extLst>
                </a:gridCol>
              </a:tblGrid>
              <a:tr h="462114">
                <a:tc>
                  <a:txBody>
                    <a:bodyPr/>
                    <a:lstStyle/>
                    <a:p>
                      <a:endParaRPr lang="en-US" dirty="0"/>
                    </a:p>
                  </a:txBody>
                  <a:tcPr/>
                </a:tc>
                <a:tc gridSpan="3">
                  <a:txBody>
                    <a:bodyPr/>
                    <a:lstStyle/>
                    <a:p>
                      <a:pPr algn="ctr"/>
                      <a:r>
                        <a:rPr lang="en-US" dirty="0" smtClean="0"/>
                        <a:t>Overall Participation </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41380">
                <a:tc>
                  <a:txBody>
                    <a:bodyPr/>
                    <a:lstStyle/>
                    <a:p>
                      <a:pPr marL="0" marR="0" algn="ctr">
                        <a:spcBef>
                          <a:spcPts val="0"/>
                        </a:spcBef>
                        <a:spcAft>
                          <a:spcPts val="0"/>
                        </a:spcAft>
                      </a:pPr>
                      <a:r>
                        <a:rPr lang="en-US" sz="2000" b="1" dirty="0" smtClean="0">
                          <a:solidFill>
                            <a:srgbClr val="002060"/>
                          </a:solidFill>
                          <a:effectLst/>
                          <a:latin typeface="Calibri" panose="020F0502020204030204" pitchFamily="34" charset="0"/>
                        </a:rPr>
                        <a:t>School </a:t>
                      </a:r>
                      <a:r>
                        <a:rPr lang="en-US" sz="2000" b="1" dirty="0">
                          <a:solidFill>
                            <a:srgbClr val="002060"/>
                          </a:solidFill>
                          <a:effectLst/>
                          <a:latin typeface="Calibri" panose="020F0502020204030204" pitchFamily="34" charset="0"/>
                        </a:rPr>
                        <a:t>Year</a:t>
                      </a:r>
                      <a:endParaRPr lang="en-US" sz="2000" dirty="0">
                        <a:solidFill>
                          <a:srgbClr val="002060"/>
                        </a:solidFill>
                        <a:effectLst/>
                        <a:latin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solidFill>
                            <a:srgbClr val="002060"/>
                          </a:solidFill>
                          <a:effectLst/>
                          <a:latin typeface="Calibri" panose="020F0502020204030204" pitchFamily="34" charset="0"/>
                        </a:rPr>
                        <a:t># of USDs</a:t>
                      </a:r>
                      <a:endParaRPr lang="en-US" sz="2000" dirty="0">
                        <a:solidFill>
                          <a:srgbClr val="002060"/>
                        </a:solidFill>
                        <a:effectLst/>
                        <a:latin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solidFill>
                            <a:srgbClr val="002060"/>
                          </a:solidFill>
                          <a:effectLst/>
                          <a:latin typeface="Calibri" panose="020F0502020204030204" pitchFamily="34" charset="0"/>
                        </a:rPr>
                        <a:t># Private</a:t>
                      </a:r>
                      <a:endParaRPr lang="en-US" sz="2000" dirty="0">
                        <a:solidFill>
                          <a:srgbClr val="002060"/>
                        </a:solidFill>
                        <a:effectLst/>
                        <a:latin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solidFill>
                            <a:srgbClr val="002060"/>
                          </a:solidFill>
                          <a:effectLst/>
                          <a:latin typeface="Calibri" panose="020F0502020204030204" pitchFamily="34" charset="0"/>
                        </a:rPr>
                        <a:t># of Students</a:t>
                      </a:r>
                      <a:endParaRPr lang="en-US" sz="2000" dirty="0">
                        <a:solidFill>
                          <a:srgbClr val="00206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449070">
                <a:tc>
                  <a:txBody>
                    <a:bodyPr/>
                    <a:lstStyle/>
                    <a:p>
                      <a:pPr algn="ctr"/>
                      <a:r>
                        <a:rPr lang="en-US" dirty="0" smtClean="0">
                          <a:solidFill>
                            <a:srgbClr val="002060"/>
                          </a:solidFill>
                        </a:rPr>
                        <a:t>2013-2014</a:t>
                      </a:r>
                      <a:endParaRPr lang="en-US" dirty="0">
                        <a:solidFill>
                          <a:srgbClr val="002060"/>
                        </a:solidFill>
                      </a:endParaRPr>
                    </a:p>
                  </a:txBody>
                  <a:tcPr/>
                </a:tc>
                <a:tc>
                  <a:txBody>
                    <a:bodyPr/>
                    <a:lstStyle/>
                    <a:p>
                      <a:pPr algn="ctr"/>
                      <a:r>
                        <a:rPr lang="en-US" dirty="0" smtClean="0">
                          <a:solidFill>
                            <a:srgbClr val="002060"/>
                          </a:solidFill>
                        </a:rPr>
                        <a:t>239</a:t>
                      </a:r>
                      <a:endParaRPr lang="en-US" dirty="0">
                        <a:solidFill>
                          <a:srgbClr val="002060"/>
                        </a:solidFill>
                      </a:endParaRPr>
                    </a:p>
                  </a:txBody>
                  <a:tcPr/>
                </a:tc>
                <a:tc>
                  <a:txBody>
                    <a:bodyPr/>
                    <a:lstStyle/>
                    <a:p>
                      <a:pPr algn="ctr"/>
                      <a:r>
                        <a:rPr lang="en-US" dirty="0" smtClean="0">
                          <a:solidFill>
                            <a:srgbClr val="002060"/>
                          </a:solidFill>
                        </a:rPr>
                        <a:t>8</a:t>
                      </a:r>
                      <a:endParaRPr lang="en-US" dirty="0">
                        <a:solidFill>
                          <a:srgbClr val="002060"/>
                        </a:solidFill>
                      </a:endParaRPr>
                    </a:p>
                  </a:txBody>
                  <a:tcPr/>
                </a:tc>
                <a:tc>
                  <a:txBody>
                    <a:bodyPr/>
                    <a:lstStyle/>
                    <a:p>
                      <a:pPr algn="ctr"/>
                      <a:r>
                        <a:rPr lang="en-US" dirty="0" smtClean="0">
                          <a:solidFill>
                            <a:srgbClr val="002060"/>
                          </a:solidFill>
                        </a:rPr>
                        <a:t>98,821</a:t>
                      </a:r>
                      <a:endParaRPr lang="en-US" dirty="0">
                        <a:solidFill>
                          <a:srgbClr val="002060"/>
                        </a:solidFill>
                      </a:endParaRPr>
                    </a:p>
                  </a:txBody>
                  <a:tcPr/>
                </a:tc>
                <a:extLst>
                  <a:ext uri="{0D108BD9-81ED-4DB2-BD59-A6C34878D82A}">
                    <a16:rowId xmlns:a16="http://schemas.microsoft.com/office/drawing/2014/main" val="10002"/>
                  </a:ext>
                </a:extLst>
              </a:tr>
              <a:tr h="580008">
                <a:tc>
                  <a:txBody>
                    <a:bodyPr/>
                    <a:lstStyle/>
                    <a:p>
                      <a:pPr algn="ctr"/>
                      <a:r>
                        <a:rPr lang="en-US" dirty="0" smtClean="0">
                          <a:solidFill>
                            <a:srgbClr val="002060"/>
                          </a:solidFill>
                        </a:rPr>
                        <a:t>2014-2015</a:t>
                      </a:r>
                      <a:endParaRPr lang="en-US" dirty="0">
                        <a:solidFill>
                          <a:srgbClr val="002060"/>
                        </a:solidFill>
                      </a:endParaRPr>
                    </a:p>
                  </a:txBody>
                  <a:tcPr/>
                </a:tc>
                <a:tc>
                  <a:txBody>
                    <a:bodyPr/>
                    <a:lstStyle/>
                    <a:p>
                      <a:pPr algn="ctr"/>
                      <a:r>
                        <a:rPr lang="en-US" dirty="0" smtClean="0">
                          <a:solidFill>
                            <a:srgbClr val="002060"/>
                          </a:solidFill>
                        </a:rPr>
                        <a:t>197</a:t>
                      </a:r>
                      <a:endParaRPr lang="en-US" dirty="0">
                        <a:solidFill>
                          <a:srgbClr val="002060"/>
                        </a:solidFill>
                      </a:endParaRPr>
                    </a:p>
                  </a:txBody>
                  <a:tcPr/>
                </a:tc>
                <a:tc>
                  <a:txBody>
                    <a:bodyPr/>
                    <a:lstStyle/>
                    <a:p>
                      <a:pPr algn="ctr"/>
                      <a:r>
                        <a:rPr lang="en-US" dirty="0" smtClean="0">
                          <a:solidFill>
                            <a:srgbClr val="002060"/>
                          </a:solidFill>
                        </a:rPr>
                        <a:t>9</a:t>
                      </a:r>
                      <a:endParaRPr lang="en-US" dirty="0">
                        <a:solidFill>
                          <a:srgbClr val="002060"/>
                        </a:solidFill>
                      </a:endParaRPr>
                    </a:p>
                  </a:txBody>
                  <a:tcPr/>
                </a:tc>
                <a:tc>
                  <a:txBody>
                    <a:bodyPr/>
                    <a:lstStyle/>
                    <a:p>
                      <a:pPr algn="ctr"/>
                      <a:r>
                        <a:rPr lang="en-US" dirty="0" smtClean="0">
                          <a:solidFill>
                            <a:srgbClr val="002060"/>
                          </a:solidFill>
                        </a:rPr>
                        <a:t>37,520</a:t>
                      </a:r>
                      <a:endParaRPr lang="en-US" dirty="0">
                        <a:solidFill>
                          <a:srgbClr val="002060"/>
                        </a:solidFill>
                      </a:endParaRPr>
                    </a:p>
                  </a:txBody>
                  <a:tcPr/>
                </a:tc>
                <a:extLst>
                  <a:ext uri="{0D108BD9-81ED-4DB2-BD59-A6C34878D82A}">
                    <a16:rowId xmlns:a16="http://schemas.microsoft.com/office/drawing/2014/main" val="10003"/>
                  </a:ext>
                </a:extLst>
              </a:tr>
              <a:tr h="522743">
                <a:tc>
                  <a:txBody>
                    <a:bodyPr/>
                    <a:lstStyle/>
                    <a:p>
                      <a:pPr algn="ctr"/>
                      <a:r>
                        <a:rPr lang="en-US" dirty="0" smtClean="0">
                          <a:solidFill>
                            <a:srgbClr val="002060"/>
                          </a:solidFill>
                        </a:rPr>
                        <a:t>2015-2016</a:t>
                      </a:r>
                      <a:endParaRPr lang="en-US" dirty="0">
                        <a:solidFill>
                          <a:srgbClr val="002060"/>
                        </a:solidFill>
                      </a:endParaRPr>
                    </a:p>
                  </a:txBody>
                  <a:tcPr/>
                </a:tc>
                <a:tc>
                  <a:txBody>
                    <a:bodyPr/>
                    <a:lstStyle/>
                    <a:p>
                      <a:pPr algn="ctr"/>
                      <a:r>
                        <a:rPr lang="en-US" dirty="0" smtClean="0">
                          <a:solidFill>
                            <a:srgbClr val="002060"/>
                          </a:solidFill>
                        </a:rPr>
                        <a:t>183</a:t>
                      </a:r>
                      <a:endParaRPr lang="en-US" dirty="0">
                        <a:solidFill>
                          <a:srgbClr val="002060"/>
                        </a:solidFill>
                      </a:endParaRPr>
                    </a:p>
                  </a:txBody>
                  <a:tcPr/>
                </a:tc>
                <a:tc>
                  <a:txBody>
                    <a:bodyPr/>
                    <a:lstStyle/>
                    <a:p>
                      <a:pPr algn="ctr"/>
                      <a:r>
                        <a:rPr lang="en-US" dirty="0" smtClean="0">
                          <a:solidFill>
                            <a:srgbClr val="002060"/>
                          </a:solidFill>
                        </a:rPr>
                        <a:t>8</a:t>
                      </a:r>
                      <a:endParaRPr lang="en-US" dirty="0">
                        <a:solidFill>
                          <a:srgbClr val="002060"/>
                        </a:solidFill>
                      </a:endParaRPr>
                    </a:p>
                  </a:txBody>
                  <a:tcPr/>
                </a:tc>
                <a:tc>
                  <a:txBody>
                    <a:bodyPr/>
                    <a:lstStyle/>
                    <a:p>
                      <a:pPr algn="ctr"/>
                      <a:r>
                        <a:rPr lang="en-US" dirty="0" smtClean="0">
                          <a:solidFill>
                            <a:srgbClr val="002060"/>
                          </a:solidFill>
                        </a:rPr>
                        <a:t>53,390</a:t>
                      </a:r>
                      <a:endParaRPr lang="en-US" dirty="0">
                        <a:solidFill>
                          <a:srgbClr val="002060"/>
                        </a:solidFill>
                      </a:endParaRPr>
                    </a:p>
                  </a:txBody>
                  <a:tcPr/>
                </a:tc>
                <a:extLst>
                  <a:ext uri="{0D108BD9-81ED-4DB2-BD59-A6C34878D82A}">
                    <a16:rowId xmlns:a16="http://schemas.microsoft.com/office/drawing/2014/main" val="10004"/>
                  </a:ext>
                </a:extLst>
              </a:tr>
              <a:tr h="521731">
                <a:tc>
                  <a:txBody>
                    <a:bodyPr/>
                    <a:lstStyle/>
                    <a:p>
                      <a:pPr algn="ctr"/>
                      <a:r>
                        <a:rPr lang="en-US" dirty="0" smtClean="0">
                          <a:solidFill>
                            <a:srgbClr val="002060"/>
                          </a:solidFill>
                        </a:rPr>
                        <a:t>2016-2017</a:t>
                      </a:r>
                      <a:endParaRPr lang="en-US" dirty="0">
                        <a:solidFill>
                          <a:srgbClr val="002060"/>
                        </a:solidFill>
                      </a:endParaRPr>
                    </a:p>
                  </a:txBody>
                  <a:tcPr/>
                </a:tc>
                <a:tc>
                  <a:txBody>
                    <a:bodyPr/>
                    <a:lstStyle/>
                    <a:p>
                      <a:pPr algn="ctr"/>
                      <a:r>
                        <a:rPr lang="en-US" dirty="0" smtClean="0">
                          <a:solidFill>
                            <a:srgbClr val="002060"/>
                          </a:solidFill>
                        </a:rPr>
                        <a:t>181</a:t>
                      </a:r>
                      <a:endParaRPr lang="en-US" dirty="0">
                        <a:solidFill>
                          <a:srgbClr val="002060"/>
                        </a:solidFill>
                      </a:endParaRPr>
                    </a:p>
                  </a:txBody>
                  <a:tcPr/>
                </a:tc>
                <a:tc>
                  <a:txBody>
                    <a:bodyPr/>
                    <a:lstStyle/>
                    <a:p>
                      <a:pPr algn="ctr"/>
                      <a:r>
                        <a:rPr lang="en-US" dirty="0" smtClean="0">
                          <a:solidFill>
                            <a:srgbClr val="002060"/>
                          </a:solidFill>
                        </a:rPr>
                        <a:t>9</a:t>
                      </a:r>
                      <a:endParaRPr lang="en-US" dirty="0">
                        <a:solidFill>
                          <a:srgbClr val="002060"/>
                        </a:solidFill>
                      </a:endParaRPr>
                    </a:p>
                  </a:txBody>
                  <a:tcPr/>
                </a:tc>
                <a:tc>
                  <a:txBody>
                    <a:bodyPr/>
                    <a:lstStyle/>
                    <a:p>
                      <a:pPr algn="ctr"/>
                      <a:r>
                        <a:rPr lang="en-US" dirty="0" smtClean="0">
                          <a:solidFill>
                            <a:srgbClr val="002060"/>
                          </a:solidFill>
                        </a:rPr>
                        <a:t>58,24</a:t>
                      </a:r>
                      <a:endParaRPr lang="en-US" dirty="0">
                        <a:solidFill>
                          <a:srgbClr val="002060"/>
                        </a:solidFill>
                      </a:endParaRPr>
                    </a:p>
                  </a:txBody>
                  <a:tcPr/>
                </a:tc>
                <a:extLst>
                  <a:ext uri="{0D108BD9-81ED-4DB2-BD59-A6C34878D82A}">
                    <a16:rowId xmlns:a16="http://schemas.microsoft.com/office/drawing/2014/main" val="10005"/>
                  </a:ext>
                </a:extLst>
              </a:tr>
              <a:tr h="545447">
                <a:tc>
                  <a:txBody>
                    <a:bodyPr/>
                    <a:lstStyle/>
                    <a:p>
                      <a:pPr algn="ctr"/>
                      <a:r>
                        <a:rPr lang="en-US" dirty="0" smtClean="0">
                          <a:solidFill>
                            <a:srgbClr val="002060"/>
                          </a:solidFill>
                        </a:rPr>
                        <a:t>2017-2018</a:t>
                      </a:r>
                      <a:endParaRPr lang="en-US" dirty="0">
                        <a:solidFill>
                          <a:srgbClr val="002060"/>
                        </a:solidFill>
                      </a:endParaRPr>
                    </a:p>
                  </a:txBody>
                  <a:tcPr/>
                </a:tc>
                <a:tc>
                  <a:txBody>
                    <a:bodyPr/>
                    <a:lstStyle/>
                    <a:p>
                      <a:pPr algn="ctr"/>
                      <a:r>
                        <a:rPr lang="en-US" dirty="0" smtClean="0">
                          <a:solidFill>
                            <a:srgbClr val="002060"/>
                          </a:solidFill>
                        </a:rPr>
                        <a:t>213</a:t>
                      </a:r>
                      <a:endParaRPr lang="en-US" dirty="0">
                        <a:solidFill>
                          <a:srgbClr val="002060"/>
                        </a:solidFill>
                      </a:endParaRPr>
                    </a:p>
                  </a:txBody>
                  <a:tcPr/>
                </a:tc>
                <a:tc>
                  <a:txBody>
                    <a:bodyPr/>
                    <a:lstStyle/>
                    <a:p>
                      <a:pPr algn="ctr"/>
                      <a:r>
                        <a:rPr lang="en-US" dirty="0" smtClean="0">
                          <a:solidFill>
                            <a:srgbClr val="002060"/>
                          </a:solidFill>
                        </a:rPr>
                        <a:t>7</a:t>
                      </a:r>
                      <a:endParaRPr lang="en-US" dirty="0">
                        <a:solidFill>
                          <a:srgbClr val="002060"/>
                        </a:solidFill>
                      </a:endParaRPr>
                    </a:p>
                  </a:txBody>
                  <a:tcPr/>
                </a:tc>
                <a:tc>
                  <a:txBody>
                    <a:bodyPr/>
                    <a:lstStyle/>
                    <a:p>
                      <a:pPr algn="ctr"/>
                      <a:r>
                        <a:rPr lang="en-US" dirty="0" smtClean="0">
                          <a:solidFill>
                            <a:srgbClr val="002060"/>
                          </a:solidFill>
                        </a:rPr>
                        <a:t>61,046</a:t>
                      </a:r>
                      <a:endParaRPr lang="en-US" dirty="0">
                        <a:solidFill>
                          <a:srgbClr val="002060"/>
                        </a:solidFill>
                      </a:endParaRPr>
                    </a:p>
                  </a:txBody>
                  <a:tcPr/>
                </a:tc>
                <a:extLst>
                  <a:ext uri="{0D108BD9-81ED-4DB2-BD59-A6C34878D82A}">
                    <a16:rowId xmlns:a16="http://schemas.microsoft.com/office/drawing/2014/main" val="10006"/>
                  </a:ext>
                </a:extLst>
              </a:tr>
              <a:tr h="702936">
                <a:tc>
                  <a:txBody>
                    <a:bodyPr/>
                    <a:lstStyle/>
                    <a:p>
                      <a:pPr algn="ctr"/>
                      <a:r>
                        <a:rPr lang="en-US" b="1" dirty="0" smtClean="0">
                          <a:solidFill>
                            <a:srgbClr val="002060"/>
                          </a:solidFill>
                        </a:rPr>
                        <a:t>2018-2019</a:t>
                      </a:r>
                      <a:endParaRPr lang="en-US" b="1" dirty="0">
                        <a:solidFill>
                          <a:srgbClr val="002060"/>
                        </a:solidFill>
                      </a:endParaRPr>
                    </a:p>
                  </a:txBody>
                  <a:tcPr/>
                </a:tc>
                <a:tc>
                  <a:txBody>
                    <a:bodyPr/>
                    <a:lstStyle/>
                    <a:p>
                      <a:pPr algn="ctr"/>
                      <a:r>
                        <a:rPr lang="en-US" b="1" dirty="0" smtClean="0">
                          <a:solidFill>
                            <a:srgbClr val="002060"/>
                          </a:solidFill>
                        </a:rPr>
                        <a:t>232</a:t>
                      </a:r>
                      <a:endParaRPr lang="en-US" b="1" dirty="0">
                        <a:solidFill>
                          <a:srgbClr val="002060"/>
                        </a:solidFill>
                      </a:endParaRPr>
                    </a:p>
                  </a:txBody>
                  <a:tcPr/>
                </a:tc>
                <a:tc>
                  <a:txBody>
                    <a:bodyPr/>
                    <a:lstStyle/>
                    <a:p>
                      <a:pPr algn="ctr"/>
                      <a:r>
                        <a:rPr lang="en-US" b="1" dirty="0" smtClean="0">
                          <a:solidFill>
                            <a:srgbClr val="002060"/>
                          </a:solidFill>
                        </a:rPr>
                        <a:t>9</a:t>
                      </a:r>
                      <a:endParaRPr lang="en-US" b="1" dirty="0">
                        <a:solidFill>
                          <a:srgbClr val="002060"/>
                        </a:solidFill>
                      </a:endParaRPr>
                    </a:p>
                  </a:txBody>
                  <a:tcPr/>
                </a:tc>
                <a:tc>
                  <a:txBody>
                    <a:bodyPr/>
                    <a:lstStyle/>
                    <a:p>
                      <a:pPr algn="ctr"/>
                      <a:r>
                        <a:rPr lang="en-US" b="1" dirty="0" smtClean="0">
                          <a:solidFill>
                            <a:srgbClr val="002060"/>
                          </a:solidFill>
                        </a:rPr>
                        <a:t>&gt;70,000</a:t>
                      </a:r>
                      <a:endParaRPr lang="en-US" b="1" dirty="0">
                        <a:solidFill>
                          <a:srgbClr val="002060"/>
                        </a:solidFill>
                      </a:endParaRP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889000" y="484076"/>
            <a:ext cx="8241030" cy="707886"/>
          </a:xfrm>
          <a:prstGeom prst="rect">
            <a:avLst/>
          </a:prstGeom>
          <a:noFill/>
        </p:spPr>
        <p:txBody>
          <a:bodyPr wrap="square" rtlCol="0">
            <a:spAutoFit/>
          </a:bodyPr>
          <a:lstStyle/>
          <a:p>
            <a:r>
              <a:rPr lang="en-US" sz="4000" b="1" dirty="0">
                <a:solidFill>
                  <a:srgbClr val="BD582C"/>
                </a:solidFill>
                <a:latin typeface="Calibri Light" panose="020F0302020204030204"/>
              </a:rPr>
              <a:t>KCTC </a:t>
            </a:r>
            <a:r>
              <a:rPr lang="en-US" sz="4000" b="1" dirty="0" smtClean="0">
                <a:solidFill>
                  <a:srgbClr val="BD582C"/>
                </a:solidFill>
                <a:latin typeface="Calibri Light" panose="020F0302020204030204"/>
              </a:rPr>
              <a:t>Participation</a:t>
            </a:r>
            <a:endParaRPr lang="en-US" sz="4000" b="1" dirty="0">
              <a:solidFill>
                <a:srgbClr val="BD582C"/>
              </a:solidFill>
              <a:latin typeface="Calibri Light" panose="020F0302020204030204"/>
            </a:endParaRPr>
          </a:p>
        </p:txBody>
      </p:sp>
    </p:spTree>
    <p:extLst>
      <p:ext uri="{BB962C8B-B14F-4D97-AF65-F5344CB8AC3E}">
        <p14:creationId xmlns:p14="http://schemas.microsoft.com/office/powerpoint/2010/main" val="254947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0" y="-160052"/>
            <a:ext cx="12192000" cy="6579140"/>
          </a:xfrm>
          <a:prstGeom prst="rect">
            <a:avLst/>
          </a:prstGeom>
          <a:noFill/>
          <a:ln>
            <a:noFill/>
          </a:ln>
        </p:spPr>
      </p:pic>
    </p:spTree>
    <p:extLst>
      <p:ext uri="{BB962C8B-B14F-4D97-AF65-F5344CB8AC3E}">
        <p14:creationId xmlns:p14="http://schemas.microsoft.com/office/powerpoint/2010/main" val="1069346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532784" y="0"/>
            <a:ext cx="7886296" cy="6858000"/>
          </a:xfrm>
          <a:prstGeom prst="rect">
            <a:avLst/>
          </a:prstGeom>
        </p:spPr>
      </p:pic>
    </p:spTree>
    <p:extLst>
      <p:ext uri="{BB962C8B-B14F-4D97-AF65-F5344CB8AC3E}">
        <p14:creationId xmlns:p14="http://schemas.microsoft.com/office/powerpoint/2010/main" val="2481849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54984" y="25783"/>
            <a:ext cx="9061938" cy="6054283"/>
          </a:xfrm>
          <a:prstGeom prst="rect">
            <a:avLst/>
          </a:prstGeom>
        </p:spPr>
      </p:pic>
      <p:sp>
        <p:nvSpPr>
          <p:cNvPr id="3" name="Slide Number Placeholder 2"/>
          <p:cNvSpPr>
            <a:spLocks noGrp="1"/>
          </p:cNvSpPr>
          <p:nvPr>
            <p:ph type="sldNum" sz="quarter" idx="12"/>
          </p:nvPr>
        </p:nvSpPr>
        <p:spPr/>
        <p:txBody>
          <a:bodyPr/>
          <a:lstStyle/>
          <a:p>
            <a:fld id="{4389CE13-D77B-4CA2-9F56-0BDC64A558DC}" type="slidenum">
              <a:rPr lang="en-US" smtClean="0"/>
              <a:t>9</a:t>
            </a:fld>
            <a:endParaRPr lang="en-US" dirty="0"/>
          </a:p>
        </p:txBody>
      </p:sp>
      <p:sp>
        <p:nvSpPr>
          <p:cNvPr id="5" name="TextBox 1"/>
          <p:cNvSpPr txBox="1">
            <a:spLocks noChangeArrowheads="1"/>
          </p:cNvSpPr>
          <p:nvPr/>
        </p:nvSpPr>
        <p:spPr bwMode="auto">
          <a:xfrm>
            <a:off x="4264864" y="6319181"/>
            <a:ext cx="38840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3600" dirty="0" smtClean="0">
                <a:latin typeface="+mn-lt"/>
                <a:hlinkClick r:id="rId4"/>
              </a:rPr>
              <a:t>www.kctcdata.org</a:t>
            </a:r>
            <a:r>
              <a:rPr lang="en-US" altLang="en-US" sz="3600" dirty="0" smtClean="0">
                <a:solidFill>
                  <a:schemeClr val="accent5"/>
                </a:solidFill>
                <a:latin typeface="+mn-lt"/>
              </a:rPr>
              <a:t> </a:t>
            </a:r>
            <a:endParaRPr lang="en-US" altLang="en-US" sz="3600" dirty="0">
              <a:solidFill>
                <a:schemeClr val="accent5"/>
              </a:solidFill>
              <a:latin typeface="+mn-lt"/>
            </a:endParaRPr>
          </a:p>
        </p:txBody>
      </p:sp>
    </p:spTree>
    <p:extLst>
      <p:ext uri="{BB962C8B-B14F-4D97-AF65-F5344CB8AC3E}">
        <p14:creationId xmlns:p14="http://schemas.microsoft.com/office/powerpoint/2010/main" val="106723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5942</TotalTime>
  <Words>3168</Words>
  <Application>Microsoft Office PowerPoint</Application>
  <PresentationFormat>Widescreen</PresentationFormat>
  <Paragraphs>357</Paragraphs>
  <Slides>37</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MS PGothic</vt:lpstr>
      <vt:lpstr>MS PGothic</vt:lpstr>
      <vt:lpstr>Arial</vt:lpstr>
      <vt:lpstr>Calibri</vt:lpstr>
      <vt:lpstr>Calibri Light</vt:lpstr>
      <vt:lpstr>Helvetica</vt:lpstr>
      <vt:lpstr>Myriad Pro</vt:lpstr>
      <vt:lpstr>Trebuchet MS</vt:lpstr>
      <vt:lpstr>Wingdings</vt:lpstr>
      <vt:lpstr>Wingdings 3</vt:lpstr>
      <vt:lpstr>Office Theme</vt:lpstr>
      <vt:lpstr>Kansas Blue Ribbon Bullying    Task Force  </vt:lpstr>
      <vt:lpstr>PowerPoint Presentation</vt:lpstr>
      <vt:lpstr>KCTC Survey Administration</vt:lpstr>
      <vt:lpstr>KCTC Participation 1995-2018</vt:lpstr>
      <vt:lpstr>KCTC Participation 1995-2018</vt:lpstr>
      <vt:lpstr>PowerPoint Presentation</vt:lpstr>
      <vt:lpstr>PowerPoint Presentation</vt:lpstr>
      <vt:lpstr>PowerPoint Presentation</vt:lpstr>
      <vt:lpstr>PowerPoint Presentation</vt:lpstr>
      <vt:lpstr>PowerPoint Presentation</vt:lpstr>
      <vt:lpstr>State/County/District/Building Comparisons</vt:lpstr>
      <vt:lpstr>PowerPoint Presentation</vt:lpstr>
      <vt:lpstr>Data Quality -  Validity </vt:lpstr>
      <vt:lpstr>Data Quality – Validity - Representativeness</vt:lpstr>
      <vt:lpstr>Data Quality - Validity</vt:lpstr>
      <vt:lpstr>Data Quality - Validity</vt:lpstr>
      <vt:lpstr>Data Quality - Validity</vt:lpstr>
      <vt:lpstr>Data Quality - Validity</vt:lpstr>
      <vt:lpstr>PowerPoint Presentation</vt:lpstr>
      <vt:lpstr>KCTC Bullying Questions</vt:lpstr>
      <vt:lpstr>PowerPoint Presentation</vt:lpstr>
      <vt:lpstr>PowerPoint Presentation</vt:lpstr>
      <vt:lpstr>PowerPoint Presentation</vt:lpstr>
      <vt:lpstr>PowerPoint Presentation</vt:lpstr>
      <vt:lpstr>PowerPoint Presentation</vt:lpstr>
      <vt:lpstr>Data-Based Decision Making</vt:lpstr>
      <vt:lpstr>PowerPoint Presentation</vt:lpstr>
      <vt:lpstr>PowerPoint Presentation</vt:lpstr>
      <vt:lpstr>Kansas Vision for Education, KSDE </vt:lpstr>
      <vt:lpstr>PowerPoint Presentation</vt:lpstr>
      <vt:lpstr>KCTC Social Emotional Learning Report</vt:lpstr>
      <vt:lpstr>District and Community Reports </vt:lpstr>
      <vt:lpstr>TASN MTSS Example</vt:lpstr>
      <vt:lpstr>PowerPoint Presentation</vt:lpstr>
      <vt:lpstr>Kansas State Department of Education </vt:lpstr>
      <vt:lpstr>Recommendations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ChaneyL</dc:creator>
  <cp:lastModifiedBy>Kristin Heuer</cp:lastModifiedBy>
  <cp:revision>106</cp:revision>
  <cp:lastPrinted>2019-05-22T18:27:42Z</cp:lastPrinted>
  <dcterms:created xsi:type="dcterms:W3CDTF">2018-08-29T19:14:33Z</dcterms:created>
  <dcterms:modified xsi:type="dcterms:W3CDTF">2019-05-22T19:00:40Z</dcterms:modified>
</cp:coreProperties>
</file>