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handoutMasterIdLst>
    <p:handoutMasterId r:id="rId22"/>
  </p:handoutMasterIdLst>
  <p:sldIdLst>
    <p:sldId id="256" r:id="rId2"/>
    <p:sldId id="392" r:id="rId3"/>
    <p:sldId id="366" r:id="rId4"/>
    <p:sldId id="409" r:id="rId5"/>
    <p:sldId id="400" r:id="rId6"/>
    <p:sldId id="401" r:id="rId7"/>
    <p:sldId id="272" r:id="rId8"/>
    <p:sldId id="402" r:id="rId9"/>
    <p:sldId id="344" r:id="rId10"/>
    <p:sldId id="388" r:id="rId11"/>
    <p:sldId id="389" r:id="rId12"/>
    <p:sldId id="364" r:id="rId13"/>
    <p:sldId id="384" r:id="rId14"/>
    <p:sldId id="385" r:id="rId15"/>
    <p:sldId id="410" r:id="rId16"/>
    <p:sldId id="383" r:id="rId17"/>
    <p:sldId id="386" r:id="rId18"/>
    <p:sldId id="408" r:id="rId19"/>
    <p:sldId id="412"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2DF87"/>
    <a:srgbClr val="40B4E5"/>
    <a:srgbClr val="D25627"/>
    <a:srgbClr val="E57D3C"/>
    <a:srgbClr val="8E88A3"/>
    <a:srgbClr val="8B1C40"/>
    <a:srgbClr val="F6323E"/>
    <a:srgbClr val="C126B8"/>
    <a:srgbClr val="430098"/>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1" autoAdjust="0"/>
    <p:restoredTop sz="87244" autoAdjust="0"/>
  </p:normalViewPr>
  <p:slideViewPr>
    <p:cSldViewPr>
      <p:cViewPr>
        <p:scale>
          <a:sx n="100" d="100"/>
          <a:sy n="100" d="100"/>
        </p:scale>
        <p:origin x="-1152" y="-120"/>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5.6395609639704102E-2"/>
          <c:y val="3.20141859430201E-2"/>
          <c:w val="0.90926095601686097"/>
          <c:h val="0.788820396152903"/>
        </c:manualLayout>
      </c:layout>
      <c:barChart>
        <c:barDir val="col"/>
        <c:grouping val="clustered"/>
        <c:varyColors val="0"/>
        <c:ser>
          <c:idx val="0"/>
          <c:order val="0"/>
          <c:tx>
            <c:strRef>
              <c:f>Sheet1!$B$1</c:f>
              <c:strCache>
                <c:ptCount val="1"/>
                <c:pt idx="0">
                  <c:v>Postsecondary Enrollment</c:v>
                </c:pt>
              </c:strCache>
            </c:strRef>
          </c:tx>
          <c:invertIfNegative val="0"/>
          <c:dLbls>
            <c:dLbl>
              <c:idx val="0"/>
              <c:layout>
                <c:manualLayout>
                  <c:x val="-2.0202020202020202E-3"/>
                  <c:y val="5.4786620530565197E-2"/>
                </c:manualLayout>
              </c:layout>
              <c:showLegendKey val="0"/>
              <c:showVal val="1"/>
              <c:showCatName val="0"/>
              <c:showSerName val="0"/>
              <c:showPercent val="0"/>
              <c:showBubbleSize val="0"/>
            </c:dLbl>
            <c:dLbl>
              <c:idx val="1"/>
              <c:layout>
                <c:manualLayout>
                  <c:x val="2.0202020202020202E-3"/>
                  <c:y val="5.7670126874279103E-2"/>
                </c:manualLayout>
              </c:layout>
              <c:showLegendKey val="0"/>
              <c:showVal val="1"/>
              <c:showCatName val="0"/>
              <c:showSerName val="0"/>
              <c:showPercent val="0"/>
              <c:showBubbleSize val="0"/>
            </c:dLbl>
            <c:dLbl>
              <c:idx val="2"/>
              <c:layout>
                <c:manualLayout>
                  <c:x val="0"/>
                  <c:y val="5.7670126874279103E-2"/>
                </c:manualLayout>
              </c:layout>
              <c:showLegendKey val="0"/>
              <c:showVal val="1"/>
              <c:showCatName val="0"/>
              <c:showSerName val="0"/>
              <c:showPercent val="0"/>
              <c:showBubbleSize val="0"/>
            </c:dLbl>
            <c:dLbl>
              <c:idx val="3"/>
              <c:layout>
                <c:manualLayout>
                  <c:x val="-1.5907102521275799E-7"/>
                  <c:y val="5.1903114186851201E-2"/>
                </c:manualLayout>
              </c:layout>
              <c:showLegendKey val="0"/>
              <c:showVal val="1"/>
              <c:showCatName val="0"/>
              <c:showSerName val="0"/>
              <c:showPercent val="0"/>
              <c:showBubbleSize val="0"/>
            </c:dLbl>
            <c:dLbl>
              <c:idx val="4"/>
              <c:layout>
                <c:manualLayout>
                  <c:x val="0"/>
                  <c:y val="4.9019607843137303E-2"/>
                </c:manualLayout>
              </c:layout>
              <c:showLegendKey val="0"/>
              <c:showVal val="1"/>
              <c:showCatName val="0"/>
              <c:showSerName val="0"/>
              <c:showPercent val="0"/>
              <c:showBubbleSize val="0"/>
            </c:dLbl>
            <c:txPr>
              <a:bodyPr/>
              <a:lstStyle/>
              <a:p>
                <a:pPr>
                  <a:defRPr baseline="0">
                    <a:solidFill>
                      <a:sysClr val="windowText" lastClr="000000"/>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2007</c:v>
                </c:pt>
                <c:pt idx="1">
                  <c:v>2008</c:v>
                </c:pt>
                <c:pt idx="2">
                  <c:v>2009</c:v>
                </c:pt>
                <c:pt idx="3">
                  <c:v>2010</c:v>
                </c:pt>
                <c:pt idx="4">
                  <c:v>2011</c:v>
                </c:pt>
              </c:numCache>
            </c:numRef>
          </c:cat>
          <c:val>
            <c:numRef>
              <c:f>Sheet1!$B$2:$B$6</c:f>
              <c:numCache>
                <c:formatCode>General</c:formatCode>
                <c:ptCount val="5"/>
                <c:pt idx="0">
                  <c:v>80.599999999999994</c:v>
                </c:pt>
                <c:pt idx="1">
                  <c:v>80.599999999999994</c:v>
                </c:pt>
                <c:pt idx="2">
                  <c:v>80.7</c:v>
                </c:pt>
                <c:pt idx="3">
                  <c:v>79.3</c:v>
                </c:pt>
                <c:pt idx="4">
                  <c:v>77.2</c:v>
                </c:pt>
              </c:numCache>
            </c:numRef>
          </c:val>
        </c:ser>
        <c:ser>
          <c:idx val="1"/>
          <c:order val="1"/>
          <c:tx>
            <c:strRef>
              <c:f>Sheet1!$C$1</c:f>
              <c:strCache>
                <c:ptCount val="1"/>
                <c:pt idx="0">
                  <c:v>Postsecondary Retention</c:v>
                </c:pt>
              </c:strCache>
            </c:strRef>
          </c:tx>
          <c:invertIfNegative val="0"/>
          <c:dLbls>
            <c:dLbl>
              <c:idx val="0"/>
              <c:layout>
                <c:manualLayout>
                  <c:x val="0"/>
                  <c:y val="5.1903114186851201E-2"/>
                </c:manualLayout>
              </c:layout>
              <c:showLegendKey val="0"/>
              <c:showVal val="1"/>
              <c:showCatName val="0"/>
              <c:showSerName val="0"/>
              <c:showPercent val="0"/>
              <c:showBubbleSize val="0"/>
            </c:dLbl>
            <c:dLbl>
              <c:idx val="1"/>
              <c:layout>
                <c:manualLayout>
                  <c:x val="0"/>
                  <c:y val="6.0553633217993098E-2"/>
                </c:manualLayout>
              </c:layout>
              <c:showLegendKey val="0"/>
              <c:showVal val="1"/>
              <c:showCatName val="0"/>
              <c:showSerName val="0"/>
              <c:showPercent val="0"/>
              <c:showBubbleSize val="0"/>
            </c:dLbl>
            <c:dLbl>
              <c:idx val="2"/>
              <c:layout>
                <c:manualLayout>
                  <c:x val="0"/>
                  <c:y val="5.1903114186851201E-2"/>
                </c:manualLayout>
              </c:layout>
              <c:showLegendKey val="0"/>
              <c:showVal val="1"/>
              <c:showCatName val="0"/>
              <c:showSerName val="0"/>
              <c:showPercent val="0"/>
              <c:showBubbleSize val="0"/>
            </c:dLbl>
            <c:dLbl>
              <c:idx val="3"/>
              <c:layout>
                <c:manualLayout>
                  <c:x val="0"/>
                  <c:y val="5.4786620530565197E-2"/>
                </c:manualLayout>
              </c:layout>
              <c:showLegendKey val="0"/>
              <c:showVal val="1"/>
              <c:showCatName val="0"/>
              <c:showSerName val="0"/>
              <c:showPercent val="0"/>
              <c:showBubbleSize val="0"/>
            </c:dLbl>
            <c:dLbl>
              <c:idx val="4"/>
              <c:layout>
                <c:manualLayout>
                  <c:x val="0"/>
                  <c:y val="5.478662053056519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2007</c:v>
                </c:pt>
                <c:pt idx="1">
                  <c:v>2008</c:v>
                </c:pt>
                <c:pt idx="2">
                  <c:v>2009</c:v>
                </c:pt>
                <c:pt idx="3">
                  <c:v>2010</c:v>
                </c:pt>
                <c:pt idx="4">
                  <c:v>2011</c:v>
                </c:pt>
              </c:numCache>
            </c:numRef>
          </c:cat>
          <c:val>
            <c:numRef>
              <c:f>Sheet1!$C$2:$C$6</c:f>
              <c:numCache>
                <c:formatCode>General</c:formatCode>
                <c:ptCount val="5"/>
                <c:pt idx="0">
                  <c:v>69</c:v>
                </c:pt>
                <c:pt idx="1">
                  <c:v>68</c:v>
                </c:pt>
                <c:pt idx="2">
                  <c:v>67</c:v>
                </c:pt>
                <c:pt idx="3">
                  <c:v>64</c:v>
                </c:pt>
                <c:pt idx="4">
                  <c:v>63</c:v>
                </c:pt>
              </c:numCache>
            </c:numRef>
          </c:val>
        </c:ser>
        <c:ser>
          <c:idx val="2"/>
          <c:order val="2"/>
          <c:tx>
            <c:strRef>
              <c:f>Sheet1!$D$1</c:f>
              <c:strCache>
                <c:ptCount val="1"/>
                <c:pt idx="0">
                  <c:v>Postsecondary Remediation</c:v>
                </c:pt>
              </c:strCache>
            </c:strRef>
          </c:tx>
          <c:invertIfNegative val="0"/>
          <c:dLbls>
            <c:dLbl>
              <c:idx val="0"/>
              <c:layout>
                <c:manualLayout>
                  <c:x val="0"/>
                  <c:y val="6.0553633217993098E-2"/>
                </c:manualLayout>
              </c:layout>
              <c:showLegendKey val="0"/>
              <c:showVal val="1"/>
              <c:showCatName val="0"/>
              <c:showSerName val="0"/>
              <c:showPercent val="0"/>
              <c:showBubbleSize val="0"/>
            </c:dLbl>
            <c:dLbl>
              <c:idx val="1"/>
              <c:layout>
                <c:manualLayout>
                  <c:x val="0"/>
                  <c:y val="5.1903114186851201E-2"/>
                </c:manualLayout>
              </c:layout>
              <c:showLegendKey val="0"/>
              <c:showVal val="1"/>
              <c:showCatName val="0"/>
              <c:showSerName val="0"/>
              <c:showPercent val="0"/>
              <c:showBubbleSize val="0"/>
            </c:dLbl>
            <c:dLbl>
              <c:idx val="2"/>
              <c:layout>
                <c:manualLayout>
                  <c:x val="0"/>
                  <c:y val="5.1903114186851201E-2"/>
                </c:manualLayout>
              </c:layout>
              <c:showLegendKey val="0"/>
              <c:showVal val="1"/>
              <c:showCatName val="0"/>
              <c:showSerName val="0"/>
              <c:showPercent val="0"/>
              <c:showBubbleSize val="0"/>
            </c:dLbl>
            <c:dLbl>
              <c:idx val="3"/>
              <c:layout>
                <c:manualLayout>
                  <c:x val="0"/>
                  <c:y val="5.4786620530565197E-2"/>
                </c:manualLayout>
              </c:layout>
              <c:showLegendKey val="0"/>
              <c:showVal val="1"/>
              <c:showCatName val="0"/>
              <c:showSerName val="0"/>
              <c:showPercent val="0"/>
              <c:showBubbleSize val="0"/>
            </c:dLbl>
            <c:dLbl>
              <c:idx val="4"/>
              <c:layout>
                <c:manualLayout>
                  <c:x val="0"/>
                  <c:y val="5.19031141868512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2007</c:v>
                </c:pt>
                <c:pt idx="1">
                  <c:v>2008</c:v>
                </c:pt>
                <c:pt idx="2">
                  <c:v>2009</c:v>
                </c:pt>
                <c:pt idx="3">
                  <c:v>2010</c:v>
                </c:pt>
                <c:pt idx="4">
                  <c:v>2011</c:v>
                </c:pt>
              </c:numCache>
            </c:numRef>
          </c:cat>
          <c:val>
            <c:numRef>
              <c:f>Sheet1!$D$2:$D$6</c:f>
              <c:numCache>
                <c:formatCode>General</c:formatCode>
                <c:ptCount val="5"/>
                <c:pt idx="0">
                  <c:v>29.4</c:v>
                </c:pt>
                <c:pt idx="1">
                  <c:v>28.1</c:v>
                </c:pt>
                <c:pt idx="2">
                  <c:v>29.1</c:v>
                </c:pt>
                <c:pt idx="3">
                  <c:v>29.1</c:v>
                </c:pt>
                <c:pt idx="4">
                  <c:v>28.2</c:v>
                </c:pt>
              </c:numCache>
            </c:numRef>
          </c:val>
        </c:ser>
        <c:ser>
          <c:idx val="3"/>
          <c:order val="3"/>
          <c:tx>
            <c:strRef>
              <c:f>Sheet1!$E$1</c:f>
              <c:strCache>
                <c:ptCount val="1"/>
                <c:pt idx="0">
                  <c:v>Column1</c:v>
                </c:pt>
              </c:strCache>
            </c:strRef>
          </c:tx>
          <c:invertIfNegative val="0"/>
          <c:cat>
            <c:numRef>
              <c:f>Sheet1!$A$2:$A$6</c:f>
              <c:numCache>
                <c:formatCode>General</c:formatCode>
                <c:ptCount val="5"/>
                <c:pt idx="0">
                  <c:v>2007</c:v>
                </c:pt>
                <c:pt idx="1">
                  <c:v>2008</c:v>
                </c:pt>
                <c:pt idx="2">
                  <c:v>2009</c:v>
                </c:pt>
                <c:pt idx="3">
                  <c:v>2010</c:v>
                </c:pt>
                <c:pt idx="4">
                  <c:v>2011</c:v>
                </c:pt>
              </c:numCache>
            </c:numRef>
          </c:cat>
          <c:val>
            <c:numRef>
              <c:f>Sheet1!$E$2:$E$6</c:f>
            </c:numRef>
          </c:val>
        </c:ser>
        <c:ser>
          <c:idx val="4"/>
          <c:order val="4"/>
          <c:tx>
            <c:strRef>
              <c:f>Sheet1!$F$1</c:f>
              <c:strCache>
                <c:ptCount val="1"/>
                <c:pt idx="0">
                  <c:v>Column2</c:v>
                </c:pt>
              </c:strCache>
            </c:strRef>
          </c:tx>
          <c:invertIfNegative val="0"/>
          <c:cat>
            <c:numRef>
              <c:f>Sheet1!$A$2:$A$6</c:f>
              <c:numCache>
                <c:formatCode>General</c:formatCode>
                <c:ptCount val="5"/>
                <c:pt idx="0">
                  <c:v>2007</c:v>
                </c:pt>
                <c:pt idx="1">
                  <c:v>2008</c:v>
                </c:pt>
                <c:pt idx="2">
                  <c:v>2009</c:v>
                </c:pt>
                <c:pt idx="3">
                  <c:v>2010</c:v>
                </c:pt>
                <c:pt idx="4">
                  <c:v>2011</c:v>
                </c:pt>
              </c:numCache>
            </c:numRef>
          </c:cat>
          <c:val>
            <c:numRef>
              <c:f>Sheet1!$F$2:$F$6</c:f>
            </c:numRef>
          </c:val>
        </c:ser>
        <c:dLbls>
          <c:showLegendKey val="0"/>
          <c:showVal val="0"/>
          <c:showCatName val="0"/>
          <c:showSerName val="0"/>
          <c:showPercent val="0"/>
          <c:showBubbleSize val="0"/>
        </c:dLbls>
        <c:gapWidth val="150"/>
        <c:axId val="42529152"/>
        <c:axId val="42530688"/>
      </c:barChart>
      <c:catAx>
        <c:axId val="42529152"/>
        <c:scaling>
          <c:orientation val="minMax"/>
        </c:scaling>
        <c:delete val="0"/>
        <c:axPos val="b"/>
        <c:numFmt formatCode="General" sourceLinked="1"/>
        <c:majorTickMark val="out"/>
        <c:minorTickMark val="none"/>
        <c:tickLblPos val="nextTo"/>
        <c:crossAx val="42530688"/>
        <c:crosses val="autoZero"/>
        <c:auto val="1"/>
        <c:lblAlgn val="ctr"/>
        <c:lblOffset val="100"/>
        <c:noMultiLvlLbl val="0"/>
      </c:catAx>
      <c:valAx>
        <c:axId val="42530688"/>
        <c:scaling>
          <c:orientation val="minMax"/>
        </c:scaling>
        <c:delete val="0"/>
        <c:axPos val="l"/>
        <c:majorGridlines/>
        <c:numFmt formatCode="General" sourceLinked="1"/>
        <c:majorTickMark val="out"/>
        <c:minorTickMark val="none"/>
        <c:tickLblPos val="nextTo"/>
        <c:crossAx val="42529152"/>
        <c:crosses val="autoZero"/>
        <c:crossBetween val="between"/>
      </c:valAx>
    </c:plotArea>
    <c:legend>
      <c:legendPos val="r"/>
      <c:layout>
        <c:manualLayout>
          <c:xMode val="edge"/>
          <c:yMode val="edge"/>
          <c:x val="2.7372623876560899E-2"/>
          <c:y val="0.89862931277188995"/>
          <c:w val="0.93604151753758102"/>
          <c:h val="0.10137068722811"/>
        </c:manualLayout>
      </c:layout>
      <c:overlay val="0"/>
      <c:txPr>
        <a:bodyPr/>
        <a:lstStyle/>
        <a:p>
          <a:pPr>
            <a:defRPr sz="1200" baseline="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11/4/2015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11/4/2015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dirty="0"/>
          </a:p>
        </p:txBody>
      </p:sp>
    </p:spTree>
    <p:extLst>
      <p:ext uri="{BB962C8B-B14F-4D97-AF65-F5344CB8AC3E}">
        <p14:creationId xmlns:p14="http://schemas.microsoft.com/office/powerpoint/2010/main" val="9762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suggestion of</a:t>
            </a:r>
            <a:r>
              <a:rPr lang="en-US" baseline="0" dirty="0" smtClean="0"/>
              <a:t> a </a:t>
            </a:r>
            <a:r>
              <a:rPr lang="en-US" i="1" baseline="0" dirty="0" smtClean="0"/>
              <a:t>structure of social opportunities</a:t>
            </a:r>
            <a:r>
              <a:rPr lang="en-US" baseline="0" dirty="0" smtClean="0"/>
              <a:t>—opportunities for experience, particularly real-world experiences—that students need to practice applied skills, both practical and social.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spcAft>
                <a:spcPts val="600"/>
              </a:spcAft>
            </a:pPr>
            <a:r>
              <a:rPr lang="en-US" dirty="0" smtClean="0"/>
              <a:t>1. Re-designing the curriculum - around individualized goals, planning, instruction, and experience, around incorporating real-life problems and projects into the curriculum, and   experiential learning is heavily suggested.</a:t>
            </a:r>
          </a:p>
          <a:p>
            <a:pPr>
              <a:spcAft>
                <a:spcPts val="600"/>
              </a:spcAft>
            </a:pPr>
            <a:endParaRPr lang="en-US" dirty="0" smtClean="0"/>
          </a:p>
          <a:p>
            <a:pPr>
              <a:spcAft>
                <a:spcPts val="600"/>
              </a:spcAft>
            </a:pPr>
            <a:r>
              <a:rPr lang="en-US" dirty="0" smtClean="0"/>
              <a:t>2. New roles are suggested for school counselors - in deeper individual career planning, and perhaps in coordinating internships and work experiences with business and community organizations.</a:t>
            </a:r>
          </a:p>
          <a:p>
            <a:pPr>
              <a:spcAft>
                <a:spcPts val="600"/>
              </a:spcAft>
            </a:pPr>
            <a:endParaRPr lang="en-US" dirty="0" smtClean="0"/>
          </a:p>
          <a:p>
            <a:pPr>
              <a:spcAft>
                <a:spcPts val="600"/>
              </a:spcAft>
            </a:pPr>
            <a:r>
              <a:rPr lang="en-US" dirty="0" smtClean="0"/>
              <a:t>3. The large proportion of instrumental skill training that included some </a:t>
            </a:r>
            <a:r>
              <a:rPr lang="en-US" i="1" dirty="0" smtClean="0"/>
              <a:t>experiential </a:t>
            </a:r>
            <a:r>
              <a:rPr lang="en-US" dirty="0" smtClean="0"/>
              <a:t>training, (e.g. internships; concrete, realistic practice, job shadowing, etc.) suggests much more integrated coordination with businesses and community organizations.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13</a:t>
            </a:fld>
            <a:endParaRPr lang="en-US"/>
          </a:p>
        </p:txBody>
      </p:sp>
    </p:spTree>
    <p:extLst>
      <p:ext uri="{BB962C8B-B14F-4D97-AF65-F5344CB8AC3E}">
        <p14:creationId xmlns:p14="http://schemas.microsoft.com/office/powerpoint/2010/main" val="422447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Feedback from the</a:t>
            </a:r>
            <a:r>
              <a:rPr lang="en-US" baseline="0" dirty="0" smtClean="0"/>
              <a:t> community focus groups suggest that schools will need to find ways to measure non-cognitive skills such as conscientiousness and school climate, but how we do this needs to be determined.</a:t>
            </a:r>
          </a:p>
          <a:p>
            <a:endParaRPr lang="en-US" baseline="0" dirty="0" smtClean="0"/>
          </a:p>
          <a:p>
            <a:r>
              <a:rPr lang="en-US" baseline="0" dirty="0" smtClean="0"/>
              <a:t>Focus groups also suggested that less emphasis should be placed on traditional assessment measures, focusing instead on project and task performance, designing curriculum to include providing realistic experiences, internships, etc.</a:t>
            </a:r>
          </a:p>
          <a:p>
            <a:endParaRPr lang="en-US" baseline="0" dirty="0" smtClean="0"/>
          </a:p>
          <a:p>
            <a:r>
              <a:rPr lang="en-US" baseline="0" dirty="0" smtClean="0"/>
              <a:t>Finally, community members said they want us to be able to develop post – high school measures such as how many students graduated with credentials, the number of graduates employed.</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14</a:t>
            </a:fld>
            <a:endParaRPr lang="en-US"/>
          </a:p>
        </p:txBody>
      </p:sp>
    </p:spTree>
    <p:extLst>
      <p:ext uri="{BB962C8B-B14F-4D97-AF65-F5344CB8AC3E}">
        <p14:creationId xmlns:p14="http://schemas.microsoft.com/office/powerpoint/2010/main" val="342576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Kansas State Board of Education currently defines College and Career Ready to mean than an individual has the academic preparation, cognitive preparation, technical skills and employability skills to be successful in post-secondary education, in the attainment of an industry recognized certification  or in the workforce, without the need for remediation. </a:t>
            </a:r>
          </a:p>
          <a:p>
            <a:endParaRPr lang="en-US" baseline="0" dirty="0" smtClean="0"/>
          </a:p>
          <a:p>
            <a:r>
              <a:rPr lang="en-US" b="1" baseline="0" dirty="0" smtClean="0"/>
              <a:t>Based on feedback from the Community Conversations, the board plans to revise the definition to include “Citizenship and Civic Readiness.”</a:t>
            </a:r>
            <a:endParaRPr lang="en-US" b="1" dirty="0"/>
          </a:p>
        </p:txBody>
      </p:sp>
      <p:sp>
        <p:nvSpPr>
          <p:cNvPr id="4" name="Slide Number Placeholder 3"/>
          <p:cNvSpPr>
            <a:spLocks noGrp="1"/>
          </p:cNvSpPr>
          <p:nvPr>
            <p:ph type="sldNum" sz="quarter" idx="10"/>
          </p:nvPr>
        </p:nvSpPr>
        <p:spPr/>
        <p:txBody>
          <a:bodyPr/>
          <a:lstStyle/>
          <a:p>
            <a:fld id="{31BC64E8-45BE-4474-B3AA-B6DEBEC91A50}" type="slidenum">
              <a:rPr lang="en-US" smtClean="0"/>
              <a:t>15</a:t>
            </a:fld>
            <a:endParaRPr lang="en-US"/>
          </a:p>
        </p:txBody>
      </p:sp>
    </p:spTree>
    <p:extLst>
      <p:ext uri="{BB962C8B-B14F-4D97-AF65-F5344CB8AC3E}">
        <p14:creationId xmlns:p14="http://schemas.microsoft.com/office/powerpoint/2010/main" val="1737853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Based on the feedback received across the state, the board has adopted as its new vision</a:t>
            </a:r>
            <a:r>
              <a:rPr lang="en-US" baseline="0" dirty="0" smtClean="0"/>
              <a:t> for education “Kansas leads the world in the success of each student.” </a:t>
            </a:r>
          </a:p>
          <a:p>
            <a:endParaRPr lang="en-US" baseline="0" dirty="0" smtClean="0"/>
          </a:p>
          <a:p>
            <a:r>
              <a:rPr lang="en-US" baseline="0" dirty="0" smtClean="0"/>
              <a:t>We intend to challenge the status quo, move away from placing emphasis on a single test score and focus more on helping each student identify and achieve their career aspirations.</a:t>
            </a:r>
          </a:p>
          <a:p>
            <a:endParaRPr lang="en-US" baseline="0" dirty="0" smtClean="0"/>
          </a:p>
          <a:p>
            <a:r>
              <a:rPr lang="en-US" baseline="0" dirty="0" smtClean="0"/>
              <a:t>Teachers, administrators and support staff already are doing great work preparing Kansas’ students for success, and this new vision stands to unite our efforts across the state. You will hear us say we need to rethink how our schools are asked to operate. From a state perspective, we will look at every requirement to determine if and how we are supporting or impeding our schools’ abilities to address the needs of each child. </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16</a:t>
            </a:fld>
            <a:endParaRPr lang="en-US"/>
          </a:p>
        </p:txBody>
      </p:sp>
    </p:spTree>
    <p:extLst>
      <p:ext uri="{BB962C8B-B14F-4D97-AF65-F5344CB8AC3E}">
        <p14:creationId xmlns:p14="http://schemas.microsoft.com/office/powerpoint/2010/main" val="531462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Among the outcomes being considered</a:t>
            </a:r>
            <a:r>
              <a:rPr lang="en-US" baseline="0" dirty="0" smtClean="0"/>
              <a:t> by the state board are:</a:t>
            </a:r>
          </a:p>
          <a:p>
            <a:endParaRPr lang="en-US" baseline="0" dirty="0" smtClean="0"/>
          </a:p>
          <a:p>
            <a:pPr marL="914400" lvl="1" indent="-457200">
              <a:lnSpc>
                <a:spcPct val="130000"/>
              </a:lnSpc>
              <a:buFont typeface="Wingdings" charset="2"/>
              <a:buChar char="ü"/>
            </a:pPr>
            <a:r>
              <a:rPr lang="en-US" sz="2400" dirty="0" smtClean="0">
                <a:latin typeface="Arial"/>
                <a:cs typeface="Arial"/>
              </a:rPr>
              <a:t>High School Graduation Rates</a:t>
            </a:r>
          </a:p>
          <a:p>
            <a:pPr marL="914400" lvl="1" indent="-457200">
              <a:lnSpc>
                <a:spcPct val="130000"/>
              </a:lnSpc>
              <a:buFont typeface="Wingdings" charset="2"/>
              <a:buChar char="ü"/>
            </a:pPr>
            <a:r>
              <a:rPr lang="en-US" sz="2400" dirty="0" smtClean="0">
                <a:latin typeface="Arial"/>
                <a:cs typeface="Arial"/>
              </a:rPr>
              <a:t>Post Secondary Completion/Attendance</a:t>
            </a:r>
          </a:p>
          <a:p>
            <a:pPr marL="914400" lvl="1" indent="-457200">
              <a:lnSpc>
                <a:spcPct val="130000"/>
              </a:lnSpc>
              <a:buFont typeface="Wingdings" charset="2"/>
              <a:buChar char="ü"/>
            </a:pPr>
            <a:r>
              <a:rPr lang="en-US" sz="2400" dirty="0" smtClean="0">
                <a:latin typeface="Arial"/>
                <a:cs typeface="Arial"/>
              </a:rPr>
              <a:t>Remedial Rate of Students Attending Post-Secondary</a:t>
            </a:r>
          </a:p>
          <a:p>
            <a:pPr marL="914400" lvl="1" indent="-457200">
              <a:lnSpc>
                <a:spcPct val="130000"/>
              </a:lnSpc>
              <a:buFont typeface="Wingdings" charset="2"/>
              <a:buChar char="ü"/>
            </a:pPr>
            <a:r>
              <a:rPr lang="en-US" sz="2400" dirty="0" smtClean="0">
                <a:latin typeface="Arial"/>
                <a:cs typeface="Arial"/>
              </a:rPr>
              <a:t>Kindergarten Readiness</a:t>
            </a:r>
          </a:p>
          <a:p>
            <a:pPr marL="914400" lvl="1" indent="-457200">
              <a:lnSpc>
                <a:spcPct val="130000"/>
              </a:lnSpc>
              <a:buFont typeface="Wingdings" charset="2"/>
              <a:buChar char="ü"/>
            </a:pPr>
            <a:r>
              <a:rPr lang="en-US" sz="2400" dirty="0" smtClean="0"/>
              <a:t>Individual Plan of Study Focused on Career Interest </a:t>
            </a:r>
          </a:p>
          <a:p>
            <a:pPr marL="914400" lvl="1" indent="-457200">
              <a:lnSpc>
                <a:spcPct val="130000"/>
              </a:lnSpc>
              <a:buFont typeface="Wingdings" charset="2"/>
              <a:buChar char="ü"/>
            </a:pPr>
            <a:r>
              <a:rPr lang="en-US" sz="2400" dirty="0" smtClean="0">
                <a:latin typeface="Arial"/>
                <a:cs typeface="Arial"/>
              </a:rPr>
              <a:t>Social/Emotional Growth Measured Locally</a:t>
            </a:r>
          </a:p>
          <a:p>
            <a:endParaRPr lang="en-US" dirty="0" smtClean="0"/>
          </a:p>
          <a:p>
            <a:r>
              <a:rPr lang="en-US" dirty="0" smtClean="0"/>
              <a:t>Education Commissioner Randy Watson and members</a:t>
            </a:r>
            <a:r>
              <a:rPr lang="en-US" baseline="0" dirty="0" smtClean="0"/>
              <a:t> of the State Board of Education </a:t>
            </a:r>
            <a:r>
              <a:rPr lang="en-US" dirty="0" smtClean="0"/>
              <a:t>will meet</a:t>
            </a:r>
            <a:r>
              <a:rPr lang="en-US" baseline="0" dirty="0" smtClean="0"/>
              <a:t> </a:t>
            </a:r>
            <a:r>
              <a:rPr lang="en-US" dirty="0" smtClean="0"/>
              <a:t>with business, education and state leaders to build agreement on how we will work together to achieve this vision for Kansas education.</a:t>
            </a:r>
          </a:p>
          <a:p>
            <a:endParaRPr lang="en-US" dirty="0" smtClean="0"/>
          </a:p>
          <a:p>
            <a:r>
              <a:rPr lang="en-US" dirty="0" smtClean="0"/>
              <a:t>Kansas schools are already doing tremendous</a:t>
            </a:r>
            <a:r>
              <a:rPr lang="en-US" baseline="0" dirty="0" smtClean="0"/>
              <a:t> work to address the needs of individual students, but in order to achieve this new vision we cannot expect schools to go it alone. This requires a unified effort with businesses, communities, parents, higher education, and elected officials working with educators to help provide the supports and experiences Kansas students need for their future success. </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17</a:t>
            </a:fld>
            <a:endParaRPr lang="en-US"/>
          </a:p>
        </p:txBody>
      </p:sp>
    </p:spTree>
    <p:extLst>
      <p:ext uri="{BB962C8B-B14F-4D97-AF65-F5344CB8AC3E}">
        <p14:creationId xmlns:p14="http://schemas.microsoft.com/office/powerpoint/2010/main" val="352960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18</a:t>
            </a:fld>
            <a:endParaRPr lang="en-US"/>
          </a:p>
        </p:txBody>
      </p:sp>
    </p:spTree>
    <p:extLst>
      <p:ext uri="{BB962C8B-B14F-4D97-AF65-F5344CB8AC3E}">
        <p14:creationId xmlns:p14="http://schemas.microsoft.com/office/powerpoint/2010/main" val="762102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19</a:t>
            </a:fld>
            <a:endParaRPr lang="en-US"/>
          </a:p>
        </p:txBody>
      </p:sp>
    </p:spTree>
    <p:extLst>
      <p:ext uri="{BB962C8B-B14F-4D97-AF65-F5344CB8AC3E}">
        <p14:creationId xmlns:p14="http://schemas.microsoft.com/office/powerpoint/2010/main" val="194438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20 Community Conversation focus groups held throughout Kansas</a:t>
            </a:r>
          </a:p>
          <a:p>
            <a:r>
              <a:rPr lang="en-US" dirty="0" smtClean="0"/>
              <a:t>7 Chambers of Commerce focus groups held</a:t>
            </a:r>
          </a:p>
          <a:p>
            <a:endParaRPr lang="en-US" dirty="0" smtClean="0"/>
          </a:p>
          <a:p>
            <a:r>
              <a:rPr lang="en-US" dirty="0" smtClean="0"/>
              <a:t>Total participation was nearly 2,000 Kansans</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a:t>
            </a:fld>
            <a:endParaRPr lang="en-US" dirty="0"/>
          </a:p>
        </p:txBody>
      </p:sp>
    </p:spTree>
    <p:extLst>
      <p:ext uri="{BB962C8B-B14F-4D97-AF65-F5344CB8AC3E}">
        <p14:creationId xmlns:p14="http://schemas.microsoft.com/office/powerpoint/2010/main" val="48013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graph represents the individuals who attended the original 20 community conversation focus groups. You can see that we did not receive a strong representation from the business community, which prompted Commissioner Watson to go back out and host chamber of commerce focus groups in the seven areas.</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6</a:t>
            </a:fld>
            <a:endParaRPr lang="en-US" dirty="0"/>
          </a:p>
        </p:txBody>
      </p:sp>
    </p:spTree>
    <p:extLst>
      <p:ext uri="{BB962C8B-B14F-4D97-AF65-F5344CB8AC3E}">
        <p14:creationId xmlns:p14="http://schemas.microsoft.com/office/powerpoint/2010/main" val="348626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a:t>
            </a:r>
            <a:r>
              <a:rPr lang="en-US" baseline="0" dirty="0" smtClean="0"/>
              <a:t> result is a little surprising since a</a:t>
            </a:r>
            <a:r>
              <a:rPr lang="en-US" dirty="0" smtClean="0"/>
              <a:t>bout 66% of the respondents were educators, education administrators, or former educators—people who mostly</a:t>
            </a:r>
            <a:r>
              <a:rPr lang="en-US" baseline="0" dirty="0" smtClean="0"/>
              <a:t> teach, or used to teach, academic skills</a:t>
            </a:r>
            <a:r>
              <a:rPr lang="en-US" dirty="0" smtClean="0"/>
              <a:t>.  Nevertheless, the soft skills—social-emotional, personality skills, or 21st century skills—they have lots of names—were cited 70% of the time.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a:t>
            </a:fld>
            <a:endParaRPr lang="en-US" dirty="0"/>
          </a:p>
        </p:txBody>
      </p:sp>
    </p:spTree>
    <p:extLst>
      <p:ext uri="{BB962C8B-B14F-4D97-AF65-F5344CB8AC3E}">
        <p14:creationId xmlns:p14="http://schemas.microsoft.com/office/powerpoint/2010/main" val="286539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 fairly good representation from all sizes of business/industry attend the chamber sessions. </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8</a:t>
            </a:fld>
            <a:endParaRPr lang="en-US" dirty="0"/>
          </a:p>
        </p:txBody>
      </p:sp>
    </p:spTree>
    <p:extLst>
      <p:ext uri="{BB962C8B-B14F-4D97-AF65-F5344CB8AC3E}">
        <p14:creationId xmlns:p14="http://schemas.microsoft.com/office/powerpoint/2010/main" val="356322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Recall that the community groups cited non-academic skills 70% of the time and academic skills 23% of the time.  These frequencies are remarkably similar to those expressed by the community groups.  If</a:t>
            </a:r>
            <a:r>
              <a:rPr lang="en-US" baseline="0" dirty="0" smtClean="0"/>
              <a:t> volume can be equated with importance, t</a:t>
            </a:r>
            <a:r>
              <a:rPr lang="en-US" dirty="0" smtClean="0"/>
              <a:t>he business and industry groups are saying that the non-academic characteristics</a:t>
            </a:r>
            <a:r>
              <a:rPr lang="en-US" baseline="0" dirty="0" smtClean="0"/>
              <a:t> are more important than academic skills, including applied skills, and that non-academic skills are at least as important to them as to the community groups, maybe more so.  </a:t>
            </a:r>
            <a:endParaRPr lang="en-US" dirty="0" smtClean="0"/>
          </a:p>
          <a:p>
            <a:endParaRPr lang="en-US" dirty="0" smtClean="0"/>
          </a:p>
          <a:p>
            <a:r>
              <a:rPr lang="en-US" baseline="0" dirty="0" smtClean="0"/>
              <a:t>One cited experience as a characteristic of the ideally prepared 24 year old (the tiny yellow line).</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9</a:t>
            </a:fld>
            <a:endParaRPr lang="en-US" dirty="0"/>
          </a:p>
        </p:txBody>
      </p:sp>
    </p:spTree>
    <p:extLst>
      <p:ext uri="{BB962C8B-B14F-4D97-AF65-F5344CB8AC3E}">
        <p14:creationId xmlns:p14="http://schemas.microsoft.com/office/powerpoint/2010/main" val="291429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responses fit into two broad themes:</a:t>
            </a:r>
          </a:p>
          <a:p>
            <a:endParaRPr lang="en-US" dirty="0" smtClean="0"/>
          </a:p>
          <a:p>
            <a:r>
              <a:rPr lang="en-US" dirty="0" smtClean="0"/>
              <a:t>Skill</a:t>
            </a:r>
            <a:r>
              <a:rPr lang="en-US" baseline="0" dirty="0" smtClean="0"/>
              <a:t> training includes all skills – the direct training of skills --- academic, applied or job skills and non-academic, social-emotional skills </a:t>
            </a:r>
            <a:r>
              <a:rPr lang="en-US" dirty="0" smtClean="0"/>
              <a:t>-- that respondents say schools should be cultivating.</a:t>
            </a:r>
          </a:p>
          <a:p>
            <a:endParaRPr lang="en-US" dirty="0" smtClean="0"/>
          </a:p>
          <a:p>
            <a:r>
              <a:rPr lang="en-US" dirty="0" smtClean="0"/>
              <a:t>strategic activities: defined as “all the activities suggested as steps, building blocks or scaffolding to support the characteristics, abilities, and skills being cultivated in the students (family engagement, community collaboration, specialized staffing and training, particular curriculum design, etc.)”</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10</a:t>
            </a:fld>
            <a:endParaRPr lang="en-US" dirty="0"/>
          </a:p>
        </p:txBody>
      </p:sp>
    </p:spTree>
    <p:extLst>
      <p:ext uri="{BB962C8B-B14F-4D97-AF65-F5344CB8AC3E}">
        <p14:creationId xmlns:p14="http://schemas.microsoft.com/office/powerpoint/2010/main" val="253098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About the less frequently cited strategies: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Teaching</a:t>
            </a:r>
            <a:r>
              <a:rPr lang="en-US" baseline="0" dirty="0" smtClean="0"/>
              <a:t> techniques as strategies included integrated, collaborative teaching; teacher as facilitator; engaging students; teaching teachers how to teach soft skills, among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Investments in human capital suggested increasing the number of counselors (which fits with the suggestion for more individual career planning), and more professional development for elementary math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more striking suggestions in the accountability recommendations included more autonomy for teachers, aiming to meet the Rose Standards, linking drivers’ licenses to graduation, and allowing for greater individual differences in student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College collaboration and extracurricular activities were relatively few, which is surprising with the larger initiatives to prepare students to be college and career ready, and the ideal of teaching more social-emotional skills. </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11</a:t>
            </a:fld>
            <a:endParaRPr lang="en-US"/>
          </a:p>
        </p:txBody>
      </p:sp>
    </p:spTree>
    <p:extLst>
      <p:ext uri="{BB962C8B-B14F-4D97-AF65-F5344CB8AC3E}">
        <p14:creationId xmlns:p14="http://schemas.microsoft.com/office/powerpoint/2010/main" val="253098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Academics</a:t>
            </a:r>
            <a:r>
              <a:rPr lang="en-US" baseline="0" dirty="0" smtClean="0"/>
              <a:t> alone do not guarantee a student’s success after high school. Students who lack conscientiousness, perseverance, the ability to communicate effectively –these nonacademic skills we’ve been talking about – may find it more difficult to succeed in post-secondary education and the workforce.</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12</a:t>
            </a:fld>
            <a:endParaRPr lang="en-US"/>
          </a:p>
        </p:txBody>
      </p:sp>
    </p:spTree>
    <p:extLst>
      <p:ext uri="{BB962C8B-B14F-4D97-AF65-F5344CB8AC3E}">
        <p14:creationId xmlns:p14="http://schemas.microsoft.com/office/powerpoint/2010/main" val="3207726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352550"/>
            <a:ext cx="91440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F4B587-9FDF-46DF-B460-9026AE4DF24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t>‹#›</a:t>
            </a:fld>
            <a:endParaRPr lang="en-US"/>
          </a:p>
        </p:txBody>
      </p:sp>
      <p:sp>
        <p:nvSpPr>
          <p:cNvPr id="9" name="TextBox 8"/>
          <p:cNvSpPr txBox="1"/>
          <p:nvPr/>
        </p:nvSpPr>
        <p:spPr>
          <a:xfrm>
            <a:off x="7028636" y="4840701"/>
            <a:ext cx="747319" cy="200055"/>
          </a:xfrm>
          <a:prstGeom prst="rect">
            <a:avLst/>
          </a:prstGeom>
          <a:noFill/>
        </p:spPr>
        <p:txBody>
          <a:bodyPr wrap="none" rtlCol="0">
            <a:spAutoFit/>
          </a:bodyPr>
          <a:lstStyle/>
          <a:p>
            <a:pPr algn="r"/>
            <a:r>
              <a:rPr lang="en-US" sz="700" i="1" baseline="0" dirty="0" smtClean="0">
                <a:solidFill>
                  <a:schemeClr val="tx1"/>
                </a:solidFill>
              </a:rPr>
              <a:t>www.ksde.org</a:t>
            </a:r>
            <a:endParaRPr lang="en-US" sz="700" i="1" dirty="0">
              <a:solidFill>
                <a:schemeClr val="tx1"/>
              </a:solidFill>
            </a:endParaRPr>
          </a:p>
        </p:txBody>
      </p:sp>
      <p:sp>
        <p:nvSpPr>
          <p:cNvPr id="2" name="Title 1"/>
          <p:cNvSpPr>
            <a:spLocks noGrp="1"/>
          </p:cNvSpPr>
          <p:nvPr>
            <p:ph type="ctrTitle"/>
          </p:nvPr>
        </p:nvSpPr>
        <p:spPr>
          <a:xfrm>
            <a:off x="2514600" y="1428750"/>
            <a:ext cx="6476999" cy="1752600"/>
          </a:xfrm>
        </p:spPr>
        <p:txBody>
          <a:bodyPr wrap="square" lIns="457200"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0800" y="3257550"/>
            <a:ext cx="6400812" cy="723900"/>
          </a:xfrm>
          <a:prstGeom prst="rect">
            <a:avLst/>
          </a:prstGeom>
        </p:spPr>
        <p:txBody>
          <a:bodyPr anchor="ctr">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0030"/>
            <a:ext cx="2877198" cy="46634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358" y="986790"/>
            <a:ext cx="2380253" cy="3657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776" y="4277111"/>
            <a:ext cx="1057074" cy="822960"/>
          </a:xfrm>
          <a:prstGeom prst="rect">
            <a:avLst/>
          </a:prstGeom>
        </p:spPr>
      </p:pic>
    </p:spTree>
    <p:extLst>
      <p:ext uri="{BB962C8B-B14F-4D97-AF65-F5344CB8AC3E}">
        <p14:creationId xmlns:p14="http://schemas.microsoft.com/office/powerpoint/2010/main" val="872440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3"/>
            <a:ext cx="8229600" cy="7655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spTree>
    <p:extLst>
      <p:ext uri="{BB962C8B-B14F-4D97-AF65-F5344CB8AC3E}">
        <p14:creationId xmlns:p14="http://schemas.microsoft.com/office/powerpoint/2010/main" val="13039705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2" name="TextBox 11"/>
          <p:cNvSpPr txBox="1"/>
          <p:nvPr/>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49" y="697230"/>
            <a:ext cx="2290651" cy="3749040"/>
          </a:xfrm>
          <a:prstGeom prst="rect">
            <a:avLst/>
          </a:prstGeom>
          <a:noFill/>
          <a:ln>
            <a:noFill/>
          </a:ln>
        </p:spPr>
      </p:pic>
      <p:grpSp>
        <p:nvGrpSpPr>
          <p:cNvPr id="15" name="Group 14"/>
          <p:cNvGrpSpPr/>
          <p:nvPr userDrawn="1"/>
        </p:nvGrpSpPr>
        <p:grpSpPr>
          <a:xfrm>
            <a:off x="0" y="4575050"/>
            <a:ext cx="9144000" cy="253916"/>
            <a:chOff x="0" y="4574984"/>
            <a:chExt cx="9144000" cy="253917"/>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115300" y="4574984"/>
              <a:ext cx="1028700" cy="253917"/>
            </a:xfrm>
            <a:prstGeom prst="rect">
              <a:avLst/>
            </a:prstGeom>
            <a:noFill/>
          </p:spPr>
          <p:txBody>
            <a:bodyPr wrap="square" rtlCol="0">
              <a:spAutoFit/>
            </a:bodyPr>
            <a:lstStyle/>
            <a:p>
              <a:pPr algn="r"/>
              <a:r>
                <a:rPr lang="en-US" sz="1050" b="1" dirty="0" smtClean="0">
                  <a:solidFill>
                    <a:schemeClr val="accent3"/>
                  </a:solidFill>
                  <a:latin typeface="Century Gothic" panose="020B0502020202020204" pitchFamily="34" charset="0"/>
                </a:rPr>
                <a:t>COMMUNITY</a:t>
              </a:r>
              <a:endParaRPr lang="en-US" sz="1050" b="1" dirty="0">
                <a:solidFill>
                  <a:schemeClr val="accent3"/>
                </a:solidFill>
                <a:latin typeface="Century Gothic" panose="020B0502020202020204" pitchFamily="34" charset="0"/>
              </a:endParaRPr>
            </a:p>
          </p:txBody>
        </p:sp>
      </p:grpSp>
    </p:spTree>
    <p:extLst>
      <p:ext uri="{BB962C8B-B14F-4D97-AF65-F5344CB8AC3E}">
        <p14:creationId xmlns:p14="http://schemas.microsoft.com/office/powerpoint/2010/main" val="37317279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3" name="TextBox 12"/>
          <p:cNvSpPr txBox="1"/>
          <p:nvPr/>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49" y="697230"/>
            <a:ext cx="2290651" cy="3749040"/>
          </a:xfrm>
          <a:prstGeom prst="rect">
            <a:avLst/>
          </a:prstGeom>
          <a:noFill/>
          <a:ln>
            <a:noFill/>
          </a:ln>
        </p:spPr>
      </p:pic>
      <p:sp>
        <p:nvSpPr>
          <p:cNvPr id="7" name="Content Placeholder 6"/>
          <p:cNvSpPr>
            <a:spLocks noGrp="1"/>
          </p:cNvSpPr>
          <p:nvPr>
            <p:ph sz="quarter" idx="11"/>
          </p:nvPr>
        </p:nvSpPr>
        <p:spPr>
          <a:xfrm>
            <a:off x="188175" y="209550"/>
            <a:ext cx="8767651"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28311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48401" y="666099"/>
            <a:ext cx="2590799" cy="3928524"/>
          </a:xfrm>
          <a:prstGeom prst="rect">
            <a:avLst/>
          </a:prstGeom>
          <a:noFill/>
        </p:spPr>
        <p:txBody>
          <a:bodyPr/>
          <a:lstStyle>
            <a:lvl1pPr marL="285750" indent="-285750">
              <a:buFont typeface="Arial" panose="020B0604020202020204" pitchFamily="34" charset="0"/>
              <a:buChar char="•"/>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21" name="Group 20"/>
          <p:cNvGrpSpPr/>
          <p:nvPr userDrawn="1"/>
        </p:nvGrpSpPr>
        <p:grpSpPr>
          <a:xfrm>
            <a:off x="0" y="4575050"/>
            <a:ext cx="9144000" cy="253916"/>
            <a:chOff x="0" y="4574984"/>
            <a:chExt cx="9144000" cy="253917"/>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8115300" y="4574984"/>
              <a:ext cx="1028700" cy="253917"/>
            </a:xfrm>
            <a:prstGeom prst="rect">
              <a:avLst/>
            </a:prstGeom>
            <a:noFill/>
          </p:spPr>
          <p:txBody>
            <a:bodyPr wrap="square" rtlCol="0">
              <a:spAutoFit/>
            </a:bodyPr>
            <a:lstStyle/>
            <a:p>
              <a:pPr algn="r"/>
              <a:r>
                <a:rPr lang="en-US" sz="1050" b="1" dirty="0" smtClean="0">
                  <a:solidFill>
                    <a:schemeClr val="accent3"/>
                  </a:solidFill>
                  <a:latin typeface="Century Gothic" panose="020B0502020202020204" pitchFamily="34" charset="0"/>
                </a:rPr>
                <a:t>COMMUNITY</a:t>
              </a:r>
              <a:endParaRPr lang="en-US" sz="1050" b="1" dirty="0">
                <a:solidFill>
                  <a:schemeClr val="accent3"/>
                </a:solidFill>
                <a:latin typeface="Century Gothic" panose="020B0502020202020204" pitchFamily="34" charset="0"/>
              </a:endParaRPr>
            </a:p>
          </p:txBody>
        </p:sp>
      </p:grpSp>
      <p:sp>
        <p:nvSpPr>
          <p:cNvPr id="25" name="Title 1"/>
          <p:cNvSpPr>
            <a:spLocks noGrp="1"/>
          </p:cNvSpPr>
          <p:nvPr>
            <p:ph type="title"/>
          </p:nvPr>
        </p:nvSpPr>
        <p:spPr>
          <a:xfrm>
            <a:off x="304800" y="0"/>
            <a:ext cx="8610600" cy="59054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50160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48401" y="666099"/>
            <a:ext cx="2590799" cy="3928524"/>
          </a:xfrm>
          <a:prstGeom prst="rect">
            <a:avLst/>
          </a:prstGeom>
          <a:noFill/>
        </p:spPr>
        <p:txBody>
          <a:bodyPr/>
          <a:lstStyle>
            <a:lvl1pPr marL="285750" indent="-285750">
              <a:buFont typeface="Arial" panose="020B0604020202020204" pitchFamily="34" charset="0"/>
              <a:buChar char="•"/>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sp>
        <p:nvSpPr>
          <p:cNvPr id="25" name="Title 1"/>
          <p:cNvSpPr>
            <a:spLocks noGrp="1"/>
          </p:cNvSpPr>
          <p:nvPr>
            <p:ph type="title"/>
          </p:nvPr>
        </p:nvSpPr>
        <p:spPr>
          <a:xfrm>
            <a:off x="304800" y="0"/>
            <a:ext cx="8610600" cy="590549"/>
          </a:xfrm>
        </p:spPr>
        <p:txBody>
          <a:bodyPr/>
          <a:lstStyle/>
          <a:p>
            <a:r>
              <a:rPr lang="en-US" dirty="0" smtClean="0"/>
              <a:t>Click to edit Master title style</a:t>
            </a:r>
            <a:endParaRPr lang="en-US" dirty="0"/>
          </a:p>
        </p:txBody>
      </p:sp>
      <p:sp>
        <p:nvSpPr>
          <p:cNvPr id="13" name="Rectangle 12"/>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223760" y="4575050"/>
            <a:ext cx="1920240" cy="253916"/>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BUSINESS</a:t>
            </a:r>
            <a:r>
              <a:rPr lang="en-US" sz="1050" b="1" baseline="0" dirty="0" smtClean="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41846636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49" y="697230"/>
            <a:ext cx="2290651" cy="3749040"/>
          </a:xfrm>
          <a:prstGeom prst="rect">
            <a:avLst/>
          </a:prstGeom>
          <a:noFill/>
          <a:ln>
            <a:noFill/>
          </a:ln>
        </p:spPr>
      </p:pic>
      <p:sp>
        <p:nvSpPr>
          <p:cNvPr id="2" name="Title 1"/>
          <p:cNvSpPr>
            <a:spLocks noGrp="1"/>
          </p:cNvSpPr>
          <p:nvPr>
            <p:ph type="title"/>
          </p:nvPr>
        </p:nvSpPr>
        <p:spPr>
          <a:xfrm>
            <a:off x="384959" y="3600450"/>
            <a:ext cx="8301851" cy="425054"/>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76200" y="133361"/>
            <a:ext cx="8991600" cy="3412331"/>
          </a:xfrm>
          <a:prstGeom prst="rect">
            <a:avLst/>
          </a:prstGeo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0" y="4025514"/>
            <a:ext cx="7772410" cy="603647"/>
          </a:xfrm>
          <a:prstGeom prst="rect">
            <a:avLst/>
          </a:prstGeom>
          <a:no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8" name="Group 17"/>
          <p:cNvGrpSpPr/>
          <p:nvPr userDrawn="1"/>
        </p:nvGrpSpPr>
        <p:grpSpPr>
          <a:xfrm>
            <a:off x="0" y="4575050"/>
            <a:ext cx="9144000" cy="253916"/>
            <a:chOff x="0" y="4574984"/>
            <a:chExt cx="9144000" cy="253917"/>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8115300" y="4574984"/>
              <a:ext cx="1028700" cy="253917"/>
            </a:xfrm>
            <a:prstGeom prst="rect">
              <a:avLst/>
            </a:prstGeom>
            <a:noFill/>
          </p:spPr>
          <p:txBody>
            <a:bodyPr wrap="square" rtlCol="0">
              <a:spAutoFit/>
            </a:bodyPr>
            <a:lstStyle/>
            <a:p>
              <a:pPr algn="r"/>
              <a:r>
                <a:rPr lang="en-US" sz="1050" b="1" dirty="0" smtClean="0">
                  <a:solidFill>
                    <a:schemeClr val="accent3"/>
                  </a:solidFill>
                  <a:latin typeface="Century Gothic" panose="020B0502020202020204" pitchFamily="34" charset="0"/>
                </a:rPr>
                <a:t>COMMUNITY</a:t>
              </a:r>
              <a:endParaRPr lang="en-US" sz="1050" b="1" dirty="0">
                <a:solidFill>
                  <a:schemeClr val="accent3"/>
                </a:solidFill>
                <a:latin typeface="Century Gothic" panose="020B0502020202020204" pitchFamily="34" charset="0"/>
              </a:endParaRPr>
            </a:p>
          </p:txBody>
        </p:sp>
      </p:grpSp>
    </p:spTree>
    <p:extLst>
      <p:ext uri="{BB962C8B-B14F-4D97-AF65-F5344CB8AC3E}">
        <p14:creationId xmlns:p14="http://schemas.microsoft.com/office/powerpoint/2010/main" val="28624878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49" y="697230"/>
            <a:ext cx="2290651" cy="3749040"/>
          </a:xfrm>
          <a:prstGeom prst="rect">
            <a:avLst/>
          </a:prstGeom>
          <a:noFill/>
          <a:ln>
            <a:noFill/>
          </a:ln>
        </p:spPr>
      </p:pic>
      <p:sp>
        <p:nvSpPr>
          <p:cNvPr id="2" name="Title 1"/>
          <p:cNvSpPr>
            <a:spLocks noGrp="1"/>
          </p:cNvSpPr>
          <p:nvPr>
            <p:ph type="title"/>
          </p:nvPr>
        </p:nvSpPr>
        <p:spPr>
          <a:xfrm>
            <a:off x="384959" y="3600450"/>
            <a:ext cx="8301851" cy="425054"/>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76200" y="133361"/>
            <a:ext cx="8991600" cy="3412331"/>
          </a:xfrm>
          <a:prstGeom prst="rect">
            <a:avLst/>
          </a:prstGeo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0" y="4025514"/>
            <a:ext cx="7772410" cy="603647"/>
          </a:xfrm>
          <a:prstGeom prst="rect">
            <a:avLst/>
          </a:prstGeom>
          <a:no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sp>
        <p:nvSpPr>
          <p:cNvPr id="19" name="Rectangle 18"/>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TextBox 19"/>
          <p:cNvSpPr txBox="1"/>
          <p:nvPr userDrawn="1"/>
        </p:nvSpPr>
        <p:spPr>
          <a:xfrm>
            <a:off x="7223760" y="4575050"/>
            <a:ext cx="1920240" cy="253916"/>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BUSINESS</a:t>
            </a:r>
            <a:r>
              <a:rPr lang="en-US" sz="1050" b="1" baseline="0" dirty="0" smtClean="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1747850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69914"/>
            <a:ext cx="8686800" cy="492443"/>
          </a:xfrm>
        </p:spPr>
        <p:txBody>
          <a:bodyPr wrap="square">
            <a:normAutofit/>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11/4/2015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49" y="697230"/>
            <a:ext cx="2290651" cy="3749040"/>
          </a:xfrm>
          <a:prstGeom prst="rect">
            <a:avLst/>
          </a:prstGeom>
          <a:noFill/>
          <a:ln>
            <a:noFill/>
          </a:ln>
        </p:spPr>
      </p:pic>
      <p:sp>
        <p:nvSpPr>
          <p:cNvPr id="20" name="Rectangle 19"/>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7223760" y="4575050"/>
            <a:ext cx="1920240" cy="253916"/>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BUSINESS</a:t>
            </a:r>
            <a:r>
              <a:rPr lang="en-US" sz="1050" b="1" baseline="0" dirty="0" smtClean="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
        <p:nvSpPr>
          <p:cNvPr id="22" name="TextBox 21"/>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12289529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047755"/>
            <a:ext cx="8153400" cy="3048000"/>
          </a:xfrm>
          <a:prstGeom prst="rect">
            <a:avLst/>
          </a:prstGeom>
          <a:noFill/>
        </p:spPr>
        <p:txBody>
          <a:bodyPr anchor="ctr"/>
          <a:lstStyle>
            <a:lvl1pPr marL="0" indent="0" algn="ctr">
              <a:buNone/>
              <a:defRPr i="1">
                <a:solidFill>
                  <a:schemeClr val="bg1"/>
                </a:solidFill>
              </a:defRPr>
            </a:lvl1pPr>
            <a:lvl2pPr marL="457200" indent="0" algn="r">
              <a:buNone/>
              <a:defRPr i="1">
                <a:solidFill>
                  <a:schemeClr val="bg1"/>
                </a:solidFill>
              </a:defRPr>
            </a:lvl2pPr>
            <a:lvl3pPr marL="914400" indent="0" algn="ctr">
              <a:buNone/>
              <a:defRPr i="1">
                <a:solidFill>
                  <a:schemeClr val="bg1"/>
                </a:solidFill>
              </a:defRPr>
            </a:lvl3pPr>
            <a:lvl4pPr marL="1371600" indent="0" algn="ctr">
              <a:buNone/>
              <a:defRPr i="1">
                <a:solidFill>
                  <a:schemeClr val="bg1"/>
                </a:solidFill>
              </a:defRPr>
            </a:lvl4pPr>
            <a:lvl5pPr marL="1828800" indent="0" algn="ctr">
              <a:buNone/>
              <a:defRPr i="1">
                <a:solidFill>
                  <a:schemeClr val="bg1"/>
                </a:solidFill>
              </a:defRPr>
            </a:lvl5pPr>
          </a:lstStyle>
          <a:p>
            <a:pPr lvl="0"/>
            <a:r>
              <a:rPr lang="en-US" dirty="0" smtClean="0"/>
              <a:t>“Click to edit Master text styles”</a:t>
            </a:r>
          </a:p>
          <a:p>
            <a:pPr lvl="1"/>
            <a:r>
              <a:rPr lang="en-US" dirty="0" smtClean="0"/>
              <a:t>-- author</a:t>
            </a:r>
          </a:p>
        </p:txBody>
      </p:sp>
      <p:sp>
        <p:nvSpPr>
          <p:cNvPr id="17" name="TextBox 16"/>
          <p:cNvSpPr txBox="1"/>
          <p:nvPr userDrawn="1"/>
        </p:nvSpPr>
        <p:spPr>
          <a:xfrm>
            <a:off x="6192436" y="4811820"/>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sp>
        <p:nvSpPr>
          <p:cNvPr id="15" name="Rectangle 14"/>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7223760" y="4575050"/>
            <a:ext cx="1920240" cy="253916"/>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BUSINESS</a:t>
            </a:r>
            <a:r>
              <a:rPr lang="en-US" sz="1050" b="1" baseline="0" dirty="0" smtClean="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
        <p:nvSpPr>
          <p:cNvPr id="18" name="TextBox 17"/>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20" name="Title 1"/>
          <p:cNvSpPr>
            <a:spLocks noGrp="1"/>
          </p:cNvSpPr>
          <p:nvPr>
            <p:ph type="title"/>
          </p:nvPr>
        </p:nvSpPr>
        <p:spPr>
          <a:xfrm>
            <a:off x="457200" y="129783"/>
            <a:ext cx="8229600" cy="76557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420986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62000" y="895350"/>
            <a:ext cx="4495800" cy="3200400"/>
          </a:xfrm>
          <a:prstGeom prst="rect">
            <a:avLst/>
          </a:prstGeom>
          <a:noFill/>
        </p:spPr>
        <p:txBody>
          <a:bodyPr anchor="ctr"/>
          <a:lstStyle>
            <a:lvl1pPr marL="0" indent="0" algn="ctr">
              <a:buNone/>
              <a:defRPr i="1">
                <a:solidFill>
                  <a:schemeClr val="bg1"/>
                </a:solidFill>
              </a:defRPr>
            </a:lvl1pPr>
            <a:lvl2pPr marL="457200" indent="0" algn="r">
              <a:buNone/>
              <a:defRPr i="1">
                <a:solidFill>
                  <a:schemeClr val="bg1"/>
                </a:solidFill>
              </a:defRPr>
            </a:lvl2pPr>
            <a:lvl3pPr marL="914400" indent="0" algn="ctr">
              <a:buNone/>
              <a:defRPr i="1">
                <a:solidFill>
                  <a:schemeClr val="bg1"/>
                </a:solidFill>
              </a:defRPr>
            </a:lvl3pPr>
            <a:lvl4pPr marL="1371600" indent="0" algn="ctr">
              <a:buNone/>
              <a:defRPr i="1">
                <a:solidFill>
                  <a:schemeClr val="bg1"/>
                </a:solidFill>
              </a:defRPr>
            </a:lvl4pPr>
            <a:lvl5pPr marL="1828800" indent="0" algn="ctr">
              <a:buNone/>
              <a:defRPr i="1">
                <a:solidFill>
                  <a:schemeClr val="bg1"/>
                </a:solidFill>
              </a:defRPr>
            </a:lvl5pPr>
          </a:lstStyle>
          <a:p>
            <a:pPr lvl="0"/>
            <a:r>
              <a:rPr lang="en-US" dirty="0" smtClean="0"/>
              <a:t>“Click to edit Master text styles”</a:t>
            </a:r>
          </a:p>
          <a:p>
            <a:pPr lvl="1"/>
            <a:r>
              <a:rPr lang="en-US" dirty="0" smtClean="0"/>
              <a:t>-- author</a:t>
            </a:r>
          </a:p>
        </p:txBody>
      </p:sp>
      <p:sp>
        <p:nvSpPr>
          <p:cNvPr id="15" name="TextBox 14"/>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6228311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95350"/>
            <a:ext cx="8686800" cy="3623072"/>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257300" indent="-342900">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04800" y="0"/>
            <a:ext cx="8686800" cy="89892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514460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4530916"/>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8115300" y="4476750"/>
            <a:ext cx="1028700" cy="253916"/>
          </a:xfrm>
          <a:prstGeom prst="rect">
            <a:avLst/>
          </a:prstGeom>
          <a:noFill/>
        </p:spPr>
        <p:txBody>
          <a:bodyPr wrap="square" rtlCol="0">
            <a:spAutoFit/>
          </a:bodyPr>
          <a:lstStyle/>
          <a:p>
            <a:pPr algn="r"/>
            <a:r>
              <a:rPr lang="en-US" sz="1050" b="1" dirty="0" smtClean="0">
                <a:solidFill>
                  <a:schemeClr val="accent3"/>
                </a:solidFill>
                <a:latin typeface="Century Gothic" panose="020B0502020202020204" pitchFamily="34" charset="0"/>
              </a:rPr>
              <a:t>COMMUNITY</a:t>
            </a:r>
            <a:endParaRPr lang="en-US" sz="1050" b="1" dirty="0">
              <a:solidFill>
                <a:schemeClr val="accent3"/>
              </a:solidFill>
              <a:latin typeface="Century Gothic" panose="020B0502020202020204" pitchFamily="34" charset="0"/>
            </a:endParaRPr>
          </a:p>
        </p:txBody>
      </p:sp>
    </p:spTree>
    <p:extLst>
      <p:ext uri="{BB962C8B-B14F-4D97-AF65-F5344CB8AC3E}">
        <p14:creationId xmlns:p14="http://schemas.microsoft.com/office/powerpoint/2010/main" val="134525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5309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7223760" y="4476750"/>
            <a:ext cx="1920240" cy="253916"/>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BUSINESS</a:t>
            </a:r>
            <a:r>
              <a:rPr lang="en-US" sz="1050" b="1" baseline="0" dirty="0" smtClean="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39065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200150"/>
            <a:ext cx="91440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00201" y="1200150"/>
            <a:ext cx="7543808" cy="2057402"/>
          </a:xfrm>
          <a:noFill/>
        </p:spPr>
        <p:txBody>
          <a:bodyPr wrap="square" lIns="365760" rIns="274320" anchor="ctr" anchorCtr="0"/>
          <a:lstStyle>
            <a:lvl1pPr algn="l">
              <a:defRPr sz="4000"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0" y="3257550"/>
            <a:ext cx="6400801" cy="685800"/>
          </a:xfrm>
          <a:prstGeom prst="rect">
            <a:avLst/>
          </a:prstGeom>
          <a:noFill/>
        </p:spPr>
        <p:txBody>
          <a:bodyPr rIns="274320" anchor="t"/>
          <a:lstStyle>
            <a:lvl1pPr marL="0" indent="0">
              <a:buNone/>
              <a:defRPr sz="2000" spc="3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17" name="TextBox 16"/>
          <p:cNvSpPr txBox="1"/>
          <p:nvPr/>
        </p:nvSpPr>
        <p:spPr>
          <a:xfrm>
            <a:off x="6192443" y="4811820"/>
            <a:ext cx="1579957" cy="200055"/>
          </a:xfrm>
          <a:prstGeom prst="rect">
            <a:avLst/>
          </a:prstGeom>
          <a:noFill/>
        </p:spPr>
        <p:txBody>
          <a:bodyPr wrap="square" rtlCol="0" anchor="b">
            <a:spAutoFit/>
          </a:bodyPr>
          <a:lstStyle/>
          <a:p>
            <a:pPr algn="r"/>
            <a:r>
              <a:rPr lang="en-US" sz="700" i="1" baseline="0" dirty="0" smtClean="0">
                <a:solidFill>
                  <a:schemeClr val="bg1">
                    <a:lumMod val="65000"/>
                  </a:schemeClr>
                </a:solidFill>
              </a:rPr>
              <a:t>www.ksde.org</a:t>
            </a:r>
            <a:endParaRPr lang="en-US" sz="700" i="1" dirty="0">
              <a:solidFill>
                <a:schemeClr val="bg1">
                  <a:lumMod val="6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05" y="895350"/>
            <a:ext cx="2299869" cy="34747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095750"/>
            <a:ext cx="1073426" cy="822960"/>
          </a:xfrm>
          <a:prstGeom prst="rect">
            <a:avLst/>
          </a:prstGeom>
        </p:spPr>
      </p:pic>
    </p:spTree>
    <p:extLst>
      <p:ext uri="{BB962C8B-B14F-4D97-AF65-F5344CB8AC3E}">
        <p14:creationId xmlns:p14="http://schemas.microsoft.com/office/powerpoint/2010/main" val="30828232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8767699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0"/>
            <a:ext cx="8458200" cy="76557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895350"/>
            <a:ext cx="41910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95350"/>
            <a:ext cx="41148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27159550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610600"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228600" y="895350"/>
            <a:ext cx="4150827" cy="762000"/>
          </a:xfrm>
          <a:prstGeom prst="rect">
            <a:avLst/>
          </a:prstGeo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657350"/>
            <a:ext cx="415241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797425" y="895350"/>
            <a:ext cx="4041775" cy="762000"/>
          </a:xfrm>
          <a:prstGeom prst="rect">
            <a:avLst/>
          </a:prstGeo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657350"/>
            <a:ext cx="404177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21535034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3"/>
            <a:ext cx="8229600" cy="7655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49" y="697230"/>
            <a:ext cx="2290651" cy="3749040"/>
          </a:xfrm>
          <a:prstGeom prst="rect">
            <a:avLst/>
          </a:prstGeom>
          <a:noFill/>
          <a:ln>
            <a:noFill/>
          </a:ln>
        </p:spPr>
      </p:pic>
      <p:sp>
        <p:nvSpPr>
          <p:cNvPr id="9" name="Rectangle 8"/>
          <p:cNvSpPr/>
          <p:nvPr userDrawn="1"/>
        </p:nvSpPr>
        <p:spPr>
          <a:xfrm>
            <a:off x="0" y="4581800"/>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8115300" y="4527634"/>
            <a:ext cx="1028700" cy="253916"/>
          </a:xfrm>
          <a:prstGeom prst="rect">
            <a:avLst/>
          </a:prstGeom>
          <a:noFill/>
        </p:spPr>
        <p:txBody>
          <a:bodyPr wrap="square" rtlCol="0">
            <a:spAutoFit/>
          </a:bodyPr>
          <a:lstStyle/>
          <a:p>
            <a:pPr algn="r"/>
            <a:r>
              <a:rPr lang="en-US" sz="1050" b="1" dirty="0" smtClean="0">
                <a:solidFill>
                  <a:schemeClr val="accent3"/>
                </a:solidFill>
                <a:latin typeface="Century Gothic" panose="020B0502020202020204" pitchFamily="34" charset="0"/>
              </a:rPr>
              <a:t>COMMUNITY</a:t>
            </a:r>
            <a:endParaRPr lang="en-US" sz="1050" b="1" dirty="0">
              <a:solidFill>
                <a:schemeClr val="accent3"/>
              </a:solidFill>
              <a:latin typeface="Century Gothic" panose="020B0502020202020204" pitchFamily="34" charset="0"/>
            </a:endParaRPr>
          </a:p>
        </p:txBody>
      </p:sp>
    </p:spTree>
    <p:extLst>
      <p:ext uri="{BB962C8B-B14F-4D97-AF65-F5344CB8AC3E}">
        <p14:creationId xmlns:p14="http://schemas.microsoft.com/office/powerpoint/2010/main" val="19270258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6349" y="699779"/>
            <a:ext cx="2290651" cy="3743941"/>
          </a:xfrm>
          <a:prstGeom prst="rect">
            <a:avLst/>
          </a:prstGeom>
          <a:noFill/>
          <a:ln>
            <a:noFill/>
          </a:ln>
        </p:spPr>
      </p:pic>
      <p:sp>
        <p:nvSpPr>
          <p:cNvPr id="3" name="Rectangle 2"/>
          <p:cNvSpPr/>
          <p:nvPr userDrawn="1"/>
        </p:nvSpPr>
        <p:spPr>
          <a:xfrm>
            <a:off x="152400" y="895350"/>
            <a:ext cx="8991600" cy="3581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idx="1"/>
          </p:nvPr>
        </p:nvSpPr>
        <p:spPr>
          <a:xfrm>
            <a:off x="277627" y="895350"/>
            <a:ext cx="8713981" cy="38100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38100" y="0"/>
            <a:ext cx="9220200" cy="89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5760" rIns="0" bIns="0" rtlCol="0" anchor="ctr">
            <a:normAutofit/>
          </a:bodyPr>
          <a:lstStyle/>
          <a:p>
            <a:pPr algn="ctr"/>
            <a:endParaRPr lang="en-US"/>
          </a:p>
        </p:txBody>
      </p:sp>
      <p:sp>
        <p:nvSpPr>
          <p:cNvPr id="8" name="Rectangle 7"/>
          <p:cNvSpPr/>
          <p:nvPr/>
        </p:nvSpPr>
        <p:spPr>
          <a:xfrm>
            <a:off x="0" y="4705350"/>
            <a:ext cx="9144000" cy="43815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11/4/2015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sp>
        <p:nvSpPr>
          <p:cNvPr id="19" name="TextBox 18"/>
          <p:cNvSpPr txBox="1"/>
          <p:nvPr/>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sp>
        <p:nvSpPr>
          <p:cNvPr id="2" name="Title Placeholder 1"/>
          <p:cNvSpPr>
            <a:spLocks noGrp="1"/>
          </p:cNvSpPr>
          <p:nvPr>
            <p:ph type="title"/>
          </p:nvPr>
        </p:nvSpPr>
        <p:spPr>
          <a:xfrm>
            <a:off x="228601" y="0"/>
            <a:ext cx="8763000" cy="898921"/>
          </a:xfrm>
          <a:prstGeom prst="rect">
            <a:avLst/>
          </a:prstGeom>
        </p:spPr>
        <p:txBody>
          <a:bodyPr vert="horz" wrap="none" lIns="274320" tIns="0" rIns="274320" bIns="0" rtlCol="0" anchor="ctr" anchorCtr="0">
            <a:normAutofit/>
          </a:bodyPr>
          <a:lstStyle/>
          <a:p>
            <a:r>
              <a:rPr lang="en-US" smtClean="0"/>
              <a:t>Click to edit Master title style</a:t>
            </a:r>
            <a:endParaRPr lang="en-US" dirty="0"/>
          </a:p>
        </p:txBody>
      </p:sp>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7" r:id="rId3"/>
    <p:sldLayoutId id="2147483738" r:id="rId4"/>
    <p:sldLayoutId id="2147483723" r:id="rId5"/>
    <p:sldLayoutId id="2147483724" r:id="rId6"/>
    <p:sldLayoutId id="2147483725" r:id="rId7"/>
    <p:sldLayoutId id="2147483726" r:id="rId8"/>
    <p:sldLayoutId id="2147483727" r:id="rId9"/>
    <p:sldLayoutId id="2147483739" r:id="rId10"/>
    <p:sldLayoutId id="2147483728" r:id="rId11"/>
    <p:sldLayoutId id="2147483729" r:id="rId12"/>
    <p:sldLayoutId id="2147483730" r:id="rId13"/>
    <p:sldLayoutId id="2147483736" r:id="rId14"/>
    <p:sldLayoutId id="2147483731" r:id="rId15"/>
    <p:sldLayoutId id="2147483735" r:id="rId16"/>
    <p:sldLayoutId id="2147483732" r:id="rId17"/>
    <p:sldLayoutId id="2147483733" r:id="rId18"/>
    <p:sldLayoutId id="2147483734" r:id="rId19"/>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bg2"/>
        </a:buClr>
        <a:buSzPct val="12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1IKTm3NdZbo"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2.jp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428750"/>
            <a:ext cx="6248399" cy="1752600"/>
          </a:xfrm>
        </p:spPr>
        <p:txBody>
          <a:bodyPr anchor="ctr"/>
          <a:lstStyle/>
          <a:p>
            <a:r>
              <a:rPr lang="en-US" sz="3200" b="0" dirty="0" smtClean="0"/>
              <a:t>Kansas Leads the World in the Success of Each Student.</a:t>
            </a:r>
            <a:endParaRPr lang="en-US" sz="3200" b="0" dirty="0"/>
          </a:p>
        </p:txBody>
      </p:sp>
      <p:sp>
        <p:nvSpPr>
          <p:cNvPr id="3" name="Subtitle 2"/>
          <p:cNvSpPr>
            <a:spLocks noGrp="1"/>
          </p:cNvSpPr>
          <p:nvPr>
            <p:ph type="subTitle" idx="1"/>
          </p:nvPr>
        </p:nvSpPr>
        <p:spPr/>
        <p:txBody>
          <a:bodyPr>
            <a:normAutofit/>
          </a:bodyPr>
          <a:lstStyle/>
          <a:p>
            <a:pPr algn="r"/>
            <a:endParaRPr lang="en-US" dirty="0" smtClean="0"/>
          </a:p>
        </p:txBody>
      </p:sp>
    </p:spTree>
    <p:extLst>
      <p:ext uri="{BB962C8B-B14F-4D97-AF65-F5344CB8AC3E}">
        <p14:creationId xmlns:p14="http://schemas.microsoft.com/office/powerpoint/2010/main" val="237283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9914"/>
            <a:ext cx="8686800" cy="930236"/>
          </a:xfrm>
        </p:spPr>
        <p:txBody>
          <a:bodyPr bIns="0" anchor="b" anchorCtr="0">
            <a:noAutofit/>
          </a:bodyPr>
          <a:lstStyle/>
          <a:p>
            <a:r>
              <a:rPr lang="en-US" sz="2600" dirty="0" smtClean="0"/>
              <a:t>What is the role of K-12 education in achieving this future?</a:t>
            </a:r>
            <a:endParaRPr lang="en-US" sz="2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4" y="1337310"/>
            <a:ext cx="8946991" cy="2468880"/>
          </a:xfrm>
          <a:prstGeom prst="rect">
            <a:avLst/>
          </a:prstGeom>
        </p:spPr>
      </p:pic>
    </p:spTree>
    <p:extLst>
      <p:ext uri="{BB962C8B-B14F-4D97-AF65-F5344CB8AC3E}">
        <p14:creationId xmlns:p14="http://schemas.microsoft.com/office/powerpoint/2010/main" val="409822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roj based le i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7" name="real world inst i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13" name="indi instr ex i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14" name="comm coll i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15" name="family engag im"/>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16" name="career planning im"/>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sp>
        <p:nvSpPr>
          <p:cNvPr id="23" name="career Planning text"/>
          <p:cNvSpPr txBox="1"/>
          <p:nvPr/>
        </p:nvSpPr>
        <p:spPr>
          <a:xfrm>
            <a:off x="457200" y="1058933"/>
            <a:ext cx="2362200" cy="3505200"/>
          </a:xfrm>
          <a:prstGeom prst="wedgeRectCallout">
            <a:avLst>
              <a:gd name="adj1" fmla="val 77334"/>
              <a:gd name="adj2" fmla="val 18434"/>
            </a:avLst>
          </a:prstGeom>
          <a:solidFill>
            <a:srgbClr val="FFDD00"/>
          </a:solidFill>
        </p:spPr>
        <p:txBody>
          <a:bodyPr wrap="square" rtlCol="0" anchor="ctr" anchorCtr="0">
            <a:noAutofit/>
          </a:bodyPr>
          <a:lstStyle/>
          <a:p>
            <a:r>
              <a:rPr lang="en-US" sz="1600" dirty="0" smtClean="0"/>
              <a:t>Career planning items called for individual goals and planning, of classes, pathways, further education, transitions, and careers.  Some items included the family in the planning.  When career planning should begin—middle school?  8th grade?--wasn’t clear.</a:t>
            </a:r>
            <a:endParaRPr lang="en-US" sz="1600" dirty="0"/>
          </a:p>
        </p:txBody>
      </p:sp>
      <p:pic>
        <p:nvPicPr>
          <p:cNvPr id="18" name="school climate im"/>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19" name="all categorie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20" name="skill plann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pic>
        <p:nvPicPr>
          <p:cNvPr id="21" name="strat activitie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sp>
        <p:nvSpPr>
          <p:cNvPr id="2" name="Title 1"/>
          <p:cNvSpPr>
            <a:spLocks noGrp="1"/>
          </p:cNvSpPr>
          <p:nvPr>
            <p:ph type="title"/>
          </p:nvPr>
        </p:nvSpPr>
        <p:spPr/>
        <p:txBody>
          <a:bodyPr>
            <a:normAutofit fontScale="90000"/>
          </a:bodyPr>
          <a:lstStyle/>
          <a:p>
            <a:r>
              <a:rPr lang="en-US" dirty="0"/>
              <a:t>What themes made up the strategic activities?</a:t>
            </a:r>
          </a:p>
        </p:txBody>
      </p:sp>
      <p:pic>
        <p:nvPicPr>
          <p:cNvPr id="3" name="rest of stuf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1457818"/>
            <a:ext cx="9143998" cy="2227865"/>
          </a:xfrm>
          <a:prstGeom prst="rect">
            <a:avLst/>
          </a:prstGeom>
        </p:spPr>
      </p:pic>
      <p:pic>
        <p:nvPicPr>
          <p:cNvPr id="5" name="early childhood im"/>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457818"/>
            <a:ext cx="9144000" cy="2227865"/>
          </a:xfrm>
          <a:prstGeom prst="rect">
            <a:avLst/>
          </a:prstGeom>
        </p:spPr>
      </p:pic>
      <p:sp>
        <p:nvSpPr>
          <p:cNvPr id="22" name="school climate text"/>
          <p:cNvSpPr txBox="1"/>
          <p:nvPr/>
        </p:nvSpPr>
        <p:spPr>
          <a:xfrm>
            <a:off x="152400" y="1047755"/>
            <a:ext cx="2895600" cy="2133600"/>
          </a:xfrm>
          <a:prstGeom prst="wedgeRectCallout">
            <a:avLst>
              <a:gd name="adj1" fmla="val 34515"/>
              <a:gd name="adj2" fmla="val 54297"/>
            </a:avLst>
          </a:prstGeom>
          <a:solidFill>
            <a:srgbClr val="F38A00"/>
          </a:solidFill>
        </p:spPr>
        <p:txBody>
          <a:bodyPr wrap="square" rtlCol="0" anchor="ctr" anchorCtr="0">
            <a:noAutofit/>
          </a:bodyPr>
          <a:lstStyle/>
          <a:p>
            <a:r>
              <a:rPr lang="en-US" sz="1600" dirty="0">
                <a:solidFill>
                  <a:schemeClr val="bg1"/>
                </a:solidFill>
              </a:rPr>
              <a:t>School climate activities were diverse and sometimes conflicting. </a:t>
            </a:r>
            <a:r>
              <a:rPr lang="en-US" sz="1600" dirty="0" smtClean="0">
                <a:solidFill>
                  <a:schemeClr val="bg1"/>
                </a:solidFill>
              </a:rPr>
              <a:t>Some </a:t>
            </a:r>
            <a:r>
              <a:rPr lang="en-US" sz="1600" dirty="0">
                <a:solidFill>
                  <a:schemeClr val="bg1"/>
                </a:solidFill>
              </a:rPr>
              <a:t>advocate creating an environment of high expectations, while others recommend realistic expectations, or a positive supportive culture.</a:t>
            </a:r>
          </a:p>
        </p:txBody>
      </p:sp>
      <p:sp>
        <p:nvSpPr>
          <p:cNvPr id="25" name="fam engage text"/>
          <p:cNvSpPr txBox="1"/>
          <p:nvPr/>
        </p:nvSpPr>
        <p:spPr>
          <a:xfrm>
            <a:off x="0" y="1047750"/>
            <a:ext cx="3124200" cy="3505200"/>
          </a:xfrm>
          <a:prstGeom prst="wedgeRectCallout">
            <a:avLst>
              <a:gd name="adj1" fmla="val 74026"/>
              <a:gd name="adj2" fmla="val 15847"/>
            </a:avLst>
          </a:prstGeom>
          <a:solidFill>
            <a:srgbClr val="C2DF87"/>
          </a:solidFill>
        </p:spPr>
        <p:txBody>
          <a:bodyPr wrap="square" rtlCol="0" anchor="ctr" anchorCtr="0">
            <a:noAutofit/>
          </a:bodyPr>
          <a:lstStyle/>
          <a:p>
            <a:r>
              <a:rPr lang="en-US" sz="1600" dirty="0"/>
              <a:t>Family engagement items complemented the career planning items, but the partnership between schools and families started early—birth through </a:t>
            </a:r>
            <a:r>
              <a:rPr lang="en-US" sz="1600" dirty="0" err="1"/>
              <a:t>preK</a:t>
            </a:r>
            <a:r>
              <a:rPr lang="en-US" sz="1600" dirty="0"/>
              <a:t> in some items.  Some advocate joint planning for the child’s future, and others, opportunities for family participation and family education.</a:t>
            </a:r>
          </a:p>
        </p:txBody>
      </p:sp>
      <p:sp>
        <p:nvSpPr>
          <p:cNvPr id="26" name="comm coll text"/>
          <p:cNvSpPr txBox="1"/>
          <p:nvPr/>
        </p:nvSpPr>
        <p:spPr>
          <a:xfrm>
            <a:off x="76200" y="1428750"/>
            <a:ext cx="4495800" cy="2209800"/>
          </a:xfrm>
          <a:prstGeom prst="wedgeRectCallout">
            <a:avLst>
              <a:gd name="adj1" fmla="val 70082"/>
              <a:gd name="adj2" fmla="val 37467"/>
            </a:avLst>
          </a:prstGeom>
          <a:solidFill>
            <a:srgbClr val="3BD42E"/>
          </a:solidFill>
        </p:spPr>
        <p:txBody>
          <a:bodyPr wrap="square" rtlCol="0" anchor="ctr" anchorCtr="0">
            <a:noAutofit/>
          </a:bodyPr>
          <a:lstStyle/>
          <a:p>
            <a:r>
              <a:rPr lang="en-US" sz="1600" dirty="0">
                <a:solidFill>
                  <a:schemeClr val="bg1"/>
                </a:solidFill>
              </a:rPr>
              <a:t>Community collaboration items emphasized mutual obligations between students and the community and better social networking.  </a:t>
            </a:r>
            <a:r>
              <a:rPr lang="en-US" sz="1600" dirty="0" smtClean="0">
                <a:solidFill>
                  <a:schemeClr val="bg1"/>
                </a:solidFill>
              </a:rPr>
              <a:t/>
            </a:r>
            <a:br>
              <a:rPr lang="en-US" sz="1600" dirty="0" smtClean="0">
                <a:solidFill>
                  <a:schemeClr val="bg1"/>
                </a:solidFill>
              </a:rPr>
            </a:br>
            <a:r>
              <a:rPr lang="en-US" sz="1600" dirty="0" smtClean="0">
                <a:solidFill>
                  <a:schemeClr val="bg1"/>
                </a:solidFill>
              </a:rPr>
              <a:t>Some </a:t>
            </a:r>
            <a:r>
              <a:rPr lang="en-US" sz="1600" dirty="0">
                <a:solidFill>
                  <a:schemeClr val="bg1"/>
                </a:solidFill>
              </a:rPr>
              <a:t>advocate student community service, sometimes as a requirement; others, partnerships with local businesses and social agencies, especially early childhood agencies.</a:t>
            </a:r>
          </a:p>
        </p:txBody>
      </p:sp>
      <p:sp>
        <p:nvSpPr>
          <p:cNvPr id="27" name="indi instr text"/>
          <p:cNvSpPr txBox="1"/>
          <p:nvPr/>
        </p:nvSpPr>
        <p:spPr>
          <a:xfrm>
            <a:off x="2133600" y="1657361"/>
            <a:ext cx="3124200" cy="2637933"/>
          </a:xfrm>
          <a:prstGeom prst="wedgeRectCallout">
            <a:avLst>
              <a:gd name="adj1" fmla="val 74026"/>
              <a:gd name="adj2" fmla="val 15847"/>
            </a:avLst>
          </a:prstGeom>
          <a:solidFill>
            <a:srgbClr val="00A887"/>
          </a:solidFill>
        </p:spPr>
        <p:txBody>
          <a:bodyPr wrap="square" rtlCol="0" anchor="ctr" anchorCtr="0">
            <a:noAutofit/>
          </a:bodyPr>
          <a:lstStyle/>
          <a:p>
            <a:r>
              <a:rPr lang="en-US" sz="1600" dirty="0">
                <a:solidFill>
                  <a:schemeClr val="bg1"/>
                </a:solidFill>
              </a:rPr>
              <a:t>Individualized instruction and experience varied in intensity, from career interest diagnostics to universally required individual plans that the student must personally defend. </a:t>
            </a:r>
            <a:r>
              <a:rPr lang="en-US" sz="1600" dirty="0" smtClean="0">
                <a:solidFill>
                  <a:schemeClr val="bg1"/>
                </a:solidFill>
              </a:rPr>
              <a:t>The </a:t>
            </a:r>
            <a:r>
              <a:rPr lang="en-US" sz="1600" dirty="0">
                <a:solidFill>
                  <a:schemeClr val="bg1"/>
                </a:solidFill>
              </a:rPr>
              <a:t>timing varied from beginning in Kindergarten, to middle school, to 8th grade.</a:t>
            </a:r>
          </a:p>
        </p:txBody>
      </p:sp>
      <p:sp>
        <p:nvSpPr>
          <p:cNvPr id="28" name="proj based text"/>
          <p:cNvSpPr txBox="1"/>
          <p:nvPr/>
        </p:nvSpPr>
        <p:spPr>
          <a:xfrm>
            <a:off x="3352800" y="1200151"/>
            <a:ext cx="3124200" cy="3057190"/>
          </a:xfrm>
          <a:prstGeom prst="wedgeRectCallout">
            <a:avLst>
              <a:gd name="adj1" fmla="val 73300"/>
              <a:gd name="adj2" fmla="val 19555"/>
            </a:avLst>
          </a:prstGeom>
          <a:solidFill>
            <a:srgbClr val="25CAD3"/>
          </a:solidFill>
        </p:spPr>
        <p:txBody>
          <a:bodyPr wrap="square" rtlCol="0" anchor="ctr" anchorCtr="0">
            <a:noAutofit/>
          </a:bodyPr>
          <a:lstStyle/>
          <a:p>
            <a:r>
              <a:rPr lang="en-US" sz="1600" dirty="0"/>
              <a:t>Project-based learning items emphasize the learning and demonstration of applied skills, sometimes in contrast to standardized curricula and assessments.  Some suggest projects as part of community service, a qualification for graduation, or a better way to teach or measure personality skills.</a:t>
            </a:r>
          </a:p>
        </p:txBody>
      </p:sp>
      <p:sp>
        <p:nvSpPr>
          <p:cNvPr id="31" name="early child text"/>
          <p:cNvSpPr txBox="1"/>
          <p:nvPr/>
        </p:nvSpPr>
        <p:spPr>
          <a:xfrm>
            <a:off x="1676400" y="2190754"/>
            <a:ext cx="4800600" cy="1676400"/>
          </a:xfrm>
          <a:prstGeom prst="wedgeRectCallout">
            <a:avLst>
              <a:gd name="adj1" fmla="val 73300"/>
              <a:gd name="adj2" fmla="val 19555"/>
            </a:avLst>
          </a:prstGeom>
          <a:solidFill>
            <a:srgbClr val="0081C9"/>
          </a:solidFill>
        </p:spPr>
        <p:txBody>
          <a:bodyPr wrap="square" rtlCol="0" anchor="ctr" anchorCtr="0">
            <a:noAutofit/>
          </a:bodyPr>
          <a:lstStyle/>
          <a:p>
            <a:r>
              <a:rPr lang="en-US" sz="1600" dirty="0">
                <a:solidFill>
                  <a:schemeClr val="bg1"/>
                </a:solidFill>
              </a:rPr>
              <a:t>Early childhood strategies include strengthening the foundations of language and social skills at this sensitive stage, and the early establishment of parental collaboration.</a:t>
            </a:r>
          </a:p>
        </p:txBody>
      </p:sp>
      <p:sp>
        <p:nvSpPr>
          <p:cNvPr id="32" name="real world text"/>
          <p:cNvSpPr txBox="1"/>
          <p:nvPr/>
        </p:nvSpPr>
        <p:spPr>
          <a:xfrm>
            <a:off x="533400" y="1885952"/>
            <a:ext cx="4800600" cy="1676400"/>
          </a:xfrm>
          <a:prstGeom prst="wedgeRectCallout">
            <a:avLst>
              <a:gd name="adj1" fmla="val 76763"/>
              <a:gd name="adj2" fmla="val 35783"/>
            </a:avLst>
          </a:prstGeom>
          <a:solidFill>
            <a:srgbClr val="40B4E5"/>
          </a:solidFill>
        </p:spPr>
        <p:txBody>
          <a:bodyPr wrap="square" rtlCol="0" anchor="ctr" anchorCtr="0">
            <a:noAutofit/>
          </a:bodyPr>
          <a:lstStyle/>
          <a:p>
            <a:pPr>
              <a:defRPr/>
            </a:pPr>
            <a:r>
              <a:rPr lang="en-US" sz="1600" dirty="0">
                <a:solidFill>
                  <a:schemeClr val="bg1"/>
                </a:solidFill>
              </a:rPr>
              <a:t>Real-world instruction items advocate for concrete, real-life, relevant problems to solve, sometimes including their social dimensions.  Some suggest integrating academics with applied skills, to improve motivation.  Timing?  As early as </a:t>
            </a:r>
            <a:r>
              <a:rPr lang="en-US" sz="1600" dirty="0" err="1">
                <a:solidFill>
                  <a:schemeClr val="bg1"/>
                </a:solidFill>
              </a:rPr>
              <a:t>preK</a:t>
            </a:r>
            <a:r>
              <a:rPr lang="en-US" sz="1600" dirty="0">
                <a:solidFill>
                  <a:schemeClr val="bg1"/>
                </a:solidFill>
              </a:rPr>
              <a:t>.</a:t>
            </a:r>
          </a:p>
        </p:txBody>
      </p:sp>
      <p:sp>
        <p:nvSpPr>
          <p:cNvPr id="34" name="all the rest text"/>
          <p:cNvSpPr txBox="1"/>
          <p:nvPr/>
        </p:nvSpPr>
        <p:spPr>
          <a:xfrm>
            <a:off x="152400" y="1036571"/>
            <a:ext cx="4800600" cy="533400"/>
          </a:xfrm>
          <a:prstGeom prst="rect">
            <a:avLst/>
          </a:prstGeom>
          <a:noFill/>
        </p:spPr>
        <p:txBody>
          <a:bodyPr wrap="square" rtlCol="0" anchor="ctr" anchorCtr="0">
            <a:noAutofit/>
          </a:bodyPr>
          <a:lstStyle/>
          <a:p>
            <a:pPr algn="r">
              <a:defRPr/>
            </a:pPr>
            <a:r>
              <a:rPr lang="en-US" sz="2400" dirty="0" smtClean="0">
                <a:solidFill>
                  <a:schemeClr val="bg1"/>
                </a:solidFill>
              </a:rPr>
              <a:t>Less frequently cited strategies:</a:t>
            </a:r>
            <a:endParaRPr lang="en-US" sz="2400" dirty="0">
              <a:solidFill>
                <a:schemeClr val="bg1"/>
              </a:solidFill>
            </a:endParaRPr>
          </a:p>
        </p:txBody>
      </p:sp>
      <p:sp>
        <p:nvSpPr>
          <p:cNvPr id="35" name="teaching tech text"/>
          <p:cNvSpPr txBox="1"/>
          <p:nvPr/>
        </p:nvSpPr>
        <p:spPr>
          <a:xfrm>
            <a:off x="5722103" y="1061243"/>
            <a:ext cx="2057400" cy="354079"/>
          </a:xfrm>
          <a:prstGeom prst="wedgeRectCallout">
            <a:avLst>
              <a:gd name="adj1" fmla="val 53737"/>
              <a:gd name="adj2" fmla="val 91054"/>
            </a:avLst>
          </a:prstGeom>
          <a:solidFill>
            <a:srgbClr val="430098"/>
          </a:solidFill>
        </p:spPr>
        <p:txBody>
          <a:bodyPr wrap="square" rtlCol="0" anchor="ctr" anchorCtr="0">
            <a:noAutofit/>
          </a:bodyPr>
          <a:lstStyle/>
          <a:p>
            <a:pPr>
              <a:defRPr/>
            </a:pPr>
            <a:r>
              <a:rPr lang="en-US" sz="1600" dirty="0" smtClean="0">
                <a:solidFill>
                  <a:schemeClr val="bg1"/>
                </a:solidFill>
              </a:rPr>
              <a:t>teaching techniques</a:t>
            </a:r>
            <a:endParaRPr lang="en-US" sz="1600" dirty="0">
              <a:solidFill>
                <a:schemeClr val="bg1"/>
              </a:solidFill>
            </a:endParaRPr>
          </a:p>
        </p:txBody>
      </p:sp>
      <p:sp>
        <p:nvSpPr>
          <p:cNvPr id="36" name="human capital text"/>
          <p:cNvSpPr txBox="1"/>
          <p:nvPr/>
        </p:nvSpPr>
        <p:spPr>
          <a:xfrm>
            <a:off x="7523136" y="903221"/>
            <a:ext cx="1600200" cy="266700"/>
          </a:xfrm>
          <a:prstGeom prst="wedgeRectCallout">
            <a:avLst>
              <a:gd name="adj1" fmla="val -5235"/>
              <a:gd name="adj2" fmla="val 213711"/>
            </a:avLst>
          </a:prstGeom>
          <a:solidFill>
            <a:srgbClr val="C126B8"/>
          </a:solidFill>
        </p:spPr>
        <p:txBody>
          <a:bodyPr wrap="square" rtlCol="0" anchor="ctr" anchorCtr="0">
            <a:noAutofit/>
          </a:bodyPr>
          <a:lstStyle/>
          <a:p>
            <a:pPr>
              <a:defRPr/>
            </a:pPr>
            <a:r>
              <a:rPr lang="en-US" sz="1600" dirty="0" smtClean="0">
                <a:solidFill>
                  <a:schemeClr val="bg1"/>
                </a:solidFill>
              </a:rPr>
              <a:t>human capital</a:t>
            </a:r>
            <a:endParaRPr lang="en-US" sz="1600" dirty="0">
              <a:solidFill>
                <a:schemeClr val="bg1"/>
              </a:solidFill>
            </a:endParaRPr>
          </a:p>
        </p:txBody>
      </p:sp>
      <p:sp>
        <p:nvSpPr>
          <p:cNvPr id="37" name="accountability text"/>
          <p:cNvSpPr txBox="1"/>
          <p:nvPr/>
        </p:nvSpPr>
        <p:spPr>
          <a:xfrm>
            <a:off x="5952641" y="3028950"/>
            <a:ext cx="1600200" cy="381000"/>
          </a:xfrm>
          <a:prstGeom prst="wedgeRectCallout">
            <a:avLst>
              <a:gd name="adj1" fmla="val 104209"/>
              <a:gd name="adj2" fmla="val -36749"/>
            </a:avLst>
          </a:prstGeom>
          <a:solidFill>
            <a:srgbClr val="F6323E"/>
          </a:solidFill>
        </p:spPr>
        <p:txBody>
          <a:bodyPr wrap="square" rtlCol="0" anchor="ctr" anchorCtr="0">
            <a:noAutofit/>
          </a:bodyPr>
          <a:lstStyle/>
          <a:p>
            <a:pPr>
              <a:defRPr/>
            </a:pPr>
            <a:r>
              <a:rPr lang="en-US" sz="1600" dirty="0" smtClean="0">
                <a:solidFill>
                  <a:schemeClr val="bg1"/>
                </a:solidFill>
              </a:rPr>
              <a:t>accountability</a:t>
            </a:r>
            <a:endParaRPr lang="en-US" sz="1600" dirty="0">
              <a:solidFill>
                <a:schemeClr val="bg1"/>
              </a:solidFill>
            </a:endParaRPr>
          </a:p>
        </p:txBody>
      </p:sp>
      <p:sp>
        <p:nvSpPr>
          <p:cNvPr id="41" name="prevention text"/>
          <p:cNvSpPr txBox="1"/>
          <p:nvPr/>
        </p:nvSpPr>
        <p:spPr>
          <a:xfrm>
            <a:off x="7736901" y="4781550"/>
            <a:ext cx="1172705" cy="304800"/>
          </a:xfrm>
          <a:prstGeom prst="wedgeRectCallout">
            <a:avLst>
              <a:gd name="adj1" fmla="val 48261"/>
              <a:gd name="adj2" fmla="val -581325"/>
            </a:avLst>
          </a:prstGeom>
          <a:solidFill>
            <a:srgbClr val="D25627"/>
          </a:solidFill>
        </p:spPr>
        <p:txBody>
          <a:bodyPr wrap="square" rtlCol="0" anchor="ctr" anchorCtr="0">
            <a:noAutofit/>
          </a:bodyPr>
          <a:lstStyle/>
          <a:p>
            <a:pPr>
              <a:defRPr/>
            </a:pPr>
            <a:r>
              <a:rPr lang="en-US" sz="1600" dirty="0" smtClean="0">
                <a:solidFill>
                  <a:schemeClr val="bg1"/>
                </a:solidFill>
              </a:rPr>
              <a:t>prevention</a:t>
            </a:r>
            <a:endParaRPr lang="en-US" sz="1600" dirty="0">
              <a:solidFill>
                <a:schemeClr val="bg1"/>
              </a:solidFill>
            </a:endParaRPr>
          </a:p>
        </p:txBody>
      </p:sp>
      <p:sp>
        <p:nvSpPr>
          <p:cNvPr id="40" name="funding text"/>
          <p:cNvSpPr txBox="1"/>
          <p:nvPr/>
        </p:nvSpPr>
        <p:spPr>
          <a:xfrm>
            <a:off x="7779525" y="4351413"/>
            <a:ext cx="916337" cy="304800"/>
          </a:xfrm>
          <a:prstGeom prst="wedgeRectCallout">
            <a:avLst>
              <a:gd name="adj1" fmla="val 63638"/>
              <a:gd name="adj2" fmla="val -441495"/>
            </a:avLst>
          </a:prstGeom>
          <a:solidFill>
            <a:srgbClr val="E57D3C"/>
          </a:solidFill>
        </p:spPr>
        <p:txBody>
          <a:bodyPr wrap="square" rtlCol="0" anchor="ctr" anchorCtr="0">
            <a:noAutofit/>
          </a:bodyPr>
          <a:lstStyle/>
          <a:p>
            <a:pPr>
              <a:defRPr/>
            </a:pPr>
            <a:r>
              <a:rPr lang="en-US" sz="1600" dirty="0" smtClean="0">
                <a:solidFill>
                  <a:schemeClr val="bg1"/>
                </a:solidFill>
              </a:rPr>
              <a:t>funding</a:t>
            </a:r>
            <a:endParaRPr lang="en-US" sz="1600" dirty="0">
              <a:solidFill>
                <a:schemeClr val="bg1"/>
              </a:solidFill>
            </a:endParaRPr>
          </a:p>
        </p:txBody>
      </p:sp>
      <p:sp>
        <p:nvSpPr>
          <p:cNvPr id="38" name="college coll text"/>
          <p:cNvSpPr txBox="1"/>
          <p:nvPr/>
        </p:nvSpPr>
        <p:spPr>
          <a:xfrm>
            <a:off x="6934200" y="3998504"/>
            <a:ext cx="2123268" cy="304800"/>
          </a:xfrm>
          <a:prstGeom prst="wedgeRectCallout">
            <a:avLst>
              <a:gd name="adj1" fmla="val 30397"/>
              <a:gd name="adj2" fmla="val -344885"/>
            </a:avLst>
          </a:prstGeom>
          <a:solidFill>
            <a:srgbClr val="8B1C40"/>
          </a:solidFill>
        </p:spPr>
        <p:txBody>
          <a:bodyPr wrap="square" rtlCol="0" anchor="ctr" anchorCtr="0">
            <a:noAutofit/>
          </a:bodyPr>
          <a:lstStyle/>
          <a:p>
            <a:pPr>
              <a:defRPr/>
            </a:pPr>
            <a:r>
              <a:rPr lang="en-US" sz="1600" dirty="0" smtClean="0">
                <a:solidFill>
                  <a:schemeClr val="bg1"/>
                </a:solidFill>
              </a:rPr>
              <a:t>college collaboration</a:t>
            </a:r>
            <a:endParaRPr lang="en-US" sz="1600" dirty="0">
              <a:solidFill>
                <a:schemeClr val="bg1"/>
              </a:solidFill>
            </a:endParaRPr>
          </a:p>
        </p:txBody>
      </p:sp>
      <p:sp>
        <p:nvSpPr>
          <p:cNvPr id="39" name="extracurricular text"/>
          <p:cNvSpPr txBox="1"/>
          <p:nvPr/>
        </p:nvSpPr>
        <p:spPr>
          <a:xfrm>
            <a:off x="6598403" y="3507725"/>
            <a:ext cx="2362200" cy="304800"/>
          </a:xfrm>
          <a:prstGeom prst="wedgeRectCallout">
            <a:avLst>
              <a:gd name="adj1" fmla="val 40567"/>
              <a:gd name="adj2" fmla="val -159291"/>
            </a:avLst>
          </a:prstGeom>
          <a:solidFill>
            <a:srgbClr val="8E88A3"/>
          </a:solidFill>
        </p:spPr>
        <p:txBody>
          <a:bodyPr wrap="square" rtlCol="0" anchor="ctr" anchorCtr="0">
            <a:noAutofit/>
          </a:bodyPr>
          <a:lstStyle/>
          <a:p>
            <a:pPr>
              <a:defRPr/>
            </a:pPr>
            <a:r>
              <a:rPr lang="en-US" sz="1600" dirty="0" smtClean="0">
                <a:solidFill>
                  <a:schemeClr val="bg1"/>
                </a:solidFill>
              </a:rPr>
              <a:t>extracurricular activities</a:t>
            </a:r>
            <a:endParaRPr lang="en-US" sz="1600" dirty="0">
              <a:solidFill>
                <a:schemeClr val="bg1"/>
              </a:solidFill>
            </a:endParaRPr>
          </a:p>
        </p:txBody>
      </p:sp>
    </p:spTree>
    <p:extLst>
      <p:ext uri="{BB962C8B-B14F-4D97-AF65-F5344CB8AC3E}">
        <p14:creationId xmlns:p14="http://schemas.microsoft.com/office/powerpoint/2010/main" val="167095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9" presetClass="emph" presetSubtype="0" nodeType="withEffect">
                                  <p:stCondLst>
                                    <p:cond delay="0"/>
                                  </p:stCondLst>
                                  <p:childTnLst>
                                    <p:set>
                                      <p:cBhvr rctx="PPT">
                                        <p:cTn id="19" dur="indefinite"/>
                                        <p:tgtEl>
                                          <p:spTgt spid="19"/>
                                        </p:tgtEl>
                                        <p:attrNameLst>
                                          <p:attrName>style.opacity</p:attrName>
                                        </p:attrNameLst>
                                      </p:cBhvr>
                                      <p:to>
                                        <p:strVal val="0.25"/>
                                      </p:to>
                                    </p:set>
                                    <p:animEffect filter="image" prLst="opacity: 0.25">
                                      <p:cBhvr rctx="IE">
                                        <p:cTn id="20" dur="indefinite"/>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7"/>
                                        </p:tgtEl>
                                      </p:cBhvr>
                                    </p:animEffect>
                                    <p:set>
                                      <p:cBhvr>
                                        <p:cTn id="87" dur="1" fill="hold">
                                          <p:stCondLst>
                                            <p:cond delay="499"/>
                                          </p:stCondLst>
                                        </p:cTn>
                                        <p:tgtEl>
                                          <p:spTgt spid="27"/>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6"/>
                                        </p:tgtEl>
                                      </p:cBhvr>
                                    </p:animEffect>
                                    <p:set>
                                      <p:cBhvr>
                                        <p:cTn id="112" dur="1" fill="hold">
                                          <p:stCondLst>
                                            <p:cond delay="499"/>
                                          </p:stCondLst>
                                        </p:cTn>
                                        <p:tgtEl>
                                          <p:spTgt spid="6"/>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28"/>
                                        </p:tgtEl>
                                      </p:cBhvr>
                                    </p:animEffect>
                                    <p:set>
                                      <p:cBhvr>
                                        <p:cTn id="115" dur="1" fill="hold">
                                          <p:stCondLst>
                                            <p:cond delay="499"/>
                                          </p:stCondLst>
                                        </p:cTn>
                                        <p:tgtEl>
                                          <p:spTgt spid="28"/>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fade">
                                      <p:cBhvr>
                                        <p:cTn id="118" dur="500"/>
                                        <p:tgtEl>
                                          <p:spTgt spid="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5"/>
                                        </p:tgtEl>
                                      </p:cBhvr>
                                    </p:animEffect>
                                    <p:set>
                                      <p:cBhvr>
                                        <p:cTn id="126" dur="1" fill="hold">
                                          <p:stCondLst>
                                            <p:cond delay="499"/>
                                          </p:stCondLst>
                                        </p:cTn>
                                        <p:tgtEl>
                                          <p:spTgt spid="5"/>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31"/>
                                        </p:tgtEl>
                                      </p:cBhvr>
                                    </p:animEffect>
                                    <p:set>
                                      <p:cBhvr>
                                        <p:cTn id="129" dur="1" fill="hold">
                                          <p:stCondLst>
                                            <p:cond delay="499"/>
                                          </p:stCondLst>
                                        </p:cTn>
                                        <p:tgtEl>
                                          <p:spTgt spid="31"/>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3"/>
                                        </p:tgtEl>
                                        <p:attrNameLst>
                                          <p:attrName>style.visibility</p:attrName>
                                        </p:attrNameLst>
                                      </p:cBhvr>
                                      <p:to>
                                        <p:strVal val="visible"/>
                                      </p:to>
                                    </p:set>
                                    <p:animEffect transition="in" filter="fade">
                                      <p:cBhvr>
                                        <p:cTn id="132" dur="500"/>
                                        <p:tgtEl>
                                          <p:spTgt spid="3"/>
                                        </p:tgtEl>
                                      </p:cBhvr>
                                    </p:animEffect>
                                  </p:childTnLst>
                                </p:cTn>
                              </p:par>
                            </p:childTnLst>
                          </p:cTn>
                        </p:par>
                        <p:par>
                          <p:cTn id="133" fill="hold">
                            <p:stCondLst>
                              <p:cond delay="500"/>
                            </p:stCondLst>
                            <p:childTnLst>
                              <p:par>
                                <p:cTn id="134" presetID="10" presetClass="entr" presetSubtype="0" fill="hold" grpId="0"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fade">
                                      <p:cBhvr>
                                        <p:cTn id="136" dur="500"/>
                                        <p:tgtEl>
                                          <p:spTgt spid="34"/>
                                        </p:tgtEl>
                                      </p:cBhvr>
                                    </p:animEffect>
                                  </p:childTnLst>
                                </p:cTn>
                              </p:par>
                            </p:childTnLst>
                          </p:cTn>
                        </p:par>
                        <p:par>
                          <p:cTn id="137" fill="hold">
                            <p:stCondLst>
                              <p:cond delay="1000"/>
                            </p:stCondLst>
                            <p:childTnLst>
                              <p:par>
                                <p:cTn id="138" presetID="10" presetClass="entr" presetSubtype="0" fill="hold" grpId="0" nodeType="afterEffect">
                                  <p:stCondLst>
                                    <p:cond delay="0"/>
                                  </p:stCondLst>
                                  <p:childTnLst>
                                    <p:set>
                                      <p:cBhvr>
                                        <p:cTn id="139" dur="1" fill="hold">
                                          <p:stCondLst>
                                            <p:cond delay="0"/>
                                          </p:stCondLst>
                                        </p:cTn>
                                        <p:tgtEl>
                                          <p:spTgt spid="35"/>
                                        </p:tgtEl>
                                        <p:attrNameLst>
                                          <p:attrName>style.visibility</p:attrName>
                                        </p:attrNameLst>
                                      </p:cBhvr>
                                      <p:to>
                                        <p:strVal val="visible"/>
                                      </p:to>
                                    </p:set>
                                    <p:animEffect transition="in" filter="fade">
                                      <p:cBhvr>
                                        <p:cTn id="140" dur="500"/>
                                        <p:tgtEl>
                                          <p:spTgt spid="35"/>
                                        </p:tgtEl>
                                      </p:cBhvr>
                                    </p:animEffect>
                                  </p:childTnLst>
                                </p:cTn>
                              </p:par>
                            </p:childTnLst>
                          </p:cTn>
                        </p:par>
                        <p:par>
                          <p:cTn id="141" fill="hold">
                            <p:stCondLst>
                              <p:cond delay="1500"/>
                            </p:stCondLst>
                            <p:childTnLst>
                              <p:par>
                                <p:cTn id="142" presetID="10" presetClass="entr" presetSubtype="0" fill="hold" grpId="0" nodeType="afterEffect">
                                  <p:stCondLst>
                                    <p:cond delay="0"/>
                                  </p:stCondLst>
                                  <p:childTnLst>
                                    <p:set>
                                      <p:cBhvr>
                                        <p:cTn id="143" dur="1" fill="hold">
                                          <p:stCondLst>
                                            <p:cond delay="0"/>
                                          </p:stCondLst>
                                        </p:cTn>
                                        <p:tgtEl>
                                          <p:spTgt spid="36"/>
                                        </p:tgtEl>
                                        <p:attrNameLst>
                                          <p:attrName>style.visibility</p:attrName>
                                        </p:attrNameLst>
                                      </p:cBhvr>
                                      <p:to>
                                        <p:strVal val="visible"/>
                                      </p:to>
                                    </p:set>
                                    <p:animEffect transition="in" filter="fade">
                                      <p:cBhvr>
                                        <p:cTn id="144" dur="500"/>
                                        <p:tgtEl>
                                          <p:spTgt spid="36"/>
                                        </p:tgtEl>
                                      </p:cBhvr>
                                    </p:animEffect>
                                  </p:childTnLst>
                                </p:cTn>
                              </p:par>
                            </p:childTnLst>
                          </p:cTn>
                        </p:par>
                        <p:par>
                          <p:cTn id="145" fill="hold">
                            <p:stCondLst>
                              <p:cond delay="2000"/>
                            </p:stCondLst>
                            <p:childTnLst>
                              <p:par>
                                <p:cTn id="146" presetID="10" presetClass="entr" presetSubtype="0" fill="hold" grpId="0" nodeType="after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fade">
                                      <p:cBhvr>
                                        <p:cTn id="148" dur="500"/>
                                        <p:tgtEl>
                                          <p:spTgt spid="37"/>
                                        </p:tgtEl>
                                      </p:cBhvr>
                                    </p:animEffect>
                                  </p:childTnLst>
                                </p:cTn>
                              </p:par>
                            </p:childTnLst>
                          </p:cTn>
                        </p:par>
                        <p:par>
                          <p:cTn id="149" fill="hold">
                            <p:stCondLst>
                              <p:cond delay="2500"/>
                            </p:stCondLst>
                            <p:childTnLst>
                              <p:par>
                                <p:cTn id="150" presetID="10" presetClass="entr" presetSubtype="0" fill="hold" grpId="0" nodeType="after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fade">
                                      <p:cBhvr>
                                        <p:cTn id="152" dur="500"/>
                                        <p:tgtEl>
                                          <p:spTgt spid="38"/>
                                        </p:tgtEl>
                                      </p:cBhvr>
                                    </p:animEffect>
                                  </p:childTnLst>
                                </p:cTn>
                              </p:par>
                            </p:childTnLst>
                          </p:cTn>
                        </p:par>
                        <p:par>
                          <p:cTn id="153" fill="hold">
                            <p:stCondLst>
                              <p:cond delay="3000"/>
                            </p:stCondLst>
                            <p:childTnLst>
                              <p:par>
                                <p:cTn id="154" presetID="10" presetClass="entr" presetSubtype="0" fill="hold" grpId="0" nodeType="afterEffect">
                                  <p:stCondLst>
                                    <p:cond delay="0"/>
                                  </p:stCondLst>
                                  <p:childTnLst>
                                    <p:set>
                                      <p:cBhvr>
                                        <p:cTn id="155" dur="1" fill="hold">
                                          <p:stCondLst>
                                            <p:cond delay="0"/>
                                          </p:stCondLst>
                                        </p:cTn>
                                        <p:tgtEl>
                                          <p:spTgt spid="39"/>
                                        </p:tgtEl>
                                        <p:attrNameLst>
                                          <p:attrName>style.visibility</p:attrName>
                                        </p:attrNameLst>
                                      </p:cBhvr>
                                      <p:to>
                                        <p:strVal val="visible"/>
                                      </p:to>
                                    </p:set>
                                    <p:animEffect transition="in" filter="fade">
                                      <p:cBhvr>
                                        <p:cTn id="156" dur="500"/>
                                        <p:tgtEl>
                                          <p:spTgt spid="39"/>
                                        </p:tgtEl>
                                      </p:cBhvr>
                                    </p:animEffect>
                                  </p:childTnLst>
                                </p:cTn>
                              </p:par>
                            </p:childTnLst>
                          </p:cTn>
                        </p:par>
                        <p:par>
                          <p:cTn id="157" fill="hold">
                            <p:stCondLst>
                              <p:cond delay="3500"/>
                            </p:stCondLst>
                            <p:childTnLst>
                              <p:par>
                                <p:cTn id="158" presetID="10" presetClass="entr" presetSubtype="0" fill="hold" grpId="0" nodeType="afterEffect">
                                  <p:stCondLst>
                                    <p:cond delay="0"/>
                                  </p:stCondLst>
                                  <p:childTnLst>
                                    <p:set>
                                      <p:cBhvr>
                                        <p:cTn id="159" dur="1" fill="hold">
                                          <p:stCondLst>
                                            <p:cond delay="0"/>
                                          </p:stCondLst>
                                        </p:cTn>
                                        <p:tgtEl>
                                          <p:spTgt spid="40"/>
                                        </p:tgtEl>
                                        <p:attrNameLst>
                                          <p:attrName>style.visibility</p:attrName>
                                        </p:attrNameLst>
                                      </p:cBhvr>
                                      <p:to>
                                        <p:strVal val="visible"/>
                                      </p:to>
                                    </p:set>
                                    <p:animEffect transition="in" filter="fade">
                                      <p:cBhvr>
                                        <p:cTn id="160" dur="500"/>
                                        <p:tgtEl>
                                          <p:spTgt spid="40"/>
                                        </p:tgtEl>
                                      </p:cBhvr>
                                    </p:animEffect>
                                  </p:childTnLst>
                                </p:cTn>
                              </p:par>
                            </p:childTnLst>
                          </p:cTn>
                        </p:par>
                        <p:par>
                          <p:cTn id="161" fill="hold">
                            <p:stCondLst>
                              <p:cond delay="4000"/>
                            </p:stCondLst>
                            <p:childTnLst>
                              <p:par>
                                <p:cTn id="162" presetID="10" presetClass="entr" presetSubtype="0" fill="hold" grpId="0" nodeType="afterEffect">
                                  <p:stCondLst>
                                    <p:cond delay="0"/>
                                  </p:stCondLst>
                                  <p:childTnLst>
                                    <p:set>
                                      <p:cBhvr>
                                        <p:cTn id="163" dur="1" fill="hold">
                                          <p:stCondLst>
                                            <p:cond delay="0"/>
                                          </p:stCondLst>
                                        </p:cTn>
                                        <p:tgtEl>
                                          <p:spTgt spid="41"/>
                                        </p:tgtEl>
                                        <p:attrNameLst>
                                          <p:attrName>style.visibility</p:attrName>
                                        </p:attrNameLst>
                                      </p:cBhvr>
                                      <p:to>
                                        <p:strVal val="visible"/>
                                      </p:to>
                                    </p:set>
                                    <p:animEffect transition="in" filter="fade">
                                      <p:cBhvr>
                                        <p:cTn id="16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2" grpId="0" animBg="1"/>
      <p:bldP spid="22" grpId="1" animBg="1"/>
      <p:bldP spid="25" grpId="0" animBg="1"/>
      <p:bldP spid="25" grpId="1" animBg="1"/>
      <p:bldP spid="26" grpId="0" animBg="1"/>
      <p:bldP spid="26" grpId="1" animBg="1"/>
      <p:bldP spid="27" grpId="0" animBg="1"/>
      <p:bldP spid="27" grpId="1" animBg="1"/>
      <p:bldP spid="28" grpId="0" animBg="1"/>
      <p:bldP spid="28" grpId="1" animBg="1"/>
      <p:bldP spid="31" grpId="0" animBg="1"/>
      <p:bldP spid="31" grpId="1" animBg="1"/>
      <p:bldP spid="32" grpId="0" animBg="1"/>
      <p:bldP spid="32" grpId="1" animBg="1"/>
      <p:bldP spid="34" grpId="0"/>
      <p:bldP spid="35" grpId="0" animBg="1"/>
      <p:bldP spid="36" grpId="0" animBg="1"/>
      <p:bldP spid="37" grpId="0" animBg="1"/>
      <p:bldP spid="41" grpId="0" animBg="1"/>
      <p:bldP spid="40"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28600" y="971550"/>
            <a:ext cx="8801100" cy="3429000"/>
          </a:xfrm>
        </p:spPr>
        <p:txBody>
          <a:bodyPr>
            <a:normAutofit/>
          </a:bodyPr>
          <a:lstStyle/>
          <a:p>
            <a:r>
              <a:rPr lang="en-US" sz="4000" dirty="0" smtClean="0"/>
              <a:t>Student Achievement does not always equate to Student SUCCESS!</a:t>
            </a:r>
            <a:endParaRPr lang="en-US" sz="4000" dirty="0"/>
          </a:p>
        </p:txBody>
      </p:sp>
      <p:sp>
        <p:nvSpPr>
          <p:cNvPr id="5" name="Title 4"/>
          <p:cNvSpPr>
            <a:spLocks noGrp="1"/>
          </p:cNvSpPr>
          <p:nvPr>
            <p:ph type="title" idx="4294967295"/>
          </p:nvPr>
        </p:nvSpPr>
        <p:spPr>
          <a:xfrm>
            <a:off x="457200" y="133350"/>
            <a:ext cx="8686800" cy="765175"/>
          </a:xfrm>
        </p:spPr>
        <p:txBody>
          <a:bodyPr/>
          <a:lstStyle/>
          <a:p>
            <a:r>
              <a:rPr lang="en-US" smtClean="0"/>
              <a:t>Creating a Vision for Kansas</a:t>
            </a:r>
            <a:endParaRPr lang="en-US" dirty="0"/>
          </a:p>
        </p:txBody>
      </p:sp>
    </p:spTree>
    <p:extLst>
      <p:ext uri="{BB962C8B-B14F-4D97-AF65-F5344CB8AC3E}">
        <p14:creationId xmlns:p14="http://schemas.microsoft.com/office/powerpoint/2010/main" val="31348233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bIns="182880" anchor="b" anchorCtr="0">
            <a:normAutofit/>
          </a:bodyPr>
          <a:lstStyle/>
          <a:p>
            <a:pPr>
              <a:spcAft>
                <a:spcPts val="600"/>
              </a:spcAft>
            </a:pPr>
            <a:r>
              <a:rPr lang="en-US" dirty="0"/>
              <a:t>Re-designing the </a:t>
            </a:r>
            <a:r>
              <a:rPr lang="en-US" dirty="0" smtClean="0"/>
              <a:t>curriculum</a:t>
            </a:r>
          </a:p>
          <a:p>
            <a:pPr>
              <a:spcAft>
                <a:spcPts val="600"/>
              </a:spcAft>
            </a:pPr>
            <a:endParaRPr lang="en-US" dirty="0" smtClean="0"/>
          </a:p>
          <a:p>
            <a:pPr>
              <a:spcAft>
                <a:spcPts val="600"/>
              </a:spcAft>
            </a:pPr>
            <a:r>
              <a:rPr lang="en-US" dirty="0" smtClean="0"/>
              <a:t>New </a:t>
            </a:r>
            <a:r>
              <a:rPr lang="en-US" dirty="0"/>
              <a:t>roles are suggested for school </a:t>
            </a:r>
            <a:r>
              <a:rPr lang="en-US" dirty="0" smtClean="0"/>
              <a:t>counselors</a:t>
            </a:r>
          </a:p>
          <a:p>
            <a:pPr>
              <a:spcAft>
                <a:spcPts val="600"/>
              </a:spcAft>
            </a:pPr>
            <a:endParaRPr lang="en-US" dirty="0"/>
          </a:p>
          <a:p>
            <a:pPr>
              <a:spcAft>
                <a:spcPts val="600"/>
              </a:spcAft>
            </a:pPr>
            <a:r>
              <a:rPr lang="en-US" dirty="0" smtClean="0"/>
              <a:t>More </a:t>
            </a:r>
            <a:r>
              <a:rPr lang="en-US" dirty="0"/>
              <a:t>integrated coordination with businesses and community </a:t>
            </a:r>
            <a:r>
              <a:rPr lang="en-US" dirty="0" smtClean="0"/>
              <a:t>organizations</a:t>
            </a:r>
          </a:p>
          <a:p>
            <a:pPr>
              <a:spcAft>
                <a:spcPts val="600"/>
              </a:spcAft>
            </a:pPr>
            <a:endParaRPr lang="en-US" dirty="0"/>
          </a:p>
        </p:txBody>
      </p:sp>
      <p:sp>
        <p:nvSpPr>
          <p:cNvPr id="5" name="Title 4"/>
          <p:cNvSpPr>
            <a:spLocks noGrp="1"/>
          </p:cNvSpPr>
          <p:nvPr>
            <p:ph type="title"/>
          </p:nvPr>
        </p:nvSpPr>
        <p:spPr/>
        <p:txBody>
          <a:bodyPr/>
          <a:lstStyle/>
          <a:p>
            <a:r>
              <a:rPr lang="en-US" dirty="0" smtClean="0"/>
              <a:t>A few take-home lessons</a:t>
            </a:r>
            <a:endParaRPr lang="en-US" dirty="0"/>
          </a:p>
        </p:txBody>
      </p:sp>
      <p:sp>
        <p:nvSpPr>
          <p:cNvPr id="10" name="Oval Callout 9"/>
          <p:cNvSpPr/>
          <p:nvPr/>
        </p:nvSpPr>
        <p:spPr>
          <a:xfrm>
            <a:off x="5001491" y="133354"/>
            <a:ext cx="4114800" cy="1676400"/>
          </a:xfrm>
          <a:prstGeom prst="wedgeEllipseCallout">
            <a:avLst>
              <a:gd name="adj1" fmla="val -48233"/>
              <a:gd name="adj2" fmla="val -61952"/>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t>What is the role of K-12 education in achieving the future? </a:t>
            </a:r>
            <a:endParaRPr lang="en-US" sz="2000" b="1" dirty="0"/>
          </a:p>
        </p:txBody>
      </p:sp>
    </p:spTree>
    <p:extLst>
      <p:ext uri="{BB962C8B-B14F-4D97-AF65-F5344CB8AC3E}">
        <p14:creationId xmlns:p14="http://schemas.microsoft.com/office/powerpoint/2010/main" val="939326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971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95600" y="1006078"/>
            <a:ext cx="6096000" cy="3775472"/>
          </a:xfrm>
        </p:spPr>
        <p:txBody>
          <a:bodyPr>
            <a:normAutofit/>
          </a:bodyPr>
          <a:lstStyle/>
          <a:p>
            <a:r>
              <a:rPr lang="en-US" sz="1900" b="1" dirty="0" smtClean="0"/>
              <a:t>Non-cognitive, social-emotional measures</a:t>
            </a:r>
            <a:r>
              <a:rPr lang="en-US" sz="1900" dirty="0" smtClean="0"/>
              <a:t>, like conscientiousness and school climate, are important, but how they can be measured isn’t clear.</a:t>
            </a:r>
          </a:p>
          <a:p>
            <a:endParaRPr lang="en-US" sz="1900" dirty="0" smtClean="0"/>
          </a:p>
          <a:p>
            <a:r>
              <a:rPr lang="en-US" sz="1800" b="1" dirty="0" smtClean="0"/>
              <a:t>Project and task performance</a:t>
            </a:r>
            <a:r>
              <a:rPr lang="en-US" sz="1800" dirty="0" smtClean="0"/>
              <a:t>, individual planning, curriculum designed for realistic experiences, internships and work experiences </a:t>
            </a:r>
            <a:r>
              <a:rPr lang="en-US" sz="1800" b="1" dirty="0" smtClean="0"/>
              <a:t>are more important measures than traditional assessments.</a:t>
            </a:r>
          </a:p>
          <a:p>
            <a:endParaRPr lang="en-US" sz="1800" dirty="0" smtClean="0"/>
          </a:p>
          <a:p>
            <a:r>
              <a:rPr lang="en-US" sz="1800" b="1" dirty="0" smtClean="0"/>
              <a:t>Post high-school measures: </a:t>
            </a:r>
            <a:r>
              <a:rPr lang="en-US" sz="1800" dirty="0"/>
              <a:t>C</a:t>
            </a:r>
            <a:r>
              <a:rPr lang="en-US" sz="1800" dirty="0" smtClean="0"/>
              <a:t>redentials, employment, well-being are also important measures of K-12 success.</a:t>
            </a:r>
            <a:endParaRPr lang="en-US" sz="1800" dirty="0"/>
          </a:p>
        </p:txBody>
      </p:sp>
      <p:sp>
        <p:nvSpPr>
          <p:cNvPr id="2" name="Title 1"/>
          <p:cNvSpPr>
            <a:spLocks noGrp="1"/>
          </p:cNvSpPr>
          <p:nvPr>
            <p:ph type="title"/>
          </p:nvPr>
        </p:nvSpPr>
        <p:spPr>
          <a:xfrm>
            <a:off x="3276600" y="133350"/>
            <a:ext cx="5715000" cy="765571"/>
          </a:xfrm>
        </p:spPr>
        <p:txBody>
          <a:bodyPr wrap="square">
            <a:noAutofit/>
          </a:bodyPr>
          <a:lstStyle/>
          <a:p>
            <a:r>
              <a:rPr lang="en-US" sz="2800" dirty="0" smtClean="0"/>
              <a:t>What are community focus groups saying about measures?</a:t>
            </a:r>
            <a:endParaRPr lang="en-US" sz="2800" dirty="0"/>
          </a:p>
        </p:txBody>
      </p:sp>
      <p:sp>
        <p:nvSpPr>
          <p:cNvPr id="5" name="Rounded Rectangular Callout 4"/>
          <p:cNvSpPr/>
          <p:nvPr/>
        </p:nvSpPr>
        <p:spPr>
          <a:xfrm>
            <a:off x="-76200" y="590550"/>
            <a:ext cx="2819400" cy="1371600"/>
          </a:xfrm>
          <a:prstGeom prst="wedgeRoundRectCallout">
            <a:avLst>
              <a:gd name="adj1" fmla="val 68668"/>
              <a:gd name="adj2" fmla="val -56134"/>
              <a:gd name="adj3" fmla="val 16667"/>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How </a:t>
            </a:r>
            <a:r>
              <a:rPr lang="en-US" sz="2000" b="1" dirty="0" smtClean="0"/>
              <a:t>should K-12 measure indicators towards success?</a:t>
            </a:r>
            <a:endParaRPr lang="en-US" sz="2000" b="1" dirty="0"/>
          </a:p>
        </p:txBody>
      </p:sp>
    </p:spTree>
    <p:extLst>
      <p:ext uri="{BB962C8B-B14F-4D97-AF65-F5344CB8AC3E}">
        <p14:creationId xmlns:p14="http://schemas.microsoft.com/office/powerpoint/2010/main" val="266908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Kansas College and Career Ready</a:t>
            </a:r>
            <a:endParaRPr lang="en-US" sz="4000" dirty="0"/>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371601"/>
            <a:ext cx="3226308" cy="2703424"/>
          </a:xfrm>
          <a:prstGeom prst="rect">
            <a:avLst/>
          </a:prstGeom>
        </p:spPr>
      </p:pic>
      <p:sp>
        <p:nvSpPr>
          <p:cNvPr id="11" name="Content Placeholder 10"/>
          <p:cNvSpPr>
            <a:spLocks noGrp="1"/>
          </p:cNvSpPr>
          <p:nvPr>
            <p:ph sz="half" idx="2"/>
          </p:nvPr>
        </p:nvSpPr>
        <p:spPr>
          <a:xfrm>
            <a:off x="3352800" y="1143001"/>
            <a:ext cx="5562600" cy="3245882"/>
          </a:xfrm>
          <a:solidFill>
            <a:schemeClr val="bg1">
              <a:alpha val="60000"/>
            </a:schemeClr>
          </a:solidFill>
        </p:spPr>
        <p:txBody>
          <a:bodyPr>
            <a:normAutofit fontScale="62500" lnSpcReduction="20000"/>
          </a:bodyPr>
          <a:lstStyle/>
          <a:p>
            <a:pPr marL="0" indent="0">
              <a:spcAft>
                <a:spcPts val="1200"/>
              </a:spcAft>
              <a:buNone/>
            </a:pPr>
            <a:r>
              <a:rPr lang="en-US" sz="3300" dirty="0"/>
              <a:t>An individual has the</a:t>
            </a:r>
          </a:p>
          <a:p>
            <a:r>
              <a:rPr lang="en-US" sz="3300" b="1" dirty="0">
                <a:solidFill>
                  <a:srgbClr val="0070C0"/>
                </a:solidFill>
              </a:rPr>
              <a:t>academic</a:t>
            </a:r>
            <a:r>
              <a:rPr lang="en-US" sz="3300" dirty="0"/>
              <a:t> preparation,</a:t>
            </a:r>
          </a:p>
          <a:p>
            <a:r>
              <a:rPr lang="en-US" sz="3300" b="1" dirty="0">
                <a:solidFill>
                  <a:schemeClr val="accent2"/>
                </a:solidFill>
              </a:rPr>
              <a:t>cognitive</a:t>
            </a:r>
            <a:r>
              <a:rPr lang="en-US" sz="3300" dirty="0"/>
              <a:t> preparation,</a:t>
            </a:r>
          </a:p>
          <a:p>
            <a:r>
              <a:rPr lang="en-US" sz="3300" b="1" dirty="0">
                <a:solidFill>
                  <a:schemeClr val="accent3"/>
                </a:solidFill>
              </a:rPr>
              <a:t>technical skills</a:t>
            </a:r>
            <a:r>
              <a:rPr lang="en-US" sz="3300" dirty="0"/>
              <a:t>, and</a:t>
            </a:r>
          </a:p>
          <a:p>
            <a:pPr>
              <a:spcAft>
                <a:spcPts val="1200"/>
              </a:spcAft>
            </a:pPr>
            <a:r>
              <a:rPr lang="en-US" sz="3300" b="1" dirty="0">
                <a:solidFill>
                  <a:schemeClr val="accent4"/>
                </a:solidFill>
              </a:rPr>
              <a:t>employability</a:t>
            </a:r>
            <a:r>
              <a:rPr lang="en-US" sz="3300" dirty="0"/>
              <a:t> skills</a:t>
            </a:r>
          </a:p>
          <a:p>
            <a:pPr marL="0" indent="0">
              <a:buNone/>
            </a:pPr>
            <a:r>
              <a:rPr lang="en-US" sz="3300" dirty="0"/>
              <a:t>to be successful in postsecondary education, in the attainment of an industry recognized certification or in the </a:t>
            </a:r>
            <a:r>
              <a:rPr lang="en-US" sz="3300" dirty="0" smtClean="0"/>
              <a:t>workforce, without </a:t>
            </a:r>
            <a:r>
              <a:rPr lang="en-US" sz="3300" dirty="0"/>
              <a:t>the need for remediation</a:t>
            </a:r>
            <a:r>
              <a:rPr lang="en-US" dirty="0"/>
              <a:t>. </a:t>
            </a:r>
          </a:p>
          <a:p>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059936"/>
            <a:ext cx="1482311" cy="548640"/>
          </a:xfrm>
          <a:prstGeom prst="rect">
            <a:avLst/>
          </a:prstGeom>
        </p:spPr>
      </p:pic>
    </p:spTree>
    <p:extLst>
      <p:ext uri="{BB962C8B-B14F-4D97-AF65-F5344CB8AC3E}">
        <p14:creationId xmlns:p14="http://schemas.microsoft.com/office/powerpoint/2010/main" val="320358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500"/>
                                        <p:tgtEl>
                                          <p:spTgt spid="11">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500"/>
                                        <p:tgtEl>
                                          <p:spTgt spid="11">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fade">
                                      <p:cBhvr>
                                        <p:cTn id="29" dur="500"/>
                                        <p:tgtEl>
                                          <p:spTgt spid="11">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331" y="-323850"/>
            <a:ext cx="6830677" cy="5143500"/>
          </a:xfrm>
          <a:prstGeom prst="rect">
            <a:avLst/>
          </a:prstGeom>
        </p:spPr>
      </p:pic>
      <p:sp>
        <p:nvSpPr>
          <p:cNvPr id="4" name="Title 4"/>
          <p:cNvSpPr txBox="1">
            <a:spLocks/>
          </p:cNvSpPr>
          <p:nvPr/>
        </p:nvSpPr>
        <p:spPr>
          <a:xfrm>
            <a:off x="193877" y="133361"/>
            <a:ext cx="8839200" cy="382587"/>
          </a:xfrm>
          <a:prstGeom prst="rect">
            <a:avLst/>
          </a:prstGeom>
          <a:noFill/>
        </p:spPr>
        <p:txBody>
          <a:bodyPr vert="horz" wrap="square" lIns="0" tIns="0" rIns="0" bIns="91440" rtlCol="0" anchor="t" anchorCtr="0">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en-US" sz="1600" dirty="0" smtClean="0"/>
              <a:t>A NEW Vision for Kansas….</a:t>
            </a:r>
            <a:endParaRPr lang="en-US" sz="1600" dirty="0"/>
          </a:p>
        </p:txBody>
      </p:sp>
      <p:sp>
        <p:nvSpPr>
          <p:cNvPr id="5" name="Rectangle 4"/>
          <p:cNvSpPr/>
          <p:nvPr/>
        </p:nvSpPr>
        <p:spPr>
          <a:xfrm>
            <a:off x="152400" y="1123955"/>
            <a:ext cx="3512916" cy="2062103"/>
          </a:xfrm>
          <a:prstGeom prst="rect">
            <a:avLst/>
          </a:prstGeom>
        </p:spPr>
        <p:txBody>
          <a:bodyPr wrap="square">
            <a:spAutoFit/>
          </a:bodyPr>
          <a:lstStyle/>
          <a:p>
            <a:r>
              <a:rPr lang="en-US" sz="3200" dirty="0">
                <a:solidFill>
                  <a:schemeClr val="bg1"/>
                </a:solidFill>
              </a:rPr>
              <a:t>Kansas leads the world in the success of each </a:t>
            </a:r>
            <a:r>
              <a:rPr lang="en-US" sz="3200" dirty="0" smtClean="0">
                <a:solidFill>
                  <a:schemeClr val="bg1"/>
                </a:solidFill>
              </a:rPr>
              <a:t>student.</a:t>
            </a:r>
            <a:r>
              <a:rPr lang="en-US" sz="3200" dirty="0" smtClean="0"/>
              <a:t>.</a:t>
            </a:r>
            <a:endParaRPr lang="en-US" sz="3200" dirty="0"/>
          </a:p>
        </p:txBody>
      </p:sp>
    </p:spTree>
    <p:extLst>
      <p:ext uri="{BB962C8B-B14F-4D97-AF65-F5344CB8AC3E}">
        <p14:creationId xmlns:p14="http://schemas.microsoft.com/office/powerpoint/2010/main" val="440058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37162"/>
            <a:ext cx="9144000" cy="833748"/>
          </a:xfrm>
        </p:spPr>
        <p:txBody>
          <a:bodyPr>
            <a:normAutofit/>
          </a:bodyPr>
          <a:lstStyle/>
          <a:p>
            <a:r>
              <a:rPr lang="en-US" dirty="0" smtClean="0"/>
              <a:t>Creating a Vision for Kansas</a:t>
            </a:r>
            <a:endParaRPr lang="en-US" dirty="0"/>
          </a:p>
        </p:txBody>
      </p:sp>
      <p:sp>
        <p:nvSpPr>
          <p:cNvPr id="3" name="TextBox 2"/>
          <p:cNvSpPr txBox="1"/>
          <p:nvPr/>
        </p:nvSpPr>
        <p:spPr>
          <a:xfrm>
            <a:off x="0" y="971550"/>
            <a:ext cx="9144000" cy="3465564"/>
          </a:xfrm>
          <a:prstGeom prst="rect">
            <a:avLst/>
          </a:prstGeom>
          <a:noFill/>
        </p:spPr>
        <p:txBody>
          <a:bodyPr wrap="square" rtlCol="0">
            <a:spAutoFit/>
          </a:bodyPr>
          <a:lstStyle/>
          <a:p>
            <a:pPr algn="ctr"/>
            <a:r>
              <a:rPr lang="en-US" sz="3200" dirty="0" smtClean="0">
                <a:latin typeface="Arial"/>
                <a:cs typeface="Arial"/>
              </a:rPr>
              <a:t>State Level Outcomes will drive our Vision!</a:t>
            </a:r>
          </a:p>
          <a:p>
            <a:pPr marL="914400" lvl="1" indent="-457200">
              <a:lnSpc>
                <a:spcPct val="130000"/>
              </a:lnSpc>
              <a:buFont typeface="Wingdings" charset="2"/>
              <a:buChar char="ü"/>
            </a:pPr>
            <a:r>
              <a:rPr lang="en-US" sz="2400" dirty="0" smtClean="0">
                <a:latin typeface="Arial"/>
                <a:cs typeface="Arial"/>
              </a:rPr>
              <a:t>High School Graduation Rates</a:t>
            </a:r>
          </a:p>
          <a:p>
            <a:pPr marL="914400" lvl="1" indent="-457200">
              <a:lnSpc>
                <a:spcPct val="130000"/>
              </a:lnSpc>
              <a:buFont typeface="Wingdings" charset="2"/>
              <a:buChar char="ü"/>
            </a:pPr>
            <a:r>
              <a:rPr lang="en-US" sz="2400" dirty="0" smtClean="0">
                <a:latin typeface="Arial"/>
                <a:cs typeface="Arial"/>
              </a:rPr>
              <a:t>Post Secondary Completion/Attendance</a:t>
            </a:r>
          </a:p>
          <a:p>
            <a:pPr marL="914400" lvl="1" indent="-457200">
              <a:lnSpc>
                <a:spcPct val="130000"/>
              </a:lnSpc>
              <a:buFont typeface="Wingdings" charset="2"/>
              <a:buChar char="ü"/>
            </a:pPr>
            <a:r>
              <a:rPr lang="en-US" sz="2400" dirty="0" smtClean="0">
                <a:latin typeface="Arial"/>
                <a:cs typeface="Arial"/>
              </a:rPr>
              <a:t>Remedial Rate of Students </a:t>
            </a:r>
            <a:r>
              <a:rPr lang="en-US" sz="2400" dirty="0">
                <a:latin typeface="Arial"/>
                <a:cs typeface="Arial"/>
              </a:rPr>
              <a:t>A</a:t>
            </a:r>
            <a:r>
              <a:rPr lang="en-US" sz="2400" dirty="0" smtClean="0">
                <a:latin typeface="Arial"/>
                <a:cs typeface="Arial"/>
              </a:rPr>
              <a:t>ttending Post-Secondary</a:t>
            </a:r>
          </a:p>
          <a:p>
            <a:pPr marL="914400" lvl="1" indent="-457200">
              <a:lnSpc>
                <a:spcPct val="130000"/>
              </a:lnSpc>
              <a:buFont typeface="Wingdings" charset="2"/>
              <a:buChar char="ü"/>
            </a:pPr>
            <a:r>
              <a:rPr lang="en-US" sz="2400" dirty="0" smtClean="0">
                <a:latin typeface="Arial"/>
                <a:cs typeface="Arial"/>
              </a:rPr>
              <a:t>Kindergarten Readiness</a:t>
            </a:r>
          </a:p>
          <a:p>
            <a:pPr marL="914400" lvl="1" indent="-457200">
              <a:lnSpc>
                <a:spcPct val="130000"/>
              </a:lnSpc>
              <a:buFont typeface="Wingdings" charset="2"/>
              <a:buChar char="ü"/>
            </a:pPr>
            <a:r>
              <a:rPr lang="en-US" sz="2400" dirty="0"/>
              <a:t>I</a:t>
            </a:r>
            <a:r>
              <a:rPr lang="en-US" sz="2400" dirty="0" smtClean="0"/>
              <a:t>ndividual </a:t>
            </a:r>
            <a:r>
              <a:rPr lang="en-US" sz="2400" dirty="0"/>
              <a:t>P</a:t>
            </a:r>
            <a:r>
              <a:rPr lang="en-US" sz="2400" dirty="0" smtClean="0"/>
              <a:t>lan </a:t>
            </a:r>
            <a:r>
              <a:rPr lang="en-US" sz="2400" dirty="0"/>
              <a:t>of </a:t>
            </a:r>
            <a:r>
              <a:rPr lang="en-US" sz="2400" dirty="0" smtClean="0"/>
              <a:t>Study </a:t>
            </a:r>
            <a:r>
              <a:rPr lang="en-US" sz="2400" dirty="0"/>
              <a:t>F</a:t>
            </a:r>
            <a:r>
              <a:rPr lang="en-US" sz="2400" dirty="0" smtClean="0"/>
              <a:t>ocused </a:t>
            </a:r>
            <a:r>
              <a:rPr lang="en-US" sz="2400" dirty="0"/>
              <a:t>on </a:t>
            </a:r>
            <a:r>
              <a:rPr lang="en-US" sz="2400" dirty="0" smtClean="0"/>
              <a:t>Career </a:t>
            </a:r>
            <a:r>
              <a:rPr lang="en-US" sz="2400" dirty="0"/>
              <a:t>I</a:t>
            </a:r>
            <a:r>
              <a:rPr lang="en-US" sz="2400" dirty="0" smtClean="0"/>
              <a:t>nterest </a:t>
            </a:r>
          </a:p>
          <a:p>
            <a:pPr marL="914400" lvl="1" indent="-457200">
              <a:lnSpc>
                <a:spcPct val="130000"/>
              </a:lnSpc>
              <a:buFont typeface="Wingdings" charset="2"/>
              <a:buChar char="ü"/>
            </a:pPr>
            <a:r>
              <a:rPr lang="en-US" sz="2400" dirty="0" smtClean="0">
                <a:latin typeface="Arial"/>
                <a:cs typeface="Arial"/>
              </a:rPr>
              <a:t>Social/Emotional Growth Measured Locally</a:t>
            </a:r>
          </a:p>
        </p:txBody>
      </p:sp>
    </p:spTree>
    <p:extLst>
      <p:ext uri="{BB962C8B-B14F-4D97-AF65-F5344CB8AC3E}">
        <p14:creationId xmlns:p14="http://schemas.microsoft.com/office/powerpoint/2010/main" val="34663966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hlinkClick r:id="rId3"/>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605118" y="209550"/>
            <a:ext cx="7933764" cy="4495800"/>
          </a:xfrm>
          <a:prstGeom prst="rect">
            <a:avLst/>
          </a:prstGeom>
        </p:spPr>
      </p:pic>
    </p:spTree>
    <p:extLst>
      <p:ext uri="{BB962C8B-B14F-4D97-AF65-F5344CB8AC3E}">
        <p14:creationId xmlns:p14="http://schemas.microsoft.com/office/powerpoint/2010/main" val="1900658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63" y="118110"/>
            <a:ext cx="7598275" cy="4663440"/>
          </a:xfrm>
          <a:prstGeom prst="rect">
            <a:avLst/>
          </a:prstGeom>
        </p:spPr>
      </p:pic>
    </p:spTree>
    <p:extLst>
      <p:ext uri="{BB962C8B-B14F-4D97-AF65-F5344CB8AC3E}">
        <p14:creationId xmlns:p14="http://schemas.microsoft.com/office/powerpoint/2010/main" val="260123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4"/>
          <p:cNvSpPr txBox="1">
            <a:spLocks/>
          </p:cNvSpPr>
          <p:nvPr/>
        </p:nvSpPr>
        <p:spPr>
          <a:xfrm>
            <a:off x="228600" y="209550"/>
            <a:ext cx="8686800" cy="765175"/>
          </a:xfrm>
          <a:prstGeom prst="rect">
            <a:avLst/>
          </a:prstGeom>
          <a:noFill/>
        </p:spPr>
        <p:txBody>
          <a:bodyPr vert="horz" wrap="square" lIns="0" tIns="0" rIns="0" bIns="91440" rtlCol="0" anchor="t" anchorCtr="0">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en-US" sz="1600" dirty="0" smtClean="0"/>
              <a:t>Creating a Vision for Kansas</a:t>
            </a:r>
            <a:endParaRPr lang="en-US" sz="16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3940" t="-1" b="-2275"/>
          <a:stretch/>
        </p:blipFill>
        <p:spPr>
          <a:xfrm>
            <a:off x="4267200" y="-19050"/>
            <a:ext cx="4906110" cy="5303520"/>
          </a:xfrm>
          <a:prstGeom prst="rect">
            <a:avLst/>
          </a:prstGeom>
        </p:spPr>
      </p:pic>
      <p:sp>
        <p:nvSpPr>
          <p:cNvPr id="6" name="Text Placeholder 5"/>
          <p:cNvSpPr>
            <a:spLocks noGrp="1"/>
          </p:cNvSpPr>
          <p:nvPr>
            <p:ph type="body" sz="quarter" idx="13"/>
          </p:nvPr>
        </p:nvSpPr>
        <p:spPr>
          <a:xfrm>
            <a:off x="152400" y="943610"/>
            <a:ext cx="4343400" cy="3505205"/>
          </a:xfrm>
          <a:noFill/>
        </p:spPr>
        <p:txBody>
          <a:bodyPr>
            <a:normAutofit/>
          </a:bodyPr>
          <a:lstStyle/>
          <a:p>
            <a:pPr algn="l"/>
            <a:r>
              <a:rPr lang="en-US" sz="1600" i="0" dirty="0" smtClean="0">
                <a:latin typeface="+mj-lt"/>
              </a:rPr>
              <a:t>“We choose to go to the moon in this decade and do the other things, not because they are easy, but because they are hard, because that goal will serve to organize and measure the best of our energies and skills, </a:t>
            </a:r>
            <a:r>
              <a:rPr lang="en-US" sz="1600" b="1" i="0" dirty="0" smtClean="0">
                <a:solidFill>
                  <a:schemeClr val="bg2"/>
                </a:solidFill>
                <a:latin typeface="+mj-lt"/>
              </a:rPr>
              <a:t>because that challenge is one that we are willing to accept, one we are unwilling to postpone, and one which we intend to win.”</a:t>
            </a:r>
            <a:r>
              <a:rPr lang="en-US" sz="1600" b="1" i="0" dirty="0" smtClean="0">
                <a:latin typeface="+mj-lt"/>
              </a:rPr>
              <a:t> </a:t>
            </a:r>
            <a:r>
              <a:rPr lang="en-US" sz="1600" i="0" dirty="0" smtClean="0">
                <a:latin typeface="+mj-lt"/>
              </a:rPr>
              <a:t>	</a:t>
            </a:r>
            <a:r>
              <a:rPr lang="en-US" sz="1600" dirty="0" smtClean="0"/>
              <a:t>	</a:t>
            </a:r>
          </a:p>
          <a:p>
            <a:pPr algn="l"/>
            <a:endParaRPr lang="en-US" sz="1600" dirty="0" smtClean="0"/>
          </a:p>
          <a:p>
            <a:pPr algn="l"/>
            <a:r>
              <a:rPr lang="en-US" sz="1600" dirty="0" smtClean="0"/>
              <a:t>- John F. Kennedy</a:t>
            </a:r>
          </a:p>
          <a:p>
            <a:endParaRPr lang="en-US" dirty="0"/>
          </a:p>
        </p:txBody>
      </p:sp>
    </p:spTree>
    <p:extLst>
      <p:ext uri="{BB962C8B-B14F-4D97-AF65-F5344CB8AC3E}">
        <p14:creationId xmlns:p14="http://schemas.microsoft.com/office/powerpoint/2010/main" val="163472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800" dirty="0" smtClean="0"/>
              <a:t>Kansas needs </a:t>
            </a:r>
            <a:r>
              <a:rPr lang="en-US" sz="3200" b="1" dirty="0" smtClean="0">
                <a:solidFill>
                  <a:srgbClr val="00B0F0"/>
                </a:solidFill>
              </a:rPr>
              <a:t>71% </a:t>
            </a:r>
            <a:r>
              <a:rPr lang="en-US" sz="2800" dirty="0" smtClean="0"/>
              <a:t>of workers to have a post secondary certificate or degree.</a:t>
            </a:r>
          </a:p>
          <a:p>
            <a:r>
              <a:rPr lang="en-US" sz="2800" dirty="0" smtClean="0"/>
              <a:t> Approximately </a:t>
            </a:r>
            <a:r>
              <a:rPr lang="en-US" sz="3200" b="1" dirty="0" smtClean="0">
                <a:solidFill>
                  <a:srgbClr val="00B0F0"/>
                </a:solidFill>
              </a:rPr>
              <a:t>36%</a:t>
            </a:r>
            <a:r>
              <a:rPr lang="en-US" sz="2800" dirty="0" smtClean="0">
                <a:solidFill>
                  <a:srgbClr val="00B0F0"/>
                </a:solidFill>
              </a:rPr>
              <a:t> </a:t>
            </a:r>
            <a:r>
              <a:rPr lang="en-US" sz="2800" dirty="0" smtClean="0"/>
              <a:t>need to be bachelor degrees or higher</a:t>
            </a:r>
          </a:p>
          <a:p>
            <a:r>
              <a:rPr lang="en-US" sz="2800" dirty="0" smtClean="0"/>
              <a:t> Approximately </a:t>
            </a:r>
            <a:r>
              <a:rPr lang="en-US" sz="3200" b="1" dirty="0" smtClean="0">
                <a:solidFill>
                  <a:srgbClr val="00B0F0"/>
                </a:solidFill>
              </a:rPr>
              <a:t>35%</a:t>
            </a:r>
            <a:r>
              <a:rPr lang="en-US" sz="2800" dirty="0" smtClean="0">
                <a:solidFill>
                  <a:srgbClr val="00B0F0"/>
                </a:solidFill>
              </a:rPr>
              <a:t> </a:t>
            </a:r>
            <a:r>
              <a:rPr lang="en-US" sz="2800" dirty="0" smtClean="0"/>
              <a:t>need to have a certificate or associate degree</a:t>
            </a:r>
            <a:endParaRPr lang="en-US" sz="2800" dirty="0"/>
          </a:p>
        </p:txBody>
      </p:sp>
      <p:sp>
        <p:nvSpPr>
          <p:cNvPr id="4" name="Title 1"/>
          <p:cNvSpPr>
            <a:spLocks noGrp="1"/>
          </p:cNvSpPr>
          <p:nvPr>
            <p:ph type="title"/>
          </p:nvPr>
        </p:nvSpPr>
        <p:spPr/>
        <p:txBody>
          <a:bodyPr/>
          <a:lstStyle/>
          <a:p>
            <a:r>
              <a:rPr lang="en-US" dirty="0" smtClean="0"/>
              <a:t>Student Success</a:t>
            </a:r>
            <a:endParaRPr lang="en-US" dirty="0"/>
          </a:p>
        </p:txBody>
      </p:sp>
    </p:spTree>
    <p:extLst>
      <p:ext uri="{BB962C8B-B14F-4D97-AF65-F5344CB8AC3E}">
        <p14:creationId xmlns:p14="http://schemas.microsoft.com/office/powerpoint/2010/main" val="1260190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81603564"/>
              </p:ext>
            </p:extLst>
          </p:nvPr>
        </p:nvGraphicFramePr>
        <p:xfrm>
          <a:off x="304800" y="885828"/>
          <a:ext cx="8686800" cy="37766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Postsecondary Evidence</a:t>
            </a:r>
            <a:endParaRPr lang="en-US" dirty="0"/>
          </a:p>
        </p:txBody>
      </p:sp>
    </p:spTree>
    <p:extLst>
      <p:ext uri="{BB962C8B-B14F-4D97-AF65-F5344CB8AC3E}">
        <p14:creationId xmlns:p14="http://schemas.microsoft.com/office/powerpoint/2010/main" val="84115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EY"/>
          <p:cNvSpPr/>
          <p:nvPr/>
        </p:nvSpPr>
        <p:spPr>
          <a:xfrm>
            <a:off x="1508760" y="605046"/>
            <a:ext cx="6126480" cy="290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STATE OUT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92" y="941081"/>
            <a:ext cx="7571035" cy="3840479"/>
          </a:xfrm>
          <a:prstGeom prst="rect">
            <a:avLst/>
          </a:prstGeom>
        </p:spPr>
      </p:pic>
      <p:pic>
        <p:nvPicPr>
          <p:cNvPr id="43" name="CO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492" y="941081"/>
            <a:ext cx="7571035" cy="3840479"/>
          </a:xfrm>
          <a:prstGeom prst="rect">
            <a:avLst/>
          </a:prstGeom>
        </p:spPr>
      </p:pic>
      <p:pic>
        <p:nvPicPr>
          <p:cNvPr id="44" name="CO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492" y="941081"/>
            <a:ext cx="7571035" cy="3840479"/>
          </a:xfrm>
          <a:prstGeom prst="rect">
            <a:avLst/>
          </a:prstGeom>
        </p:spPr>
      </p:pic>
      <p:pic>
        <p:nvPicPr>
          <p:cNvPr id="45" name="CO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492" y="941081"/>
            <a:ext cx="7571035" cy="3840479"/>
          </a:xfrm>
          <a:prstGeom prst="rect">
            <a:avLst/>
          </a:prstGeom>
        </p:spPr>
      </p:pic>
      <p:pic>
        <p:nvPicPr>
          <p:cNvPr id="46" name="CO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92" y="941081"/>
            <a:ext cx="7571035" cy="3840479"/>
          </a:xfrm>
          <a:prstGeom prst="rect">
            <a:avLst/>
          </a:prstGeom>
        </p:spPr>
      </p:pic>
      <p:pic>
        <p:nvPicPr>
          <p:cNvPr id="47" name="COM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492" y="941081"/>
            <a:ext cx="7571035" cy="3840479"/>
          </a:xfrm>
          <a:prstGeom prst="rect">
            <a:avLst/>
          </a:prstGeom>
        </p:spPr>
      </p:pic>
      <p:pic>
        <p:nvPicPr>
          <p:cNvPr id="48" name="COM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6492" y="941081"/>
            <a:ext cx="7571035" cy="3840479"/>
          </a:xfrm>
          <a:prstGeom prst="rect">
            <a:avLst/>
          </a:prstGeom>
        </p:spPr>
      </p:pic>
      <p:pic>
        <p:nvPicPr>
          <p:cNvPr id="49" name="COM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6492" y="941081"/>
            <a:ext cx="7571035" cy="3840479"/>
          </a:xfrm>
          <a:prstGeom prst="rect">
            <a:avLst/>
          </a:prstGeom>
        </p:spPr>
      </p:pic>
      <p:pic>
        <p:nvPicPr>
          <p:cNvPr id="51" name="COM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6492" y="941081"/>
            <a:ext cx="7571035" cy="3840479"/>
          </a:xfrm>
          <a:prstGeom prst="rect">
            <a:avLst/>
          </a:prstGeom>
        </p:spPr>
      </p:pic>
      <p:pic>
        <p:nvPicPr>
          <p:cNvPr id="50" name="COM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6492" y="941081"/>
            <a:ext cx="7571035" cy="3840479"/>
          </a:xfrm>
          <a:prstGeom prst="rect">
            <a:avLst/>
          </a:prstGeom>
        </p:spPr>
      </p:pic>
      <p:sp>
        <p:nvSpPr>
          <p:cNvPr id="2" name="Title 1"/>
          <p:cNvSpPr>
            <a:spLocks noGrp="1"/>
          </p:cNvSpPr>
          <p:nvPr>
            <p:ph type="title"/>
          </p:nvPr>
        </p:nvSpPr>
        <p:spPr>
          <a:xfrm>
            <a:off x="457200" y="57150"/>
            <a:ext cx="8229600" cy="547895"/>
          </a:xfrm>
        </p:spPr>
        <p:txBody>
          <a:bodyPr>
            <a:noAutofit/>
          </a:bodyPr>
          <a:lstStyle/>
          <a:p>
            <a:pPr algn="ctr"/>
            <a:r>
              <a:rPr lang="en-US" dirty="0" smtClean="0">
                <a:latin typeface="Century Gothic" panose="020B0502020202020204" pitchFamily="34" charset="0"/>
              </a:rPr>
              <a:t>KANSAS </a:t>
            </a:r>
            <a:r>
              <a:rPr lang="en-US" b="1" dirty="0" smtClean="0">
                <a:solidFill>
                  <a:schemeClr val="accent3"/>
                </a:solidFill>
                <a:latin typeface="Century Gothic" panose="020B0502020202020204" pitchFamily="34" charset="0"/>
              </a:rPr>
              <a:t>CHILDREN</a:t>
            </a:r>
            <a:r>
              <a:rPr lang="en-US" dirty="0" smtClean="0">
                <a:latin typeface="Century Gothic" panose="020B0502020202020204" pitchFamily="34" charset="0"/>
              </a:rPr>
              <a:t> KANSAS’ </a:t>
            </a:r>
            <a:r>
              <a:rPr lang="en-US" b="1" dirty="0" smtClean="0">
                <a:solidFill>
                  <a:srgbClr val="C2DF87"/>
                </a:solidFill>
                <a:latin typeface="Century Gothic" panose="020B0502020202020204" pitchFamily="34" charset="0"/>
              </a:rPr>
              <a:t>FUTURE</a:t>
            </a:r>
            <a:r>
              <a:rPr lang="en-US" dirty="0" smtClean="0">
                <a:latin typeface="Century Gothic" panose="020B0502020202020204" pitchFamily="34" charset="0"/>
              </a:rPr>
              <a:t> </a:t>
            </a:r>
            <a:r>
              <a:rPr lang="en-US" dirty="0" smtClean="0"/>
              <a:t>Tour</a:t>
            </a:r>
            <a:endParaRPr lang="en-US" sz="2000" dirty="0"/>
          </a:p>
        </p:txBody>
      </p:sp>
      <p:sp>
        <p:nvSpPr>
          <p:cNvPr id="5" name="TextBox 4"/>
          <p:cNvSpPr txBox="1"/>
          <p:nvPr/>
        </p:nvSpPr>
        <p:spPr>
          <a:xfrm>
            <a:off x="1508760" y="605045"/>
            <a:ext cx="6126480" cy="290305"/>
          </a:xfrm>
          <a:prstGeom prst="rect">
            <a:avLst/>
          </a:prstGeom>
          <a:solidFill>
            <a:schemeClr val="tx1">
              <a:lumMod val="75000"/>
              <a:lumOff val="25000"/>
            </a:schemeClr>
          </a:solidFill>
        </p:spPr>
        <p:txBody>
          <a:bodyPr wrap="square" lIns="457200" rIns="0" numCol="2" spcCol="548640" rtlCol="0" anchor="ctr" anchorCtr="0">
            <a:noAutofit/>
          </a:bodyPr>
          <a:lstStyle/>
          <a:p>
            <a:r>
              <a:rPr lang="en-US" sz="1600" dirty="0" smtClean="0">
                <a:solidFill>
                  <a:schemeClr val="bg1"/>
                </a:solidFill>
                <a:latin typeface="Century Gothic" panose="020B0502020202020204" pitchFamily="34" charset="0"/>
              </a:rPr>
              <a:t>Community </a:t>
            </a:r>
            <a:r>
              <a:rPr lang="en-US" sz="1600" dirty="0" smtClean="0">
                <a:solidFill>
                  <a:schemeClr val="bg1"/>
                </a:solidFill>
                <a:latin typeface="Century Gothic" panose="020B0502020202020204" pitchFamily="34" charset="0"/>
              </a:rPr>
              <a:t>Conversation</a:t>
            </a:r>
          </a:p>
          <a:p>
            <a:r>
              <a:rPr lang="en-US" sz="1600" dirty="0" smtClean="0">
                <a:solidFill>
                  <a:schemeClr val="bg1"/>
                </a:solidFill>
                <a:latin typeface="Century Gothic" panose="020B0502020202020204" pitchFamily="34" charset="0"/>
              </a:rPr>
              <a:t>      Business and Industry</a:t>
            </a:r>
            <a:endParaRPr lang="en-US" sz="1600" dirty="0">
              <a:solidFill>
                <a:schemeClr val="bg1"/>
              </a:solidFill>
              <a:latin typeface="Century Gothic" panose="020B0502020202020204" pitchFamily="34" charset="0"/>
            </a:endParaRPr>
          </a:p>
        </p:txBody>
      </p:sp>
      <p:pic>
        <p:nvPicPr>
          <p:cNvPr id="10" name="COM DOT"/>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22120" y="654278"/>
            <a:ext cx="182880" cy="182880"/>
          </a:xfrm>
          <a:prstGeom prst="rect">
            <a:avLst/>
          </a:prstGeom>
        </p:spPr>
      </p:pic>
      <p:pic>
        <p:nvPicPr>
          <p:cNvPr id="21" name="BUS DOT"/>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51120" y="654278"/>
            <a:ext cx="182880" cy="182880"/>
          </a:xfrm>
          <a:prstGeom prst="rect">
            <a:avLst/>
          </a:prstGeom>
        </p:spPr>
      </p:pic>
      <p:pic>
        <p:nvPicPr>
          <p:cNvPr id="9" name="BUS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6492" y="941070"/>
            <a:ext cx="7571035" cy="3840480"/>
          </a:xfrm>
          <a:prstGeom prst="rect">
            <a:avLst/>
          </a:prstGeom>
        </p:spPr>
      </p:pic>
      <p:pic>
        <p:nvPicPr>
          <p:cNvPr id="3" name="BUS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6482" y="941070"/>
            <a:ext cx="7571035" cy="3840480"/>
          </a:xfrm>
          <a:prstGeom prst="rect">
            <a:avLst/>
          </a:prstGeom>
        </p:spPr>
      </p:pic>
      <p:pic>
        <p:nvPicPr>
          <p:cNvPr id="8" name="BUS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6492" y="942588"/>
            <a:ext cx="7571035" cy="3837464"/>
          </a:xfrm>
          <a:prstGeom prst="rect">
            <a:avLst/>
          </a:prstGeom>
        </p:spPr>
      </p:pic>
      <p:pic>
        <p:nvPicPr>
          <p:cNvPr id="7" name="BUS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6492" y="942578"/>
            <a:ext cx="7571035" cy="3837464"/>
          </a:xfrm>
          <a:prstGeom prst="rect">
            <a:avLst/>
          </a:prstGeom>
        </p:spPr>
      </p:pic>
      <p:pic>
        <p:nvPicPr>
          <p:cNvPr id="24" name="BUS 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9464" y="942588"/>
            <a:ext cx="7565090" cy="3837464"/>
          </a:xfrm>
          <a:prstGeom prst="rect">
            <a:avLst/>
          </a:prstGeom>
        </p:spPr>
      </p:pic>
      <p:pic>
        <p:nvPicPr>
          <p:cNvPr id="6" name="BUS 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6492" y="941070"/>
            <a:ext cx="7571035" cy="3840479"/>
          </a:xfrm>
          <a:prstGeom prst="rect">
            <a:avLst/>
          </a:prstGeom>
        </p:spPr>
      </p:pic>
    </p:spTree>
    <p:extLst>
      <p:ext uri="{BB962C8B-B14F-4D97-AF65-F5344CB8AC3E}">
        <p14:creationId xmlns:p14="http://schemas.microsoft.com/office/powerpoint/2010/main" val="328083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7" dur="500"/>
                                        <p:tgtEl>
                                          <p:spTgt spid="2">
                                            <p:txEl>
                                              <p:charRg st="4294967295" end="4294967295"/>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fade">
                                      <p:cBhvr>
                                        <p:cTn id="66" dur="500"/>
                                        <p:tgtEl>
                                          <p:spTgt spid="5">
                                            <p:txEl>
                                              <p:pRg st="1" end="1"/>
                                            </p:txEl>
                                          </p:spTgt>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par>
                          <p:cTn id="75" fill="hold">
                            <p:stCondLst>
                              <p:cond delay="1500"/>
                            </p:stCondLst>
                            <p:childTnLst>
                              <p:par>
                                <p:cTn id="76" presetID="10" presetClass="entr" presetSubtype="0"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par>
                          <p:cTn id="79" fill="hold">
                            <p:stCondLst>
                              <p:cond delay="2000"/>
                            </p:stCondLst>
                            <p:childTnLst>
                              <p:par>
                                <p:cTn id="80" presetID="10" presetClass="entr" presetSubtype="0"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childTnLst>
                          </p:cTn>
                        </p:par>
                        <p:par>
                          <p:cTn id="83" fill="hold">
                            <p:stCondLst>
                              <p:cond delay="2500"/>
                            </p:stCondLst>
                            <p:childTnLst>
                              <p:par>
                                <p:cTn id="84" presetID="10" presetClass="entr" presetSubtype="0" fill="hold"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Content Placeholder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380" y="666750"/>
            <a:ext cx="5130265" cy="3962400"/>
          </a:xfrm>
          <a:prstGeom prst="rect">
            <a:avLst/>
          </a:prstGeom>
          <a:noFill/>
        </p:spPr>
      </p:pic>
      <p:sp>
        <p:nvSpPr>
          <p:cNvPr id="10" name="Text Placeholder 9"/>
          <p:cNvSpPr>
            <a:spLocks noGrp="1"/>
          </p:cNvSpPr>
          <p:nvPr>
            <p:ph type="body" sz="half" idx="2"/>
          </p:nvPr>
        </p:nvSpPr>
        <p:spPr/>
        <p:txBody>
          <a:bodyPr/>
          <a:lstStyle/>
          <a:p>
            <a:endParaRPr lang="en-US" dirty="0"/>
          </a:p>
        </p:txBody>
      </p:sp>
      <p:sp>
        <p:nvSpPr>
          <p:cNvPr id="3" name="Title 2"/>
          <p:cNvSpPr>
            <a:spLocks noGrp="1"/>
          </p:cNvSpPr>
          <p:nvPr>
            <p:ph type="title"/>
          </p:nvPr>
        </p:nvSpPr>
        <p:spPr/>
        <p:txBody>
          <a:bodyPr>
            <a:normAutofit/>
          </a:bodyPr>
          <a:lstStyle/>
          <a:p>
            <a:r>
              <a:rPr lang="en-US" sz="2400" dirty="0" smtClean="0"/>
              <a:t>Respondents’ Occupational Roles</a:t>
            </a:r>
            <a:endParaRPr lang="en-US" sz="2400" dirty="0"/>
          </a:p>
        </p:txBody>
      </p:sp>
      <p:graphicFrame>
        <p:nvGraphicFramePr>
          <p:cNvPr id="11" name="Table 10"/>
          <p:cNvGraphicFramePr>
            <a:graphicFrameLocks noGrp="1"/>
          </p:cNvGraphicFramePr>
          <p:nvPr>
            <p:extLst>
              <p:ext uri="{D42A27DB-BD31-4B8C-83A1-F6EECF244321}">
                <p14:modId xmlns:p14="http://schemas.microsoft.com/office/powerpoint/2010/main" val="2461300681"/>
              </p:ext>
            </p:extLst>
          </p:nvPr>
        </p:nvGraphicFramePr>
        <p:xfrm>
          <a:off x="5715000" y="209550"/>
          <a:ext cx="3124200" cy="4312926"/>
        </p:xfrm>
        <a:graphic>
          <a:graphicData uri="http://schemas.openxmlformats.org/drawingml/2006/table">
            <a:tbl>
              <a:tblPr firstRow="1" bandRow="1">
                <a:tableStyleId>{5C22544A-7EE6-4342-B048-85BDC9FD1C3A}</a:tableStyleId>
              </a:tblPr>
              <a:tblGrid>
                <a:gridCol w="2512944"/>
                <a:gridCol w="611256"/>
              </a:tblGrid>
              <a:tr h="300285">
                <a:tc>
                  <a:txBody>
                    <a:bodyPr/>
                    <a:lstStyle/>
                    <a:p>
                      <a:r>
                        <a:rPr lang="en-US" sz="1200" dirty="0" smtClean="0"/>
                        <a:t>Role</a:t>
                      </a:r>
                      <a:endParaRPr lang="en-US" sz="1200" dirty="0"/>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dirty="0" smtClean="0"/>
                        <a:t>#</a:t>
                      </a:r>
                      <a:endParaRPr lang="en-US" sz="1200" dirty="0"/>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09486">
                <a:tc>
                  <a:txBody>
                    <a:bodyPr/>
                    <a:lstStyle/>
                    <a:p>
                      <a:pPr algn="l"/>
                      <a:r>
                        <a:rPr lang="en-US" sz="1200" b="0" dirty="0" smtClean="0">
                          <a:ln w="12700">
                            <a:solidFill>
                              <a:schemeClr val="bg1"/>
                            </a:solidFill>
                          </a:ln>
                          <a:solidFill>
                            <a:srgbClr val="0070C0"/>
                          </a:solidFill>
                          <a:latin typeface="+mn-lt"/>
                          <a:sym typeface="Wingdings"/>
                        </a:rPr>
                        <a:t></a:t>
                      </a:r>
                      <a:r>
                        <a:rPr lang="en-US" sz="1200" b="0" baseline="0" dirty="0" smtClean="0">
                          <a:solidFill>
                            <a:schemeClr val="bg1"/>
                          </a:solidFill>
                          <a:latin typeface="+mn-lt"/>
                          <a:sym typeface="Wingdings"/>
                        </a:rPr>
                        <a:t> </a:t>
                      </a:r>
                      <a:r>
                        <a:rPr lang="en-US" sz="1200" b="0" dirty="0" smtClean="0">
                          <a:solidFill>
                            <a:schemeClr val="bg1"/>
                          </a:solidFill>
                          <a:latin typeface="+mn-lt"/>
                        </a:rPr>
                        <a:t>Students</a:t>
                      </a:r>
                      <a:endParaRPr lang="en-US" sz="1200" b="0" dirty="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1"/>
                          </a:solidFill>
                        </a:rPr>
                        <a:t>99</a:t>
                      </a:r>
                      <a:endParaRPr lang="en-US" sz="1200"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r>
              <a:tr h="309486">
                <a:tc>
                  <a:txBody>
                    <a:bodyPr/>
                    <a:lstStyle/>
                    <a:p>
                      <a:pPr algn="l"/>
                      <a:r>
                        <a:rPr lang="en-US" sz="1200" b="0" dirty="0" smtClean="0">
                          <a:ln w="12700">
                            <a:solidFill>
                              <a:schemeClr val="bg1"/>
                            </a:solidFill>
                          </a:ln>
                          <a:solidFill>
                            <a:srgbClr val="5AC4BE"/>
                          </a:solidFill>
                          <a:latin typeface="+mn-lt"/>
                          <a:sym typeface="Wingdings"/>
                        </a:rPr>
                        <a:t></a:t>
                      </a:r>
                      <a:r>
                        <a:rPr lang="en-US" sz="1200" b="0" dirty="0" smtClean="0">
                          <a:solidFill>
                            <a:srgbClr val="0070C0"/>
                          </a:solidFill>
                          <a:latin typeface="+mn-lt"/>
                          <a:sym typeface="Wingdings"/>
                        </a:rPr>
                        <a:t> </a:t>
                      </a:r>
                      <a:r>
                        <a:rPr lang="en-US" sz="1200" b="0" dirty="0" smtClean="0">
                          <a:solidFill>
                            <a:schemeClr val="bg1"/>
                          </a:solidFill>
                          <a:latin typeface="+mn-lt"/>
                        </a:rPr>
                        <a:t>Parents</a:t>
                      </a:r>
                      <a:endParaRPr lang="en-US" sz="1200" b="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1"/>
                          </a:solidFill>
                        </a:rPr>
                        <a:t>95</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309486">
                <a:tc>
                  <a:txBody>
                    <a:bodyPr/>
                    <a:lstStyle/>
                    <a:p>
                      <a:pPr algn="l"/>
                      <a:r>
                        <a:rPr lang="en-US" sz="1200" b="0" dirty="0" smtClean="0">
                          <a:ln w="12700">
                            <a:solidFill>
                              <a:schemeClr val="bg1"/>
                            </a:solidFill>
                          </a:ln>
                          <a:solidFill>
                            <a:schemeClr val="accent2"/>
                          </a:solidFill>
                          <a:latin typeface="+mn-lt"/>
                          <a:sym typeface="Wingdings"/>
                        </a:rPr>
                        <a:t></a:t>
                      </a:r>
                      <a:r>
                        <a:rPr lang="en-US" sz="1200" b="0" dirty="0" smtClean="0">
                          <a:solidFill>
                            <a:srgbClr val="0070C0"/>
                          </a:solidFill>
                          <a:latin typeface="+mn-lt"/>
                          <a:sym typeface="Wingdings"/>
                        </a:rPr>
                        <a:t> </a:t>
                      </a:r>
                      <a:r>
                        <a:rPr lang="en-US" sz="1200" b="0" dirty="0" smtClean="0">
                          <a:solidFill>
                            <a:schemeClr val="bg1"/>
                          </a:solidFill>
                          <a:latin typeface="+mn-lt"/>
                        </a:rPr>
                        <a:t>Education Administrators</a:t>
                      </a:r>
                      <a:endParaRPr lang="en-US" sz="1200" b="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1"/>
                          </a:solidFill>
                        </a:rPr>
                        <a:t>199</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309486">
                <a:tc>
                  <a:txBody>
                    <a:bodyPr/>
                    <a:lstStyle/>
                    <a:p>
                      <a:pPr algn="l"/>
                      <a:r>
                        <a:rPr lang="en-US" sz="1200" b="0" dirty="0" smtClean="0">
                          <a:ln w="12700">
                            <a:solidFill>
                              <a:schemeClr val="bg1"/>
                            </a:solidFill>
                          </a:ln>
                          <a:solidFill>
                            <a:schemeClr val="accent5"/>
                          </a:solidFill>
                          <a:latin typeface="+mn-lt"/>
                          <a:sym typeface="Wingdings"/>
                        </a:rPr>
                        <a:t></a:t>
                      </a:r>
                      <a:r>
                        <a:rPr lang="en-US" sz="1200" b="0" dirty="0" smtClean="0">
                          <a:ln w="12700">
                            <a:solidFill>
                              <a:schemeClr val="bg1"/>
                            </a:solidFill>
                          </a:ln>
                          <a:solidFill>
                            <a:schemeClr val="accent2"/>
                          </a:solidFill>
                          <a:latin typeface="+mn-lt"/>
                          <a:sym typeface="Wingdings"/>
                        </a:rPr>
                        <a:t> </a:t>
                      </a:r>
                      <a:r>
                        <a:rPr lang="en-US" sz="1200" b="0" dirty="0" smtClean="0">
                          <a:solidFill>
                            <a:schemeClr val="bg1"/>
                          </a:solidFill>
                          <a:latin typeface="+mn-lt"/>
                        </a:rPr>
                        <a:t>Schoo</a:t>
                      </a:r>
                      <a:r>
                        <a:rPr lang="en-US" sz="1200" b="0" baseline="0" dirty="0" smtClean="0">
                          <a:solidFill>
                            <a:schemeClr val="bg1"/>
                          </a:solidFill>
                          <a:latin typeface="+mn-lt"/>
                        </a:rPr>
                        <a:t>l Board Members</a:t>
                      </a:r>
                      <a:endParaRPr lang="en-US" sz="1200" b="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1"/>
                          </a:solidFill>
                        </a:rPr>
                        <a:t>95</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512251">
                <a:tc>
                  <a:txBody>
                    <a:bodyPr/>
                    <a:lstStyle/>
                    <a:p>
                      <a:pPr marL="182880" indent="-182880" algn="l"/>
                      <a:r>
                        <a:rPr lang="en-US" sz="1200" b="0" dirty="0" smtClean="0">
                          <a:ln w="12700">
                            <a:solidFill>
                              <a:schemeClr val="bg1"/>
                            </a:solidFill>
                          </a:ln>
                          <a:solidFill>
                            <a:srgbClr val="F0893F"/>
                          </a:solidFill>
                          <a:latin typeface="+mn-lt"/>
                          <a:sym typeface="Wingdings"/>
                        </a:rPr>
                        <a:t></a:t>
                      </a:r>
                      <a:r>
                        <a:rPr lang="en-US" sz="1200" b="0" dirty="0" smtClean="0">
                          <a:ln w="12700">
                            <a:solidFill>
                              <a:schemeClr val="bg1"/>
                            </a:solidFill>
                          </a:ln>
                          <a:solidFill>
                            <a:schemeClr val="accent2"/>
                          </a:solidFill>
                          <a:latin typeface="+mn-lt"/>
                          <a:sym typeface="Wingdings"/>
                        </a:rPr>
                        <a:t> </a:t>
                      </a:r>
                      <a:r>
                        <a:rPr lang="en-US" sz="1200" b="0" dirty="0" smtClean="0">
                          <a:solidFill>
                            <a:schemeClr val="bg1"/>
                          </a:solidFill>
                          <a:latin typeface="+mn-lt"/>
                        </a:rPr>
                        <a:t>Higher Education</a:t>
                      </a:r>
                      <a:r>
                        <a:rPr lang="en-US" sz="1200" b="0" baseline="0" dirty="0" smtClean="0">
                          <a:solidFill>
                            <a:schemeClr val="bg1"/>
                          </a:solidFill>
                          <a:latin typeface="+mn-lt"/>
                        </a:rPr>
                        <a:t> Professional</a:t>
                      </a:r>
                      <a:endParaRPr lang="en-US" sz="1200" b="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1"/>
                          </a:solidFill>
                        </a:rPr>
                        <a:t>110</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309486">
                <a:tc>
                  <a:txBody>
                    <a:bodyPr/>
                    <a:lstStyle/>
                    <a:p>
                      <a:pPr algn="l"/>
                      <a:r>
                        <a:rPr lang="en-US" sz="1200" b="0" dirty="0" smtClean="0">
                          <a:ln w="12700">
                            <a:solidFill>
                              <a:schemeClr val="bg1"/>
                            </a:solidFill>
                          </a:ln>
                          <a:solidFill>
                            <a:srgbClr val="D3A4B0"/>
                          </a:solidFill>
                          <a:latin typeface="+mn-lt"/>
                          <a:sym typeface="Wingdings"/>
                        </a:rPr>
                        <a:t></a:t>
                      </a:r>
                      <a:r>
                        <a:rPr lang="en-US" sz="1200" b="0" dirty="0" smtClean="0">
                          <a:ln w="12700">
                            <a:solidFill>
                              <a:schemeClr val="bg1"/>
                            </a:solidFill>
                          </a:ln>
                          <a:solidFill>
                            <a:srgbClr val="F0893F"/>
                          </a:solidFill>
                          <a:latin typeface="+mn-lt"/>
                          <a:sym typeface="Wingdings"/>
                        </a:rPr>
                        <a:t> </a:t>
                      </a:r>
                      <a:r>
                        <a:rPr lang="en-US" sz="1200" b="0" dirty="0" smtClean="0">
                          <a:solidFill>
                            <a:schemeClr val="bg1"/>
                          </a:solidFill>
                          <a:latin typeface="+mn-lt"/>
                        </a:rPr>
                        <a:t>Business</a:t>
                      </a:r>
                      <a:r>
                        <a:rPr lang="en-US" sz="1200" b="0" baseline="0" dirty="0" smtClean="0">
                          <a:solidFill>
                            <a:schemeClr val="bg1"/>
                          </a:solidFill>
                          <a:latin typeface="+mn-lt"/>
                        </a:rPr>
                        <a:t> Professional</a:t>
                      </a:r>
                      <a:endParaRPr lang="en-US" sz="1200" b="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1"/>
                          </a:solidFill>
                        </a:rPr>
                        <a:t>7</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512251">
                <a:tc>
                  <a:txBody>
                    <a:bodyPr/>
                    <a:lstStyle/>
                    <a:p>
                      <a:pPr marL="182880" indent="-182880" algn="l"/>
                      <a:r>
                        <a:rPr lang="en-US" sz="1200" b="0" dirty="0" smtClean="0">
                          <a:ln w="12700">
                            <a:solidFill>
                              <a:schemeClr val="bg1"/>
                            </a:solidFill>
                          </a:ln>
                          <a:solidFill>
                            <a:srgbClr val="BE0E00"/>
                          </a:solidFill>
                          <a:latin typeface="+mn-lt"/>
                          <a:sym typeface="Wingdings"/>
                        </a:rPr>
                        <a:t></a:t>
                      </a:r>
                      <a:r>
                        <a:rPr lang="en-US" sz="1200" b="0" dirty="0" smtClean="0">
                          <a:ln w="12700">
                            <a:solidFill>
                              <a:schemeClr val="bg1"/>
                            </a:solidFill>
                          </a:ln>
                          <a:solidFill>
                            <a:srgbClr val="F0893F"/>
                          </a:solidFill>
                          <a:latin typeface="+mn-lt"/>
                          <a:sym typeface="Wingdings"/>
                        </a:rPr>
                        <a:t> </a:t>
                      </a:r>
                      <a:r>
                        <a:rPr lang="en-US" sz="1200" b="0" dirty="0" smtClean="0">
                          <a:solidFill>
                            <a:schemeClr val="bg1"/>
                          </a:solidFill>
                          <a:latin typeface="+mn-lt"/>
                        </a:rPr>
                        <a:t>Legislator or Public Official</a:t>
                      </a:r>
                      <a:endParaRPr lang="en-US" sz="1200" b="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1"/>
                          </a:solidFill>
                        </a:rPr>
                        <a:t>77</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309486">
                <a:tc>
                  <a:txBody>
                    <a:bodyPr/>
                    <a:lstStyle/>
                    <a:p>
                      <a:pPr algn="l"/>
                      <a:r>
                        <a:rPr lang="en-US" sz="1200" b="0" dirty="0" smtClean="0">
                          <a:ln w="12700">
                            <a:solidFill>
                              <a:schemeClr val="bg1"/>
                            </a:solidFill>
                          </a:ln>
                          <a:solidFill>
                            <a:srgbClr val="BFC0C2"/>
                          </a:solidFill>
                          <a:latin typeface="+mn-lt"/>
                          <a:sym typeface="Wingdings"/>
                        </a:rPr>
                        <a:t></a:t>
                      </a:r>
                      <a:r>
                        <a:rPr lang="en-US" sz="1200" b="0" dirty="0" smtClean="0">
                          <a:ln w="12700">
                            <a:solidFill>
                              <a:schemeClr val="bg1"/>
                            </a:solidFill>
                          </a:ln>
                          <a:solidFill>
                            <a:srgbClr val="F0893F"/>
                          </a:solidFill>
                          <a:latin typeface="+mn-lt"/>
                          <a:sym typeface="Wingdings"/>
                        </a:rPr>
                        <a:t> </a:t>
                      </a:r>
                      <a:r>
                        <a:rPr lang="en-US" sz="1200" b="0" dirty="0" smtClean="0">
                          <a:solidFill>
                            <a:schemeClr val="bg1"/>
                          </a:solidFill>
                          <a:latin typeface="+mn-lt"/>
                        </a:rPr>
                        <a:t>Community</a:t>
                      </a:r>
                      <a:r>
                        <a:rPr lang="en-US" sz="1200" b="0" baseline="0" dirty="0" smtClean="0">
                          <a:solidFill>
                            <a:schemeClr val="bg1"/>
                          </a:solidFill>
                          <a:latin typeface="+mn-lt"/>
                        </a:rPr>
                        <a:t> Member</a:t>
                      </a:r>
                      <a:endParaRPr lang="en-US" sz="1200" b="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1"/>
                          </a:solidFill>
                        </a:rPr>
                        <a:t>69</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309486">
                <a:tc>
                  <a:txBody>
                    <a:bodyPr/>
                    <a:lstStyle/>
                    <a:p>
                      <a:pPr marL="182880" indent="-182880" algn="l"/>
                      <a:r>
                        <a:rPr lang="en-US" sz="1200" b="0" dirty="0" smtClean="0">
                          <a:ln w="12700">
                            <a:solidFill>
                              <a:schemeClr val="bg1"/>
                            </a:solidFill>
                          </a:ln>
                          <a:solidFill>
                            <a:srgbClr val="98B9BC"/>
                          </a:solidFill>
                          <a:latin typeface="+mn-lt"/>
                          <a:sym typeface="Wingdings"/>
                        </a:rPr>
                        <a:t></a:t>
                      </a:r>
                      <a:r>
                        <a:rPr lang="en-US" sz="1200" b="0" dirty="0" smtClean="0">
                          <a:ln w="12700">
                            <a:solidFill>
                              <a:schemeClr val="bg1"/>
                            </a:solidFill>
                          </a:ln>
                          <a:solidFill>
                            <a:srgbClr val="F0893F"/>
                          </a:solidFill>
                          <a:latin typeface="+mn-lt"/>
                          <a:sym typeface="Wingdings"/>
                        </a:rPr>
                        <a:t> </a:t>
                      </a:r>
                      <a:r>
                        <a:rPr lang="en-US" sz="1200" b="0" dirty="0" smtClean="0">
                          <a:solidFill>
                            <a:schemeClr val="bg1"/>
                          </a:solidFill>
                          <a:latin typeface="+mn-lt"/>
                        </a:rPr>
                        <a:t>Press, Media Professional</a:t>
                      </a:r>
                      <a:endParaRPr lang="en-US" sz="1200" b="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1"/>
                          </a:solidFill>
                        </a:rPr>
                        <a:t>12</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512251">
                <a:tc>
                  <a:txBody>
                    <a:bodyPr/>
                    <a:lstStyle/>
                    <a:p>
                      <a:pPr marL="182880" indent="-182880" algn="l"/>
                      <a:r>
                        <a:rPr lang="en-US" sz="1200" b="0" dirty="0" smtClean="0">
                          <a:ln w="12700">
                            <a:solidFill>
                              <a:schemeClr val="bg1"/>
                            </a:solidFill>
                          </a:ln>
                          <a:solidFill>
                            <a:srgbClr val="48B0E4"/>
                          </a:solidFill>
                          <a:latin typeface="+mn-lt"/>
                          <a:sym typeface="Wingdings"/>
                        </a:rPr>
                        <a:t></a:t>
                      </a:r>
                      <a:r>
                        <a:rPr lang="en-US" sz="1200" b="0" dirty="0" smtClean="0">
                          <a:ln w="12700">
                            <a:solidFill>
                              <a:schemeClr val="bg1"/>
                            </a:solidFill>
                          </a:ln>
                          <a:solidFill>
                            <a:srgbClr val="F0893F"/>
                          </a:solidFill>
                          <a:latin typeface="+mn-lt"/>
                          <a:sym typeface="Wingdings"/>
                        </a:rPr>
                        <a:t> </a:t>
                      </a:r>
                      <a:r>
                        <a:rPr lang="en-US" sz="1200" b="0" dirty="0" smtClean="0">
                          <a:solidFill>
                            <a:schemeClr val="bg1"/>
                          </a:solidFill>
                          <a:latin typeface="+mn-lt"/>
                        </a:rPr>
                        <a:t>Educators</a:t>
                      </a:r>
                      <a:r>
                        <a:rPr lang="en-US" sz="1200" b="0" baseline="0" dirty="0" smtClean="0">
                          <a:solidFill>
                            <a:schemeClr val="bg1"/>
                          </a:solidFill>
                          <a:latin typeface="+mn-lt"/>
                        </a:rPr>
                        <a:t> and Para-educators</a:t>
                      </a:r>
                      <a:endParaRPr lang="en-US" sz="1200" b="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1"/>
                          </a:solidFill>
                        </a:rPr>
                        <a:t>852</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309486">
                <a:tc>
                  <a:txBody>
                    <a:bodyPr/>
                    <a:lstStyle/>
                    <a:p>
                      <a:pPr algn="l"/>
                      <a:r>
                        <a:rPr lang="en-US" sz="1200" b="0" dirty="0" smtClean="0">
                          <a:ln w="12700">
                            <a:solidFill>
                              <a:schemeClr val="bg1"/>
                            </a:solidFill>
                          </a:ln>
                          <a:solidFill>
                            <a:srgbClr val="005057"/>
                          </a:solidFill>
                          <a:latin typeface="+mn-lt"/>
                          <a:sym typeface="Wingdings"/>
                        </a:rPr>
                        <a:t></a:t>
                      </a:r>
                      <a:r>
                        <a:rPr lang="en-US" sz="1200" b="0" dirty="0" smtClean="0">
                          <a:ln w="12700">
                            <a:solidFill>
                              <a:schemeClr val="bg1"/>
                            </a:solidFill>
                          </a:ln>
                          <a:solidFill>
                            <a:srgbClr val="F0893F"/>
                          </a:solidFill>
                          <a:latin typeface="+mn-lt"/>
                          <a:sym typeface="Wingdings"/>
                        </a:rPr>
                        <a:t> </a:t>
                      </a:r>
                      <a:r>
                        <a:rPr lang="en-US" sz="1200" b="0" dirty="0" smtClean="0">
                          <a:solidFill>
                            <a:schemeClr val="bg1"/>
                          </a:solidFill>
                          <a:latin typeface="+mn-lt"/>
                        </a:rPr>
                        <a:t>KSDE</a:t>
                      </a:r>
                      <a:r>
                        <a:rPr lang="en-US" sz="1200" b="0" baseline="0" dirty="0" smtClean="0">
                          <a:solidFill>
                            <a:schemeClr val="bg1"/>
                          </a:solidFill>
                          <a:latin typeface="+mn-lt"/>
                        </a:rPr>
                        <a:t> Staff</a:t>
                      </a:r>
                      <a:endParaRPr lang="en-US" sz="1200" b="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1"/>
                          </a:solidFill>
                        </a:rPr>
                        <a:t>69</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bl>
          </a:graphicData>
        </a:graphic>
      </p:graphicFrame>
    </p:spTree>
    <p:extLst>
      <p:ext uri="{BB962C8B-B14F-4D97-AF65-F5344CB8AC3E}">
        <p14:creationId xmlns:p14="http://schemas.microsoft.com/office/powerpoint/2010/main" val="116963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3747"/>
            <a:ext cx="9144000" cy="24160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63747"/>
            <a:ext cx="9144000" cy="24160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63747"/>
            <a:ext cx="9144000" cy="241602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63747"/>
            <a:ext cx="9144000" cy="2416029"/>
          </a:xfrm>
          <a:prstGeom prst="rect">
            <a:avLst/>
          </a:prstGeom>
        </p:spPr>
      </p:pic>
      <p:sp>
        <p:nvSpPr>
          <p:cNvPr id="7" name="Title 6"/>
          <p:cNvSpPr>
            <a:spLocks noGrp="1"/>
          </p:cNvSpPr>
          <p:nvPr>
            <p:ph type="title"/>
          </p:nvPr>
        </p:nvSpPr>
        <p:spPr/>
        <p:txBody>
          <a:bodyPr wrap="square">
            <a:normAutofit fontScale="90000"/>
          </a:bodyPr>
          <a:lstStyle/>
          <a:p>
            <a:r>
              <a:rPr lang="en-US" sz="2800" dirty="0" smtClean="0"/>
              <a:t>From the first set of focus group responses, what characteristics of success were most frequently cited?</a:t>
            </a:r>
            <a:endParaRPr lang="en-US" sz="28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63747"/>
            <a:ext cx="9144000" cy="2416029"/>
          </a:xfrm>
          <a:prstGeom prst="rect">
            <a:avLst/>
          </a:prstGeom>
        </p:spPr>
      </p:pic>
    </p:spTree>
    <p:extLst>
      <p:ext uri="{BB962C8B-B14F-4D97-AF65-F5344CB8AC3E}">
        <p14:creationId xmlns:p14="http://schemas.microsoft.com/office/powerpoint/2010/main" val="132971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5350"/>
            <a:ext cx="9144000" cy="3581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wrap="square">
            <a:normAutofit/>
          </a:bodyPr>
          <a:lstStyle/>
          <a:p>
            <a:r>
              <a:rPr lang="en-US" sz="2000" dirty="0" smtClean="0">
                <a:solidFill>
                  <a:schemeClr val="accent1"/>
                </a:solidFill>
              </a:rPr>
              <a:t>BUSINESS AND INDUSTRY </a:t>
            </a:r>
            <a:r>
              <a:rPr lang="en-US" dirty="0" smtClean="0"/>
              <a:t/>
            </a:r>
            <a:br>
              <a:rPr lang="en-US" dirty="0" smtClean="0"/>
            </a:br>
            <a:r>
              <a:rPr lang="en-US" sz="2200" dirty="0" smtClean="0"/>
              <a:t>Focus </a:t>
            </a:r>
            <a:r>
              <a:rPr lang="en-US" sz="2200" dirty="0"/>
              <a:t>Groups by Organizational Size (number of employees)</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559081663"/>
              </p:ext>
            </p:extLst>
          </p:nvPr>
        </p:nvGraphicFramePr>
        <p:xfrm>
          <a:off x="228600" y="895350"/>
          <a:ext cx="8763002" cy="3567129"/>
        </p:xfrm>
        <a:graphic>
          <a:graphicData uri="http://schemas.openxmlformats.org/drawingml/2006/table">
            <a:tbl>
              <a:tblPr firstRow="1" bandRow="1">
                <a:tableStyleId>{3B4B98B0-60AC-42C2-AFA5-B58CD77FA1E5}</a:tableStyleId>
              </a:tblPr>
              <a:tblGrid>
                <a:gridCol w="2286000"/>
                <a:gridCol w="4826001"/>
                <a:gridCol w="1651001"/>
              </a:tblGrid>
              <a:tr h="381000">
                <a:tc>
                  <a:txBody>
                    <a:bodyPr/>
                    <a:lstStyle/>
                    <a:p>
                      <a:pPr algn="ctr" fontAlgn="b"/>
                      <a:r>
                        <a:rPr lang="en-US" sz="1800" u="none" strike="noStrike" dirty="0" smtClean="0">
                          <a:effectLst/>
                        </a:rPr>
                        <a:t># of </a:t>
                      </a:r>
                      <a:r>
                        <a:rPr lang="en-US" sz="1800" u="none" strike="noStrike" dirty="0">
                          <a:effectLst/>
                        </a:rPr>
                        <a:t>employees </a:t>
                      </a:r>
                      <a:endParaRPr lang="en-US" sz="1800" b="0" i="0" u="none" strike="noStrike" dirty="0">
                        <a:solidFill>
                          <a:srgbClr val="000000"/>
                        </a:solidFill>
                        <a:effectLst/>
                        <a:latin typeface="Calibri"/>
                      </a:endParaRPr>
                    </a:p>
                  </a:txBody>
                  <a:tcPr marL="11778" marR="11778" marT="9525" marB="0" anchor="b"/>
                </a:tc>
                <a:tc>
                  <a:txBody>
                    <a:bodyPr/>
                    <a:lstStyle/>
                    <a:p>
                      <a:pPr algn="ctr" fontAlgn="b"/>
                      <a:r>
                        <a:rPr lang="en-US" sz="1800" u="none" strike="noStrike" dirty="0" smtClean="0">
                          <a:effectLst/>
                        </a:rPr>
                        <a:t># </a:t>
                      </a:r>
                      <a:r>
                        <a:rPr lang="en-US" sz="1800" u="none" strike="noStrike" dirty="0">
                          <a:effectLst/>
                        </a:rPr>
                        <a:t>of </a:t>
                      </a:r>
                      <a:r>
                        <a:rPr lang="en-US" sz="1800" u="none" strike="noStrike" dirty="0" smtClean="0">
                          <a:effectLst/>
                        </a:rPr>
                        <a:t>businesses </a:t>
                      </a:r>
                      <a:r>
                        <a:rPr lang="en-US" sz="1800" u="none" strike="noStrike" dirty="0">
                          <a:effectLst/>
                        </a:rPr>
                        <a:t>at this level</a:t>
                      </a:r>
                      <a:endParaRPr lang="en-US" sz="1800" b="0" i="0" u="none" strike="noStrike" dirty="0">
                        <a:solidFill>
                          <a:srgbClr val="000000"/>
                        </a:solidFill>
                        <a:effectLst/>
                        <a:latin typeface="Calibri"/>
                      </a:endParaRPr>
                    </a:p>
                  </a:txBody>
                  <a:tcPr marL="11778" marR="11778" marT="9525" marB="0" anchor="b"/>
                </a:tc>
                <a:tc>
                  <a:txBody>
                    <a:bodyPr/>
                    <a:lstStyle/>
                    <a:p>
                      <a:pPr algn="ctr" fontAlgn="b"/>
                      <a:r>
                        <a:rPr lang="en-US" sz="1800" u="none" strike="noStrike" dirty="0">
                          <a:effectLst/>
                        </a:rPr>
                        <a:t>%</a:t>
                      </a:r>
                      <a:endParaRPr lang="en-US" sz="1800" b="0" i="0" u="none" strike="noStrike" dirty="0">
                        <a:solidFill>
                          <a:srgbClr val="000000"/>
                        </a:solidFill>
                        <a:effectLst/>
                        <a:latin typeface="Calibri"/>
                      </a:endParaRPr>
                    </a:p>
                  </a:txBody>
                  <a:tcPr marL="11778" marR="11778" marT="9525" marB="0" anchor="b"/>
                </a:tc>
              </a:tr>
              <a:tr h="393557">
                <a:tc>
                  <a:txBody>
                    <a:bodyPr/>
                    <a:lstStyle/>
                    <a:p>
                      <a:pPr algn="ctr" fontAlgn="b"/>
                      <a:r>
                        <a:rPr lang="en-US" sz="2400" u="none" strike="noStrike" dirty="0">
                          <a:effectLst/>
                        </a:rPr>
                        <a:t>0</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2</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1.8</a:t>
                      </a:r>
                      <a:endParaRPr lang="en-US" sz="2400" b="0" i="0" u="none" strike="noStrike" dirty="0">
                        <a:solidFill>
                          <a:srgbClr val="000000"/>
                        </a:solidFill>
                        <a:effectLst/>
                        <a:latin typeface="Calibri"/>
                      </a:endParaRPr>
                    </a:p>
                  </a:txBody>
                  <a:tcPr marL="11778" marR="11778" marT="9525" marB="0" anchor="b"/>
                </a:tc>
              </a:tr>
              <a:tr h="393557">
                <a:tc>
                  <a:txBody>
                    <a:bodyPr/>
                    <a:lstStyle/>
                    <a:p>
                      <a:pPr algn="ctr" fontAlgn="b"/>
                      <a:r>
                        <a:rPr lang="en-US" sz="2400" u="none" strike="noStrike" dirty="0">
                          <a:effectLst/>
                        </a:rPr>
                        <a:t>1  - 10</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28</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25.2</a:t>
                      </a:r>
                      <a:endParaRPr lang="en-US" sz="2400" b="0" i="0" u="none" strike="noStrike" dirty="0">
                        <a:solidFill>
                          <a:srgbClr val="000000"/>
                        </a:solidFill>
                        <a:effectLst/>
                        <a:latin typeface="Calibri"/>
                      </a:endParaRPr>
                    </a:p>
                  </a:txBody>
                  <a:tcPr marL="11778" marR="11778" marT="9525" marB="0" anchor="b"/>
                </a:tc>
              </a:tr>
              <a:tr h="393557">
                <a:tc>
                  <a:txBody>
                    <a:bodyPr/>
                    <a:lstStyle/>
                    <a:p>
                      <a:pPr algn="ctr" fontAlgn="b"/>
                      <a:r>
                        <a:rPr lang="en-US" sz="2400" u="none" strike="noStrike" dirty="0">
                          <a:effectLst/>
                        </a:rPr>
                        <a:t>11 - 50</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28</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25.2</a:t>
                      </a:r>
                      <a:endParaRPr lang="en-US" sz="2400" b="0" i="0" u="none" strike="noStrike" dirty="0">
                        <a:solidFill>
                          <a:srgbClr val="000000"/>
                        </a:solidFill>
                        <a:effectLst/>
                        <a:latin typeface="Calibri"/>
                      </a:endParaRPr>
                    </a:p>
                  </a:txBody>
                  <a:tcPr marL="11778" marR="11778" marT="9525" marB="0" anchor="b"/>
                </a:tc>
              </a:tr>
              <a:tr h="393557">
                <a:tc>
                  <a:txBody>
                    <a:bodyPr/>
                    <a:lstStyle/>
                    <a:p>
                      <a:pPr algn="ctr" fontAlgn="b"/>
                      <a:r>
                        <a:rPr lang="en-US" sz="2400" u="none" strike="noStrike" dirty="0">
                          <a:effectLst/>
                        </a:rPr>
                        <a:t>51 - 100</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8</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7.2</a:t>
                      </a:r>
                      <a:endParaRPr lang="en-US" sz="2400" b="0" i="0" u="none" strike="noStrike" dirty="0">
                        <a:solidFill>
                          <a:srgbClr val="000000"/>
                        </a:solidFill>
                        <a:effectLst/>
                        <a:latin typeface="Calibri"/>
                      </a:endParaRPr>
                    </a:p>
                  </a:txBody>
                  <a:tcPr marL="11778" marR="11778" marT="9525" marB="0" anchor="b"/>
                </a:tc>
              </a:tr>
              <a:tr h="431230">
                <a:tc>
                  <a:txBody>
                    <a:bodyPr/>
                    <a:lstStyle/>
                    <a:p>
                      <a:pPr algn="ctr" fontAlgn="b"/>
                      <a:r>
                        <a:rPr lang="en-US" sz="2400" u="none" strike="noStrike" dirty="0">
                          <a:effectLst/>
                        </a:rPr>
                        <a:t>101 - 150</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6</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5.4</a:t>
                      </a:r>
                      <a:endParaRPr lang="en-US" sz="2400" b="0" i="0" u="none" strike="noStrike" dirty="0">
                        <a:solidFill>
                          <a:srgbClr val="000000"/>
                        </a:solidFill>
                        <a:effectLst/>
                        <a:latin typeface="Calibri"/>
                      </a:endParaRPr>
                    </a:p>
                  </a:txBody>
                  <a:tcPr marL="11778" marR="11778" marT="9525" marB="0" anchor="b"/>
                </a:tc>
              </a:tr>
              <a:tr h="393557">
                <a:tc>
                  <a:txBody>
                    <a:bodyPr/>
                    <a:lstStyle/>
                    <a:p>
                      <a:pPr algn="ctr" fontAlgn="b"/>
                      <a:r>
                        <a:rPr lang="en-US" sz="2400" u="none" strike="noStrike" dirty="0">
                          <a:effectLst/>
                        </a:rPr>
                        <a:t>151 - 200</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6</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5.4</a:t>
                      </a:r>
                      <a:endParaRPr lang="en-US" sz="2400" b="0" i="0" u="none" strike="noStrike" dirty="0">
                        <a:solidFill>
                          <a:srgbClr val="000000"/>
                        </a:solidFill>
                        <a:effectLst/>
                        <a:latin typeface="Calibri"/>
                      </a:endParaRPr>
                    </a:p>
                  </a:txBody>
                  <a:tcPr marL="11778" marR="11778" marT="9525" marB="0" anchor="b"/>
                </a:tc>
              </a:tr>
              <a:tr h="393557">
                <a:tc>
                  <a:txBody>
                    <a:bodyPr/>
                    <a:lstStyle/>
                    <a:p>
                      <a:pPr algn="ctr" fontAlgn="b"/>
                      <a:r>
                        <a:rPr lang="en-US" sz="2400" u="none" strike="noStrike" dirty="0">
                          <a:effectLst/>
                        </a:rPr>
                        <a:t>201 - 500</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14</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12.6</a:t>
                      </a:r>
                      <a:endParaRPr lang="en-US" sz="2400" b="0" i="0" u="none" strike="noStrike" dirty="0">
                        <a:solidFill>
                          <a:srgbClr val="000000"/>
                        </a:solidFill>
                        <a:effectLst/>
                        <a:latin typeface="Calibri"/>
                      </a:endParaRPr>
                    </a:p>
                  </a:txBody>
                  <a:tcPr marL="11778" marR="11778" marT="9525" marB="0" anchor="b"/>
                </a:tc>
              </a:tr>
              <a:tr h="393557">
                <a:tc>
                  <a:txBody>
                    <a:bodyPr/>
                    <a:lstStyle/>
                    <a:p>
                      <a:pPr algn="ctr" fontAlgn="b"/>
                      <a:r>
                        <a:rPr lang="en-US" sz="2400" u="none" strike="noStrike" dirty="0">
                          <a:effectLst/>
                        </a:rPr>
                        <a:t>&gt; 500</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19</a:t>
                      </a:r>
                      <a:endParaRPr lang="en-US" sz="2400" b="0" i="0" u="none" strike="noStrike" dirty="0">
                        <a:solidFill>
                          <a:srgbClr val="000000"/>
                        </a:solidFill>
                        <a:effectLst/>
                        <a:latin typeface="Calibri"/>
                      </a:endParaRPr>
                    </a:p>
                  </a:txBody>
                  <a:tcPr marL="11778" marR="11778" marT="9525" marB="0" anchor="b"/>
                </a:tc>
                <a:tc>
                  <a:txBody>
                    <a:bodyPr/>
                    <a:lstStyle/>
                    <a:p>
                      <a:pPr algn="ctr" fontAlgn="b"/>
                      <a:r>
                        <a:rPr lang="en-US" sz="2400" u="none" strike="noStrike" dirty="0">
                          <a:effectLst/>
                        </a:rPr>
                        <a:t>17.1</a:t>
                      </a:r>
                      <a:endParaRPr lang="en-US" sz="2400" b="0" i="0" u="none" strike="noStrike" dirty="0">
                        <a:solidFill>
                          <a:srgbClr val="000000"/>
                        </a:solidFill>
                        <a:effectLst/>
                        <a:latin typeface="Calibri"/>
                      </a:endParaRPr>
                    </a:p>
                  </a:txBody>
                  <a:tcPr marL="11778" marR="11778" marT="9525" marB="0" anchor="b"/>
                </a:tc>
              </a:tr>
            </a:tbl>
          </a:graphicData>
        </a:graphic>
      </p:graphicFrame>
    </p:spTree>
    <p:extLst>
      <p:ext uri="{BB962C8B-B14F-4D97-AF65-F5344CB8AC3E}">
        <p14:creationId xmlns:p14="http://schemas.microsoft.com/office/powerpoint/2010/main" val="12162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69914"/>
            <a:ext cx="8839199" cy="1093832"/>
          </a:xfrm>
        </p:spPr>
        <p:txBody>
          <a:bodyPr>
            <a:noAutofit/>
          </a:bodyPr>
          <a:lstStyle/>
          <a:p>
            <a:r>
              <a:rPr lang="en-US" sz="2400" dirty="0" smtClean="0"/>
              <a:t>The business and industry focal groups cited </a:t>
            </a:r>
            <a:r>
              <a:rPr lang="en-US" sz="2400" b="1" dirty="0" smtClean="0">
                <a:solidFill>
                  <a:schemeClr val="bg2"/>
                </a:solidFill>
              </a:rPr>
              <a:t>non-academic skills</a:t>
            </a:r>
            <a:r>
              <a:rPr lang="en-US" sz="2400" dirty="0" smtClean="0"/>
              <a:t> with greater frequency than the community groups:</a:t>
            </a:r>
            <a:endParaRPr lang="en-US" sz="2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3746"/>
            <a:ext cx="9143998" cy="2416029"/>
          </a:xfrm>
          <a:prstGeom prst="rect">
            <a:avLst/>
          </a:prstGeom>
        </p:spPr>
      </p:pic>
    </p:spTree>
    <p:extLst>
      <p:ext uri="{BB962C8B-B14F-4D97-AF65-F5344CB8AC3E}">
        <p14:creationId xmlns:p14="http://schemas.microsoft.com/office/powerpoint/2010/main" val="258229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8627</TotalTime>
  <Words>2032</Words>
  <Application>Microsoft Office PowerPoint</Application>
  <PresentationFormat>On-screen Show (16:9)</PresentationFormat>
  <Paragraphs>204</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KansansCAN-Blank-Template</vt:lpstr>
      <vt:lpstr>Kansas Leads the World in the Success of Each Student.</vt:lpstr>
      <vt:lpstr>PowerPoint Presentation</vt:lpstr>
      <vt:lpstr>Student Success</vt:lpstr>
      <vt:lpstr>Postsecondary Evidence</vt:lpstr>
      <vt:lpstr>KANSAS CHILDREN KANSAS’ FUTURE Tour</vt:lpstr>
      <vt:lpstr>Respondents’ Occupational Roles</vt:lpstr>
      <vt:lpstr>From the first set of focus group responses, what characteristics of success were most frequently cited?</vt:lpstr>
      <vt:lpstr>BUSINESS AND INDUSTRY  Focus Groups by Organizational Size (number of employees)</vt:lpstr>
      <vt:lpstr>The business and industry focal groups cited non-academic skills with greater frequency than the community groups:</vt:lpstr>
      <vt:lpstr>What is the role of K-12 education in achieving this future?</vt:lpstr>
      <vt:lpstr>What themes made up the strategic activities?</vt:lpstr>
      <vt:lpstr>Creating a Vision for Kansas</vt:lpstr>
      <vt:lpstr>A few take-home lessons</vt:lpstr>
      <vt:lpstr>What are community focus groups saying about measures?</vt:lpstr>
      <vt:lpstr>Kansas College and Career Ready</vt:lpstr>
      <vt:lpstr>PowerPoint Presentation</vt:lpstr>
      <vt:lpstr>Creating a Vision for Kansas</vt:lpstr>
      <vt:lpstr>PowerPoint Presentation</vt:lpstr>
      <vt:lpstr>PowerPoint Presentation</vt:lpstr>
    </vt:vector>
  </TitlesOfParts>
  <Company>KSDE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Cheryl Franklin</cp:lastModifiedBy>
  <cp:revision>383</cp:revision>
  <dcterms:created xsi:type="dcterms:W3CDTF">2015-08-04T16:12:34Z</dcterms:created>
  <dcterms:modified xsi:type="dcterms:W3CDTF">2015-11-04T21:47:39Z</dcterms:modified>
</cp:coreProperties>
</file>