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67" r:id="rId9"/>
    <p:sldId id="272" r:id="rId10"/>
    <p:sldId id="273" r:id="rId11"/>
    <p:sldId id="274" r:id="rId12"/>
    <p:sldId id="275" r:id="rId13"/>
    <p:sldId id="259" r:id="rId14"/>
    <p:sldId id="276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63" r:id="rId25"/>
    <p:sldId id="264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65" r:id="rId34"/>
    <p:sldId id="266" r:id="rId35"/>
    <p:sldId id="284" r:id="rId36"/>
    <p:sldId id="294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>
        <p:scale>
          <a:sx n="60" d="100"/>
          <a:sy n="60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4845B4-26FA-4F3A-AE7F-B6F3CCE1126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246EB5-FD17-4164-BD46-F1382A1A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EABDB4-C03C-4D48-9BA9-11C27B1E346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D047E2-0390-4092-9D06-8CD8F4D25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6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047E2-0390-4092-9D06-8CD8F4D25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047E2-0390-4092-9D06-8CD8F4D25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6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search-standards" TargetMode="External"/><Relationship Id="rId2" Type="http://schemas.openxmlformats.org/officeDocument/2006/relationships/hyperlink" Target="http://www.nextgenscience.org/search-standards-dc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xtgenscience.org/search-performance-expectation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owstem.org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geted-connections.com/" TargetMode="External"/><Relationship Id="rId2" Type="http://schemas.openxmlformats.org/officeDocument/2006/relationships/hyperlink" Target="http://nextgenscience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nquiryproject.terc.edu/" TargetMode="External"/><Relationship Id="rId2" Type="http://schemas.openxmlformats.org/officeDocument/2006/relationships/hyperlink" Target="http://ambitiousscienceteachi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unity.ksde.org/Default.aspx?tabid=5975" TargetMode="External"/><Relationship Id="rId5" Type="http://schemas.openxmlformats.org/officeDocument/2006/relationships/hyperlink" Target="http://www.nextgenscience.org/resources" TargetMode="External"/><Relationship Id="rId4" Type="http://schemas.openxmlformats.org/officeDocument/2006/relationships/hyperlink" Target="http://ngss.nsta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Hurlal@usd450.net" TargetMode="External"/><Relationship Id="rId2" Type="http://schemas.openxmlformats.org/officeDocument/2006/relationships/hyperlink" Target="mailto:borjons@usd450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Generation Science Standards and Implementation: A Look at How Districts are Changing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Shawnee Heights </a:t>
            </a:r>
            <a:r>
              <a:rPr lang="en-US" dirty="0" err="1" smtClean="0"/>
              <a:t>Usd</a:t>
            </a:r>
            <a:r>
              <a:rPr lang="en-US" dirty="0" smtClean="0"/>
              <a:t> 450’s journey into the next generation science standards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standards all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12758"/>
            <a:ext cx="10363826" cy="3978441"/>
          </a:xfrm>
        </p:spPr>
        <p:txBody>
          <a:bodyPr>
            <a:normAutofit/>
          </a:bodyPr>
          <a:lstStyle/>
          <a:p>
            <a:r>
              <a:rPr lang="en-US" dirty="0"/>
              <a:t>Making the Next Generation Science Standards Accessible to All </a:t>
            </a:r>
            <a:r>
              <a:rPr lang="en-US" dirty="0" smtClean="0"/>
              <a:t>Students</a:t>
            </a:r>
          </a:p>
          <a:p>
            <a:pPr lvl="1"/>
            <a:r>
              <a:rPr lang="en-US" sz="2000" dirty="0"/>
              <a:t>economically disadvantaged </a:t>
            </a:r>
            <a:r>
              <a:rPr lang="en-US" sz="2000" dirty="0" smtClean="0"/>
              <a:t>students</a:t>
            </a:r>
          </a:p>
          <a:p>
            <a:pPr lvl="1"/>
            <a:r>
              <a:rPr lang="en-US" sz="2000" dirty="0" smtClean="0"/>
              <a:t>students </a:t>
            </a:r>
            <a:r>
              <a:rPr lang="en-US" sz="2000" dirty="0"/>
              <a:t>from major racial and ethnic </a:t>
            </a:r>
            <a:r>
              <a:rPr lang="en-US" sz="2000" dirty="0" smtClean="0"/>
              <a:t>groups</a:t>
            </a:r>
          </a:p>
          <a:p>
            <a:pPr lvl="1"/>
            <a:r>
              <a:rPr lang="en-US" sz="2000" dirty="0" smtClean="0"/>
              <a:t>students </a:t>
            </a:r>
            <a:r>
              <a:rPr lang="en-US" sz="2000" dirty="0"/>
              <a:t>with </a:t>
            </a:r>
            <a:r>
              <a:rPr lang="en-US" sz="2000" dirty="0" smtClean="0"/>
              <a:t>disabilities</a:t>
            </a:r>
          </a:p>
          <a:p>
            <a:pPr lvl="1"/>
            <a:r>
              <a:rPr lang="en-US" sz="2000" dirty="0" smtClean="0"/>
              <a:t>students </a:t>
            </a:r>
            <a:r>
              <a:rPr lang="en-US" sz="2000" dirty="0"/>
              <a:t>with limited English </a:t>
            </a:r>
            <a:r>
              <a:rPr lang="en-US" sz="2000" dirty="0" smtClean="0"/>
              <a:t>proficiency</a:t>
            </a:r>
          </a:p>
          <a:p>
            <a:pPr lvl="1"/>
            <a:r>
              <a:rPr lang="en-US" sz="2000" dirty="0" smtClean="0"/>
              <a:t>Girls</a:t>
            </a:r>
          </a:p>
          <a:p>
            <a:pPr lvl="1"/>
            <a:r>
              <a:rPr lang="en-US" sz="2000" dirty="0" smtClean="0"/>
              <a:t>students </a:t>
            </a:r>
            <a:r>
              <a:rPr lang="en-US" sz="2000" dirty="0"/>
              <a:t>in alternative education </a:t>
            </a:r>
            <a:r>
              <a:rPr lang="en-US" sz="2000" dirty="0" smtClean="0"/>
              <a:t>programs</a:t>
            </a:r>
          </a:p>
          <a:p>
            <a:pPr lvl="1"/>
            <a:r>
              <a:rPr lang="en-US" sz="2000" dirty="0" smtClean="0"/>
              <a:t>gifted </a:t>
            </a:r>
            <a:r>
              <a:rPr lang="en-US" sz="2000" dirty="0"/>
              <a:t>and talented </a:t>
            </a:r>
            <a:r>
              <a:rPr lang="en-US" sz="2000" dirty="0" smtClean="0"/>
              <a:t>students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54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Engineering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76926"/>
            <a:ext cx="10363826" cy="3914273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“Providing </a:t>
            </a:r>
            <a:r>
              <a:rPr lang="en-US" sz="2800" dirty="0"/>
              <a:t>students a foundation in engineering design allows them to better engage in and aspire to solve the major societal and environmental challenges they will face in the decades </a:t>
            </a:r>
            <a:r>
              <a:rPr lang="en-US" sz="2800" dirty="0" smtClean="0"/>
              <a:t>ahead”</a:t>
            </a:r>
          </a:p>
          <a:p>
            <a:r>
              <a:rPr lang="en-US" sz="2800" dirty="0"/>
              <a:t>A. Defining and delimiting engineering </a:t>
            </a:r>
            <a:endParaRPr lang="en-US" sz="2800" dirty="0" smtClean="0"/>
          </a:p>
          <a:p>
            <a:r>
              <a:rPr lang="en-US" sz="2800" dirty="0" smtClean="0"/>
              <a:t>B</a:t>
            </a:r>
            <a:r>
              <a:rPr lang="en-US" sz="2800" dirty="0"/>
              <a:t>. Designing solutions to engineering </a:t>
            </a:r>
            <a:r>
              <a:rPr lang="en-US" sz="2800" dirty="0" smtClean="0"/>
              <a:t>problems</a:t>
            </a:r>
          </a:p>
          <a:p>
            <a:r>
              <a:rPr lang="en-US" sz="2800" dirty="0" smtClean="0"/>
              <a:t>C</a:t>
            </a:r>
            <a:r>
              <a:rPr lang="en-US" sz="2800" dirty="0"/>
              <a:t>. Optimizing the design </a:t>
            </a:r>
            <a:r>
              <a:rPr lang="en-US" sz="2800" dirty="0" smtClean="0"/>
              <a:t>solution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Course Mapping in Middle and High School for the Next Generation Science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A. Conceptual Progressions Model (6–8) and (9–12) (Course Map Model 1) </a:t>
            </a:r>
            <a:endParaRPr lang="en-US" sz="2800" dirty="0" smtClean="0"/>
          </a:p>
          <a:p>
            <a:r>
              <a:rPr lang="en-US" sz="2800" dirty="0" smtClean="0"/>
              <a:t>B</a:t>
            </a:r>
            <a:r>
              <a:rPr lang="en-US" sz="2800" dirty="0"/>
              <a:t>. Science Domains Model (6–8) and (9–12) (Course Map Model 2) </a:t>
            </a:r>
            <a:endParaRPr lang="en-US" sz="2800" dirty="0" smtClean="0"/>
          </a:p>
          <a:p>
            <a:r>
              <a:rPr lang="en-US" sz="2800" dirty="0" smtClean="0"/>
              <a:t>C</a:t>
            </a:r>
            <a:r>
              <a:rPr lang="en-US" sz="2800" dirty="0"/>
              <a:t>. Modified Science Domains Model (9–12) (Course Map Model 3) </a:t>
            </a:r>
          </a:p>
        </p:txBody>
      </p:sp>
    </p:spTree>
    <p:extLst>
      <p:ext uri="{BB962C8B-B14F-4D97-AF65-F5344CB8AC3E}">
        <p14:creationId xmlns:p14="http://schemas.microsoft.com/office/powerpoint/2010/main" val="17202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719"/>
            <a:ext cx="8539898" cy="63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b="1" dirty="0">
                <a:hlinkClick r:id="rId2"/>
              </a:rPr>
              <a:t>View the NGSS in Disciplinary Core Idea (DCI) </a:t>
            </a:r>
            <a:r>
              <a:rPr lang="en-US" sz="2400" b="1" dirty="0" smtClean="0">
                <a:hlinkClick r:id="rId2"/>
              </a:rPr>
              <a:t>Arrangements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Discipline core idea- Physical, Life, Earth, Engineering</a:t>
            </a:r>
            <a:endParaRPr lang="en-US" sz="2400" dirty="0"/>
          </a:p>
          <a:p>
            <a:r>
              <a:rPr lang="en-US" sz="2400" b="1" dirty="0">
                <a:hlinkClick r:id="rId3"/>
              </a:rPr>
              <a:t>View the NGSS in Topic </a:t>
            </a:r>
            <a:r>
              <a:rPr lang="en-US" sz="2400" b="1" dirty="0" smtClean="0">
                <a:hlinkClick r:id="rId3"/>
              </a:rPr>
              <a:t>Arrangements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Topic- interdependence, Reactions, forces</a:t>
            </a:r>
            <a:endParaRPr lang="en-US" sz="2400" dirty="0"/>
          </a:p>
          <a:p>
            <a:r>
              <a:rPr lang="en-US" sz="2400" b="1" dirty="0">
                <a:hlinkClick r:id="rId4"/>
              </a:rPr>
              <a:t>View and Search the NGSS performance expectations individually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41219"/>
            <a:ext cx="872690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Kindergarten Science Eight Essentials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do plants and animals need to survive?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Basic needs </a:t>
            </a:r>
            <a:r>
              <a:rPr lang="en-US" sz="2000" dirty="0" smtClean="0"/>
              <a:t> 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of environment </a:t>
            </a:r>
            <a:endParaRPr lang="en-US" sz="2000" dirty="0" smtClean="0"/>
          </a:p>
          <a:p>
            <a:r>
              <a:rPr lang="en-US" sz="2000" dirty="0" smtClean="0"/>
              <a:t>2</a:t>
            </a:r>
            <a:r>
              <a:rPr lang="en-US" sz="2000" dirty="0"/>
              <a:t>. What natural resources we use every day? </a:t>
            </a:r>
            <a:endParaRPr lang="en-US" sz="2000" dirty="0" smtClean="0"/>
          </a:p>
          <a:p>
            <a:r>
              <a:rPr lang="en-US" sz="2000" dirty="0" smtClean="0"/>
              <a:t>3</a:t>
            </a:r>
            <a:r>
              <a:rPr lang="en-US" sz="2000" dirty="0"/>
              <a:t>. What can I do to take care of our natural </a:t>
            </a:r>
            <a:r>
              <a:rPr lang="en-US" sz="2000" dirty="0" smtClean="0"/>
              <a:t>resources?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1. Impact </a:t>
            </a:r>
            <a:r>
              <a:rPr lang="en-US" sz="2000" dirty="0"/>
              <a:t>of land, water and air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2. Reduce </a:t>
            </a:r>
            <a:r>
              <a:rPr lang="en-US" sz="2000" dirty="0"/>
              <a:t>use of natural resources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3. Recognize </a:t>
            </a:r>
            <a:r>
              <a:rPr lang="en-US" sz="2000" dirty="0"/>
              <a:t>local natural resources and conservations </a:t>
            </a:r>
            <a:endParaRPr lang="en-US" sz="2000" dirty="0" smtClean="0"/>
          </a:p>
          <a:p>
            <a:r>
              <a:rPr lang="en-US" sz="2000" dirty="0" smtClean="0"/>
              <a:t>4</a:t>
            </a:r>
            <a:r>
              <a:rPr lang="en-US" sz="2000" dirty="0"/>
              <a:t>. How do pushes and pulls make things move in different ways? </a:t>
            </a:r>
            <a:endParaRPr lang="en-US" sz="2000" dirty="0" smtClean="0"/>
          </a:p>
          <a:p>
            <a:r>
              <a:rPr lang="en-US" sz="2000" dirty="0" smtClean="0"/>
              <a:t>5</a:t>
            </a:r>
            <a:r>
              <a:rPr lang="en-US" sz="2000" dirty="0"/>
              <a:t>. How can I use tools or objects to change the speed of an object? </a:t>
            </a:r>
            <a:endParaRPr lang="en-US" sz="2000" dirty="0" smtClean="0"/>
          </a:p>
          <a:p>
            <a:r>
              <a:rPr lang="en-US" sz="2000" dirty="0" smtClean="0"/>
              <a:t>6</a:t>
            </a:r>
            <a:r>
              <a:rPr lang="en-US" sz="2000" dirty="0"/>
              <a:t>. How does the sun effect my world?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1. Warmth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2. Light</a:t>
            </a:r>
          </a:p>
          <a:p>
            <a:r>
              <a:rPr lang="en-US" sz="2000" dirty="0" smtClean="0"/>
              <a:t>7</a:t>
            </a:r>
            <a:r>
              <a:rPr lang="en-US" sz="2000" dirty="0"/>
              <a:t>. How can I protect myself from the sun?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1. Build </a:t>
            </a:r>
            <a:r>
              <a:rPr lang="en-US" sz="2000" dirty="0"/>
              <a:t>a structure for shelter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2. Clothing/sunscreen</a:t>
            </a:r>
          </a:p>
          <a:p>
            <a:r>
              <a:rPr lang="en-US" sz="2000" dirty="0" smtClean="0"/>
              <a:t>8</a:t>
            </a:r>
            <a:r>
              <a:rPr lang="en-US" sz="2000" dirty="0"/>
              <a:t>. How can I be safe in dangerous weather?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1. Local </a:t>
            </a:r>
            <a:r>
              <a:rPr lang="en-US" sz="2000" dirty="0"/>
              <a:t>concerns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2. Using </a:t>
            </a:r>
            <a:r>
              <a:rPr lang="en-US" sz="2000" dirty="0"/>
              <a:t>forecasting and watching weather</a:t>
            </a:r>
          </a:p>
        </p:txBody>
      </p:sp>
    </p:spTree>
    <p:extLst>
      <p:ext uri="{BB962C8B-B14F-4D97-AF65-F5344CB8AC3E}">
        <p14:creationId xmlns:p14="http://schemas.microsoft.com/office/powerpoint/2010/main" val="19208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748" y="304268"/>
            <a:ext cx="1020277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First Grade Science Essential Questions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do animals grow and survive in the world?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body parts to see, hear, grasp, protect, feed, </a:t>
            </a:r>
            <a:r>
              <a:rPr lang="en-US" sz="2000" dirty="0" smtClean="0"/>
              <a:t>move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Young </a:t>
            </a:r>
            <a:r>
              <a:rPr lang="en-US" sz="2000" dirty="0"/>
              <a:t>animals are like, but not exactly like, their parents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do animals meet their needs?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do animals parents help their babies live and grow?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do animals use their senses to survive?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Do </a:t>
            </a:r>
            <a:r>
              <a:rPr lang="en-US" sz="2000" dirty="0"/>
              <a:t>humans learn to solve problems by observing animals?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do plants grow, live and survive in the world?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Plants </a:t>
            </a:r>
            <a:r>
              <a:rPr lang="en-US" sz="2000" dirty="0"/>
              <a:t>use their parts to live and grow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Plants </a:t>
            </a:r>
            <a:r>
              <a:rPr lang="en-US" sz="2000" dirty="0"/>
              <a:t>of the same type still have some differences ( e.g., slight difference from one sunflower plant to another)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do plant parts help plants grow? </a:t>
            </a:r>
            <a:r>
              <a:rPr lang="en-US" sz="2000" dirty="0" smtClean="0"/>
              <a:t>What </a:t>
            </a:r>
            <a:r>
              <a:rPr lang="en-US" sz="2000" dirty="0"/>
              <a:t>is the plant life cycle?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Do </a:t>
            </a:r>
            <a:r>
              <a:rPr lang="en-US" sz="2000" dirty="0"/>
              <a:t>all plants have the same needs? </a:t>
            </a:r>
            <a:r>
              <a:rPr lang="en-US" sz="2000" dirty="0" smtClean="0"/>
              <a:t> Will </a:t>
            </a:r>
            <a:r>
              <a:rPr lang="en-US" sz="2000" dirty="0"/>
              <a:t>plants keep growing if their environment changes?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Where </a:t>
            </a:r>
            <a:r>
              <a:rPr lang="en-US" sz="2000" dirty="0"/>
              <a:t>does light come from and can I control it?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Objects </a:t>
            </a:r>
            <a:r>
              <a:rPr lang="en-US" sz="2000" dirty="0"/>
              <a:t>can only be seen when illuminated (natural and/or man-made</a:t>
            </a:r>
            <a:r>
              <a:rPr lang="en-US" sz="2000" dirty="0" smtClean="0"/>
              <a:t>)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Materials </a:t>
            </a:r>
            <a:r>
              <a:rPr lang="en-US" sz="2000" dirty="0"/>
              <a:t>conduct light differently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Can </a:t>
            </a:r>
            <a:r>
              <a:rPr lang="en-US" sz="2000" dirty="0"/>
              <a:t>I create light? Can I make light do what I want it to do?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can different materials effect how we use of light? Can I use light to communicate?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598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168" y="707501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4. Where </a:t>
            </a:r>
            <a:r>
              <a:rPr lang="en-US" sz="2000" dirty="0"/>
              <a:t>does sound come from and how can I create it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	1.Sound </a:t>
            </a:r>
            <a:r>
              <a:rPr lang="en-US" sz="2000" dirty="0"/>
              <a:t>is created by vibration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What </a:t>
            </a:r>
            <a:r>
              <a:rPr lang="en-US" sz="2000" dirty="0"/>
              <a:t>happens to objects when they make sounds?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Can </a:t>
            </a:r>
            <a:r>
              <a:rPr lang="en-US" sz="2000" dirty="0"/>
              <a:t>I find different ways to use sound to communicate? </a:t>
            </a:r>
            <a:endParaRPr lang="en-US" sz="2000" dirty="0" smtClean="0"/>
          </a:p>
          <a:p>
            <a:r>
              <a:rPr lang="en-US" sz="2000" dirty="0" smtClean="0"/>
              <a:t>5</a:t>
            </a:r>
            <a:r>
              <a:rPr lang="en-US" sz="2000" dirty="0"/>
              <a:t>. What are some objects in the sky and do they move? </a:t>
            </a:r>
          </a:p>
          <a:p>
            <a:r>
              <a:rPr lang="en-US" sz="2000" dirty="0" smtClean="0"/>
              <a:t>	1. Describe </a:t>
            </a:r>
            <a:r>
              <a:rPr lang="en-US" sz="2000" dirty="0"/>
              <a:t>sun, moon and star patterns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2. Relate </a:t>
            </a:r>
            <a:r>
              <a:rPr lang="en-US" sz="2000" dirty="0"/>
              <a:t>time of year to daylight hours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3. Why </a:t>
            </a:r>
            <a:r>
              <a:rPr lang="en-US" sz="2000" dirty="0"/>
              <a:t>are days longer in summer and shorter in winter? (Connect to student)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4. Do </a:t>
            </a:r>
            <a:r>
              <a:rPr lang="en-US" sz="2000" dirty="0"/>
              <a:t>objects in the sky have patterns? </a:t>
            </a:r>
            <a:endParaRPr lang="en-US" sz="2000" dirty="0" smtClean="0"/>
          </a:p>
          <a:p>
            <a:r>
              <a:rPr lang="en-US" sz="2000" dirty="0" smtClean="0"/>
              <a:t>6</a:t>
            </a:r>
            <a:r>
              <a:rPr lang="en-US" sz="2000" dirty="0"/>
              <a:t>. How do I explore science in my life?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1. Observations</a:t>
            </a:r>
            <a:r>
              <a:rPr lang="en-US" sz="2000" dirty="0"/>
              <a:t>, communicating, investigations, design models, research, design solutions, </a:t>
            </a:r>
            <a:r>
              <a:rPr lang="en-US" sz="2000" dirty="0" smtClean="0"/>
              <a:t>		determine </a:t>
            </a:r>
            <a:r>
              <a:rPr lang="en-US" sz="2000" dirty="0"/>
              <a:t>patterns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How </a:t>
            </a:r>
            <a:r>
              <a:rPr lang="en-US" sz="2000" dirty="0"/>
              <a:t>can I find answers to questions? Can I always solve problems the same way?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What </a:t>
            </a:r>
            <a:r>
              <a:rPr lang="en-US" sz="2000" dirty="0"/>
              <a:t>do I do when I can’t find an answer right away? </a:t>
            </a:r>
            <a:endParaRPr lang="en-US" sz="2000" dirty="0" smtClean="0"/>
          </a:p>
          <a:p>
            <a:r>
              <a:rPr lang="en-US" sz="2000" dirty="0" smtClean="0"/>
              <a:t>7</a:t>
            </a:r>
            <a:r>
              <a:rPr lang="en-US" sz="2000" dirty="0"/>
              <a:t>. How do I use science in my life?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1. Inferring</a:t>
            </a:r>
            <a:r>
              <a:rPr lang="en-US" sz="2000" dirty="0"/>
              <a:t>, creating, interpreting, exploring, applying science concepts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Do </a:t>
            </a:r>
            <a:r>
              <a:rPr lang="en-US" sz="2000" dirty="0"/>
              <a:t>I use science every day? How do I know I’m using science?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Can </a:t>
            </a:r>
            <a:r>
              <a:rPr lang="en-US" sz="2000" dirty="0"/>
              <a:t>science be part of PE and music? Can science make my world better?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1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0654" y="0"/>
            <a:ext cx="1081237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Second Grade Science Essential Questions </a:t>
            </a:r>
            <a:endParaRPr lang="en-US" sz="2400" dirty="0" smtClean="0"/>
          </a:p>
          <a:p>
            <a:r>
              <a:rPr lang="en-US" sz="2000" dirty="0" smtClean="0"/>
              <a:t>	</a:t>
            </a:r>
            <a:r>
              <a:rPr lang="en-US" sz="2000" i="1" dirty="0" smtClean="0"/>
              <a:t>Physical </a:t>
            </a:r>
            <a:r>
              <a:rPr lang="en-US" sz="2000" i="1" dirty="0"/>
              <a:t>Science (Structure and Properties of </a:t>
            </a:r>
            <a:r>
              <a:rPr lang="en-US" sz="2000" i="1" dirty="0" smtClean="0"/>
              <a:t>Matter)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can I describe and classify objects? </a:t>
            </a:r>
            <a:r>
              <a:rPr lang="en-US" sz="2000" dirty="0" smtClean="0"/>
              <a:t>2PS1-1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color/texture/hardness/flexibility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can temperature change objects? 2PS1-4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heating/cooling/reversible </a:t>
            </a:r>
            <a:r>
              <a:rPr lang="en-US" sz="2000" dirty="0"/>
              <a:t>or irreversible change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construct </a:t>
            </a:r>
            <a:r>
              <a:rPr lang="en-US" sz="2000" dirty="0"/>
              <a:t>an argument with evidence </a:t>
            </a:r>
            <a:endParaRPr lang="en-US" sz="2000" dirty="0" smtClean="0"/>
          </a:p>
          <a:p>
            <a:pPr lvl="1"/>
            <a:r>
              <a:rPr lang="en-US" sz="2000" i="1" dirty="0" smtClean="0"/>
              <a:t>Life </a:t>
            </a:r>
            <a:r>
              <a:rPr lang="en-US" sz="2000" i="1" dirty="0"/>
              <a:t>Science (Interdependent Relationships in </a:t>
            </a:r>
            <a:r>
              <a:rPr lang="en-US" sz="2000" i="1" dirty="0" smtClean="0"/>
              <a:t>Ecosystems)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do plants need to grow? 2LS2-1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investigation </a:t>
            </a:r>
            <a:r>
              <a:rPr lang="en-US" sz="2000" dirty="0"/>
              <a:t>variables include sunlight and </a:t>
            </a:r>
            <a:r>
              <a:rPr lang="en-US" sz="2000" dirty="0" smtClean="0"/>
              <a:t>water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do animals disperse seed and pollinate plants? 2LS2-2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create </a:t>
            </a:r>
            <a:r>
              <a:rPr lang="en-US" sz="2000" dirty="0"/>
              <a:t>model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Why </a:t>
            </a:r>
            <a:r>
              <a:rPr lang="en-US" sz="2000" dirty="0"/>
              <a:t>do plants and animals live in different habitats? 2LS4-1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observe </a:t>
            </a:r>
            <a:r>
              <a:rPr lang="en-US" sz="2000" dirty="0"/>
              <a:t>plants and animals to compare diversity of life in different habitats </a:t>
            </a:r>
          </a:p>
          <a:p>
            <a:pPr lvl="1"/>
            <a:r>
              <a:rPr lang="en-US" sz="2000" i="1" dirty="0" smtClean="0"/>
              <a:t>Earth </a:t>
            </a:r>
            <a:r>
              <a:rPr lang="en-US" sz="2000" i="1" dirty="0"/>
              <a:t>and Space Science (Processes that Shape the </a:t>
            </a:r>
            <a:r>
              <a:rPr lang="en-US" sz="2000" i="1" dirty="0" smtClean="0"/>
              <a:t>Earth)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does the Earth change quickly and slowly? 2-ESS1-1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volcanic </a:t>
            </a:r>
            <a:r>
              <a:rPr lang="en-US" sz="2000" dirty="0"/>
              <a:t>explosions/earthquakes/erosion/maps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How </a:t>
            </a:r>
            <a:r>
              <a:rPr lang="en-US" sz="2000" dirty="0"/>
              <a:t>can wind and water change the shape of the land? 2-ESS2-1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can </a:t>
            </a:r>
            <a:r>
              <a:rPr lang="en-US" sz="2000" dirty="0"/>
              <a:t>be prevented by: dikes/windbreaks/shrubs/grass/trees </a:t>
            </a:r>
            <a:endParaRPr lang="en-US" sz="2000" dirty="0" smtClean="0"/>
          </a:p>
          <a:p>
            <a:pPr lvl="1"/>
            <a:r>
              <a:rPr lang="en-US" sz="2000" i="1" dirty="0" smtClean="0"/>
              <a:t>Engineering</a:t>
            </a:r>
            <a:r>
              <a:rPr lang="en-US" sz="2000" i="1" dirty="0"/>
              <a:t>, Technology, and Applications of Science </a:t>
            </a:r>
            <a:endParaRPr lang="en-US" sz="2000" i="1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can I create to solve a problem? K-2-ETS1-2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a sketch, drawing, or model to solve a </a:t>
            </a:r>
            <a:r>
              <a:rPr lang="en-US" sz="2000" dirty="0" smtClean="0"/>
              <a:t>problem, compare </a:t>
            </a:r>
            <a:r>
              <a:rPr lang="en-US" sz="2000" dirty="0"/>
              <a:t>and test designs</a:t>
            </a:r>
          </a:p>
        </p:txBody>
      </p:sp>
    </p:spTree>
    <p:extLst>
      <p:ext uri="{BB962C8B-B14F-4D97-AF65-F5344CB8AC3E}">
        <p14:creationId xmlns:p14="http://schemas.microsoft.com/office/powerpoint/2010/main" val="6201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105" y="0"/>
            <a:ext cx="1111717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Third Grade Science Essential Questions</a:t>
            </a:r>
          </a:p>
          <a:p>
            <a:r>
              <a:rPr lang="en-US" sz="2000" dirty="0"/>
              <a:t>1. How can I demonstrate how different objects move and interact with each other?</a:t>
            </a:r>
          </a:p>
          <a:p>
            <a:r>
              <a:rPr lang="en-US" sz="2000" dirty="0"/>
              <a:t> Observe and record how one object interacts with another</a:t>
            </a:r>
          </a:p>
          <a:p>
            <a:r>
              <a:rPr lang="en-US" sz="2000" dirty="0"/>
              <a:t> Moves objects by pushing, pulling, throwing, spinning, dropping and rolling; </a:t>
            </a:r>
            <a:r>
              <a:rPr lang="en-US" sz="2000" dirty="0" smtClean="0"/>
              <a:t>and describes </a:t>
            </a:r>
            <a:r>
              <a:rPr lang="en-US" sz="2000" dirty="0"/>
              <a:t>the motion</a:t>
            </a:r>
          </a:p>
          <a:p>
            <a:r>
              <a:rPr lang="en-US" sz="2000" dirty="0"/>
              <a:t> Predicts future motions</a:t>
            </a:r>
          </a:p>
          <a:p>
            <a:r>
              <a:rPr lang="en-US" sz="2000" dirty="0"/>
              <a:t>2. How do magnets and electricity interact?</a:t>
            </a:r>
          </a:p>
          <a:p>
            <a:r>
              <a:rPr lang="en-US" sz="2000" dirty="0"/>
              <a:t> Solve design problems using magnets</a:t>
            </a:r>
          </a:p>
          <a:p>
            <a:r>
              <a:rPr lang="en-US" sz="2000" dirty="0"/>
              <a:t> Electric Interactions</a:t>
            </a:r>
          </a:p>
          <a:p>
            <a:r>
              <a:rPr lang="en-US" sz="2000" dirty="0"/>
              <a:t>3. How do organisms survive in their ecosystem?</a:t>
            </a:r>
          </a:p>
          <a:p>
            <a:r>
              <a:rPr lang="en-US" sz="2000" dirty="0"/>
              <a:t> </a:t>
            </a:r>
            <a:r>
              <a:rPr lang="en-US" sz="2000" dirty="0" smtClean="0"/>
              <a:t>Adaptation, Environmental </a:t>
            </a:r>
            <a:r>
              <a:rPr lang="en-US" sz="2000" dirty="0"/>
              <a:t>changes</a:t>
            </a:r>
          </a:p>
          <a:p>
            <a:r>
              <a:rPr lang="en-US" sz="2000" dirty="0"/>
              <a:t> Animal groupings in relation to survival</a:t>
            </a:r>
          </a:p>
          <a:p>
            <a:r>
              <a:rPr lang="en-US" sz="2000" dirty="0"/>
              <a:t>4. How can I use fossils to understand their past environment?</a:t>
            </a:r>
          </a:p>
          <a:p>
            <a:r>
              <a:rPr lang="en-US" sz="2000" dirty="0"/>
              <a:t>5. How does a life cycle affect the growth and change of plants and animals from birth to death?</a:t>
            </a:r>
          </a:p>
          <a:p>
            <a:r>
              <a:rPr lang="en-US" sz="2000" dirty="0"/>
              <a:t> Compares basic needs of different organisms in their environment</a:t>
            </a:r>
          </a:p>
          <a:p>
            <a:r>
              <a:rPr lang="en-US" sz="2000" dirty="0"/>
              <a:t> Compares plant and animal life cycles</a:t>
            </a:r>
          </a:p>
          <a:p>
            <a:r>
              <a:rPr lang="en-US" sz="2000" dirty="0"/>
              <a:t>6. How do plant and animal traits effect the survival of organisms?</a:t>
            </a:r>
          </a:p>
          <a:p>
            <a:r>
              <a:rPr lang="en-US" sz="2000" dirty="0"/>
              <a:t> </a:t>
            </a:r>
            <a:r>
              <a:rPr lang="en-US" sz="2000" dirty="0" smtClean="0"/>
              <a:t>Inheritance and variation </a:t>
            </a:r>
            <a:r>
              <a:rPr lang="en-US" sz="2000" dirty="0"/>
              <a:t>of </a:t>
            </a:r>
            <a:r>
              <a:rPr lang="en-US" sz="2000" dirty="0" smtClean="0"/>
              <a:t>traits</a:t>
            </a:r>
          </a:p>
          <a:p>
            <a:r>
              <a:rPr lang="en-US" sz="2000" dirty="0" smtClean="0"/>
              <a:t> </a:t>
            </a:r>
            <a:r>
              <a:rPr lang="en-US" sz="2000" dirty="0"/>
              <a:t>Environmental influence</a:t>
            </a:r>
          </a:p>
          <a:p>
            <a:r>
              <a:rPr lang="en-US" sz="2000" dirty="0"/>
              <a:t> Natural selection</a:t>
            </a:r>
          </a:p>
          <a:p>
            <a:r>
              <a:rPr lang="en-US" sz="2000" dirty="0"/>
              <a:t>7. How do weather and climate vary throughout the world?</a:t>
            </a:r>
          </a:p>
          <a:p>
            <a:r>
              <a:rPr lang="en-US" sz="2000" dirty="0"/>
              <a:t> Analyze weather conditions</a:t>
            </a:r>
          </a:p>
          <a:p>
            <a:r>
              <a:rPr lang="en-US" sz="2000" dirty="0"/>
              <a:t> Examine weather related hazards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5327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952" y="1557866"/>
            <a:ext cx="8839825" cy="1196764"/>
          </a:xfrm>
        </p:spPr>
        <p:txBody>
          <a:bodyPr>
            <a:normAutofit/>
          </a:bodyPr>
          <a:lstStyle/>
          <a:p>
            <a:r>
              <a:rPr lang="en-US" dirty="0" smtClean="0"/>
              <a:t>USD 450</a:t>
            </a:r>
            <a:br>
              <a:rPr lang="en-US" dirty="0" smtClean="0"/>
            </a:br>
            <a:r>
              <a:rPr lang="en-US" dirty="0" smtClean="0"/>
              <a:t>Curriculum process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49776" y="747490"/>
            <a:ext cx="4605303" cy="5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9411" y="342230"/>
            <a:ext cx="986589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Fourth Grade Science Essential Questions</a:t>
            </a:r>
          </a:p>
          <a:p>
            <a:r>
              <a:rPr lang="en-US" dirty="0"/>
              <a:t>1</a:t>
            </a:r>
            <a:r>
              <a:rPr lang="en-US" sz="2000" dirty="0"/>
              <a:t>. How can I use evidence to explain the relationship between the speed and energy of objects?</a:t>
            </a:r>
          </a:p>
          <a:p>
            <a:r>
              <a:rPr lang="en-US" sz="2000" dirty="0"/>
              <a:t> Sound, light, heat and electric currents</a:t>
            </a:r>
          </a:p>
          <a:p>
            <a:r>
              <a:rPr lang="en-US" sz="2000" dirty="0"/>
              <a:t> Conservation of energy and energy transfer</a:t>
            </a:r>
          </a:p>
          <a:p>
            <a:r>
              <a:rPr lang="en-US" sz="2000" dirty="0"/>
              <a:t>2. How can I investigate how to convert energy from one form to another?</a:t>
            </a:r>
          </a:p>
          <a:p>
            <a:r>
              <a:rPr lang="en-US" sz="2000" dirty="0"/>
              <a:t>3. How does the amplitude and wavelength of waves affect how objects move?</a:t>
            </a:r>
          </a:p>
          <a:p>
            <a:r>
              <a:rPr lang="en-US" sz="2000" dirty="0"/>
              <a:t> Describe how patterns are used to transfer information</a:t>
            </a:r>
          </a:p>
          <a:p>
            <a:r>
              <a:rPr lang="en-US" sz="2000" dirty="0"/>
              <a:t> Link to reflection with eye</a:t>
            </a:r>
          </a:p>
          <a:p>
            <a:r>
              <a:rPr lang="en-US" sz="2000" dirty="0"/>
              <a:t>4. How do plant and animal internal and external structures help them function?</a:t>
            </a:r>
          </a:p>
          <a:p>
            <a:r>
              <a:rPr lang="en-US" sz="2000" dirty="0"/>
              <a:t> </a:t>
            </a:r>
            <a:r>
              <a:rPr lang="en-US" sz="2000" dirty="0" smtClean="0"/>
              <a:t>Survival, Growth, Behavior, Reproduction</a:t>
            </a:r>
            <a:endParaRPr lang="en-US" sz="2000" dirty="0"/>
          </a:p>
          <a:p>
            <a:r>
              <a:rPr lang="en-US" sz="2000" dirty="0" smtClean="0"/>
              <a:t> </a:t>
            </a:r>
            <a:r>
              <a:rPr lang="en-US" sz="2000" dirty="0"/>
              <a:t>Reflective function of the eye</a:t>
            </a:r>
          </a:p>
          <a:p>
            <a:r>
              <a:rPr lang="en-US" sz="2000" dirty="0"/>
              <a:t>5. How do animals use their senses to process and respond to information?</a:t>
            </a:r>
          </a:p>
          <a:p>
            <a:r>
              <a:rPr lang="en-US" sz="2000" dirty="0"/>
              <a:t>6. How do I use rock formations and fossils to explain changes in the landscape?</a:t>
            </a:r>
          </a:p>
          <a:p>
            <a:r>
              <a:rPr lang="en-US" sz="2000" dirty="0"/>
              <a:t> Weathering observations</a:t>
            </a:r>
          </a:p>
          <a:p>
            <a:r>
              <a:rPr lang="en-US" sz="2000" dirty="0"/>
              <a:t> Erosion observations</a:t>
            </a:r>
          </a:p>
          <a:p>
            <a:r>
              <a:rPr lang="en-US" sz="2000" dirty="0"/>
              <a:t> Interpret data from maps</a:t>
            </a:r>
          </a:p>
          <a:p>
            <a:r>
              <a:rPr lang="en-US" sz="2000" dirty="0"/>
              <a:t>7. How can I reduce the impact of natural Earth processes on humans?</a:t>
            </a:r>
          </a:p>
          <a:p>
            <a:r>
              <a:rPr lang="en-US" sz="2000" dirty="0"/>
              <a:t> </a:t>
            </a:r>
            <a:r>
              <a:rPr lang="en-US" sz="2000" dirty="0" smtClean="0"/>
              <a:t>Earthquakes, Floods, Tsunamis, Volcanic eruptions</a:t>
            </a:r>
            <a:endParaRPr lang="en-US" sz="2000" dirty="0"/>
          </a:p>
          <a:p>
            <a:r>
              <a:rPr lang="en-US" sz="2000" dirty="0" smtClean="0"/>
              <a:t>8</a:t>
            </a:r>
            <a:r>
              <a:rPr lang="en-US" sz="2000" dirty="0"/>
              <a:t>. How could I describe the link between natural resources and energy and fuels?</a:t>
            </a:r>
          </a:p>
          <a:p>
            <a:r>
              <a:rPr lang="en-US" sz="2000" dirty="0"/>
              <a:t> Renewable and nonrenewable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39485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117" y="117693"/>
            <a:ext cx="1089258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Fifth Grade Science Essential Questions</a:t>
            </a:r>
          </a:p>
          <a:p>
            <a:r>
              <a:rPr lang="en-US" sz="2000" dirty="0"/>
              <a:t>1. How do the geosphere, biosphere, hydrosphere and/or atmosphere interact?</a:t>
            </a:r>
          </a:p>
          <a:p>
            <a:r>
              <a:rPr lang="en-US" sz="2000" dirty="0"/>
              <a:t> Earth’s systems affect each other</a:t>
            </a:r>
          </a:p>
          <a:p>
            <a:r>
              <a:rPr lang="en-US" sz="2000" dirty="0"/>
              <a:t> Water plays a role in Earth’s surface processes</a:t>
            </a:r>
          </a:p>
          <a:p>
            <a:r>
              <a:rPr lang="en-US" sz="2000" dirty="0"/>
              <a:t> Humans have an impact on Earth’s systems</a:t>
            </a:r>
          </a:p>
          <a:p>
            <a:r>
              <a:rPr lang="en-US" sz="2000" dirty="0"/>
              <a:t>2. How can I defend that the gravitational force is exerted by Earth on objects is directed</a:t>
            </a:r>
          </a:p>
          <a:p>
            <a:r>
              <a:rPr lang="en-US" sz="2000" dirty="0"/>
              <a:t>towards the planet’s center?</a:t>
            </a:r>
          </a:p>
          <a:p>
            <a:r>
              <a:rPr lang="en-US" sz="2000" dirty="0"/>
              <a:t>3. How do I prove there are observable patterns for the sun and stars?</a:t>
            </a:r>
          </a:p>
          <a:p>
            <a:r>
              <a:rPr lang="en-US" sz="2000" dirty="0"/>
              <a:t> </a:t>
            </a:r>
            <a:r>
              <a:rPr lang="en-US" sz="2000" dirty="0" smtClean="0"/>
              <a:t>Shadows, Brightness </a:t>
            </a:r>
            <a:r>
              <a:rPr lang="en-US" sz="2000" dirty="0"/>
              <a:t>due to relative </a:t>
            </a:r>
            <a:r>
              <a:rPr lang="en-US" sz="2000" dirty="0" smtClean="0"/>
              <a:t>distance, Seasonal </a:t>
            </a:r>
            <a:r>
              <a:rPr lang="en-US" sz="2000" dirty="0"/>
              <a:t>appearance of stars</a:t>
            </a:r>
          </a:p>
          <a:p>
            <a:r>
              <a:rPr lang="en-US" sz="2000" dirty="0"/>
              <a:t>4. How do I identify matter based on its structure and properties?</a:t>
            </a:r>
          </a:p>
          <a:p>
            <a:r>
              <a:rPr lang="en-US" sz="2000" dirty="0"/>
              <a:t> Particles too small to be seen</a:t>
            </a:r>
          </a:p>
          <a:p>
            <a:r>
              <a:rPr lang="en-US" sz="2000" dirty="0"/>
              <a:t> Properties could include color, hardness, reflectivity, electrical conductivity, thermal</a:t>
            </a:r>
          </a:p>
          <a:p>
            <a:r>
              <a:rPr lang="en-US" sz="2000" dirty="0"/>
              <a:t>conductivity, magnetic forces and solubility</a:t>
            </a:r>
          </a:p>
          <a:p>
            <a:r>
              <a:rPr lang="en-US" sz="2000" dirty="0"/>
              <a:t>5. How can I determine whether two or more substances create a new substance?</a:t>
            </a:r>
          </a:p>
          <a:p>
            <a:r>
              <a:rPr lang="en-US" sz="2000" dirty="0"/>
              <a:t> Conservation of matter</a:t>
            </a:r>
          </a:p>
          <a:p>
            <a:r>
              <a:rPr lang="en-US" sz="2000" dirty="0"/>
              <a:t>6. How does energy flow through an ecosystem?</a:t>
            </a:r>
          </a:p>
          <a:p>
            <a:r>
              <a:rPr lang="en-US" sz="2000" dirty="0"/>
              <a:t> Movement of matter among plants, animals, decomposers and the environment</a:t>
            </a:r>
          </a:p>
          <a:p>
            <a:r>
              <a:rPr lang="en-US" sz="2000" dirty="0"/>
              <a:t> Plant growth occurs mainly from air and water</a:t>
            </a:r>
          </a:p>
          <a:p>
            <a:r>
              <a:rPr lang="en-US" sz="2000" dirty="0"/>
              <a:t>7. How can solve a problem utilizing design?</a:t>
            </a:r>
          </a:p>
          <a:p>
            <a:r>
              <a:rPr lang="en-US" sz="2000" dirty="0"/>
              <a:t> Define and delimiting an engineering problem</a:t>
            </a:r>
          </a:p>
          <a:p>
            <a:r>
              <a:rPr lang="en-US" sz="2000" dirty="0"/>
              <a:t> Develop possible solutions</a:t>
            </a:r>
          </a:p>
          <a:p>
            <a:r>
              <a:rPr lang="en-US" sz="2000" dirty="0"/>
              <a:t> Optimize design solutions</a:t>
            </a:r>
          </a:p>
        </p:txBody>
      </p:sp>
    </p:spTree>
    <p:extLst>
      <p:ext uri="{BB962C8B-B14F-4D97-AF65-F5344CB8AC3E}">
        <p14:creationId xmlns:p14="http://schemas.microsoft.com/office/powerpoint/2010/main" val="2322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073" y="271582"/>
            <a:ext cx="964130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Sixth Grade Science Essential Questions</a:t>
            </a:r>
          </a:p>
          <a:p>
            <a:r>
              <a:rPr lang="en-US" sz="2000" dirty="0"/>
              <a:t>1. How do organisms interact within their environment to obtain energy and matter?</a:t>
            </a:r>
          </a:p>
          <a:p>
            <a:r>
              <a:rPr lang="en-US" sz="2000" dirty="0"/>
              <a:t> How can I use a food web model to demonstrate how energy is transferred among </a:t>
            </a:r>
            <a:r>
              <a:rPr lang="en-US" sz="2000" dirty="0" smtClean="0"/>
              <a:t>producers, consumers</a:t>
            </a:r>
            <a:r>
              <a:rPr lang="en-US" sz="2000" dirty="0"/>
              <a:t>, and decomposers?</a:t>
            </a:r>
          </a:p>
          <a:p>
            <a:r>
              <a:rPr lang="en-US" sz="2000" dirty="0"/>
              <a:t> Based on models and/or evidence, what factors cause constraints on the growth and reproduction </a:t>
            </a:r>
            <a:r>
              <a:rPr lang="en-US" sz="2000" dirty="0" smtClean="0"/>
              <a:t>of organisms </a:t>
            </a:r>
            <a:r>
              <a:rPr lang="en-US" sz="2000" dirty="0"/>
              <a:t>in an ecosystem?</a:t>
            </a:r>
          </a:p>
          <a:p>
            <a:r>
              <a:rPr lang="en-US" sz="2000" dirty="0"/>
              <a:t>2. How does energy move through an ecosystem?</a:t>
            </a:r>
          </a:p>
          <a:p>
            <a:r>
              <a:rPr lang="en-US" sz="2000" dirty="0"/>
              <a:t> What evidence can we observe that energy moves into and out of organisms through process </a:t>
            </a:r>
            <a:r>
              <a:rPr lang="en-US" sz="2000" dirty="0" smtClean="0"/>
              <a:t>of photosynthesis</a:t>
            </a:r>
            <a:r>
              <a:rPr lang="en-US" sz="2000" dirty="0"/>
              <a:t>?</a:t>
            </a:r>
          </a:p>
          <a:p>
            <a:r>
              <a:rPr lang="en-US" sz="2000" dirty="0"/>
              <a:t> How can I use a model to demonstrate that photosynthesis and cellular processes include the </a:t>
            </a:r>
            <a:r>
              <a:rPr lang="en-US" sz="2000" dirty="0" smtClean="0"/>
              <a:t>breaking down </a:t>
            </a:r>
            <a:r>
              <a:rPr lang="en-US" sz="2000" dirty="0"/>
              <a:t>and rearrangement of molecules?</a:t>
            </a:r>
          </a:p>
          <a:p>
            <a:r>
              <a:rPr lang="en-US" sz="2000" dirty="0"/>
              <a:t>3. How can I explain the earth’s place in relation to our solar system, galaxy, and universe?</a:t>
            </a:r>
          </a:p>
          <a:p>
            <a:r>
              <a:rPr lang="en-US" sz="2000" dirty="0"/>
              <a:t> How do I use an earth-sun-moon model to explain lunar phases, eclipses of the sun and moon, </a:t>
            </a:r>
            <a:r>
              <a:rPr lang="en-US" sz="2000" dirty="0" smtClean="0"/>
              <a:t>and seasonal </a:t>
            </a:r>
            <a:r>
              <a:rPr lang="en-US" sz="2000" dirty="0"/>
              <a:t>changes?</a:t>
            </a:r>
          </a:p>
          <a:p>
            <a:r>
              <a:rPr lang="en-US" sz="2000" dirty="0"/>
              <a:t> How can I use a model to demonstrate the apparent motion of the moon, stars, and sky?</a:t>
            </a:r>
          </a:p>
          <a:p>
            <a:r>
              <a:rPr lang="en-US" sz="2000" dirty="0"/>
              <a:t> What is the role of gravity on the orbit and formation of planetary objects in the solar system?</a:t>
            </a:r>
          </a:p>
          <a:p>
            <a:r>
              <a:rPr lang="en-US" sz="2000" dirty="0"/>
              <a:t>4. Where does all the water from a big rain come from and where does it go?</a:t>
            </a:r>
          </a:p>
          <a:p>
            <a:r>
              <a:rPr lang="en-US" sz="2000" dirty="0"/>
              <a:t> How do I model and explain the hydrological cycle?</a:t>
            </a:r>
          </a:p>
          <a:p>
            <a:r>
              <a:rPr lang="en-US" sz="2000" dirty="0"/>
              <a:t> In what ways have weathering and erosion effected the earth’s surface over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906" y="0"/>
            <a:ext cx="1050757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continued</a:t>
            </a:r>
          </a:p>
          <a:p>
            <a:r>
              <a:rPr lang="en-US" sz="2000" dirty="0"/>
              <a:t>5. What factors influence our weather and climate?</a:t>
            </a:r>
          </a:p>
          <a:p>
            <a:r>
              <a:rPr lang="en-US" sz="2000" dirty="0"/>
              <a:t> How do interactions of air masses result in changes in weather conditions?</a:t>
            </a:r>
          </a:p>
          <a:p>
            <a:r>
              <a:rPr lang="en-US" sz="2000" dirty="0"/>
              <a:t> How do unequal heating and the rotation of the earth cause patterns of atmospheric and oceanic</a:t>
            </a:r>
          </a:p>
          <a:p>
            <a:r>
              <a:rPr lang="en-US" sz="2000" dirty="0"/>
              <a:t>circulation that determine regional climates?</a:t>
            </a:r>
          </a:p>
          <a:p>
            <a:r>
              <a:rPr lang="en-US" sz="2000" dirty="0"/>
              <a:t>6. How does Newton’s Third Law relate to two objects moving toward each other?</a:t>
            </a:r>
          </a:p>
          <a:p>
            <a:r>
              <a:rPr lang="en-US" sz="2000" dirty="0"/>
              <a:t> How do I demonstrate Newton’s Third Law of Motion?</a:t>
            </a:r>
          </a:p>
          <a:p>
            <a:r>
              <a:rPr lang="en-US" sz="2000" dirty="0"/>
              <a:t> How do I apply Newton’s Third Law to design a solution to a problem?</a:t>
            </a:r>
          </a:p>
          <a:p>
            <a:r>
              <a:rPr lang="en-US" sz="2000" dirty="0" smtClean="0"/>
              <a:t>7</a:t>
            </a:r>
            <a:r>
              <a:rPr lang="en-US" sz="2000" dirty="0"/>
              <a:t>. How can I solve a problem utilizing design?</a:t>
            </a:r>
          </a:p>
          <a:p>
            <a:r>
              <a:rPr lang="en-US" sz="2000" dirty="0"/>
              <a:t> How do I define an engineering problem?</a:t>
            </a:r>
          </a:p>
          <a:p>
            <a:r>
              <a:rPr lang="en-US" sz="2000" dirty="0"/>
              <a:t> How do I develop possible solutions?</a:t>
            </a:r>
          </a:p>
          <a:p>
            <a:r>
              <a:rPr lang="en-US" sz="2000" dirty="0"/>
              <a:t> How do I improve design solutions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use the 5-E Learning Cycle to develop </a:t>
            </a:r>
            <a:r>
              <a:rPr lang="en-US" sz="2000" dirty="0" smtClean="0"/>
              <a:t>a deep </a:t>
            </a:r>
            <a:r>
              <a:rPr lang="en-US" sz="2000" dirty="0"/>
              <a:t>understanding of the Essential Questions.</a:t>
            </a:r>
          </a:p>
          <a:p>
            <a:r>
              <a:rPr lang="en-US" sz="2000" dirty="0"/>
              <a:t>The 5-E model includes the following elements:</a:t>
            </a:r>
          </a:p>
          <a:p>
            <a:r>
              <a:rPr lang="en-US" sz="2000" dirty="0"/>
              <a:t> Engage – Capture their </a:t>
            </a:r>
            <a:r>
              <a:rPr lang="en-US" sz="2000" dirty="0" smtClean="0"/>
              <a:t>interest, Explore </a:t>
            </a:r>
            <a:r>
              <a:rPr lang="en-US" sz="2000" dirty="0"/>
              <a:t>– Use </a:t>
            </a:r>
            <a:r>
              <a:rPr lang="en-US" sz="2000" dirty="0" smtClean="0"/>
              <a:t>Investigations, Explain </a:t>
            </a:r>
            <a:r>
              <a:rPr lang="en-US" sz="2000" dirty="0"/>
              <a:t>– Clarify concepts or </a:t>
            </a:r>
            <a:r>
              <a:rPr lang="en-US" sz="2000" dirty="0" smtClean="0"/>
              <a:t>correct misconceptions, Elaborate </a:t>
            </a:r>
            <a:r>
              <a:rPr lang="en-US" sz="2000" dirty="0"/>
              <a:t>– Generalize concepts on </a:t>
            </a:r>
            <a:r>
              <a:rPr lang="en-US" sz="2000" dirty="0" smtClean="0"/>
              <a:t>a broader scale. Evaluate </a:t>
            </a:r>
            <a:r>
              <a:rPr lang="en-US" sz="2000" dirty="0"/>
              <a:t>– Apply concepts.</a:t>
            </a:r>
          </a:p>
          <a:p>
            <a:r>
              <a:rPr lang="en-US" sz="2000" dirty="0"/>
              <a:t> NGSS standards stress the use of </a:t>
            </a:r>
            <a:r>
              <a:rPr lang="en-US" sz="2000" dirty="0" smtClean="0"/>
              <a:t>the following </a:t>
            </a:r>
            <a:r>
              <a:rPr lang="en-US" sz="2000" dirty="0"/>
              <a:t>strategies:</a:t>
            </a:r>
          </a:p>
          <a:p>
            <a:r>
              <a:rPr lang="en-US" sz="2000" dirty="0"/>
              <a:t> Construct explanations of </a:t>
            </a:r>
            <a:r>
              <a:rPr lang="en-US" sz="2000" dirty="0" smtClean="0"/>
              <a:t>science phenomena </a:t>
            </a:r>
            <a:r>
              <a:rPr lang="en-US" sz="2000" dirty="0"/>
              <a:t>using models.</a:t>
            </a:r>
          </a:p>
          <a:p>
            <a:r>
              <a:rPr lang="en-US" sz="2000" dirty="0"/>
              <a:t> Use investigations to provide </a:t>
            </a:r>
            <a:r>
              <a:rPr lang="en-US" sz="2000" dirty="0" smtClean="0"/>
              <a:t>evidence for </a:t>
            </a:r>
            <a:r>
              <a:rPr lang="en-US" sz="2000" dirty="0"/>
              <a:t>a scientific explanations or to </a:t>
            </a:r>
            <a:r>
              <a:rPr lang="en-US" sz="2000" dirty="0" smtClean="0"/>
              <a:t>apply scientific </a:t>
            </a:r>
            <a:r>
              <a:rPr lang="en-US" sz="2000" dirty="0"/>
              <a:t>concepts.</a:t>
            </a:r>
          </a:p>
          <a:p>
            <a:r>
              <a:rPr lang="en-US" sz="2000" dirty="0"/>
              <a:t> Use Engineering Design principles </a:t>
            </a:r>
            <a:r>
              <a:rPr lang="en-US" sz="2000" dirty="0" smtClean="0"/>
              <a:t>to: Define </a:t>
            </a:r>
            <a:r>
              <a:rPr lang="en-US" sz="2000" dirty="0"/>
              <a:t>a problem; Develop </a:t>
            </a:r>
            <a:r>
              <a:rPr lang="en-US" sz="2000" dirty="0" smtClean="0"/>
              <a:t>solutions; and </a:t>
            </a:r>
            <a:r>
              <a:rPr lang="en-US" sz="2000" dirty="0"/>
              <a:t>Improve designs. </a:t>
            </a:r>
          </a:p>
        </p:txBody>
      </p:sp>
    </p:spTree>
    <p:extLst>
      <p:ext uri="{BB962C8B-B14F-4D97-AF65-F5344CB8AC3E}">
        <p14:creationId xmlns:p14="http://schemas.microsoft.com/office/powerpoint/2010/main" val="31391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32" y="770915"/>
            <a:ext cx="4777034" cy="1596177"/>
          </a:xfrm>
        </p:spPr>
        <p:txBody>
          <a:bodyPr/>
          <a:lstStyle/>
          <a:p>
            <a:r>
              <a:rPr lang="en-US" dirty="0" smtClean="0"/>
              <a:t>Select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7136" y="2005847"/>
            <a:ext cx="5106026" cy="43836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Partnership with Nicole Riegel, Executive director of Sy</a:t>
            </a:r>
            <a:r>
              <a:rPr lang="en-US" b="1" dirty="0" smtClean="0"/>
              <a:t>stem</a:t>
            </a:r>
            <a:r>
              <a:rPr lang="en-US" dirty="0" smtClean="0"/>
              <a:t>ic innovations (</a:t>
            </a:r>
            <a:r>
              <a:rPr lang="en-US" dirty="0" smtClean="0">
                <a:hlinkClick r:id="rId2"/>
              </a:rPr>
              <a:t>www.growstem.org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Knew we wanted…</a:t>
            </a:r>
          </a:p>
          <a:p>
            <a:pPr lvl="1"/>
            <a:r>
              <a:rPr lang="en-US" dirty="0"/>
              <a:t>Hands-on</a:t>
            </a:r>
          </a:p>
          <a:p>
            <a:pPr lvl="1"/>
            <a:r>
              <a:rPr lang="en-US" dirty="0"/>
              <a:t>High engagement</a:t>
            </a:r>
          </a:p>
          <a:p>
            <a:pPr lvl="1"/>
            <a:r>
              <a:rPr lang="en-US" dirty="0"/>
              <a:t>Inquiry-based</a:t>
            </a:r>
          </a:p>
          <a:p>
            <a:pPr lvl="1"/>
            <a:r>
              <a:rPr lang="en-US" dirty="0"/>
              <a:t>Student-centered</a:t>
            </a:r>
          </a:p>
          <a:p>
            <a:pPr lvl="1"/>
            <a:r>
              <a:rPr lang="en-US" dirty="0"/>
              <a:t>NGSS Alignment </a:t>
            </a:r>
            <a:endParaRPr lang="en-US" dirty="0" smtClean="0"/>
          </a:p>
          <a:p>
            <a:r>
              <a:rPr lang="en-US" dirty="0" smtClean="0"/>
              <a:t>Went with Foss and STC</a:t>
            </a:r>
          </a:p>
          <a:p>
            <a:r>
              <a:rPr lang="en-US" dirty="0" smtClean="0"/>
              <a:t>Purchase of literature sets to support and supplement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20110770"/>
              </p:ext>
            </p:extLst>
          </p:nvPr>
        </p:nvGraphicFramePr>
        <p:xfrm>
          <a:off x="5858934" y="165631"/>
          <a:ext cx="5892799" cy="644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77"/>
                <a:gridCol w="1458525"/>
                <a:gridCol w="1035263"/>
                <a:gridCol w="1133724"/>
                <a:gridCol w="1429910"/>
              </a:tblGrid>
              <a:tr h="29721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Grade level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Kit Name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Implementation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Target Training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Notes</a:t>
                      </a:r>
                      <a:endParaRPr lang="en-US" sz="1000" dirty="0"/>
                    </a:p>
                  </a:txBody>
                  <a:tcPr/>
                </a:tc>
              </a:tr>
              <a:tr h="3747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Forces and Motion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Trained</a:t>
                      </a:r>
                      <a:r>
                        <a:rPr lang="en-US" sz="1000" baseline="0" dirty="0" smtClean="0"/>
                        <a:t> on this STC 2014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7459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Trees and Weather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Fall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August PD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880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Animals 2x2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Winter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Winter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7938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Materials</a:t>
                      </a:r>
                      <a:r>
                        <a:rPr lang="en-US" sz="1000" baseline="0" dirty="0" smtClean="0"/>
                        <a:t> and Motion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8801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r>
                        <a:rPr lang="en-US" sz="1000" baseline="30000" dirty="0" smtClean="0"/>
                        <a:t>st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</a:t>
                      </a:r>
                      <a:r>
                        <a:rPr lang="en-US" sz="1000" baseline="0" dirty="0" smtClean="0"/>
                        <a:t>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r>
                        <a:rPr lang="en-US" sz="1000" baseline="30000" dirty="0" smtClean="0"/>
                        <a:t>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Air</a:t>
                      </a:r>
                      <a:r>
                        <a:rPr lang="en-US" sz="1000" baseline="0" dirty="0" smtClean="0"/>
                        <a:t> and Weather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Fall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August PD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r>
                        <a:rPr lang="en-US" sz="1000" baseline="30000" dirty="0" smtClean="0"/>
                        <a:t>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Sound</a:t>
                      </a:r>
                      <a:r>
                        <a:rPr lang="en-US" sz="1000" baseline="0" dirty="0" smtClean="0"/>
                        <a:t> and Light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Winter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November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r>
                        <a:rPr lang="en-US" sz="1000" baseline="30000" dirty="0" smtClean="0"/>
                        <a:t>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Balance and Motion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Not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7478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r>
                        <a:rPr lang="en-US" sz="1000" baseline="30000" dirty="0" smtClean="0"/>
                        <a:t>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Pebbles, Silt and Sand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Fall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Aug. PD 2015 ½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Switch</a:t>
                      </a:r>
                      <a:r>
                        <a:rPr lang="en-US" sz="1000" baseline="0" dirty="0" smtClean="0"/>
                        <a:t> to NGSS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r>
                        <a:rPr lang="en-US" sz="1000" baseline="30000" dirty="0" smtClean="0"/>
                        <a:t>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Solids and Liquids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Jan. PD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Drop</a:t>
                      </a:r>
                      <a:r>
                        <a:rPr lang="en-US" sz="1000" baseline="0" dirty="0" smtClean="0"/>
                        <a:t> Balance &amp;…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r>
                        <a:rPr lang="en-US" sz="1000" baseline="30000" dirty="0" smtClean="0"/>
                        <a:t>nd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Insects</a:t>
                      </a:r>
                      <a:r>
                        <a:rPr lang="en-US" sz="1000" baseline="0" dirty="0" smtClean="0"/>
                        <a:t> and Plants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Winter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r>
                        <a:rPr lang="en-US" sz="1000" baseline="30000" dirty="0" smtClean="0"/>
                        <a:t>rd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Water</a:t>
                      </a:r>
                      <a:r>
                        <a:rPr lang="en-US" sz="1000" baseline="0" dirty="0" smtClean="0"/>
                        <a:t> and Climate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Jan. 22,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NGSS Kit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r>
                        <a:rPr lang="en-US" sz="1000" baseline="30000" dirty="0" smtClean="0"/>
                        <a:t>rd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Motion and Matter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Fall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August PD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NGSS Kit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r>
                        <a:rPr lang="en-US" sz="1000" baseline="30000" dirty="0" smtClean="0"/>
                        <a:t>rd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Structures of Life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January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NGSS Kit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r>
                        <a:rPr lang="en-US" sz="1000" baseline="30000" dirty="0" smtClean="0"/>
                        <a:t>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Environments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January</a:t>
                      </a:r>
                      <a:r>
                        <a:rPr lang="en-US" sz="1000" baseline="0" dirty="0" smtClean="0"/>
                        <a:t> 2015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Transition</a:t>
                      </a:r>
                      <a:r>
                        <a:rPr lang="en-US" sz="1000" baseline="0" dirty="0" smtClean="0"/>
                        <a:t> NGSS ‘16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r>
                        <a:rPr lang="en-US" sz="1000" baseline="30000" dirty="0" smtClean="0"/>
                        <a:t>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Soils, Rocks &amp; Landforms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Fall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Aug.</a:t>
                      </a:r>
                      <a:r>
                        <a:rPr lang="en-US" sz="1000" baseline="0" dirty="0" smtClean="0"/>
                        <a:t> PD 2015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r>
                        <a:rPr lang="en-US" sz="1000" baseline="30000" dirty="0" smtClean="0"/>
                        <a:t>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Forces &amp;Energy Transfer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Winter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Jan. PD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r>
                        <a:rPr lang="en-US" sz="1000" baseline="30000" dirty="0" smtClean="0"/>
                        <a:t>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Living</a:t>
                      </a:r>
                      <a:r>
                        <a:rPr lang="en-US" sz="1000" baseline="0" dirty="0" smtClean="0"/>
                        <a:t> Systems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Feb. 5, 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Transition NGSS ’16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r>
                        <a:rPr lang="en-US" sz="1000" baseline="30000" dirty="0" smtClean="0"/>
                        <a:t>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Earth &amp;</a:t>
                      </a:r>
                      <a:r>
                        <a:rPr lang="en-US" sz="1000" baseline="0" dirty="0" smtClean="0"/>
                        <a:t> Sun Systems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Fall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Aug. PD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Wait for NGSS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r>
                        <a:rPr lang="en-US" sz="1000" baseline="30000" dirty="0" smtClean="0"/>
                        <a:t>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Mixtures</a:t>
                      </a:r>
                      <a:r>
                        <a:rPr lang="en-US" sz="1000" baseline="0" dirty="0" smtClean="0"/>
                        <a:t> &amp; Solutions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Winter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Jan. PD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r>
                        <a:rPr lang="en-US" sz="1000" baseline="30000" dirty="0" smtClean="0"/>
                        <a:t>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Weather &amp; Water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Spring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Feb. 4,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r>
                        <a:rPr lang="en-US" sz="1000" baseline="30000" dirty="0" smtClean="0"/>
                        <a:t>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Population &amp; Ecosystem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Fall 2015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Aug. PD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First ½ </a:t>
                      </a:r>
                      <a:endParaRPr lang="en-US" sz="1000" dirty="0"/>
                    </a:p>
                  </a:txBody>
                  <a:tcPr/>
                </a:tc>
              </a:tr>
              <a:tr h="2479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r>
                        <a:rPr lang="en-US" sz="1000" baseline="30000" dirty="0" smtClean="0"/>
                        <a:t>th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Planetary Science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Winter 2016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Jan. PD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Maybe Earth systems &amp;..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4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607423"/>
            <a:ext cx="10939559" cy="1596177"/>
          </a:xfrm>
        </p:spPr>
        <p:txBody>
          <a:bodyPr/>
          <a:lstStyle/>
          <a:p>
            <a:r>
              <a:rPr lang="en-US" dirty="0" smtClean="0"/>
              <a:t>Increasing ELA in Science increases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4395" y="1896818"/>
            <a:ext cx="9336537" cy="6357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Continued commitment to science </a:t>
            </a:r>
            <a:r>
              <a:rPr lang="en-US" dirty="0" err="1" smtClean="0"/>
              <a:t>notebooking</a:t>
            </a:r>
            <a:r>
              <a:rPr lang="en-US" dirty="0" smtClean="0"/>
              <a:t>, reading within the content, and increasing speaking and listening opportunities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200" y="2532570"/>
            <a:ext cx="5647619" cy="43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7765" y="2765505"/>
            <a:ext cx="5419048" cy="3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 –high school conundrum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- Life Science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– Physical science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- earth science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- biology</a:t>
            </a:r>
          </a:p>
          <a:p>
            <a:r>
              <a:rPr lang="en-US" dirty="0" smtClean="0"/>
              <a:t>Two more years of science (student choice)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students were not getting all standards</a:t>
            </a:r>
          </a:p>
          <a:p>
            <a:r>
              <a:rPr lang="en-US" dirty="0" smtClean="0"/>
              <a:t>Still want students to have choice</a:t>
            </a:r>
          </a:p>
          <a:p>
            <a:r>
              <a:rPr lang="en-US" dirty="0" smtClean="0"/>
              <a:t>Qualified admissions/</a:t>
            </a:r>
            <a:r>
              <a:rPr lang="en-US" dirty="0" err="1" smtClean="0"/>
              <a:t>ncaa</a:t>
            </a:r>
            <a:endParaRPr lang="en-US" dirty="0" smtClean="0"/>
          </a:p>
          <a:p>
            <a:r>
              <a:rPr lang="en-US" dirty="0" smtClean="0"/>
              <a:t>Teacher licensure</a:t>
            </a:r>
          </a:p>
          <a:p>
            <a:r>
              <a:rPr lang="en-US" dirty="0" smtClean="0"/>
              <a:t>Standards emphasize integration</a:t>
            </a:r>
          </a:p>
          <a:p>
            <a:r>
              <a:rPr lang="en-US" dirty="0" smtClean="0"/>
              <a:t>Plenty of standards to cover!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1374" y="2194639"/>
            <a:ext cx="5053888" cy="37690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2194638"/>
            <a:ext cx="5053888" cy="37690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, 7</a:t>
            </a:r>
            <a:r>
              <a:rPr lang="en-US" baseline="30000" dirty="0" smtClean="0"/>
              <a:t>th</a:t>
            </a:r>
            <a:r>
              <a:rPr lang="en-US" dirty="0" smtClean="0"/>
              <a:t>, 8</a:t>
            </a:r>
            <a:r>
              <a:rPr lang="en-US" baseline="30000" dirty="0" smtClean="0"/>
              <a:t>th</a:t>
            </a:r>
            <a:r>
              <a:rPr lang="en-US" dirty="0" smtClean="0"/>
              <a:t>- Integrated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– biology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– integrated science A (earth science emphasis) and integrated science b (physical science emphasis)</a:t>
            </a:r>
          </a:p>
          <a:p>
            <a:pPr lvl="1"/>
            <a:r>
              <a:rPr lang="en-US" dirty="0" smtClean="0"/>
              <a:t>Students wanting advanced coursework can also enroll in Honors chemistry and will not have to take integrated science B</a:t>
            </a:r>
            <a:endParaRPr lang="en-US" dirty="0"/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- Chemistry, Physics, zoology, anatomy and physiology, </a:t>
            </a:r>
            <a:r>
              <a:rPr lang="en-US" dirty="0" err="1" smtClean="0"/>
              <a:t>etc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3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not perfect!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6066" y="2214694"/>
            <a:ext cx="3995110" cy="2381371"/>
          </a:xfrm>
        </p:spPr>
        <p:txBody>
          <a:bodyPr/>
          <a:lstStyle/>
          <a:p>
            <a:pPr algn="ctr"/>
            <a:r>
              <a:rPr lang="en-US" sz="3600" dirty="0" smtClean="0"/>
              <a:t>Pros</a:t>
            </a:r>
          </a:p>
          <a:p>
            <a:pPr algn="ctr"/>
            <a:r>
              <a:rPr lang="en-US" dirty="0" smtClean="0"/>
              <a:t>All students all standards</a:t>
            </a:r>
          </a:p>
          <a:p>
            <a:pPr algn="ctr"/>
            <a:r>
              <a:rPr lang="en-US" dirty="0" smtClean="0"/>
              <a:t>Students still have choices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4115113" cy="2581895"/>
          </a:xfrm>
        </p:spPr>
        <p:txBody>
          <a:bodyPr/>
          <a:lstStyle/>
          <a:p>
            <a:pPr algn="ctr"/>
            <a:r>
              <a:rPr lang="en-US" sz="3600" dirty="0" smtClean="0"/>
              <a:t>Cons</a:t>
            </a:r>
          </a:p>
          <a:p>
            <a:pPr algn="ctr"/>
            <a:r>
              <a:rPr lang="en-US" dirty="0" smtClean="0"/>
              <a:t>Physics</a:t>
            </a:r>
          </a:p>
          <a:p>
            <a:pPr algn="ctr"/>
            <a:r>
              <a:rPr lang="en-US" dirty="0" smtClean="0"/>
              <a:t>Working towards heart of NGSS- integration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6063" y="2069432"/>
            <a:ext cx="4235116" cy="22940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52197" y="2069432"/>
            <a:ext cx="4235116" cy="229402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768" y="721895"/>
            <a:ext cx="107321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Seventh Grade Essential Questions 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do cell parts become the building-blocks of multicellular organisms?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are the genetic advantages of sexual reproduction over asexual reproduction?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factors affect the strength of electric, magnetic, and gravitational forces?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are the characteristic properties of waves and how are those properties used?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do the various forms of electromagnetic radiation affect life on Earth?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is the effect of thermal energy on states of matter?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does the atomic structure of an atom determine its properties, and how are those properties organized on the Periodic </a:t>
            </a:r>
            <a:r>
              <a:rPr lang="en-US" sz="2400" dirty="0" smtClean="0"/>
              <a:t>Table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do I demonstrate the relationship between atoms, elements, and compounds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Note: Embedded within each question are scientific methods and engineering practices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9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Team Learning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work from last committee – 5E lesson plan and science learning through inquiry</a:t>
            </a:r>
          </a:p>
          <a:p>
            <a:r>
              <a:rPr lang="en-US" dirty="0" smtClean="0"/>
              <a:t>Dive into the </a:t>
            </a:r>
            <a:r>
              <a:rPr lang="en-US" dirty="0" err="1" smtClean="0"/>
              <a:t>ngss</a:t>
            </a: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http://nextgenscience.org</a:t>
            </a:r>
            <a:endParaRPr lang="en-US" dirty="0" smtClean="0"/>
          </a:p>
          <a:p>
            <a:r>
              <a:rPr lang="en-US" dirty="0" smtClean="0"/>
              <a:t>Partnership with Patricia </a:t>
            </a:r>
            <a:r>
              <a:rPr lang="en-US" dirty="0" err="1" smtClean="0"/>
              <a:t>Lucido</a:t>
            </a:r>
            <a:r>
              <a:rPr lang="en-US" dirty="0" smtClean="0"/>
              <a:t>, </a:t>
            </a:r>
            <a:r>
              <a:rPr lang="en-US" dirty="0" err="1" smtClean="0"/>
              <a:t>ph.D</a:t>
            </a:r>
            <a:r>
              <a:rPr lang="en-US" dirty="0" smtClean="0"/>
              <a:t>, director and cofounder of Targeted Connections (</a:t>
            </a:r>
            <a:r>
              <a:rPr lang="en-US" dirty="0" smtClean="0">
                <a:hlinkClick r:id="rId3"/>
              </a:rPr>
              <a:t>www.targeted-connections.com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Training on Engineering Design in the classroom</a:t>
            </a:r>
          </a:p>
          <a:p>
            <a:pPr lvl="1"/>
            <a:r>
              <a:rPr lang="en-US" dirty="0" smtClean="0"/>
              <a:t>Training on content of NGSS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021" y="914400"/>
            <a:ext cx="1090863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Eighth Grade Science Essential Questions 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human activities effect Earth’s resources, climate, biosphere and natural habitats? 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human dependence on Earth’s resources change the planet? 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people model and predict the effects of human activities on Earth’s climate?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scientists work to gather, analyze, validate and communicate their work</a:t>
            </a:r>
            <a:r>
              <a:rPr lang="en-US" dirty="0" smtClean="0"/>
              <a:t>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engineers identify a need, develop solutions, test and communication results and plan for redesign?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is energy transferred within a system?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does mapping Earth’s geologic history predict future events? 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people reconstruct and date events in Earth’s planetary history? 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have societies used engineering to manage natural hazards and prepare for future occurrences?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does Earth’s natural processes change/shape the surface of the earth? 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tectonic processes create/destroy Earth’s crust?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adaptation and inheritance of traits ensure/influence the survival of a species? 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evidence shows the different species are related?-embryologic similarities? 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does genetic variation among organisms affect survival and reproduction? 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Why </a:t>
            </a:r>
            <a:r>
              <a:rPr lang="en-US" dirty="0"/>
              <a:t>do individuals of the same species vary in how they look, function, and </a:t>
            </a:r>
            <a:r>
              <a:rPr lang="en-US" dirty="0" smtClean="0"/>
              <a:t>behave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factors effect an ecosystem’s overall health?</a:t>
            </a:r>
            <a:r>
              <a:rPr lang="en-US" dirty="0" smtClean="0"/>
              <a:t>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biotic/abiotic factors cause potential changes to ecosystems and their biodiversity?</a:t>
            </a:r>
          </a:p>
        </p:txBody>
      </p:sp>
    </p:spTree>
    <p:extLst>
      <p:ext uri="{BB962C8B-B14F-4D97-AF65-F5344CB8AC3E}">
        <p14:creationId xmlns:p14="http://schemas.microsoft.com/office/powerpoint/2010/main" val="11569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011" y="417095"/>
            <a:ext cx="11277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HIGH SCHOOL BIOLOGY ESSENTIAL QUESTIONS </a:t>
            </a: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From </a:t>
            </a:r>
            <a:r>
              <a:rPr lang="en-US" sz="2000" dirty="0"/>
              <a:t>Molecules to Organisms: Structures and Processes (LS1</a:t>
            </a:r>
            <a:r>
              <a:rPr lang="en-US" sz="2000" dirty="0" smtClean="0"/>
              <a:t>)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“How </a:t>
            </a:r>
            <a:r>
              <a:rPr lang="en-US" sz="2000" dirty="0"/>
              <a:t>do organisms live and grow?”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Structure </a:t>
            </a:r>
            <a:r>
              <a:rPr lang="en-US" sz="2000" dirty="0"/>
              <a:t>and Function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Growth </a:t>
            </a:r>
            <a:r>
              <a:rPr lang="en-US" sz="2000" dirty="0"/>
              <a:t>and Development of Organisms </a:t>
            </a:r>
            <a:endParaRPr lang="en-US" sz="2000" dirty="0" smtClean="0"/>
          </a:p>
          <a:p>
            <a:pPr marL="1257300" lvl="2" indent="-342900">
              <a:buAutoNum type="arabicPeriod"/>
            </a:pPr>
            <a:r>
              <a:rPr lang="en-US" sz="2000" dirty="0" smtClean="0"/>
              <a:t>Organization </a:t>
            </a:r>
            <a:r>
              <a:rPr lang="en-US" sz="2000" dirty="0"/>
              <a:t>for Matter and Energy Flow in Organisms </a:t>
            </a:r>
            <a:r>
              <a:rPr lang="en-US" sz="20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Ecosystems</a:t>
            </a:r>
            <a:r>
              <a:rPr lang="en-US" sz="2000" dirty="0"/>
              <a:t>: Interactions, Energy, and Dynamics (LS2)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and why do organisms interact with their environment, and what are the effects of these interactions?” </a:t>
            </a:r>
            <a:r>
              <a:rPr lang="en-US" sz="2000" dirty="0" smtClean="0"/>
              <a:t>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Heredity</a:t>
            </a:r>
            <a:r>
              <a:rPr lang="en-US" sz="2000" dirty="0"/>
              <a:t>: Inheritance and Variation of Traits (LS3)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are characteristics of one generation passed to the next? How can individuals of the same species and even siblings have different characteristics?”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Biological </a:t>
            </a:r>
            <a:r>
              <a:rPr lang="en-US" sz="2000" dirty="0"/>
              <a:t>Evolution: Unity and Diversity (LS4</a:t>
            </a:r>
            <a:r>
              <a:rPr lang="en-US" sz="2000" dirty="0" smtClean="0"/>
              <a:t>)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What evidence shows that different species are related</a:t>
            </a:r>
            <a:r>
              <a:rPr lang="en-US" sz="2000" dirty="0" smtClean="0"/>
              <a:t>?”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Earth </a:t>
            </a:r>
            <a:r>
              <a:rPr lang="en-US" sz="2000" dirty="0"/>
              <a:t>and human Activity (ESS3)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do Earth’s surface processes and human activities affect each other</a:t>
            </a:r>
            <a:r>
              <a:rPr lang="en-US" sz="2000" dirty="0" smtClean="0"/>
              <a:t>?”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Engineering </a:t>
            </a:r>
            <a:r>
              <a:rPr lang="en-US" sz="2000" dirty="0"/>
              <a:t>(ETS1)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are science and engineering practices used to solve real world problems?”</a:t>
            </a:r>
          </a:p>
        </p:txBody>
      </p:sp>
    </p:spTree>
    <p:extLst>
      <p:ext uri="{BB962C8B-B14F-4D97-AF65-F5344CB8AC3E}">
        <p14:creationId xmlns:p14="http://schemas.microsoft.com/office/powerpoint/2010/main" val="7531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178" y="657727"/>
            <a:ext cx="114380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HIGH SCHOOL INTEGRATED SCIENCE A AND B ESSENTIAL QUESTIONS 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Earth’s </a:t>
            </a:r>
            <a:r>
              <a:rPr lang="en-US" sz="2000" dirty="0"/>
              <a:t>Place in the Universe (ESS1)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What is the Universe, and what is Earth’s place in it?”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Earth’s </a:t>
            </a:r>
            <a:r>
              <a:rPr lang="en-US" sz="2000" dirty="0"/>
              <a:t>Systems (ESS2) </a:t>
            </a:r>
            <a:r>
              <a:rPr lang="en-US" sz="2000" dirty="0" smtClean="0"/>
              <a:t> 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and why is Earth constantly changing?”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Earth </a:t>
            </a:r>
            <a:r>
              <a:rPr lang="en-US" sz="2000" dirty="0"/>
              <a:t>and Human Activity (ESS3</a:t>
            </a:r>
            <a:r>
              <a:rPr lang="en-US" sz="2000" dirty="0" smtClean="0"/>
              <a:t>)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do Earth’s surface processes and human activities affect each other</a:t>
            </a:r>
            <a:r>
              <a:rPr lang="en-US" sz="2000" dirty="0" smtClean="0"/>
              <a:t>?”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Matter </a:t>
            </a:r>
            <a:r>
              <a:rPr lang="en-US" sz="2000" dirty="0"/>
              <a:t>and Its Interactions (PS1)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can one explain and predict interactions between objects and within systems of objects?”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Motion </a:t>
            </a:r>
            <a:r>
              <a:rPr lang="en-US" sz="2000" dirty="0"/>
              <a:t>and Stability: Forces and Interactions (PS2)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can one explain and predict interactions between objects and within systems of objects</a:t>
            </a:r>
            <a:r>
              <a:rPr lang="en-US" sz="2000" dirty="0" smtClean="0"/>
              <a:t>?”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Energy </a:t>
            </a:r>
            <a:r>
              <a:rPr lang="en-US" sz="2000" dirty="0"/>
              <a:t>(PS3)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is energy transferred and conserved?”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Waves </a:t>
            </a:r>
            <a:r>
              <a:rPr lang="en-US" sz="2000" dirty="0"/>
              <a:t>and their Applications in Technologies for Information transfer (PS4) </a:t>
            </a:r>
            <a:endParaRPr lang="en-US" sz="2000" dirty="0" smtClean="0"/>
          </a:p>
          <a:p>
            <a:pPr marL="800100" lvl="1" indent="-342900">
              <a:buAutoNum type="arabicPeriod"/>
            </a:pPr>
            <a:r>
              <a:rPr lang="en-US" sz="2000" dirty="0" smtClean="0"/>
              <a:t>“</a:t>
            </a:r>
            <a:r>
              <a:rPr lang="en-US" sz="2000" dirty="0"/>
              <a:t>How are waves used to transfer energy and send and store information?” 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Engineering </a:t>
            </a:r>
            <a:r>
              <a:rPr lang="en-US" sz="2000" dirty="0"/>
              <a:t>(ETS1) </a:t>
            </a:r>
            <a:r>
              <a:rPr lang="en-US" sz="2000" dirty="0" smtClean="0"/>
              <a:t> 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“How </a:t>
            </a:r>
            <a:r>
              <a:rPr lang="en-US" sz="2000" dirty="0"/>
              <a:t>are science and engineering practices used to solve real world problems?”</a:t>
            </a:r>
          </a:p>
        </p:txBody>
      </p:sp>
    </p:spTree>
    <p:extLst>
      <p:ext uri="{BB962C8B-B14F-4D97-AF65-F5344CB8AC3E}">
        <p14:creationId xmlns:p14="http://schemas.microsoft.com/office/powerpoint/2010/main" val="9213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553" y="0"/>
            <a:ext cx="10364451" cy="950639"/>
          </a:xfrm>
        </p:spPr>
        <p:txBody>
          <a:bodyPr/>
          <a:lstStyle/>
          <a:p>
            <a:r>
              <a:rPr lang="en-US" dirty="0" smtClean="0"/>
              <a:t>Creating Model Curriculum Maps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9" y="950638"/>
            <a:ext cx="11856391" cy="55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19" y="0"/>
            <a:ext cx="10364451" cy="1029661"/>
          </a:xfrm>
        </p:spPr>
        <p:txBody>
          <a:bodyPr/>
          <a:lstStyle/>
          <a:p>
            <a:r>
              <a:rPr lang="en-US" dirty="0" smtClean="0"/>
              <a:t>Developing Strong Lesson plans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90" y="765902"/>
            <a:ext cx="5451846" cy="60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http://ambitiousscienceteaching.org</a:t>
            </a:r>
            <a:r>
              <a:rPr lang="en-US" u="sng" dirty="0" smtClean="0">
                <a:hlinkClick r:id="rId2"/>
              </a:rPr>
              <a:t>/</a:t>
            </a:r>
            <a:endParaRPr lang="en-US" dirty="0"/>
          </a:p>
          <a:p>
            <a:r>
              <a:rPr lang="en-US" u="sng" dirty="0">
                <a:hlinkClick r:id="rId3"/>
              </a:rPr>
              <a:t>http://inquiryproject.terc.edu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r>
              <a:rPr lang="en-US" u="sng" dirty="0">
                <a:hlinkClick r:id="rId4"/>
              </a:rPr>
              <a:t>http://ngss.nsta.org/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u="sng" dirty="0">
                <a:hlinkClick r:id="rId5"/>
              </a:rPr>
              <a:t>http://www.nextgenscience.org/resources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community.ksde.org/Default.aspx?tabid=5975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Stacie Borjon- Shawnee Heights High School- </a:t>
            </a:r>
            <a:r>
              <a:rPr lang="en-US" dirty="0" smtClean="0">
                <a:hlinkClick r:id="rId2"/>
              </a:rPr>
              <a:t>borjons@usd450.net</a:t>
            </a:r>
            <a:endParaRPr lang="en-US" dirty="0" smtClean="0"/>
          </a:p>
          <a:p>
            <a:r>
              <a:rPr lang="en-US" dirty="0" smtClean="0"/>
              <a:t>Laura Hurla- Shawnee Heights Elementary School Instructional </a:t>
            </a:r>
            <a:r>
              <a:rPr lang="en-US" smtClean="0"/>
              <a:t>Coach- </a:t>
            </a:r>
            <a:r>
              <a:rPr lang="en-US" smtClean="0">
                <a:hlinkClick r:id="rId3"/>
              </a:rPr>
              <a:t>Hurlal@usd450.net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Nextgenscience.org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</a:t>
            </a:r>
          </a:p>
          <a:p>
            <a:r>
              <a:rPr lang="en-US" sz="3600" dirty="0" smtClean="0"/>
              <a:t>Development</a:t>
            </a:r>
          </a:p>
          <a:p>
            <a:r>
              <a:rPr lang="en-US" sz="3600" dirty="0" smtClean="0"/>
              <a:t>The why</a:t>
            </a:r>
          </a:p>
          <a:p>
            <a:r>
              <a:rPr lang="en-US" sz="3600" dirty="0" smtClean="0"/>
              <a:t>implementation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73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077" y="-275095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119"/>
            <a:ext cx="13011150" cy="7315200"/>
          </a:xfrm>
          <a:prstGeom prst="rect">
            <a:avLst/>
          </a:prstGeom>
        </p:spPr>
      </p:pic>
      <p:pic>
        <p:nvPicPr>
          <p:cNvPr id="1028" name="Picture 4" descr="Framework Report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18" y="3599481"/>
            <a:ext cx="2007569" cy="24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dimensions</a:t>
            </a:r>
            <a:endParaRPr lang="en-US" dirty="0"/>
          </a:p>
        </p:txBody>
      </p:sp>
      <p:pic>
        <p:nvPicPr>
          <p:cNvPr id="2050" name="Picture 2" descr="http://www.nextgenscience.org/sites/ngss/files/styles/large/public/Adjusted%20Logo%20091611_0.png?itok=_bL8aVxj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4" y="2366963"/>
            <a:ext cx="326729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-1" y="117987"/>
            <a:ext cx="12188533" cy="71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-1" y="117987"/>
            <a:ext cx="12188533" cy="714767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796716" y="2839452"/>
            <a:ext cx="545431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796716" y="4379228"/>
            <a:ext cx="545431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96716" y="5269565"/>
            <a:ext cx="545431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8959</TotalTime>
  <Words>2816</Words>
  <Application>Microsoft Office PowerPoint</Application>
  <PresentationFormat>Widescreen</PresentationFormat>
  <Paragraphs>433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Tw Cen MT</vt:lpstr>
      <vt:lpstr>Droplet</vt:lpstr>
      <vt:lpstr>Next Generation Science Standards and Implementation: A Look at How Districts are Changing </vt:lpstr>
      <vt:lpstr>USD 450 Curriculum process </vt:lpstr>
      <vt:lpstr>Curriculum Team Learning Phases</vt:lpstr>
      <vt:lpstr>Nextgenscience.org</vt:lpstr>
      <vt:lpstr>PowerPoint Presentation</vt:lpstr>
      <vt:lpstr>PowerPoint Presentation</vt:lpstr>
      <vt:lpstr>Three dimensions</vt:lpstr>
      <vt:lpstr>PowerPoint Presentation</vt:lpstr>
      <vt:lpstr>PowerPoint Presentation</vt:lpstr>
      <vt:lpstr>All standards all students</vt:lpstr>
      <vt:lpstr>Engineering design</vt:lpstr>
      <vt:lpstr>Model Course Mapping in Middle and High School for the Next Generation Science Standards </vt:lpstr>
      <vt:lpstr>PowerPoint Presentation</vt:lpstr>
      <vt:lpstr>The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 Resources</vt:lpstr>
      <vt:lpstr>Increasing ELA in Science increases understanding</vt:lpstr>
      <vt:lpstr>Middle school –high school conundrum</vt:lpstr>
      <vt:lpstr>Our solution!</vt:lpstr>
      <vt:lpstr>it is not perfect!</vt:lpstr>
      <vt:lpstr>PowerPoint Presentation</vt:lpstr>
      <vt:lpstr>PowerPoint Presentation</vt:lpstr>
      <vt:lpstr>PowerPoint Presentation</vt:lpstr>
      <vt:lpstr>PowerPoint Presentation</vt:lpstr>
      <vt:lpstr>Creating Model Curriculum Maps</vt:lpstr>
      <vt:lpstr>Developing Strong Lesson plans</vt:lpstr>
      <vt:lpstr>Other resources</vt:lpstr>
      <vt:lpstr>Contact information</vt:lpstr>
    </vt:vector>
  </TitlesOfParts>
  <Company>Shawnee Heights USD 450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Hurla</dc:creator>
  <cp:lastModifiedBy>Stacie Borjon</cp:lastModifiedBy>
  <cp:revision>36</cp:revision>
  <cp:lastPrinted>2015-02-18T22:36:43Z</cp:lastPrinted>
  <dcterms:created xsi:type="dcterms:W3CDTF">2015-02-10T21:20:33Z</dcterms:created>
  <dcterms:modified xsi:type="dcterms:W3CDTF">2015-02-23T03:45:31Z</dcterms:modified>
</cp:coreProperties>
</file>