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319" r:id="rId2"/>
    <p:sldId id="374" r:id="rId3"/>
    <p:sldId id="369" r:id="rId4"/>
    <p:sldId id="373" r:id="rId5"/>
    <p:sldId id="360" r:id="rId6"/>
    <p:sldId id="368" r:id="rId7"/>
    <p:sldId id="361" r:id="rId8"/>
    <p:sldId id="363" r:id="rId9"/>
    <p:sldId id="364" r:id="rId10"/>
    <p:sldId id="365" r:id="rId11"/>
    <p:sldId id="366" r:id="rId12"/>
    <p:sldId id="367" r:id="rId13"/>
    <p:sldId id="358" r:id="rId14"/>
    <p:sldId id="370" r:id="rId15"/>
    <p:sldId id="371" r:id="rId16"/>
    <p:sldId id="372" r:id="rId17"/>
    <p:sldId id="336" r:id="rId18"/>
    <p:sldId id="342" r:id="rId19"/>
    <p:sldId id="357" r:id="rId20"/>
    <p:sldId id="345" r:id="rId21"/>
    <p:sldId id="346" r:id="rId22"/>
    <p:sldId id="356" r:id="rId23"/>
    <p:sldId id="350" r:id="rId24"/>
    <p:sldId id="355" r:id="rId25"/>
    <p:sldId id="304" r:id="rId26"/>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01" autoAdjust="0"/>
  </p:normalViewPr>
  <p:slideViewPr>
    <p:cSldViewPr>
      <p:cViewPr>
        <p:scale>
          <a:sx n="81" d="100"/>
          <a:sy n="81" d="100"/>
        </p:scale>
        <p:origin x="-608" y="6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2/15/16</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9340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2/15/16</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269063503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Creating a </a:t>
            </a:r>
            <a:r>
              <a:rPr lang="en-US" dirty="0" err="1" smtClean="0"/>
              <a:t>google</a:t>
            </a:r>
            <a:r>
              <a:rPr lang="en-US" dirty="0" smtClean="0"/>
              <a:t> form is easy, it is a matter of typing in the questions and possible responses and choosing the type</a:t>
            </a:r>
            <a:r>
              <a:rPr lang="en-US" baseline="0" dirty="0" smtClean="0"/>
              <a:t> of questions you’d like to use.  There are three major benefits to using </a:t>
            </a:r>
            <a:r>
              <a:rPr lang="en-US" baseline="0" dirty="0" err="1" smtClean="0"/>
              <a:t>google</a:t>
            </a:r>
            <a:r>
              <a:rPr lang="en-US" baseline="0" dirty="0" smtClean="0"/>
              <a:t> forms within </a:t>
            </a:r>
            <a:r>
              <a:rPr lang="en-US" baseline="0" dirty="0" err="1" smtClean="0"/>
              <a:t>google</a:t>
            </a:r>
            <a:r>
              <a:rPr lang="en-US" baseline="0" dirty="0" smtClean="0"/>
              <a:t> classroom</a:t>
            </a:r>
          </a:p>
          <a:p>
            <a:pPr marL="228600" indent="-228600">
              <a:buAutoNum type="arabicPeriod"/>
            </a:pPr>
            <a:r>
              <a:rPr lang="en-US" baseline="0" dirty="0" smtClean="0"/>
              <a:t>Organized data collection (every response recorded is linked to an account – you can track student by student responses.  </a:t>
            </a:r>
          </a:p>
          <a:p>
            <a:pPr marL="228600" indent="-228600">
              <a:buAutoNum type="arabicPeriod"/>
            </a:pPr>
            <a:r>
              <a:rPr lang="en-US" baseline="0" dirty="0" smtClean="0"/>
              <a:t>Data collection is in real time.</a:t>
            </a:r>
          </a:p>
          <a:p>
            <a:pPr marL="228600" indent="-228600">
              <a:buAutoNum type="arabicPeriod"/>
            </a:pPr>
            <a:r>
              <a:rPr lang="en-US" baseline="0" dirty="0" smtClean="0"/>
              <a:t>Grading *can* be done automatically.</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a:t>
            </a:r>
            <a:r>
              <a:rPr lang="en-US" baseline="0" dirty="0" smtClean="0"/>
              <a:t> students complete and submit their </a:t>
            </a:r>
            <a:r>
              <a:rPr lang="en-US" baseline="0" dirty="0" err="1" smtClean="0"/>
              <a:t>google</a:t>
            </a:r>
            <a:r>
              <a:rPr lang="en-US" baseline="0" dirty="0" smtClean="0"/>
              <a:t> forms, you can view responses and track student understanding as a class.  </a:t>
            </a:r>
            <a:r>
              <a:rPr lang="en-US" baseline="0" dirty="0" smtClean="0"/>
              <a:t>Yay Data!!!</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Tracking their own learning.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your students have finished submitting their responses</a:t>
            </a:r>
            <a:r>
              <a:rPr lang="en-US" b="1" dirty="0" smtClean="0"/>
              <a:t>, </a:t>
            </a:r>
            <a:r>
              <a:rPr lang="en-US" b="1" dirty="0" err="1" smtClean="0"/>
              <a:t>google</a:t>
            </a:r>
            <a:r>
              <a:rPr lang="en-US" b="1" dirty="0" smtClean="0"/>
              <a:t> forms populates a spreadsheet for you to review</a:t>
            </a:r>
            <a:r>
              <a:rPr lang="en-US" dirty="0" smtClean="0"/>
              <a:t>.  If you want to go a step further you can upload one of many add-on</a:t>
            </a:r>
            <a:r>
              <a:rPr lang="en-US" baseline="0" dirty="0" smtClean="0"/>
              <a:t> tools to assist with grading.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Flubaroo</a:t>
            </a:r>
            <a:r>
              <a:rPr lang="en-US" b="1" dirty="0" smtClean="0"/>
              <a:t> is a free add-on</a:t>
            </a:r>
            <a:r>
              <a:rPr lang="en-US" b="1" baseline="0" dirty="0" smtClean="0"/>
              <a:t> tool in </a:t>
            </a:r>
            <a:r>
              <a:rPr lang="en-US" b="1" baseline="0" dirty="0" err="1" smtClean="0"/>
              <a:t>google</a:t>
            </a:r>
            <a:r>
              <a:rPr lang="en-US" b="1" baseline="0" dirty="0" smtClean="0"/>
              <a:t> sheets.  </a:t>
            </a:r>
            <a:r>
              <a:rPr lang="en-US" baseline="0" dirty="0" smtClean="0"/>
              <a:t>It organizes your data for you and grades your assignments for you.  You have to add it you’re your </a:t>
            </a:r>
            <a:r>
              <a:rPr lang="en-US" baseline="0" dirty="0" err="1" smtClean="0"/>
              <a:t>google</a:t>
            </a:r>
            <a:r>
              <a:rPr lang="en-US" baseline="0" dirty="0" smtClean="0"/>
              <a:t> app, initiate it and create a key.  It will also email your students for you, if you choose to do so, their answers and grades – or just their grades.  </a:t>
            </a:r>
          </a:p>
          <a:p>
            <a:endParaRPr lang="en-US" baseline="0" dirty="0" smtClean="0"/>
          </a:p>
          <a:p>
            <a:r>
              <a:rPr lang="en-US" baseline="0" dirty="0" smtClean="0"/>
              <a:t>Imagine this, for an effective formative assessment, you quickly put together a few questions on a </a:t>
            </a:r>
            <a:r>
              <a:rPr lang="en-US" baseline="0" dirty="0" err="1" smtClean="0"/>
              <a:t>google</a:t>
            </a:r>
            <a:r>
              <a:rPr lang="en-US" baseline="0" dirty="0" smtClean="0"/>
              <a:t> form, assign it in classroom, students take it and within minutes you grade it and send out the grades to the students.  Imagine the differential – time saved on your part and instant response and reflection for the student.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Google classroom, </a:t>
            </a:r>
            <a:r>
              <a:rPr lang="en-US" b="1" dirty="0" smtClean="0"/>
              <a:t>you can assign an essay that will never get lost</a:t>
            </a:r>
            <a:r>
              <a:rPr lang="en-US" dirty="0" smtClean="0"/>
              <a:t>.</a:t>
            </a:r>
            <a:r>
              <a:rPr lang="en-US" baseline="0" dirty="0" smtClean="0"/>
              <a:t>  Create and attach a </a:t>
            </a:r>
            <a:r>
              <a:rPr lang="en-US" baseline="0" dirty="0" err="1" smtClean="0"/>
              <a:t>google</a:t>
            </a:r>
            <a:r>
              <a:rPr lang="en-US" baseline="0" dirty="0" smtClean="0"/>
              <a:t> doc to a classroom assignment and make sure that it is set so that each student will get their own copy.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they</a:t>
            </a:r>
            <a:r>
              <a:rPr lang="en-US" baseline="0" dirty="0" smtClean="0"/>
              <a:t> work on their paper you can access it and offer assistance and direction.  You can also monitor their work.  You will know who is working on it and when they did.  Using the revisions tool you can also look up what changes they made when and catch possible plagiarism early.  </a:t>
            </a:r>
          </a:p>
          <a:p>
            <a:endParaRPr lang="en-US" baseline="0" dirty="0" smtClean="0"/>
          </a:p>
          <a:p>
            <a:r>
              <a:rPr lang="en-US" baseline="0" dirty="0" smtClean="0"/>
              <a:t>You can also create a doc with multiple students attached to it and they can work on the assignment as a group.  </a:t>
            </a:r>
          </a:p>
          <a:p>
            <a:endParaRPr lang="en-US" baseline="0" dirty="0" smtClean="0"/>
          </a:p>
          <a:p>
            <a:r>
              <a:rPr lang="en-US" baseline="0" dirty="0" smtClean="0"/>
              <a:t>This is great, but what about grading.  I still have to grade ALL of these papers!  Using a Google Chrome add-on you can also aid in grading and student reflection.  </a:t>
            </a:r>
            <a:r>
              <a:rPr lang="en-US" b="1" baseline="0" dirty="0" err="1" smtClean="0"/>
              <a:t>Doctopus</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Doctopus</a:t>
            </a:r>
            <a:r>
              <a:rPr lang="en-US" dirty="0" smtClean="0"/>
              <a:t> – once you’ve installed the Chrome add-on and set</a:t>
            </a:r>
            <a:r>
              <a:rPr lang="en-US" baseline="0" dirty="0" smtClean="0"/>
              <a:t> it up is an </a:t>
            </a:r>
            <a:r>
              <a:rPr lang="en-US" b="1" baseline="0" dirty="0" smtClean="0"/>
              <a:t>incredible grading tool that increases your effectiveness.  </a:t>
            </a:r>
            <a:endParaRPr lang="en-US" b="1"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little bit of set up,</a:t>
            </a:r>
            <a:r>
              <a:rPr lang="en-US" baseline="0" dirty="0" smtClean="0"/>
              <a:t> but don’t worry there are plenty of tutorials online.  </a:t>
            </a:r>
            <a:r>
              <a:rPr lang="en-US" b="1" baseline="0" dirty="0" err="1" smtClean="0"/>
              <a:t>Doctopus</a:t>
            </a:r>
            <a:r>
              <a:rPr lang="en-US" b="1" baseline="0" dirty="0" smtClean="0"/>
              <a:t> is found in the add-ons tab. It also requires the pairing of a Chrome add-on called </a:t>
            </a:r>
            <a:r>
              <a:rPr lang="en-US" b="1" baseline="0" dirty="0" err="1" smtClean="0"/>
              <a:t>Goobric</a:t>
            </a:r>
            <a:r>
              <a:rPr lang="en-US" b="1" baseline="0"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Goobric</a:t>
            </a:r>
            <a:r>
              <a:rPr lang="en-US" baseline="0" dirty="0" smtClean="0"/>
              <a:t> is a Google Chrome add-on much like </a:t>
            </a:r>
            <a:r>
              <a:rPr lang="en-US" baseline="0" dirty="0" err="1" smtClean="0"/>
              <a:t>doctopus</a:t>
            </a:r>
            <a:r>
              <a:rPr lang="en-US" baseline="0" dirty="0" smtClean="0"/>
              <a:t> (within sheets).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share</a:t>
            </a:r>
            <a:r>
              <a:rPr lang="en-US" baseline="0" dirty="0" smtClean="0"/>
              <a:t> with you about Google Classroom and a few of its </a:t>
            </a:r>
            <a:r>
              <a:rPr lang="en-US" baseline="0" dirty="0" err="1" smtClean="0"/>
              <a:t>addons</a:t>
            </a:r>
            <a:r>
              <a:rPr lang="en-US" baseline="0" dirty="0" smtClean="0"/>
              <a:t> that I use to support my flipped classroom.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dirty="0"/>
          </a:p>
        </p:txBody>
      </p:sp>
    </p:spTree>
    <p:extLst>
      <p:ext uri="{BB962C8B-B14F-4D97-AF65-F5344CB8AC3E}">
        <p14:creationId xmlns:p14="http://schemas.microsoft.com/office/powerpoint/2010/main" val="329579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you’ve added </a:t>
            </a:r>
            <a:r>
              <a:rPr lang="en-US" dirty="0" err="1" smtClean="0"/>
              <a:t>Doctopus</a:t>
            </a:r>
            <a:r>
              <a:rPr lang="en-US" dirty="0" smtClean="0"/>
              <a:t> &amp; </a:t>
            </a:r>
            <a:r>
              <a:rPr lang="en-US" dirty="0" err="1" smtClean="0"/>
              <a:t>Goobric</a:t>
            </a:r>
            <a:r>
              <a:rPr lang="en-US" dirty="0" smtClean="0"/>
              <a:t>….</a:t>
            </a:r>
          </a:p>
          <a:p>
            <a:endParaRPr lang="en-US" dirty="0" smtClean="0"/>
          </a:p>
          <a:p>
            <a:r>
              <a:rPr lang="en-US" b="1" dirty="0" smtClean="0"/>
              <a:t>Organization</a:t>
            </a:r>
            <a:r>
              <a:rPr lang="en-US" b="1" baseline="0" dirty="0" smtClean="0"/>
              <a:t> – track one class/one assignment at a time.  </a:t>
            </a:r>
            <a:endParaRPr lang="en-US" b="1"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 messy</a:t>
            </a:r>
            <a:r>
              <a:rPr lang="en-US" b="1" baseline="0" dirty="0" smtClean="0"/>
              <a:t> data entry – you can manipulate your data as you wish. </a:t>
            </a:r>
            <a:endParaRPr lang="en-US" b="1"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basic </a:t>
            </a:r>
            <a:r>
              <a:rPr lang="en-US" dirty="0" err="1" smtClean="0"/>
              <a:t>Goobric</a:t>
            </a:r>
            <a:r>
              <a:rPr lang="en-US" b="1" dirty="0" smtClean="0"/>
              <a:t>.  It is a simple Google spreadsheet.</a:t>
            </a:r>
            <a:r>
              <a:rPr lang="en-US" b="1" baseline="0" dirty="0" smtClean="0"/>
              <a:t> </a:t>
            </a:r>
            <a:r>
              <a:rPr lang="en-US" b="1" baseline="0" dirty="0" err="1" smtClean="0"/>
              <a:t>Goobric</a:t>
            </a:r>
            <a:r>
              <a:rPr lang="en-US" b="1" baseline="0" dirty="0" smtClean="0"/>
              <a:t> is a Google Chrome extension</a:t>
            </a:r>
            <a:r>
              <a:rPr lang="en-US" baseline="0" dirty="0" smtClean="0"/>
              <a:t>.  It is easy to find if you </a:t>
            </a:r>
            <a:r>
              <a:rPr lang="en-US" baseline="0" dirty="0" err="1" smtClean="0"/>
              <a:t>google</a:t>
            </a:r>
            <a:r>
              <a:rPr lang="en-US" baseline="0" dirty="0" smtClean="0"/>
              <a:t> chrome apps. </a:t>
            </a:r>
            <a:r>
              <a:rPr lang="en-US" b="1" baseline="0" dirty="0" smtClean="0"/>
              <a:t>ENTIRELY CUSTOMIZABLE!!!</a:t>
            </a:r>
          </a:p>
          <a:p>
            <a:endParaRPr lang="en-US" b="1" baseline="0" dirty="0" smtClean="0"/>
          </a:p>
          <a:p>
            <a:r>
              <a:rPr lang="en-US" b="1" baseline="0" dirty="0" smtClean="0"/>
              <a:t>IT IS JUST A RUBRIC!!!  HOW AWESOME IS THAT!?</a:t>
            </a:r>
          </a:p>
          <a:p>
            <a:endParaRPr lang="en-US" baseline="0" dirty="0" smtClean="0"/>
          </a:p>
          <a:p>
            <a:r>
              <a:rPr lang="en-US" baseline="0" dirty="0" smtClean="0"/>
              <a:t>You have to make this ahead of time.  </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can’t say enough good things about these three</a:t>
            </a:r>
            <a:r>
              <a:rPr lang="en-US" baseline="0" dirty="0" smtClean="0"/>
              <a:t> Google apps and add-ons</a:t>
            </a:r>
            <a:r>
              <a:rPr lang="en-US" b="1" baseline="0" dirty="0" smtClean="0"/>
              <a:t>.  AMY – REVIEW EACH BUTTON AND STEP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Thank you!</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a:t>
            </a:r>
            <a:r>
              <a:rPr lang="en-US" baseline="0" dirty="0" smtClean="0"/>
              <a:t> apps and especially Google classroom provide a platform and means to create individually and collaboratively.  Students can express their knowledge of content in new and engaging ways challenging their skills in a way that builds career and college skills.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dirty="0"/>
          </a:p>
        </p:txBody>
      </p:sp>
    </p:spTree>
    <p:extLst>
      <p:ext uri="{BB962C8B-B14F-4D97-AF65-F5344CB8AC3E}">
        <p14:creationId xmlns:p14="http://schemas.microsoft.com/office/powerpoint/2010/main" val="386732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following technology allows my class to do more engaging, hands-on projects in the classroom!</a:t>
            </a:r>
          </a:p>
          <a:p>
            <a:endParaRPr lang="en-US" dirty="0" smtClean="0"/>
          </a:p>
          <a:p>
            <a:r>
              <a:rPr lang="en-US" dirty="0" smtClean="0"/>
              <a:t>https</a:t>
            </a:r>
            <a:r>
              <a:rPr lang="en-US" dirty="0" smtClean="0"/>
              <a:t>://</a:t>
            </a:r>
            <a:r>
              <a:rPr lang="en-US" dirty="0" err="1" smtClean="0"/>
              <a:t>youtu.be</a:t>
            </a:r>
            <a:r>
              <a:rPr lang="en-US" dirty="0" smtClean="0"/>
              <a:t>/K26iyyQMp_g</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dirty="0"/>
          </a:p>
        </p:txBody>
      </p:sp>
    </p:spTree>
    <p:extLst>
      <p:ext uri="{BB962C8B-B14F-4D97-AF65-F5344CB8AC3E}">
        <p14:creationId xmlns:p14="http://schemas.microsoft.com/office/powerpoint/2010/main" val="206300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will start with the bad news first, you must have GAFE to use </a:t>
            </a:r>
            <a:r>
              <a:rPr lang="en-US" baseline="0" dirty="0" err="1" smtClean="0"/>
              <a:t>google</a:t>
            </a:r>
            <a:r>
              <a:rPr lang="en-US" baseline="0" dirty="0" smtClean="0"/>
              <a:t> classroom.  Many local districts have GAFE, you need to talk to your administrator, teacher leader or tech department to find out if your district has it.  </a:t>
            </a:r>
          </a:p>
          <a:p>
            <a:endParaRPr lang="en-US" dirty="0" smtClean="0"/>
          </a:p>
          <a:p>
            <a:r>
              <a:rPr lang="en-US" dirty="0" smtClean="0"/>
              <a:t>Here is</a:t>
            </a:r>
            <a:r>
              <a:rPr lang="en-US" baseline="0" dirty="0" smtClean="0"/>
              <a:t> where we start sharing the good news:  Google classroom IS WORTH IT!  </a:t>
            </a:r>
            <a:r>
              <a:rPr lang="en-US" dirty="0" smtClean="0"/>
              <a:t>Google</a:t>
            </a:r>
            <a:r>
              <a:rPr lang="en-US" baseline="0" dirty="0" smtClean="0"/>
              <a:t> classroom is a platform app that can provide a unique space to file share, track or grade students, manage projects, and collaborate.  </a:t>
            </a:r>
          </a:p>
          <a:p>
            <a:endParaRPr lang="en-US" baseline="0" dirty="0" smtClean="0"/>
          </a:p>
          <a:p>
            <a:r>
              <a:rPr lang="en-US" baseline="0" dirty="0" smtClean="0"/>
              <a:t>Besides the above apps there are add-ons (free) that I will show.  </a:t>
            </a:r>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Google classroom worth it?  Less paper is used (go green!), You can give instant and useful feedback, you can share resources quickly (articles, video (flipped classroom), docs, spreadsheets, images,</a:t>
            </a:r>
            <a:r>
              <a:rPr lang="en-US" baseline="0" dirty="0" smtClean="0"/>
              <a:t> etc.), monitor learning, reduce cheating, reduce grading time, track students, and create and manage collaborative projects.</a:t>
            </a:r>
          </a:p>
          <a:p>
            <a:endParaRPr lang="en-US" baseline="0" dirty="0" smtClean="0"/>
          </a:p>
          <a:p>
            <a:r>
              <a:rPr lang="en-US" baseline="0" dirty="0" smtClean="0"/>
              <a:t>The list goes on and on.  Today I am going to show you some of the ways I use it in the classroom to support and challenge my students.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dirty="0"/>
          </a:p>
        </p:txBody>
      </p:sp>
    </p:spTree>
    <p:extLst>
      <p:ext uri="{BB962C8B-B14F-4D97-AF65-F5344CB8AC3E}">
        <p14:creationId xmlns:p14="http://schemas.microsoft.com/office/powerpoint/2010/main" val="102519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classroom</a:t>
            </a:r>
            <a:r>
              <a:rPr lang="en-US" baseline="0" dirty="0" smtClean="0"/>
              <a:t> platform I created for our health science pathway.  Here you can see the title of the class, the teachers who have accepted the invitation to use this classroom, the stream (activities), and one of our assignments.  Here we post reflections and directions for projects we do as a pathway.  It can be used by one teacher or multiple teachers.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a:t>
            </a:r>
            <a:r>
              <a:rPr lang="en-US" baseline="0" dirty="0" err="1" smtClean="0"/>
              <a:t>google</a:t>
            </a:r>
            <a:r>
              <a:rPr lang="en-US" baseline="0" dirty="0" smtClean="0"/>
              <a:t> classroom you can create a quick quiz or reflection.  Here we had students reporting on a project on mobile medicine.  I created the </a:t>
            </a:r>
            <a:r>
              <a:rPr lang="en-US" baseline="0" dirty="0" err="1" smtClean="0"/>
              <a:t>google</a:t>
            </a:r>
            <a:r>
              <a:rPr lang="en-US" baseline="0" smtClean="0"/>
              <a:t> form</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Drag picture to placeholder or click icon to add</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Drag picture to placeholder or click icon to add</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Drag picture to placeholder or click icon to add</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Drag picture to placeholder or click icon to add</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2/15/16</a:t>
            </a:fld>
            <a:endParaRPr lang="en-US" dirty="0"/>
          </a:p>
        </p:txBody>
      </p:sp>
      <p:sp>
        <p:nvSpPr>
          <p:cNvPr id="27" name="Rectangle 19"/>
          <p:cNvSpPr>
            <a:spLocks noGrp="1"/>
          </p:cNvSpPr>
          <p:nvPr>
            <p:ph type="ftr" sz="quarter" idx="11"/>
          </p:nvPr>
        </p:nvSpPr>
        <p:spPr/>
        <p:txBody>
          <a:bodyPr/>
          <a:lstStyle>
            <a:extLst/>
          </a:lstStyle>
          <a:p>
            <a:endParaRPr lang="en-US" dirty="0"/>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Drag picture to placeholder or click icon to add</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Drag picture to placeholder or click icon to add</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Drag picture to placeholder or click icon to add</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Drag picture to placeholder or click icon to add</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Drag picture to placeholder or click icon to add</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Drag picture to placeholder or click icon to add</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2/15/16</a:t>
            </a:fld>
            <a:endParaRPr lang="en-US" dirty="0"/>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2/15/16</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p:cNvSpPr>
          <p:nvPr>
            <p:ph type="body" sz="quarter" idx="10"/>
          </p:nvPr>
        </p:nvSpPr>
        <p:spPr/>
        <p:txBody>
          <a:bodyPr/>
          <a:lstStyle/>
          <a:p>
            <a:r>
              <a:rPr lang="en-US" dirty="0" smtClean="0"/>
              <a:t>Google Classroom, </a:t>
            </a:r>
            <a:r>
              <a:rPr lang="en-US" dirty="0" err="1" smtClean="0"/>
              <a:t>Doctopus</a:t>
            </a:r>
            <a:r>
              <a:rPr lang="en-US" dirty="0" smtClean="0"/>
              <a:t>, </a:t>
            </a:r>
            <a:r>
              <a:rPr lang="en-US" dirty="0" err="1" smtClean="0"/>
              <a:t>Goobric</a:t>
            </a:r>
            <a:r>
              <a:rPr lang="en-US" dirty="0" smtClean="0"/>
              <a:t>, </a:t>
            </a:r>
            <a:r>
              <a:rPr lang="en-US" dirty="0" err="1" smtClean="0"/>
              <a:t>Flubaroo</a:t>
            </a:r>
            <a:endParaRPr lang="en-US" dirty="0"/>
          </a:p>
          <a:p>
            <a:r>
              <a:rPr lang="en-US" dirty="0" smtClean="0"/>
              <a:t>Framework and Assistive Educational Technologies</a:t>
            </a:r>
            <a:endParaRPr lang="en-US" dirty="0"/>
          </a:p>
        </p:txBody>
      </p:sp>
      <p:sp>
        <p:nvSpPr>
          <p:cNvPr id="7" name="Title 6"/>
          <p:cNvSpPr>
            <a:spLocks noGrp="1"/>
          </p:cNvSpPr>
          <p:nvPr>
            <p:ph type="title"/>
          </p:nvPr>
        </p:nvSpPr>
        <p:spPr/>
        <p:txBody>
          <a:bodyPr/>
          <a:lstStyle/>
          <a:p>
            <a:r>
              <a:rPr lang="en-US" dirty="0" smtClean="0"/>
              <a:t>Google Classroom</a:t>
            </a:r>
            <a:endParaRPr lang="en-US" dirty="0"/>
          </a:p>
        </p:txBody>
      </p:sp>
      <p:pic>
        <p:nvPicPr>
          <p:cNvPr id="2" name="Picture 1" descr="Screenshot 2016-02-01 15.41.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133600"/>
            <a:ext cx="1930400" cy="18796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smtClean="0"/>
              <a:t>Create a Google Form</a:t>
            </a:r>
            <a:endParaRPr lang="en-US" sz="2800" dirty="0"/>
          </a:p>
        </p:txBody>
      </p:sp>
      <p:pic>
        <p:nvPicPr>
          <p:cNvPr id="2" name="Picture 1" descr="Screenshot 2016-02-11 12.12.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405397"/>
          </a:xfrm>
          <a:prstGeom prst="rect">
            <a:avLst/>
          </a:prstGeom>
        </p:spPr>
      </p:pic>
    </p:spTree>
    <p:extLst>
      <p:ext uri="{BB962C8B-B14F-4D97-AF65-F5344CB8AC3E}">
        <p14:creationId xmlns:p14="http://schemas.microsoft.com/office/powerpoint/2010/main" val="953204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smtClean="0"/>
              <a:t>Google forms – data collection in real-time</a:t>
            </a:r>
            <a:endParaRPr lang="en-US" sz="2800" dirty="0"/>
          </a:p>
        </p:txBody>
      </p:sp>
      <p:pic>
        <p:nvPicPr>
          <p:cNvPr id="2" name="Picture 1" descr="Screenshot 2016-02-11 12.13.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443041"/>
          </a:xfrm>
          <a:prstGeom prst="rect">
            <a:avLst/>
          </a:prstGeom>
        </p:spPr>
      </p:pic>
    </p:spTree>
    <p:extLst>
      <p:ext uri="{BB962C8B-B14F-4D97-AF65-F5344CB8AC3E}">
        <p14:creationId xmlns:p14="http://schemas.microsoft.com/office/powerpoint/2010/main" val="953204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524000"/>
          </a:xfrm>
        </p:spPr>
        <p:txBody>
          <a:bodyPr/>
          <a:lstStyle/>
          <a:p>
            <a:r>
              <a:rPr lang="en-US" sz="2800" dirty="0" smtClean="0"/>
              <a:t>Students can practice metacognition skills.</a:t>
            </a:r>
            <a:endParaRPr lang="en-US" sz="2800" dirty="0"/>
          </a:p>
        </p:txBody>
      </p:sp>
      <p:pic>
        <p:nvPicPr>
          <p:cNvPr id="2" name="Picture 1" descr="Screenshot 2016-02-11 12.13.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39919"/>
          </a:xfrm>
          <a:prstGeom prst="rect">
            <a:avLst/>
          </a:prstGeom>
        </p:spPr>
      </p:pic>
    </p:spTree>
    <p:extLst>
      <p:ext uri="{BB962C8B-B14F-4D97-AF65-F5344CB8AC3E}">
        <p14:creationId xmlns:p14="http://schemas.microsoft.com/office/powerpoint/2010/main" val="953204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smtClean="0"/>
              <a:t>Google Forms collects data for you. </a:t>
            </a:r>
            <a:endParaRPr lang="en-US" sz="2800" dirty="0"/>
          </a:p>
        </p:txBody>
      </p:sp>
      <p:pic>
        <p:nvPicPr>
          <p:cNvPr id="2" name="Picture 1" descr="Screenshot 2016-02-11 13.49.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12382"/>
          </a:xfrm>
          <a:prstGeom prst="rect">
            <a:avLst/>
          </a:prstGeom>
        </p:spPr>
      </p:pic>
    </p:spTree>
    <p:extLst>
      <p:ext uri="{BB962C8B-B14F-4D97-AF65-F5344CB8AC3E}">
        <p14:creationId xmlns:p14="http://schemas.microsoft.com/office/powerpoint/2010/main" val="11654339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err="1" smtClean="0"/>
              <a:t>Flubaroo</a:t>
            </a:r>
            <a:r>
              <a:rPr lang="en-US" sz="2800" dirty="0" smtClean="0"/>
              <a:t> grades your assignments for you. </a:t>
            </a:r>
            <a:endParaRPr lang="en-US" sz="2800" dirty="0"/>
          </a:p>
        </p:txBody>
      </p:sp>
      <p:pic>
        <p:nvPicPr>
          <p:cNvPr id="3" name="Picture 2" descr="Screenshot 2016-02-11 13.49.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929501"/>
          </a:xfrm>
          <a:prstGeom prst="rect">
            <a:avLst/>
          </a:prstGeom>
        </p:spPr>
      </p:pic>
    </p:spTree>
    <p:extLst>
      <p:ext uri="{BB962C8B-B14F-4D97-AF65-F5344CB8AC3E}">
        <p14:creationId xmlns:p14="http://schemas.microsoft.com/office/powerpoint/2010/main" val="20283099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smtClean="0"/>
              <a:t>Google Classroom Essay Assignment </a:t>
            </a:r>
            <a:endParaRPr lang="en-US" sz="2800" dirty="0"/>
          </a:p>
        </p:txBody>
      </p:sp>
      <p:pic>
        <p:nvPicPr>
          <p:cNvPr id="3" name="Picture 2" descr="Screenshot 2016-02-11 14.00.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05400"/>
          </a:xfrm>
          <a:prstGeom prst="rect">
            <a:avLst/>
          </a:prstGeom>
        </p:spPr>
      </p:pic>
    </p:spTree>
    <p:extLst>
      <p:ext uri="{BB962C8B-B14F-4D97-AF65-F5344CB8AC3E}">
        <p14:creationId xmlns:p14="http://schemas.microsoft.com/office/powerpoint/2010/main" val="19449913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smtClean="0"/>
              <a:t>Manage the assignment &amp; offer help as they work.</a:t>
            </a:r>
          </a:p>
          <a:p>
            <a:r>
              <a:rPr lang="en-US" sz="2800" dirty="0" smtClean="0"/>
              <a:t>Work individually or collaboratively.</a:t>
            </a:r>
            <a:endParaRPr lang="en-US" sz="2800" dirty="0"/>
          </a:p>
        </p:txBody>
      </p:sp>
      <p:pic>
        <p:nvPicPr>
          <p:cNvPr id="2" name="Picture 1" descr="Screenshot 2016-02-11 14.06.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410200"/>
          </a:xfrm>
          <a:prstGeom prst="rect">
            <a:avLst/>
          </a:prstGeom>
        </p:spPr>
      </p:pic>
    </p:spTree>
    <p:extLst>
      <p:ext uri="{BB962C8B-B14F-4D97-AF65-F5344CB8AC3E}">
        <p14:creationId xmlns:p14="http://schemas.microsoft.com/office/powerpoint/2010/main" val="7570578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err="1" smtClean="0"/>
              <a:t>Doctopus</a:t>
            </a:r>
            <a:r>
              <a:rPr lang="en-US" sz="2800" dirty="0" smtClean="0"/>
              <a:t> is a way to grade and offer meaningful feedback. </a:t>
            </a:r>
            <a:endParaRPr lang="en-US" sz="2800" dirty="0"/>
          </a:p>
        </p:txBody>
      </p:sp>
      <p:pic>
        <p:nvPicPr>
          <p:cNvPr id="3" name="Picture 2" descr="Screenshot 2016-02-11 14.29.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539619"/>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smtClean="0"/>
              <a:t>Setting up </a:t>
            </a:r>
            <a:r>
              <a:rPr lang="en-US" sz="2800" dirty="0" err="1"/>
              <a:t>D</a:t>
            </a:r>
            <a:r>
              <a:rPr lang="en-US" sz="2800" dirty="0" err="1" smtClean="0"/>
              <a:t>octopus</a:t>
            </a:r>
            <a:r>
              <a:rPr lang="en-US" sz="2800" dirty="0" smtClean="0"/>
              <a:t> involves the creation of a spreadsheet and a rubric.</a:t>
            </a:r>
            <a:endParaRPr lang="en-US" sz="2800" dirty="0"/>
          </a:p>
        </p:txBody>
      </p:sp>
      <p:pic>
        <p:nvPicPr>
          <p:cNvPr id="3" name="Picture 2" descr="Screenshot 2016-02-01 13.0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10810"/>
          </a:xfrm>
          <a:prstGeom prst="rect">
            <a:avLst/>
          </a:prstGeom>
        </p:spPr>
      </p:pic>
    </p:spTree>
    <p:extLst>
      <p:ext uri="{BB962C8B-B14F-4D97-AF65-F5344CB8AC3E}">
        <p14:creationId xmlns:p14="http://schemas.microsoft.com/office/powerpoint/2010/main" val="15807669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572000"/>
            <a:ext cx="9144000" cy="2286000"/>
          </a:xfrm>
        </p:spPr>
        <p:txBody>
          <a:bodyPr/>
          <a:lstStyle/>
          <a:p>
            <a:r>
              <a:rPr lang="en-US" sz="2800" dirty="0" err="1" smtClean="0"/>
              <a:t>Doctopus</a:t>
            </a:r>
            <a:r>
              <a:rPr lang="en-US" sz="2800" dirty="0" smtClean="0"/>
              <a:t> &amp; </a:t>
            </a:r>
            <a:r>
              <a:rPr lang="en-US" sz="2800" dirty="0" err="1" smtClean="0"/>
              <a:t>Goobric</a:t>
            </a:r>
            <a:r>
              <a:rPr lang="en-US" sz="2800" dirty="0" smtClean="0"/>
              <a:t> work together for the best result. </a:t>
            </a:r>
          </a:p>
          <a:p>
            <a:r>
              <a:rPr lang="en-US" sz="2000" dirty="0" smtClean="0"/>
              <a:t>You can find </a:t>
            </a:r>
            <a:r>
              <a:rPr lang="en-US" sz="2000" dirty="0" err="1" smtClean="0"/>
              <a:t>Goobric</a:t>
            </a:r>
            <a:r>
              <a:rPr lang="en-US" sz="2000" dirty="0" smtClean="0"/>
              <a:t> in the Google web store.  Follow instructions to install.  You must have it installed before you can attach a </a:t>
            </a:r>
            <a:r>
              <a:rPr lang="en-US" sz="2000" dirty="0" err="1"/>
              <a:t>G</a:t>
            </a:r>
            <a:r>
              <a:rPr lang="en-US" sz="2000" dirty="0" err="1" smtClean="0"/>
              <a:t>oobric</a:t>
            </a:r>
            <a:r>
              <a:rPr lang="en-US" sz="2000" dirty="0" smtClean="0"/>
              <a:t> to your </a:t>
            </a:r>
            <a:r>
              <a:rPr lang="en-US" sz="2000" dirty="0" err="1"/>
              <a:t>D</a:t>
            </a:r>
            <a:r>
              <a:rPr lang="en-US" sz="2000" dirty="0" err="1" smtClean="0"/>
              <a:t>octopus</a:t>
            </a:r>
            <a:r>
              <a:rPr lang="en-US" sz="2000" dirty="0" smtClean="0"/>
              <a:t> spreadsheet. </a:t>
            </a:r>
            <a:endParaRPr lang="en-US" sz="2000" dirty="0"/>
          </a:p>
        </p:txBody>
      </p:sp>
      <p:pic>
        <p:nvPicPr>
          <p:cNvPr id="2" name="Picture 1" descr="Screenshot 2016-02-01 15.37.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4572000"/>
          </a:xfrm>
          <a:prstGeom prst="rect">
            <a:avLst/>
          </a:prstGeom>
        </p:spPr>
      </p:pic>
    </p:spTree>
    <p:extLst>
      <p:ext uri="{BB962C8B-B14F-4D97-AF65-F5344CB8AC3E}">
        <p14:creationId xmlns:p14="http://schemas.microsoft.com/office/powerpoint/2010/main" val="11654339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D73_9234.JPG"/>
          <p:cNvPicPr>
            <a:picLocks noGrp="1" noChangeAspect="1"/>
          </p:cNvPicPr>
          <p:nvPr>
            <p:ph type="pic" sz="quarter" idx="30"/>
          </p:nvPr>
        </p:nvPicPr>
        <p:blipFill>
          <a:blip r:embed="rId3" cstate="print">
            <a:extLst>
              <a:ext uri="{28A0092B-C50C-407E-A947-70E740481C1C}">
                <a14:useLocalDpi xmlns:a14="http://schemas.microsoft.com/office/drawing/2010/main" val="0"/>
              </a:ext>
            </a:extLst>
          </a:blip>
          <a:srcRect t="18585" b="18585"/>
          <a:stretch>
            <a:fillRect/>
          </a:stretch>
        </p:blipFill>
        <p:spPr/>
      </p:pic>
      <p:sp>
        <p:nvSpPr>
          <p:cNvPr id="3" name="Text Placeholder 2"/>
          <p:cNvSpPr>
            <a:spLocks noGrp="1"/>
          </p:cNvSpPr>
          <p:nvPr>
            <p:ph type="body" sz="quarter" idx="12"/>
          </p:nvPr>
        </p:nvSpPr>
        <p:spPr/>
        <p:txBody>
          <a:bodyPr/>
          <a:lstStyle/>
          <a:p>
            <a:r>
              <a:rPr lang="en-US" dirty="0" smtClean="0"/>
              <a:t>Amy Ramirez Spears</a:t>
            </a:r>
          </a:p>
          <a:p>
            <a:r>
              <a:rPr lang="en-US" dirty="0" smtClean="0"/>
              <a:t>Anatomy &amp; Health Science 3 (CTE)</a:t>
            </a:r>
          </a:p>
          <a:p>
            <a:r>
              <a:rPr lang="en-US" dirty="0" smtClean="0"/>
              <a:t>Health Science College &amp; Career Coordinator</a:t>
            </a:r>
          </a:p>
          <a:p>
            <a:r>
              <a:rPr lang="en-US" dirty="0" smtClean="0"/>
              <a:t>Debate &amp; STUCO Coach</a:t>
            </a:r>
            <a:endParaRPr lang="en-US" dirty="0"/>
          </a:p>
        </p:txBody>
      </p:sp>
    </p:spTree>
    <p:extLst>
      <p:ext uri="{BB962C8B-B14F-4D97-AF65-F5344CB8AC3E}">
        <p14:creationId xmlns:p14="http://schemas.microsoft.com/office/powerpoint/2010/main" val="1826439520"/>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smtClean="0"/>
              <a:t>Once set up…</a:t>
            </a:r>
          </a:p>
          <a:p>
            <a:r>
              <a:rPr lang="en-US" dirty="0" err="1" smtClean="0"/>
              <a:t>Doctopus</a:t>
            </a:r>
            <a:r>
              <a:rPr lang="en-US" dirty="0" smtClean="0"/>
              <a:t> allows you to select the class and assignment.</a:t>
            </a:r>
            <a:endParaRPr lang="en-US" dirty="0"/>
          </a:p>
        </p:txBody>
      </p:sp>
      <p:pic>
        <p:nvPicPr>
          <p:cNvPr id="2" name="Picture 1" descr="Screenshot 2016-02-01 13.0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818909"/>
          </a:xfrm>
          <a:prstGeom prst="rect">
            <a:avLst/>
          </a:prstGeom>
        </p:spPr>
      </p:pic>
    </p:spTree>
    <p:extLst>
      <p:ext uri="{BB962C8B-B14F-4D97-AF65-F5344CB8AC3E}">
        <p14:creationId xmlns:p14="http://schemas.microsoft.com/office/powerpoint/2010/main" val="32034434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dirty="0" smtClean="0"/>
              <a:t>Student data is automatically populated.  Attach </a:t>
            </a:r>
            <a:r>
              <a:rPr lang="en-US" dirty="0" err="1" smtClean="0"/>
              <a:t>Goobric</a:t>
            </a:r>
            <a:r>
              <a:rPr lang="en-US" dirty="0" smtClean="0"/>
              <a:t>.  </a:t>
            </a:r>
            <a:endParaRPr lang="en-US" dirty="0"/>
          </a:p>
        </p:txBody>
      </p:sp>
      <p:pic>
        <p:nvPicPr>
          <p:cNvPr id="2" name="Picture 1" descr="Screenshot 2016-02-01 13.04.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894336"/>
          </a:xfrm>
          <a:prstGeom prst="rect">
            <a:avLst/>
          </a:prstGeom>
        </p:spPr>
      </p:pic>
    </p:spTree>
    <p:extLst>
      <p:ext uri="{BB962C8B-B14F-4D97-AF65-F5344CB8AC3E}">
        <p14:creationId xmlns:p14="http://schemas.microsoft.com/office/powerpoint/2010/main" val="32034434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endParaRPr lang="en-US" dirty="0"/>
          </a:p>
        </p:txBody>
      </p:sp>
      <p:pic>
        <p:nvPicPr>
          <p:cNvPr id="2" name="Picture 1" descr="Screenshot 2016-02-01 15.30.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83980" cy="6858000"/>
          </a:xfrm>
          <a:prstGeom prst="rect">
            <a:avLst/>
          </a:prstGeom>
        </p:spPr>
      </p:pic>
    </p:spTree>
    <p:extLst>
      <p:ext uri="{BB962C8B-B14F-4D97-AF65-F5344CB8AC3E}">
        <p14:creationId xmlns:p14="http://schemas.microsoft.com/office/powerpoint/2010/main" val="942236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smtClean="0"/>
              <a:t>Google Classroom, </a:t>
            </a:r>
            <a:r>
              <a:rPr lang="en-US" sz="2800" dirty="0" err="1" smtClean="0"/>
              <a:t>Doctopus</a:t>
            </a:r>
            <a:r>
              <a:rPr lang="en-US" sz="2800" dirty="0" smtClean="0"/>
              <a:t>, and </a:t>
            </a:r>
            <a:r>
              <a:rPr lang="en-US" sz="2800" dirty="0" err="1" smtClean="0"/>
              <a:t>Goobric</a:t>
            </a:r>
            <a:r>
              <a:rPr lang="en-US" sz="2800" dirty="0" smtClean="0"/>
              <a:t> in ACTION!</a:t>
            </a:r>
            <a:endParaRPr lang="en-US" sz="2800" dirty="0"/>
          </a:p>
        </p:txBody>
      </p:sp>
      <p:pic>
        <p:nvPicPr>
          <p:cNvPr id="2" name="Picture 1" descr="Screenshot 2016-02-01 13.08.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61781"/>
          </a:xfrm>
          <a:prstGeom prst="rect">
            <a:avLst/>
          </a:prstGeom>
        </p:spPr>
      </p:pic>
    </p:spTree>
    <p:extLst>
      <p:ext uri="{BB962C8B-B14F-4D97-AF65-F5344CB8AC3E}">
        <p14:creationId xmlns:p14="http://schemas.microsoft.com/office/powerpoint/2010/main" val="3897980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4343400" cy="1905000"/>
          </a:xfrm>
        </p:spPr>
        <p:txBody>
          <a:bodyPr/>
          <a:lstStyle/>
          <a:p>
            <a:r>
              <a:rPr lang="en-US" sz="2800" dirty="0" smtClean="0"/>
              <a:t>Google Classroom</a:t>
            </a:r>
          </a:p>
          <a:p>
            <a:r>
              <a:rPr lang="en-US" sz="2800" dirty="0" smtClean="0"/>
              <a:t>-Effective</a:t>
            </a:r>
          </a:p>
          <a:p>
            <a:r>
              <a:rPr lang="en-US" sz="2800" dirty="0" smtClean="0"/>
              <a:t>-Engaging</a:t>
            </a:r>
          </a:p>
          <a:p>
            <a:r>
              <a:rPr lang="en-US" sz="2800" dirty="0" smtClean="0"/>
              <a:t>-Collaborative</a:t>
            </a:r>
            <a:endParaRPr lang="en-US" sz="2800" dirty="0"/>
          </a:p>
        </p:txBody>
      </p:sp>
      <p:pic>
        <p:nvPicPr>
          <p:cNvPr id="2" name="Picture 1" descr="Screenshot 2016-02-01 13.09.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92006"/>
          </a:xfrm>
          <a:prstGeom prst="rect">
            <a:avLst/>
          </a:prstGeom>
        </p:spPr>
      </p:pic>
      <p:sp>
        <p:nvSpPr>
          <p:cNvPr id="4" name="Text Placeholder 4"/>
          <p:cNvSpPr txBox="1">
            <a:spLocks/>
          </p:cNvSpPr>
          <p:nvPr/>
        </p:nvSpPr>
        <p:spPr>
          <a:xfrm>
            <a:off x="4648200" y="4800600"/>
            <a:ext cx="4343400" cy="2057400"/>
          </a:xfrm>
          <a:prstGeom prst="rect">
            <a:avLst/>
          </a:prstGeom>
        </p:spPr>
        <p:txBody>
          <a:bodyPr tIns="91440" bIns="91440" anchor="b" anchorCtr="0">
            <a:noAutofit/>
          </a:bodyPr>
          <a:lstStyle>
            <a:lvl1pPr marL="0" marR="0" indent="0" algn="l" rtl="0" eaLnBrk="1" latinLnBrk="0" hangingPunct="1">
              <a:spcBef>
                <a:spcPct val="20000"/>
              </a:spcBef>
              <a:buFontTx/>
              <a:buNone/>
              <a:defRPr sz="1800" i="0" baseline="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sz="2400" dirty="0" smtClean="0"/>
              <a:t>Google Classroom</a:t>
            </a:r>
            <a:r>
              <a:rPr lang="en-US" sz="2400" dirty="0"/>
              <a:t> </a:t>
            </a:r>
            <a:r>
              <a:rPr lang="en-US" sz="2400" dirty="0" smtClean="0"/>
              <a:t>is </a:t>
            </a:r>
            <a:r>
              <a:rPr lang="en-US" sz="2400" i="1" dirty="0" smtClean="0"/>
              <a:t>effective, challenging</a:t>
            </a:r>
            <a:r>
              <a:rPr lang="en-US" sz="2400" dirty="0" smtClean="0"/>
              <a:t> and </a:t>
            </a:r>
            <a:r>
              <a:rPr lang="en-US" sz="2400" b="1" dirty="0" smtClean="0"/>
              <a:t>will</a:t>
            </a:r>
            <a:r>
              <a:rPr lang="en-US" sz="2400" dirty="0" smtClean="0"/>
              <a:t> aid in </a:t>
            </a:r>
            <a:r>
              <a:rPr lang="en-US" sz="2400" i="1" dirty="0" smtClean="0"/>
              <a:t>preparing</a:t>
            </a:r>
            <a:r>
              <a:rPr lang="en-US" sz="2400" dirty="0" smtClean="0"/>
              <a:t> our students for a future </a:t>
            </a:r>
            <a:r>
              <a:rPr lang="en-US" sz="2400" i="1" dirty="0" smtClean="0"/>
              <a:t>globally integrated technological workforce.</a:t>
            </a:r>
            <a:endParaRPr lang="en-US" sz="2400" dirty="0" smtClean="0"/>
          </a:p>
        </p:txBody>
      </p:sp>
    </p:spTree>
    <p:extLst>
      <p:ext uri="{BB962C8B-B14F-4D97-AF65-F5344CB8AC3E}">
        <p14:creationId xmlns:p14="http://schemas.microsoft.com/office/powerpoint/2010/main" val="27323592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Screenshot 2016-02-01 15.41.37.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912" r="-14912"/>
          <a:stretch>
            <a:fillRect/>
          </a:stretch>
        </p:blip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Screenshot 2016-02-03 14.24.12.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058" r="8058"/>
          <a:stretch>
            <a:fillRect/>
          </a:stretch>
        </p:blipFill>
        <p:spPr>
          <a:xfrm>
            <a:off x="419100" y="233363"/>
            <a:ext cx="4152900" cy="6172200"/>
          </a:xfrm>
        </p:spPr>
      </p:pic>
      <p:sp>
        <p:nvSpPr>
          <p:cNvPr id="3" name="Text Placeholder 2"/>
          <p:cNvSpPr>
            <a:spLocks noGrp="1"/>
          </p:cNvSpPr>
          <p:nvPr>
            <p:ph type="body" sz="quarter" idx="11"/>
          </p:nvPr>
        </p:nvSpPr>
        <p:spPr>
          <a:xfrm>
            <a:off x="4800600" y="228600"/>
            <a:ext cx="4343400" cy="3581400"/>
          </a:xfrm>
        </p:spPr>
        <p:txBody>
          <a:bodyPr anchor="t"/>
          <a:lstStyle/>
          <a:p>
            <a:r>
              <a:rPr lang="en-US" sz="3200" b="1" dirty="0" smtClean="0"/>
              <a:t>If educational technology is to: </a:t>
            </a:r>
            <a:endParaRPr lang="en-US" sz="2400" dirty="0" smtClean="0"/>
          </a:p>
          <a:p>
            <a:r>
              <a:rPr lang="en-US" sz="2400" dirty="0" smtClean="0"/>
              <a:t>*</a:t>
            </a:r>
            <a:r>
              <a:rPr lang="en-US" sz="2800" dirty="0" smtClean="0"/>
              <a:t>support &amp; encourage learning </a:t>
            </a:r>
          </a:p>
          <a:p>
            <a:r>
              <a:rPr lang="en-US" sz="2800" dirty="0" smtClean="0"/>
              <a:t>*challenge students </a:t>
            </a:r>
          </a:p>
          <a:p>
            <a:r>
              <a:rPr lang="en-US" sz="2800" dirty="0" smtClean="0"/>
              <a:t>*prepare students for a globalized workforce</a:t>
            </a:r>
            <a:endParaRPr lang="en-US" sz="2800" dirty="0"/>
          </a:p>
        </p:txBody>
      </p:sp>
      <p:sp>
        <p:nvSpPr>
          <p:cNvPr id="2" name="TextBox 1"/>
          <p:cNvSpPr txBox="1"/>
          <p:nvPr/>
        </p:nvSpPr>
        <p:spPr>
          <a:xfrm>
            <a:off x="4800600" y="4876800"/>
            <a:ext cx="4038600" cy="461665"/>
          </a:xfrm>
          <a:prstGeom prst="rect">
            <a:avLst/>
          </a:prstGeom>
          <a:noFill/>
        </p:spPr>
        <p:txBody>
          <a:bodyPr wrap="square" rtlCol="0">
            <a:spAutoFit/>
          </a:bodyPr>
          <a:lstStyle/>
          <a:p>
            <a:r>
              <a:rPr lang="en-US" sz="2400" dirty="0" smtClean="0"/>
              <a:t>Google classroom works!</a:t>
            </a:r>
            <a:endParaRPr lang="en-US" sz="2400" dirty="0"/>
          </a:p>
        </p:txBody>
      </p:sp>
    </p:spTree>
    <p:extLst>
      <p:ext uri="{BB962C8B-B14F-4D97-AF65-F5344CB8AC3E}">
        <p14:creationId xmlns:p14="http://schemas.microsoft.com/office/powerpoint/2010/main" val="3520911707"/>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72_6839.JPG"/>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900" r="16900"/>
          <a:stretch>
            <a:fillRect/>
          </a:stretch>
        </p:blipFill>
        <p:spPr/>
      </p:pic>
      <p:sp>
        <p:nvSpPr>
          <p:cNvPr id="3" name="Text Placeholder 2"/>
          <p:cNvSpPr>
            <a:spLocks noGrp="1"/>
          </p:cNvSpPr>
          <p:nvPr>
            <p:ph type="body" sz="quarter" idx="15"/>
          </p:nvPr>
        </p:nvSpPr>
        <p:spPr/>
        <p:txBody>
          <a:bodyPr/>
          <a:lstStyle/>
          <a:p>
            <a:pPr algn="ctr"/>
            <a:r>
              <a:rPr lang="en-US" dirty="0" smtClean="0"/>
              <a:t>Engaging</a:t>
            </a:r>
          </a:p>
          <a:p>
            <a:pPr algn="ctr"/>
            <a:r>
              <a:rPr lang="en-US" dirty="0" smtClean="0"/>
              <a:t>Relevant</a:t>
            </a:r>
          </a:p>
          <a:p>
            <a:pPr algn="ctr"/>
            <a:r>
              <a:rPr lang="en-US" dirty="0" smtClean="0"/>
              <a:t>Hands-on</a:t>
            </a:r>
            <a:endParaRPr lang="en-US" dirty="0" smtClean="0"/>
          </a:p>
        </p:txBody>
      </p:sp>
    </p:spTree>
    <p:extLst>
      <p:ext uri="{BB962C8B-B14F-4D97-AF65-F5344CB8AC3E}">
        <p14:creationId xmlns:p14="http://schemas.microsoft.com/office/powerpoint/2010/main" val="3085723325"/>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114800"/>
            <a:ext cx="9144000" cy="2743200"/>
          </a:xfrm>
        </p:spPr>
        <p:txBody>
          <a:bodyPr/>
          <a:lstStyle/>
          <a:p>
            <a:r>
              <a:rPr lang="en-US" b="1" dirty="0" smtClean="0"/>
              <a:t>GAFE</a:t>
            </a:r>
            <a:r>
              <a:rPr lang="en-US" b="1" dirty="0"/>
              <a:t>:  Google Apps For Education</a:t>
            </a:r>
          </a:p>
          <a:p>
            <a:r>
              <a:rPr lang="en-US" dirty="0" smtClean="0"/>
              <a:t>-</a:t>
            </a:r>
            <a:r>
              <a:rPr lang="en-US" dirty="0"/>
              <a:t>An “office suite” with tools to help you share, communicate, plan, and </a:t>
            </a:r>
            <a:r>
              <a:rPr lang="en-US" dirty="0" smtClean="0"/>
              <a:t>collaborate.</a:t>
            </a:r>
          </a:p>
          <a:p>
            <a:r>
              <a:rPr lang="en-US" dirty="0" smtClean="0"/>
              <a:t>-Participating members can work on projects synchronously and asynchronously. </a:t>
            </a:r>
          </a:p>
          <a:p>
            <a:endParaRPr lang="en-US" dirty="0" smtClean="0"/>
          </a:p>
          <a:p>
            <a:r>
              <a:rPr lang="en-US" dirty="0" smtClean="0"/>
              <a:t>Many AWESOME Apps!</a:t>
            </a:r>
            <a:endParaRPr lang="en-US" dirty="0"/>
          </a:p>
          <a:p>
            <a:r>
              <a:rPr lang="en-US" dirty="0"/>
              <a:t>-Drive, Calendar, Gmail, Sheets, Slides, Docs, Forms, Groups</a:t>
            </a:r>
            <a:r>
              <a:rPr lang="en-US" dirty="0" smtClean="0"/>
              <a:t>, and…</a:t>
            </a:r>
            <a:r>
              <a:rPr lang="en-US" b="1" dirty="0" smtClean="0"/>
              <a:t>CLASSROOM!</a:t>
            </a:r>
            <a:r>
              <a:rPr lang="en-US" dirty="0" smtClean="0"/>
              <a:t> </a:t>
            </a:r>
            <a:endParaRPr lang="en-US" dirty="0"/>
          </a:p>
          <a:p>
            <a:endParaRPr lang="en-US" dirty="0"/>
          </a:p>
        </p:txBody>
      </p:sp>
      <p:pic>
        <p:nvPicPr>
          <p:cNvPr id="2" name="Picture 1" descr="Screenshot 2016-02-01 15.4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114800"/>
          </a:xfrm>
          <a:prstGeom prst="rect">
            <a:avLst/>
          </a:prstGeom>
        </p:spPr>
      </p:pic>
    </p:spTree>
    <p:extLst>
      <p:ext uri="{BB962C8B-B14F-4D97-AF65-F5344CB8AC3E}">
        <p14:creationId xmlns:p14="http://schemas.microsoft.com/office/powerpoint/2010/main" val="953204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creenshot 2016-02-03 13.59.36.pn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835" r="11835"/>
          <a:stretch>
            <a:fillRect/>
          </a:stretch>
        </p:blipFill>
        <p:spPr>
          <a:xfrm>
            <a:off x="12110" y="381000"/>
            <a:ext cx="4687888" cy="5949950"/>
          </a:xfrm>
        </p:spPr>
      </p:pic>
      <p:sp>
        <p:nvSpPr>
          <p:cNvPr id="4" name="Text Placeholder 3"/>
          <p:cNvSpPr>
            <a:spLocks noGrp="1"/>
          </p:cNvSpPr>
          <p:nvPr>
            <p:ph type="body" sz="quarter" idx="13"/>
          </p:nvPr>
        </p:nvSpPr>
        <p:spPr>
          <a:xfrm>
            <a:off x="4953000" y="0"/>
            <a:ext cx="3962401" cy="6858000"/>
          </a:xfrm>
        </p:spPr>
        <p:txBody>
          <a:bodyPr/>
          <a:lstStyle/>
          <a:p>
            <a:r>
              <a:rPr lang="en-US" b="1" u="sng" dirty="0" smtClean="0"/>
              <a:t>Why Google Classroom?</a:t>
            </a:r>
            <a:endParaRPr lang="en-US" b="1" u="sng" dirty="0"/>
          </a:p>
          <a:p>
            <a:endParaRPr lang="en-US" b="1" dirty="0" smtClean="0"/>
          </a:p>
          <a:p>
            <a:r>
              <a:rPr lang="en-US" b="1" dirty="0" smtClean="0"/>
              <a:t>Less paper!  </a:t>
            </a:r>
          </a:p>
          <a:p>
            <a:endParaRPr lang="en-US" b="1" dirty="0"/>
          </a:p>
          <a:p>
            <a:r>
              <a:rPr lang="en-US" b="1" dirty="0" smtClean="0"/>
              <a:t>Give instant and useful feedback!</a:t>
            </a:r>
          </a:p>
          <a:p>
            <a:endParaRPr lang="en-US" b="1" dirty="0"/>
          </a:p>
          <a:p>
            <a:r>
              <a:rPr lang="en-US" b="1" dirty="0" smtClean="0"/>
              <a:t>Share resources!</a:t>
            </a:r>
          </a:p>
          <a:p>
            <a:endParaRPr lang="en-US" b="1" dirty="0"/>
          </a:p>
          <a:p>
            <a:r>
              <a:rPr lang="en-US" b="1" dirty="0" smtClean="0"/>
              <a:t>Monitor learning with ease!</a:t>
            </a:r>
          </a:p>
          <a:p>
            <a:endParaRPr lang="en-US" b="1" dirty="0"/>
          </a:p>
          <a:p>
            <a:r>
              <a:rPr lang="en-US" b="1" dirty="0" smtClean="0"/>
              <a:t>Reduce cheating!</a:t>
            </a:r>
          </a:p>
          <a:p>
            <a:endParaRPr lang="en-US" b="1" dirty="0"/>
          </a:p>
          <a:p>
            <a:r>
              <a:rPr lang="en-US" b="1" dirty="0" smtClean="0"/>
              <a:t>Reduce grading time &amp; effort!</a:t>
            </a:r>
          </a:p>
          <a:p>
            <a:endParaRPr lang="en-US" b="1" dirty="0"/>
          </a:p>
          <a:p>
            <a:r>
              <a:rPr lang="en-US" b="1" dirty="0" smtClean="0"/>
              <a:t>Organize &amp; track student submissions easily!</a:t>
            </a:r>
          </a:p>
          <a:p>
            <a:endParaRPr lang="en-US" b="1" dirty="0"/>
          </a:p>
          <a:p>
            <a:r>
              <a:rPr lang="en-US" b="1" dirty="0" smtClean="0"/>
              <a:t>Create &amp; manage small group collaboration!</a:t>
            </a:r>
          </a:p>
          <a:p>
            <a:endParaRPr lang="en-US" b="1" dirty="0"/>
          </a:p>
          <a:p>
            <a:endParaRPr lang="en-US" b="1" dirty="0"/>
          </a:p>
        </p:txBody>
      </p:sp>
    </p:spTree>
    <p:extLst>
      <p:ext uri="{BB962C8B-B14F-4D97-AF65-F5344CB8AC3E}">
        <p14:creationId xmlns:p14="http://schemas.microsoft.com/office/powerpoint/2010/main" val="3300092655"/>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b="1" dirty="0" smtClean="0"/>
              <a:t>Google Classroom </a:t>
            </a:r>
            <a:r>
              <a:rPr lang="en-US" sz="2800" b="1" dirty="0"/>
              <a:t>P</a:t>
            </a:r>
            <a:r>
              <a:rPr lang="en-US" sz="2800" b="1" dirty="0" smtClean="0"/>
              <a:t>latform</a:t>
            </a:r>
          </a:p>
          <a:p>
            <a:r>
              <a:rPr lang="en-US" dirty="0" smtClean="0"/>
              <a:t>-Can be used by single or multiple teachers.</a:t>
            </a:r>
          </a:p>
          <a:p>
            <a:r>
              <a:rPr lang="en-US" dirty="0" smtClean="0"/>
              <a:t>-Can be used for a class or a group.</a:t>
            </a:r>
          </a:p>
          <a:p>
            <a:r>
              <a:rPr lang="en-US" dirty="0" smtClean="0"/>
              <a:t>-Especially useful in a flipped classroom.</a:t>
            </a:r>
            <a:endParaRPr lang="en-US" dirty="0"/>
          </a:p>
        </p:txBody>
      </p:sp>
      <p:pic>
        <p:nvPicPr>
          <p:cNvPr id="2" name="Picture 1" descr="Screenshot 2016-02-01 15.46.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47927"/>
          </a:xfrm>
          <a:prstGeom prst="rect">
            <a:avLst/>
          </a:prstGeom>
        </p:spPr>
      </p:pic>
    </p:spTree>
    <p:extLst>
      <p:ext uri="{BB962C8B-B14F-4D97-AF65-F5344CB8AC3E}">
        <p14:creationId xmlns:p14="http://schemas.microsoft.com/office/powerpoint/2010/main" val="953204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smtClean="0"/>
              <a:t>Create an assignment, a question, or an announcement. </a:t>
            </a:r>
            <a:endParaRPr lang="en-US" sz="2800" dirty="0"/>
          </a:p>
        </p:txBody>
      </p:sp>
      <p:pic>
        <p:nvPicPr>
          <p:cNvPr id="2" name="Picture 1" descr="Screenshot 2016-02-11 11.52.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416658"/>
          </a:xfrm>
          <a:prstGeom prst="rect">
            <a:avLst/>
          </a:prstGeom>
        </p:spPr>
      </p:pic>
    </p:spTree>
    <p:extLst>
      <p:ext uri="{BB962C8B-B14F-4D97-AF65-F5344CB8AC3E}">
        <p14:creationId xmlns:p14="http://schemas.microsoft.com/office/powerpoint/2010/main" val="953204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4953000"/>
            <a:ext cx="9144000" cy="1905000"/>
          </a:xfrm>
        </p:spPr>
        <p:txBody>
          <a:bodyPr/>
          <a:lstStyle/>
          <a:p>
            <a:r>
              <a:rPr lang="en-US" sz="2800" dirty="0" smtClean="0"/>
              <a:t>Google Forms Assignments</a:t>
            </a:r>
            <a:endParaRPr lang="en-US" sz="2800" dirty="0"/>
          </a:p>
        </p:txBody>
      </p:sp>
      <p:pic>
        <p:nvPicPr>
          <p:cNvPr id="2" name="Picture 1" descr="Screenshot 2016-02-11 11.54.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463054"/>
          </a:xfrm>
          <a:prstGeom prst="rect">
            <a:avLst/>
          </a:prstGeom>
        </p:spPr>
      </p:pic>
    </p:spTree>
    <p:extLst>
      <p:ext uri="{BB962C8B-B14F-4D97-AF65-F5344CB8AC3E}">
        <p14:creationId xmlns:p14="http://schemas.microsoft.com/office/powerpoint/2010/main" val="953204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 Photo 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Photo Album.potx</Template>
  <TotalTime>0</TotalTime>
  <Words>1466</Words>
  <Application>Microsoft Macintosh PowerPoint</Application>
  <PresentationFormat>On-screen Show (4:3)</PresentationFormat>
  <Paragraphs>136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Classic Photo Album</vt:lpstr>
      <vt:lpstr>Google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2010-02-01T21:16:09Z</dcterms:created>
  <dcterms:modified xsi:type="dcterms:W3CDTF">2016-02-18T15:05:19Z</dcterms:modified>
</cp:coreProperties>
</file>