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2"/>
  </p:notesMasterIdLst>
  <p:sldIdLst>
    <p:sldId id="256" r:id="rId2"/>
    <p:sldId id="269" r:id="rId3"/>
    <p:sldId id="270" r:id="rId4"/>
    <p:sldId id="271" r:id="rId5"/>
    <p:sldId id="283" r:id="rId6"/>
    <p:sldId id="272" r:id="rId7"/>
    <p:sldId id="273" r:id="rId8"/>
    <p:sldId id="274" r:id="rId9"/>
    <p:sldId id="275" r:id="rId10"/>
    <p:sldId id="285" r:id="rId11"/>
    <p:sldId id="262" r:id="rId12"/>
    <p:sldId id="278" r:id="rId13"/>
    <p:sldId id="277" r:id="rId14"/>
    <p:sldId id="280" r:id="rId15"/>
    <p:sldId id="263" r:id="rId16"/>
    <p:sldId id="282" r:id="rId17"/>
    <p:sldId id="281" r:id="rId18"/>
    <p:sldId id="284" r:id="rId19"/>
    <p:sldId id="265" r:id="rId20"/>
    <p:sldId id="268" r:id="rId21"/>
  </p:sldIdLst>
  <p:sldSz cx="12192000" cy="6858000"/>
  <p:notesSz cx="6858000" cy="9296400"/>
  <p:embeddedFontLst>
    <p:embeddedFont>
      <p:font typeface="Verdana" panose="020B0604030504040204" pitchFamily="3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Questrial" panose="020B0604020202020204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309" autoAdjust="0"/>
    <p:restoredTop sz="68761" autoAdjust="0"/>
  </p:normalViewPr>
  <p:slideViewPr>
    <p:cSldViewPr snapToGrid="0">
      <p:cViewPr varScale="1">
        <p:scale>
          <a:sx n="68" d="100"/>
          <a:sy n="68" d="100"/>
        </p:scale>
        <p:origin x="653" y="77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-68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859120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Introductions and ask the audience for demographic information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Shape 255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799" cy="4648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13784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student has the opportunity to earn college credit by planning ahead for his or her senior year.</a:t>
            </a:r>
            <a:r>
              <a:rPr lang="en-US" baseline="0" dirty="0" smtClean="0"/>
              <a:t>  </a:t>
            </a:r>
          </a:p>
          <a:p>
            <a:r>
              <a:rPr lang="en-US" baseline="0" dirty="0" smtClean="0"/>
              <a:t>This student has earned college credit by completing a pathway and articulating credit.  </a:t>
            </a:r>
          </a:p>
          <a:p>
            <a:r>
              <a:rPr lang="en-US" baseline="0" dirty="0" smtClean="0"/>
              <a:t>This student has planned for the first two years of college prior to leaving high school.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448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3439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0461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Shape 367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799" cy="4648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1142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656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Among the outcomes being considered</a:t>
            </a:r>
            <a:r>
              <a:rPr lang="en-US" baseline="0" dirty="0" smtClean="0"/>
              <a:t> by the state board are:</a:t>
            </a:r>
          </a:p>
          <a:p>
            <a:endParaRPr lang="en-US" baseline="0" dirty="0" smtClean="0"/>
          </a:p>
          <a:p>
            <a:pPr marL="914400" lvl="1" indent="-457200">
              <a:lnSpc>
                <a:spcPct val="130000"/>
              </a:lnSpc>
              <a:buFont typeface="Wingdings" charset="2"/>
              <a:buChar char="ü"/>
            </a:pPr>
            <a:r>
              <a:rPr lang="en-US" sz="2400" dirty="0" smtClean="0">
                <a:latin typeface="Arial"/>
                <a:cs typeface="Arial"/>
              </a:rPr>
              <a:t>High School Graduation Rates</a:t>
            </a:r>
          </a:p>
          <a:p>
            <a:pPr marL="914400" lvl="1" indent="-457200">
              <a:lnSpc>
                <a:spcPct val="130000"/>
              </a:lnSpc>
              <a:buFont typeface="Wingdings" charset="2"/>
              <a:buChar char="ü"/>
            </a:pPr>
            <a:r>
              <a:rPr lang="en-US" sz="2400" dirty="0" smtClean="0">
                <a:latin typeface="Arial"/>
                <a:cs typeface="Arial"/>
              </a:rPr>
              <a:t>Post Secondary Completion/Attendance</a:t>
            </a:r>
          </a:p>
          <a:p>
            <a:pPr marL="914400" lvl="1" indent="-457200">
              <a:lnSpc>
                <a:spcPct val="130000"/>
              </a:lnSpc>
              <a:buFont typeface="Wingdings" charset="2"/>
              <a:buChar char="ü"/>
            </a:pPr>
            <a:r>
              <a:rPr lang="en-US" sz="2400" dirty="0" smtClean="0">
                <a:latin typeface="Arial"/>
                <a:cs typeface="Arial"/>
              </a:rPr>
              <a:t>Remedial Rate of Students Attending Post-Secondary</a:t>
            </a:r>
          </a:p>
          <a:p>
            <a:pPr marL="914400" lvl="1" indent="-457200">
              <a:lnSpc>
                <a:spcPct val="130000"/>
              </a:lnSpc>
              <a:buFont typeface="Wingdings" charset="2"/>
              <a:buChar char="ü"/>
            </a:pPr>
            <a:r>
              <a:rPr lang="en-US" sz="2400" dirty="0" smtClean="0">
                <a:latin typeface="Arial"/>
                <a:cs typeface="Arial"/>
              </a:rPr>
              <a:t>Kindergarten Readiness</a:t>
            </a:r>
          </a:p>
          <a:p>
            <a:pPr marL="914400" lvl="1" indent="-457200">
              <a:lnSpc>
                <a:spcPct val="130000"/>
              </a:lnSpc>
              <a:buFont typeface="Wingdings" charset="2"/>
              <a:buChar char="ü"/>
            </a:pPr>
            <a:r>
              <a:rPr lang="en-US" sz="2400" dirty="0" smtClean="0"/>
              <a:t>Individual Plan of Study Focused on Career Interest </a:t>
            </a:r>
          </a:p>
          <a:p>
            <a:pPr marL="914400" lvl="1" indent="-457200">
              <a:lnSpc>
                <a:spcPct val="130000"/>
              </a:lnSpc>
              <a:buFont typeface="Wingdings" charset="2"/>
              <a:buChar char="ü"/>
            </a:pPr>
            <a:r>
              <a:rPr lang="en-US" sz="2400" dirty="0" smtClean="0">
                <a:latin typeface="Arial"/>
                <a:cs typeface="Arial"/>
              </a:rPr>
              <a:t>Social/Emotional Growth Measured Locally</a:t>
            </a:r>
          </a:p>
          <a:p>
            <a:endParaRPr lang="en-US" dirty="0" smtClean="0"/>
          </a:p>
          <a:p>
            <a:r>
              <a:rPr lang="en-US" dirty="0" smtClean="0"/>
              <a:t>Education Commissioner Randy Watson and members</a:t>
            </a:r>
            <a:r>
              <a:rPr lang="en-US" baseline="0" dirty="0" smtClean="0"/>
              <a:t> of the State Board of Education </a:t>
            </a:r>
            <a:r>
              <a:rPr lang="en-US" dirty="0" smtClean="0"/>
              <a:t>will meet</a:t>
            </a:r>
            <a:r>
              <a:rPr lang="en-US" baseline="0" dirty="0" smtClean="0"/>
              <a:t> </a:t>
            </a:r>
            <a:r>
              <a:rPr lang="en-US" dirty="0" smtClean="0"/>
              <a:t>with business, education and state leaders to build agreement on how we will work together to achieve this vision for Kansas education.</a:t>
            </a:r>
          </a:p>
          <a:p>
            <a:endParaRPr lang="en-US" dirty="0" smtClean="0"/>
          </a:p>
          <a:p>
            <a:r>
              <a:rPr lang="en-US" dirty="0" smtClean="0"/>
              <a:t>Kansas schools are already doing tremendous</a:t>
            </a:r>
            <a:r>
              <a:rPr lang="en-US" baseline="0" dirty="0" smtClean="0"/>
              <a:t> work to address the needs of individual students, but in order to achieve this new vision we cannot expect schools to go it alone. This requires a unified effort with businesses, communities, parents, higher education, and elected officials working with educators to help provide the supports and experiences Kansas students need for their future success.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31BC64E8-45BE-4474-B3AA-B6DEBEC91A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40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the IPS</a:t>
            </a:r>
            <a:r>
              <a:rPr lang="en-US" baseline="0" dirty="0" smtClean="0"/>
              <a:t> ties into the five R’s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077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3388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individual</a:t>
            </a:r>
            <a:r>
              <a:rPr lang="en-US" baseline="0" dirty="0" smtClean="0"/>
              <a:t> plan of study can inform students, parents, administrators, counselors and teachers regarding the student’s career interests, aligned career clusters and learning styles.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735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individual plan of study</a:t>
            </a:r>
            <a:r>
              <a:rPr lang="en-US" baseline="0" dirty="0" smtClean="0"/>
              <a:t> can provide a summary of learning styles by class in order to support differentiation in the classroom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858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228600" lvl="0" indent="-228600">
              <a:spcBef>
                <a:spcPts val="0"/>
              </a:spcBef>
              <a:buAutoNum type="arabicPeriod"/>
            </a:pPr>
            <a:r>
              <a:rPr lang="en-US" dirty="0" smtClean="0"/>
              <a:t>The Credit</a:t>
            </a:r>
            <a:r>
              <a:rPr lang="en-US" baseline="0" dirty="0" smtClean="0"/>
              <a:t> Evaluation shows exactly how many credits in each category are required for graduation. </a:t>
            </a:r>
          </a:p>
          <a:p>
            <a:pPr marL="228600" lvl="0" indent="-228600">
              <a:spcBef>
                <a:spcPts val="0"/>
              </a:spcBef>
              <a:buAutoNum type="arabicPeriod"/>
            </a:pPr>
            <a:r>
              <a:rPr lang="en-US" dirty="0" smtClean="0"/>
              <a:t>The Credit Evaluation component allows</a:t>
            </a:r>
            <a:r>
              <a:rPr lang="en-US" baseline="0" dirty="0" smtClean="0"/>
              <a:t> teachers, counselors, administrators, parents and students to clearly delineate exactly which graduation credits are still required.  </a:t>
            </a:r>
          </a:p>
          <a:p>
            <a:pPr marL="228600" lvl="0" indent="-228600">
              <a:spcBef>
                <a:spcPts val="0"/>
              </a:spcBef>
              <a:buAutoNum type="arabicPeriod" startAt="3"/>
            </a:pPr>
            <a:r>
              <a:rPr lang="en-US" baseline="0" dirty="0" smtClean="0"/>
              <a:t>The Credit  shows the student’s progress toward pathway completion</a:t>
            </a:r>
          </a:p>
          <a:p>
            <a:pPr marL="228600" lvl="0" indent="-228600">
              <a:spcBef>
                <a:spcPts val="0"/>
              </a:spcBef>
              <a:buAutoNum type="arabicPeriod" startAt="3"/>
            </a:pPr>
            <a:r>
              <a:rPr lang="en-US" baseline="0" dirty="0" smtClean="0"/>
              <a:t>The Course mapping shows a summary of total credits needed, lays credits out for students to clearly see exactly what he or she is enrolling in, and past course grades., </a:t>
            </a:r>
          </a:p>
          <a:p>
            <a:pPr marL="228600" lvl="0" indent="-228600">
              <a:spcBef>
                <a:spcPts val="0"/>
              </a:spcBef>
              <a:buAutoNum type="arabicPeriod" startAt="3"/>
            </a:pPr>
            <a:r>
              <a:rPr lang="en-US" baseline="0" dirty="0" smtClean="0"/>
              <a:t>The Course Mapping cluster possibilities shows the Clusters the student has chosen</a:t>
            </a:r>
          </a:p>
          <a:p>
            <a:pPr marL="228600" lvl="0" indent="-228600">
              <a:spcBef>
                <a:spcPts val="0"/>
              </a:spcBef>
              <a:buAutoNum type="arabicPeriod" startAt="3"/>
            </a:pPr>
            <a:r>
              <a:rPr lang="en-US" baseline="0" dirty="0" smtClean="0"/>
              <a:t>The course planner shows the courses the student has taken and is planning to take.  </a:t>
            </a:r>
          </a:p>
          <a:p>
            <a:pPr marL="228600" lvl="0" indent="-228600">
              <a:spcBef>
                <a:spcPts val="0"/>
              </a:spcBef>
              <a:buAutoNum type="arabicPeriod" startAt="3"/>
            </a:pPr>
            <a:r>
              <a:rPr lang="en-US" baseline="0" dirty="0" smtClean="0"/>
              <a:t>The course mapping Recommended clusters shows the clusters that the interest inventories identified as appropriate for this student</a:t>
            </a:r>
          </a:p>
          <a:p>
            <a:pPr marL="228600" lvl="0" indent="-228600">
              <a:spcBef>
                <a:spcPts val="0"/>
              </a:spcBef>
              <a:buAutoNum type="arabicPeriod" startAt="3"/>
            </a:pPr>
            <a:r>
              <a:rPr lang="en-US" baseline="0" dirty="0" smtClean="0"/>
              <a:t>Having all of this information in one place can help students, parents and school staff clearly identify progress, gaps and alignment of course work to career goals. </a:t>
            </a:r>
          </a:p>
          <a:p>
            <a:pPr marL="228600" lvl="0" indent="-228600">
              <a:spcBef>
                <a:spcPts val="0"/>
              </a:spcBef>
              <a:buAutoNum type="arabicPeriod" startAt="3"/>
            </a:pPr>
            <a:endParaRPr lang="en-US" baseline="0" dirty="0" smtClean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5747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look at an individual plan of study: </a:t>
            </a:r>
          </a:p>
          <a:p>
            <a:pPr marL="0" indent="0">
              <a:buNone/>
            </a:pP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Grade Level</a:t>
            </a:r>
          </a:p>
          <a:p>
            <a:pPr marL="228600" indent="-228600">
              <a:buAutoNum type="arabicPeriod"/>
            </a:pPr>
            <a:r>
              <a:rPr lang="en-US" dirty="0" smtClean="0"/>
              <a:t>Core</a:t>
            </a:r>
            <a:r>
              <a:rPr lang="en-US" baseline="0" dirty="0" smtClean="0"/>
              <a:t> course selections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Accelerated math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Pathway Courses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863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0" y="1803400"/>
            <a:ext cx="12192000" cy="2539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/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600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20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400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8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6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2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8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600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20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400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8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6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2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8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9371514" y="6454268"/>
            <a:ext cx="996425" cy="266739"/>
          </a:xfrm>
          <a:prstGeom prst="rect">
            <a:avLst/>
          </a:prstGeom>
          <a:noFill/>
          <a:ln>
            <a:noFill/>
          </a:ln>
        </p:spPr>
        <p:txBody>
          <a:bodyPr lIns="121900" tIns="60925" rIns="121900" bIns="609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9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www.ksde.org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ctrTitle"/>
          </p:nvPr>
        </p:nvSpPr>
        <p:spPr>
          <a:xfrm>
            <a:off x="3352800" y="1905000"/>
            <a:ext cx="8635998" cy="233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2400"/>
            </a:lvl2pPr>
            <a:lvl3pPr lvl="2" indent="0">
              <a:spcBef>
                <a:spcPts val="0"/>
              </a:spcBef>
              <a:buNone/>
              <a:defRPr sz="2400"/>
            </a:lvl3pPr>
            <a:lvl4pPr lvl="3" indent="0">
              <a:spcBef>
                <a:spcPts val="0"/>
              </a:spcBef>
              <a:buNone/>
              <a:defRPr sz="2400"/>
            </a:lvl4pPr>
            <a:lvl5pPr lvl="4" indent="0">
              <a:spcBef>
                <a:spcPts val="0"/>
              </a:spcBef>
              <a:buNone/>
              <a:defRPr sz="2400"/>
            </a:lvl5pPr>
            <a:lvl6pPr lvl="5" indent="0">
              <a:spcBef>
                <a:spcPts val="0"/>
              </a:spcBef>
              <a:buNone/>
              <a:defRPr sz="2400"/>
            </a:lvl6pPr>
            <a:lvl7pPr lvl="6" indent="0">
              <a:spcBef>
                <a:spcPts val="0"/>
              </a:spcBef>
              <a:buNone/>
              <a:defRPr sz="2400"/>
            </a:lvl7pPr>
            <a:lvl8pPr lvl="7" indent="0">
              <a:spcBef>
                <a:spcPts val="0"/>
              </a:spcBef>
              <a:buNone/>
              <a:defRPr sz="2400"/>
            </a:lvl8pPr>
            <a:lvl9pPr lvl="8" indent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ubTitle" idx="1"/>
          </p:nvPr>
        </p:nvSpPr>
        <p:spPr>
          <a:xfrm>
            <a:off x="3454400" y="4343400"/>
            <a:ext cx="8534416" cy="9651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/>
          <a:lstStyle>
            <a:lvl1pPr marL="0" marR="0" lvl="0" indent="0" algn="l" rtl="0">
              <a:spcBef>
                <a:spcPts val="600"/>
              </a:spcBef>
              <a:buClr>
                <a:schemeClr val="lt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600" marR="0" lvl="1" indent="0" algn="ctr" rtl="0">
              <a:spcBef>
                <a:spcPts val="500"/>
              </a:spcBef>
              <a:buClr>
                <a:srgbClr val="5B7ED2"/>
              </a:buClr>
              <a:buFont typeface="Arial"/>
              <a:buNone/>
              <a:defRPr sz="27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200" marR="0" lvl="2" indent="0" algn="ctr" rtl="0"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0" algn="ctr" rtl="0">
              <a:spcBef>
                <a:spcPts val="500"/>
              </a:spcBef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400" marR="0" lvl="4" indent="0" algn="ctr" rtl="0">
              <a:spcBef>
                <a:spcPts val="500"/>
              </a:spcBef>
              <a:buClr>
                <a:srgbClr val="5F5F5F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8000" marR="0" lvl="5" indent="0" algn="ctr" rtl="0"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7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600" marR="0" lvl="6" indent="0" algn="ctr" rtl="0"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7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200" marR="0" lvl="7" indent="0" algn="ctr" rtl="0"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7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800" marR="0" lvl="8" indent="0" algn="ctr" rtl="0"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7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320040"/>
            <a:ext cx="3836263" cy="6217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15143" y="1315720"/>
            <a:ext cx="3173670" cy="48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79366" y="5147922"/>
            <a:ext cx="1409432" cy="1097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bg>
      <p:bgPr>
        <a:solidFill>
          <a:schemeClr val="dk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609600" y="173043"/>
            <a:ext cx="10972800" cy="1020761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4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2400"/>
            </a:lvl2pPr>
            <a:lvl3pPr lvl="2" indent="0">
              <a:spcBef>
                <a:spcPts val="0"/>
              </a:spcBef>
              <a:buNone/>
              <a:defRPr sz="2400"/>
            </a:lvl3pPr>
            <a:lvl4pPr lvl="3" indent="0">
              <a:spcBef>
                <a:spcPts val="0"/>
              </a:spcBef>
              <a:buNone/>
              <a:defRPr sz="2400"/>
            </a:lvl4pPr>
            <a:lvl5pPr lvl="4" indent="0">
              <a:spcBef>
                <a:spcPts val="0"/>
              </a:spcBef>
              <a:buNone/>
              <a:defRPr sz="2400"/>
            </a:lvl5pPr>
            <a:lvl6pPr lvl="5" indent="0">
              <a:spcBef>
                <a:spcPts val="0"/>
              </a:spcBef>
              <a:buNone/>
              <a:defRPr sz="2400"/>
            </a:lvl6pPr>
            <a:lvl7pPr lvl="6" indent="0">
              <a:spcBef>
                <a:spcPts val="0"/>
              </a:spcBef>
              <a:buNone/>
              <a:defRPr sz="2400"/>
            </a:lvl7pPr>
            <a:lvl8pPr lvl="7" indent="0">
              <a:spcBef>
                <a:spcPts val="0"/>
              </a:spcBef>
              <a:buNone/>
              <a:defRPr sz="2400"/>
            </a:lvl8pPr>
            <a:lvl9pPr lvl="8" indent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/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600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20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400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8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6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2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8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600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20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400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8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6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2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8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6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Shape 1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44217" y="6427621"/>
            <a:ext cx="1421602" cy="24384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 txBox="1"/>
          <p:nvPr/>
        </p:nvSpPr>
        <p:spPr>
          <a:xfrm>
            <a:off x="280485" y="6515059"/>
            <a:ext cx="3783514" cy="266739"/>
          </a:xfrm>
          <a:prstGeom prst="rect">
            <a:avLst/>
          </a:prstGeom>
          <a:noFill/>
          <a:ln>
            <a:noFill/>
          </a:ln>
        </p:spPr>
        <p:txBody>
          <a:bodyPr lIns="121900" tIns="60925" rIns="121900" bIns="609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9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KANSAS STATE DEPARTMENT OF EDUCATION </a:t>
            </a:r>
            <a:r>
              <a:rPr lang="en-US" sz="900" i="1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| www.ksde.org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dk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/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600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20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400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8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6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2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8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600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20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400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8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6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2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8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6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Shape 1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44217" y="6427621"/>
            <a:ext cx="1421602" cy="24384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/>
          <p:nvPr/>
        </p:nvSpPr>
        <p:spPr>
          <a:xfrm>
            <a:off x="280485" y="6515059"/>
            <a:ext cx="3783514" cy="266739"/>
          </a:xfrm>
          <a:prstGeom prst="rect">
            <a:avLst/>
          </a:prstGeom>
          <a:noFill/>
          <a:ln>
            <a:noFill/>
          </a:ln>
        </p:spPr>
        <p:txBody>
          <a:bodyPr lIns="121900" tIns="60925" rIns="121900" bIns="609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9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KANSAS STATE DEPARTMENT OF EDUCATION </a:t>
            </a:r>
            <a:r>
              <a:rPr lang="en-US" sz="900" i="1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| www.ksde.org</a:t>
            </a:r>
          </a:p>
        </p:txBody>
      </p:sp>
      <p:pic>
        <p:nvPicPr>
          <p:cNvPr id="185" name="Shape 1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998" y="929639"/>
            <a:ext cx="3054201" cy="49987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6" name="Shape 186"/>
          <p:cNvGrpSpPr/>
          <p:nvPr/>
        </p:nvGrpSpPr>
        <p:grpSpPr>
          <a:xfrm>
            <a:off x="0" y="6100066"/>
            <a:ext cx="12192000" cy="338554"/>
            <a:chOff x="0" y="4574983"/>
            <a:chExt cx="9144000" cy="253916"/>
          </a:xfrm>
        </p:grpSpPr>
        <p:sp>
          <p:nvSpPr>
            <p:cNvPr id="187" name="Shape 187"/>
            <p:cNvSpPr/>
            <p:nvPr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Shape 188"/>
            <p:cNvSpPr txBox="1"/>
            <p:nvPr/>
          </p:nvSpPr>
          <p:spPr>
            <a:xfrm>
              <a:off x="8115300" y="4574983"/>
              <a:ext cx="1028700" cy="253916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60925" rIns="121900" bIns="60925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r>
                <a:rPr lang="en-US" sz="1400" b="1">
                  <a:solidFill>
                    <a:schemeClr val="accent3"/>
                  </a:solidFill>
                  <a:latin typeface="Questrial"/>
                  <a:ea typeface="Questrial"/>
                  <a:cs typeface="Questrial"/>
                  <a:sym typeface="Questrial"/>
                </a:rPr>
                <a:t>COMMUNITY</a:t>
              </a: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bg>
      <p:bgPr>
        <a:solidFill>
          <a:schemeClr val="dk1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Shape 1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44217" y="6427621"/>
            <a:ext cx="1421602" cy="24384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 txBox="1"/>
          <p:nvPr/>
        </p:nvSpPr>
        <p:spPr>
          <a:xfrm>
            <a:off x="280485" y="6515059"/>
            <a:ext cx="3783514" cy="266739"/>
          </a:xfrm>
          <a:prstGeom prst="rect">
            <a:avLst/>
          </a:prstGeom>
          <a:noFill/>
          <a:ln>
            <a:noFill/>
          </a:ln>
        </p:spPr>
        <p:txBody>
          <a:bodyPr lIns="121900" tIns="60925" rIns="121900" bIns="609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9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KANSAS STATE DEPARTMENT OF EDUCATION </a:t>
            </a:r>
            <a:r>
              <a:rPr lang="en-US" sz="900" i="1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| www.ksde.org</a:t>
            </a:r>
          </a:p>
        </p:txBody>
      </p:sp>
      <p:pic>
        <p:nvPicPr>
          <p:cNvPr id="192" name="Shape 1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998" y="929639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250900" y="279400"/>
            <a:ext cx="11690201" cy="59943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marL="241300" marR="0" lvl="0" indent="0" algn="l" rtl="0">
              <a:spcBef>
                <a:spcPts val="600"/>
              </a:spcBef>
              <a:buClr>
                <a:schemeClr val="lt2"/>
              </a:buClr>
              <a:buSzPct val="11875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90600" marR="0" lvl="1" indent="-190500" algn="l" rtl="0">
              <a:spcBef>
                <a:spcPts val="500"/>
              </a:spcBef>
              <a:buClr>
                <a:srgbClr val="5B7ED2"/>
              </a:buClr>
              <a:buSzPct val="107407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00200" marR="0" lvl="2" indent="-228600" algn="l" rtl="0"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33600" marR="0" lvl="3" indent="-152400" algn="l" rtl="0">
              <a:spcBef>
                <a:spcPts val="500"/>
              </a:spcBef>
              <a:buClr>
                <a:schemeClr val="accent3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152400" algn="l" rtl="0">
              <a:spcBef>
                <a:spcPts val="500"/>
              </a:spcBef>
              <a:buClr>
                <a:srgbClr val="5F5F5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352800" marR="0" lvl="5" indent="-1397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962400" marR="0" lvl="6" indent="-1397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1397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181600" marR="0" lvl="8" indent="-1397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Caption">
    <p:bg>
      <p:bgPr>
        <a:solidFill>
          <a:schemeClr val="dk1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406400" y="889000"/>
            <a:ext cx="7411826" cy="52831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marL="241300" marR="0" lvl="0" indent="88900" algn="l" rtl="0">
              <a:spcBef>
                <a:spcPts val="900"/>
              </a:spcBef>
              <a:buClr>
                <a:schemeClr val="lt2"/>
              </a:buClr>
              <a:buSzPct val="118604"/>
              <a:buFont typeface="Arial"/>
              <a:buChar char="•"/>
              <a:defRPr sz="4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90600" marR="0" lvl="1" indent="-114300" algn="l" rtl="0">
              <a:spcBef>
                <a:spcPts val="700"/>
              </a:spcBef>
              <a:buClr>
                <a:srgbClr val="5B7ED2"/>
              </a:buClr>
              <a:buSzPct val="110810"/>
              <a:buFont typeface="Arial"/>
              <a:buChar char="•"/>
              <a:defRPr sz="3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00200" marR="0" lvl="2" indent="-177800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33600" marR="0" lvl="3" indent="-139700" algn="l" rtl="0">
              <a:spcBef>
                <a:spcPts val="500"/>
              </a:spcBef>
              <a:buClr>
                <a:schemeClr val="accent3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139700" algn="l" rtl="0">
              <a:spcBef>
                <a:spcPts val="500"/>
              </a:spcBef>
              <a:buClr>
                <a:srgbClr val="5F5F5F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352800" marR="0" lvl="5" indent="-1397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962400" marR="0" lvl="6" indent="-1397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1397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181600" marR="0" lvl="8" indent="-1397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body" idx="2"/>
          </p:nvPr>
        </p:nvSpPr>
        <p:spPr>
          <a:xfrm>
            <a:off x="8331201" y="888132"/>
            <a:ext cx="3454398" cy="5238031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marL="381000" marR="0" lvl="0" indent="-177800" algn="l" rtl="0">
              <a:spcBef>
                <a:spcPts val="500"/>
              </a:spcBef>
              <a:buClr>
                <a:schemeClr val="lt2"/>
              </a:buClr>
              <a:buSzPct val="118518"/>
              <a:buFont typeface="Arial"/>
              <a:buChar char="•"/>
              <a:defRPr sz="2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600" marR="0" lvl="1" indent="0" algn="l" rtl="0">
              <a:spcBef>
                <a:spcPts val="300"/>
              </a:spcBef>
              <a:buClr>
                <a:srgbClr val="5B7ED2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200" marR="0" lvl="2" indent="0" algn="l" rtl="0">
              <a:spcBef>
                <a:spcPts val="300"/>
              </a:spcBef>
              <a:buClr>
                <a:schemeClr val="accent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0" algn="l" rtl="0">
              <a:spcBef>
                <a:spcPts val="200"/>
              </a:spcBef>
              <a:buClr>
                <a:schemeClr val="accent3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400" marR="0" lvl="4" indent="0" algn="l" rtl="0">
              <a:spcBef>
                <a:spcPts val="200"/>
              </a:spcBef>
              <a:buClr>
                <a:srgbClr val="5F5F5F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8000" marR="0" lvl="5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600" marR="0" lvl="6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200" marR="0" lvl="7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800" marR="0" lvl="8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/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600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20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400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8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6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2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8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600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20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400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8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6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2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8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6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Shape 20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44217" y="6427621"/>
            <a:ext cx="1421602" cy="24384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 txBox="1"/>
          <p:nvPr/>
        </p:nvSpPr>
        <p:spPr>
          <a:xfrm>
            <a:off x="280485" y="6515059"/>
            <a:ext cx="3783514" cy="266739"/>
          </a:xfrm>
          <a:prstGeom prst="rect">
            <a:avLst/>
          </a:prstGeom>
          <a:noFill/>
          <a:ln>
            <a:noFill/>
          </a:ln>
        </p:spPr>
        <p:txBody>
          <a:bodyPr lIns="121900" tIns="60925" rIns="121900" bIns="609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9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KANSAS STATE DEPARTMENT OF EDUCATION </a:t>
            </a:r>
            <a:r>
              <a:rPr lang="en-US" sz="900" i="1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| www.ksde.org</a:t>
            </a:r>
          </a:p>
        </p:txBody>
      </p:sp>
      <p:grpSp>
        <p:nvGrpSpPr>
          <p:cNvPr id="202" name="Shape 202"/>
          <p:cNvGrpSpPr/>
          <p:nvPr/>
        </p:nvGrpSpPr>
        <p:grpSpPr>
          <a:xfrm>
            <a:off x="0" y="6100066"/>
            <a:ext cx="12192000" cy="338554"/>
            <a:chOff x="0" y="4574983"/>
            <a:chExt cx="9144000" cy="253916"/>
          </a:xfrm>
        </p:grpSpPr>
        <p:sp>
          <p:nvSpPr>
            <p:cNvPr id="203" name="Shape 203"/>
            <p:cNvSpPr/>
            <p:nvPr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Shape 204"/>
            <p:cNvSpPr txBox="1"/>
            <p:nvPr/>
          </p:nvSpPr>
          <p:spPr>
            <a:xfrm>
              <a:off x="8115300" y="4574983"/>
              <a:ext cx="1028700" cy="253916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60925" rIns="121900" bIns="60925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r>
                <a:rPr lang="en-US" sz="1400" b="1">
                  <a:solidFill>
                    <a:schemeClr val="accent3"/>
                  </a:solidFill>
                  <a:latin typeface="Questrial"/>
                  <a:ea typeface="Questrial"/>
                  <a:cs typeface="Questrial"/>
                  <a:sym typeface="Questrial"/>
                </a:rPr>
                <a:t>COMMUNITY</a:t>
              </a:r>
            </a:p>
          </p:txBody>
        </p:sp>
      </p:grpSp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406400" y="0"/>
            <a:ext cx="11480799" cy="787398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4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2400"/>
            </a:lvl2pPr>
            <a:lvl3pPr lvl="2" indent="0">
              <a:spcBef>
                <a:spcPts val="0"/>
              </a:spcBef>
              <a:buNone/>
              <a:defRPr sz="2400"/>
            </a:lvl3pPr>
            <a:lvl4pPr lvl="3" indent="0">
              <a:spcBef>
                <a:spcPts val="0"/>
              </a:spcBef>
              <a:buNone/>
              <a:defRPr sz="2400"/>
            </a:lvl4pPr>
            <a:lvl5pPr lvl="4" indent="0">
              <a:spcBef>
                <a:spcPts val="0"/>
              </a:spcBef>
              <a:buNone/>
              <a:defRPr sz="2400"/>
            </a:lvl5pPr>
            <a:lvl6pPr lvl="5" indent="0">
              <a:spcBef>
                <a:spcPts val="0"/>
              </a:spcBef>
              <a:buNone/>
              <a:defRPr sz="2400"/>
            </a:lvl6pPr>
            <a:lvl7pPr lvl="6" indent="0">
              <a:spcBef>
                <a:spcPts val="0"/>
              </a:spcBef>
              <a:buNone/>
              <a:defRPr sz="2400"/>
            </a:lvl7pPr>
            <a:lvl8pPr lvl="7" indent="0">
              <a:spcBef>
                <a:spcPts val="0"/>
              </a:spcBef>
              <a:buNone/>
              <a:defRPr sz="2400"/>
            </a:lvl8pPr>
            <a:lvl9pPr lvl="8" indent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t with Caption">
    <p:bg>
      <p:bgPr>
        <a:solidFill>
          <a:schemeClr val="dk1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406400" y="889000"/>
            <a:ext cx="7411826" cy="52831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marL="241300" marR="0" lvl="0" indent="88900" algn="l" rtl="0">
              <a:spcBef>
                <a:spcPts val="900"/>
              </a:spcBef>
              <a:buClr>
                <a:schemeClr val="lt2"/>
              </a:buClr>
              <a:buSzPct val="118604"/>
              <a:buFont typeface="Arial"/>
              <a:buChar char="•"/>
              <a:defRPr sz="4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90600" marR="0" lvl="1" indent="-114300" algn="l" rtl="0">
              <a:spcBef>
                <a:spcPts val="700"/>
              </a:spcBef>
              <a:buClr>
                <a:srgbClr val="5B7ED2"/>
              </a:buClr>
              <a:buSzPct val="110810"/>
              <a:buFont typeface="Arial"/>
              <a:buChar char="•"/>
              <a:defRPr sz="3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00200" marR="0" lvl="2" indent="-177800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33600" marR="0" lvl="3" indent="-139700" algn="l" rtl="0">
              <a:spcBef>
                <a:spcPts val="500"/>
              </a:spcBef>
              <a:buClr>
                <a:schemeClr val="accent3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139700" algn="l" rtl="0">
              <a:spcBef>
                <a:spcPts val="500"/>
              </a:spcBef>
              <a:buClr>
                <a:srgbClr val="5F5F5F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352800" marR="0" lvl="5" indent="-1397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962400" marR="0" lvl="6" indent="-1397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1397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181600" marR="0" lvl="8" indent="-1397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body" idx="2"/>
          </p:nvPr>
        </p:nvSpPr>
        <p:spPr>
          <a:xfrm>
            <a:off x="8331201" y="888132"/>
            <a:ext cx="3454398" cy="5238031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marL="381000" marR="0" lvl="0" indent="-177800" algn="l" rtl="0">
              <a:spcBef>
                <a:spcPts val="500"/>
              </a:spcBef>
              <a:buClr>
                <a:schemeClr val="lt2"/>
              </a:buClr>
              <a:buSzPct val="118518"/>
              <a:buFont typeface="Arial"/>
              <a:buChar char="•"/>
              <a:defRPr sz="2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600" marR="0" lvl="1" indent="0" algn="l" rtl="0">
              <a:spcBef>
                <a:spcPts val="300"/>
              </a:spcBef>
              <a:buClr>
                <a:srgbClr val="5B7ED2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200" marR="0" lvl="2" indent="0" algn="l" rtl="0">
              <a:spcBef>
                <a:spcPts val="300"/>
              </a:spcBef>
              <a:buClr>
                <a:schemeClr val="accent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0" algn="l" rtl="0">
              <a:spcBef>
                <a:spcPts val="200"/>
              </a:spcBef>
              <a:buClr>
                <a:schemeClr val="accent3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400" marR="0" lvl="4" indent="0" algn="l" rtl="0">
              <a:spcBef>
                <a:spcPts val="200"/>
              </a:spcBef>
              <a:buClr>
                <a:srgbClr val="5F5F5F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8000" marR="0" lvl="5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600" marR="0" lvl="6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200" marR="0" lvl="7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800" marR="0" lvl="8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/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600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20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400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8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6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2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8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600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20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400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8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6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2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8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6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Shape 2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44217" y="6427621"/>
            <a:ext cx="1421602" cy="24384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 txBox="1"/>
          <p:nvPr/>
        </p:nvSpPr>
        <p:spPr>
          <a:xfrm>
            <a:off x="280485" y="6515059"/>
            <a:ext cx="3783514" cy="266739"/>
          </a:xfrm>
          <a:prstGeom prst="rect">
            <a:avLst/>
          </a:prstGeom>
          <a:noFill/>
          <a:ln>
            <a:noFill/>
          </a:ln>
        </p:spPr>
        <p:txBody>
          <a:bodyPr lIns="121900" tIns="60925" rIns="121900" bIns="609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9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KANSAS STATE DEPARTMENT OF EDUCATION </a:t>
            </a:r>
            <a:r>
              <a:rPr lang="en-US" sz="900" i="1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| www.ksde.org</a:t>
            </a:r>
          </a:p>
        </p:txBody>
      </p:sp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406400" y="0"/>
            <a:ext cx="11480799" cy="787398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4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2400"/>
            </a:lvl2pPr>
            <a:lvl3pPr lvl="2" indent="0">
              <a:spcBef>
                <a:spcPts val="0"/>
              </a:spcBef>
              <a:buNone/>
              <a:defRPr sz="2400"/>
            </a:lvl3pPr>
            <a:lvl4pPr lvl="3" indent="0">
              <a:spcBef>
                <a:spcPts val="0"/>
              </a:spcBef>
              <a:buNone/>
              <a:defRPr sz="2400"/>
            </a:lvl4pPr>
            <a:lvl5pPr lvl="4" indent="0">
              <a:spcBef>
                <a:spcPts val="0"/>
              </a:spcBef>
              <a:buNone/>
              <a:defRPr sz="2400"/>
            </a:lvl5pPr>
            <a:lvl6pPr lvl="5" indent="0">
              <a:spcBef>
                <a:spcPts val="0"/>
              </a:spcBef>
              <a:buNone/>
              <a:defRPr sz="2400"/>
            </a:lvl6pPr>
            <a:lvl7pPr lvl="6" indent="0">
              <a:spcBef>
                <a:spcPts val="0"/>
              </a:spcBef>
              <a:buNone/>
              <a:defRPr sz="2400"/>
            </a:lvl7pPr>
            <a:lvl8pPr lvl="7" indent="0">
              <a:spcBef>
                <a:spcPts val="0"/>
              </a:spcBef>
              <a:buNone/>
              <a:defRPr sz="2400"/>
            </a:lvl8pPr>
            <a:lvl9pPr lvl="8" indent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sp>
        <p:nvSpPr>
          <p:cNvPr id="215" name="Shape 215"/>
          <p:cNvSpPr/>
          <p:nvPr/>
        </p:nvSpPr>
        <p:spPr>
          <a:xfrm>
            <a:off x="0" y="6172287"/>
            <a:ext cx="9875519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Shape 216"/>
          <p:cNvSpPr txBox="1"/>
          <p:nvPr/>
        </p:nvSpPr>
        <p:spPr>
          <a:xfrm>
            <a:off x="9631680" y="6100066"/>
            <a:ext cx="2560319" cy="338554"/>
          </a:xfrm>
          <a:prstGeom prst="rect">
            <a:avLst/>
          </a:prstGeom>
          <a:noFill/>
          <a:ln>
            <a:noFill/>
          </a:ln>
        </p:spPr>
        <p:txBody>
          <a:bodyPr lIns="121900" tIns="60925" rIns="121900" bIns="609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400" b="1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BUSINESS AND INDUSTRY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bg>
      <p:bgPr>
        <a:solidFill>
          <a:schemeClr val="dk1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Shape 2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6998" y="929639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513278" y="4800600"/>
            <a:ext cx="11069134" cy="566738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2400"/>
            </a:lvl2pPr>
            <a:lvl3pPr lvl="2" indent="0">
              <a:spcBef>
                <a:spcPts val="0"/>
              </a:spcBef>
              <a:buNone/>
              <a:defRPr sz="2400"/>
            </a:lvl3pPr>
            <a:lvl4pPr lvl="3" indent="0">
              <a:spcBef>
                <a:spcPts val="0"/>
              </a:spcBef>
              <a:buNone/>
              <a:defRPr sz="2400"/>
            </a:lvl4pPr>
            <a:lvl5pPr lvl="4" indent="0">
              <a:spcBef>
                <a:spcPts val="0"/>
              </a:spcBef>
              <a:buNone/>
              <a:defRPr sz="2400"/>
            </a:lvl5pPr>
            <a:lvl6pPr lvl="5" indent="0">
              <a:spcBef>
                <a:spcPts val="0"/>
              </a:spcBef>
              <a:buNone/>
              <a:defRPr sz="2400"/>
            </a:lvl6pPr>
            <a:lvl7pPr lvl="6" indent="0">
              <a:spcBef>
                <a:spcPts val="0"/>
              </a:spcBef>
              <a:buNone/>
              <a:defRPr sz="2400"/>
            </a:lvl7pPr>
            <a:lvl8pPr lvl="7" indent="0">
              <a:spcBef>
                <a:spcPts val="0"/>
              </a:spcBef>
              <a:buNone/>
              <a:defRPr sz="2400"/>
            </a:lvl8pPr>
            <a:lvl9pPr lvl="8" indent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sp>
        <p:nvSpPr>
          <p:cNvPr id="220" name="Shape 220"/>
          <p:cNvSpPr>
            <a:spLocks noGrp="1"/>
          </p:cNvSpPr>
          <p:nvPr>
            <p:ph type="pic" idx="2"/>
          </p:nvPr>
        </p:nvSpPr>
        <p:spPr>
          <a:xfrm>
            <a:off x="101600" y="177814"/>
            <a:ext cx="11988799" cy="4549774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marL="0" marR="0" lvl="0" indent="0" algn="l" rtl="0">
              <a:spcBef>
                <a:spcPts val="900"/>
              </a:spcBef>
              <a:buClr>
                <a:schemeClr val="lt2"/>
              </a:buClr>
              <a:buSzPct val="44186"/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600" marR="0" lvl="1" indent="0" algn="l" rtl="0">
              <a:spcBef>
                <a:spcPts val="700"/>
              </a:spcBef>
              <a:buClr>
                <a:srgbClr val="5B7ED2"/>
              </a:buClr>
              <a:buSzPct val="51351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200" marR="0" lvl="2" indent="0" algn="l" rtl="0">
              <a:spcBef>
                <a:spcPts val="600"/>
              </a:spcBef>
              <a:buClr>
                <a:schemeClr val="accent1"/>
              </a:buClr>
              <a:buSzPct val="59375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0" algn="l" rtl="0">
              <a:spcBef>
                <a:spcPts val="500"/>
              </a:spcBef>
              <a:buClr>
                <a:schemeClr val="accent3"/>
              </a:buClr>
              <a:buSzPct val="7037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400" marR="0" lvl="4" indent="0" algn="l" rtl="0">
              <a:spcBef>
                <a:spcPts val="500"/>
              </a:spcBef>
              <a:buClr>
                <a:srgbClr val="5F5F5F"/>
              </a:buClr>
              <a:buSzPct val="7037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8000" marR="0" lvl="5" indent="0" algn="l" rtl="0">
              <a:spcBef>
                <a:spcPts val="500"/>
              </a:spcBef>
              <a:buClr>
                <a:schemeClr val="dk1"/>
              </a:buClr>
              <a:buSzPct val="7037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600" marR="0" lvl="6" indent="0" algn="l" rtl="0">
              <a:spcBef>
                <a:spcPts val="500"/>
              </a:spcBef>
              <a:buClr>
                <a:schemeClr val="dk1"/>
              </a:buClr>
              <a:buSzPct val="7037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200" marR="0" lvl="7" indent="0" algn="l" rtl="0">
              <a:spcBef>
                <a:spcPts val="500"/>
              </a:spcBef>
              <a:buClr>
                <a:schemeClr val="dk1"/>
              </a:buClr>
              <a:buSzPct val="7037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800" marR="0" lvl="8" indent="0" algn="l" rtl="0">
              <a:spcBef>
                <a:spcPts val="500"/>
              </a:spcBef>
              <a:buClr>
                <a:schemeClr val="dk1"/>
              </a:buClr>
              <a:buSzPct val="7037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1219200" y="5367351"/>
            <a:ext cx="10363213" cy="804862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marL="0" marR="0" lvl="0" indent="0" algn="l" rtl="0">
              <a:spcBef>
                <a:spcPts val="400"/>
              </a:spcBef>
              <a:buClr>
                <a:schemeClr val="lt2"/>
              </a:buClr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600" marR="0" lvl="1" indent="0" algn="l" rtl="0">
              <a:spcBef>
                <a:spcPts val="300"/>
              </a:spcBef>
              <a:buClr>
                <a:srgbClr val="5B7ED2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200" marR="0" lvl="2" indent="0" algn="l" rtl="0">
              <a:spcBef>
                <a:spcPts val="300"/>
              </a:spcBef>
              <a:buClr>
                <a:schemeClr val="accent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0" algn="l" rtl="0">
              <a:spcBef>
                <a:spcPts val="200"/>
              </a:spcBef>
              <a:buClr>
                <a:schemeClr val="accent3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400" marR="0" lvl="4" indent="0" algn="l" rtl="0">
              <a:spcBef>
                <a:spcPts val="200"/>
              </a:spcBef>
              <a:buClr>
                <a:srgbClr val="5F5F5F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8000" marR="0" lvl="5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600" marR="0" lvl="6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200" marR="0" lvl="7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800" marR="0" lvl="8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/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600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20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400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8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6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2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8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3" name="Shape 22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600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20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400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8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6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2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8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6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" name="Shape 2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44217" y="6427621"/>
            <a:ext cx="1421602" cy="24384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Shape 226"/>
          <p:cNvSpPr txBox="1"/>
          <p:nvPr/>
        </p:nvSpPr>
        <p:spPr>
          <a:xfrm>
            <a:off x="280485" y="6515059"/>
            <a:ext cx="3783514" cy="266739"/>
          </a:xfrm>
          <a:prstGeom prst="rect">
            <a:avLst/>
          </a:prstGeom>
          <a:noFill/>
          <a:ln>
            <a:noFill/>
          </a:ln>
        </p:spPr>
        <p:txBody>
          <a:bodyPr lIns="121900" tIns="60925" rIns="121900" bIns="609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9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KANSAS STATE DEPARTMENT OF EDUCATION </a:t>
            </a:r>
            <a:r>
              <a:rPr lang="en-US" sz="900" i="1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| www.ksde.org</a:t>
            </a:r>
          </a:p>
        </p:txBody>
      </p:sp>
      <p:grpSp>
        <p:nvGrpSpPr>
          <p:cNvPr id="227" name="Shape 227"/>
          <p:cNvGrpSpPr/>
          <p:nvPr/>
        </p:nvGrpSpPr>
        <p:grpSpPr>
          <a:xfrm>
            <a:off x="0" y="6100066"/>
            <a:ext cx="12192000" cy="338554"/>
            <a:chOff x="0" y="4574983"/>
            <a:chExt cx="9144000" cy="253916"/>
          </a:xfrm>
        </p:grpSpPr>
        <p:sp>
          <p:nvSpPr>
            <p:cNvPr id="228" name="Shape 228"/>
            <p:cNvSpPr/>
            <p:nvPr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Shape 229"/>
            <p:cNvSpPr txBox="1"/>
            <p:nvPr/>
          </p:nvSpPr>
          <p:spPr>
            <a:xfrm>
              <a:off x="8115300" y="4574983"/>
              <a:ext cx="1028700" cy="253916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60925" rIns="121900" bIns="60925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r>
                <a:rPr lang="en-US" sz="1400" b="1">
                  <a:solidFill>
                    <a:schemeClr val="accent3"/>
                  </a:solidFill>
                  <a:latin typeface="Questrial"/>
                  <a:ea typeface="Questrial"/>
                  <a:cs typeface="Questrial"/>
                  <a:sym typeface="Questrial"/>
                </a:rPr>
                <a:t>COMMUNITY</a:t>
              </a: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icture with Caption">
    <p:bg>
      <p:bgPr>
        <a:solidFill>
          <a:schemeClr val="dk1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Shape 2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6998" y="929639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513278" y="4800600"/>
            <a:ext cx="11069134" cy="566738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2400"/>
            </a:lvl2pPr>
            <a:lvl3pPr lvl="2" indent="0">
              <a:spcBef>
                <a:spcPts val="0"/>
              </a:spcBef>
              <a:buNone/>
              <a:defRPr sz="2400"/>
            </a:lvl3pPr>
            <a:lvl4pPr lvl="3" indent="0">
              <a:spcBef>
                <a:spcPts val="0"/>
              </a:spcBef>
              <a:buNone/>
              <a:defRPr sz="2400"/>
            </a:lvl4pPr>
            <a:lvl5pPr lvl="4" indent="0">
              <a:spcBef>
                <a:spcPts val="0"/>
              </a:spcBef>
              <a:buNone/>
              <a:defRPr sz="2400"/>
            </a:lvl5pPr>
            <a:lvl6pPr lvl="5" indent="0">
              <a:spcBef>
                <a:spcPts val="0"/>
              </a:spcBef>
              <a:buNone/>
              <a:defRPr sz="2400"/>
            </a:lvl6pPr>
            <a:lvl7pPr lvl="6" indent="0">
              <a:spcBef>
                <a:spcPts val="0"/>
              </a:spcBef>
              <a:buNone/>
              <a:defRPr sz="2400"/>
            </a:lvl7pPr>
            <a:lvl8pPr lvl="7" indent="0">
              <a:spcBef>
                <a:spcPts val="0"/>
              </a:spcBef>
              <a:buNone/>
              <a:defRPr sz="2400"/>
            </a:lvl8pPr>
            <a:lvl9pPr lvl="8" indent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sp>
        <p:nvSpPr>
          <p:cNvPr id="233" name="Shape 233"/>
          <p:cNvSpPr>
            <a:spLocks noGrp="1"/>
          </p:cNvSpPr>
          <p:nvPr>
            <p:ph type="pic" idx="2"/>
          </p:nvPr>
        </p:nvSpPr>
        <p:spPr>
          <a:xfrm>
            <a:off x="101600" y="177814"/>
            <a:ext cx="11988799" cy="4549774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marL="0" marR="0" lvl="0" indent="0" algn="l" rtl="0">
              <a:spcBef>
                <a:spcPts val="900"/>
              </a:spcBef>
              <a:buClr>
                <a:schemeClr val="lt2"/>
              </a:buClr>
              <a:buSzPct val="44186"/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600" marR="0" lvl="1" indent="0" algn="l" rtl="0">
              <a:spcBef>
                <a:spcPts val="700"/>
              </a:spcBef>
              <a:buClr>
                <a:srgbClr val="5B7ED2"/>
              </a:buClr>
              <a:buSzPct val="51351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200" marR="0" lvl="2" indent="0" algn="l" rtl="0">
              <a:spcBef>
                <a:spcPts val="600"/>
              </a:spcBef>
              <a:buClr>
                <a:schemeClr val="accent1"/>
              </a:buClr>
              <a:buSzPct val="59375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0" algn="l" rtl="0">
              <a:spcBef>
                <a:spcPts val="500"/>
              </a:spcBef>
              <a:buClr>
                <a:schemeClr val="accent3"/>
              </a:buClr>
              <a:buSzPct val="7037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400" marR="0" lvl="4" indent="0" algn="l" rtl="0">
              <a:spcBef>
                <a:spcPts val="500"/>
              </a:spcBef>
              <a:buClr>
                <a:srgbClr val="5F5F5F"/>
              </a:buClr>
              <a:buSzPct val="7037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8000" marR="0" lvl="5" indent="0" algn="l" rtl="0">
              <a:spcBef>
                <a:spcPts val="500"/>
              </a:spcBef>
              <a:buClr>
                <a:schemeClr val="dk1"/>
              </a:buClr>
              <a:buSzPct val="7037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600" marR="0" lvl="6" indent="0" algn="l" rtl="0">
              <a:spcBef>
                <a:spcPts val="500"/>
              </a:spcBef>
              <a:buClr>
                <a:schemeClr val="dk1"/>
              </a:buClr>
              <a:buSzPct val="7037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200" marR="0" lvl="7" indent="0" algn="l" rtl="0">
              <a:spcBef>
                <a:spcPts val="500"/>
              </a:spcBef>
              <a:buClr>
                <a:schemeClr val="dk1"/>
              </a:buClr>
              <a:buSzPct val="7037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800" marR="0" lvl="8" indent="0" algn="l" rtl="0">
              <a:spcBef>
                <a:spcPts val="500"/>
              </a:spcBef>
              <a:buClr>
                <a:schemeClr val="dk1"/>
              </a:buClr>
              <a:buSzPct val="7037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1219200" y="5367351"/>
            <a:ext cx="10363213" cy="804862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marL="0" marR="0" lvl="0" indent="0" algn="l" rtl="0">
              <a:spcBef>
                <a:spcPts val="400"/>
              </a:spcBef>
              <a:buClr>
                <a:schemeClr val="lt2"/>
              </a:buClr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600" marR="0" lvl="1" indent="0" algn="l" rtl="0">
              <a:spcBef>
                <a:spcPts val="300"/>
              </a:spcBef>
              <a:buClr>
                <a:srgbClr val="5B7ED2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200" marR="0" lvl="2" indent="0" algn="l" rtl="0">
              <a:spcBef>
                <a:spcPts val="300"/>
              </a:spcBef>
              <a:buClr>
                <a:schemeClr val="accent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0" algn="l" rtl="0">
              <a:spcBef>
                <a:spcPts val="200"/>
              </a:spcBef>
              <a:buClr>
                <a:schemeClr val="accent3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400" marR="0" lvl="4" indent="0" algn="l" rtl="0">
              <a:spcBef>
                <a:spcPts val="200"/>
              </a:spcBef>
              <a:buClr>
                <a:srgbClr val="5F5F5F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8000" marR="0" lvl="5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600" marR="0" lvl="6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200" marR="0" lvl="7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800" marR="0" lvl="8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5" name="Shape 2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/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600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20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400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8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6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2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8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6" name="Shape 23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600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20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400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8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6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2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8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7" name="Shape 23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6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Shape 2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44217" y="6427621"/>
            <a:ext cx="1421602" cy="24384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Shape 239"/>
          <p:cNvSpPr txBox="1"/>
          <p:nvPr/>
        </p:nvSpPr>
        <p:spPr>
          <a:xfrm>
            <a:off x="280485" y="6515059"/>
            <a:ext cx="3783514" cy="266739"/>
          </a:xfrm>
          <a:prstGeom prst="rect">
            <a:avLst/>
          </a:prstGeom>
          <a:noFill/>
          <a:ln>
            <a:noFill/>
          </a:ln>
        </p:spPr>
        <p:txBody>
          <a:bodyPr lIns="121900" tIns="60925" rIns="121900" bIns="609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9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KANSAS STATE DEPARTMENT OF EDUCATION </a:t>
            </a:r>
            <a:r>
              <a:rPr lang="en-US" sz="900" i="1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| www.ksde.org</a:t>
            </a:r>
          </a:p>
        </p:txBody>
      </p:sp>
      <p:sp>
        <p:nvSpPr>
          <p:cNvPr id="240" name="Shape 240"/>
          <p:cNvSpPr/>
          <p:nvPr/>
        </p:nvSpPr>
        <p:spPr>
          <a:xfrm>
            <a:off x="0" y="6172287"/>
            <a:ext cx="9875519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Shape 241"/>
          <p:cNvSpPr txBox="1"/>
          <p:nvPr/>
        </p:nvSpPr>
        <p:spPr>
          <a:xfrm>
            <a:off x="9631680" y="6100066"/>
            <a:ext cx="2560319" cy="338554"/>
          </a:xfrm>
          <a:prstGeom prst="rect">
            <a:avLst/>
          </a:prstGeom>
          <a:noFill/>
          <a:ln>
            <a:noFill/>
          </a:ln>
        </p:spPr>
        <p:txBody>
          <a:bodyPr lIns="121900" tIns="60925" rIns="121900" bIns="609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400" b="1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BUSINESS AND INDUSTRY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bg>
      <p:bgPr>
        <a:solidFill>
          <a:schemeClr val="dk1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406400" y="359885"/>
            <a:ext cx="11582400" cy="65659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4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2400"/>
            </a:lvl2pPr>
            <a:lvl3pPr lvl="2" indent="0">
              <a:spcBef>
                <a:spcPts val="0"/>
              </a:spcBef>
              <a:buNone/>
              <a:defRPr sz="2400"/>
            </a:lvl3pPr>
            <a:lvl4pPr lvl="3" indent="0">
              <a:spcBef>
                <a:spcPts val="0"/>
              </a:spcBef>
              <a:buNone/>
              <a:defRPr sz="2400"/>
            </a:lvl4pPr>
            <a:lvl5pPr lvl="4" indent="0">
              <a:spcBef>
                <a:spcPts val="0"/>
              </a:spcBef>
              <a:buNone/>
              <a:defRPr sz="2400"/>
            </a:lvl5pPr>
            <a:lvl6pPr lvl="5" indent="0">
              <a:spcBef>
                <a:spcPts val="0"/>
              </a:spcBef>
              <a:buNone/>
              <a:defRPr sz="2400"/>
            </a:lvl6pPr>
            <a:lvl7pPr lvl="6" indent="0">
              <a:spcBef>
                <a:spcPts val="0"/>
              </a:spcBef>
              <a:buNone/>
              <a:defRPr sz="2400"/>
            </a:lvl7pPr>
            <a:lvl8pPr lvl="7" indent="0">
              <a:spcBef>
                <a:spcPts val="0"/>
              </a:spcBef>
              <a:buNone/>
              <a:defRPr sz="2400"/>
            </a:lvl8pPr>
            <a:lvl9pPr lvl="8" indent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/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600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20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400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8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6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2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8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600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20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400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8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6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2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8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6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Shape 2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6998" y="929639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Shape 248"/>
          <p:cNvSpPr/>
          <p:nvPr/>
        </p:nvSpPr>
        <p:spPr>
          <a:xfrm>
            <a:off x="0" y="6172287"/>
            <a:ext cx="9875519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Shape 249"/>
          <p:cNvSpPr txBox="1"/>
          <p:nvPr/>
        </p:nvSpPr>
        <p:spPr>
          <a:xfrm>
            <a:off x="9631680" y="6100066"/>
            <a:ext cx="2560319" cy="338554"/>
          </a:xfrm>
          <a:prstGeom prst="rect">
            <a:avLst/>
          </a:prstGeom>
          <a:noFill/>
          <a:ln>
            <a:noFill/>
          </a:ln>
        </p:spPr>
        <p:txBody>
          <a:bodyPr lIns="121900" tIns="60925" rIns="121900" bIns="609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400" b="1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BUSINESS AND INDUSTRY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x="280485" y="6515059"/>
            <a:ext cx="3783514" cy="266739"/>
          </a:xfrm>
          <a:prstGeom prst="rect">
            <a:avLst/>
          </a:prstGeom>
          <a:noFill/>
          <a:ln>
            <a:noFill/>
          </a:ln>
        </p:spPr>
        <p:txBody>
          <a:bodyPr lIns="121900" tIns="60925" rIns="121900" bIns="609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9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KANSAS STATE DEPARTMENT OF EDUCATION </a:t>
            </a:r>
            <a:r>
              <a:rPr lang="en-US" sz="900" i="1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| www.ksde.org</a:t>
            </a:r>
          </a:p>
        </p:txBody>
      </p:sp>
      <p:pic>
        <p:nvPicPr>
          <p:cNvPr id="251" name="Shape 2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44217" y="6427621"/>
            <a:ext cx="1421602" cy="243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06400" y="1193800"/>
            <a:ext cx="11582400" cy="4830762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marL="0" marR="0" lvl="0" indent="0" algn="l" rtl="0">
              <a:spcBef>
                <a:spcPts val="600"/>
              </a:spcBef>
              <a:buClr>
                <a:srgbClr val="4B4B4D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90600" marR="0" lvl="1" indent="-177800" algn="l" rtl="0">
              <a:spcBef>
                <a:spcPts val="500"/>
              </a:spcBef>
              <a:buClr>
                <a:schemeClr val="lt2"/>
              </a:buClr>
              <a:buSzPct val="118518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76400" marR="0" lvl="2" indent="-304800" algn="l" rtl="0">
              <a:spcBef>
                <a:spcPts val="500"/>
              </a:spcBef>
              <a:buClr>
                <a:srgbClr val="294B9C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33600" marR="0" lvl="3" indent="-152400" algn="l" rtl="0"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152400" algn="l" rtl="0">
              <a:spcBef>
                <a:spcPts val="500"/>
              </a:spcBef>
              <a:buClr>
                <a:srgbClr val="A6EFF4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352800" marR="0" lvl="5" indent="-1397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962400" marR="0" lvl="6" indent="-1397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1397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181600" marR="0" lvl="8" indent="-1397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06400" y="0"/>
            <a:ext cx="11582400" cy="1198561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4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2400"/>
            </a:lvl2pPr>
            <a:lvl3pPr lvl="2" indent="0">
              <a:spcBef>
                <a:spcPts val="0"/>
              </a:spcBef>
              <a:buNone/>
              <a:defRPr sz="2400"/>
            </a:lvl3pPr>
            <a:lvl4pPr lvl="3" indent="0">
              <a:spcBef>
                <a:spcPts val="0"/>
              </a:spcBef>
              <a:buNone/>
              <a:defRPr sz="2400"/>
            </a:lvl4pPr>
            <a:lvl5pPr lvl="4" indent="0">
              <a:spcBef>
                <a:spcPts val="0"/>
              </a:spcBef>
              <a:buNone/>
              <a:defRPr sz="2400"/>
            </a:lvl5pPr>
            <a:lvl6pPr lvl="5" indent="0">
              <a:spcBef>
                <a:spcPts val="0"/>
              </a:spcBef>
              <a:buNone/>
              <a:defRPr sz="2400"/>
            </a:lvl6pPr>
            <a:lvl7pPr lvl="6" indent="0">
              <a:spcBef>
                <a:spcPts val="0"/>
              </a:spcBef>
              <a:buNone/>
              <a:defRPr sz="2400"/>
            </a:lvl7pPr>
            <a:lvl8pPr lvl="7" indent="0">
              <a:spcBef>
                <a:spcPts val="0"/>
              </a:spcBef>
              <a:buNone/>
              <a:defRPr sz="2400"/>
            </a:lvl8pPr>
            <a:lvl9pPr lvl="8" indent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/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600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20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400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8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6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2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8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600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20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400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8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6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2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8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6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/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600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20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400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8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6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2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8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600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20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400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8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6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2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8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6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304800" y="1193800"/>
            <a:ext cx="11684000" cy="4775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marL="241300" marR="0" lvl="0" indent="0" algn="l" rtl="0">
              <a:spcBef>
                <a:spcPts val="600"/>
              </a:spcBef>
              <a:buClr>
                <a:schemeClr val="lt2"/>
              </a:buClr>
              <a:buSzPct val="11875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90600" marR="0" lvl="1" indent="-190500" algn="l" rtl="0">
              <a:spcBef>
                <a:spcPts val="500"/>
              </a:spcBef>
              <a:buClr>
                <a:srgbClr val="5B7ED2"/>
              </a:buClr>
              <a:buSzPct val="107407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00200" marR="0" lvl="2" indent="-228600" algn="l" rtl="0"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33600" marR="0" lvl="3" indent="-152400" algn="l" rtl="0">
              <a:spcBef>
                <a:spcPts val="500"/>
              </a:spcBef>
              <a:buClr>
                <a:schemeClr val="accent3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152400" algn="l" rtl="0">
              <a:spcBef>
                <a:spcPts val="500"/>
              </a:spcBef>
              <a:buClr>
                <a:srgbClr val="5F5F5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352800" marR="0" lvl="5" indent="-1397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962400" marR="0" lvl="6" indent="-1397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1397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181600" marR="0" lvl="8" indent="-1397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ustom Layou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04801" y="0"/>
            <a:ext cx="11684000" cy="1198561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4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2400"/>
            </a:lvl2pPr>
            <a:lvl3pPr lvl="2" indent="0">
              <a:spcBef>
                <a:spcPts val="0"/>
              </a:spcBef>
              <a:buNone/>
              <a:defRPr sz="2400"/>
            </a:lvl3pPr>
            <a:lvl4pPr lvl="3" indent="0">
              <a:spcBef>
                <a:spcPts val="0"/>
              </a:spcBef>
              <a:buNone/>
              <a:defRPr sz="2400"/>
            </a:lvl4pPr>
            <a:lvl5pPr lvl="4" indent="0">
              <a:spcBef>
                <a:spcPts val="0"/>
              </a:spcBef>
              <a:buNone/>
              <a:defRPr sz="2400"/>
            </a:lvl5pPr>
            <a:lvl6pPr lvl="5" indent="0">
              <a:spcBef>
                <a:spcPts val="0"/>
              </a:spcBef>
              <a:buNone/>
              <a:defRPr sz="2400"/>
            </a:lvl6pPr>
            <a:lvl7pPr lvl="6" indent="0">
              <a:spcBef>
                <a:spcPts val="0"/>
              </a:spcBef>
              <a:buNone/>
              <a:defRPr sz="2400"/>
            </a:lvl7pPr>
            <a:lvl8pPr lvl="7" indent="0">
              <a:spcBef>
                <a:spcPts val="0"/>
              </a:spcBef>
              <a:buNone/>
              <a:defRPr sz="2400"/>
            </a:lvl8pPr>
            <a:lvl9pPr lvl="8" indent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/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600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20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400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8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6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2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8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600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20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400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8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6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2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8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6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04800" y="1193800"/>
            <a:ext cx="11684000" cy="4775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marL="241300" marR="0" lvl="0" indent="0" algn="l" rtl="0">
              <a:spcBef>
                <a:spcPts val="600"/>
              </a:spcBef>
              <a:buClr>
                <a:schemeClr val="lt2"/>
              </a:buClr>
              <a:buSzPct val="11875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90600" marR="0" lvl="1" indent="-190500" algn="l" rtl="0">
              <a:spcBef>
                <a:spcPts val="500"/>
              </a:spcBef>
              <a:buClr>
                <a:srgbClr val="5B7ED2"/>
              </a:buClr>
              <a:buSzPct val="107407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00200" marR="0" lvl="2" indent="-228600" algn="l" rtl="0"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33600" marR="0" lvl="3" indent="-152400" algn="l" rtl="0">
              <a:spcBef>
                <a:spcPts val="500"/>
              </a:spcBef>
              <a:buClr>
                <a:schemeClr val="accent3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152400" algn="l" rtl="0">
              <a:spcBef>
                <a:spcPts val="500"/>
              </a:spcBef>
              <a:buClr>
                <a:srgbClr val="5F5F5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352800" marR="0" lvl="5" indent="-1397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962400" marR="0" lvl="6" indent="-1397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1397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181600" marR="0" lvl="8" indent="-1397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Shape 127"/>
          <p:cNvSpPr/>
          <p:nvPr/>
        </p:nvSpPr>
        <p:spPr>
          <a:xfrm>
            <a:off x="0" y="6041221"/>
            <a:ext cx="9875519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 txBox="1"/>
          <p:nvPr/>
        </p:nvSpPr>
        <p:spPr>
          <a:xfrm>
            <a:off x="9631680" y="5969000"/>
            <a:ext cx="2560319" cy="338554"/>
          </a:xfrm>
          <a:prstGeom prst="rect">
            <a:avLst/>
          </a:prstGeom>
          <a:noFill/>
          <a:ln>
            <a:noFill/>
          </a:ln>
        </p:spPr>
        <p:txBody>
          <a:bodyPr lIns="121900" tIns="60925" rIns="121900" bIns="609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400" b="1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BUSINESS AND INDUSTRY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2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0" y="1600200"/>
            <a:ext cx="12192000" cy="2743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2133601" y="1600200"/>
            <a:ext cx="10058410" cy="2743202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5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2400"/>
            </a:lvl2pPr>
            <a:lvl3pPr lvl="2" indent="0">
              <a:spcBef>
                <a:spcPts val="0"/>
              </a:spcBef>
              <a:buNone/>
              <a:defRPr sz="2400"/>
            </a:lvl3pPr>
            <a:lvl4pPr lvl="3" indent="0">
              <a:spcBef>
                <a:spcPts val="0"/>
              </a:spcBef>
              <a:buNone/>
              <a:defRPr sz="2400"/>
            </a:lvl4pPr>
            <a:lvl5pPr lvl="4" indent="0">
              <a:spcBef>
                <a:spcPts val="0"/>
              </a:spcBef>
              <a:buNone/>
              <a:defRPr sz="2400"/>
            </a:lvl5pPr>
            <a:lvl6pPr lvl="5" indent="0">
              <a:spcBef>
                <a:spcPts val="0"/>
              </a:spcBef>
              <a:buNone/>
              <a:defRPr sz="2400"/>
            </a:lvl6pPr>
            <a:lvl7pPr lvl="6" indent="0">
              <a:spcBef>
                <a:spcPts val="0"/>
              </a:spcBef>
              <a:buNone/>
              <a:defRPr sz="2400"/>
            </a:lvl7pPr>
            <a:lvl8pPr lvl="7" indent="0">
              <a:spcBef>
                <a:spcPts val="0"/>
              </a:spcBef>
              <a:buNone/>
              <a:defRPr sz="2400"/>
            </a:lvl8pPr>
            <a:lvl9pPr lvl="8" indent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3657600" y="4343400"/>
            <a:ext cx="8534400" cy="914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marL="0" marR="0" lvl="0" indent="0" algn="l" rtl="0">
              <a:spcBef>
                <a:spcPts val="500"/>
              </a:spcBef>
              <a:buClr>
                <a:schemeClr val="lt2"/>
              </a:buClr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600" marR="0" lvl="1" indent="0" algn="l" rtl="0">
              <a:spcBef>
                <a:spcPts val="500"/>
              </a:spcBef>
              <a:buClr>
                <a:srgbClr val="5B7ED2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200" marR="0" lvl="2" indent="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0" algn="l" rtl="0">
              <a:spcBef>
                <a:spcPts val="400"/>
              </a:spcBef>
              <a:buClr>
                <a:schemeClr val="accent3"/>
              </a:buClr>
              <a:buFont typeface="Arial"/>
              <a:buNone/>
              <a:defRPr sz="1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400" marR="0" lvl="4" indent="0" algn="l" rtl="0">
              <a:spcBef>
                <a:spcPts val="400"/>
              </a:spcBef>
              <a:buClr>
                <a:srgbClr val="5F5F5F"/>
              </a:buClr>
              <a:buFont typeface="Arial"/>
              <a:buNone/>
              <a:defRPr sz="1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8000" marR="0" lvl="5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1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600" marR="0" lvl="6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1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200" marR="0" lvl="7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1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800" marR="0" lvl="8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1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/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600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20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400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8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6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2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8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600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20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400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8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6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2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8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6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/>
          <p:nvPr/>
        </p:nvSpPr>
        <p:spPr>
          <a:xfrm>
            <a:off x="8256590" y="6415759"/>
            <a:ext cx="2106609" cy="266739"/>
          </a:xfrm>
          <a:prstGeom prst="rect">
            <a:avLst/>
          </a:prstGeom>
          <a:noFill/>
          <a:ln>
            <a:noFill/>
          </a:ln>
        </p:spPr>
        <p:txBody>
          <a:bodyPr lIns="121900" tIns="60925" rIns="121900" bIns="609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900" i="1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www.ksde.org</a:t>
            </a:r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7473" y="1193800"/>
            <a:ext cx="3066491" cy="4632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64800" y="5461000"/>
            <a:ext cx="1431234" cy="1097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609600" y="177800"/>
            <a:ext cx="10972800" cy="1020761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4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2400"/>
            </a:lvl2pPr>
            <a:lvl3pPr lvl="2" indent="0">
              <a:spcBef>
                <a:spcPts val="0"/>
              </a:spcBef>
              <a:buNone/>
              <a:defRPr sz="2400"/>
            </a:lvl3pPr>
            <a:lvl4pPr lvl="3" indent="0">
              <a:spcBef>
                <a:spcPts val="0"/>
              </a:spcBef>
              <a:buNone/>
              <a:defRPr sz="2400"/>
            </a:lvl4pPr>
            <a:lvl5pPr lvl="4" indent="0">
              <a:spcBef>
                <a:spcPts val="0"/>
              </a:spcBef>
              <a:buNone/>
              <a:defRPr sz="2400"/>
            </a:lvl5pPr>
            <a:lvl6pPr lvl="5" indent="0">
              <a:spcBef>
                <a:spcPts val="0"/>
              </a:spcBef>
              <a:buNone/>
              <a:defRPr sz="2400"/>
            </a:lvl6pPr>
            <a:lvl7pPr lvl="6" indent="0">
              <a:spcBef>
                <a:spcPts val="0"/>
              </a:spcBef>
              <a:buNone/>
              <a:defRPr sz="2400"/>
            </a:lvl7pPr>
            <a:lvl8pPr lvl="7" indent="0">
              <a:spcBef>
                <a:spcPts val="0"/>
              </a:spcBef>
              <a:buNone/>
              <a:defRPr sz="2400"/>
            </a:lvl8pPr>
            <a:lvl9pPr lvl="8" indent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406400" y="1193800"/>
            <a:ext cx="5587999" cy="4978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marL="241300" marR="0" lvl="0" indent="38100" algn="l" rtl="0">
              <a:spcBef>
                <a:spcPts val="700"/>
              </a:spcBef>
              <a:buClr>
                <a:schemeClr val="lt2"/>
              </a:buClr>
              <a:buSzPct val="121621"/>
              <a:buFont typeface="Arial"/>
              <a:buChar char="•"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90600" marR="0" lvl="1" indent="-152400" algn="l" rtl="0">
              <a:spcBef>
                <a:spcPts val="600"/>
              </a:spcBef>
              <a:buClr>
                <a:srgbClr val="5B7ED2"/>
              </a:buClr>
              <a:buSzPct val="109375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00200" marR="0" lvl="2" indent="-215900" algn="l" rtl="0"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33600" marR="0" lvl="3" indent="-152400" algn="l" rtl="0">
              <a:spcBef>
                <a:spcPts val="500"/>
              </a:spcBef>
              <a:buClr>
                <a:schemeClr val="accent3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152400" algn="l" rtl="0">
              <a:spcBef>
                <a:spcPts val="500"/>
              </a:spcBef>
              <a:buClr>
                <a:srgbClr val="5F5F5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352800" marR="0" lvl="5" indent="-1524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962400" marR="0" lvl="6" indent="-1524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1524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181600" marR="0" lvl="8" indent="-1524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2"/>
          </p:nvPr>
        </p:nvSpPr>
        <p:spPr>
          <a:xfrm>
            <a:off x="6197600" y="1193800"/>
            <a:ext cx="5587999" cy="4978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marL="241300" marR="0" lvl="0" indent="38100" algn="l" rtl="0">
              <a:spcBef>
                <a:spcPts val="700"/>
              </a:spcBef>
              <a:buClr>
                <a:schemeClr val="lt2"/>
              </a:buClr>
              <a:buSzPct val="121621"/>
              <a:buFont typeface="Arial"/>
              <a:buChar char="•"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90600" marR="0" lvl="1" indent="-152400" algn="l" rtl="0">
              <a:spcBef>
                <a:spcPts val="600"/>
              </a:spcBef>
              <a:buClr>
                <a:srgbClr val="5B7ED2"/>
              </a:buClr>
              <a:buSzPct val="109375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00200" marR="0" lvl="2" indent="-215900" algn="l" rtl="0"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33600" marR="0" lvl="3" indent="-152400" algn="l" rtl="0">
              <a:spcBef>
                <a:spcPts val="500"/>
              </a:spcBef>
              <a:buClr>
                <a:schemeClr val="accent3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152400" algn="l" rtl="0">
              <a:spcBef>
                <a:spcPts val="500"/>
              </a:spcBef>
              <a:buClr>
                <a:srgbClr val="5F5F5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352800" marR="0" lvl="5" indent="-1524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962400" marR="0" lvl="6" indent="-1524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1524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181600" marR="0" lvl="8" indent="-1524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/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600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20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400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8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6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2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8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600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20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400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8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6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2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8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6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06400" y="177800"/>
            <a:ext cx="11277600" cy="1020761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4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2400"/>
            </a:lvl2pPr>
            <a:lvl3pPr lvl="2" indent="0">
              <a:spcBef>
                <a:spcPts val="0"/>
              </a:spcBef>
              <a:buNone/>
              <a:defRPr sz="2400"/>
            </a:lvl3pPr>
            <a:lvl4pPr lvl="3" indent="0">
              <a:spcBef>
                <a:spcPts val="0"/>
              </a:spcBef>
              <a:buNone/>
              <a:defRPr sz="2400"/>
            </a:lvl4pPr>
            <a:lvl5pPr lvl="4" indent="0">
              <a:spcBef>
                <a:spcPts val="0"/>
              </a:spcBef>
              <a:buNone/>
              <a:defRPr sz="2400"/>
            </a:lvl5pPr>
            <a:lvl6pPr lvl="5" indent="0">
              <a:spcBef>
                <a:spcPts val="0"/>
              </a:spcBef>
              <a:buNone/>
              <a:defRPr sz="2400"/>
            </a:lvl6pPr>
            <a:lvl7pPr lvl="6" indent="0">
              <a:spcBef>
                <a:spcPts val="0"/>
              </a:spcBef>
              <a:buNone/>
              <a:defRPr sz="2400"/>
            </a:lvl7pPr>
            <a:lvl8pPr lvl="7" indent="0">
              <a:spcBef>
                <a:spcPts val="0"/>
              </a:spcBef>
              <a:buNone/>
              <a:defRPr sz="2400"/>
            </a:lvl8pPr>
            <a:lvl9pPr lvl="8" indent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406400" y="1193800"/>
            <a:ext cx="5587999" cy="4876798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marL="0" marR="0" lvl="0" indent="0" algn="l" rtl="0">
              <a:spcBef>
                <a:spcPts val="700"/>
              </a:spcBef>
              <a:buClr>
                <a:schemeClr val="lt2"/>
              </a:buClr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90600" marR="0" lvl="1" indent="-152400" algn="l" rtl="0">
              <a:spcBef>
                <a:spcPts val="600"/>
              </a:spcBef>
              <a:buClr>
                <a:srgbClr val="5B7ED2"/>
              </a:buClr>
              <a:buSzPct val="109375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00200" marR="0" lvl="2" indent="-215900" algn="l" rtl="0"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33600" marR="0" lvl="3" indent="-152400" algn="l" rtl="0">
              <a:spcBef>
                <a:spcPts val="500"/>
              </a:spcBef>
              <a:buClr>
                <a:schemeClr val="accent3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152400" algn="l" rtl="0">
              <a:spcBef>
                <a:spcPts val="500"/>
              </a:spcBef>
              <a:buClr>
                <a:srgbClr val="5F5F5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352800" marR="0" lvl="5" indent="-1524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962400" marR="0" lvl="6" indent="-1524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1524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181600" marR="0" lvl="8" indent="-1524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2"/>
          </p:nvPr>
        </p:nvSpPr>
        <p:spPr>
          <a:xfrm>
            <a:off x="6197600" y="1193800"/>
            <a:ext cx="5486400" cy="4876798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marL="0" marR="0" lvl="0" indent="0" algn="l" rtl="0">
              <a:spcBef>
                <a:spcPts val="700"/>
              </a:spcBef>
              <a:buClr>
                <a:schemeClr val="lt2"/>
              </a:buClr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90600" marR="0" lvl="1" indent="-152400" algn="l" rtl="0">
              <a:spcBef>
                <a:spcPts val="600"/>
              </a:spcBef>
              <a:buClr>
                <a:srgbClr val="5B7ED2"/>
              </a:buClr>
              <a:buSzPct val="109375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00200" marR="0" lvl="2" indent="-215900" algn="l" rtl="0"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33600" marR="0" lvl="3" indent="-152400" algn="l" rtl="0">
              <a:spcBef>
                <a:spcPts val="500"/>
              </a:spcBef>
              <a:buClr>
                <a:schemeClr val="accent3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152400" algn="l" rtl="0">
              <a:spcBef>
                <a:spcPts val="500"/>
              </a:spcBef>
              <a:buClr>
                <a:srgbClr val="5F5F5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352800" marR="0" lvl="5" indent="-1524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962400" marR="0" lvl="6" indent="-1524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1524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181600" marR="0" lvl="8" indent="-1524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/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600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20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400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8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6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2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8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600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20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400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8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6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2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8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6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304800" y="50800"/>
            <a:ext cx="11480799" cy="1143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4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2400"/>
            </a:lvl2pPr>
            <a:lvl3pPr lvl="2" indent="0">
              <a:spcBef>
                <a:spcPts val="0"/>
              </a:spcBef>
              <a:buNone/>
              <a:defRPr sz="2400"/>
            </a:lvl3pPr>
            <a:lvl4pPr lvl="3" indent="0">
              <a:spcBef>
                <a:spcPts val="0"/>
              </a:spcBef>
              <a:buNone/>
              <a:defRPr sz="2400"/>
            </a:lvl4pPr>
            <a:lvl5pPr lvl="4" indent="0">
              <a:spcBef>
                <a:spcPts val="0"/>
              </a:spcBef>
              <a:buNone/>
              <a:defRPr sz="2400"/>
            </a:lvl5pPr>
            <a:lvl6pPr lvl="5" indent="0">
              <a:spcBef>
                <a:spcPts val="0"/>
              </a:spcBef>
              <a:buNone/>
              <a:defRPr sz="2400"/>
            </a:lvl6pPr>
            <a:lvl7pPr lvl="6" indent="0">
              <a:spcBef>
                <a:spcPts val="0"/>
              </a:spcBef>
              <a:buNone/>
              <a:defRPr sz="2400"/>
            </a:lvl7pPr>
            <a:lvl8pPr lvl="7" indent="0">
              <a:spcBef>
                <a:spcPts val="0"/>
              </a:spcBef>
              <a:buNone/>
              <a:defRPr sz="2400"/>
            </a:lvl8pPr>
            <a:lvl9pPr lvl="8" indent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304800" y="1193800"/>
            <a:ext cx="5534436" cy="101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121900" tIns="121900" rIns="121900" bIns="121900" anchor="b" anchorCtr="0"/>
          <a:lstStyle>
            <a:lvl1pPr marL="0" marR="0" lvl="0" indent="0" algn="l" rtl="0">
              <a:spcBef>
                <a:spcPts val="500"/>
              </a:spcBef>
              <a:buClr>
                <a:schemeClr val="lt2"/>
              </a:buClr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600" marR="0" lvl="1" indent="0" algn="l" rtl="0">
              <a:spcBef>
                <a:spcPts val="500"/>
              </a:spcBef>
              <a:buClr>
                <a:srgbClr val="5B7ED2"/>
              </a:buClr>
              <a:buFont typeface="Arial"/>
              <a:buNone/>
              <a:defRPr sz="2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200" marR="0" lvl="2" indent="0" algn="l" rtl="0"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0" algn="l" rtl="0">
              <a:spcBef>
                <a:spcPts val="400"/>
              </a:spcBef>
              <a:buClr>
                <a:schemeClr val="accent3"/>
              </a:buClr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400" marR="0" lvl="4" indent="0" algn="l" rtl="0">
              <a:spcBef>
                <a:spcPts val="400"/>
              </a:spcBef>
              <a:buClr>
                <a:srgbClr val="5F5F5F"/>
              </a:buClr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8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6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2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8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body" idx="2"/>
          </p:nvPr>
        </p:nvSpPr>
        <p:spPr>
          <a:xfrm>
            <a:off x="304800" y="2209800"/>
            <a:ext cx="5536553" cy="3951287"/>
          </a:xfrm>
          <a:prstGeom prst="rect">
            <a:avLst/>
          </a:prstGeom>
          <a:solidFill>
            <a:schemeClr val="lt1">
              <a:alpha val="94901"/>
            </a:schemeClr>
          </a:solidFill>
          <a:ln>
            <a:noFill/>
          </a:ln>
        </p:spPr>
        <p:txBody>
          <a:bodyPr lIns="121900" tIns="121900" rIns="121900" bIns="121900" anchor="t" anchorCtr="0"/>
          <a:lstStyle>
            <a:lvl1pPr marL="241300" marR="0" lvl="0" indent="-38100" algn="l" rtl="0">
              <a:spcBef>
                <a:spcPts val="500"/>
              </a:spcBef>
              <a:buClr>
                <a:schemeClr val="lt2"/>
              </a:buClr>
              <a:buSzPct val="118518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90600" marR="0" lvl="1" indent="-190500" algn="l" rtl="0">
              <a:spcBef>
                <a:spcPts val="500"/>
              </a:spcBef>
              <a:buClr>
                <a:srgbClr val="5B7ED2"/>
              </a:buClr>
              <a:buSzPct val="107407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00200" marR="0" lvl="2" indent="-228600" algn="l" rtl="0"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33600" marR="0" lvl="3" indent="-165100" algn="l" rtl="0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165100" algn="l" rtl="0">
              <a:spcBef>
                <a:spcPts val="400"/>
              </a:spcBef>
              <a:buClr>
                <a:srgbClr val="5F5F5F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352800" marR="0" lvl="5" indent="-1651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962400" marR="0" lvl="6" indent="-1651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1651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181600" marR="0" lvl="8" indent="-1651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3"/>
          </p:nvPr>
        </p:nvSpPr>
        <p:spPr>
          <a:xfrm>
            <a:off x="6396566" y="1193800"/>
            <a:ext cx="5389033" cy="101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121900" tIns="121900" rIns="121900" bIns="121900" anchor="b" anchorCtr="0"/>
          <a:lstStyle>
            <a:lvl1pPr marL="0" marR="0" lvl="0" indent="0" algn="l" rtl="0">
              <a:spcBef>
                <a:spcPts val="500"/>
              </a:spcBef>
              <a:buClr>
                <a:schemeClr val="lt2"/>
              </a:buClr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600" marR="0" lvl="1" indent="0" algn="l" rtl="0">
              <a:spcBef>
                <a:spcPts val="500"/>
              </a:spcBef>
              <a:buClr>
                <a:srgbClr val="5B7ED2"/>
              </a:buClr>
              <a:buFont typeface="Arial"/>
              <a:buNone/>
              <a:defRPr sz="2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200" marR="0" lvl="2" indent="0" algn="l" rtl="0"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0" algn="l" rtl="0">
              <a:spcBef>
                <a:spcPts val="400"/>
              </a:spcBef>
              <a:buClr>
                <a:schemeClr val="accent3"/>
              </a:buClr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400" marR="0" lvl="4" indent="0" algn="l" rtl="0">
              <a:spcBef>
                <a:spcPts val="400"/>
              </a:spcBef>
              <a:buClr>
                <a:srgbClr val="5F5F5F"/>
              </a:buClr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8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6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2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8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4"/>
          </p:nvPr>
        </p:nvSpPr>
        <p:spPr>
          <a:xfrm>
            <a:off x="6396566" y="2209800"/>
            <a:ext cx="5389033" cy="3951287"/>
          </a:xfrm>
          <a:prstGeom prst="rect">
            <a:avLst/>
          </a:prstGeom>
          <a:solidFill>
            <a:schemeClr val="lt1">
              <a:alpha val="94901"/>
            </a:schemeClr>
          </a:solidFill>
          <a:ln>
            <a:noFill/>
          </a:ln>
        </p:spPr>
        <p:txBody>
          <a:bodyPr lIns="121900" tIns="121900" rIns="121900" bIns="121900" anchor="t" anchorCtr="0"/>
          <a:lstStyle>
            <a:lvl1pPr marL="241300" marR="0" lvl="0" indent="-38100" algn="l" rtl="0">
              <a:spcBef>
                <a:spcPts val="500"/>
              </a:spcBef>
              <a:buClr>
                <a:schemeClr val="lt2"/>
              </a:buClr>
              <a:buSzPct val="118518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90600" marR="0" lvl="1" indent="-190500" algn="l" rtl="0">
              <a:spcBef>
                <a:spcPts val="500"/>
              </a:spcBef>
              <a:buClr>
                <a:srgbClr val="5B7ED2"/>
              </a:buClr>
              <a:buSzPct val="107407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00200" marR="0" lvl="2" indent="-228600" algn="l" rtl="0"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33600" marR="0" lvl="3" indent="-165100" algn="l" rtl="0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165100" algn="l" rtl="0">
              <a:spcBef>
                <a:spcPts val="400"/>
              </a:spcBef>
              <a:buClr>
                <a:srgbClr val="5F5F5F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352800" marR="0" lvl="5" indent="-1651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962400" marR="0" lvl="6" indent="-1651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1651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181600" marR="0" lvl="8" indent="-1651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/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09600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20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400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8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6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2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8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600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20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400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8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6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2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8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6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solidFill>
          <a:schemeClr val="dk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609600" y="173043"/>
            <a:ext cx="10972800" cy="1020761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4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2400"/>
            </a:lvl2pPr>
            <a:lvl3pPr lvl="2" indent="0">
              <a:spcBef>
                <a:spcPts val="0"/>
              </a:spcBef>
              <a:buNone/>
              <a:defRPr sz="2400"/>
            </a:lvl3pPr>
            <a:lvl4pPr lvl="3" indent="0">
              <a:spcBef>
                <a:spcPts val="0"/>
              </a:spcBef>
              <a:buNone/>
              <a:defRPr sz="2400"/>
            </a:lvl4pPr>
            <a:lvl5pPr lvl="4" indent="0">
              <a:spcBef>
                <a:spcPts val="0"/>
              </a:spcBef>
              <a:buNone/>
              <a:defRPr sz="2400"/>
            </a:lvl5pPr>
            <a:lvl6pPr lvl="5" indent="0">
              <a:spcBef>
                <a:spcPts val="0"/>
              </a:spcBef>
              <a:buNone/>
              <a:defRPr sz="2400"/>
            </a:lvl6pPr>
            <a:lvl7pPr lvl="6" indent="0">
              <a:spcBef>
                <a:spcPts val="0"/>
              </a:spcBef>
              <a:buNone/>
              <a:defRPr sz="2400"/>
            </a:lvl7pPr>
            <a:lvl8pPr lvl="7" indent="0">
              <a:spcBef>
                <a:spcPts val="0"/>
              </a:spcBef>
              <a:buNone/>
              <a:defRPr sz="2400"/>
            </a:lvl8pPr>
            <a:lvl9pPr lvl="8" indent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/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600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20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400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8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6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2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8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600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20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400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8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6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2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8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6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Shape 1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44217" y="6427621"/>
            <a:ext cx="1421602" cy="24384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/>
          <p:nvPr/>
        </p:nvSpPr>
        <p:spPr>
          <a:xfrm>
            <a:off x="280485" y="6515059"/>
            <a:ext cx="3783514" cy="266739"/>
          </a:xfrm>
          <a:prstGeom prst="rect">
            <a:avLst/>
          </a:prstGeom>
          <a:noFill/>
          <a:ln>
            <a:noFill/>
          </a:ln>
        </p:spPr>
        <p:txBody>
          <a:bodyPr lIns="121900" tIns="60925" rIns="121900" bIns="609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9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KANSAS STATE DEPARTMENT OF EDUCATION </a:t>
            </a:r>
            <a:r>
              <a:rPr lang="en-US" sz="900" i="1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| www.ksde.org</a:t>
            </a: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998" y="929639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/>
          <p:nvPr/>
        </p:nvSpPr>
        <p:spPr>
          <a:xfrm>
            <a:off x="0" y="6109066"/>
            <a:ext cx="10820400" cy="18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Shape 171"/>
          <p:cNvSpPr txBox="1"/>
          <p:nvPr/>
        </p:nvSpPr>
        <p:spPr>
          <a:xfrm>
            <a:off x="10820400" y="6036845"/>
            <a:ext cx="1371600" cy="338554"/>
          </a:xfrm>
          <a:prstGeom prst="rect">
            <a:avLst/>
          </a:prstGeom>
          <a:noFill/>
          <a:ln>
            <a:noFill/>
          </a:ln>
        </p:spPr>
        <p:txBody>
          <a:bodyPr lIns="121900" tIns="60925" rIns="121900" bIns="609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400" b="1">
                <a:solidFill>
                  <a:schemeClr val="accent3"/>
                </a:solidFill>
                <a:latin typeface="Questrial"/>
                <a:ea typeface="Questrial"/>
                <a:cs typeface="Questrial"/>
                <a:sym typeface="Questrial"/>
              </a:rPr>
              <a:t>COMMUNITY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501798" y="933038"/>
            <a:ext cx="3054201" cy="499192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/>
          <p:nvPr/>
        </p:nvSpPr>
        <p:spPr>
          <a:xfrm>
            <a:off x="203200" y="1193800"/>
            <a:ext cx="11988799" cy="4775200"/>
          </a:xfrm>
          <a:prstGeom prst="rect">
            <a:avLst/>
          </a:prstGeom>
          <a:solidFill>
            <a:schemeClr val="lt1">
              <a:alpha val="94901"/>
            </a:schemeClr>
          </a:solidFill>
          <a:ln>
            <a:noFill/>
          </a:ln>
        </p:spPr>
        <p:txBody>
          <a:bodyPr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370169" y="1193800"/>
            <a:ext cx="11618640" cy="50799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marL="241300" marR="0" lvl="0" indent="0" algn="l" rtl="0">
              <a:spcBef>
                <a:spcPts val="600"/>
              </a:spcBef>
              <a:buClr>
                <a:schemeClr val="lt2"/>
              </a:buClr>
              <a:buSzPct val="11875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90600" marR="0" lvl="1" indent="-190500" algn="l" rtl="0">
              <a:spcBef>
                <a:spcPts val="500"/>
              </a:spcBef>
              <a:buClr>
                <a:srgbClr val="5B7ED2"/>
              </a:buClr>
              <a:buSzPct val="107407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00200" marR="0" lvl="2" indent="-228600" algn="l" rtl="0"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33600" marR="0" lvl="3" indent="-152400" algn="l" rtl="0">
              <a:spcBef>
                <a:spcPts val="500"/>
              </a:spcBef>
              <a:buClr>
                <a:schemeClr val="accent3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152400" algn="l" rtl="0">
              <a:spcBef>
                <a:spcPts val="500"/>
              </a:spcBef>
              <a:buClr>
                <a:srgbClr val="5F5F5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352800" marR="0" lvl="5" indent="-1397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962400" marR="0" lvl="6" indent="-1397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1397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181600" marR="0" lvl="8" indent="-1397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/>
          <p:nvPr/>
        </p:nvSpPr>
        <p:spPr>
          <a:xfrm>
            <a:off x="-50800" y="0"/>
            <a:ext cx="12293599" cy="1193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0" tIns="487675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Shape 89"/>
          <p:cNvSpPr/>
          <p:nvPr/>
        </p:nvSpPr>
        <p:spPr>
          <a:xfrm>
            <a:off x="0" y="6273800"/>
            <a:ext cx="12192000" cy="584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/>
          <a:lstStyle>
            <a:lvl1pPr marL="0" marR="0" lvl="0" indent="0" algn="l" rtl="0">
              <a:spcBef>
                <a:spcPts val="0"/>
              </a:spcBef>
              <a:buSzPct val="118750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600" marR="0" lvl="1" indent="0" algn="l" rtl="0">
              <a:spcBef>
                <a:spcPts val="0"/>
              </a:spcBef>
              <a:buSzPct val="79166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200" marR="0" lvl="2" indent="0" algn="l" rtl="0">
              <a:spcBef>
                <a:spcPts val="0"/>
              </a:spcBef>
              <a:buSzPct val="79166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0" algn="l" rtl="0">
              <a:spcBef>
                <a:spcPts val="0"/>
              </a:spcBef>
              <a:buSzPct val="79166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400" marR="0" lvl="4" indent="0" algn="l" rtl="0">
              <a:spcBef>
                <a:spcPts val="0"/>
              </a:spcBef>
              <a:buSzPct val="79166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8000" marR="0" lvl="5" indent="0" algn="l" rtl="0">
              <a:spcBef>
                <a:spcPts val="0"/>
              </a:spcBef>
              <a:buSzPct val="79166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600" marR="0" lvl="6" indent="0" algn="l" rtl="0">
              <a:spcBef>
                <a:spcPts val="0"/>
              </a:spcBef>
              <a:buSzPct val="79166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200" marR="0" lvl="7" indent="0" algn="l" rtl="0">
              <a:spcBef>
                <a:spcPts val="0"/>
              </a:spcBef>
              <a:buSzPct val="79166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800" marR="0" lvl="8" indent="0" algn="l" rtl="0">
              <a:spcBef>
                <a:spcPts val="0"/>
              </a:spcBef>
              <a:buSzPct val="79166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/>
          <a:lstStyle>
            <a:lvl1pPr marL="0" marR="0" lvl="0" indent="0" algn="ctr" rtl="0">
              <a:spcBef>
                <a:spcPts val="0"/>
              </a:spcBef>
              <a:buSzPct val="118750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600" marR="0" lvl="1" indent="0" algn="l" rtl="0">
              <a:spcBef>
                <a:spcPts val="0"/>
              </a:spcBef>
              <a:buSzPct val="79166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200" marR="0" lvl="2" indent="0" algn="l" rtl="0">
              <a:spcBef>
                <a:spcPts val="0"/>
              </a:spcBef>
              <a:buSzPct val="79166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0" algn="l" rtl="0">
              <a:spcBef>
                <a:spcPts val="0"/>
              </a:spcBef>
              <a:buSzPct val="79166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400" marR="0" lvl="4" indent="0" algn="l" rtl="0">
              <a:spcBef>
                <a:spcPts val="0"/>
              </a:spcBef>
              <a:buSzPct val="79166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8000" marR="0" lvl="5" indent="0" algn="l" rtl="0">
              <a:spcBef>
                <a:spcPts val="0"/>
              </a:spcBef>
              <a:buSzPct val="79166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600" marR="0" lvl="6" indent="0" algn="l" rtl="0">
              <a:spcBef>
                <a:spcPts val="0"/>
              </a:spcBef>
              <a:buSzPct val="79166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200" marR="0" lvl="7" indent="0" algn="l" rtl="0">
              <a:spcBef>
                <a:spcPts val="0"/>
              </a:spcBef>
              <a:buSzPct val="79166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800" marR="0" lvl="8" indent="0" algn="l" rtl="0">
              <a:spcBef>
                <a:spcPts val="0"/>
              </a:spcBef>
              <a:buSzPct val="79166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6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 txBox="1"/>
          <p:nvPr/>
        </p:nvSpPr>
        <p:spPr>
          <a:xfrm>
            <a:off x="280485" y="6515059"/>
            <a:ext cx="3783514" cy="266739"/>
          </a:xfrm>
          <a:prstGeom prst="rect">
            <a:avLst/>
          </a:prstGeom>
          <a:noFill/>
          <a:ln>
            <a:noFill/>
          </a:ln>
        </p:spPr>
        <p:txBody>
          <a:bodyPr lIns="121900" tIns="60925" rIns="121900" bIns="609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9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KANSAS STATE DEPARTMENT OF EDUCATION </a:t>
            </a:r>
            <a:r>
              <a:rPr lang="en-US" sz="900" b="0" i="1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| www.ksde.org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04801" y="0"/>
            <a:ext cx="11684000" cy="1198561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SzPct val="44186"/>
              <a:buFont typeface="Arial"/>
              <a:buNone/>
              <a:defRPr sz="4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SzPct val="79166"/>
              <a:buNone/>
              <a:defRPr sz="2400"/>
            </a:lvl2pPr>
            <a:lvl3pPr lvl="2" indent="0">
              <a:spcBef>
                <a:spcPts val="0"/>
              </a:spcBef>
              <a:buSzPct val="79166"/>
              <a:buNone/>
              <a:defRPr sz="2400"/>
            </a:lvl3pPr>
            <a:lvl4pPr lvl="3" indent="0">
              <a:spcBef>
                <a:spcPts val="0"/>
              </a:spcBef>
              <a:buSzPct val="79166"/>
              <a:buNone/>
              <a:defRPr sz="2400"/>
            </a:lvl4pPr>
            <a:lvl5pPr lvl="4" indent="0">
              <a:spcBef>
                <a:spcPts val="0"/>
              </a:spcBef>
              <a:buSzPct val="79166"/>
              <a:buNone/>
              <a:defRPr sz="2400"/>
            </a:lvl5pPr>
            <a:lvl6pPr lvl="5" indent="0">
              <a:spcBef>
                <a:spcPts val="0"/>
              </a:spcBef>
              <a:buSzPct val="79166"/>
              <a:buNone/>
              <a:defRPr sz="2400"/>
            </a:lvl6pPr>
            <a:lvl7pPr lvl="6" indent="0">
              <a:spcBef>
                <a:spcPts val="0"/>
              </a:spcBef>
              <a:buSzPct val="79166"/>
              <a:buNone/>
              <a:defRPr sz="2400"/>
            </a:lvl7pPr>
            <a:lvl8pPr lvl="7" indent="0">
              <a:spcBef>
                <a:spcPts val="0"/>
              </a:spcBef>
              <a:buSzPct val="79166"/>
              <a:buNone/>
              <a:defRPr sz="2400"/>
            </a:lvl8pPr>
            <a:lvl9pPr lvl="8" indent="0">
              <a:spcBef>
                <a:spcPts val="0"/>
              </a:spcBef>
              <a:buSzPct val="79166"/>
              <a:buNone/>
              <a:defRPr sz="2400"/>
            </a:lvl9pPr>
          </a:lstStyle>
          <a:p>
            <a:endParaRPr/>
          </a:p>
        </p:txBody>
      </p:sp>
      <p:pic>
        <p:nvPicPr>
          <p:cNvPr id="95" name="Shape 95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10344217" y="6427621"/>
            <a:ext cx="1421602" cy="2438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areercruising.com/school/Reports/ReportsLearningStylesDistributionDetail.aspx?LrnStyleID=2" TargetMode="External"/><Relationship Id="rId13" Type="http://schemas.openxmlformats.org/officeDocument/2006/relationships/hyperlink" Target="https://www.careercruising.com/school/Reports/ReportsLearningStylesDistributionDetail.aspx?LrnStyleID=7" TargetMode="External"/><Relationship Id="rId3" Type="http://schemas.openxmlformats.org/officeDocument/2006/relationships/hyperlink" Target="https://www.careercruising.com/school/Reports/ReportsLearningStylesDistribution.aspx?st=1" TargetMode="External"/><Relationship Id="rId7" Type="http://schemas.openxmlformats.org/officeDocument/2006/relationships/hyperlink" Target="https://www.careercruising.com/school/Reports/ReportsLearningStylesDistributionDetail.aspx?LrnStyleID=3" TargetMode="External"/><Relationship Id="rId12" Type="http://schemas.openxmlformats.org/officeDocument/2006/relationships/hyperlink" Target="https://www.careercruising.com/school/Reports/ReportsLearningStylesDistributionDetail.aspx?LrnStyleID=6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careercruising.com/school/Reports/ReportsLearningStylesDistribution.aspx?st=5" TargetMode="External"/><Relationship Id="rId11" Type="http://schemas.openxmlformats.org/officeDocument/2006/relationships/hyperlink" Target="https://www.careercruising.com/school/Reports/ReportsLearningStylesDistributionDetail.aspx?LrnStyleID=10" TargetMode="External"/><Relationship Id="rId5" Type="http://schemas.openxmlformats.org/officeDocument/2006/relationships/hyperlink" Target="https://www.careercruising.com/school/Reports/ReportsLearningStylesDistribution.aspx?st=4" TargetMode="External"/><Relationship Id="rId10" Type="http://schemas.openxmlformats.org/officeDocument/2006/relationships/hyperlink" Target="https://www.careercruising.com/school/Reports/ReportsLearningStylesDistributionDetail.aspx?LrnStyleID=13" TargetMode="External"/><Relationship Id="rId4" Type="http://schemas.openxmlformats.org/officeDocument/2006/relationships/hyperlink" Target="https://www.careercruising.com/school/Reports/ReportsLearningStylesDistribution.aspx?st=3&amp;storder=" TargetMode="External"/><Relationship Id="rId9" Type="http://schemas.openxmlformats.org/officeDocument/2006/relationships/hyperlink" Target="https://www.careercruising.com/school/Reports/ReportsLearningStylesDistributionDetail.aspx?LrnStyleID=12" TargetMode="External"/><Relationship Id="rId14" Type="http://schemas.openxmlformats.org/officeDocument/2006/relationships/hyperlink" Target="https://www.careercruising.com/school/Reports/ReportsLearningStylesDistributionDetail.aspx?LrnStyleID=9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ctrTitle"/>
          </p:nvPr>
        </p:nvSpPr>
        <p:spPr>
          <a:xfrm>
            <a:off x="3251200" y="2006600"/>
            <a:ext cx="8331198" cy="2336800"/>
          </a:xfrm>
          <a:prstGeom prst="rect">
            <a:avLst/>
          </a:prstGeom>
          <a:noFill/>
          <a:ln>
            <a:noFill/>
          </a:ln>
        </p:spPr>
        <p:txBody>
          <a:bodyPr lIns="609600" tIns="0" rIns="36572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5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Planning for Success</a:t>
            </a:r>
            <a:r>
              <a:rPr lang="en-US" sz="4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 The Kansas Individual Plan of Study Program</a:t>
            </a:r>
          </a:p>
        </p:txBody>
      </p:sp>
      <p:sp>
        <p:nvSpPr>
          <p:cNvPr id="258" name="Shape 258"/>
          <p:cNvSpPr txBox="1">
            <a:spLocks noGrp="1"/>
          </p:cNvSpPr>
          <p:nvPr>
            <p:ph type="subTitle" idx="1"/>
          </p:nvPr>
        </p:nvSpPr>
        <p:spPr>
          <a:xfrm>
            <a:off x="3454400" y="4343400"/>
            <a:ext cx="8534416" cy="965199"/>
          </a:xfrm>
          <a:prstGeom prst="rect">
            <a:avLst/>
          </a:prstGeom>
          <a:noFill/>
          <a:ln>
            <a:noFill/>
          </a:ln>
        </p:spPr>
        <p:txBody>
          <a:bodyPr lIns="121900" tIns="60925" rIns="121900" bIns="60925" anchor="ctr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80000"/>
              </a:lnSpc>
              <a:spcBef>
                <a:spcPts val="400"/>
              </a:spcBef>
              <a:buClr>
                <a:schemeClr val="lt2"/>
              </a:buClr>
              <a:buSzPct val="25000"/>
              <a:buFont typeface="Arial"/>
              <a:buNone/>
            </a:pPr>
            <a:r>
              <a:rPr lang="en-US" sz="1800" dirty="0" smtClean="0"/>
              <a:t>KEEN Conference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February </a:t>
            </a:r>
            <a:r>
              <a:rPr lang="en-US" sz="1800" dirty="0" smtClean="0"/>
              <a:t>18</a:t>
            </a:r>
            <a:r>
              <a:rPr lang="en-US" sz="18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2016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51560"/>
          </a:xfrm>
        </p:spPr>
        <p:txBody>
          <a:bodyPr>
            <a:noAutofit/>
          </a:bodyPr>
          <a:lstStyle/>
          <a:p>
            <a:pPr algn="ctr"/>
            <a:r>
              <a:rPr lang="en-US" sz="5760" dirty="0"/>
              <a:t>High School</a:t>
            </a:r>
            <a:endParaRPr lang="en-US" sz="5760" dirty="0"/>
          </a:p>
        </p:txBody>
      </p:sp>
      <p:pic>
        <p:nvPicPr>
          <p:cNvPr id="4" name="Picture 2" descr="H:\Documents\CTE\Team Resources\KS_Cluster_Pathway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051560"/>
            <a:ext cx="8259828" cy="580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8160" y="1797818"/>
            <a:ext cx="29260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40" b="1" i="1" u="sng" dirty="0"/>
              <a:t>Career Exploration</a:t>
            </a:r>
            <a:r>
              <a:rPr lang="en-US" sz="3840" b="1" dirty="0"/>
              <a:t> through </a:t>
            </a:r>
            <a:r>
              <a:rPr lang="en-US" sz="3840" b="1" dirty="0">
                <a:solidFill>
                  <a:srgbClr val="00B050"/>
                </a:solidFill>
              </a:rPr>
              <a:t>Career Pathways</a:t>
            </a:r>
            <a:endParaRPr lang="en-US" sz="3840" b="1" i="1" u="sng" dirty="0">
              <a:solidFill>
                <a:srgbClr val="00B05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221480" y="2331720"/>
            <a:ext cx="320040" cy="9144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444240" y="3063240"/>
            <a:ext cx="274320" cy="36576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901440" y="3703320"/>
            <a:ext cx="457200" cy="4572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084320" y="4251960"/>
            <a:ext cx="457200" cy="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627120" y="4937760"/>
            <a:ext cx="137160" cy="32004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581400" y="6355080"/>
            <a:ext cx="228600" cy="36576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358640" y="6355080"/>
            <a:ext cx="365760" cy="36576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587240" y="5532120"/>
            <a:ext cx="411480" cy="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730240" y="6355080"/>
            <a:ext cx="274320" cy="36576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8747760" y="2514600"/>
            <a:ext cx="274320" cy="27432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9662160" y="2240280"/>
            <a:ext cx="274320" cy="36576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0073640" y="3246120"/>
            <a:ext cx="320040" cy="18288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9936480" y="3749040"/>
            <a:ext cx="274320" cy="22860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9936480" y="4526283"/>
            <a:ext cx="274320" cy="168493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11033760" y="4800600"/>
            <a:ext cx="274320" cy="27432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9479280" y="5897880"/>
            <a:ext cx="320040" cy="36576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90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406400" y="0"/>
            <a:ext cx="11582400" cy="1198561"/>
          </a:xfrm>
          <a:prstGeom prst="rect">
            <a:avLst/>
          </a:prstGeom>
          <a:noFill/>
          <a:ln>
            <a:noFill/>
          </a:ln>
        </p:spPr>
        <p:txBody>
          <a:bodyPr lIns="365725" tIns="0" rIns="3657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27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 Essential Component </a:t>
            </a:r>
            <a:r>
              <a:rPr lang="en-US" sz="27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Of An Effective Individual Plan Of Study: </a:t>
            </a:r>
            <a:br>
              <a:rPr lang="en-US" sz="27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Interest Inventory Progression</a:t>
            </a:r>
          </a:p>
        </p:txBody>
      </p:sp>
      <p:grpSp>
        <p:nvGrpSpPr>
          <p:cNvPr id="305" name="Shape 305"/>
          <p:cNvGrpSpPr/>
          <p:nvPr/>
        </p:nvGrpSpPr>
        <p:grpSpPr>
          <a:xfrm>
            <a:off x="838199" y="1825625"/>
            <a:ext cx="10515600" cy="4351336"/>
            <a:chOff x="0" y="0"/>
            <a:chExt cx="7886700" cy="3263501"/>
          </a:xfrm>
        </p:grpSpPr>
        <p:sp>
          <p:nvSpPr>
            <p:cNvPr id="306" name="Shape 306"/>
            <p:cNvSpPr/>
            <p:nvPr/>
          </p:nvSpPr>
          <p:spPr>
            <a:xfrm rot="10800000">
              <a:off x="0" y="0"/>
              <a:ext cx="7886700" cy="1087833"/>
            </a:xfrm>
            <a:prstGeom prst="trapezoid">
              <a:avLst>
                <a:gd name="adj" fmla="val 120832"/>
              </a:avLst>
            </a:prstGeom>
            <a:solidFill>
              <a:schemeClr val="dk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7" name="Shape 307"/>
            <p:cNvSpPr txBox="1"/>
            <p:nvPr/>
          </p:nvSpPr>
          <p:spPr>
            <a:xfrm>
              <a:off x="1380172" y="30272"/>
              <a:ext cx="5126355" cy="1087833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lIns="42325" tIns="42325" rIns="42325" bIns="42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33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Identifying Talents, Interests, Strengths and Learning Styles</a:t>
              </a:r>
            </a:p>
          </p:txBody>
        </p:sp>
        <p:sp>
          <p:nvSpPr>
            <p:cNvPr id="308" name="Shape 308"/>
            <p:cNvSpPr/>
            <p:nvPr/>
          </p:nvSpPr>
          <p:spPr>
            <a:xfrm rot="10800000">
              <a:off x="1314450" y="1087833"/>
              <a:ext cx="5257799" cy="1087833"/>
            </a:xfrm>
            <a:prstGeom prst="trapezoid">
              <a:avLst>
                <a:gd name="adj" fmla="val 120832"/>
              </a:avLst>
            </a:prstGeom>
            <a:solidFill>
              <a:schemeClr val="dk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9" name="Shape 309"/>
            <p:cNvSpPr txBox="1"/>
            <p:nvPr/>
          </p:nvSpPr>
          <p:spPr>
            <a:xfrm>
              <a:off x="2573164" y="1182348"/>
              <a:ext cx="2665499" cy="898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lIns="42325" tIns="42325" rIns="42325" bIns="42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3000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Career-focused </a:t>
              </a:r>
              <a:r>
                <a:rPr lang="en-US" sz="30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Surveys and Ability Profilers</a:t>
              </a:r>
            </a:p>
          </p:txBody>
        </p:sp>
        <p:sp>
          <p:nvSpPr>
            <p:cNvPr id="310" name="Shape 310"/>
            <p:cNvSpPr/>
            <p:nvPr/>
          </p:nvSpPr>
          <p:spPr>
            <a:xfrm rot="10800000">
              <a:off x="2647946" y="2175668"/>
              <a:ext cx="2590807" cy="1087833"/>
            </a:xfrm>
            <a:prstGeom prst="trapezoid">
              <a:avLst>
                <a:gd name="adj" fmla="val 120832"/>
              </a:avLst>
            </a:prstGeom>
            <a:solidFill>
              <a:schemeClr val="dk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1" name="Shape 311"/>
            <p:cNvSpPr txBox="1"/>
            <p:nvPr/>
          </p:nvSpPr>
          <p:spPr>
            <a:xfrm>
              <a:off x="3425373" y="2270850"/>
              <a:ext cx="1119899" cy="475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lIns="33875" tIns="33875" rIns="33875" bIns="33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7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Related Careers</a:t>
              </a:r>
            </a:p>
          </p:txBody>
        </p:sp>
      </p:grpSp>
      <p:sp>
        <p:nvSpPr>
          <p:cNvPr id="312" name="Shape 312"/>
          <p:cNvSpPr txBox="1"/>
          <p:nvPr/>
        </p:nvSpPr>
        <p:spPr>
          <a:xfrm>
            <a:off x="265176" y="2630098"/>
            <a:ext cx="1591055" cy="677107"/>
          </a:xfrm>
          <a:prstGeom prst="rect">
            <a:avLst/>
          </a:prstGeom>
          <a:noFill/>
          <a:ln>
            <a:noFill/>
          </a:ln>
        </p:spPr>
        <p:txBody>
          <a:bodyPr lIns="121900" tIns="60925" rIns="121900" bIns="60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Middle Grades</a:t>
            </a:r>
          </a:p>
        </p:txBody>
      </p:sp>
      <p:sp>
        <p:nvSpPr>
          <p:cNvPr id="313" name="Shape 313"/>
          <p:cNvSpPr txBox="1"/>
          <p:nvPr/>
        </p:nvSpPr>
        <p:spPr>
          <a:xfrm>
            <a:off x="818388" y="3816628"/>
            <a:ext cx="2075687" cy="677107"/>
          </a:xfrm>
          <a:prstGeom prst="rect">
            <a:avLst/>
          </a:prstGeom>
          <a:noFill/>
          <a:ln>
            <a:noFill/>
          </a:ln>
        </p:spPr>
        <p:txBody>
          <a:bodyPr lIns="121900" tIns="60925" rIns="121900" bIns="60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 School Grades</a:t>
            </a:r>
          </a:p>
        </p:txBody>
      </p:sp>
      <p:sp>
        <p:nvSpPr>
          <p:cNvPr id="314" name="Shape 314"/>
          <p:cNvSpPr/>
          <p:nvPr/>
        </p:nvSpPr>
        <p:spPr>
          <a:xfrm>
            <a:off x="1152144" y="2968651"/>
            <a:ext cx="1042415" cy="14630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2"/>
          </a:solidFill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Shape 315"/>
          <p:cNvSpPr/>
          <p:nvPr/>
        </p:nvSpPr>
        <p:spPr>
          <a:xfrm>
            <a:off x="1993391" y="4334255"/>
            <a:ext cx="1261872" cy="17373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2"/>
          </a:solidFill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Shape 316"/>
          <p:cNvSpPr txBox="1"/>
          <p:nvPr/>
        </p:nvSpPr>
        <p:spPr>
          <a:xfrm>
            <a:off x="1152144" y="5056631"/>
            <a:ext cx="2542031" cy="677107"/>
          </a:xfrm>
          <a:prstGeom prst="rect">
            <a:avLst/>
          </a:prstGeom>
          <a:noFill/>
          <a:ln>
            <a:noFill/>
          </a:ln>
        </p:spPr>
        <p:txBody>
          <a:bodyPr lIns="121900" tIns="60925" rIns="121900" bIns="60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Post-Secondary Options</a:t>
            </a:r>
          </a:p>
        </p:txBody>
      </p:sp>
      <p:sp>
        <p:nvSpPr>
          <p:cNvPr id="317" name="Shape 317"/>
          <p:cNvSpPr/>
          <p:nvPr/>
        </p:nvSpPr>
        <p:spPr>
          <a:xfrm>
            <a:off x="3172967" y="5487749"/>
            <a:ext cx="1042415" cy="14630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2"/>
          </a:solidFill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8" name="Shape 3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14400" y="2225701"/>
            <a:ext cx="906780" cy="148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What resources do you have right now to provide insight to your students’ career interests?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How would knowing your students’ career interests help you to make your content more relevant? 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teachers use IPS information?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9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632" y="0"/>
            <a:ext cx="6547859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ight Arrow 6"/>
          <p:cNvSpPr/>
          <p:nvPr/>
        </p:nvSpPr>
        <p:spPr>
          <a:xfrm rot="20366728">
            <a:off x="2060243" y="469014"/>
            <a:ext cx="1254527" cy="39188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20366728">
            <a:off x="1813892" y="3385457"/>
            <a:ext cx="1254527" cy="39188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1603018">
            <a:off x="7636331" y="5480958"/>
            <a:ext cx="1254527" cy="39188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2199198" y="3119735"/>
            <a:ext cx="6368146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endParaRPr lang="en-US" sz="1800" b="1" dirty="0" smtClean="0">
              <a:solidFill>
                <a:schemeClr val="bg1"/>
              </a:solidFill>
            </a:endParaRPr>
          </a:p>
          <a:p>
            <a:pPr algn="ctr"/>
            <a:endParaRPr lang="en-US" sz="1800" b="1" dirty="0">
              <a:solidFill>
                <a:schemeClr val="bg1"/>
              </a:solidFill>
            </a:endParaRPr>
          </a:p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Student’s Career Interest and Learning Styles Report</a:t>
            </a:r>
          </a:p>
        </p:txBody>
      </p:sp>
    </p:spTree>
    <p:extLst>
      <p:ext uri="{BB962C8B-B14F-4D97-AF65-F5344CB8AC3E}">
        <p14:creationId xmlns:p14="http://schemas.microsoft.com/office/powerpoint/2010/main" val="189293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1" y="0"/>
            <a:ext cx="11684000" cy="119856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Learning Styles Reporting By Class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3047021"/>
            <a:ext cx="1102355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442987"/>
              </p:ext>
            </p:extLst>
          </p:nvPr>
        </p:nvGraphicFramePr>
        <p:xfrm>
          <a:off x="2089151" y="1874761"/>
          <a:ext cx="8422520" cy="2983503"/>
        </p:xfrm>
        <a:graphic>
          <a:graphicData uri="http://schemas.openxmlformats.org/drawingml/2006/table">
            <a:tbl>
              <a:tblPr/>
              <a:tblGrid>
                <a:gridCol w="5421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0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0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4623">
                <a:tc>
                  <a:txBody>
                    <a:bodyPr/>
                    <a:lstStyle/>
                    <a:p>
                      <a:pPr algn="l"/>
                      <a:r>
                        <a:rPr lang="en-US" b="1" u="sng" dirty="0">
                          <a:solidFill>
                            <a:srgbClr val="003366"/>
                          </a:solidFill>
                          <a:effectLst/>
                          <a:latin typeface="Verdana" panose="020B0604030504040204" pitchFamily="34" charset="0"/>
                          <a:hlinkClick r:id="rId3"/>
                        </a:rPr>
                        <a:t>Learning Style</a:t>
                      </a:r>
                      <a:endParaRPr lang="en-US" dirty="0"/>
                    </a:p>
                  </a:txBody>
                  <a:tcPr marL="47625" marR="47625" marT="47625" marB="476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>
                          <a:solidFill>
                            <a:srgbClr val="003366"/>
                          </a:solidFill>
                          <a:effectLst/>
                          <a:latin typeface="Verdana" panose="020B0604030504040204" pitchFamily="34" charset="0"/>
                          <a:hlinkClick r:id="rId4"/>
                        </a:rPr>
                        <a:t>Total</a:t>
                      </a:r>
                      <a:endParaRPr lang="en-US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rgbClr val="003366"/>
                          </a:solidFill>
                          <a:effectLst/>
                          <a:latin typeface="Verdana" panose="020B0604030504040204" pitchFamily="34" charset="0"/>
                          <a:hlinkClick r:id="rId5"/>
                        </a:rPr>
                        <a:t>Male</a:t>
                      </a:r>
                      <a:endParaRPr lang="en-US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>
                          <a:solidFill>
                            <a:srgbClr val="003366"/>
                          </a:solidFill>
                          <a:effectLst/>
                          <a:latin typeface="Verdana" panose="020B0604030504040204" pitchFamily="34" charset="0"/>
                          <a:hlinkClick r:id="rId6"/>
                        </a:rPr>
                        <a:t>Female</a:t>
                      </a:r>
                      <a:endParaRPr lang="en-US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Detail</a:t>
                      </a:r>
                      <a:endParaRPr lang="en-US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  <a:latin typeface="Verdana" panose="020B0604030504040204" pitchFamily="34" charset="0"/>
                        </a:rPr>
                        <a:t>Tactile Learning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>
                          <a:solidFill>
                            <a:srgbClr val="003366"/>
                          </a:solidFill>
                          <a:effectLst/>
                          <a:latin typeface="Verdana" panose="020B0604030504040204" pitchFamily="34" charset="0"/>
                          <a:hlinkClick r:id="rId7"/>
                        </a:rPr>
                        <a:t>View</a:t>
                      </a:r>
                      <a:endParaRPr lang="en-US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  <a:latin typeface="Verdana" panose="020B0604030504040204" pitchFamily="34" charset="0"/>
                        </a:rPr>
                        <a:t>Auditory Learning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>
                          <a:solidFill>
                            <a:srgbClr val="003366"/>
                          </a:solidFill>
                          <a:effectLst/>
                          <a:latin typeface="Verdana" panose="020B0604030504040204" pitchFamily="34" charset="0"/>
                          <a:hlinkClick r:id="rId8"/>
                        </a:rPr>
                        <a:t>View</a:t>
                      </a:r>
                      <a:endParaRPr lang="en-US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  <a:latin typeface="Verdana" panose="020B0604030504040204" pitchFamily="34" charset="0"/>
                        </a:rPr>
                        <a:t>Auditory-Tactile Learning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>
                          <a:solidFill>
                            <a:srgbClr val="003366"/>
                          </a:solidFill>
                          <a:effectLst/>
                          <a:latin typeface="Verdana" panose="020B0604030504040204" pitchFamily="34" charset="0"/>
                          <a:hlinkClick r:id="rId9"/>
                        </a:rPr>
                        <a:t>View</a:t>
                      </a:r>
                      <a:endParaRPr lang="en-US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  <a:latin typeface="Verdana" panose="020B0604030504040204" pitchFamily="34" charset="0"/>
                        </a:rPr>
                        <a:t>Multi-Method Learning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>
                          <a:solidFill>
                            <a:srgbClr val="003366"/>
                          </a:solidFill>
                          <a:effectLst/>
                          <a:latin typeface="Verdana" panose="020B0604030504040204" pitchFamily="34" charset="0"/>
                          <a:hlinkClick r:id="rId10"/>
                        </a:rPr>
                        <a:t>View</a:t>
                      </a:r>
                      <a:endParaRPr lang="en-US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  <a:latin typeface="Verdana" panose="020B0604030504040204" pitchFamily="34" charset="0"/>
                        </a:rPr>
                        <a:t>Visual-Auditory Learning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>
                          <a:solidFill>
                            <a:srgbClr val="003366"/>
                          </a:solidFill>
                          <a:effectLst/>
                          <a:latin typeface="Verdana" panose="020B0604030504040204" pitchFamily="34" charset="0"/>
                          <a:hlinkClick r:id="rId11"/>
                        </a:rPr>
                        <a:t>View</a:t>
                      </a:r>
                      <a:endParaRPr lang="en-US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  <a:latin typeface="Verdana" panose="020B0604030504040204" pitchFamily="34" charset="0"/>
                        </a:rPr>
                        <a:t>Primary Auditory Learning with Secondary Visual Learning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>
                          <a:solidFill>
                            <a:srgbClr val="003366"/>
                          </a:solidFill>
                          <a:effectLst/>
                          <a:latin typeface="Verdana" panose="020B0604030504040204" pitchFamily="34" charset="0"/>
                          <a:hlinkClick r:id="rId12"/>
                        </a:rPr>
                        <a:t>View</a:t>
                      </a:r>
                      <a:endParaRPr lang="en-US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  <a:latin typeface="Verdana" panose="020B0604030504040204" pitchFamily="34" charset="0"/>
                        </a:rPr>
                        <a:t>Primary Auditory Learning with Secondary Tactile Learning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>
                          <a:solidFill>
                            <a:srgbClr val="003366"/>
                          </a:solidFill>
                          <a:effectLst/>
                          <a:latin typeface="Verdana" panose="020B0604030504040204" pitchFamily="34" charset="0"/>
                          <a:hlinkClick r:id="rId13"/>
                        </a:rPr>
                        <a:t>View</a:t>
                      </a:r>
                      <a:endParaRPr lang="en-US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  <a:latin typeface="Verdana" panose="020B0604030504040204" pitchFamily="34" charset="0"/>
                        </a:rPr>
                        <a:t>Primary Tactile Learning with Secondary Auditory Learning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solidFill>
                            <a:srgbClr val="003366"/>
                          </a:solidFill>
                          <a:effectLst/>
                          <a:latin typeface="Verdana" panose="020B0604030504040204" pitchFamily="34" charset="0"/>
                          <a:hlinkClick r:id="rId14"/>
                        </a:rPr>
                        <a:t>View</a:t>
                      </a:r>
                      <a:endParaRPr lang="en-US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Right Arrow 8"/>
          <p:cNvSpPr/>
          <p:nvPr/>
        </p:nvSpPr>
        <p:spPr>
          <a:xfrm>
            <a:off x="807559" y="2328674"/>
            <a:ext cx="929822" cy="26443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6072413" y="365125"/>
            <a:ext cx="4918674" cy="2487802"/>
          </a:xfrm>
          <a:prstGeom prst="rect">
            <a:avLst/>
          </a:prstGeom>
          <a:noFill/>
          <a:ln>
            <a:noFill/>
          </a:ln>
        </p:spPr>
        <p:txBody>
          <a:bodyPr lIns="365725" tIns="0" rIns="36572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Essential Components </a:t>
            </a:r>
          </a:p>
        </p:txBody>
      </p:sp>
      <p:pic>
        <p:nvPicPr>
          <p:cNvPr id="324" name="Shape 32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185625" y="1176300"/>
            <a:ext cx="7006500" cy="51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Shape 3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4643" y="0"/>
            <a:ext cx="523421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Shape 3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224000" y="231047"/>
            <a:ext cx="906780" cy="14859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Shape 327"/>
          <p:cNvSpPr/>
          <p:nvPr/>
        </p:nvSpPr>
        <p:spPr>
          <a:xfrm>
            <a:off x="5234214" y="41274"/>
            <a:ext cx="7262585" cy="1231106"/>
          </a:xfrm>
          <a:prstGeom prst="rect">
            <a:avLst/>
          </a:prstGeom>
          <a:noFill/>
          <a:ln>
            <a:noFill/>
          </a:ln>
        </p:spPr>
        <p:txBody>
          <a:bodyPr lIns="121900" tIns="60925" rIns="121900" bIns="60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Essential Components Of An Effective Individual Plan Of Study: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Course Mapping and Credit Evaluation</a:t>
            </a:r>
          </a:p>
        </p:txBody>
      </p:sp>
      <p:sp>
        <p:nvSpPr>
          <p:cNvPr id="328" name="Shape 328"/>
          <p:cNvSpPr/>
          <p:nvPr/>
        </p:nvSpPr>
        <p:spPr>
          <a:xfrm rot="-4122643">
            <a:off x="28811" y="1028601"/>
            <a:ext cx="508000" cy="30479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Shape 329"/>
          <p:cNvSpPr/>
          <p:nvPr/>
        </p:nvSpPr>
        <p:spPr>
          <a:xfrm>
            <a:off x="3507014" y="677002"/>
            <a:ext cx="1458685" cy="313597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Shape 330"/>
          <p:cNvSpPr/>
          <p:nvPr/>
        </p:nvSpPr>
        <p:spPr>
          <a:xfrm rot="5400000">
            <a:off x="1930399" y="5460999"/>
            <a:ext cx="304799" cy="711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Shape 331"/>
          <p:cNvSpPr/>
          <p:nvPr/>
        </p:nvSpPr>
        <p:spPr>
          <a:xfrm rot="3535735">
            <a:off x="10570597" y="1460448"/>
            <a:ext cx="812800" cy="4056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F6323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Shape 332"/>
          <p:cNvSpPr/>
          <p:nvPr/>
        </p:nvSpPr>
        <p:spPr>
          <a:xfrm rot="-1952857">
            <a:off x="10007681" y="3886611"/>
            <a:ext cx="386733" cy="7565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F6323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Shape 333"/>
          <p:cNvSpPr/>
          <p:nvPr/>
        </p:nvSpPr>
        <p:spPr>
          <a:xfrm>
            <a:off x="6023823" y="4953000"/>
            <a:ext cx="580241" cy="11571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F6323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Shape 334"/>
          <p:cNvSpPr/>
          <p:nvPr/>
        </p:nvSpPr>
        <p:spPr>
          <a:xfrm rot="10800000">
            <a:off x="12029585" y="4546599"/>
            <a:ext cx="467214" cy="13403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F6323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Shape 335"/>
          <p:cNvSpPr/>
          <p:nvPr/>
        </p:nvSpPr>
        <p:spPr>
          <a:xfrm>
            <a:off x="7286178" y="3923085"/>
            <a:ext cx="630502" cy="13726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F6323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6400" y="0"/>
            <a:ext cx="11785596" cy="1198561"/>
          </a:xfrm>
        </p:spPr>
        <p:txBody>
          <a:bodyPr/>
          <a:lstStyle/>
          <a:p>
            <a:r>
              <a:rPr lang="en-US" dirty="0" smtClean="0"/>
              <a:t>Individual Plan of Study- Education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933211"/>
              </p:ext>
            </p:extLst>
          </p:nvPr>
        </p:nvGraphicFramePr>
        <p:xfrm>
          <a:off x="-4" y="1193800"/>
          <a:ext cx="12192004" cy="5021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6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0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8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34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29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82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749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497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46314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</a:t>
                      </a:r>
                      <a:r>
                        <a:rPr lang="en-US" sz="1400" b="1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ucation </a:t>
                      </a:r>
                      <a:r>
                        <a:rPr lang="en-US" sz="1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Level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Grade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English (ELA)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Science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S. Studies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CTE or Pathway Courses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</a:t>
                      </a:r>
                      <a:r>
                        <a:rPr lang="en-US" sz="1400" b="1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Courses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108">
                <a:tc gridSpan="9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Interest Inventory Administered and Plan of Study Initiated for all Learners</a:t>
                      </a:r>
                      <a:endParaRPr lang="en-US" sz="14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66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Middle School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Language Arts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Algebra 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Earth Science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American History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Career and Life Planning (.5) </a:t>
                      </a:r>
                      <a:r>
                        <a:rPr lang="en-US" sz="1400" b="1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Intro to Human Services (.5)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Elective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Elective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108">
                <a:tc gridSpan="9"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1" u="none" strike="noStrike" cap="non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TRANSITION YEAR: </a:t>
                      </a:r>
                      <a:r>
                        <a:rPr lang="en-US" sz="1400" b="1" i="1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Interest Inventory Administered and Plan of Study Reviewed for all Learners/ Tests: ACT Explore given during 9th grade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60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High School</a:t>
                      </a:r>
                      <a:endParaRPr lang="en-US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Freshman English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Geometry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Biology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World Geography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Human Growth and Development (.5) </a:t>
                      </a:r>
                      <a:endParaRPr lang="en-US" sz="1400" b="1" i="0" u="none" strike="noStrike" cap="none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Family </a:t>
                      </a:r>
                      <a:r>
                        <a:rPr lang="en-US" sz="1400" b="1" i="0" u="none" strike="noStrike" cap="none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Studies (.5)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PE and Health</a:t>
                      </a:r>
                    </a:p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Elective</a:t>
                      </a:r>
                      <a:endParaRPr lang="en-US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108">
                <a:tc gridSpan="9">
                  <a:txBody>
                    <a:bodyPr/>
                    <a:lstStyle/>
                    <a:p>
                      <a:pPr algn="ctr"/>
                      <a:r>
                        <a:rPr lang="en-US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Interest Inventory Administered and Plan of Study Reviewed for all learners/ Career Exposure Activity related to Pathway/</a:t>
                      </a:r>
                      <a:r>
                        <a:rPr lang="en-US" sz="1400" b="1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/>
                      </a:r>
                      <a:br>
                        <a:rPr lang="en-US" sz="1400" b="1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</a:br>
                      <a:r>
                        <a:rPr lang="en-US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Tests: ACT Plan given during 10</a:t>
                      </a:r>
                      <a:r>
                        <a:rPr lang="en-US" sz="1400" b="1" i="1" u="none" strike="noStrike" cap="none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th</a:t>
                      </a:r>
                      <a:r>
                        <a:rPr lang="en-US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grade</a:t>
                      </a:r>
                      <a:endParaRPr lang="en-US" sz="1400" b="1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1" i="0" u="none" strike="noStrike" cap="none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1" i="0" u="none" strike="noStrike" cap="none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1" i="0" u="none" strike="noStrike" cap="none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1" i="0" u="none" strike="noStrike" cap="none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1" i="0" u="none" strike="noStrike" cap="none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108"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High School</a:t>
                      </a:r>
                      <a:endParaRPr lang="en-US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Sophomore English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Algebra II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Chemistry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World History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Teaching as a Career (1)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Consumer 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Ed. </a:t>
                      </a: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(.5) 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Speech </a:t>
                      </a: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(.5)</a:t>
                      </a:r>
                      <a:b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Elective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108">
                <a:tc gridSpan="9">
                  <a:txBody>
                    <a:bodyPr/>
                    <a:lstStyle/>
                    <a:p>
                      <a:pPr algn="ctr"/>
                      <a:r>
                        <a:rPr lang="en-US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Interest Inventory Administered and Plan of Study Reviewed for all learners/ College visit related to Pathway/</a:t>
                      </a:r>
                      <a:endParaRPr lang="en-US" sz="1400" b="1" i="0" u="none" strike="noStrike" cap="none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ctr"/>
                      <a:r>
                        <a:rPr lang="en-US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Tests: ACT Recommended and Compass considered at the end of 11</a:t>
                      </a:r>
                      <a:r>
                        <a:rPr lang="en-US" sz="1400" b="1" i="1" u="none" strike="noStrike" cap="none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th</a:t>
                      </a:r>
                      <a:r>
                        <a:rPr lang="en-US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grade</a:t>
                      </a:r>
                      <a:endParaRPr lang="en-US" sz="1400" b="1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108"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High School</a:t>
                      </a:r>
                      <a:endParaRPr lang="en-US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Junior English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Pre-calculus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Physics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 History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Teaching Observation (1)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Personal 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Finance(.</a:t>
                      </a: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5) </a:t>
                      </a:r>
                      <a:endParaRPr lang="en-US" sz="14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Business Com.(.</a:t>
                      </a: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Right Arrow 6"/>
          <p:cNvSpPr/>
          <p:nvPr/>
        </p:nvSpPr>
        <p:spPr>
          <a:xfrm rot="2078735">
            <a:off x="732966" y="1834702"/>
            <a:ext cx="841829" cy="21771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207654" y="2358570"/>
            <a:ext cx="841829" cy="21771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123539" y="134123"/>
            <a:ext cx="841829" cy="21771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/>
          <p:cNvSpPr/>
          <p:nvPr/>
        </p:nvSpPr>
        <p:spPr>
          <a:xfrm rot="5400000">
            <a:off x="4635500" y="-2235659"/>
            <a:ext cx="1164770" cy="6429828"/>
          </a:xfrm>
          <a:prstGeom prst="leftBrace">
            <a:avLst>
              <a:gd name="adj1" fmla="val 8333"/>
              <a:gd name="adj2" fmla="val 29458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965372" y="89093"/>
            <a:ext cx="1306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Core Classes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098971" y="725715"/>
            <a:ext cx="2714171" cy="57707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5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4" grpId="0" animBg="1"/>
      <p:bldP spid="15" grpId="0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Plan of Study- Education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330710"/>
              </p:ext>
            </p:extLst>
          </p:nvPr>
        </p:nvGraphicFramePr>
        <p:xfrm>
          <a:off x="29031" y="1211945"/>
          <a:ext cx="12162969" cy="5043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4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1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4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9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09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4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226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87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7430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2705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2599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7537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56498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719857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Educ. Level</a:t>
                      </a:r>
                      <a:endParaRPr lang="en-US" sz="1400" b="1" i="0" u="none" strike="noStrike" cap="none" dirty="0">
                        <a:solidFill>
                          <a:schemeClr val="l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Grade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English (ELA)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Math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Science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S. Studies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CTE or Pathway Courses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Other </a:t>
                      </a:r>
                      <a:r>
                        <a:rPr lang="en-US" sz="1400" b="1" i="0" u="none" strike="noStrike" cap="non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 Courses</a:t>
                      </a:r>
                      <a:endParaRPr lang="en-US" sz="1400" b="1" i="0" u="none" strike="noStrike" cap="none" dirty="0">
                        <a:solidFill>
                          <a:schemeClr val="l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150">
                <a:tc gridSpan="13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Interest Inventory Administered and Plan of Study Reviewed for all learners/ Job Shadow related to Pathway/</a:t>
                      </a:r>
                    </a:p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Tests: ACT Recommended and  Compass considered at the beginning of 12th grade</a:t>
                      </a:r>
                      <a:endParaRPr lang="en-US" sz="1400" b="1" i="1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6959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High School</a:t>
                      </a:r>
                      <a:endParaRPr lang="en-US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br>
                        <a:rPr lang="en-US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 i="0" u="none" strike="noStrike" cap="none" dirty="0" smtClean="0">
                          <a:solidFill>
                            <a:srgbClr val="4472C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(9 hours college credit)</a:t>
                      </a:r>
                      <a:endParaRPr lang="en-US" sz="1400" b="1" i="0" u="none" strike="noStrike" cap="none" dirty="0">
                        <a:solidFill>
                          <a:srgbClr val="4472C4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Senior English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College Credit </a:t>
                      </a:r>
                      <a:r>
                        <a:rPr lang="en-US" sz="1400" b="1" i="0" u="none" strike="noStrike" cap="none" dirty="0" smtClean="0">
                          <a:solidFill>
                            <a:srgbClr val="4472C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College Algebra (MA 110)</a:t>
                      </a:r>
                      <a:endParaRPr lang="en-US" sz="1400" b="1" i="0" u="none" strike="noStrike" cap="none" dirty="0">
                        <a:solidFill>
                          <a:srgbClr val="4472C4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College Credit </a:t>
                      </a:r>
                      <a:r>
                        <a:rPr lang="en-US" sz="1400" b="1" i="0" u="none" strike="noStrike" cap="none" dirty="0" smtClean="0">
                          <a:solidFill>
                            <a:srgbClr val="4472C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General Biology (GB 100)</a:t>
                      </a:r>
                      <a:endParaRPr lang="en-US" sz="1400" b="1" i="0" u="none" strike="noStrike" cap="none" dirty="0">
                        <a:solidFill>
                          <a:srgbClr val="4472C4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US Government (.5)/ Economics (.5) </a:t>
                      </a:r>
                      <a:endParaRPr lang="en-US" sz="1400" b="0" i="1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Teaching Internship (1)</a:t>
                      </a:r>
                      <a:endParaRPr lang="en-US" sz="1400" b="1" i="0" u="none" strike="noStrike" cap="none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Elective and/or (College Credit) </a:t>
                      </a:r>
                      <a:r>
                        <a:rPr lang="en-US" sz="1400" b="1" i="0" u="none" strike="noStrike" cap="none" dirty="0" smtClean="0">
                          <a:solidFill>
                            <a:srgbClr val="4472C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Introduction to Psychology </a:t>
                      </a:r>
                      <a:br>
                        <a:rPr lang="en-US" sz="1400" b="1" i="0" u="none" strike="noStrike" cap="none" dirty="0" smtClean="0">
                          <a:solidFill>
                            <a:srgbClr val="4472C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</a:br>
                      <a:r>
                        <a:rPr lang="en-US" sz="1400" b="1" i="0" u="none" strike="noStrike" cap="none" dirty="0" smtClean="0">
                          <a:solidFill>
                            <a:srgbClr val="4472C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(PY 100)</a:t>
                      </a:r>
                      <a:endParaRPr lang="en-US" sz="1400" b="1" i="0" u="none" strike="noStrike" cap="none" dirty="0">
                        <a:solidFill>
                          <a:srgbClr val="4472C4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504">
                <a:tc gridSpan="13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1" u="none" strike="noStrike" cap="non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TRANSITION YEAR </a:t>
                      </a:r>
                      <a:endParaRPr lang="en-US" sz="1400" b="0" i="1" u="none" strike="noStrike" cap="none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000" b="0" i="1" u="none" strike="noStrike" cap="none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000" b="0" i="1" u="none" strike="noStrike" cap="none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000" b="0" i="1" u="none" strike="noStrike" cap="none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1" i="0" u="none" strike="noStrike" cap="non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000" b="0" i="1" u="none" strike="noStrike" cap="none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6232">
                <a:tc rowSpan="2"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Post-Secondary</a:t>
                      </a:r>
                      <a:br>
                        <a:rPr lang="en-US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</a:br>
                      <a:endParaRPr lang="en-US" sz="1400" b="0" i="0" u="none" strike="noStrike" cap="none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(Emporia</a:t>
                      </a:r>
                      <a:r>
                        <a:rPr lang="en-US" sz="1400" b="0" i="1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 State University)</a:t>
                      </a:r>
                      <a:endParaRPr lang="en-US" sz="1400" b="0" i="1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Freshman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Year 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Semester 1</a:t>
                      </a:r>
                      <a:b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(15 hours)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4472C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Composition I (EG101)- 3 hours</a:t>
                      </a:r>
                      <a:endParaRPr lang="en-US" sz="14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0" i="1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cap="none" dirty="0" smtClean="0">
                          <a:solidFill>
                            <a:srgbClr val="4472C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Field and Lab Bio ( GB303)- </a:t>
                      </a:r>
                      <a:br>
                        <a:rPr lang="en-US" sz="1400" b="1" i="0" u="none" strike="noStrike" cap="none" dirty="0" smtClean="0">
                          <a:solidFill>
                            <a:srgbClr val="4472C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</a:br>
                      <a:r>
                        <a:rPr lang="en-US" sz="1400" b="1" i="0" u="none" strike="noStrike" cap="none" dirty="0" smtClean="0">
                          <a:solidFill>
                            <a:srgbClr val="4472C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3 hours</a:t>
                      </a:r>
                    </a:p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0" i="1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cap="none" dirty="0" smtClean="0">
                          <a:solidFill>
                            <a:srgbClr val="4472C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Modern World Civ. (HI102)- </a:t>
                      </a:r>
                      <a:br>
                        <a:rPr lang="en-US" sz="1400" b="1" i="0" u="none" strike="noStrike" cap="none" dirty="0" smtClean="0">
                          <a:solidFill>
                            <a:srgbClr val="4472C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</a:br>
                      <a:r>
                        <a:rPr lang="en-US" sz="1400" b="1" i="0" u="none" strike="noStrike" cap="none" dirty="0" smtClean="0">
                          <a:solidFill>
                            <a:srgbClr val="4472C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3 hours</a:t>
                      </a:r>
                      <a:endParaRPr lang="en-US" sz="1400" b="1" i="0" u="none" strike="noStrike" cap="none" dirty="0">
                        <a:solidFill>
                          <a:srgbClr val="4472C4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cap="none" dirty="0" smtClean="0">
                          <a:solidFill>
                            <a:srgbClr val="4472C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Public Speaking (SP 101)- 3 hours</a:t>
                      </a:r>
                      <a:endParaRPr lang="en-US" sz="1400" b="1" i="0" u="none" strike="noStrike" cap="none" dirty="0">
                        <a:solidFill>
                          <a:srgbClr val="4472C4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cap="none" dirty="0" smtClean="0">
                          <a:solidFill>
                            <a:srgbClr val="4472C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Developmental Psychology (PY211)- 3 hours</a:t>
                      </a:r>
                      <a:endParaRPr lang="en-US" sz="1400" b="1" i="0" u="none" strike="noStrike" cap="none" dirty="0">
                        <a:solidFill>
                          <a:srgbClr val="4472C4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87011">
                <a:tc vMerge="1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000" b="0" i="1" u="none" strike="noStrike" cap="none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Freshman Year</a:t>
                      </a:r>
                      <a:br>
                        <a:rPr lang="en-US" sz="1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Semester 2</a:t>
                      </a:r>
                      <a:br>
                        <a:rPr lang="en-US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(14 hours plus 2 hours articulated credit)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4472C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Composition II (EG102)- 3 hours</a:t>
                      </a:r>
                      <a:endParaRPr lang="en-US" sz="14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cap="none" dirty="0" smtClean="0">
                          <a:solidFill>
                            <a:srgbClr val="4472C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Personal Finance (BU241)- 3 Hrs.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cap="none" dirty="0" smtClean="0">
                          <a:solidFill>
                            <a:srgbClr val="4472C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Our Physical World (PS115)- 3 Hours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cap="none" dirty="0" smtClean="0">
                          <a:solidFill>
                            <a:srgbClr val="4472C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Basic Music (MU 124)- </a:t>
                      </a:r>
                      <a:br>
                        <a:rPr lang="en-US" sz="1400" b="1" i="0" u="none" strike="noStrike" cap="none" dirty="0" smtClean="0">
                          <a:solidFill>
                            <a:srgbClr val="4472C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</a:br>
                      <a:r>
                        <a:rPr lang="en-US" sz="1400" b="1" i="0" u="none" strike="noStrike" cap="none" dirty="0" smtClean="0">
                          <a:solidFill>
                            <a:srgbClr val="4472C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2 hours</a:t>
                      </a:r>
                      <a:endParaRPr lang="en-US" sz="1400" b="1" i="0" u="none" strike="noStrike" cap="none" dirty="0">
                        <a:solidFill>
                          <a:srgbClr val="4472C4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*Intro</a:t>
                      </a:r>
                      <a:r>
                        <a:rPr lang="en-US" sz="1400" b="1" i="0" u="none" strike="noStrike" cap="none" baseline="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. </a:t>
                      </a:r>
                      <a:r>
                        <a:rPr lang="en-US" sz="1400" b="1" i="0" u="none" strike="noStrike" cap="non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to Teaching (EL/ED 220) 2</a:t>
                      </a:r>
                      <a:r>
                        <a:rPr lang="en-US" sz="1400" b="1" i="0" u="none" strike="noStrike" cap="none" baseline="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1" i="0" u="none" strike="noStrike" cap="non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hrs. Articulated Credit</a:t>
                      </a:r>
                      <a:endParaRPr lang="en-US" sz="1400" b="1" i="0" u="none" strike="noStrike" cap="none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cap="none" dirty="0" smtClean="0">
                          <a:solidFill>
                            <a:srgbClr val="4472C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Using Children’s Lit in the Elem. Class. (EL230)- </a:t>
                      </a:r>
                      <a:br>
                        <a:rPr lang="en-US" sz="1400" b="1" i="0" u="none" strike="noStrike" cap="none" dirty="0" smtClean="0">
                          <a:solidFill>
                            <a:srgbClr val="4472C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</a:br>
                      <a:r>
                        <a:rPr lang="en-US" sz="1400" b="1" i="0" u="none" strike="noStrike" cap="none" dirty="0" smtClean="0">
                          <a:solidFill>
                            <a:srgbClr val="4472C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3 hrs.</a:t>
                      </a:r>
                      <a:endParaRPr lang="en-US" sz="1400" b="1" i="0" u="none" strike="noStrike" cap="none" dirty="0">
                        <a:solidFill>
                          <a:srgbClr val="4472C4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Right Arrow 7"/>
          <p:cNvSpPr/>
          <p:nvPr/>
        </p:nvSpPr>
        <p:spPr>
          <a:xfrm rot="20087763">
            <a:off x="3338286" y="3236686"/>
            <a:ext cx="1465943" cy="18868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451428" y="2525486"/>
            <a:ext cx="1538513" cy="7563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824686" y="4789715"/>
            <a:ext cx="1799771" cy="14659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4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xfrm>
            <a:off x="812800" y="0"/>
            <a:ext cx="9970007" cy="1325562"/>
          </a:xfrm>
          <a:prstGeom prst="rect">
            <a:avLst/>
          </a:prstGeom>
          <a:noFill/>
          <a:ln>
            <a:noFill/>
          </a:ln>
        </p:spPr>
        <p:txBody>
          <a:bodyPr lIns="365725" tIns="0" rIns="3657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Essential Components Of An Effective Individual Plan Of Study:</a:t>
            </a:r>
            <a:br>
              <a:rPr lang="en-US"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Portfolio</a:t>
            </a:r>
          </a:p>
        </p:txBody>
      </p:sp>
      <p:pic>
        <p:nvPicPr>
          <p:cNvPr id="341" name="Shape 34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71249" y="1194379"/>
            <a:ext cx="11379200" cy="5071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Shape 3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16000" y="2413000"/>
            <a:ext cx="906780" cy="148590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Shape 343"/>
          <p:cNvSpPr/>
          <p:nvPr/>
        </p:nvSpPr>
        <p:spPr>
          <a:xfrm rot="1281254">
            <a:off x="108474" y="2333082"/>
            <a:ext cx="325549" cy="17413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Shape 344"/>
          <p:cNvSpPr/>
          <p:nvPr/>
        </p:nvSpPr>
        <p:spPr>
          <a:xfrm rot="1281254">
            <a:off x="54166" y="3335002"/>
            <a:ext cx="371206" cy="23026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Shape 345"/>
          <p:cNvSpPr/>
          <p:nvPr/>
        </p:nvSpPr>
        <p:spPr>
          <a:xfrm rot="8753673">
            <a:off x="2108720" y="1671789"/>
            <a:ext cx="406400" cy="2112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746850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304800" y="1198561"/>
            <a:ext cx="11582400" cy="4830762"/>
          </a:xfrm>
          <a:prstGeom prst="rect">
            <a:avLst/>
          </a:prstGeom>
          <a:noFill/>
          <a:ln>
            <a:noFill/>
          </a:ln>
        </p:spPr>
        <p:txBody>
          <a:bodyPr lIns="121900" tIns="60925" rIns="121900" bIns="60925" anchor="t" anchorCtr="0">
            <a:noAutofit/>
          </a:bodyPr>
          <a:lstStyle/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4B4B4D"/>
              </a:buClr>
              <a:buSzPct val="25000"/>
              <a:buFont typeface="Arial"/>
              <a:buNone/>
            </a:pPr>
            <a:r>
              <a:rPr lang="en-US" dirty="0" smtClean="0"/>
              <a:t>3 Models currently being utilized in Kansas schools:</a:t>
            </a:r>
          </a:p>
          <a:p>
            <a:pPr marR="0" lvl="0" algn="l" rtl="0">
              <a:spcBef>
                <a:spcPts val="600"/>
              </a:spcBef>
              <a:spcAft>
                <a:spcPts val="0"/>
              </a:spcAft>
              <a:buClr>
                <a:srgbClr val="4B4B4D"/>
              </a:buClr>
              <a:buSzPct val="25000"/>
            </a:pPr>
            <a:r>
              <a:rPr lang="en-US" sz="3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1. Counselor-centered</a:t>
            </a:r>
          </a:p>
          <a:p>
            <a:pPr marR="0" lvl="0" algn="l" rtl="0">
              <a:spcBef>
                <a:spcPts val="600"/>
              </a:spcBef>
              <a:spcAft>
                <a:spcPts val="0"/>
              </a:spcAft>
              <a:buClr>
                <a:srgbClr val="4B4B4D"/>
              </a:buClr>
              <a:buSzPct val="25000"/>
            </a:pPr>
            <a:r>
              <a:rPr lang="en-US" dirty="0"/>
              <a:t>	</a:t>
            </a:r>
            <a:r>
              <a:rPr lang="en-US" dirty="0" smtClean="0"/>
              <a:t>2. Career Advisor system – all staff</a:t>
            </a:r>
          </a:p>
          <a:p>
            <a:pPr marR="0" lvl="0" algn="l" rtl="0">
              <a:spcBef>
                <a:spcPts val="600"/>
              </a:spcBef>
              <a:spcAft>
                <a:spcPts val="0"/>
              </a:spcAft>
              <a:buClr>
                <a:srgbClr val="4B4B4D"/>
              </a:buClr>
              <a:buSzPct val="25000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Caree</a:t>
            </a:r>
            <a:r>
              <a:rPr lang="en-US" dirty="0" smtClean="0"/>
              <a:t>r Advocates</a:t>
            </a:r>
          </a:p>
          <a:p>
            <a:pPr marR="0" lvl="0" algn="l" rtl="0">
              <a:spcBef>
                <a:spcPts val="600"/>
              </a:spcBef>
              <a:spcAft>
                <a:spcPts val="0"/>
              </a:spcAft>
              <a:buClr>
                <a:srgbClr val="4B4B4D"/>
              </a:buClr>
              <a:buSzPct val="25000"/>
            </a:pPr>
            <a:endParaRPr lang="en-US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spcBef>
                <a:spcPts val="600"/>
              </a:spcBef>
              <a:spcAft>
                <a:spcPts val="0"/>
              </a:spcAft>
              <a:buClr>
                <a:srgbClr val="4B4B4D"/>
              </a:buClr>
              <a:buSzPct val="25000"/>
            </a:pPr>
            <a:r>
              <a:rPr lang="en-US" dirty="0" smtClean="0"/>
              <a:t>In conjunction with principals &amp; counselors, KSDE is developing sample career exploration activities at each grade level (6 – 12) and training for career advising.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600"/>
              </a:spcBef>
              <a:buClr>
                <a:srgbClr val="4B4B4D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Shape 351"/>
          <p:cNvSpPr txBox="1">
            <a:spLocks noGrp="1"/>
          </p:cNvSpPr>
          <p:nvPr>
            <p:ph type="title"/>
          </p:nvPr>
        </p:nvSpPr>
        <p:spPr>
          <a:xfrm>
            <a:off x="406400" y="0"/>
            <a:ext cx="11582400" cy="1198561"/>
          </a:xfrm>
          <a:prstGeom prst="rect">
            <a:avLst/>
          </a:prstGeom>
          <a:noFill/>
          <a:ln>
            <a:noFill/>
          </a:ln>
        </p:spPr>
        <p:txBody>
          <a:bodyPr lIns="365725" tIns="0" rIns="36572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4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IPS Process	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1193800"/>
            <a:ext cx="11582400" cy="5080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labor market is increasingly requiring higher levels of education for employment</a:t>
            </a:r>
          </a:p>
          <a:p>
            <a:endParaRPr lang="en-US" dirty="0"/>
          </a:p>
          <a:p>
            <a:r>
              <a:rPr lang="en-US" dirty="0" smtClean="0"/>
              <a:t>By 2020, 71% of jobs in Kansas will require a post-secondary credential (certification through an advanced degree)**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Currently, just over half of working-age Kansans have a post-secondary credential</a:t>
            </a:r>
          </a:p>
          <a:p>
            <a:endParaRPr lang="en-US" dirty="0" smtClean="0"/>
          </a:p>
          <a:p>
            <a:r>
              <a:rPr lang="en-US" dirty="0" smtClean="0"/>
              <a:t>Most job openings will be for “middle skill” jobs (requiring more than a diploma but less than a four-year degree)</a:t>
            </a:r>
          </a:p>
          <a:p>
            <a:pPr marL="0" indent="0">
              <a:buNone/>
            </a:pPr>
            <a:r>
              <a:rPr lang="en-US" sz="1733" i="1" dirty="0" smtClean="0"/>
              <a:t>**</a:t>
            </a:r>
            <a:r>
              <a:rPr lang="en-US" sz="1733" i="1" dirty="0"/>
              <a:t>Georgetown Public Policy Institute</a:t>
            </a:r>
            <a:r>
              <a:rPr lang="en-US" dirty="0"/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8687" y="0"/>
            <a:ext cx="10515600" cy="1325563"/>
          </a:xfrm>
        </p:spPr>
        <p:txBody>
          <a:bodyPr/>
          <a:lstStyle/>
          <a:p>
            <a:r>
              <a:rPr lang="en-US" dirty="0" smtClean="0"/>
              <a:t>Career Ready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54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ctrTitle"/>
          </p:nvPr>
        </p:nvSpPr>
        <p:spPr>
          <a:xfrm>
            <a:off x="3251200" y="2006600"/>
            <a:ext cx="8331198" cy="2336800"/>
          </a:xfrm>
          <a:prstGeom prst="rect">
            <a:avLst/>
          </a:prstGeom>
          <a:noFill/>
          <a:ln>
            <a:noFill/>
          </a:ln>
        </p:spPr>
        <p:txBody>
          <a:bodyPr lIns="609600" tIns="0" rIns="36572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5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Planning for Success</a:t>
            </a:r>
            <a:r>
              <a:rPr lang="en-US" sz="4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 The Kansas Individual Plan of Study Program</a:t>
            </a:r>
          </a:p>
        </p:txBody>
      </p:sp>
      <p:sp>
        <p:nvSpPr>
          <p:cNvPr id="370" name="Shape 370"/>
          <p:cNvSpPr txBox="1">
            <a:spLocks noGrp="1"/>
          </p:cNvSpPr>
          <p:nvPr>
            <p:ph type="subTitle" idx="1"/>
          </p:nvPr>
        </p:nvSpPr>
        <p:spPr>
          <a:xfrm>
            <a:off x="3454400" y="4343400"/>
            <a:ext cx="8534416" cy="965199"/>
          </a:xfrm>
          <a:prstGeom prst="rect">
            <a:avLst/>
          </a:prstGeom>
          <a:noFill/>
          <a:ln>
            <a:noFill/>
          </a:ln>
        </p:spPr>
        <p:txBody>
          <a:bodyPr lIns="121900" tIns="60925" rIns="121900" bIns="60925" anchor="ctr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r">
              <a:lnSpc>
                <a:spcPct val="80000"/>
              </a:lnSpc>
              <a:spcBef>
                <a:spcPts val="400"/>
              </a:spcBef>
              <a:buSzPct val="25000"/>
            </a:pPr>
            <a:r>
              <a:rPr lang="en-US" sz="1800" dirty="0" smtClean="0"/>
              <a:t>KEEN Conference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February </a:t>
            </a:r>
            <a:r>
              <a:rPr lang="en-US" sz="1800" dirty="0" smtClean="0"/>
              <a:t>18, </a:t>
            </a:r>
            <a:r>
              <a:rPr lang="en-US" sz="1800" dirty="0"/>
              <a:t>2016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82883"/>
            <a:ext cx="12192000" cy="1111664"/>
          </a:xfrm>
        </p:spPr>
        <p:txBody>
          <a:bodyPr>
            <a:normAutofit/>
          </a:bodyPr>
          <a:lstStyle/>
          <a:p>
            <a:r>
              <a:rPr lang="en-US" dirty="0" smtClean="0"/>
              <a:t>Creating a Vision for Kansas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295401"/>
            <a:ext cx="12192000" cy="3949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dirty="0">
                <a:latin typeface="Arial"/>
                <a:cs typeface="Arial"/>
              </a:rPr>
              <a:t>State Level Outcomes will drive our Vision!</a:t>
            </a:r>
          </a:p>
          <a:p>
            <a:pPr marL="1219170" lvl="1" indent="-609585">
              <a:lnSpc>
                <a:spcPct val="130000"/>
              </a:lnSpc>
              <a:buFont typeface="Wingdings" charset="2"/>
              <a:buChar char="ü"/>
            </a:pPr>
            <a:r>
              <a:rPr lang="en-US" sz="3200" dirty="0">
                <a:latin typeface="Arial"/>
                <a:cs typeface="Arial"/>
              </a:rPr>
              <a:t>High School Graduation Rates</a:t>
            </a:r>
          </a:p>
          <a:p>
            <a:pPr marL="1219170" lvl="1" indent="-609585">
              <a:lnSpc>
                <a:spcPct val="130000"/>
              </a:lnSpc>
              <a:buFont typeface="Wingdings" charset="2"/>
              <a:buChar char="ü"/>
            </a:pPr>
            <a:r>
              <a:rPr lang="en-US" sz="3200" dirty="0">
                <a:latin typeface="Arial"/>
                <a:cs typeface="Arial"/>
              </a:rPr>
              <a:t>Post Secondary Completion</a:t>
            </a:r>
            <a:r>
              <a:rPr lang="en-US" sz="3200" dirty="0" smtClean="0">
                <a:latin typeface="Arial"/>
                <a:cs typeface="Arial"/>
              </a:rPr>
              <a:t>/ Attendance</a:t>
            </a:r>
            <a:endParaRPr lang="en-US" sz="3200" dirty="0">
              <a:latin typeface="Arial"/>
              <a:cs typeface="Arial"/>
            </a:endParaRPr>
          </a:p>
          <a:p>
            <a:pPr marL="1219170" lvl="1" indent="-609585">
              <a:lnSpc>
                <a:spcPct val="130000"/>
              </a:lnSpc>
              <a:buFont typeface="Wingdings" charset="2"/>
              <a:buChar char="ü"/>
            </a:pPr>
            <a:r>
              <a:rPr lang="en-US" sz="3200" dirty="0" smtClean="0">
                <a:latin typeface="Arial"/>
                <a:cs typeface="Arial"/>
              </a:rPr>
              <a:t>Kindergarten </a:t>
            </a:r>
            <a:r>
              <a:rPr lang="en-US" sz="3200" dirty="0">
                <a:latin typeface="Arial"/>
                <a:cs typeface="Arial"/>
              </a:rPr>
              <a:t>Readiness</a:t>
            </a:r>
          </a:p>
          <a:p>
            <a:pPr marL="1219170" lvl="1" indent="-609585">
              <a:lnSpc>
                <a:spcPct val="130000"/>
              </a:lnSpc>
              <a:buFont typeface="Wingdings" charset="2"/>
              <a:buChar char="ü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Individual Plan of Study Focused on Career Interest </a:t>
            </a:r>
          </a:p>
          <a:p>
            <a:pPr marL="1219170" lvl="1" indent="-609585">
              <a:lnSpc>
                <a:spcPct val="130000"/>
              </a:lnSpc>
              <a:buFont typeface="Wingdings" charset="2"/>
              <a:buChar char="ü"/>
            </a:pPr>
            <a:r>
              <a:rPr lang="en-US" sz="3200" dirty="0">
                <a:latin typeface="Arial"/>
                <a:cs typeface="Arial"/>
              </a:rPr>
              <a:t>Social/Emotional Growth Measured Locally</a:t>
            </a:r>
          </a:p>
        </p:txBody>
      </p:sp>
    </p:spTree>
    <p:extLst>
      <p:ext uri="{BB962C8B-B14F-4D97-AF65-F5344CB8AC3E}">
        <p14:creationId xmlns:p14="http://schemas.microsoft.com/office/powerpoint/2010/main" val="222435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457189" indent="-457189">
              <a:buFont typeface="Wingdings" panose="05000000000000000000" pitchFamily="2" charset="2"/>
              <a:buChar char="§"/>
            </a:pPr>
            <a:r>
              <a:rPr lang="en-US" dirty="0" smtClean="0"/>
              <a:t>New Student Success Outcome</a:t>
            </a:r>
          </a:p>
          <a:p>
            <a:pPr marL="457189" indent="-457189">
              <a:buFont typeface="Wingdings" panose="05000000000000000000" pitchFamily="2" charset="2"/>
              <a:buChar char="§"/>
            </a:pPr>
            <a:endParaRPr lang="en-US" dirty="0"/>
          </a:p>
          <a:p>
            <a:pPr marL="457189" indent="-457189">
              <a:buFont typeface="Wingdings" panose="05000000000000000000" pitchFamily="2" charset="2"/>
              <a:buChar char="§"/>
            </a:pPr>
            <a:r>
              <a:rPr lang="en-US" dirty="0" smtClean="0"/>
              <a:t>If done well, will lead to higher student engagement and more informed post-secondary decisions by students and families</a:t>
            </a:r>
          </a:p>
          <a:p>
            <a:pPr marL="457189" indent="-457189">
              <a:buFont typeface="Wingdings" panose="05000000000000000000" pitchFamily="2" charset="2"/>
              <a:buChar char="§"/>
            </a:pPr>
            <a:endParaRPr lang="en-US" dirty="0"/>
          </a:p>
          <a:p>
            <a:pPr marL="457189" indent="-457189">
              <a:buFont typeface="Wingdings" panose="05000000000000000000" pitchFamily="2" charset="2"/>
              <a:buChar char="§"/>
            </a:pPr>
            <a:r>
              <a:rPr lang="en-US" dirty="0" smtClean="0"/>
              <a:t>Part of new accreditation model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733" dirty="0"/>
              <a:t>Individual Plan of Study for Every Student</a:t>
            </a:r>
            <a:br>
              <a:rPr lang="en-US" sz="3733" dirty="0"/>
            </a:br>
            <a:r>
              <a:rPr lang="en-US" sz="3733" dirty="0" smtClean="0"/>
              <a:t>Beginning In The Middle Grades</a:t>
            </a:r>
            <a:endParaRPr lang="en-US" sz="3733" dirty="0"/>
          </a:p>
        </p:txBody>
      </p:sp>
    </p:spTree>
    <p:extLst>
      <p:ext uri="{BB962C8B-B14F-4D97-AF65-F5344CB8AC3E}">
        <p14:creationId xmlns:p14="http://schemas.microsoft.com/office/powerpoint/2010/main" val="282394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Accreditation</a:t>
            </a:r>
            <a:endParaRPr lang="en-US" dirty="0"/>
          </a:p>
        </p:txBody>
      </p:sp>
      <p:pic>
        <p:nvPicPr>
          <p:cNvPr id="4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317" y="1300161"/>
            <a:ext cx="6470283" cy="48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86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An individual plan of study, at a minimum, contains:</a:t>
            </a:r>
          </a:p>
          <a:p>
            <a:endParaRPr lang="en-US" dirty="0"/>
          </a:p>
          <a:p>
            <a:pPr marL="609585" indent="-609585">
              <a:buAutoNum type="arabicPeriod"/>
            </a:pPr>
            <a:r>
              <a:rPr lang="en-US" dirty="0" smtClean="0"/>
              <a:t>Strength finders &amp; career interest inventories to help students identify preference toward career clusters</a:t>
            </a:r>
          </a:p>
          <a:p>
            <a:pPr marL="609585" indent="-609585">
              <a:buAutoNum type="arabicPeriod"/>
            </a:pPr>
            <a:endParaRPr lang="en-US" dirty="0"/>
          </a:p>
          <a:p>
            <a:pPr marL="609585" indent="-609585">
              <a:buAutoNum type="arabicPeriod"/>
            </a:pPr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– 12</a:t>
            </a:r>
            <a:r>
              <a:rPr lang="en-US" baseline="30000" dirty="0" smtClean="0"/>
              <a:t>th</a:t>
            </a:r>
            <a:r>
              <a:rPr lang="en-US" dirty="0" smtClean="0"/>
              <a:t> Course builder function with course selections based on career interests</a:t>
            </a:r>
          </a:p>
          <a:p>
            <a:pPr marL="609585" indent="-609585">
              <a:buAutoNum type="arabicPeriod"/>
            </a:pPr>
            <a:endParaRPr lang="en-US" dirty="0"/>
          </a:p>
          <a:p>
            <a:pPr marL="609585" indent="-609585">
              <a:buAutoNum type="arabicPeriod"/>
            </a:pPr>
            <a:r>
              <a:rPr lang="en-US" dirty="0" smtClean="0"/>
              <a:t>A general post-secondary plan (military, apprenticeship, 2-yr., 4-yr.)</a:t>
            </a:r>
          </a:p>
          <a:p>
            <a:pPr marL="609585" indent="-609585">
              <a:buAutoNum type="arabicPeriod"/>
            </a:pPr>
            <a:endParaRPr lang="en-US" dirty="0"/>
          </a:p>
          <a:p>
            <a:pPr marL="609585" indent="-609585">
              <a:buAutoNum type="arabicPeriod"/>
            </a:pPr>
            <a:r>
              <a:rPr lang="en-US" dirty="0" smtClean="0"/>
              <a:t>Portable electronic portfolio </a:t>
            </a:r>
          </a:p>
          <a:p>
            <a:pPr marL="609585" indent="-609585">
              <a:buAutoNum type="arabicPeriod"/>
            </a:pPr>
            <a:endParaRPr lang="en-US" dirty="0" smtClean="0"/>
          </a:p>
          <a:p>
            <a:pPr marL="609585" indent="-609585">
              <a:buAutoNum type="arabicPeriod"/>
            </a:pPr>
            <a:endParaRPr lang="en-US" dirty="0" smtClean="0"/>
          </a:p>
          <a:p>
            <a:pPr marL="609585" indent="-609585">
              <a:buAutoNum type="arabicPeriod"/>
            </a:pPr>
            <a:endParaRPr lang="en-US" dirty="0"/>
          </a:p>
          <a:p>
            <a:pPr marL="609585" indent="-609585"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for Success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02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0" y="71967"/>
          <a:ext cx="12192000" cy="6714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Acrobat Document" r:id="rId3" imgW="9326718" imgH="6035040" progId="AcroExch.Document.11">
                  <p:embed/>
                </p:oleObj>
              </mc:Choice>
              <mc:Fallback>
                <p:oleObj name="Acrobat Document" r:id="rId3" imgW="9326718" imgH="603504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71967"/>
                        <a:ext cx="12192000" cy="67140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006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>
            <a:off x="7101840" y="224028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51560"/>
          </a:xfrm>
        </p:spPr>
        <p:txBody>
          <a:bodyPr>
            <a:noAutofit/>
          </a:bodyPr>
          <a:lstStyle/>
          <a:p>
            <a:pPr algn="ctr"/>
            <a:r>
              <a:rPr lang="en-US" sz="5760" dirty="0"/>
              <a:t>Elementary School</a:t>
            </a:r>
            <a:endParaRPr lang="en-US" sz="576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H:\Documents\CTE\Team Resources\KS_Cluster_Pathway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097" y="1233469"/>
            <a:ext cx="7139197" cy="5007649"/>
          </a:xfrm>
          <a:prstGeom prst="rect">
            <a:avLst/>
          </a:prstGeom>
          <a:noFill/>
          <a:ln w="508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7559040" y="1724689"/>
            <a:ext cx="2743200" cy="813136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8102711" y="3688463"/>
            <a:ext cx="2286000" cy="20574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7260721" y="5142867"/>
            <a:ext cx="2834640" cy="109728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719556" y="5142867"/>
            <a:ext cx="2590926" cy="128016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719556" y="3894203"/>
            <a:ext cx="2103120" cy="13716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392680" y="1925517"/>
            <a:ext cx="2468880" cy="41148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60777" y="2001857"/>
            <a:ext cx="2560320" cy="304698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840" b="1" i="1" u="sng" dirty="0"/>
              <a:t>Career Exposure</a:t>
            </a:r>
            <a:r>
              <a:rPr lang="en-US" sz="3840" b="1" dirty="0"/>
              <a:t> based on </a:t>
            </a:r>
            <a:r>
              <a:rPr lang="en-US" sz="3840" dirty="0"/>
              <a:t/>
            </a:r>
            <a:br>
              <a:rPr lang="en-US" sz="3840" dirty="0"/>
            </a:br>
            <a:r>
              <a:rPr lang="en-US" sz="3840" b="1" dirty="0">
                <a:solidFill>
                  <a:srgbClr val="FF0000"/>
                </a:solidFill>
              </a:rPr>
              <a:t>6</a:t>
            </a:r>
            <a:r>
              <a:rPr lang="en-US" sz="3840" dirty="0"/>
              <a:t> </a:t>
            </a:r>
            <a:r>
              <a:rPr lang="en-US" sz="3840" b="1" dirty="0">
                <a:solidFill>
                  <a:srgbClr val="FF0000"/>
                </a:solidFill>
              </a:rPr>
              <a:t>Career</a:t>
            </a:r>
            <a:r>
              <a:rPr lang="en-US" sz="3840" dirty="0"/>
              <a:t> </a:t>
            </a:r>
            <a:r>
              <a:rPr lang="en-US" sz="3840" b="1" dirty="0">
                <a:solidFill>
                  <a:srgbClr val="FF0000"/>
                </a:solidFill>
              </a:rPr>
              <a:t>FIELDS</a:t>
            </a:r>
            <a:endParaRPr lang="en-US" sz="3840" dirty="0"/>
          </a:p>
        </p:txBody>
      </p:sp>
    </p:spTree>
    <p:extLst>
      <p:ext uri="{BB962C8B-B14F-4D97-AF65-F5344CB8AC3E}">
        <p14:creationId xmlns:p14="http://schemas.microsoft.com/office/powerpoint/2010/main" val="352160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782" y="1479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5760" dirty="0"/>
              <a:t>Middle School</a:t>
            </a:r>
          </a:p>
        </p:txBody>
      </p:sp>
      <p:pic>
        <p:nvPicPr>
          <p:cNvPr id="4" name="Picture 2" descr="H:\Documents\CTE\Team Resources\KS_Cluster_Pathway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84" y="1260231"/>
            <a:ext cx="8473440" cy="5031154"/>
          </a:xfrm>
          <a:prstGeom prst="rect">
            <a:avLst/>
          </a:prstGeom>
          <a:noFill/>
          <a:ln w="635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3848" y="1485443"/>
            <a:ext cx="34747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40" b="1" dirty="0"/>
              <a:t>Identify </a:t>
            </a:r>
            <a:r>
              <a:rPr lang="en-US" sz="3840" b="1" i="1" u="sng" dirty="0"/>
              <a:t>Career Interests</a:t>
            </a:r>
            <a:r>
              <a:rPr lang="en-US" sz="3840" b="1" dirty="0"/>
              <a:t> aligned with </a:t>
            </a:r>
          </a:p>
          <a:p>
            <a:r>
              <a:rPr lang="en-US" sz="3840" b="1" dirty="0">
                <a:solidFill>
                  <a:srgbClr val="00B0F0"/>
                </a:solidFill>
              </a:rPr>
              <a:t>16</a:t>
            </a:r>
            <a:r>
              <a:rPr lang="en-US" sz="3840" dirty="0"/>
              <a:t> </a:t>
            </a:r>
            <a:r>
              <a:rPr lang="en-US" sz="3840" b="1" dirty="0">
                <a:solidFill>
                  <a:srgbClr val="00B0F0"/>
                </a:solidFill>
              </a:rPr>
              <a:t>Career CLUSTERS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1643360" y="1701800"/>
            <a:ext cx="548640" cy="0"/>
          </a:xfrm>
          <a:prstGeom prst="straightConnector1">
            <a:avLst/>
          </a:prstGeom>
          <a:ln w="635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1826240" y="3022600"/>
            <a:ext cx="365760" cy="0"/>
          </a:xfrm>
          <a:prstGeom prst="straightConnector1">
            <a:avLst/>
          </a:prstGeom>
          <a:ln w="635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1808377" y="4135606"/>
            <a:ext cx="360847" cy="18892"/>
          </a:xfrm>
          <a:prstGeom prst="straightConnector1">
            <a:avLst/>
          </a:prstGeom>
          <a:ln w="635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10500423" y="3373745"/>
            <a:ext cx="420171" cy="7180"/>
          </a:xfrm>
          <a:prstGeom prst="straightConnector1">
            <a:avLst/>
          </a:prstGeom>
          <a:ln w="635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0424287" y="3937000"/>
            <a:ext cx="457200" cy="0"/>
          </a:xfrm>
          <a:prstGeom prst="straightConnector1">
            <a:avLst/>
          </a:prstGeom>
          <a:ln w="635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0226103" y="2209800"/>
            <a:ext cx="274320" cy="0"/>
          </a:xfrm>
          <a:prstGeom prst="straightConnector1">
            <a:avLst/>
          </a:prstGeom>
          <a:ln w="635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0138064" y="5330372"/>
            <a:ext cx="572444" cy="0"/>
          </a:xfrm>
          <a:prstGeom prst="straightConnector1">
            <a:avLst/>
          </a:prstGeom>
          <a:ln w="635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7658184" y="5495109"/>
            <a:ext cx="548640" cy="0"/>
          </a:xfrm>
          <a:prstGeom prst="straightConnector1">
            <a:avLst/>
          </a:prstGeom>
          <a:ln w="635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6406221" y="4996543"/>
            <a:ext cx="477981" cy="0"/>
          </a:xfrm>
          <a:prstGeom prst="straightConnector1">
            <a:avLst/>
          </a:prstGeom>
          <a:ln w="635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5974443" y="5492448"/>
            <a:ext cx="431778" cy="51087"/>
          </a:xfrm>
          <a:prstGeom prst="straightConnector1">
            <a:avLst/>
          </a:prstGeom>
          <a:ln w="635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4912917" y="5330372"/>
            <a:ext cx="617026" cy="12624"/>
          </a:xfrm>
          <a:prstGeom prst="straightConnector1">
            <a:avLst/>
          </a:prstGeom>
          <a:ln w="635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4325940" y="4398225"/>
            <a:ext cx="512553" cy="0"/>
          </a:xfrm>
          <a:prstGeom prst="straightConnector1">
            <a:avLst/>
          </a:prstGeom>
          <a:ln w="635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4410734" y="2761344"/>
            <a:ext cx="648015" cy="3401"/>
          </a:xfrm>
          <a:prstGeom prst="straightConnector1">
            <a:avLst/>
          </a:prstGeom>
          <a:ln w="635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5798508" y="3249550"/>
            <a:ext cx="548639" cy="0"/>
          </a:xfrm>
          <a:prstGeom prst="straightConnector1">
            <a:avLst/>
          </a:prstGeom>
          <a:ln w="635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5798508" y="3917890"/>
            <a:ext cx="684667" cy="0"/>
          </a:xfrm>
          <a:prstGeom prst="straightConnector1">
            <a:avLst/>
          </a:prstGeom>
          <a:ln w="635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7315200" y="2006600"/>
            <a:ext cx="548640" cy="0"/>
          </a:xfrm>
          <a:prstGeom prst="straightConnector1">
            <a:avLst/>
          </a:prstGeom>
          <a:ln w="635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2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sansCAN-Blank-Template">
  <a:themeElements>
    <a:clrScheme name="KS Can Color Scheme">
      <a:dk1>
        <a:srgbClr val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1299</Words>
  <Application>Microsoft Office PowerPoint</Application>
  <PresentationFormat>Widescreen</PresentationFormat>
  <Paragraphs>247</Paragraphs>
  <Slides>20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Times New Roman</vt:lpstr>
      <vt:lpstr>Arial</vt:lpstr>
      <vt:lpstr>Wingdings</vt:lpstr>
      <vt:lpstr>Verdana</vt:lpstr>
      <vt:lpstr>Calibri</vt:lpstr>
      <vt:lpstr>Questrial</vt:lpstr>
      <vt:lpstr>KansansCAN-Blank-Template</vt:lpstr>
      <vt:lpstr>Acrobat Document</vt:lpstr>
      <vt:lpstr>Planning for Success:  The Kansas Individual Plan of Study Program</vt:lpstr>
      <vt:lpstr>Career Ready</vt:lpstr>
      <vt:lpstr>Creating a Vision for Kansas</vt:lpstr>
      <vt:lpstr>Individual Plan of Study for Every Student Beginning In The Middle Grades</vt:lpstr>
      <vt:lpstr>Accreditation</vt:lpstr>
      <vt:lpstr>Planning for Success</vt:lpstr>
      <vt:lpstr>PowerPoint Presentation</vt:lpstr>
      <vt:lpstr>Elementary School</vt:lpstr>
      <vt:lpstr>Middle School</vt:lpstr>
      <vt:lpstr>High School</vt:lpstr>
      <vt:lpstr>An Essential Component Of An Effective Individual Plan Of Study:  Interest Inventory Progression</vt:lpstr>
      <vt:lpstr>How can teachers use IPS information?</vt:lpstr>
      <vt:lpstr>PowerPoint Presentation</vt:lpstr>
      <vt:lpstr>Learning Styles Reporting By Class</vt:lpstr>
      <vt:lpstr>Essential Components </vt:lpstr>
      <vt:lpstr>Individual Plan of Study- Education</vt:lpstr>
      <vt:lpstr>Individual Plan of Study- Education</vt:lpstr>
      <vt:lpstr>Essential Components Of An Effective Individual Plan Of Study:  Portfolio</vt:lpstr>
      <vt:lpstr>IPS Process </vt:lpstr>
      <vt:lpstr>Planning for Success:  The Kansas Individual Plan of Study Program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for Success:  The Kansas Individual Plan of Study Program</dc:title>
  <dc:creator>Mercer, Kathleen</dc:creator>
  <cp:lastModifiedBy>Jay Scott</cp:lastModifiedBy>
  <cp:revision>40</cp:revision>
  <cp:lastPrinted>2016-02-09T13:03:04Z</cp:lastPrinted>
  <dcterms:modified xsi:type="dcterms:W3CDTF">2016-02-19T14:40:48Z</dcterms:modified>
</cp:coreProperties>
</file>