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37"/>
  </p:notesMasterIdLst>
  <p:handoutMasterIdLst>
    <p:handoutMasterId r:id="rId38"/>
  </p:handoutMasterIdLst>
  <p:sldIdLst>
    <p:sldId id="304" r:id="rId2"/>
    <p:sldId id="367" r:id="rId3"/>
    <p:sldId id="305" r:id="rId4"/>
    <p:sldId id="306" r:id="rId5"/>
    <p:sldId id="308" r:id="rId6"/>
    <p:sldId id="369" r:id="rId7"/>
    <p:sldId id="364" r:id="rId8"/>
    <p:sldId id="309" r:id="rId9"/>
    <p:sldId id="363" r:id="rId10"/>
    <p:sldId id="312" r:id="rId11"/>
    <p:sldId id="316" r:id="rId12"/>
    <p:sldId id="317" r:id="rId13"/>
    <p:sldId id="368" r:id="rId14"/>
    <p:sldId id="370" r:id="rId15"/>
    <p:sldId id="371" r:id="rId16"/>
    <p:sldId id="372" r:id="rId17"/>
    <p:sldId id="374" r:id="rId18"/>
    <p:sldId id="373" r:id="rId19"/>
    <p:sldId id="376" r:id="rId20"/>
    <p:sldId id="375" r:id="rId21"/>
    <p:sldId id="366" r:id="rId22"/>
    <p:sldId id="327" r:id="rId23"/>
    <p:sldId id="328" r:id="rId24"/>
    <p:sldId id="343" r:id="rId25"/>
    <p:sldId id="342" r:id="rId26"/>
    <p:sldId id="340" r:id="rId27"/>
    <p:sldId id="349" r:id="rId28"/>
    <p:sldId id="357" r:id="rId29"/>
    <p:sldId id="273" r:id="rId30"/>
    <p:sldId id="274" r:id="rId31"/>
    <p:sldId id="277" r:id="rId32"/>
    <p:sldId id="278" r:id="rId33"/>
    <p:sldId id="378" r:id="rId34"/>
    <p:sldId id="379" r:id="rId35"/>
    <p:sldId id="354" r:id="rId3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94615" autoAdjust="0"/>
  </p:normalViewPr>
  <p:slideViewPr>
    <p:cSldViewPr>
      <p:cViewPr>
        <p:scale>
          <a:sx n="77" d="100"/>
          <a:sy n="77" d="100"/>
        </p:scale>
        <p:origin x="-282" y="2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32" tIns="45716" rIns="91432" bIns="45716" rtlCol="0"/>
          <a:lstStyle>
            <a:lvl1pPr algn="l">
              <a:defRPr sz="1200"/>
            </a:lvl1pPr>
          </a:lstStyle>
          <a:p>
            <a:endParaRPr lang="en-US"/>
          </a:p>
        </p:txBody>
      </p:sp>
      <p:sp>
        <p:nvSpPr>
          <p:cNvPr id="3" name="Date Placeholder 2"/>
          <p:cNvSpPr>
            <a:spLocks noGrp="1"/>
          </p:cNvSpPr>
          <p:nvPr>
            <p:ph type="dt" sz="quarter" idx="1"/>
          </p:nvPr>
        </p:nvSpPr>
        <p:spPr>
          <a:xfrm>
            <a:off x="3970339" y="0"/>
            <a:ext cx="3038475" cy="465138"/>
          </a:xfrm>
          <a:prstGeom prst="rect">
            <a:avLst/>
          </a:prstGeom>
        </p:spPr>
        <p:txBody>
          <a:bodyPr vert="horz" lIns="91432" tIns="45716" rIns="91432" bIns="45716" rtlCol="0"/>
          <a:lstStyle>
            <a:lvl1pPr algn="r">
              <a:defRPr sz="1200"/>
            </a:lvl1pPr>
          </a:lstStyle>
          <a:p>
            <a:fld id="{91EB5F5F-BC43-4DF5-9BC2-43EB3DFAFE53}" type="datetimeFigureOut">
              <a:rPr lang="en-US" smtClean="0"/>
              <a:pPr/>
              <a:t>10/19/2011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32" tIns="45716" rIns="91432" bIns="45716"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lIns="91432" tIns="45716" rIns="91432" bIns="45716" rtlCol="0" anchor="b"/>
          <a:lstStyle>
            <a:lvl1pPr algn="r">
              <a:defRPr sz="1200"/>
            </a:lvl1pPr>
          </a:lstStyle>
          <a:p>
            <a:fld id="{3601B521-BC1F-4E5C-B56B-9206E490954B}" type="slidenum">
              <a:rPr lang="en-US" smtClean="0"/>
              <a:pPr/>
              <a:t>‹#›</a:t>
            </a:fld>
            <a:endParaRPr lang="en-US"/>
          </a:p>
        </p:txBody>
      </p:sp>
    </p:spTree>
    <p:extLst>
      <p:ext uri="{BB962C8B-B14F-4D97-AF65-F5344CB8AC3E}">
        <p14:creationId xmlns:p14="http://schemas.microsoft.com/office/powerpoint/2010/main" val="8215537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32" tIns="45716" rIns="91432" bIns="45716" rtlCol="0"/>
          <a:lstStyle>
            <a:lvl1pPr algn="l">
              <a:defRPr sz="1200"/>
            </a:lvl1pPr>
          </a:lstStyle>
          <a:p>
            <a:endParaRPr lang="en-US"/>
          </a:p>
        </p:txBody>
      </p:sp>
      <p:sp>
        <p:nvSpPr>
          <p:cNvPr id="3" name="Date Placeholder 2"/>
          <p:cNvSpPr>
            <a:spLocks noGrp="1"/>
          </p:cNvSpPr>
          <p:nvPr>
            <p:ph type="dt" idx="1"/>
          </p:nvPr>
        </p:nvSpPr>
        <p:spPr>
          <a:xfrm>
            <a:off x="3970339" y="0"/>
            <a:ext cx="3038475" cy="465138"/>
          </a:xfrm>
          <a:prstGeom prst="rect">
            <a:avLst/>
          </a:prstGeom>
        </p:spPr>
        <p:txBody>
          <a:bodyPr vert="horz" lIns="91432" tIns="45716" rIns="91432" bIns="45716" rtlCol="0"/>
          <a:lstStyle>
            <a:lvl1pPr algn="r">
              <a:defRPr sz="1200"/>
            </a:lvl1pPr>
          </a:lstStyle>
          <a:p>
            <a:fld id="{E8121428-BB47-4EAE-9F05-0DA70710EEA2}" type="datetimeFigureOut">
              <a:rPr lang="en-US" smtClean="0"/>
              <a:pPr/>
              <a:t>10/19/2011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32" tIns="45716" rIns="91432" bIns="45716" rtlCol="0" anchor="ctr"/>
          <a:lstStyle/>
          <a:p>
            <a:endParaRPr lang="en-US"/>
          </a:p>
        </p:txBody>
      </p:sp>
      <p:sp>
        <p:nvSpPr>
          <p:cNvPr id="5" name="Notes Placeholder 4"/>
          <p:cNvSpPr>
            <a:spLocks noGrp="1"/>
          </p:cNvSpPr>
          <p:nvPr>
            <p:ph type="body" sz="quarter" idx="3"/>
          </p:nvPr>
        </p:nvSpPr>
        <p:spPr>
          <a:xfrm>
            <a:off x="701675" y="4416426"/>
            <a:ext cx="5607050" cy="4183063"/>
          </a:xfrm>
          <a:prstGeom prst="rect">
            <a:avLst/>
          </a:prstGeom>
        </p:spPr>
        <p:txBody>
          <a:bodyPr vert="horz" lIns="91432" tIns="45716" rIns="91432" bIns="4571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32" tIns="45716" rIns="91432" bIns="45716"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829675"/>
            <a:ext cx="3038475" cy="465138"/>
          </a:xfrm>
          <a:prstGeom prst="rect">
            <a:avLst/>
          </a:prstGeom>
        </p:spPr>
        <p:txBody>
          <a:bodyPr vert="horz" lIns="91432" tIns="45716" rIns="91432" bIns="45716" rtlCol="0" anchor="b"/>
          <a:lstStyle>
            <a:lvl1pPr algn="r">
              <a:defRPr sz="1200"/>
            </a:lvl1pPr>
          </a:lstStyle>
          <a:p>
            <a:fld id="{24E5E0B9-7323-46A9-AD4B-94939DF01FB2}" type="slidenum">
              <a:rPr lang="en-US" smtClean="0"/>
              <a:pPr/>
              <a:t>‹#›</a:t>
            </a:fld>
            <a:endParaRPr lang="en-US"/>
          </a:p>
        </p:txBody>
      </p:sp>
    </p:spTree>
    <p:extLst>
      <p:ext uri="{BB962C8B-B14F-4D97-AF65-F5344CB8AC3E}">
        <p14:creationId xmlns:p14="http://schemas.microsoft.com/office/powerpoint/2010/main" val="2272353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Visual Arts Webinar--Oct 18 2011--Randel &amp; Huser</a:t>
            </a:r>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5F232B0D-36BC-4840-880B-BE2884340A60}"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Visual Arts Webinar--Oct 18 2011--Randel &amp; Huser</a:t>
            </a:r>
            <a:endParaRPr lang="en-US"/>
          </a:p>
        </p:txBody>
      </p:sp>
      <p:sp>
        <p:nvSpPr>
          <p:cNvPr id="6" name="Slide Number Placeholder 5"/>
          <p:cNvSpPr>
            <a:spLocks noGrp="1"/>
          </p:cNvSpPr>
          <p:nvPr>
            <p:ph type="sldNum" sz="quarter" idx="12"/>
          </p:nvPr>
        </p:nvSpPr>
        <p:spPr/>
        <p:txBody>
          <a:bodyPr/>
          <a:lstStyle/>
          <a:p>
            <a:fld id="{5F232B0D-36BC-4840-880B-BE2884340A6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Visual Arts Webinar--Oct 18 2011--Randel &amp; Huser</a:t>
            </a:r>
            <a:endParaRPr lang="en-US"/>
          </a:p>
        </p:txBody>
      </p:sp>
      <p:sp>
        <p:nvSpPr>
          <p:cNvPr id="6" name="Slide Number Placeholder 5"/>
          <p:cNvSpPr>
            <a:spLocks noGrp="1"/>
          </p:cNvSpPr>
          <p:nvPr>
            <p:ph type="sldNum" sz="quarter" idx="12"/>
          </p:nvPr>
        </p:nvSpPr>
        <p:spPr/>
        <p:txBody>
          <a:bodyPr/>
          <a:lstStyle/>
          <a:p>
            <a:fld id="{5F232B0D-36BC-4840-880B-BE2884340A6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Visual Arts Webinar--Oct 18 2011--Randel &amp; Huser</a:t>
            </a:r>
            <a:endParaRPr lang="en-US"/>
          </a:p>
        </p:txBody>
      </p:sp>
      <p:sp>
        <p:nvSpPr>
          <p:cNvPr id="6" name="Slide Number Placeholder 5"/>
          <p:cNvSpPr>
            <a:spLocks noGrp="1"/>
          </p:cNvSpPr>
          <p:nvPr>
            <p:ph type="sldNum" sz="quarter" idx="12"/>
          </p:nvPr>
        </p:nvSpPr>
        <p:spPr/>
        <p:txBody>
          <a:bodyPr/>
          <a:lstStyle/>
          <a:p>
            <a:fld id="{5F232B0D-36BC-4840-880B-BE2884340A6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r>
              <a:rPr lang="en-US" smtClean="0"/>
              <a:t>Visual Arts Webinar--Oct 18 2011--Randel &amp; Huser</a:t>
            </a:r>
            <a:endParaRPr lang="en-US"/>
          </a:p>
        </p:txBody>
      </p:sp>
      <p:sp>
        <p:nvSpPr>
          <p:cNvPr id="6" name="Slide Number Placeholder 5"/>
          <p:cNvSpPr>
            <a:spLocks noGrp="1"/>
          </p:cNvSpPr>
          <p:nvPr>
            <p:ph type="sldNum" sz="quarter" idx="12"/>
          </p:nvPr>
        </p:nvSpPr>
        <p:spPr/>
        <p:txBody>
          <a:bodyPr/>
          <a:lstStyle/>
          <a:p>
            <a:fld id="{5F232B0D-36BC-4840-880B-BE2884340A60}"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Visual Arts Webinar--Oct 18 2011--Randel &amp; Huser</a:t>
            </a:r>
            <a:endParaRPr lang="en-US"/>
          </a:p>
        </p:txBody>
      </p:sp>
      <p:sp>
        <p:nvSpPr>
          <p:cNvPr id="7" name="Slide Number Placeholder 6"/>
          <p:cNvSpPr>
            <a:spLocks noGrp="1"/>
          </p:cNvSpPr>
          <p:nvPr>
            <p:ph type="sldNum" sz="quarter" idx="12"/>
          </p:nvPr>
        </p:nvSpPr>
        <p:spPr/>
        <p:txBody>
          <a:bodyPr/>
          <a:lstStyle/>
          <a:p>
            <a:fld id="{5F232B0D-36BC-4840-880B-BE2884340A6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Visual Arts Webinar--Oct 18 2011--Randel &amp; Huser</a:t>
            </a:r>
            <a:endParaRPr lang="en-US"/>
          </a:p>
        </p:txBody>
      </p:sp>
      <p:sp>
        <p:nvSpPr>
          <p:cNvPr id="9" name="Slide Number Placeholder 8"/>
          <p:cNvSpPr>
            <a:spLocks noGrp="1"/>
          </p:cNvSpPr>
          <p:nvPr>
            <p:ph type="sldNum" sz="quarter" idx="12"/>
          </p:nvPr>
        </p:nvSpPr>
        <p:spPr/>
        <p:txBody>
          <a:bodyPr/>
          <a:lstStyle/>
          <a:p>
            <a:fld id="{5F232B0D-36BC-4840-880B-BE2884340A6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Visual Arts Webinar--Oct 18 2011--Randel &amp; Huser</a:t>
            </a:r>
            <a:endParaRPr lang="en-US"/>
          </a:p>
        </p:txBody>
      </p:sp>
      <p:sp>
        <p:nvSpPr>
          <p:cNvPr id="5" name="Slide Number Placeholder 4"/>
          <p:cNvSpPr>
            <a:spLocks noGrp="1"/>
          </p:cNvSpPr>
          <p:nvPr>
            <p:ph type="sldNum" sz="quarter" idx="12"/>
          </p:nvPr>
        </p:nvSpPr>
        <p:spPr/>
        <p:txBody>
          <a:bodyPr/>
          <a:lstStyle/>
          <a:p>
            <a:fld id="{5F232B0D-36BC-4840-880B-BE2884340A6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Visual Arts Webinar--Oct 18 2011--Randel &amp; Huser</a:t>
            </a:r>
            <a:endParaRPr lang="en-US"/>
          </a:p>
        </p:txBody>
      </p:sp>
      <p:sp>
        <p:nvSpPr>
          <p:cNvPr id="4" name="Slide Number Placeholder 3"/>
          <p:cNvSpPr>
            <a:spLocks noGrp="1"/>
          </p:cNvSpPr>
          <p:nvPr>
            <p:ph type="sldNum" sz="quarter" idx="12"/>
          </p:nvPr>
        </p:nvSpPr>
        <p:spPr/>
        <p:txBody>
          <a:bodyPr/>
          <a:lstStyle/>
          <a:p>
            <a:fld id="{5F232B0D-36BC-4840-880B-BE2884340A6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Visual Arts Webinar--Oct 18 2011--Randel &amp; Huser</a:t>
            </a:r>
            <a:endParaRPr lang="en-US"/>
          </a:p>
        </p:txBody>
      </p:sp>
      <p:sp>
        <p:nvSpPr>
          <p:cNvPr id="7" name="Slide Number Placeholder 6"/>
          <p:cNvSpPr>
            <a:spLocks noGrp="1"/>
          </p:cNvSpPr>
          <p:nvPr>
            <p:ph type="sldNum" sz="quarter" idx="12"/>
          </p:nvPr>
        </p:nvSpPr>
        <p:spPr/>
        <p:txBody>
          <a:bodyPr/>
          <a:lstStyle/>
          <a:p>
            <a:fld id="{5F232B0D-36BC-4840-880B-BE2884340A60}"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endParaRPr lang="en-US"/>
          </a:p>
        </p:txBody>
      </p:sp>
      <p:sp>
        <p:nvSpPr>
          <p:cNvPr id="7" name="Slide Number Placeholder 6"/>
          <p:cNvSpPr>
            <a:spLocks noGrp="1"/>
          </p:cNvSpPr>
          <p:nvPr>
            <p:ph type="sldNum" sz="quarter" idx="12"/>
          </p:nvPr>
        </p:nvSpPr>
        <p:spPr/>
        <p:txBody>
          <a:bodyPr/>
          <a:lstStyle/>
          <a:p>
            <a:fld id="{5F232B0D-36BC-4840-880B-BE2884340A60}"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r>
              <a:rPr lang="en-US" smtClean="0"/>
              <a:t>Visual Arts Webinar--Oct 18 2011--Randel &amp; Huser</a:t>
            </a:r>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r>
              <a:rPr lang="en-US" smtClean="0"/>
              <a:t>Visual Arts Webinar--Oct 18 2011--Randel &amp; Huser</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5F232B0D-36BC-4840-880B-BE2884340A60}" type="slidenum">
              <a:rPr lang="en-US" smtClean="0"/>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ksde.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hyperlink" Target="http://www.ksde.or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ksde.or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mailto:jhuser@ksde.org" TargetMode="External"/><Relationship Id="rId2" Type="http://schemas.openxmlformats.org/officeDocument/2006/relationships/hyperlink" Target="mailto:grandel@ksde.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www.onetonline.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October 18, 2011</a:t>
            </a:r>
            <a:endParaRPr lang="en-US" dirty="0"/>
          </a:p>
        </p:txBody>
      </p:sp>
      <p:sp>
        <p:nvSpPr>
          <p:cNvPr id="3" name="Title 2"/>
          <p:cNvSpPr>
            <a:spLocks noGrp="1"/>
          </p:cNvSpPr>
          <p:nvPr>
            <p:ph type="ctrTitle"/>
          </p:nvPr>
        </p:nvSpPr>
        <p:spPr/>
        <p:txBody>
          <a:bodyPr/>
          <a:lstStyle/>
          <a:p>
            <a:r>
              <a:rPr lang="en-US" dirty="0" smtClean="0"/>
              <a:t>Visual Arts</a:t>
            </a:r>
            <a:br>
              <a:rPr lang="en-US" dirty="0" smtClean="0"/>
            </a:br>
            <a:r>
              <a:rPr lang="en-US" sz="2400" dirty="0" smtClean="0"/>
              <a:t>A Pathway Introduction</a:t>
            </a:r>
            <a:endParaRPr lang="en-US" sz="2400" dirty="0"/>
          </a:p>
        </p:txBody>
      </p:sp>
    </p:spTree>
    <p:extLst>
      <p:ext uri="{BB962C8B-B14F-4D97-AF65-F5344CB8AC3E}">
        <p14:creationId xmlns:p14="http://schemas.microsoft.com/office/powerpoint/2010/main" val="17472381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Arts, AV Technology and </a:t>
            </a:r>
            <a:r>
              <a:rPr lang="en-US" smtClean="0"/>
              <a:t>Communications Cluster</a:t>
            </a:r>
            <a:endParaRPr lang="en-US" dirty="0"/>
          </a:p>
        </p:txBody>
      </p:sp>
      <p:sp>
        <p:nvSpPr>
          <p:cNvPr id="7" name="Text Placeholder 6"/>
          <p:cNvSpPr>
            <a:spLocks noGrp="1"/>
          </p:cNvSpPr>
          <p:nvPr>
            <p:ph type="body" idx="1"/>
          </p:nvPr>
        </p:nvSpPr>
        <p:spPr/>
        <p:txBody>
          <a:bodyPr/>
          <a:lstStyle/>
          <a:p>
            <a:r>
              <a:rPr lang="en-US" dirty="0" smtClean="0"/>
              <a:t>Visual Arts	</a:t>
            </a:r>
            <a:endParaRPr lang="en-US" dirty="0"/>
          </a:p>
        </p:txBody>
      </p:sp>
      <p:sp>
        <p:nvSpPr>
          <p:cNvPr id="3" name="Content Placeholder 2"/>
          <p:cNvSpPr>
            <a:spLocks noGrp="1"/>
          </p:cNvSpPr>
          <p:nvPr>
            <p:ph sz="half" idx="2"/>
          </p:nvPr>
        </p:nvSpPr>
        <p:spPr/>
        <p:txBody>
          <a:bodyPr>
            <a:normAutofit/>
          </a:bodyPr>
          <a:lstStyle/>
          <a:p>
            <a:pPr marL="114300" indent="0">
              <a:buNone/>
            </a:pPr>
            <a:r>
              <a:rPr lang="en-US" dirty="0" smtClean="0"/>
              <a:t>(2-D </a:t>
            </a:r>
            <a:r>
              <a:rPr lang="en-US" dirty="0"/>
              <a:t>and 4-D design)</a:t>
            </a:r>
          </a:p>
          <a:p>
            <a:pPr marL="114300" indent="0">
              <a:buNone/>
            </a:pPr>
            <a:r>
              <a:rPr lang="en-US" dirty="0" smtClean="0"/>
              <a:t>Interior Design</a:t>
            </a:r>
          </a:p>
          <a:p>
            <a:pPr marL="114300" indent="0">
              <a:buNone/>
            </a:pPr>
            <a:r>
              <a:rPr lang="en-US" dirty="0" smtClean="0"/>
              <a:t>Textile Design</a:t>
            </a:r>
          </a:p>
          <a:p>
            <a:pPr marL="114300" indent="0">
              <a:buNone/>
            </a:pPr>
            <a:r>
              <a:rPr lang="en-US" dirty="0" smtClean="0"/>
              <a:t>Graphic Design</a:t>
            </a:r>
          </a:p>
          <a:p>
            <a:pPr marL="114300" indent="0">
              <a:buNone/>
            </a:pPr>
            <a:r>
              <a:rPr lang="en-US" dirty="0" smtClean="0"/>
              <a:t>Exhibit or Set Design	</a:t>
            </a:r>
          </a:p>
          <a:p>
            <a:pPr marL="114300" indent="0">
              <a:buNone/>
            </a:pPr>
            <a:endParaRPr lang="en-US" dirty="0" smtClean="0"/>
          </a:p>
          <a:p>
            <a:pPr marL="114300" indent="0">
              <a:buNone/>
            </a:pPr>
            <a:r>
              <a:rPr lang="en-US" sz="2000" i="1" dirty="0" smtClean="0"/>
              <a:t>Note: Animation and 3-D design is in Web and Digital Communication</a:t>
            </a:r>
            <a:endParaRPr lang="en-US" sz="2000" i="1" dirty="0"/>
          </a:p>
        </p:txBody>
      </p:sp>
      <p:sp>
        <p:nvSpPr>
          <p:cNvPr id="8" name="Text Placeholder 7"/>
          <p:cNvSpPr>
            <a:spLocks noGrp="1"/>
          </p:cNvSpPr>
          <p:nvPr>
            <p:ph type="body" sz="quarter" idx="3"/>
          </p:nvPr>
        </p:nvSpPr>
        <p:spPr/>
        <p:txBody>
          <a:bodyPr/>
          <a:lstStyle/>
          <a:p>
            <a:r>
              <a:rPr lang="en-US" dirty="0" smtClean="0"/>
              <a:t>AV Communications</a:t>
            </a:r>
            <a:endParaRPr lang="en-US" dirty="0"/>
          </a:p>
        </p:txBody>
      </p:sp>
      <p:sp>
        <p:nvSpPr>
          <p:cNvPr id="9" name="Content Placeholder 8"/>
          <p:cNvSpPr>
            <a:spLocks noGrp="1"/>
          </p:cNvSpPr>
          <p:nvPr>
            <p:ph sz="quarter" idx="4"/>
          </p:nvPr>
        </p:nvSpPr>
        <p:spPr/>
        <p:txBody>
          <a:bodyPr/>
          <a:lstStyle/>
          <a:p>
            <a:pPr marL="114300" indent="0">
              <a:buNone/>
            </a:pPr>
            <a:r>
              <a:rPr lang="en-US" dirty="0" smtClean="0"/>
              <a:t>Videography</a:t>
            </a:r>
          </a:p>
          <a:p>
            <a:pPr marL="114300" indent="0">
              <a:buNone/>
            </a:pPr>
            <a:r>
              <a:rPr lang="en-US" dirty="0" smtClean="0"/>
              <a:t>Broadcasting</a:t>
            </a:r>
          </a:p>
          <a:p>
            <a:pPr marL="114300" indent="0">
              <a:buNone/>
            </a:pPr>
            <a:r>
              <a:rPr lang="en-US" dirty="0" smtClean="0"/>
              <a:t>Digital new media</a:t>
            </a:r>
          </a:p>
          <a:p>
            <a:pPr marL="114300" indent="0">
              <a:buNone/>
            </a:pPr>
            <a:r>
              <a:rPr lang="en-US" dirty="0" smtClean="0"/>
              <a:t>Social media</a:t>
            </a:r>
          </a:p>
          <a:p>
            <a:pPr marL="114300" indent="0">
              <a:buNone/>
            </a:pPr>
            <a:r>
              <a:rPr lang="en-US" dirty="0" smtClean="0"/>
              <a:t>Journalistic writing</a:t>
            </a:r>
          </a:p>
          <a:p>
            <a:pPr marL="114300" indent="0">
              <a:buNone/>
            </a:pPr>
            <a:r>
              <a:rPr lang="en-US" dirty="0" smtClean="0"/>
              <a:t>Digital story telling</a:t>
            </a:r>
            <a:endParaRPr lang="en-US" dirty="0"/>
          </a:p>
        </p:txBody>
      </p:sp>
      <p:sp>
        <p:nvSpPr>
          <p:cNvPr id="4" name="Date Placeholder 3"/>
          <p:cNvSpPr>
            <a:spLocks noGrp="1"/>
          </p:cNvSpPr>
          <p:nvPr>
            <p:ph type="dt" sz="half" idx="10"/>
          </p:nvPr>
        </p:nvSpPr>
        <p:spPr/>
        <p:txBody>
          <a:bodyPr/>
          <a:lstStyle/>
          <a:p>
            <a:endParaRPr lang="en-US"/>
          </a:p>
        </p:txBody>
      </p:sp>
      <p:sp>
        <p:nvSpPr>
          <p:cNvPr id="10" name="Footer Placeholder 9"/>
          <p:cNvSpPr>
            <a:spLocks noGrp="1"/>
          </p:cNvSpPr>
          <p:nvPr>
            <p:ph type="ftr" sz="quarter" idx="11"/>
          </p:nvPr>
        </p:nvSpPr>
        <p:spPr/>
        <p:txBody>
          <a:bodyPr/>
          <a:lstStyle/>
          <a:p>
            <a:r>
              <a:rPr lang="en-US" smtClean="0"/>
              <a:t>Visual Arts Webinar--Oct 18 2011--Randel &amp; Huser</a:t>
            </a:r>
            <a:endParaRPr lang="en-US"/>
          </a:p>
        </p:txBody>
      </p:sp>
      <p:sp>
        <p:nvSpPr>
          <p:cNvPr id="11" name="Slide Number Placeholder 10"/>
          <p:cNvSpPr>
            <a:spLocks noGrp="1"/>
          </p:cNvSpPr>
          <p:nvPr>
            <p:ph type="sldNum" sz="quarter" idx="12"/>
          </p:nvPr>
        </p:nvSpPr>
        <p:spPr/>
        <p:txBody>
          <a:bodyPr/>
          <a:lstStyle/>
          <a:p>
            <a:fld id="{5F232B0D-36BC-4840-880B-BE2884340A60}" type="slidenum">
              <a:rPr lang="en-US" smtClean="0"/>
              <a:pPr/>
              <a:t>10</a:t>
            </a:fld>
            <a:endParaRPr lang="en-US"/>
          </a:p>
        </p:txBody>
      </p:sp>
    </p:spTree>
    <p:extLst>
      <p:ext uri="{BB962C8B-B14F-4D97-AF65-F5344CB8AC3E}">
        <p14:creationId xmlns:p14="http://schemas.microsoft.com/office/powerpoint/2010/main" val="14025727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AV Communications</a:t>
            </a:r>
            <a:br>
              <a:rPr lang="en-US" dirty="0" smtClean="0"/>
            </a:b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endParaRPr lang="en-US"/>
          </a:p>
        </p:txBody>
      </p:sp>
      <p:pic>
        <p:nvPicPr>
          <p:cNvPr id="307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0" y="1762445"/>
            <a:ext cx="5867400" cy="43907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6"/>
          <p:cNvSpPr>
            <a:spLocks noGrp="1"/>
          </p:cNvSpPr>
          <p:nvPr>
            <p:ph type="ftr" sz="quarter" idx="11"/>
          </p:nvPr>
        </p:nvSpPr>
        <p:spPr/>
        <p:txBody>
          <a:bodyPr/>
          <a:lstStyle/>
          <a:p>
            <a:r>
              <a:rPr lang="en-US" smtClean="0"/>
              <a:t>Visual Arts Webinar--Oct 18 2011--Randel &amp; Huser</a:t>
            </a:r>
            <a:endParaRPr lang="en-US"/>
          </a:p>
        </p:txBody>
      </p:sp>
      <p:sp>
        <p:nvSpPr>
          <p:cNvPr id="8" name="Slide Number Placeholder 7"/>
          <p:cNvSpPr>
            <a:spLocks noGrp="1"/>
          </p:cNvSpPr>
          <p:nvPr>
            <p:ph type="sldNum" sz="quarter" idx="12"/>
          </p:nvPr>
        </p:nvSpPr>
        <p:spPr/>
        <p:txBody>
          <a:bodyPr/>
          <a:lstStyle/>
          <a:p>
            <a:fld id="{5F232B0D-36BC-4840-880B-BE2884340A60}" type="slidenum">
              <a:rPr lang="en-US" smtClean="0"/>
              <a:pPr/>
              <a:t>11</a:t>
            </a:fld>
            <a:endParaRPr lang="en-US"/>
          </a:p>
        </p:txBody>
      </p:sp>
    </p:spTree>
    <p:extLst>
      <p:ext uri="{BB962C8B-B14F-4D97-AF65-F5344CB8AC3E}">
        <p14:creationId xmlns:p14="http://schemas.microsoft.com/office/powerpoint/2010/main" val="36037439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Visual Arts</a:t>
            </a:r>
            <a:br>
              <a:rPr lang="en-US" dirty="0" smtClean="0"/>
            </a:br>
            <a:r>
              <a:rPr lang="en-US" dirty="0" smtClean="0"/>
              <a:t>(two strands)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endParaRPr lang="en-US"/>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1752600"/>
            <a:ext cx="5715000" cy="438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553200" y="2362200"/>
            <a:ext cx="2286000" cy="1754326"/>
          </a:xfrm>
          <a:prstGeom prst="rect">
            <a:avLst/>
          </a:prstGeom>
          <a:noFill/>
        </p:spPr>
        <p:txBody>
          <a:bodyPr wrap="square" rtlCol="0">
            <a:spAutoFit/>
          </a:bodyPr>
          <a:lstStyle/>
          <a:p>
            <a:pPr algn="ctr"/>
            <a:r>
              <a:rPr lang="en-US" dirty="0" smtClean="0"/>
              <a:t>NOTE: It is Strand Specific (pick one). This will determine assessment later on.</a:t>
            </a:r>
            <a:endParaRPr lang="en-US" dirty="0"/>
          </a:p>
        </p:txBody>
      </p:sp>
      <p:cxnSp>
        <p:nvCxnSpPr>
          <p:cNvPr id="9" name="Straight Arrow Connector 8"/>
          <p:cNvCxnSpPr/>
          <p:nvPr/>
        </p:nvCxnSpPr>
        <p:spPr>
          <a:xfrm flipH="1">
            <a:off x="4343400" y="3048000"/>
            <a:ext cx="2362200" cy="609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5943600" y="3048000"/>
            <a:ext cx="762000" cy="609600"/>
          </a:xfrm>
          <a:prstGeom prst="straightConnector1">
            <a:avLst/>
          </a:prstGeom>
          <a:ln cmpd="sng">
            <a:solidFill>
              <a:schemeClr val="tx1"/>
            </a:solidFill>
            <a:headEnd w="lg" len="lg"/>
            <a:tailEnd type="arrow"/>
          </a:ln>
        </p:spPr>
        <p:style>
          <a:lnRef idx="1">
            <a:schemeClr val="accent1"/>
          </a:lnRef>
          <a:fillRef idx="0">
            <a:schemeClr val="accent1"/>
          </a:fillRef>
          <a:effectRef idx="0">
            <a:schemeClr val="accent1"/>
          </a:effectRef>
          <a:fontRef idx="minor">
            <a:schemeClr val="tx1"/>
          </a:fontRef>
        </p:style>
      </p:cxnSp>
      <p:sp>
        <p:nvSpPr>
          <p:cNvPr id="8" name="Footer Placeholder 7"/>
          <p:cNvSpPr>
            <a:spLocks noGrp="1"/>
          </p:cNvSpPr>
          <p:nvPr>
            <p:ph type="ftr" sz="quarter" idx="11"/>
          </p:nvPr>
        </p:nvSpPr>
        <p:spPr/>
        <p:txBody>
          <a:bodyPr/>
          <a:lstStyle/>
          <a:p>
            <a:r>
              <a:rPr lang="en-US" smtClean="0"/>
              <a:t>Visual Arts Webinar--Oct 18 2011--Randel &amp; Huser</a:t>
            </a:r>
            <a:endParaRPr lang="en-US"/>
          </a:p>
        </p:txBody>
      </p:sp>
      <p:sp>
        <p:nvSpPr>
          <p:cNvPr id="10" name="Slide Number Placeholder 9"/>
          <p:cNvSpPr>
            <a:spLocks noGrp="1"/>
          </p:cNvSpPr>
          <p:nvPr>
            <p:ph type="sldNum" sz="quarter" idx="12"/>
          </p:nvPr>
        </p:nvSpPr>
        <p:spPr/>
        <p:txBody>
          <a:bodyPr/>
          <a:lstStyle/>
          <a:p>
            <a:fld id="{5F232B0D-36BC-4840-880B-BE2884340A60}" type="slidenum">
              <a:rPr lang="en-US" smtClean="0"/>
              <a:pPr/>
              <a:t>12</a:t>
            </a:fld>
            <a:endParaRPr lang="en-US"/>
          </a:p>
        </p:txBody>
      </p:sp>
    </p:spTree>
    <p:extLst>
      <p:ext uri="{BB962C8B-B14F-4D97-AF65-F5344CB8AC3E}">
        <p14:creationId xmlns:p14="http://schemas.microsoft.com/office/powerpoint/2010/main" val="3428829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5" name="Title 4"/>
          <p:cNvSpPr>
            <a:spLocks noGrp="1"/>
          </p:cNvSpPr>
          <p:nvPr>
            <p:ph type="title"/>
          </p:nvPr>
        </p:nvSpPr>
        <p:spPr/>
        <p:txBody>
          <a:bodyPr/>
          <a:lstStyle/>
          <a:p>
            <a:r>
              <a:rPr lang="en-US" dirty="0" smtClean="0"/>
              <a:t>Competencies and Profile Sheets</a:t>
            </a:r>
            <a:endParaRPr lang="en-US" dirty="0"/>
          </a:p>
        </p:txBody>
      </p:sp>
      <p:sp>
        <p:nvSpPr>
          <p:cNvPr id="6" name="Text Placeholder 5"/>
          <p:cNvSpPr>
            <a:spLocks noGrp="1"/>
          </p:cNvSpPr>
          <p:nvPr>
            <p:ph type="body" idx="1"/>
          </p:nvPr>
        </p:nvSpPr>
        <p:spPr/>
        <p:txBody>
          <a:bodyPr/>
          <a:lstStyle/>
          <a:p>
            <a:endParaRPr lang="en-US"/>
          </a:p>
        </p:txBody>
      </p:sp>
      <p:sp>
        <p:nvSpPr>
          <p:cNvPr id="7" name="Footer Placeholder 6"/>
          <p:cNvSpPr>
            <a:spLocks noGrp="1"/>
          </p:cNvSpPr>
          <p:nvPr>
            <p:ph type="ftr" sz="quarter" idx="11"/>
          </p:nvPr>
        </p:nvSpPr>
        <p:spPr/>
        <p:txBody>
          <a:bodyPr/>
          <a:lstStyle/>
          <a:p>
            <a:r>
              <a:rPr lang="en-US" smtClean="0"/>
              <a:t>Visual Arts Webinar--Oct 18 2011--Randel &amp; Huser</a:t>
            </a:r>
            <a:endParaRPr lang="en-US"/>
          </a:p>
        </p:txBody>
      </p:sp>
      <p:sp>
        <p:nvSpPr>
          <p:cNvPr id="8" name="Slide Number Placeholder 7"/>
          <p:cNvSpPr>
            <a:spLocks noGrp="1"/>
          </p:cNvSpPr>
          <p:nvPr>
            <p:ph type="sldNum" sz="quarter" idx="12"/>
          </p:nvPr>
        </p:nvSpPr>
        <p:spPr/>
        <p:txBody>
          <a:bodyPr/>
          <a:lstStyle/>
          <a:p>
            <a:fld id="{5F232B0D-36BC-4840-880B-BE2884340A60}" type="slidenum">
              <a:rPr lang="en-US" smtClean="0"/>
              <a:pPr/>
              <a:t>13</a:t>
            </a:fld>
            <a:endParaRPr lang="en-US"/>
          </a:p>
        </p:txBody>
      </p:sp>
    </p:spTree>
    <p:extLst>
      <p:ext uri="{BB962C8B-B14F-4D97-AF65-F5344CB8AC3E}">
        <p14:creationId xmlns:p14="http://schemas.microsoft.com/office/powerpoint/2010/main" val="28739676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Course Competencies</a:t>
            </a:r>
            <a:br>
              <a:rPr lang="en-US" dirty="0" smtClean="0"/>
            </a:br>
            <a:endParaRPr lang="en-US" sz="2200" cap="none" dirty="0"/>
          </a:p>
        </p:txBody>
      </p:sp>
      <p:sp>
        <p:nvSpPr>
          <p:cNvPr id="7" name="Text Placeholder 6"/>
          <p:cNvSpPr>
            <a:spLocks noGrp="1"/>
          </p:cNvSpPr>
          <p:nvPr>
            <p:ph type="body" idx="1"/>
          </p:nvPr>
        </p:nvSpPr>
        <p:spPr/>
        <p:txBody>
          <a:bodyPr/>
          <a:lstStyle/>
          <a:p>
            <a:r>
              <a:rPr lang="en-US" dirty="0" smtClean="0"/>
              <a:t>Required of CTE Credit	</a:t>
            </a:r>
            <a:endParaRPr lang="en-US" dirty="0"/>
          </a:p>
        </p:txBody>
      </p:sp>
      <p:sp>
        <p:nvSpPr>
          <p:cNvPr id="8" name="Content Placeholder 7"/>
          <p:cNvSpPr>
            <a:spLocks noGrp="1"/>
          </p:cNvSpPr>
          <p:nvPr>
            <p:ph sz="half" idx="2"/>
          </p:nvPr>
        </p:nvSpPr>
        <p:spPr/>
        <p:txBody>
          <a:bodyPr>
            <a:normAutofit fontScale="92500" lnSpcReduction="20000"/>
          </a:bodyPr>
          <a:lstStyle/>
          <a:p>
            <a:r>
              <a:rPr lang="en-US" dirty="0" smtClean="0"/>
              <a:t>Industry determines the skills future workforce employees need.</a:t>
            </a:r>
          </a:p>
          <a:p>
            <a:r>
              <a:rPr lang="en-US" dirty="0" smtClean="0"/>
              <a:t>Skills are addressed through competencies organized by class.</a:t>
            </a:r>
          </a:p>
          <a:p>
            <a:r>
              <a:rPr lang="en-US" dirty="0" smtClean="0"/>
              <a:t>All course competencies must be taught in a course. </a:t>
            </a:r>
          </a:p>
          <a:p>
            <a:r>
              <a:rPr lang="en-US" dirty="0" smtClean="0"/>
              <a:t>Competencies can be added, but none removed.</a:t>
            </a:r>
            <a:endParaRPr lang="en-US" dirty="0"/>
          </a:p>
        </p:txBody>
      </p:sp>
      <p:sp>
        <p:nvSpPr>
          <p:cNvPr id="9" name="Text Placeholder 8"/>
          <p:cNvSpPr>
            <a:spLocks noGrp="1"/>
          </p:cNvSpPr>
          <p:nvPr>
            <p:ph type="body" sz="quarter" idx="3"/>
          </p:nvPr>
        </p:nvSpPr>
        <p:spPr>
          <a:xfrm>
            <a:off x="4648200" y="2057400"/>
            <a:ext cx="4041775" cy="639762"/>
          </a:xfrm>
        </p:spPr>
        <p:txBody>
          <a:bodyPr/>
          <a:lstStyle/>
          <a:p>
            <a:r>
              <a:rPr lang="en-US" dirty="0" smtClean="0"/>
              <a:t>Required for CTE and Fine Arts Credit</a:t>
            </a:r>
            <a:endParaRPr lang="en-US" dirty="0"/>
          </a:p>
        </p:txBody>
      </p:sp>
      <p:sp>
        <p:nvSpPr>
          <p:cNvPr id="10" name="Content Placeholder 9"/>
          <p:cNvSpPr>
            <a:spLocks noGrp="1"/>
          </p:cNvSpPr>
          <p:nvPr>
            <p:ph sz="quarter" idx="4"/>
          </p:nvPr>
        </p:nvSpPr>
        <p:spPr>
          <a:xfrm>
            <a:off x="4724400" y="2667000"/>
            <a:ext cx="4041775" cy="3687762"/>
          </a:xfrm>
        </p:spPr>
        <p:txBody>
          <a:bodyPr>
            <a:normAutofit fontScale="92500" lnSpcReduction="10000"/>
          </a:bodyPr>
          <a:lstStyle/>
          <a:p>
            <a:r>
              <a:rPr lang="en-US" dirty="0" smtClean="0"/>
              <a:t>Everything in left column </a:t>
            </a:r>
            <a:r>
              <a:rPr lang="en-US" sz="3200" b="1" dirty="0" smtClean="0"/>
              <a:t>plus</a:t>
            </a:r>
            <a:r>
              <a:rPr lang="en-US" dirty="0" smtClean="0"/>
              <a:t>….</a:t>
            </a:r>
          </a:p>
          <a:p>
            <a:r>
              <a:rPr lang="en-US" dirty="0" smtClean="0">
                <a:solidFill>
                  <a:srgbClr val="FF0000"/>
                </a:solidFill>
              </a:rPr>
              <a:t>Must be taught by a Highly Qualified Fully Certified teacher licensed in Visual Art Education.</a:t>
            </a:r>
          </a:p>
          <a:p>
            <a:pPr marL="114300" indent="0">
              <a:buNone/>
            </a:pPr>
            <a:r>
              <a:rPr lang="en-US" sz="1900" dirty="0" smtClean="0">
                <a:solidFill>
                  <a:schemeClr val="tx1"/>
                </a:solidFill>
              </a:rPr>
              <a:t>(QPA Requirement: “One unit of fine arts--music, art, dance, theater, forensics--or other similar studies selected by local board of education.”)</a:t>
            </a:r>
            <a:endParaRPr lang="en-US" sz="1900" dirty="0">
              <a:solidFill>
                <a:schemeClr val="tx1"/>
              </a:solidFill>
            </a:endParaRPr>
          </a:p>
        </p:txBody>
      </p:sp>
      <p:sp>
        <p:nvSpPr>
          <p:cNvPr id="4" name="Date Placeholder 3"/>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Visual Arts Webinar--Oct 18 2011--Randel &amp; Huser</a:t>
            </a:r>
            <a:endParaRPr lang="en-US"/>
          </a:p>
        </p:txBody>
      </p:sp>
      <p:sp>
        <p:nvSpPr>
          <p:cNvPr id="11" name="Slide Number Placeholder 10"/>
          <p:cNvSpPr>
            <a:spLocks noGrp="1"/>
          </p:cNvSpPr>
          <p:nvPr>
            <p:ph type="sldNum" sz="quarter" idx="12"/>
          </p:nvPr>
        </p:nvSpPr>
        <p:spPr/>
        <p:txBody>
          <a:bodyPr/>
          <a:lstStyle/>
          <a:p>
            <a:fld id="{5F232B0D-36BC-4840-880B-BE2884340A60}" type="slidenum">
              <a:rPr lang="en-US" smtClean="0"/>
              <a:pPr/>
              <a:t>14</a:t>
            </a:fld>
            <a:endParaRPr lang="en-US"/>
          </a:p>
        </p:txBody>
      </p:sp>
    </p:spTree>
    <p:extLst>
      <p:ext uri="{BB962C8B-B14F-4D97-AF65-F5344CB8AC3E}">
        <p14:creationId xmlns:p14="http://schemas.microsoft.com/office/powerpoint/2010/main" val="2632863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xEl>
                                              <p:pRg st="1" end="1"/>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P spid="9" grpId="0" build="p"/>
      <p:bldP spid="1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Arts, AV Tech and Communication</a:t>
            </a:r>
            <a:br>
              <a:rPr lang="en-US" dirty="0" smtClean="0"/>
            </a:br>
            <a:r>
              <a:rPr lang="en-US" dirty="0" smtClean="0"/>
              <a:t>Webpage </a:t>
            </a:r>
            <a:r>
              <a:rPr lang="en-US" sz="1800" dirty="0" smtClean="0"/>
              <a:t>(sample—Source: </a:t>
            </a:r>
            <a:r>
              <a:rPr lang="en-US" sz="1800" dirty="0" smtClean="0">
                <a:hlinkClick r:id="rId2"/>
              </a:rPr>
              <a:t>www.ksde.org</a:t>
            </a:r>
            <a:r>
              <a:rPr lang="en-US" sz="1800" dirty="0"/>
              <a:t> </a:t>
            </a:r>
            <a:br>
              <a:rPr lang="en-US" sz="1800" dirty="0"/>
            </a:br>
            <a:r>
              <a:rPr lang="en-US" sz="1800" dirty="0" smtClean="0"/>
              <a:t>(CTE—Arts, AV Tech and Communication Cluster Link )</a:t>
            </a:r>
            <a:endParaRPr lang="en-US" sz="1800" dirty="0"/>
          </a:p>
        </p:txBody>
      </p:sp>
      <p:sp>
        <p:nvSpPr>
          <p:cNvPr id="3" name="Date Placeholder 2"/>
          <p:cNvSpPr>
            <a:spLocks noGrp="1"/>
          </p:cNvSpPr>
          <p:nvPr>
            <p:ph type="dt" sz="half" idx="10"/>
          </p:nvPr>
        </p:nvSpPr>
        <p:spPr/>
        <p:txBody>
          <a:bodyPr/>
          <a:lstStyle/>
          <a:p>
            <a:endParaRPr lang="en-US"/>
          </a:p>
        </p:txBody>
      </p:sp>
      <p:pic>
        <p:nvPicPr>
          <p:cNvPr id="1125" name="Picture 1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2438400"/>
            <a:ext cx="5324475" cy="2533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extBox 17"/>
          <p:cNvSpPr txBox="1"/>
          <p:nvPr/>
        </p:nvSpPr>
        <p:spPr>
          <a:xfrm>
            <a:off x="533400" y="2057400"/>
            <a:ext cx="1981200" cy="369332"/>
          </a:xfrm>
          <a:prstGeom prst="rect">
            <a:avLst/>
          </a:prstGeom>
          <a:noFill/>
        </p:spPr>
        <p:txBody>
          <a:bodyPr wrap="square" rtlCol="0">
            <a:spAutoFit/>
          </a:bodyPr>
          <a:lstStyle/>
          <a:p>
            <a:r>
              <a:rPr lang="en-US" dirty="0" smtClean="0"/>
              <a:t>Pathway  Name</a:t>
            </a:r>
            <a:endParaRPr lang="en-US" dirty="0"/>
          </a:p>
        </p:txBody>
      </p:sp>
      <p:sp>
        <p:nvSpPr>
          <p:cNvPr id="12" name="Content Placeholder 11"/>
          <p:cNvSpPr txBox="1">
            <a:spLocks noGrp="1"/>
          </p:cNvSpPr>
          <p:nvPr>
            <p:ph idx="1"/>
          </p:nvPr>
        </p:nvSpPr>
        <p:spPr>
          <a:xfrm>
            <a:off x="457200" y="1752600"/>
            <a:ext cx="8229600" cy="461665"/>
          </a:xfrm>
          <a:prstGeom prst="rect">
            <a:avLst/>
          </a:prstGeom>
          <a:noFill/>
        </p:spPr>
        <p:txBody>
          <a:bodyPr wrap="square" rtlCol="0">
            <a:spAutoFit/>
          </a:bodyPr>
          <a:lstStyle/>
          <a:p>
            <a:endParaRPr lang="en-US" dirty="0"/>
          </a:p>
        </p:txBody>
      </p:sp>
      <p:sp>
        <p:nvSpPr>
          <p:cNvPr id="13" name="TextBox 12"/>
          <p:cNvSpPr txBox="1"/>
          <p:nvPr/>
        </p:nvSpPr>
        <p:spPr>
          <a:xfrm>
            <a:off x="3733800" y="5257800"/>
            <a:ext cx="1981200" cy="369332"/>
          </a:xfrm>
          <a:prstGeom prst="rect">
            <a:avLst/>
          </a:prstGeom>
          <a:noFill/>
        </p:spPr>
        <p:txBody>
          <a:bodyPr wrap="square" rtlCol="0">
            <a:spAutoFit/>
          </a:bodyPr>
          <a:lstStyle/>
          <a:p>
            <a:r>
              <a:rPr lang="en-US" dirty="0" smtClean="0"/>
              <a:t>File format</a:t>
            </a:r>
            <a:endParaRPr lang="en-US" dirty="0"/>
          </a:p>
        </p:txBody>
      </p:sp>
      <p:sp>
        <p:nvSpPr>
          <p:cNvPr id="14" name="TextBox 13"/>
          <p:cNvSpPr txBox="1"/>
          <p:nvPr/>
        </p:nvSpPr>
        <p:spPr>
          <a:xfrm>
            <a:off x="304800" y="5073134"/>
            <a:ext cx="2590800" cy="646331"/>
          </a:xfrm>
          <a:prstGeom prst="rect">
            <a:avLst/>
          </a:prstGeom>
          <a:noFill/>
        </p:spPr>
        <p:txBody>
          <a:bodyPr wrap="square" rtlCol="0">
            <a:spAutoFit/>
          </a:bodyPr>
          <a:lstStyle/>
          <a:p>
            <a:r>
              <a:rPr lang="en-US" dirty="0" smtClean="0"/>
              <a:t>KCCMS Code/State Course Title</a:t>
            </a:r>
            <a:endParaRPr lang="en-US" dirty="0"/>
          </a:p>
        </p:txBody>
      </p:sp>
      <p:cxnSp>
        <p:nvCxnSpPr>
          <p:cNvPr id="7" name="Straight Arrow Connector 6"/>
          <p:cNvCxnSpPr>
            <a:stCxn id="18" idx="3"/>
          </p:cNvCxnSpPr>
          <p:nvPr/>
        </p:nvCxnSpPr>
        <p:spPr>
          <a:xfrm>
            <a:off x="2514600" y="2242066"/>
            <a:ext cx="1447800" cy="184666"/>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876300" y="4495800"/>
            <a:ext cx="1638300" cy="455655"/>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4343400" y="4802145"/>
            <a:ext cx="819150" cy="455656"/>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r>
              <a:rPr lang="en-US" smtClean="0"/>
              <a:t>Visual Arts Webinar--Oct 18 2011--Randel &amp; Huser</a:t>
            </a:r>
            <a:endParaRPr lang="en-US"/>
          </a:p>
        </p:txBody>
      </p:sp>
      <p:sp>
        <p:nvSpPr>
          <p:cNvPr id="6" name="Slide Number Placeholder 5"/>
          <p:cNvSpPr>
            <a:spLocks noGrp="1"/>
          </p:cNvSpPr>
          <p:nvPr>
            <p:ph type="sldNum" sz="quarter" idx="12"/>
          </p:nvPr>
        </p:nvSpPr>
        <p:spPr/>
        <p:txBody>
          <a:bodyPr/>
          <a:lstStyle/>
          <a:p>
            <a:fld id="{5F232B0D-36BC-4840-880B-BE2884340A60}" type="slidenum">
              <a:rPr lang="en-US" smtClean="0"/>
              <a:pPr/>
              <a:t>15</a:t>
            </a:fld>
            <a:endParaRPr lang="en-US"/>
          </a:p>
        </p:txBody>
      </p:sp>
    </p:spTree>
    <p:extLst>
      <p:ext uri="{BB962C8B-B14F-4D97-AF65-F5344CB8AC3E}">
        <p14:creationId xmlns:p14="http://schemas.microsoft.com/office/powerpoint/2010/main" val="4068597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3" grpId="0"/>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Competency Profile—</a:t>
            </a:r>
            <a:br>
              <a:rPr lang="en-US" dirty="0" smtClean="0"/>
            </a:br>
            <a:r>
              <a:rPr lang="en-US" sz="2700" dirty="0" smtClean="0"/>
              <a:t>Part 1 of 3</a:t>
            </a:r>
            <a:endParaRPr lang="en-US" sz="2700" dirty="0"/>
          </a:p>
        </p:txBody>
      </p:sp>
      <p:sp>
        <p:nvSpPr>
          <p:cNvPr id="4" name="Date Placeholder 3"/>
          <p:cNvSpPr>
            <a:spLocks noGrp="1"/>
          </p:cNvSpPr>
          <p:nvPr>
            <p:ph type="dt" sz="half" idx="10"/>
          </p:nvPr>
        </p:nvSpPr>
        <p:spPr/>
        <p:txBody>
          <a:bodyPr/>
          <a:lstStyle/>
          <a:p>
            <a:endParaRPr lang="en-US"/>
          </a:p>
        </p:txBody>
      </p:sp>
      <p:pic>
        <p:nvPicPr>
          <p:cNvPr id="2053" name="Picture 5"/>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178317" y="1524000"/>
            <a:ext cx="4787366" cy="4724400"/>
          </a:xfrm>
          <a:prstGeom prst="rect">
            <a:avLst/>
          </a:prstGeom>
          <a:solidFill>
            <a:schemeClr val="bg1"/>
          </a:solidFill>
          <a:ln>
            <a:noFill/>
          </a:ln>
          <a:effectLst/>
          <a:extLst/>
        </p:spPr>
      </p:pic>
      <p:sp>
        <p:nvSpPr>
          <p:cNvPr id="3" name="TextBox 2"/>
          <p:cNvSpPr txBox="1"/>
          <p:nvPr/>
        </p:nvSpPr>
        <p:spPr>
          <a:xfrm>
            <a:off x="381000" y="1981200"/>
            <a:ext cx="1600200" cy="646331"/>
          </a:xfrm>
          <a:prstGeom prst="rect">
            <a:avLst/>
          </a:prstGeom>
          <a:noFill/>
        </p:spPr>
        <p:txBody>
          <a:bodyPr wrap="square" rtlCol="0">
            <a:spAutoFit/>
          </a:bodyPr>
          <a:lstStyle/>
          <a:p>
            <a:r>
              <a:rPr lang="en-US" dirty="0" smtClean="0"/>
              <a:t>Identifying information</a:t>
            </a:r>
            <a:endParaRPr lang="en-US" dirty="0"/>
          </a:p>
        </p:txBody>
      </p:sp>
      <p:cxnSp>
        <p:nvCxnSpPr>
          <p:cNvPr id="8" name="Straight Arrow Connector 7"/>
          <p:cNvCxnSpPr/>
          <p:nvPr/>
        </p:nvCxnSpPr>
        <p:spPr>
          <a:xfrm flipV="1">
            <a:off x="1752600" y="1828800"/>
            <a:ext cx="381000" cy="337066"/>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81000" y="2743200"/>
            <a:ext cx="1752600" cy="338554"/>
          </a:xfrm>
          <a:prstGeom prst="rect">
            <a:avLst/>
          </a:prstGeom>
          <a:noFill/>
        </p:spPr>
        <p:txBody>
          <a:bodyPr wrap="square" rtlCol="0">
            <a:spAutoFit/>
          </a:bodyPr>
          <a:lstStyle/>
          <a:p>
            <a:r>
              <a:rPr lang="en-US" sz="1600" dirty="0" smtClean="0"/>
              <a:t>Title/Description</a:t>
            </a:r>
            <a:endParaRPr lang="en-US" sz="1600" dirty="0"/>
          </a:p>
        </p:txBody>
      </p:sp>
      <p:cxnSp>
        <p:nvCxnSpPr>
          <p:cNvPr id="13" name="Straight Arrow Connector 12"/>
          <p:cNvCxnSpPr/>
          <p:nvPr/>
        </p:nvCxnSpPr>
        <p:spPr>
          <a:xfrm flipV="1">
            <a:off x="1981200" y="2350532"/>
            <a:ext cx="1676400" cy="39266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981200" y="2743200"/>
            <a:ext cx="304800" cy="169277"/>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71500" y="3733800"/>
            <a:ext cx="1371600" cy="830997"/>
          </a:xfrm>
          <a:prstGeom prst="rect">
            <a:avLst/>
          </a:prstGeom>
          <a:noFill/>
        </p:spPr>
        <p:txBody>
          <a:bodyPr wrap="square" rtlCol="0">
            <a:spAutoFit/>
          </a:bodyPr>
          <a:lstStyle/>
          <a:p>
            <a:r>
              <a:rPr lang="en-US" sz="1600" dirty="0" smtClean="0"/>
              <a:t>Learner Information</a:t>
            </a:r>
          </a:p>
          <a:p>
            <a:r>
              <a:rPr lang="en-US" sz="1600" dirty="0" smtClean="0"/>
              <a:t>Box</a:t>
            </a:r>
            <a:endParaRPr lang="en-US" sz="1600" dirty="0"/>
          </a:p>
        </p:txBody>
      </p:sp>
      <p:cxnSp>
        <p:nvCxnSpPr>
          <p:cNvPr id="19" name="Straight Arrow Connector 18"/>
          <p:cNvCxnSpPr/>
          <p:nvPr/>
        </p:nvCxnSpPr>
        <p:spPr>
          <a:xfrm>
            <a:off x="1447800" y="3930134"/>
            <a:ext cx="533400"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28600" y="5410200"/>
            <a:ext cx="1867930" cy="584775"/>
          </a:xfrm>
          <a:prstGeom prst="rect">
            <a:avLst/>
          </a:prstGeom>
          <a:noFill/>
        </p:spPr>
        <p:txBody>
          <a:bodyPr wrap="square" rtlCol="0">
            <a:spAutoFit/>
          </a:bodyPr>
          <a:lstStyle/>
          <a:p>
            <a:pPr algn="ctr"/>
            <a:r>
              <a:rPr lang="en-US" sz="1600" dirty="0" smtClean="0"/>
              <a:t>Directions and</a:t>
            </a:r>
          </a:p>
          <a:p>
            <a:pPr algn="ctr"/>
            <a:r>
              <a:rPr lang="en-US" sz="1600" dirty="0" smtClean="0"/>
              <a:t>Rating Scale</a:t>
            </a:r>
            <a:endParaRPr lang="en-US" sz="1600" dirty="0"/>
          </a:p>
        </p:txBody>
      </p:sp>
      <p:cxnSp>
        <p:nvCxnSpPr>
          <p:cNvPr id="22" name="Straight Arrow Connector 21"/>
          <p:cNvCxnSpPr/>
          <p:nvPr/>
        </p:nvCxnSpPr>
        <p:spPr>
          <a:xfrm>
            <a:off x="1600200" y="5748754"/>
            <a:ext cx="533400" cy="118646"/>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1638300" y="5579477"/>
            <a:ext cx="533400" cy="169277"/>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7" name="Footer Placeholder 6"/>
          <p:cNvSpPr>
            <a:spLocks noGrp="1"/>
          </p:cNvSpPr>
          <p:nvPr>
            <p:ph type="ftr" sz="quarter" idx="11"/>
          </p:nvPr>
        </p:nvSpPr>
        <p:spPr/>
        <p:txBody>
          <a:bodyPr/>
          <a:lstStyle/>
          <a:p>
            <a:r>
              <a:rPr lang="en-US" smtClean="0"/>
              <a:t>Visual Arts Webinar--Oct 18 2011--Randel &amp; Huser</a:t>
            </a:r>
            <a:endParaRPr lang="en-US"/>
          </a:p>
        </p:txBody>
      </p:sp>
      <p:sp>
        <p:nvSpPr>
          <p:cNvPr id="9" name="Slide Number Placeholder 8"/>
          <p:cNvSpPr>
            <a:spLocks noGrp="1"/>
          </p:cNvSpPr>
          <p:nvPr>
            <p:ph type="sldNum" sz="quarter" idx="12"/>
          </p:nvPr>
        </p:nvSpPr>
        <p:spPr/>
        <p:txBody>
          <a:bodyPr/>
          <a:lstStyle/>
          <a:p>
            <a:fld id="{5F232B0D-36BC-4840-880B-BE2884340A60}" type="slidenum">
              <a:rPr lang="en-US" smtClean="0"/>
              <a:pPr/>
              <a:t>16</a:t>
            </a:fld>
            <a:endParaRPr lang="en-US"/>
          </a:p>
        </p:txBody>
      </p:sp>
    </p:spTree>
    <p:extLst>
      <p:ext uri="{BB962C8B-B14F-4D97-AF65-F5344CB8AC3E}">
        <p14:creationId xmlns:p14="http://schemas.microsoft.com/office/powerpoint/2010/main" val="2279267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p:bldP spid="18" grpId="0"/>
      <p:bldP spid="2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Competency Profile—</a:t>
            </a:r>
            <a:br>
              <a:rPr lang="en-US" dirty="0" smtClean="0"/>
            </a:br>
            <a:r>
              <a:rPr lang="en-US" sz="2000" dirty="0" smtClean="0"/>
              <a:t>Part 2 of 3</a:t>
            </a:r>
            <a:endParaRPr lang="en-US" sz="2000" dirty="0"/>
          </a:p>
        </p:txBody>
      </p:sp>
      <p:sp>
        <p:nvSpPr>
          <p:cNvPr id="4" name="Date Placeholder 3"/>
          <p:cNvSpPr>
            <a:spLocks noGrp="1"/>
          </p:cNvSpPr>
          <p:nvPr>
            <p:ph type="dt" sz="half" idx="10"/>
          </p:nvPr>
        </p:nvSpPr>
        <p:spPr/>
        <p:txBody>
          <a:bodyPr/>
          <a:lstStyle/>
          <a:p>
            <a:endParaRPr lang="en-US"/>
          </a:p>
        </p:txBody>
      </p:sp>
      <p:pic>
        <p:nvPicPr>
          <p:cNvPr id="4099"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209800" y="1752600"/>
            <a:ext cx="6066272" cy="4373563"/>
          </a:xfrm>
          <a:prstGeom prst="rect">
            <a:avLst/>
          </a:prstGeom>
          <a:solidFill>
            <a:schemeClr val="bg1"/>
          </a:solidFill>
          <a:ln>
            <a:noFill/>
          </a:ln>
          <a:effectLst/>
          <a:extLst/>
        </p:spPr>
      </p:pic>
      <p:sp>
        <p:nvSpPr>
          <p:cNvPr id="7" name="TextBox 6"/>
          <p:cNvSpPr txBox="1"/>
          <p:nvPr/>
        </p:nvSpPr>
        <p:spPr>
          <a:xfrm>
            <a:off x="457200" y="1981200"/>
            <a:ext cx="1524000" cy="1815882"/>
          </a:xfrm>
          <a:prstGeom prst="rect">
            <a:avLst/>
          </a:prstGeom>
          <a:noFill/>
        </p:spPr>
        <p:txBody>
          <a:bodyPr wrap="square" rtlCol="0">
            <a:spAutoFit/>
          </a:bodyPr>
          <a:lstStyle/>
          <a:p>
            <a:r>
              <a:rPr lang="en-US" sz="1600" dirty="0" smtClean="0"/>
              <a:t>Essential competencies that all courses must include (incomplete list).</a:t>
            </a:r>
            <a:endParaRPr lang="en-US" sz="1600" dirty="0"/>
          </a:p>
        </p:txBody>
      </p:sp>
      <p:cxnSp>
        <p:nvCxnSpPr>
          <p:cNvPr id="8" name="Straight Arrow Connector 7"/>
          <p:cNvCxnSpPr/>
          <p:nvPr/>
        </p:nvCxnSpPr>
        <p:spPr>
          <a:xfrm flipV="1">
            <a:off x="1651686" y="2209800"/>
            <a:ext cx="558114" cy="8382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651686" y="3048000"/>
            <a:ext cx="558114" cy="6096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651686" y="3048000"/>
            <a:ext cx="558114" cy="22860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477000" y="1301859"/>
            <a:ext cx="2057400" cy="584775"/>
          </a:xfrm>
          <a:prstGeom prst="rect">
            <a:avLst/>
          </a:prstGeom>
          <a:noFill/>
        </p:spPr>
        <p:txBody>
          <a:bodyPr wrap="square" rtlCol="0">
            <a:spAutoFit/>
          </a:bodyPr>
          <a:lstStyle/>
          <a:p>
            <a:r>
              <a:rPr lang="en-US" sz="1600" dirty="0" smtClean="0"/>
              <a:t>Competency and rating columns.</a:t>
            </a:r>
            <a:endParaRPr lang="en-US" sz="1600" dirty="0"/>
          </a:p>
        </p:txBody>
      </p:sp>
      <p:cxnSp>
        <p:nvCxnSpPr>
          <p:cNvPr id="18" name="Straight Arrow Connector 17"/>
          <p:cNvCxnSpPr/>
          <p:nvPr/>
        </p:nvCxnSpPr>
        <p:spPr>
          <a:xfrm flipH="1">
            <a:off x="6172200" y="1851079"/>
            <a:ext cx="762000" cy="511121"/>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6928022" y="1857971"/>
            <a:ext cx="457200" cy="260241"/>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11"/>
          </p:nvPr>
        </p:nvSpPr>
        <p:spPr/>
        <p:txBody>
          <a:bodyPr/>
          <a:lstStyle/>
          <a:p>
            <a:r>
              <a:rPr lang="en-US" smtClean="0"/>
              <a:t>Visual Arts Webinar--Oct 18 2011--Randel &amp; Huser</a:t>
            </a:r>
            <a:endParaRPr lang="en-US"/>
          </a:p>
        </p:txBody>
      </p:sp>
      <p:sp>
        <p:nvSpPr>
          <p:cNvPr id="9" name="Slide Number Placeholder 8"/>
          <p:cNvSpPr>
            <a:spLocks noGrp="1"/>
          </p:cNvSpPr>
          <p:nvPr>
            <p:ph type="sldNum" sz="quarter" idx="12"/>
          </p:nvPr>
        </p:nvSpPr>
        <p:spPr/>
        <p:txBody>
          <a:bodyPr/>
          <a:lstStyle/>
          <a:p>
            <a:fld id="{5F232B0D-36BC-4840-880B-BE2884340A60}" type="slidenum">
              <a:rPr lang="en-US" smtClean="0"/>
              <a:pPr/>
              <a:t>17</a:t>
            </a:fld>
            <a:endParaRPr lang="en-US"/>
          </a:p>
        </p:txBody>
      </p:sp>
    </p:spTree>
    <p:extLst>
      <p:ext uri="{BB962C8B-B14F-4D97-AF65-F5344CB8AC3E}">
        <p14:creationId xmlns:p14="http://schemas.microsoft.com/office/powerpoint/2010/main" val="463314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Competency Profile—</a:t>
            </a:r>
            <a:br>
              <a:rPr lang="en-US" dirty="0" smtClean="0"/>
            </a:br>
            <a:r>
              <a:rPr lang="en-US" sz="2700" dirty="0" smtClean="0"/>
              <a:t>Part 3 of 3</a:t>
            </a:r>
            <a:endParaRPr lang="en-US" sz="2700" dirty="0"/>
          </a:p>
        </p:txBody>
      </p:sp>
      <p:sp>
        <p:nvSpPr>
          <p:cNvPr id="4" name="Date Placeholder 3"/>
          <p:cNvSpPr>
            <a:spLocks noGrp="1"/>
          </p:cNvSpPr>
          <p:nvPr>
            <p:ph type="dt" sz="half" idx="10"/>
          </p:nvPr>
        </p:nvSpPr>
        <p:spPr/>
        <p:txBody>
          <a:bodyPr/>
          <a:lstStyle/>
          <a:p>
            <a:endParaRPr lang="en-US"/>
          </a:p>
        </p:txBody>
      </p:sp>
      <p:pic>
        <p:nvPicPr>
          <p:cNvPr id="3077" name="Picture 5"/>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18054" y="1752600"/>
            <a:ext cx="7586919" cy="4572000"/>
          </a:xfrm>
          <a:prstGeom prst="rect">
            <a:avLst/>
          </a:prstGeom>
          <a:solidFill>
            <a:schemeClr val="bg1"/>
          </a:solidFill>
          <a:ln>
            <a:noFill/>
          </a:ln>
          <a:effectLst/>
          <a:extLst/>
        </p:spPr>
      </p:pic>
      <p:sp>
        <p:nvSpPr>
          <p:cNvPr id="7" name="TextBox 6"/>
          <p:cNvSpPr txBox="1"/>
          <p:nvPr/>
        </p:nvSpPr>
        <p:spPr>
          <a:xfrm>
            <a:off x="2819400" y="1594246"/>
            <a:ext cx="4572000" cy="338554"/>
          </a:xfrm>
          <a:prstGeom prst="rect">
            <a:avLst/>
          </a:prstGeom>
          <a:noFill/>
        </p:spPr>
        <p:txBody>
          <a:bodyPr wrap="square" rtlCol="0">
            <a:spAutoFit/>
          </a:bodyPr>
          <a:lstStyle/>
          <a:p>
            <a:r>
              <a:rPr lang="en-US" sz="1600" dirty="0" smtClean="0"/>
              <a:t>Technical competencies (Course specific)</a:t>
            </a:r>
            <a:endParaRPr lang="en-US" sz="1600" dirty="0"/>
          </a:p>
        </p:txBody>
      </p:sp>
      <p:cxnSp>
        <p:nvCxnSpPr>
          <p:cNvPr id="8" name="Straight Arrow Connector 7"/>
          <p:cNvCxnSpPr/>
          <p:nvPr/>
        </p:nvCxnSpPr>
        <p:spPr>
          <a:xfrm flipH="1">
            <a:off x="2286000" y="1932800"/>
            <a:ext cx="609600" cy="12551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2628900" y="1886633"/>
            <a:ext cx="266700" cy="2075767"/>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11"/>
          </p:nvPr>
        </p:nvSpPr>
        <p:spPr/>
        <p:txBody>
          <a:bodyPr/>
          <a:lstStyle/>
          <a:p>
            <a:r>
              <a:rPr lang="en-US" smtClean="0"/>
              <a:t>Visual Arts Webinar--Oct 18 2011--Randel &amp; Huser</a:t>
            </a:r>
            <a:endParaRPr lang="en-US"/>
          </a:p>
        </p:txBody>
      </p:sp>
      <p:sp>
        <p:nvSpPr>
          <p:cNvPr id="9" name="Slide Number Placeholder 8"/>
          <p:cNvSpPr>
            <a:spLocks noGrp="1"/>
          </p:cNvSpPr>
          <p:nvPr>
            <p:ph type="sldNum" sz="quarter" idx="12"/>
          </p:nvPr>
        </p:nvSpPr>
        <p:spPr/>
        <p:txBody>
          <a:bodyPr/>
          <a:lstStyle/>
          <a:p>
            <a:fld id="{5F232B0D-36BC-4840-880B-BE2884340A60}" type="slidenum">
              <a:rPr lang="en-US" smtClean="0"/>
              <a:pPr/>
              <a:t>18</a:t>
            </a:fld>
            <a:endParaRPr lang="en-US"/>
          </a:p>
        </p:txBody>
      </p:sp>
    </p:spTree>
    <p:extLst>
      <p:ext uri="{BB962C8B-B14F-4D97-AF65-F5344CB8AC3E}">
        <p14:creationId xmlns:p14="http://schemas.microsoft.com/office/powerpoint/2010/main" val="34420331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5" name="Title 4"/>
          <p:cNvSpPr>
            <a:spLocks noGrp="1"/>
          </p:cNvSpPr>
          <p:nvPr>
            <p:ph type="title"/>
          </p:nvPr>
        </p:nvSpPr>
        <p:spPr/>
        <p:txBody>
          <a:bodyPr/>
          <a:lstStyle/>
          <a:p>
            <a:r>
              <a:rPr lang="en-US" dirty="0" smtClean="0"/>
              <a:t>KSDE-CTE Policies</a:t>
            </a:r>
            <a:endParaRPr lang="en-US" dirty="0"/>
          </a:p>
        </p:txBody>
      </p:sp>
      <p:sp>
        <p:nvSpPr>
          <p:cNvPr id="6" name="Text Placeholder 5"/>
          <p:cNvSpPr>
            <a:spLocks noGrp="1"/>
          </p:cNvSpPr>
          <p:nvPr>
            <p:ph type="body" idx="1"/>
          </p:nvPr>
        </p:nvSpPr>
        <p:spPr/>
        <p:txBody>
          <a:bodyPr/>
          <a:lstStyle/>
          <a:p>
            <a:r>
              <a:rPr lang="en-US" dirty="0" smtClean="0"/>
              <a:t>Pathway Application</a:t>
            </a:r>
            <a:endParaRPr lang="en-US" dirty="0"/>
          </a:p>
        </p:txBody>
      </p:sp>
      <p:sp>
        <p:nvSpPr>
          <p:cNvPr id="7" name="Footer Placeholder 6"/>
          <p:cNvSpPr>
            <a:spLocks noGrp="1"/>
          </p:cNvSpPr>
          <p:nvPr>
            <p:ph type="ftr" sz="quarter" idx="11"/>
          </p:nvPr>
        </p:nvSpPr>
        <p:spPr/>
        <p:txBody>
          <a:bodyPr/>
          <a:lstStyle/>
          <a:p>
            <a:r>
              <a:rPr lang="en-US" smtClean="0"/>
              <a:t>Visual Arts Webinar--Oct 18 2011--Randel &amp; Huser</a:t>
            </a:r>
            <a:endParaRPr lang="en-US"/>
          </a:p>
        </p:txBody>
      </p:sp>
      <p:sp>
        <p:nvSpPr>
          <p:cNvPr id="8" name="Slide Number Placeholder 7"/>
          <p:cNvSpPr>
            <a:spLocks noGrp="1"/>
          </p:cNvSpPr>
          <p:nvPr>
            <p:ph type="sldNum" sz="quarter" idx="12"/>
          </p:nvPr>
        </p:nvSpPr>
        <p:spPr/>
        <p:txBody>
          <a:bodyPr/>
          <a:lstStyle/>
          <a:p>
            <a:fld id="{5F232B0D-36BC-4840-880B-BE2884340A60}" type="slidenum">
              <a:rPr lang="en-US" smtClean="0"/>
              <a:pPr/>
              <a:t>19</a:t>
            </a:fld>
            <a:endParaRPr lang="en-US"/>
          </a:p>
        </p:txBody>
      </p:sp>
    </p:spTree>
    <p:extLst>
      <p:ext uri="{BB962C8B-B14F-4D97-AF65-F5344CB8AC3E}">
        <p14:creationId xmlns:p14="http://schemas.microsoft.com/office/powerpoint/2010/main" val="821753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Presenters:</a:t>
            </a:r>
            <a:endParaRPr lang="en-US" dirty="0"/>
          </a:p>
        </p:txBody>
      </p:sp>
      <p:sp>
        <p:nvSpPr>
          <p:cNvPr id="3" name="Text Placeholder 2"/>
          <p:cNvSpPr>
            <a:spLocks noGrp="1"/>
          </p:cNvSpPr>
          <p:nvPr>
            <p:ph type="body" idx="1"/>
          </p:nvPr>
        </p:nvSpPr>
        <p:spPr/>
        <p:txBody>
          <a:bodyPr/>
          <a:lstStyle/>
          <a:p>
            <a:r>
              <a:rPr lang="en-US" dirty="0" smtClean="0"/>
              <a:t>Joyce Huser</a:t>
            </a:r>
            <a:endParaRPr lang="en-US" dirty="0"/>
          </a:p>
        </p:txBody>
      </p:sp>
      <p:sp>
        <p:nvSpPr>
          <p:cNvPr id="4" name="Content Placeholder 3"/>
          <p:cNvSpPr>
            <a:spLocks noGrp="1"/>
          </p:cNvSpPr>
          <p:nvPr>
            <p:ph sz="half" idx="2"/>
          </p:nvPr>
        </p:nvSpPr>
        <p:spPr/>
        <p:txBody>
          <a:bodyPr>
            <a:normAutofit fontScale="92500" lnSpcReduction="10000"/>
          </a:bodyPr>
          <a:lstStyle/>
          <a:p>
            <a:r>
              <a:rPr lang="en-US" dirty="0" smtClean="0"/>
              <a:t>KSDE Fine Arts Program Consultant</a:t>
            </a:r>
          </a:p>
          <a:p>
            <a:r>
              <a:rPr lang="en-US" dirty="0" smtClean="0"/>
              <a:t>National Board Certified Teacher - NBCT</a:t>
            </a:r>
          </a:p>
          <a:p>
            <a:r>
              <a:rPr lang="en-US" dirty="0" smtClean="0"/>
              <a:t>19 years classroom experience</a:t>
            </a:r>
          </a:p>
          <a:p>
            <a:r>
              <a:rPr lang="en-US" dirty="0" smtClean="0"/>
              <a:t>MS in Visual Arts Education</a:t>
            </a:r>
          </a:p>
          <a:p>
            <a:r>
              <a:rPr lang="en-US" dirty="0" smtClean="0"/>
              <a:t>BA </a:t>
            </a:r>
            <a:r>
              <a:rPr lang="en-US" dirty="0" smtClean="0"/>
              <a:t>Philosophy, Theology, Minor in Art</a:t>
            </a:r>
          </a:p>
          <a:p>
            <a:pPr marL="114300" indent="0">
              <a:buNone/>
            </a:pPr>
            <a:endParaRPr lang="en-US" dirty="0"/>
          </a:p>
        </p:txBody>
      </p:sp>
      <p:sp>
        <p:nvSpPr>
          <p:cNvPr id="5" name="Text Placeholder 4"/>
          <p:cNvSpPr>
            <a:spLocks noGrp="1"/>
          </p:cNvSpPr>
          <p:nvPr>
            <p:ph type="body" sz="quarter" idx="3"/>
          </p:nvPr>
        </p:nvSpPr>
        <p:spPr/>
        <p:txBody>
          <a:bodyPr/>
          <a:lstStyle/>
          <a:p>
            <a:r>
              <a:rPr lang="en-US" dirty="0" smtClean="0"/>
              <a:t>Gayla Randel</a:t>
            </a:r>
            <a:endParaRPr lang="en-US" dirty="0"/>
          </a:p>
        </p:txBody>
      </p:sp>
      <p:sp>
        <p:nvSpPr>
          <p:cNvPr id="6" name="Content Placeholder 5"/>
          <p:cNvSpPr>
            <a:spLocks noGrp="1"/>
          </p:cNvSpPr>
          <p:nvPr>
            <p:ph sz="quarter" idx="4"/>
          </p:nvPr>
        </p:nvSpPr>
        <p:spPr/>
        <p:txBody>
          <a:bodyPr>
            <a:normAutofit fontScale="92500" lnSpcReduction="20000"/>
          </a:bodyPr>
          <a:lstStyle/>
          <a:p>
            <a:r>
              <a:rPr lang="en-US" dirty="0" smtClean="0"/>
              <a:t>KSDE Family and Consumer Sciences Program Consultant</a:t>
            </a:r>
          </a:p>
          <a:p>
            <a:r>
              <a:rPr lang="en-US" dirty="0" smtClean="0"/>
              <a:t>20 </a:t>
            </a:r>
            <a:r>
              <a:rPr lang="en-US" dirty="0" err="1" smtClean="0"/>
              <a:t>yrs</a:t>
            </a:r>
            <a:r>
              <a:rPr lang="en-US" dirty="0" smtClean="0"/>
              <a:t> classroom experience</a:t>
            </a:r>
          </a:p>
          <a:p>
            <a:r>
              <a:rPr lang="en-US" dirty="0" smtClean="0"/>
              <a:t>AAFCS Certified in Family and Consumer Sciences - CFCS</a:t>
            </a:r>
          </a:p>
          <a:p>
            <a:r>
              <a:rPr lang="en-US" dirty="0" smtClean="0"/>
              <a:t>MS Adult, Continuing and Occupational Education</a:t>
            </a:r>
          </a:p>
          <a:p>
            <a:r>
              <a:rPr lang="en-US" dirty="0" smtClean="0"/>
              <a:t>BS Vocational Home Economics</a:t>
            </a:r>
            <a:endParaRPr lang="en-US" dirty="0"/>
          </a:p>
        </p:txBody>
      </p:sp>
      <p:sp>
        <p:nvSpPr>
          <p:cNvPr id="7" name="Date Placeholder 6"/>
          <p:cNvSpPr>
            <a:spLocks noGrp="1"/>
          </p:cNvSpPr>
          <p:nvPr>
            <p:ph type="dt" sz="half" idx="10"/>
          </p:nvPr>
        </p:nvSpPr>
        <p:spPr/>
        <p:txBody>
          <a:bodyPr/>
          <a:lstStyle/>
          <a:p>
            <a:endParaRPr lang="en-US"/>
          </a:p>
        </p:txBody>
      </p:sp>
      <p:sp>
        <p:nvSpPr>
          <p:cNvPr id="10" name="Footer Placeholder 9"/>
          <p:cNvSpPr>
            <a:spLocks noGrp="1"/>
          </p:cNvSpPr>
          <p:nvPr>
            <p:ph type="ftr" sz="quarter" idx="11"/>
          </p:nvPr>
        </p:nvSpPr>
        <p:spPr/>
        <p:txBody>
          <a:bodyPr/>
          <a:lstStyle/>
          <a:p>
            <a:r>
              <a:rPr lang="en-US" smtClean="0"/>
              <a:t>Visual Arts Webinar--Oct 18 2011--Randel &amp; Huser</a:t>
            </a:r>
            <a:endParaRPr lang="en-US"/>
          </a:p>
        </p:txBody>
      </p:sp>
      <p:sp>
        <p:nvSpPr>
          <p:cNvPr id="11" name="Slide Number Placeholder 10"/>
          <p:cNvSpPr>
            <a:spLocks noGrp="1"/>
          </p:cNvSpPr>
          <p:nvPr>
            <p:ph type="sldNum" sz="quarter" idx="12"/>
          </p:nvPr>
        </p:nvSpPr>
        <p:spPr/>
        <p:txBody>
          <a:bodyPr/>
          <a:lstStyle/>
          <a:p>
            <a:fld id="{5F232B0D-36BC-4840-880B-BE2884340A60}" type="slidenum">
              <a:rPr lang="en-US" smtClean="0"/>
              <a:pPr/>
              <a:t>2</a:t>
            </a:fld>
            <a:endParaRPr lang="en-US"/>
          </a:p>
        </p:txBody>
      </p:sp>
    </p:spTree>
    <p:extLst>
      <p:ext uri="{BB962C8B-B14F-4D97-AF65-F5344CB8AC3E}">
        <p14:creationId xmlns:p14="http://schemas.microsoft.com/office/powerpoint/2010/main" val="19296829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Pathway Application</a:t>
            </a:r>
            <a:br>
              <a:rPr lang="en-US" dirty="0" smtClean="0"/>
            </a:br>
            <a:r>
              <a:rPr lang="en-US" sz="2200" dirty="0" smtClean="0"/>
              <a:t>CPPSA—Career </a:t>
            </a:r>
            <a:r>
              <a:rPr lang="en-US" sz="2200" dirty="0"/>
              <a:t>Pathways Program of Study </a:t>
            </a:r>
            <a:r>
              <a:rPr lang="en-US" sz="2200" dirty="0" smtClean="0"/>
              <a:t>Application</a:t>
            </a:r>
            <a:endParaRPr lang="en-US" sz="2200" dirty="0"/>
          </a:p>
        </p:txBody>
      </p:sp>
      <p:sp>
        <p:nvSpPr>
          <p:cNvPr id="3" name="Content Placeholder 2"/>
          <p:cNvSpPr>
            <a:spLocks noGrp="1"/>
          </p:cNvSpPr>
          <p:nvPr>
            <p:ph idx="1"/>
          </p:nvPr>
        </p:nvSpPr>
        <p:spPr/>
        <p:txBody>
          <a:bodyPr>
            <a:normAutofit fontScale="92500"/>
          </a:bodyPr>
          <a:lstStyle/>
          <a:p>
            <a:pPr marL="571500" indent="-457200">
              <a:buAutoNum type="arabicPeriod"/>
            </a:pPr>
            <a:r>
              <a:rPr lang="en-US" dirty="0" smtClean="0"/>
              <a:t>Have all courses in KCCMS so they will show up when completing your application.</a:t>
            </a:r>
          </a:p>
          <a:p>
            <a:pPr marL="571500" indent="-457200">
              <a:buAutoNum type="arabicPeriod"/>
            </a:pPr>
            <a:r>
              <a:rPr lang="en-US" dirty="0" smtClean="0"/>
              <a:t>Ask to be the data entry person OR find out who it is. This will be the person to complete the actual form.</a:t>
            </a:r>
          </a:p>
          <a:p>
            <a:pPr marL="571500" indent="-457200">
              <a:buAutoNum type="arabicPeriod"/>
            </a:pPr>
            <a:r>
              <a:rPr lang="en-US" dirty="0" smtClean="0"/>
              <a:t>Refer to the help documents available at </a:t>
            </a:r>
            <a:r>
              <a:rPr lang="en-US" dirty="0" smtClean="0">
                <a:hlinkClick r:id="rId2"/>
              </a:rPr>
              <a:t>www.ksde.org</a:t>
            </a:r>
            <a:r>
              <a:rPr lang="en-US" dirty="0" smtClean="0"/>
              <a:t> .  Click on CTE (right menu) and then “CTE Forms and Documents” (left menu).  You’ll find webinars/reference sheets, etc. on the process.</a:t>
            </a:r>
          </a:p>
          <a:p>
            <a:pPr marL="571500" indent="-457200">
              <a:buAutoNum type="arabicPeriod"/>
            </a:pPr>
            <a:r>
              <a:rPr lang="en-US" dirty="0" smtClean="0"/>
              <a:t>Submit completed application between Nov 15 and March 15 for following year. (Always working one year ahead.)</a:t>
            </a:r>
          </a:p>
          <a:p>
            <a:pPr marL="114300" indent="0">
              <a:buNone/>
            </a:pPr>
            <a:endParaRPr lang="en-US" dirty="0"/>
          </a:p>
        </p:txBody>
      </p:sp>
      <p:sp>
        <p:nvSpPr>
          <p:cNvPr id="4" name="Date Placeholder 3"/>
          <p:cNvSpPr>
            <a:spLocks noGrp="1"/>
          </p:cNvSpPr>
          <p:nvPr>
            <p:ph type="dt" sz="half" idx="10"/>
          </p:nvPr>
        </p:nvSpPr>
        <p:spPr/>
        <p:txBody>
          <a:bodyPr/>
          <a:lstStyle/>
          <a:p>
            <a:endParaRPr lang="en-US"/>
          </a:p>
        </p:txBody>
      </p:sp>
      <p:sp>
        <p:nvSpPr>
          <p:cNvPr id="7" name="Footer Placeholder 6"/>
          <p:cNvSpPr>
            <a:spLocks noGrp="1"/>
          </p:cNvSpPr>
          <p:nvPr>
            <p:ph type="ftr" sz="quarter" idx="11"/>
          </p:nvPr>
        </p:nvSpPr>
        <p:spPr/>
        <p:txBody>
          <a:bodyPr/>
          <a:lstStyle/>
          <a:p>
            <a:r>
              <a:rPr lang="en-US" smtClean="0"/>
              <a:t>Visual Arts Webinar--Oct 18 2011--Randel &amp; Huser</a:t>
            </a:r>
            <a:endParaRPr lang="en-US"/>
          </a:p>
        </p:txBody>
      </p:sp>
      <p:sp>
        <p:nvSpPr>
          <p:cNvPr id="8" name="Slide Number Placeholder 7"/>
          <p:cNvSpPr>
            <a:spLocks noGrp="1"/>
          </p:cNvSpPr>
          <p:nvPr>
            <p:ph type="sldNum" sz="quarter" idx="12"/>
          </p:nvPr>
        </p:nvSpPr>
        <p:spPr/>
        <p:txBody>
          <a:bodyPr/>
          <a:lstStyle/>
          <a:p>
            <a:fld id="{5F232B0D-36BC-4840-880B-BE2884340A60}" type="slidenum">
              <a:rPr lang="en-US" smtClean="0"/>
              <a:pPr/>
              <a:t>20</a:t>
            </a:fld>
            <a:endParaRPr lang="en-US"/>
          </a:p>
        </p:txBody>
      </p:sp>
    </p:spTree>
    <p:extLst>
      <p:ext uri="{BB962C8B-B14F-4D97-AF65-F5344CB8AC3E}">
        <p14:creationId xmlns:p14="http://schemas.microsoft.com/office/powerpoint/2010/main" val="1804164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Pathway Requirements</a:t>
            </a:r>
            <a:endParaRPr lang="en-US" dirty="0"/>
          </a:p>
        </p:txBody>
      </p:sp>
      <p:sp>
        <p:nvSpPr>
          <p:cNvPr id="3" name="Content Placeholder 2"/>
          <p:cNvSpPr>
            <a:spLocks noGrp="1"/>
          </p:cNvSpPr>
          <p:nvPr>
            <p:ph idx="1"/>
          </p:nvPr>
        </p:nvSpPr>
        <p:spPr/>
        <p:txBody>
          <a:bodyPr>
            <a:normAutofit/>
          </a:bodyPr>
          <a:lstStyle/>
          <a:p>
            <a:pPr lvl="1"/>
            <a:r>
              <a:rPr lang="en-US" dirty="0"/>
              <a:t>Qualified </a:t>
            </a:r>
            <a:r>
              <a:rPr lang="en-US" dirty="0" smtClean="0"/>
              <a:t>teacher </a:t>
            </a:r>
            <a:endParaRPr lang="en-US" dirty="0"/>
          </a:p>
          <a:p>
            <a:pPr lvl="1"/>
            <a:r>
              <a:rPr lang="en-US" dirty="0"/>
              <a:t>Course sequence of 3 credits or more offered</a:t>
            </a:r>
          </a:p>
          <a:p>
            <a:pPr lvl="1"/>
            <a:r>
              <a:rPr lang="en-US" dirty="0"/>
              <a:t>Articulation agreement in place</a:t>
            </a:r>
          </a:p>
          <a:p>
            <a:pPr lvl="1"/>
            <a:r>
              <a:rPr lang="en-US" dirty="0"/>
              <a:t>Advisory committee meets occupational </a:t>
            </a:r>
            <a:r>
              <a:rPr lang="en-US" dirty="0" smtClean="0"/>
              <a:t>tie</a:t>
            </a:r>
          </a:p>
          <a:p>
            <a:pPr lvl="1"/>
            <a:r>
              <a:rPr lang="en-US" dirty="0" smtClean="0"/>
              <a:t>Two meetings are held a year </a:t>
            </a:r>
            <a:endParaRPr lang="en-US" dirty="0"/>
          </a:p>
          <a:p>
            <a:pPr lvl="1"/>
            <a:r>
              <a:rPr lang="en-US" dirty="0"/>
              <a:t>Plan of study includes grades </a:t>
            </a:r>
            <a:r>
              <a:rPr lang="en-US" dirty="0" smtClean="0"/>
              <a:t>8-13</a:t>
            </a:r>
            <a:endParaRPr lang="en-US" dirty="0"/>
          </a:p>
          <a:p>
            <a:pPr lvl="1"/>
            <a:endParaRPr lang="en-US" dirty="0" smtClean="0"/>
          </a:p>
          <a:p>
            <a:pPr marL="411480" lvl="1" indent="0">
              <a:buNone/>
            </a:pPr>
            <a:r>
              <a:rPr lang="en-US" i="1" dirty="0"/>
              <a:t>(NOTE</a:t>
            </a:r>
            <a:r>
              <a:rPr lang="en-US" i="1" dirty="0" smtClean="0"/>
              <a:t>: Refer </a:t>
            </a:r>
            <a:r>
              <a:rPr lang="en-US" i="1" dirty="0"/>
              <a:t>to the help documents available at </a:t>
            </a:r>
            <a:r>
              <a:rPr lang="en-US" i="1" dirty="0">
                <a:hlinkClick r:id="rId2"/>
              </a:rPr>
              <a:t>www.ksde.org</a:t>
            </a:r>
            <a:r>
              <a:rPr lang="en-US" i="1" dirty="0"/>
              <a:t> .  Click on CTE </a:t>
            </a:r>
            <a:r>
              <a:rPr lang="en-US" i="1" dirty="0" smtClean="0"/>
              <a:t>(right menu) and </a:t>
            </a:r>
            <a:r>
              <a:rPr lang="en-US" i="1" dirty="0"/>
              <a:t>then “CTE Forms and Documents</a:t>
            </a:r>
            <a:r>
              <a:rPr lang="en-US" i="1" dirty="0" smtClean="0"/>
              <a:t>”(left menu).  </a:t>
            </a:r>
            <a:r>
              <a:rPr lang="en-US" i="1" dirty="0"/>
              <a:t>You’ll find webinars/reference sheets, etc. </a:t>
            </a:r>
            <a:r>
              <a:rPr lang="en-US" i="1" dirty="0" smtClean="0"/>
              <a:t>on this webpage.)</a:t>
            </a:r>
            <a:endParaRPr lang="en-US" i="1" dirty="0"/>
          </a:p>
          <a:p>
            <a:pPr marL="411480" lvl="1" indent="0">
              <a:buNone/>
            </a:pPr>
            <a:r>
              <a:rPr lang="en-US" dirty="0" smtClean="0"/>
              <a:t> </a:t>
            </a:r>
          </a:p>
        </p:txBody>
      </p:sp>
      <p:sp>
        <p:nvSpPr>
          <p:cNvPr id="4" name="Date Placeholder 3"/>
          <p:cNvSpPr>
            <a:spLocks noGrp="1"/>
          </p:cNvSpPr>
          <p:nvPr>
            <p:ph type="dt" sz="half" idx="10"/>
          </p:nvPr>
        </p:nvSpPr>
        <p:spPr/>
        <p:txBody>
          <a:bodyPr/>
          <a:lstStyle/>
          <a:p>
            <a:endParaRPr lang="en-US"/>
          </a:p>
        </p:txBody>
      </p:sp>
      <p:sp>
        <p:nvSpPr>
          <p:cNvPr id="7" name="Footer Placeholder 6"/>
          <p:cNvSpPr>
            <a:spLocks noGrp="1"/>
          </p:cNvSpPr>
          <p:nvPr>
            <p:ph type="ftr" sz="quarter" idx="11"/>
          </p:nvPr>
        </p:nvSpPr>
        <p:spPr/>
        <p:txBody>
          <a:bodyPr/>
          <a:lstStyle/>
          <a:p>
            <a:r>
              <a:rPr lang="en-US" smtClean="0"/>
              <a:t>Visual Arts Webinar--Oct 18 2011--Randel &amp; Huser</a:t>
            </a:r>
            <a:endParaRPr lang="en-US"/>
          </a:p>
        </p:txBody>
      </p:sp>
      <p:sp>
        <p:nvSpPr>
          <p:cNvPr id="8" name="Slide Number Placeholder 7"/>
          <p:cNvSpPr>
            <a:spLocks noGrp="1"/>
          </p:cNvSpPr>
          <p:nvPr>
            <p:ph type="sldNum" sz="quarter" idx="12"/>
          </p:nvPr>
        </p:nvSpPr>
        <p:spPr/>
        <p:txBody>
          <a:bodyPr/>
          <a:lstStyle/>
          <a:p>
            <a:fld id="{5F232B0D-36BC-4840-880B-BE2884340A60}" type="slidenum">
              <a:rPr lang="en-US" smtClean="0"/>
              <a:pPr/>
              <a:t>21</a:t>
            </a:fld>
            <a:endParaRPr lang="en-US"/>
          </a:p>
        </p:txBody>
      </p:sp>
    </p:spTree>
    <p:extLst>
      <p:ext uri="{BB962C8B-B14F-4D97-AF65-F5344CB8AC3E}">
        <p14:creationId xmlns:p14="http://schemas.microsoft.com/office/powerpoint/2010/main" val="39177514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5" name="Title 4"/>
          <p:cNvSpPr>
            <a:spLocks noGrp="1"/>
          </p:cNvSpPr>
          <p:nvPr>
            <p:ph type="title"/>
          </p:nvPr>
        </p:nvSpPr>
        <p:spPr/>
        <p:txBody>
          <a:bodyPr/>
          <a:lstStyle/>
          <a:p>
            <a:r>
              <a:rPr lang="en-US" dirty="0" smtClean="0"/>
              <a:t>KSDE-CTE Policies</a:t>
            </a:r>
            <a:endParaRPr lang="en-US" dirty="0"/>
          </a:p>
        </p:txBody>
      </p:sp>
      <p:sp>
        <p:nvSpPr>
          <p:cNvPr id="6" name="Text Placeholder 5"/>
          <p:cNvSpPr>
            <a:spLocks noGrp="1"/>
          </p:cNvSpPr>
          <p:nvPr>
            <p:ph type="body" idx="1"/>
          </p:nvPr>
        </p:nvSpPr>
        <p:spPr/>
        <p:txBody>
          <a:bodyPr/>
          <a:lstStyle/>
          <a:p>
            <a:r>
              <a:rPr lang="en-US" dirty="0" smtClean="0"/>
              <a:t>Double Up </a:t>
            </a:r>
            <a:endParaRPr lang="en-US" dirty="0"/>
          </a:p>
        </p:txBody>
      </p:sp>
      <p:sp>
        <p:nvSpPr>
          <p:cNvPr id="7" name="Footer Placeholder 6"/>
          <p:cNvSpPr>
            <a:spLocks noGrp="1"/>
          </p:cNvSpPr>
          <p:nvPr>
            <p:ph type="ftr" sz="quarter" idx="11"/>
          </p:nvPr>
        </p:nvSpPr>
        <p:spPr/>
        <p:txBody>
          <a:bodyPr/>
          <a:lstStyle/>
          <a:p>
            <a:r>
              <a:rPr lang="en-US" smtClean="0"/>
              <a:t>Visual Arts Webinar--Oct 18 2011--Randel &amp; Huser</a:t>
            </a:r>
            <a:endParaRPr lang="en-US"/>
          </a:p>
        </p:txBody>
      </p:sp>
      <p:sp>
        <p:nvSpPr>
          <p:cNvPr id="8" name="Slide Number Placeholder 7"/>
          <p:cNvSpPr>
            <a:spLocks noGrp="1"/>
          </p:cNvSpPr>
          <p:nvPr>
            <p:ph type="sldNum" sz="quarter" idx="12"/>
          </p:nvPr>
        </p:nvSpPr>
        <p:spPr/>
        <p:txBody>
          <a:bodyPr/>
          <a:lstStyle/>
          <a:p>
            <a:fld id="{5F232B0D-36BC-4840-880B-BE2884340A60}" type="slidenum">
              <a:rPr lang="en-US" smtClean="0"/>
              <a:pPr/>
              <a:t>22</a:t>
            </a:fld>
            <a:endParaRPr lang="en-US"/>
          </a:p>
        </p:txBody>
      </p:sp>
    </p:spTree>
    <p:extLst>
      <p:ext uri="{BB962C8B-B14F-4D97-AF65-F5344CB8AC3E}">
        <p14:creationId xmlns:p14="http://schemas.microsoft.com/office/powerpoint/2010/main" val="23725857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Policy changes for pathways(2011-2012)</a:t>
            </a:r>
            <a:endParaRPr lang="en-US" dirty="0"/>
          </a:p>
        </p:txBody>
      </p:sp>
      <p:sp>
        <p:nvSpPr>
          <p:cNvPr id="3" name="Content Placeholder 2"/>
          <p:cNvSpPr>
            <a:spLocks noGrp="1"/>
          </p:cNvSpPr>
          <p:nvPr>
            <p:ph idx="1"/>
          </p:nvPr>
        </p:nvSpPr>
        <p:spPr/>
        <p:txBody>
          <a:bodyPr/>
          <a:lstStyle/>
          <a:p>
            <a:pPr>
              <a:buNone/>
            </a:pPr>
            <a:r>
              <a:rPr lang="en-US" dirty="0" smtClean="0"/>
              <a:t>Double ups are allowed (means two courses can be taught at the same time)  if: </a:t>
            </a:r>
          </a:p>
          <a:p>
            <a:pPr lvl="1"/>
            <a:r>
              <a:rPr lang="en-US" dirty="0" smtClean="0"/>
              <a:t>Courses are technical and/or application levels only</a:t>
            </a:r>
          </a:p>
          <a:p>
            <a:pPr lvl="1"/>
            <a:r>
              <a:rPr lang="en-US" dirty="0" smtClean="0"/>
              <a:t>These courses are offered in the same classroom.</a:t>
            </a:r>
          </a:p>
          <a:p>
            <a:pPr lvl="1"/>
            <a:r>
              <a:rPr lang="en-US" dirty="0" smtClean="0"/>
              <a:t>The total combined enrollment does not exceed 19 students per 1 teacher.</a:t>
            </a:r>
          </a:p>
          <a:p>
            <a:pPr marL="411480" lvl="1" indent="0">
              <a:buNone/>
            </a:pPr>
            <a:endParaRPr lang="en-US" dirty="0" smtClean="0"/>
          </a:p>
          <a:p>
            <a:pPr marL="411480" lvl="1" indent="0">
              <a:buNone/>
            </a:pPr>
            <a:r>
              <a:rPr lang="en-US" i="1" dirty="0" smtClean="0"/>
              <a:t>NESTING (more than two classes) is not allowed for funding, nor is independent study. </a:t>
            </a:r>
          </a:p>
          <a:p>
            <a:pPr marL="411480" lvl="1" indent="0">
              <a:buNone/>
            </a:pPr>
            <a:endParaRPr lang="en-US" dirty="0" smtClean="0"/>
          </a:p>
        </p:txBody>
      </p:sp>
      <p:sp>
        <p:nvSpPr>
          <p:cNvPr id="4" name="Date Placeholder 3"/>
          <p:cNvSpPr>
            <a:spLocks noGrp="1"/>
          </p:cNvSpPr>
          <p:nvPr>
            <p:ph type="dt" sz="half" idx="10"/>
          </p:nvPr>
        </p:nvSpPr>
        <p:spPr/>
        <p:txBody>
          <a:bodyPr/>
          <a:lstStyle/>
          <a:p>
            <a:endParaRPr lang="en-US"/>
          </a:p>
        </p:txBody>
      </p:sp>
      <p:sp>
        <p:nvSpPr>
          <p:cNvPr id="7" name="Footer Placeholder 6"/>
          <p:cNvSpPr>
            <a:spLocks noGrp="1"/>
          </p:cNvSpPr>
          <p:nvPr>
            <p:ph type="ftr" sz="quarter" idx="11"/>
          </p:nvPr>
        </p:nvSpPr>
        <p:spPr/>
        <p:txBody>
          <a:bodyPr/>
          <a:lstStyle/>
          <a:p>
            <a:r>
              <a:rPr lang="en-US" smtClean="0"/>
              <a:t>Visual Arts Webinar--Oct 18 2011--Randel &amp; Huser</a:t>
            </a:r>
            <a:endParaRPr lang="en-US"/>
          </a:p>
        </p:txBody>
      </p:sp>
      <p:sp>
        <p:nvSpPr>
          <p:cNvPr id="8" name="Slide Number Placeholder 7"/>
          <p:cNvSpPr>
            <a:spLocks noGrp="1"/>
          </p:cNvSpPr>
          <p:nvPr>
            <p:ph type="sldNum" sz="quarter" idx="12"/>
          </p:nvPr>
        </p:nvSpPr>
        <p:spPr/>
        <p:txBody>
          <a:bodyPr/>
          <a:lstStyle/>
          <a:p>
            <a:fld id="{5F232B0D-36BC-4840-880B-BE2884340A60}" type="slidenum">
              <a:rPr lang="en-US" smtClean="0"/>
              <a:pPr/>
              <a:t>23</a:t>
            </a:fld>
            <a:endParaRPr lang="en-US"/>
          </a:p>
        </p:txBody>
      </p:sp>
    </p:spTree>
    <p:extLst>
      <p:ext uri="{BB962C8B-B14F-4D97-AF65-F5344CB8AC3E}">
        <p14:creationId xmlns:p14="http://schemas.microsoft.com/office/powerpoint/2010/main" val="37367949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5" name="Title 4"/>
          <p:cNvSpPr>
            <a:spLocks noGrp="1"/>
          </p:cNvSpPr>
          <p:nvPr>
            <p:ph type="title"/>
          </p:nvPr>
        </p:nvSpPr>
        <p:spPr/>
        <p:txBody>
          <a:bodyPr/>
          <a:lstStyle/>
          <a:p>
            <a:r>
              <a:rPr lang="en-US" dirty="0" smtClean="0"/>
              <a:t>KSDE—CTE Policies</a:t>
            </a:r>
            <a:endParaRPr lang="en-US" dirty="0"/>
          </a:p>
        </p:txBody>
      </p:sp>
      <p:sp>
        <p:nvSpPr>
          <p:cNvPr id="6" name="Text Placeholder 5"/>
          <p:cNvSpPr>
            <a:spLocks noGrp="1"/>
          </p:cNvSpPr>
          <p:nvPr>
            <p:ph type="body" idx="1"/>
          </p:nvPr>
        </p:nvSpPr>
        <p:spPr/>
        <p:txBody>
          <a:bodyPr/>
          <a:lstStyle/>
          <a:p>
            <a:r>
              <a:rPr lang="en-US" dirty="0" smtClean="0"/>
              <a:t>Professional Learning Experience</a:t>
            </a:r>
            <a:endParaRPr lang="en-US" dirty="0"/>
          </a:p>
        </p:txBody>
      </p:sp>
      <p:sp>
        <p:nvSpPr>
          <p:cNvPr id="7" name="Footer Placeholder 6"/>
          <p:cNvSpPr>
            <a:spLocks noGrp="1"/>
          </p:cNvSpPr>
          <p:nvPr>
            <p:ph type="ftr" sz="quarter" idx="11"/>
          </p:nvPr>
        </p:nvSpPr>
        <p:spPr/>
        <p:txBody>
          <a:bodyPr/>
          <a:lstStyle/>
          <a:p>
            <a:r>
              <a:rPr lang="en-US" smtClean="0"/>
              <a:t>Visual Arts Webinar--Oct 18 2011--Randel &amp; Huser</a:t>
            </a:r>
            <a:endParaRPr lang="en-US"/>
          </a:p>
        </p:txBody>
      </p:sp>
      <p:sp>
        <p:nvSpPr>
          <p:cNvPr id="8" name="Slide Number Placeholder 7"/>
          <p:cNvSpPr>
            <a:spLocks noGrp="1"/>
          </p:cNvSpPr>
          <p:nvPr>
            <p:ph type="sldNum" sz="quarter" idx="12"/>
          </p:nvPr>
        </p:nvSpPr>
        <p:spPr/>
        <p:txBody>
          <a:bodyPr/>
          <a:lstStyle/>
          <a:p>
            <a:fld id="{5F232B0D-36BC-4840-880B-BE2884340A60}"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What it is and what it isn’t</a:t>
            </a:r>
            <a:endParaRPr lang="en-US" dirty="0"/>
          </a:p>
        </p:txBody>
      </p:sp>
      <p:sp>
        <p:nvSpPr>
          <p:cNvPr id="8" name="Text Placeholder 7"/>
          <p:cNvSpPr>
            <a:spLocks noGrp="1"/>
          </p:cNvSpPr>
          <p:nvPr>
            <p:ph type="body" idx="1"/>
          </p:nvPr>
        </p:nvSpPr>
        <p:spPr/>
        <p:txBody>
          <a:bodyPr/>
          <a:lstStyle/>
          <a:p>
            <a:r>
              <a:rPr lang="en-US" dirty="0" smtClean="0"/>
              <a:t>OJT 	</a:t>
            </a:r>
            <a:endParaRPr lang="en-US" dirty="0"/>
          </a:p>
        </p:txBody>
      </p:sp>
      <p:sp>
        <p:nvSpPr>
          <p:cNvPr id="9" name="Content Placeholder 8"/>
          <p:cNvSpPr>
            <a:spLocks noGrp="1"/>
          </p:cNvSpPr>
          <p:nvPr>
            <p:ph sz="half" idx="2"/>
          </p:nvPr>
        </p:nvSpPr>
        <p:spPr/>
        <p:txBody>
          <a:bodyPr>
            <a:normAutofit fontScale="92500" lnSpcReduction="20000"/>
          </a:bodyPr>
          <a:lstStyle/>
          <a:p>
            <a:r>
              <a:rPr lang="en-US" dirty="0" smtClean="0"/>
              <a:t>Work-based only</a:t>
            </a:r>
          </a:p>
          <a:p>
            <a:pPr>
              <a:buNone/>
            </a:pPr>
            <a:endParaRPr lang="en-US" dirty="0" smtClean="0"/>
          </a:p>
          <a:p>
            <a:r>
              <a:rPr lang="en-US" dirty="0" smtClean="0"/>
              <a:t>One job common</a:t>
            </a:r>
          </a:p>
          <a:p>
            <a:pPr>
              <a:buNone/>
            </a:pPr>
            <a:endParaRPr lang="en-US" dirty="0" smtClean="0"/>
          </a:p>
          <a:p>
            <a:r>
              <a:rPr lang="en-US" dirty="0" smtClean="0"/>
              <a:t>Job may or may not be related to technical instruction.</a:t>
            </a:r>
          </a:p>
          <a:p>
            <a:pPr>
              <a:buNone/>
            </a:pPr>
            <a:endParaRPr lang="en-US" dirty="0" smtClean="0"/>
          </a:p>
          <a:p>
            <a:r>
              <a:rPr lang="en-US" dirty="0" smtClean="0"/>
              <a:t>May or may not allow for improvement			</a:t>
            </a:r>
            <a:endParaRPr lang="en-US" dirty="0"/>
          </a:p>
        </p:txBody>
      </p:sp>
      <p:sp>
        <p:nvSpPr>
          <p:cNvPr id="10" name="Text Placeholder 9"/>
          <p:cNvSpPr>
            <a:spLocks noGrp="1"/>
          </p:cNvSpPr>
          <p:nvPr>
            <p:ph type="body" sz="quarter" idx="3"/>
          </p:nvPr>
        </p:nvSpPr>
        <p:spPr/>
        <p:txBody>
          <a:bodyPr/>
          <a:lstStyle/>
          <a:p>
            <a:r>
              <a:rPr lang="en-US" dirty="0" smtClean="0"/>
              <a:t>Professional Learning Experience</a:t>
            </a:r>
            <a:endParaRPr lang="en-US" dirty="0"/>
          </a:p>
        </p:txBody>
      </p:sp>
      <p:sp>
        <p:nvSpPr>
          <p:cNvPr id="11" name="Content Placeholder 10"/>
          <p:cNvSpPr>
            <a:spLocks noGrp="1"/>
          </p:cNvSpPr>
          <p:nvPr>
            <p:ph sz="quarter" idx="4"/>
          </p:nvPr>
        </p:nvSpPr>
        <p:spPr/>
        <p:txBody>
          <a:bodyPr>
            <a:normAutofit fontScale="92500" lnSpcReduction="20000"/>
          </a:bodyPr>
          <a:lstStyle/>
          <a:p>
            <a:r>
              <a:rPr lang="en-US" dirty="0" smtClean="0"/>
              <a:t>Work-based, community based or school based.</a:t>
            </a:r>
          </a:p>
          <a:p>
            <a:r>
              <a:rPr lang="en-US" dirty="0" smtClean="0"/>
              <a:t>All aspects of the industry to be introduced, allows multiple experiences.</a:t>
            </a:r>
          </a:p>
          <a:p>
            <a:r>
              <a:rPr lang="en-US" dirty="0" smtClean="0"/>
              <a:t>Builds on the technical skills of the student as determined by pathway sequence.</a:t>
            </a:r>
          </a:p>
          <a:p>
            <a:r>
              <a:rPr lang="en-US" dirty="0" smtClean="0"/>
              <a:t>Learning goals and improvement plans are best practice.</a:t>
            </a:r>
          </a:p>
        </p:txBody>
      </p:sp>
      <p:sp>
        <p:nvSpPr>
          <p:cNvPr id="4" name="Date Placeholder 3"/>
          <p:cNvSpPr>
            <a:spLocks noGrp="1"/>
          </p:cNvSpPr>
          <p:nvPr>
            <p:ph type="dt" sz="half" idx="10"/>
          </p:nvPr>
        </p:nvSpPr>
        <p:spPr/>
        <p:txBody>
          <a:bodyPr/>
          <a:lstStyle/>
          <a:p>
            <a:endParaRPr lang="en-US"/>
          </a:p>
        </p:txBody>
      </p:sp>
      <p:sp>
        <p:nvSpPr>
          <p:cNvPr id="2" name="Footer Placeholder 1"/>
          <p:cNvSpPr>
            <a:spLocks noGrp="1"/>
          </p:cNvSpPr>
          <p:nvPr>
            <p:ph type="ftr" sz="quarter" idx="11"/>
          </p:nvPr>
        </p:nvSpPr>
        <p:spPr/>
        <p:txBody>
          <a:bodyPr/>
          <a:lstStyle/>
          <a:p>
            <a:r>
              <a:rPr lang="en-US" smtClean="0"/>
              <a:t>Visual Arts Webinar--Oct 18 2011--Randel &amp; Huser</a:t>
            </a:r>
            <a:endParaRPr lang="en-US"/>
          </a:p>
        </p:txBody>
      </p:sp>
      <p:sp>
        <p:nvSpPr>
          <p:cNvPr id="3" name="Slide Number Placeholder 2"/>
          <p:cNvSpPr>
            <a:spLocks noGrp="1"/>
          </p:cNvSpPr>
          <p:nvPr>
            <p:ph type="sldNum" sz="quarter" idx="12"/>
          </p:nvPr>
        </p:nvSpPr>
        <p:spPr/>
        <p:txBody>
          <a:bodyPr/>
          <a:lstStyle/>
          <a:p>
            <a:fld id="{5F232B0D-36BC-4840-880B-BE2884340A60}"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n-US" dirty="0" smtClean="0"/>
              <a:t>Professional Learning Experience</a:t>
            </a:r>
            <a:endParaRPr lang="en-US" dirty="0"/>
          </a:p>
        </p:txBody>
      </p:sp>
      <p:sp>
        <p:nvSpPr>
          <p:cNvPr id="10" name="Content Placeholder 9"/>
          <p:cNvSpPr>
            <a:spLocks noGrp="1"/>
          </p:cNvSpPr>
          <p:nvPr>
            <p:ph idx="1"/>
          </p:nvPr>
        </p:nvSpPr>
        <p:spPr/>
        <p:txBody>
          <a:bodyPr>
            <a:normAutofit fontScale="92500" lnSpcReduction="20000"/>
          </a:bodyPr>
          <a:lstStyle/>
          <a:p>
            <a:pPr>
              <a:buNone/>
            </a:pPr>
            <a:r>
              <a:rPr lang="en-US" dirty="0" smtClean="0"/>
              <a:t>A </a:t>
            </a:r>
            <a:r>
              <a:rPr lang="en-US" b="1" dirty="0" smtClean="0"/>
              <a:t>Professional Learning Experience </a:t>
            </a:r>
            <a:r>
              <a:rPr lang="en-US" dirty="0" smtClean="0"/>
              <a:t>is one that connects technical skills development to </a:t>
            </a:r>
            <a:r>
              <a:rPr lang="en-US" u="sng" dirty="0" smtClean="0"/>
              <a:t>authentic industry-related experiences </a:t>
            </a:r>
            <a:r>
              <a:rPr lang="en-US" dirty="0" smtClean="0"/>
              <a:t>across all fields and pathways.</a:t>
            </a:r>
          </a:p>
          <a:p>
            <a:pPr>
              <a:buNone/>
            </a:pPr>
            <a:r>
              <a:rPr lang="en-US" dirty="0" smtClean="0"/>
              <a:t>A </a:t>
            </a:r>
            <a:r>
              <a:rPr lang="en-US" b="1" dirty="0" smtClean="0"/>
              <a:t>Professional Learning Experience </a:t>
            </a:r>
            <a:r>
              <a:rPr lang="en-US" dirty="0" smtClean="0"/>
              <a:t>can be work-based (internship), community based (volunteer) or school based (within the school building).</a:t>
            </a:r>
          </a:p>
          <a:p>
            <a:pPr>
              <a:buNone/>
            </a:pPr>
            <a:r>
              <a:rPr lang="en-US" dirty="0" smtClean="0"/>
              <a:t>A </a:t>
            </a:r>
            <a:r>
              <a:rPr lang="en-US" b="1" dirty="0" smtClean="0"/>
              <a:t>Professional Learning Experience </a:t>
            </a:r>
            <a:r>
              <a:rPr lang="en-US" dirty="0" smtClean="0"/>
              <a:t>is enhanced with a Career Technical Student Organization (FCCLA) experience (For example: STAR Events—resume building, projects/presentations  build work skills, content applies knowledge.)</a:t>
            </a:r>
          </a:p>
          <a:p>
            <a:pPr>
              <a:buNone/>
            </a:pPr>
            <a:r>
              <a:rPr lang="en-US" dirty="0" smtClean="0"/>
              <a:t>A </a:t>
            </a:r>
            <a:r>
              <a:rPr lang="en-US" b="1" dirty="0" smtClean="0"/>
              <a:t>Professional Learning Experience </a:t>
            </a:r>
            <a:r>
              <a:rPr lang="en-US" dirty="0" smtClean="0"/>
              <a:t>Toolkit has been developed to assist with the implementation of this experience.</a:t>
            </a:r>
          </a:p>
          <a:p>
            <a:pPr>
              <a:buNone/>
            </a:pPr>
            <a:endParaRPr lang="en-US" dirty="0" smtClean="0"/>
          </a:p>
          <a:p>
            <a:pPr>
              <a:buNone/>
            </a:pPr>
            <a:endParaRPr lang="en-US" dirty="0" smtClean="0"/>
          </a:p>
        </p:txBody>
      </p:sp>
      <p:sp>
        <p:nvSpPr>
          <p:cNvPr id="4" name="Date Placeholder 3"/>
          <p:cNvSpPr>
            <a:spLocks noGrp="1"/>
          </p:cNvSpPr>
          <p:nvPr>
            <p:ph type="dt" sz="half" idx="10"/>
          </p:nvPr>
        </p:nvSpPr>
        <p:spPr/>
        <p:txBody>
          <a:bodyPr/>
          <a:lstStyle/>
          <a:p>
            <a:endParaRPr lang="en-US"/>
          </a:p>
        </p:txBody>
      </p:sp>
      <p:sp>
        <p:nvSpPr>
          <p:cNvPr id="2" name="Footer Placeholder 1"/>
          <p:cNvSpPr>
            <a:spLocks noGrp="1"/>
          </p:cNvSpPr>
          <p:nvPr>
            <p:ph type="ftr" sz="quarter" idx="11"/>
          </p:nvPr>
        </p:nvSpPr>
        <p:spPr/>
        <p:txBody>
          <a:bodyPr/>
          <a:lstStyle/>
          <a:p>
            <a:r>
              <a:rPr lang="en-US" smtClean="0"/>
              <a:t>Visual Arts Webinar--Oct 18 2011--Randel &amp; Huser</a:t>
            </a:r>
            <a:endParaRPr lang="en-US"/>
          </a:p>
        </p:txBody>
      </p:sp>
      <p:sp>
        <p:nvSpPr>
          <p:cNvPr id="3" name="Slide Number Placeholder 2"/>
          <p:cNvSpPr>
            <a:spLocks noGrp="1"/>
          </p:cNvSpPr>
          <p:nvPr>
            <p:ph type="sldNum" sz="quarter" idx="12"/>
          </p:nvPr>
        </p:nvSpPr>
        <p:spPr/>
        <p:txBody>
          <a:bodyPr/>
          <a:lstStyle/>
          <a:p>
            <a:fld id="{5F232B0D-36BC-4840-880B-BE2884340A60}"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5" name="Title 4"/>
          <p:cNvSpPr>
            <a:spLocks noGrp="1"/>
          </p:cNvSpPr>
          <p:nvPr>
            <p:ph type="title"/>
          </p:nvPr>
        </p:nvSpPr>
        <p:spPr/>
        <p:txBody>
          <a:bodyPr/>
          <a:lstStyle/>
          <a:p>
            <a:r>
              <a:rPr lang="en-US" dirty="0" smtClean="0"/>
              <a:t>Advisory Committee</a:t>
            </a:r>
            <a:endParaRPr lang="en-US" dirty="0"/>
          </a:p>
        </p:txBody>
      </p:sp>
      <p:sp>
        <p:nvSpPr>
          <p:cNvPr id="6" name="Text Placeholder 5"/>
          <p:cNvSpPr>
            <a:spLocks noGrp="1"/>
          </p:cNvSpPr>
          <p:nvPr>
            <p:ph type="body" idx="1"/>
          </p:nvPr>
        </p:nvSpPr>
        <p:spPr/>
        <p:txBody>
          <a:bodyPr/>
          <a:lstStyle/>
          <a:p>
            <a:endParaRPr lang="en-US"/>
          </a:p>
        </p:txBody>
      </p:sp>
      <p:sp>
        <p:nvSpPr>
          <p:cNvPr id="7" name="Footer Placeholder 6"/>
          <p:cNvSpPr>
            <a:spLocks noGrp="1"/>
          </p:cNvSpPr>
          <p:nvPr>
            <p:ph type="ftr" sz="quarter" idx="11"/>
          </p:nvPr>
        </p:nvSpPr>
        <p:spPr/>
        <p:txBody>
          <a:bodyPr/>
          <a:lstStyle/>
          <a:p>
            <a:r>
              <a:rPr lang="en-US" smtClean="0"/>
              <a:t>Visual Arts Webinar--Oct 18 2011--Randel &amp; Huser</a:t>
            </a:r>
            <a:endParaRPr lang="en-US"/>
          </a:p>
        </p:txBody>
      </p:sp>
      <p:sp>
        <p:nvSpPr>
          <p:cNvPr id="8" name="Slide Number Placeholder 7"/>
          <p:cNvSpPr>
            <a:spLocks noGrp="1"/>
          </p:cNvSpPr>
          <p:nvPr>
            <p:ph type="sldNum" sz="quarter" idx="12"/>
          </p:nvPr>
        </p:nvSpPr>
        <p:spPr/>
        <p:txBody>
          <a:bodyPr/>
          <a:lstStyle/>
          <a:p>
            <a:fld id="{5F232B0D-36BC-4840-880B-BE2884340A60}"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Advisory committee Input:</a:t>
            </a:r>
            <a:br>
              <a:rPr lang="en-US" sz="2800" dirty="0" smtClean="0"/>
            </a:br>
            <a:r>
              <a:rPr lang="en-US" sz="2800" dirty="0" smtClean="0"/>
              <a:t>(Meetings, Minutes, Documentation)</a:t>
            </a:r>
            <a:endParaRPr lang="en-US" sz="2800" dirty="0"/>
          </a:p>
        </p:txBody>
      </p:sp>
      <p:sp>
        <p:nvSpPr>
          <p:cNvPr id="3" name="Content Placeholder 2"/>
          <p:cNvSpPr>
            <a:spLocks noGrp="1"/>
          </p:cNvSpPr>
          <p:nvPr>
            <p:ph idx="1"/>
          </p:nvPr>
        </p:nvSpPr>
        <p:spPr/>
        <p:txBody>
          <a:bodyPr/>
          <a:lstStyle/>
          <a:p>
            <a:pPr marL="571500" indent="-457200">
              <a:buFont typeface="+mj-lt"/>
              <a:buAutoNum type="arabicPeriod"/>
            </a:pPr>
            <a:r>
              <a:rPr lang="en-US" dirty="0" smtClean="0"/>
              <a:t>Meetings are held as deemed necessary to </a:t>
            </a:r>
            <a:r>
              <a:rPr lang="en-US" b="1" dirty="0" smtClean="0"/>
              <a:t>address pathway decisions</a:t>
            </a:r>
            <a:r>
              <a:rPr lang="en-US" dirty="0" smtClean="0"/>
              <a:t>.</a:t>
            </a:r>
          </a:p>
          <a:p>
            <a:pPr marL="571500" indent="-457200">
              <a:buFont typeface="+mj-lt"/>
              <a:buAutoNum type="arabicPeriod"/>
            </a:pPr>
            <a:r>
              <a:rPr lang="en-US" dirty="0" smtClean="0"/>
              <a:t>Membership must have a </a:t>
            </a:r>
            <a:r>
              <a:rPr lang="en-US" b="1" dirty="0" smtClean="0"/>
              <a:t>minimum of three (3) representatives from the pathway industry area</a:t>
            </a:r>
            <a:r>
              <a:rPr lang="en-US" dirty="0" smtClean="0"/>
              <a:t>. </a:t>
            </a:r>
          </a:p>
          <a:p>
            <a:pPr marL="571500" indent="-457200">
              <a:buFont typeface="+mj-lt"/>
              <a:buAutoNum type="arabicPeriod"/>
            </a:pPr>
            <a:r>
              <a:rPr lang="en-US" b="1" dirty="0" smtClean="0"/>
              <a:t>Two advisory committee meetings </a:t>
            </a:r>
            <a:r>
              <a:rPr lang="en-US" dirty="0" smtClean="0"/>
              <a:t>are required. </a:t>
            </a:r>
          </a:p>
          <a:p>
            <a:pPr marL="868680" lvl="1" indent="-457200">
              <a:buNone/>
            </a:pPr>
            <a:r>
              <a:rPr lang="en-US" dirty="0" smtClean="0"/>
              <a:t>	Spring –in preparation for the year to come.</a:t>
            </a:r>
          </a:p>
          <a:p>
            <a:pPr marL="868680" lvl="1" indent="-457200">
              <a:buNone/>
            </a:pPr>
            <a:r>
              <a:rPr lang="en-US" dirty="0" smtClean="0"/>
              <a:t>	Fall—in response to issues. </a:t>
            </a:r>
          </a:p>
          <a:p>
            <a:pPr marL="868680" lvl="1" indent="-457200">
              <a:buNone/>
            </a:pPr>
            <a:r>
              <a:rPr lang="en-US" dirty="0" smtClean="0"/>
              <a:t>	(Can call additional meetings.)</a:t>
            </a:r>
          </a:p>
          <a:p>
            <a:pPr marL="868680" lvl="1" indent="-457200">
              <a:buNone/>
            </a:pPr>
            <a:r>
              <a:rPr lang="en-US" dirty="0" smtClean="0">
                <a:solidFill>
                  <a:schemeClr val="tx1"/>
                </a:solidFill>
              </a:rPr>
              <a:t> (Brief </a:t>
            </a:r>
            <a:r>
              <a:rPr lang="en-US" dirty="0">
                <a:solidFill>
                  <a:schemeClr val="tx1"/>
                </a:solidFill>
              </a:rPr>
              <a:t>minutes or </a:t>
            </a:r>
            <a:r>
              <a:rPr lang="en-US" b="1" u="sng" dirty="0">
                <a:solidFill>
                  <a:schemeClr val="tx1"/>
                </a:solidFill>
              </a:rPr>
              <a:t>topics of discussion and actions taken</a:t>
            </a:r>
            <a:r>
              <a:rPr lang="en-US" dirty="0" smtClean="0">
                <a:solidFill>
                  <a:schemeClr val="tx1"/>
                </a:solidFill>
              </a:rPr>
              <a:t>.)</a:t>
            </a:r>
            <a:endParaRPr lang="en-US" dirty="0">
              <a:solidFill>
                <a:schemeClr val="tx1"/>
              </a:solidFill>
            </a:endParaRPr>
          </a:p>
          <a:p>
            <a:pPr marL="868680" lvl="1" indent="-457200">
              <a:buNone/>
            </a:pPr>
            <a:endParaRPr lang="en-US" dirty="0" smtClean="0"/>
          </a:p>
          <a:p>
            <a:pPr lvl="1">
              <a:buNone/>
            </a:pPr>
            <a:endParaRPr lang="en-US" dirty="0" smtClean="0"/>
          </a:p>
          <a:p>
            <a:endParaRPr lang="en-US" dirty="0"/>
          </a:p>
        </p:txBody>
      </p:sp>
      <p:sp>
        <p:nvSpPr>
          <p:cNvPr id="4" name="Date Placeholder 3"/>
          <p:cNvSpPr>
            <a:spLocks noGrp="1"/>
          </p:cNvSpPr>
          <p:nvPr>
            <p:ph type="dt" sz="half" idx="10"/>
          </p:nvPr>
        </p:nvSpPr>
        <p:spPr/>
        <p:txBody>
          <a:bodyPr/>
          <a:lstStyle/>
          <a:p>
            <a:endParaRPr lang="en-US"/>
          </a:p>
        </p:txBody>
      </p:sp>
      <p:sp>
        <p:nvSpPr>
          <p:cNvPr id="7" name="Footer Placeholder 6"/>
          <p:cNvSpPr>
            <a:spLocks noGrp="1"/>
          </p:cNvSpPr>
          <p:nvPr>
            <p:ph type="ftr" sz="quarter" idx="11"/>
          </p:nvPr>
        </p:nvSpPr>
        <p:spPr/>
        <p:txBody>
          <a:bodyPr/>
          <a:lstStyle/>
          <a:p>
            <a:r>
              <a:rPr lang="en-US" smtClean="0"/>
              <a:t>Visual Arts Webinar--Oct 18 2011--Randel &amp; Huser</a:t>
            </a:r>
            <a:endParaRPr lang="en-US"/>
          </a:p>
        </p:txBody>
      </p:sp>
      <p:sp>
        <p:nvSpPr>
          <p:cNvPr id="8" name="Slide Number Placeholder 7"/>
          <p:cNvSpPr>
            <a:spLocks noGrp="1"/>
          </p:cNvSpPr>
          <p:nvPr>
            <p:ph type="sldNum" sz="quarter" idx="12"/>
          </p:nvPr>
        </p:nvSpPr>
        <p:spPr/>
        <p:txBody>
          <a:bodyPr/>
          <a:lstStyle/>
          <a:p>
            <a:fld id="{5F232B0D-36BC-4840-880B-BE2884340A60}"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For the Interior/Textile Design Strand</a:t>
            </a:r>
            <a:endParaRPr lang="en-US" dirty="0"/>
          </a:p>
        </p:txBody>
      </p:sp>
      <p:sp>
        <p:nvSpPr>
          <p:cNvPr id="2" name="Title 1"/>
          <p:cNvSpPr>
            <a:spLocks noGrp="1"/>
          </p:cNvSpPr>
          <p:nvPr>
            <p:ph type="ctrTitle"/>
          </p:nvPr>
        </p:nvSpPr>
        <p:spPr/>
        <p:txBody>
          <a:bodyPr/>
          <a:lstStyle/>
          <a:p>
            <a:r>
              <a:rPr lang="en-US" dirty="0" smtClean="0"/>
              <a:t>Role of the Portfolio</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457200" y="1600200"/>
            <a:ext cx="8229600" cy="4525963"/>
          </a:xfrm>
        </p:spPr>
        <p:txBody>
          <a:bodyPr>
            <a:normAutofit fontScale="92500" lnSpcReduction="20000"/>
          </a:bodyPr>
          <a:lstStyle/>
          <a:p>
            <a:pPr>
              <a:buNone/>
            </a:pPr>
            <a:endParaRPr lang="en-US" b="1" dirty="0" smtClean="0"/>
          </a:p>
          <a:p>
            <a:r>
              <a:rPr lang="en-US" dirty="0" smtClean="0"/>
              <a:t>Introduction of Presenters</a:t>
            </a:r>
          </a:p>
          <a:p>
            <a:r>
              <a:rPr lang="en-US" dirty="0" smtClean="0"/>
              <a:t>The need for Visual </a:t>
            </a:r>
            <a:r>
              <a:rPr lang="en-US" dirty="0"/>
              <a:t>A</a:t>
            </a:r>
            <a:r>
              <a:rPr lang="en-US" dirty="0" smtClean="0"/>
              <a:t>rts</a:t>
            </a:r>
          </a:p>
          <a:p>
            <a:pPr lvl="1"/>
            <a:r>
              <a:rPr lang="en-US" dirty="0" smtClean="0"/>
              <a:t>High Demand—High Wage—High Skill</a:t>
            </a:r>
          </a:p>
          <a:p>
            <a:pPr lvl="1"/>
            <a:r>
              <a:rPr lang="en-US" dirty="0" smtClean="0"/>
              <a:t>The need for art in occupational training</a:t>
            </a:r>
          </a:p>
          <a:p>
            <a:pPr lvl="1"/>
            <a:r>
              <a:rPr lang="en-US" dirty="0"/>
              <a:t>FACS/Art/Graphic Design </a:t>
            </a:r>
            <a:r>
              <a:rPr lang="en-US" dirty="0" smtClean="0"/>
              <a:t>Connection</a:t>
            </a:r>
          </a:p>
          <a:p>
            <a:r>
              <a:rPr lang="en-US" dirty="0" smtClean="0"/>
              <a:t>Career Cluster Pathway Design</a:t>
            </a:r>
          </a:p>
          <a:p>
            <a:pPr lvl="1"/>
            <a:r>
              <a:rPr lang="en-US" dirty="0" smtClean="0"/>
              <a:t>Design Sheet and Competencies</a:t>
            </a:r>
          </a:p>
          <a:p>
            <a:r>
              <a:rPr lang="en-US" dirty="0" smtClean="0"/>
              <a:t>Pathway Requirements and KSDE Polices</a:t>
            </a:r>
          </a:p>
          <a:p>
            <a:pPr lvl="1"/>
            <a:r>
              <a:rPr lang="en-US" smtClean="0"/>
              <a:t>Pathway Application (CPPSA)</a:t>
            </a:r>
          </a:p>
          <a:p>
            <a:pPr lvl="1"/>
            <a:r>
              <a:rPr lang="en-US" dirty="0" smtClean="0"/>
              <a:t>Articulation Agreements</a:t>
            </a:r>
          </a:p>
          <a:p>
            <a:pPr lvl="1"/>
            <a:r>
              <a:rPr lang="en-US" dirty="0" smtClean="0"/>
              <a:t>Advisory Committees</a:t>
            </a:r>
          </a:p>
          <a:p>
            <a:r>
              <a:rPr lang="en-US" dirty="0" smtClean="0"/>
              <a:t>Professional Learning Experience/Portfolios</a:t>
            </a:r>
          </a:p>
          <a:p>
            <a:r>
              <a:rPr lang="en-US" dirty="0" smtClean="0"/>
              <a:t>Question and Answers</a:t>
            </a:r>
          </a:p>
          <a:p>
            <a:pPr>
              <a:buNone/>
            </a:pPr>
            <a:endParaRPr lang="en-US" dirty="0" smtClean="0"/>
          </a:p>
          <a:p>
            <a:pPr>
              <a:buNone/>
            </a:pPr>
            <a:endParaRPr lang="en-US" dirty="0" smtClean="0"/>
          </a:p>
        </p:txBody>
      </p:sp>
      <p:sp>
        <p:nvSpPr>
          <p:cNvPr id="4" name="Date Placeholder 3"/>
          <p:cNvSpPr>
            <a:spLocks noGrp="1"/>
          </p:cNvSpPr>
          <p:nvPr>
            <p:ph type="dt" sz="half" idx="10"/>
          </p:nvPr>
        </p:nvSpPr>
        <p:spPr/>
        <p:txBody>
          <a:bodyPr/>
          <a:lstStyle/>
          <a:p>
            <a:endParaRPr lang="en-US"/>
          </a:p>
        </p:txBody>
      </p:sp>
      <p:sp>
        <p:nvSpPr>
          <p:cNvPr id="7" name="Footer Placeholder 6"/>
          <p:cNvSpPr>
            <a:spLocks noGrp="1"/>
          </p:cNvSpPr>
          <p:nvPr>
            <p:ph type="ftr" sz="quarter" idx="11"/>
          </p:nvPr>
        </p:nvSpPr>
        <p:spPr/>
        <p:txBody>
          <a:bodyPr/>
          <a:lstStyle/>
          <a:p>
            <a:r>
              <a:rPr lang="en-US" smtClean="0"/>
              <a:t>Visual Arts Webinar--Oct 18 2011--Randel &amp; Huser</a:t>
            </a:r>
            <a:endParaRPr lang="en-US"/>
          </a:p>
        </p:txBody>
      </p:sp>
      <p:sp>
        <p:nvSpPr>
          <p:cNvPr id="8" name="Slide Number Placeholder 7"/>
          <p:cNvSpPr>
            <a:spLocks noGrp="1"/>
          </p:cNvSpPr>
          <p:nvPr>
            <p:ph type="sldNum" sz="quarter" idx="12"/>
          </p:nvPr>
        </p:nvSpPr>
        <p:spPr/>
        <p:txBody>
          <a:bodyPr/>
          <a:lstStyle/>
          <a:p>
            <a:fld id="{5F232B0D-36BC-4840-880B-BE2884340A60}" type="slidenum">
              <a:rPr lang="en-US" smtClean="0"/>
              <a:pPr/>
              <a:t>3</a:t>
            </a:fld>
            <a:endParaRPr lang="en-US"/>
          </a:p>
        </p:txBody>
      </p:sp>
    </p:spTree>
    <p:extLst>
      <p:ext uri="{BB962C8B-B14F-4D97-AF65-F5344CB8AC3E}">
        <p14:creationId xmlns:p14="http://schemas.microsoft.com/office/powerpoint/2010/main" val="40092552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The portfolio is a working document, not a professional portfolio with best work.</a:t>
            </a:r>
          </a:p>
          <a:p>
            <a:pPr>
              <a:buNone/>
            </a:pPr>
            <a:endParaRPr lang="en-US" dirty="0" smtClean="0"/>
          </a:p>
          <a:p>
            <a:pPr>
              <a:buNone/>
            </a:pPr>
            <a:r>
              <a:rPr lang="en-US" dirty="0" smtClean="0"/>
              <a:t>The working portfolio is started at the intro level, with each course having a section or chapter.</a:t>
            </a:r>
          </a:p>
          <a:p>
            <a:pPr>
              <a:buNone/>
            </a:pPr>
            <a:endParaRPr lang="en-US" dirty="0" smtClean="0"/>
          </a:p>
          <a:p>
            <a:pPr>
              <a:buNone/>
            </a:pPr>
            <a:r>
              <a:rPr lang="en-US" dirty="0" smtClean="0"/>
              <a:t>The working portfolio is added to in each course as determined by the instructor.</a:t>
            </a:r>
          </a:p>
          <a:p>
            <a:pPr>
              <a:buNone/>
            </a:pPr>
            <a:endParaRPr lang="en-US" dirty="0" smtClean="0"/>
          </a:p>
          <a:p>
            <a:pPr>
              <a:buNone/>
            </a:pPr>
            <a:r>
              <a:rPr lang="en-US" dirty="0" smtClean="0"/>
              <a:t>The working portfolio serves as the reference  book and/or textbook for the application level course</a:t>
            </a:r>
            <a:endParaRPr lang="en-US" dirty="0"/>
          </a:p>
        </p:txBody>
      </p:sp>
      <p:sp>
        <p:nvSpPr>
          <p:cNvPr id="2" name="Date Placeholder 1"/>
          <p:cNvSpPr>
            <a:spLocks noGrp="1"/>
          </p:cNvSpPr>
          <p:nvPr>
            <p:ph type="dt" sz="half" idx="10"/>
          </p:nvPr>
        </p:nvSpPr>
        <p:spPr/>
        <p:txBody>
          <a:bodyPr/>
          <a:lstStyle/>
          <a:p>
            <a:endParaRPr lang="en-US"/>
          </a:p>
        </p:txBody>
      </p:sp>
      <p:sp>
        <p:nvSpPr>
          <p:cNvPr id="7" name="Footer Placeholder 6"/>
          <p:cNvSpPr>
            <a:spLocks noGrp="1"/>
          </p:cNvSpPr>
          <p:nvPr>
            <p:ph type="ftr" sz="quarter" idx="11"/>
          </p:nvPr>
        </p:nvSpPr>
        <p:spPr/>
        <p:txBody>
          <a:bodyPr/>
          <a:lstStyle/>
          <a:p>
            <a:r>
              <a:rPr lang="en-US" smtClean="0"/>
              <a:t>Visual Arts Webinar--Oct 18 2011--Randel &amp; Huser</a:t>
            </a:r>
            <a:endParaRPr lang="en-US"/>
          </a:p>
        </p:txBody>
      </p:sp>
      <p:sp>
        <p:nvSpPr>
          <p:cNvPr id="8" name="Slide Number Placeholder 7"/>
          <p:cNvSpPr>
            <a:spLocks noGrp="1"/>
          </p:cNvSpPr>
          <p:nvPr>
            <p:ph type="sldNum" sz="quarter" idx="12"/>
          </p:nvPr>
        </p:nvSpPr>
        <p:spPr/>
        <p:txBody>
          <a:bodyPr/>
          <a:lstStyle/>
          <a:p>
            <a:fld id="{5F232B0D-36BC-4840-880B-BE2884340A60}"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946150"/>
          </a:xfrm>
        </p:spPr>
        <p:txBody>
          <a:bodyPr>
            <a:normAutofit fontScale="90000"/>
          </a:bodyPr>
          <a:lstStyle/>
          <a:p>
            <a:r>
              <a:rPr lang="en-US" dirty="0" smtClean="0"/>
              <a:t/>
            </a:r>
            <a:br>
              <a:rPr lang="en-US" dirty="0" smtClean="0"/>
            </a:br>
            <a:r>
              <a:rPr lang="en-US" dirty="0" smtClean="0"/>
              <a:t/>
            </a:r>
            <a:br>
              <a:rPr lang="en-US" dirty="0" smtClean="0"/>
            </a:br>
            <a:r>
              <a:rPr lang="en-US" sz="3100" dirty="0" smtClean="0"/>
              <a:t>Example of use across courses….</a:t>
            </a:r>
            <a:br>
              <a:rPr lang="en-US" sz="3100" dirty="0" smtClean="0"/>
            </a:br>
            <a:endParaRPr lang="en-US" sz="3100" dirty="0"/>
          </a:p>
        </p:txBody>
      </p:sp>
      <p:sp>
        <p:nvSpPr>
          <p:cNvPr id="4" name="Text Placeholder 3"/>
          <p:cNvSpPr>
            <a:spLocks noGrp="1"/>
          </p:cNvSpPr>
          <p:nvPr>
            <p:ph type="body" idx="1"/>
          </p:nvPr>
        </p:nvSpPr>
        <p:spPr>
          <a:xfrm>
            <a:off x="914400" y="1676400"/>
            <a:ext cx="3733800" cy="609600"/>
          </a:xfrm>
        </p:spPr>
        <p:txBody>
          <a:bodyPr>
            <a:normAutofit/>
          </a:bodyPr>
          <a:lstStyle/>
          <a:p>
            <a:r>
              <a:rPr lang="en-US" dirty="0" smtClean="0"/>
              <a:t>Career Life Planning	(intro) </a:t>
            </a:r>
            <a:endParaRPr lang="en-US" dirty="0"/>
          </a:p>
        </p:txBody>
      </p:sp>
      <p:sp>
        <p:nvSpPr>
          <p:cNvPr id="3" name="Text Placeholder 2"/>
          <p:cNvSpPr>
            <a:spLocks noGrp="1"/>
          </p:cNvSpPr>
          <p:nvPr>
            <p:ph sz="half" idx="2"/>
          </p:nvPr>
        </p:nvSpPr>
        <p:spPr>
          <a:xfrm>
            <a:off x="914400" y="2514600"/>
            <a:ext cx="3733800" cy="3619500"/>
          </a:xfrm>
        </p:spPr>
        <p:txBody>
          <a:bodyPr>
            <a:normAutofit/>
          </a:bodyPr>
          <a:lstStyle/>
          <a:p>
            <a:pPr marL="514350" indent="-514350">
              <a:buFont typeface="+mj-lt"/>
              <a:buAutoNum type="alphaUcPeriod"/>
            </a:pPr>
            <a:r>
              <a:rPr lang="en-US" sz="2000" dirty="0" smtClean="0"/>
              <a:t>Interest Survey results</a:t>
            </a:r>
          </a:p>
          <a:p>
            <a:pPr marL="514350" indent="-514350">
              <a:buFont typeface="+mj-lt"/>
              <a:buAutoNum type="alphaUcPeriod"/>
            </a:pPr>
            <a:r>
              <a:rPr lang="en-US" sz="2000" dirty="0" smtClean="0"/>
              <a:t>Notes on writing resumes, letters of application, follow up notes</a:t>
            </a:r>
          </a:p>
          <a:p>
            <a:pPr marL="514350" indent="-514350">
              <a:buFont typeface="+mj-lt"/>
              <a:buAutoNum type="alphaUcPeriod"/>
            </a:pPr>
            <a:r>
              <a:rPr lang="en-US" sz="2000" dirty="0" smtClean="0"/>
              <a:t>Personal resume, letters samples</a:t>
            </a:r>
          </a:p>
          <a:p>
            <a:pPr marL="514350" indent="-514350">
              <a:buFont typeface="+mj-lt"/>
              <a:buAutoNum type="alphaUcPeriod"/>
            </a:pPr>
            <a:r>
              <a:rPr lang="en-US" sz="2000" dirty="0" smtClean="0"/>
              <a:t>Notes on how to interview successfully</a:t>
            </a:r>
          </a:p>
          <a:p>
            <a:pPr marL="514350" indent="-514350">
              <a:buFont typeface="+mj-lt"/>
              <a:buAutoNum type="alphaUcPeriod"/>
            </a:pPr>
            <a:r>
              <a:rPr lang="en-US" sz="2000" dirty="0" smtClean="0"/>
              <a:t>Web resources</a:t>
            </a:r>
          </a:p>
          <a:p>
            <a:endParaRPr lang="en-US" dirty="0"/>
          </a:p>
        </p:txBody>
      </p:sp>
      <p:sp>
        <p:nvSpPr>
          <p:cNvPr id="5" name="Text Placeholder 4"/>
          <p:cNvSpPr>
            <a:spLocks noGrp="1"/>
          </p:cNvSpPr>
          <p:nvPr>
            <p:ph type="body" sz="quarter" idx="3"/>
          </p:nvPr>
        </p:nvSpPr>
        <p:spPr>
          <a:xfrm>
            <a:off x="4953000" y="1676400"/>
            <a:ext cx="3733800" cy="685800"/>
          </a:xfrm>
        </p:spPr>
        <p:txBody>
          <a:bodyPr>
            <a:normAutofit fontScale="92500" lnSpcReduction="10000"/>
          </a:bodyPr>
          <a:lstStyle/>
          <a:p>
            <a:r>
              <a:rPr lang="en-US" dirty="0" smtClean="0"/>
              <a:t>Career and Community Connections (application)</a:t>
            </a:r>
            <a:endParaRPr lang="en-US" dirty="0"/>
          </a:p>
        </p:txBody>
      </p:sp>
      <p:sp>
        <p:nvSpPr>
          <p:cNvPr id="6" name="Content Placeholder 5"/>
          <p:cNvSpPr>
            <a:spLocks noGrp="1"/>
          </p:cNvSpPr>
          <p:nvPr>
            <p:ph sz="quarter" idx="4"/>
          </p:nvPr>
        </p:nvSpPr>
        <p:spPr>
          <a:xfrm>
            <a:off x="4953000" y="2438400"/>
            <a:ext cx="3733800" cy="3695700"/>
          </a:xfrm>
        </p:spPr>
        <p:txBody>
          <a:bodyPr>
            <a:normAutofit fontScale="77500" lnSpcReduction="20000"/>
          </a:bodyPr>
          <a:lstStyle/>
          <a:p>
            <a:pPr marL="514350" indent="-514350">
              <a:buFont typeface="+mj-lt"/>
              <a:buAutoNum type="alphaUcPeriod"/>
            </a:pPr>
            <a:r>
              <a:rPr lang="en-US" dirty="0" smtClean="0"/>
              <a:t>Retake interest survey to see if same results is found.</a:t>
            </a:r>
          </a:p>
          <a:p>
            <a:pPr marL="514350" indent="-514350">
              <a:buFont typeface="+mj-lt"/>
              <a:buAutoNum type="alphaUcPeriod"/>
            </a:pPr>
            <a:r>
              <a:rPr lang="en-US" dirty="0" smtClean="0"/>
              <a:t>Refer to notes to apply for internships.</a:t>
            </a:r>
          </a:p>
          <a:p>
            <a:pPr marL="514350" indent="-514350">
              <a:buFont typeface="+mj-lt"/>
              <a:buAutoNum type="alphaUcPeriod"/>
            </a:pPr>
            <a:r>
              <a:rPr lang="en-US" dirty="0" smtClean="0"/>
              <a:t>Refer to sample forms to adapt to create documents for internships</a:t>
            </a:r>
          </a:p>
          <a:p>
            <a:pPr marL="514350" indent="-514350">
              <a:buFont typeface="+mj-lt"/>
              <a:buAutoNum type="alphaUcPeriod"/>
            </a:pPr>
            <a:r>
              <a:rPr lang="en-US" dirty="0" smtClean="0"/>
              <a:t>Refer to notes when interviewing for the internship.</a:t>
            </a:r>
          </a:p>
          <a:p>
            <a:pPr marL="514350" indent="-514350">
              <a:buFont typeface="+mj-lt"/>
              <a:buAutoNum type="alphaUcPeriod"/>
            </a:pPr>
            <a:r>
              <a:rPr lang="en-US" dirty="0" smtClean="0"/>
              <a:t>Refer to the web recourses as needed</a:t>
            </a:r>
            <a:endParaRPr lang="en-US" dirty="0"/>
          </a:p>
        </p:txBody>
      </p:sp>
      <p:sp>
        <p:nvSpPr>
          <p:cNvPr id="7" name="Date Placeholder 6"/>
          <p:cNvSpPr>
            <a:spLocks noGrp="1"/>
          </p:cNvSpPr>
          <p:nvPr>
            <p:ph type="dt" sz="half" idx="10"/>
          </p:nvPr>
        </p:nvSpPr>
        <p:spPr/>
        <p:txBody>
          <a:bodyPr/>
          <a:lstStyle/>
          <a:p>
            <a:endParaRPr lang="en-US"/>
          </a:p>
        </p:txBody>
      </p:sp>
      <p:cxnSp>
        <p:nvCxnSpPr>
          <p:cNvPr id="11" name="Straight Arrow Connector 10"/>
          <p:cNvCxnSpPr/>
          <p:nvPr/>
        </p:nvCxnSpPr>
        <p:spPr>
          <a:xfrm flipV="1">
            <a:off x="4191000" y="2667000"/>
            <a:ext cx="762000" cy="76200"/>
          </a:xfrm>
          <a:prstGeom prst="straightConnector1">
            <a:avLst/>
          </a:prstGeom>
          <a:ln w="22225">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690551" y="3124200"/>
            <a:ext cx="1338649" cy="152400"/>
          </a:xfrm>
          <a:prstGeom prst="straightConnector1">
            <a:avLst/>
          </a:prstGeom>
          <a:ln w="22225">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4338251" y="3886200"/>
            <a:ext cx="678592" cy="304800"/>
          </a:xfrm>
          <a:prstGeom prst="straightConnector1">
            <a:avLst/>
          </a:prstGeom>
          <a:ln w="22225">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3966004" y="4724400"/>
            <a:ext cx="1063196" cy="304800"/>
          </a:xfrm>
          <a:prstGeom prst="straightConnector1">
            <a:avLst/>
          </a:prstGeom>
          <a:ln w="22225">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3690551" y="5410200"/>
            <a:ext cx="1262449" cy="228600"/>
          </a:xfrm>
          <a:prstGeom prst="straightConnector1">
            <a:avLst/>
          </a:prstGeom>
          <a:ln w="22225">
            <a:headEnd type="arrow"/>
            <a:tailEnd type="arrow"/>
          </a:ln>
        </p:spPr>
        <p:style>
          <a:lnRef idx="1">
            <a:schemeClr val="accent1"/>
          </a:lnRef>
          <a:fillRef idx="0">
            <a:schemeClr val="accent1"/>
          </a:fillRef>
          <a:effectRef idx="0">
            <a:schemeClr val="accent1"/>
          </a:effectRef>
          <a:fontRef idx="minor">
            <a:schemeClr val="tx1"/>
          </a:fontRef>
        </p:style>
      </p:cxnSp>
      <p:sp>
        <p:nvSpPr>
          <p:cNvPr id="10" name="Footer Placeholder 9"/>
          <p:cNvSpPr>
            <a:spLocks noGrp="1"/>
          </p:cNvSpPr>
          <p:nvPr>
            <p:ph type="ftr" sz="quarter" idx="11"/>
          </p:nvPr>
        </p:nvSpPr>
        <p:spPr/>
        <p:txBody>
          <a:bodyPr/>
          <a:lstStyle/>
          <a:p>
            <a:r>
              <a:rPr lang="en-US" smtClean="0"/>
              <a:t>Visual Arts Webinar--Oct 18 2011--Randel &amp; Huser</a:t>
            </a:r>
            <a:endParaRPr lang="en-US"/>
          </a:p>
        </p:txBody>
      </p:sp>
      <p:sp>
        <p:nvSpPr>
          <p:cNvPr id="13" name="Slide Number Placeholder 12"/>
          <p:cNvSpPr>
            <a:spLocks noGrp="1"/>
          </p:cNvSpPr>
          <p:nvPr>
            <p:ph type="sldNum" sz="quarter" idx="12"/>
          </p:nvPr>
        </p:nvSpPr>
        <p:spPr/>
        <p:txBody>
          <a:bodyPr/>
          <a:lstStyle/>
          <a:p>
            <a:fld id="{5F232B0D-36BC-4840-880B-BE2884340A60}" type="slidenum">
              <a:rPr lang="en-US" smtClean="0"/>
              <a:pPr/>
              <a:t>31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Next step…</a:t>
            </a:r>
            <a:endParaRPr lang="en-US" dirty="0"/>
          </a:p>
        </p:txBody>
      </p:sp>
      <p:sp>
        <p:nvSpPr>
          <p:cNvPr id="8" name="Content Placeholder 7"/>
          <p:cNvSpPr>
            <a:spLocks noGrp="1"/>
          </p:cNvSpPr>
          <p:nvPr>
            <p:ph idx="1"/>
          </p:nvPr>
        </p:nvSpPr>
        <p:spPr/>
        <p:txBody>
          <a:bodyPr>
            <a:normAutofit fontScale="92500" lnSpcReduction="10000"/>
          </a:bodyPr>
          <a:lstStyle/>
          <a:p>
            <a:r>
              <a:rPr lang="en-US" b="1" dirty="0" smtClean="0"/>
              <a:t>Repeat the same process with each technical course.</a:t>
            </a:r>
          </a:p>
          <a:p>
            <a:r>
              <a:rPr lang="en-US" dirty="0" smtClean="0"/>
              <a:t>Require the information you feel the student will need to have for a variety of experiences in the Career and Community Connections course in each section.</a:t>
            </a:r>
          </a:p>
          <a:p>
            <a:r>
              <a:rPr lang="en-US" b="1" dirty="0" smtClean="0"/>
              <a:t>Grade as you see fit.</a:t>
            </a:r>
          </a:p>
          <a:p>
            <a:r>
              <a:rPr lang="en-US" dirty="0" smtClean="0"/>
              <a:t>Keep the information at a minimum…this is not a way to keep everything students complete. </a:t>
            </a:r>
          </a:p>
          <a:p>
            <a:r>
              <a:rPr lang="en-US" b="1" dirty="0" smtClean="0"/>
              <a:t>It can be hard copy, 3-ring binder or electronic portfolio format.</a:t>
            </a:r>
          </a:p>
          <a:p>
            <a:r>
              <a:rPr lang="en-US" dirty="0" smtClean="0"/>
              <a:t>Won’t be sent in to KSDE, but </a:t>
            </a:r>
            <a:r>
              <a:rPr lang="en-US" i="1" u="sng" dirty="0" smtClean="0"/>
              <a:t>kept locally </a:t>
            </a:r>
            <a:r>
              <a:rPr lang="en-US" dirty="0" smtClean="0"/>
              <a:t>to assist with the instruction of the Career and Community Connections course.</a:t>
            </a:r>
            <a:endParaRPr lang="en-US" dirty="0"/>
          </a:p>
        </p:txBody>
      </p:sp>
      <p:sp>
        <p:nvSpPr>
          <p:cNvPr id="2" name="Date Placeholder 1"/>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Visual Arts Webinar--Oct 18 2011--Randel &amp; Huser</a:t>
            </a:r>
            <a:endParaRPr lang="en-US"/>
          </a:p>
        </p:txBody>
      </p:sp>
      <p:sp>
        <p:nvSpPr>
          <p:cNvPr id="6" name="Slide Number Placeholder 5"/>
          <p:cNvSpPr>
            <a:spLocks noGrp="1"/>
          </p:cNvSpPr>
          <p:nvPr>
            <p:ph type="sldNum" sz="quarter" idx="12"/>
          </p:nvPr>
        </p:nvSpPr>
        <p:spPr/>
        <p:txBody>
          <a:bodyPr/>
          <a:lstStyle/>
          <a:p>
            <a:fld id="{5F232B0D-36BC-4840-880B-BE2884340A60}" type="slidenum">
              <a:rPr lang="en-US" smtClean="0"/>
              <a:pPr/>
              <a:t>32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0" y="1066800"/>
            <a:ext cx="3143696" cy="3810000"/>
          </a:xfrm>
        </p:spPr>
        <p:txBody>
          <a:bodyPr>
            <a:normAutofit/>
          </a:bodyPr>
          <a:lstStyle/>
          <a:p>
            <a:r>
              <a:rPr lang="en-US" sz="3600" dirty="0" smtClean="0"/>
              <a:t/>
            </a:r>
            <a:br>
              <a:rPr lang="en-US" sz="3600" dirty="0" smtClean="0"/>
            </a:br>
            <a:endParaRPr lang="en-US" sz="3600" dirty="0"/>
          </a:p>
        </p:txBody>
      </p:sp>
      <p:pic>
        <p:nvPicPr>
          <p:cNvPr id="70658" name="Picture 2" descr="http://www.tsongas.com/userfiles/image/decisions.jpg"/>
          <p:cNvPicPr>
            <a:picLocks noGrp="1" noChangeAspect="1" noChangeArrowheads="1"/>
          </p:cNvPicPr>
          <p:nvPr>
            <p:ph type="pic" idx="1"/>
          </p:nvPr>
        </p:nvPicPr>
        <p:blipFill>
          <a:blip r:embed="rId2" cstate="print"/>
          <a:srcRect t="23460" b="23460"/>
          <a:stretch>
            <a:fillRect/>
          </a:stretch>
        </p:blipFill>
        <p:spPr bwMode="auto">
          <a:xfrm>
            <a:off x="2057400" y="838200"/>
            <a:ext cx="4419600" cy="3514531"/>
          </a:xfrm>
          <a:prstGeom prst="rect">
            <a:avLst/>
          </a:prstGeom>
          <a:noFill/>
        </p:spPr>
      </p:pic>
      <p:sp>
        <p:nvSpPr>
          <p:cNvPr id="3" name="Text Placeholder 2"/>
          <p:cNvSpPr>
            <a:spLocks noGrp="1"/>
          </p:cNvSpPr>
          <p:nvPr>
            <p:ph type="body" sz="half" idx="2"/>
          </p:nvPr>
        </p:nvSpPr>
        <p:spPr/>
        <p:txBody>
          <a:bodyPr/>
          <a:lstStyle/>
          <a:p>
            <a:r>
              <a:rPr lang="en-US" dirty="0" smtClean="0"/>
              <a:t>QUESTIONS?</a:t>
            </a:r>
            <a:endParaRPr lang="en-US" dirty="0"/>
          </a:p>
        </p:txBody>
      </p:sp>
      <p:sp>
        <p:nvSpPr>
          <p:cNvPr id="4" name="Date Placeholder 3"/>
          <p:cNvSpPr>
            <a:spLocks noGrp="1"/>
          </p:cNvSpPr>
          <p:nvPr>
            <p:ph type="dt" sz="half" idx="10"/>
          </p:nvPr>
        </p:nvSpPr>
        <p:spPr/>
        <p:txBody>
          <a:bodyPr/>
          <a:lstStyle/>
          <a:p>
            <a:endParaRPr lang="en-US"/>
          </a:p>
        </p:txBody>
      </p:sp>
      <p:sp>
        <p:nvSpPr>
          <p:cNvPr id="7" name="Footer Placeholder 6"/>
          <p:cNvSpPr>
            <a:spLocks noGrp="1"/>
          </p:cNvSpPr>
          <p:nvPr>
            <p:ph type="ftr" sz="quarter" idx="11"/>
          </p:nvPr>
        </p:nvSpPr>
        <p:spPr/>
        <p:txBody>
          <a:bodyPr/>
          <a:lstStyle/>
          <a:p>
            <a:r>
              <a:rPr lang="en-US" smtClean="0"/>
              <a:t>Visual Arts Webinar--Oct 18 2011--Randel &amp; Huser</a:t>
            </a:r>
            <a:endParaRPr lang="en-US"/>
          </a:p>
        </p:txBody>
      </p:sp>
      <p:sp>
        <p:nvSpPr>
          <p:cNvPr id="8" name="Slide Number Placeholder 7"/>
          <p:cNvSpPr>
            <a:spLocks noGrp="1"/>
          </p:cNvSpPr>
          <p:nvPr>
            <p:ph type="sldNum" sz="quarter" idx="12"/>
          </p:nvPr>
        </p:nvSpPr>
        <p:spPr/>
        <p:txBody>
          <a:bodyPr/>
          <a:lstStyle/>
          <a:p>
            <a:fld id="{5F232B0D-36BC-4840-880B-BE2884340A60}" type="slidenum">
              <a:rPr lang="en-US" smtClean="0"/>
              <a:pPr/>
              <a:t>33</a:t>
            </a:fld>
            <a:endParaRPr lang="en-US"/>
          </a:p>
        </p:txBody>
      </p:sp>
    </p:spTree>
    <p:extLst>
      <p:ext uri="{BB962C8B-B14F-4D97-AF65-F5344CB8AC3E}">
        <p14:creationId xmlns:p14="http://schemas.microsoft.com/office/powerpoint/2010/main" val="3295299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from the Field:</a:t>
            </a:r>
            <a:endParaRPr lang="en-US" dirty="0"/>
          </a:p>
        </p:txBody>
      </p:sp>
      <p:sp>
        <p:nvSpPr>
          <p:cNvPr id="3" name="Content Placeholder 2"/>
          <p:cNvSpPr>
            <a:spLocks noGrp="1"/>
          </p:cNvSpPr>
          <p:nvPr>
            <p:ph idx="1"/>
          </p:nvPr>
        </p:nvSpPr>
        <p:spPr>
          <a:xfrm>
            <a:off x="457200" y="1524000"/>
            <a:ext cx="8229600" cy="4724400"/>
          </a:xfrm>
        </p:spPr>
        <p:txBody>
          <a:bodyPr>
            <a:normAutofit fontScale="62500" lnSpcReduction="20000"/>
          </a:bodyPr>
          <a:lstStyle/>
          <a:p>
            <a:r>
              <a:rPr lang="en-US" b="1" dirty="0" smtClean="0"/>
              <a:t>Why are only two art classes included in this career cluster?</a:t>
            </a:r>
          </a:p>
          <a:p>
            <a:pPr marL="114300" indent="0">
              <a:buNone/>
            </a:pPr>
            <a:r>
              <a:rPr lang="en-US" sz="2000" i="1" dirty="0" smtClean="0"/>
              <a:t>The two courses included have a direct tie to the skills needed in the interior/textile design and graphic design strands.  More about how they are connected are found on slides 6 &amp; 7.</a:t>
            </a:r>
          </a:p>
          <a:p>
            <a:r>
              <a:rPr lang="en-US" b="1" dirty="0" smtClean="0"/>
              <a:t>Where do I get the licensure for the courses?</a:t>
            </a:r>
          </a:p>
          <a:p>
            <a:pPr marL="114300" indent="0">
              <a:buNone/>
            </a:pPr>
            <a:r>
              <a:rPr lang="en-US" sz="1800" i="1" dirty="0" smtClean="0"/>
              <a:t>The Teacher Licensure (TEAL) department at KSDE has a reference document that will share the licensure that can teach the course. This listing was prepared by CTE consultants with TEALS input and reflects the educational training. This may or may not agree with those allowances under VE2 programs. Please contact Gayla Randel with questions. </a:t>
            </a:r>
            <a:endParaRPr lang="en-US" sz="1900" i="1" dirty="0" smtClean="0"/>
          </a:p>
          <a:p>
            <a:r>
              <a:rPr lang="en-US" b="1" dirty="0" smtClean="0"/>
              <a:t>How can we teach all the essential knowledge and skills when they are too difficult for introduction students or there are too many to cover?</a:t>
            </a:r>
          </a:p>
          <a:p>
            <a:pPr marL="114300" indent="0">
              <a:buNone/>
            </a:pPr>
            <a:r>
              <a:rPr lang="en-US" sz="1800" i="1" dirty="0" smtClean="0"/>
              <a:t>The essential knowledge and skills are to be taught in every course to build/enhance the 21</a:t>
            </a:r>
            <a:r>
              <a:rPr lang="en-US" sz="1800" i="1" baseline="30000" dirty="0" smtClean="0"/>
              <a:t>st</a:t>
            </a:r>
            <a:r>
              <a:rPr lang="en-US" sz="1800" i="1" dirty="0" smtClean="0"/>
              <a:t> century skills of students, and all competencies are to be included.  These can be taught simultaneously through the integration of a CTSO experience (such as FBLA or FCCLA) is considered best practice. Select the CTSO that best fits your subject area. Contact the state advisors (contact information available on the KSDE website) to learn more about CTSOs.  </a:t>
            </a:r>
            <a:endParaRPr lang="en-US" sz="2100" i="1" dirty="0" smtClean="0"/>
          </a:p>
          <a:p>
            <a:r>
              <a:rPr lang="en-US" b="1" dirty="0" smtClean="0"/>
              <a:t>What about the courses I want to teach that are not listed on the pathway design sheet?</a:t>
            </a:r>
          </a:p>
          <a:p>
            <a:pPr marL="114300" indent="0">
              <a:buNone/>
            </a:pPr>
            <a:r>
              <a:rPr lang="en-US" i="1" dirty="0" smtClean="0"/>
              <a:t>Only the courses on the pathway design sheet are recognized as part of the pathway.  If a school wishes to offer courses locally, that is allowed, however they are not part of the pathway and are not included in the application nor any KSDE reporting. Files would be kept locally as deemed necessary.  Note that only the technical and application level courses listed on the design sheet are funded. No locally offered courses are fundable. </a:t>
            </a:r>
          </a:p>
          <a:p>
            <a:r>
              <a:rPr lang="en-US" b="1" dirty="0" smtClean="0"/>
              <a:t>Other information shared:</a:t>
            </a:r>
          </a:p>
          <a:p>
            <a:pPr marL="114300" indent="0">
              <a:buNone/>
            </a:pPr>
            <a:r>
              <a:rPr lang="en-US" i="1" dirty="0" smtClean="0"/>
              <a:t>Courses in a pathway may be taught every other year to allow for larger class sizes and less teaching preps. Doubling up courses is also allowed (see slide 22 &amp; 23 for additional information).</a:t>
            </a:r>
          </a:p>
          <a:p>
            <a:pPr marL="114300" indent="0">
              <a:buNone/>
            </a:pPr>
            <a:endParaRPr lang="en-US" i="1"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Visual Arts Webinar--Oct 18 2011--Randel &amp; Huser</a:t>
            </a:r>
            <a:endParaRPr lang="en-US"/>
          </a:p>
        </p:txBody>
      </p:sp>
      <p:sp>
        <p:nvSpPr>
          <p:cNvPr id="6" name="Slide Number Placeholder 5"/>
          <p:cNvSpPr>
            <a:spLocks noGrp="1"/>
          </p:cNvSpPr>
          <p:nvPr>
            <p:ph type="sldNum" sz="quarter" idx="12"/>
          </p:nvPr>
        </p:nvSpPr>
        <p:spPr/>
        <p:txBody>
          <a:bodyPr/>
          <a:lstStyle/>
          <a:p>
            <a:fld id="{5F232B0D-36BC-4840-880B-BE2884340A60}" type="slidenum">
              <a:rPr lang="en-US" smtClean="0"/>
              <a:pPr/>
              <a:t>34</a:t>
            </a:fld>
            <a:endParaRPr lang="en-US"/>
          </a:p>
        </p:txBody>
      </p:sp>
    </p:spTree>
    <p:extLst>
      <p:ext uri="{BB962C8B-B14F-4D97-AF65-F5344CB8AC3E}">
        <p14:creationId xmlns:p14="http://schemas.microsoft.com/office/powerpoint/2010/main" val="5090467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t/>
            </a:r>
            <a:br>
              <a:rPr lang="en-US" dirty="0"/>
            </a:br>
            <a:r>
              <a:rPr lang="en-US" dirty="0"/>
              <a:t> </a:t>
            </a:r>
            <a:br>
              <a:rPr lang="en-US" dirty="0"/>
            </a:br>
            <a:r>
              <a:rPr lang="en-US" sz="2700" dirty="0" smtClean="0"/>
              <a:t/>
            </a:r>
            <a:br>
              <a:rPr lang="en-US" sz="2700" dirty="0" smtClean="0"/>
            </a:br>
            <a:r>
              <a:rPr lang="en-US" sz="2700" dirty="0" smtClean="0"/>
              <a:t>For more information:</a:t>
            </a:r>
            <a:r>
              <a:rPr lang="en-US" dirty="0" smtClean="0"/>
              <a:t/>
            </a:r>
            <a:br>
              <a:rPr lang="en-US" dirty="0" smtClean="0"/>
            </a:br>
            <a:r>
              <a:rPr lang="en-US" dirty="0" smtClean="0"/>
              <a:t/>
            </a:r>
            <a:br>
              <a:rPr lang="en-US" dirty="0" smtClean="0"/>
            </a:br>
            <a:r>
              <a:rPr lang="en-US" dirty="0" smtClean="0"/>
              <a:t/>
            </a:r>
            <a:br>
              <a:rPr lang="en-US" dirty="0" smtClean="0"/>
            </a:br>
            <a:endParaRPr lang="en-US" sz="2800" dirty="0"/>
          </a:p>
        </p:txBody>
      </p:sp>
      <p:sp>
        <p:nvSpPr>
          <p:cNvPr id="3" name="Subtitle 2"/>
          <p:cNvSpPr>
            <a:spLocks noGrp="1"/>
          </p:cNvSpPr>
          <p:nvPr>
            <p:ph idx="1"/>
          </p:nvPr>
        </p:nvSpPr>
        <p:spPr/>
        <p:txBody>
          <a:bodyPr>
            <a:normAutofit/>
          </a:bodyPr>
          <a:lstStyle/>
          <a:p>
            <a:r>
              <a:rPr lang="en-US" dirty="0" err="1" smtClean="0"/>
              <a:t>Gayla</a:t>
            </a:r>
            <a:r>
              <a:rPr lang="en-US" dirty="0" smtClean="0"/>
              <a:t> </a:t>
            </a:r>
            <a:r>
              <a:rPr lang="en-US" dirty="0" err="1" smtClean="0"/>
              <a:t>Randel</a:t>
            </a:r>
            <a:r>
              <a:rPr lang="en-US" dirty="0" smtClean="0"/>
              <a:t/>
            </a:r>
            <a:br>
              <a:rPr lang="en-US" dirty="0" smtClean="0"/>
            </a:br>
            <a:r>
              <a:rPr lang="en-US" dirty="0" smtClean="0"/>
              <a:t>Education  Program Consultant</a:t>
            </a:r>
          </a:p>
          <a:p>
            <a:pPr>
              <a:buNone/>
            </a:pPr>
            <a:r>
              <a:rPr lang="en-US" dirty="0" smtClean="0">
                <a:hlinkClick r:id="rId2"/>
              </a:rPr>
              <a:t>	grandel@ksde.org</a:t>
            </a:r>
            <a:r>
              <a:rPr lang="en-US" dirty="0" smtClean="0"/>
              <a:t>	785-296-4912 </a:t>
            </a:r>
          </a:p>
          <a:p>
            <a:pPr>
              <a:buNone/>
            </a:pPr>
            <a:endParaRPr lang="en-US" dirty="0" smtClean="0"/>
          </a:p>
          <a:p>
            <a:r>
              <a:rPr lang="en-US" dirty="0" smtClean="0"/>
              <a:t>Joyce </a:t>
            </a:r>
            <a:r>
              <a:rPr lang="en-US" dirty="0" err="1" smtClean="0"/>
              <a:t>Huser</a:t>
            </a:r>
            <a:endParaRPr lang="en-US" dirty="0" smtClean="0"/>
          </a:p>
          <a:p>
            <a:pPr>
              <a:buNone/>
            </a:pPr>
            <a:r>
              <a:rPr lang="en-US" dirty="0" smtClean="0"/>
              <a:t>	Education Program Consultant</a:t>
            </a:r>
          </a:p>
          <a:p>
            <a:pPr>
              <a:buNone/>
            </a:pPr>
            <a:r>
              <a:rPr lang="en-US" dirty="0"/>
              <a:t>	</a:t>
            </a:r>
            <a:r>
              <a:rPr lang="en-US" dirty="0" smtClean="0"/>
              <a:t>Fine Arts</a:t>
            </a:r>
          </a:p>
          <a:p>
            <a:pPr>
              <a:buNone/>
            </a:pPr>
            <a:r>
              <a:rPr lang="en-US" dirty="0" smtClean="0"/>
              <a:t>	</a:t>
            </a:r>
            <a:r>
              <a:rPr lang="en-US" dirty="0" smtClean="0">
                <a:hlinkClick r:id="rId3"/>
              </a:rPr>
              <a:t>jhuser@ksde.org</a:t>
            </a:r>
            <a:r>
              <a:rPr lang="en-US" dirty="0" smtClean="0"/>
              <a:t>		785-296-4932</a:t>
            </a:r>
          </a:p>
          <a:p>
            <a:pPr>
              <a:buNone/>
            </a:pPr>
            <a:endParaRPr lang="en-US" dirty="0" smtClean="0"/>
          </a:p>
          <a:p>
            <a:pPr>
              <a:buNone/>
            </a:pPr>
            <a:endParaRPr lang="en-US" dirty="0" smtClean="0"/>
          </a:p>
          <a:p>
            <a:pPr algn="l">
              <a:buNone/>
            </a:pPr>
            <a:endParaRPr lang="en-US" dirty="0"/>
          </a:p>
        </p:txBody>
      </p:sp>
      <p:sp>
        <p:nvSpPr>
          <p:cNvPr id="4" name="Date Placeholder 3"/>
          <p:cNvSpPr>
            <a:spLocks noGrp="1"/>
          </p:cNvSpPr>
          <p:nvPr>
            <p:ph type="dt" sz="half" idx="10"/>
          </p:nvPr>
        </p:nvSpPr>
        <p:spPr/>
        <p:txBody>
          <a:bodyPr/>
          <a:lstStyle/>
          <a:p>
            <a:endParaRPr lang="en-US"/>
          </a:p>
        </p:txBody>
      </p:sp>
      <p:sp>
        <p:nvSpPr>
          <p:cNvPr id="7" name="Footer Placeholder 6"/>
          <p:cNvSpPr>
            <a:spLocks noGrp="1"/>
          </p:cNvSpPr>
          <p:nvPr>
            <p:ph type="ftr" sz="quarter" idx="11"/>
          </p:nvPr>
        </p:nvSpPr>
        <p:spPr/>
        <p:txBody>
          <a:bodyPr/>
          <a:lstStyle/>
          <a:p>
            <a:r>
              <a:rPr lang="en-US" smtClean="0"/>
              <a:t>Visual Arts Webinar--Oct 18 2011--Randel &amp; Huser</a:t>
            </a:r>
            <a:endParaRPr lang="en-US"/>
          </a:p>
        </p:txBody>
      </p:sp>
      <p:sp>
        <p:nvSpPr>
          <p:cNvPr id="8" name="Slide Number Placeholder 7"/>
          <p:cNvSpPr>
            <a:spLocks noGrp="1"/>
          </p:cNvSpPr>
          <p:nvPr>
            <p:ph type="sldNum" sz="quarter" idx="12"/>
          </p:nvPr>
        </p:nvSpPr>
        <p:spPr/>
        <p:txBody>
          <a:bodyPr/>
          <a:lstStyle/>
          <a:p>
            <a:fld id="{5F232B0D-36BC-4840-880B-BE2884340A60}" type="slidenum">
              <a:rPr lang="en-US" smtClean="0"/>
              <a:pPr/>
              <a:t>35</a:t>
            </a:fld>
            <a:endParaRPr lang="en-US"/>
          </a:p>
        </p:txBody>
      </p:sp>
    </p:spTree>
    <p:extLst>
      <p:ext uri="{BB962C8B-B14F-4D97-AF65-F5344CB8AC3E}">
        <p14:creationId xmlns:p14="http://schemas.microsoft.com/office/powerpoint/2010/main" val="1258802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p:txBody>
      </p:sp>
      <p:sp>
        <p:nvSpPr>
          <p:cNvPr id="7" name="Title 6"/>
          <p:cNvSpPr>
            <a:spLocks noGrp="1"/>
          </p:cNvSpPr>
          <p:nvPr>
            <p:ph type="title"/>
          </p:nvPr>
        </p:nvSpPr>
        <p:spPr/>
        <p:txBody>
          <a:bodyPr/>
          <a:lstStyle/>
          <a:p>
            <a:r>
              <a:rPr lang="en-US" dirty="0" smtClean="0"/>
              <a:t>Need for Visual Arts</a:t>
            </a:r>
            <a:endParaRPr lang="en-US" dirty="0"/>
          </a:p>
        </p:txBody>
      </p:sp>
      <p:sp>
        <p:nvSpPr>
          <p:cNvPr id="8" name="Text Placeholder 7"/>
          <p:cNvSpPr>
            <a:spLocks noGrp="1"/>
          </p:cNvSpPr>
          <p:nvPr>
            <p:ph type="body" idx="1"/>
          </p:nvPr>
        </p:nvSpPr>
        <p:spPr/>
        <p:txBody>
          <a:bodyPr/>
          <a:lstStyle/>
          <a:p>
            <a:endParaRPr lang="en-US"/>
          </a:p>
        </p:txBody>
      </p:sp>
      <p:sp>
        <p:nvSpPr>
          <p:cNvPr id="2" name="Footer Placeholder 1"/>
          <p:cNvSpPr>
            <a:spLocks noGrp="1"/>
          </p:cNvSpPr>
          <p:nvPr>
            <p:ph type="ftr" sz="quarter" idx="11"/>
          </p:nvPr>
        </p:nvSpPr>
        <p:spPr/>
        <p:txBody>
          <a:bodyPr/>
          <a:lstStyle/>
          <a:p>
            <a:r>
              <a:rPr lang="en-US" smtClean="0"/>
              <a:t>Visual Arts Webinar--Oct 18 2011--Randel &amp; Huser</a:t>
            </a:r>
            <a:endParaRPr lang="en-US"/>
          </a:p>
        </p:txBody>
      </p:sp>
      <p:sp>
        <p:nvSpPr>
          <p:cNvPr id="3" name="Slide Number Placeholder 2"/>
          <p:cNvSpPr>
            <a:spLocks noGrp="1"/>
          </p:cNvSpPr>
          <p:nvPr>
            <p:ph type="sldNum" sz="quarter" idx="12"/>
          </p:nvPr>
        </p:nvSpPr>
        <p:spPr/>
        <p:txBody>
          <a:bodyPr/>
          <a:lstStyle/>
          <a:p>
            <a:fld id="{5F232B0D-36BC-4840-880B-BE2884340A60}" type="slidenum">
              <a:rPr lang="en-US" smtClean="0"/>
              <a:pPr/>
              <a:t>4</a:t>
            </a:fld>
            <a:endParaRPr lang="en-US"/>
          </a:p>
        </p:txBody>
      </p:sp>
    </p:spTree>
    <p:extLst>
      <p:ext uri="{BB962C8B-B14F-4D97-AF65-F5344CB8AC3E}">
        <p14:creationId xmlns:p14="http://schemas.microsoft.com/office/powerpoint/2010/main" val="39062876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Occupations in the Visual Arts</a:t>
            </a:r>
            <a:br>
              <a:rPr lang="en-US" dirty="0" smtClean="0"/>
            </a:br>
            <a:r>
              <a:rPr lang="en-US" sz="2200" b="1" dirty="0"/>
              <a:t>(source. </a:t>
            </a:r>
            <a:r>
              <a:rPr lang="en-US" sz="2200" b="1" dirty="0">
                <a:hlinkClick r:id="rId2"/>
              </a:rPr>
              <a:t>www.onetonline.org</a:t>
            </a:r>
            <a:r>
              <a:rPr lang="en-US" sz="2200" b="1" dirty="0"/>
              <a:t>)</a:t>
            </a:r>
            <a:r>
              <a:rPr lang="en-US" b="1" dirty="0"/>
              <a:t/>
            </a:r>
            <a:br>
              <a:rPr lang="en-US" b="1" dirty="0"/>
            </a:br>
            <a:endParaRPr lang="en-US" dirty="0"/>
          </a:p>
        </p:txBody>
      </p:sp>
      <p:sp>
        <p:nvSpPr>
          <p:cNvPr id="3" name="Content Placeholder 2"/>
          <p:cNvSpPr>
            <a:spLocks noGrp="1"/>
          </p:cNvSpPr>
          <p:nvPr>
            <p:ph idx="1"/>
          </p:nvPr>
        </p:nvSpPr>
        <p:spPr>
          <a:xfrm>
            <a:off x="457200" y="1600200"/>
            <a:ext cx="8229600" cy="4525963"/>
          </a:xfrm>
        </p:spPr>
        <p:txBody>
          <a:bodyPr>
            <a:normAutofit/>
          </a:bodyPr>
          <a:lstStyle/>
          <a:p>
            <a:pPr marL="114300" indent="0">
              <a:buNone/>
            </a:pPr>
            <a:r>
              <a:rPr lang="en-US" b="1" dirty="0" smtClean="0"/>
              <a:t>High Wage (&gt;$13.25/</a:t>
            </a:r>
            <a:r>
              <a:rPr lang="en-US" b="1" dirty="0" err="1" smtClean="0"/>
              <a:t>hr</a:t>
            </a:r>
            <a:r>
              <a:rPr lang="en-US" b="1" dirty="0" smtClean="0"/>
              <a:t>),  High Demand (&gt;14%), High Skill (&gt; high school diploma) Occupations </a:t>
            </a:r>
          </a:p>
          <a:p>
            <a:pPr marL="114300" indent="0">
              <a:buNone/>
            </a:pPr>
            <a:r>
              <a:rPr lang="en-US" b="1" dirty="0" smtClean="0"/>
              <a:t>						</a:t>
            </a:r>
            <a:r>
              <a:rPr lang="en-US" b="1" u="sng" dirty="0" smtClean="0"/>
              <a:t>Growth:</a:t>
            </a:r>
          </a:p>
          <a:p>
            <a:pPr>
              <a:buFont typeface="Wingdings" pitchFamily="2" charset="2"/>
              <a:buChar char="v"/>
            </a:pPr>
            <a:r>
              <a:rPr lang="en-US" b="1" dirty="0" smtClean="0"/>
              <a:t> Graphic Designers--$20.92/</a:t>
            </a:r>
            <a:r>
              <a:rPr lang="en-US" b="1" dirty="0" err="1" smtClean="0"/>
              <a:t>hr</a:t>
            </a:r>
            <a:r>
              <a:rPr lang="en-US" b="1" dirty="0" smtClean="0"/>
              <a:t>	124,800 </a:t>
            </a:r>
          </a:p>
          <a:p>
            <a:pPr>
              <a:buFont typeface="Wingdings" pitchFamily="2" charset="2"/>
              <a:buChar char="v"/>
            </a:pPr>
            <a:r>
              <a:rPr lang="en-US" b="1" dirty="0" smtClean="0"/>
              <a:t>Interior Designers--$22.25/</a:t>
            </a:r>
            <a:r>
              <a:rPr lang="en-US" b="1" dirty="0" err="1" smtClean="0"/>
              <a:t>hr</a:t>
            </a:r>
            <a:r>
              <a:rPr lang="en-US" b="1" dirty="0" smtClean="0"/>
              <a:t>		  35,900</a:t>
            </a:r>
          </a:p>
          <a:p>
            <a:pPr>
              <a:buFont typeface="Wingdings" pitchFamily="2" charset="2"/>
              <a:buChar char="v"/>
            </a:pPr>
            <a:r>
              <a:rPr lang="en-US" b="1" dirty="0" smtClean="0"/>
              <a:t>Commercial Designers--$27.99/</a:t>
            </a:r>
            <a:r>
              <a:rPr lang="en-US" b="1" dirty="0" err="1" smtClean="0"/>
              <a:t>hr</a:t>
            </a:r>
            <a:r>
              <a:rPr lang="en-US" b="1" dirty="0" smtClean="0"/>
              <a:t>	  17,600 </a:t>
            </a:r>
          </a:p>
          <a:p>
            <a:pPr marL="114300" indent="0">
              <a:buNone/>
            </a:pPr>
            <a:r>
              <a:rPr lang="en-US" b="1" dirty="0" smtClean="0"/>
              <a:t>	(Textile Designers)</a:t>
            </a:r>
            <a:r>
              <a:rPr lang="en-US" b="1" dirty="0"/>
              <a:t>	</a:t>
            </a:r>
            <a:endParaRPr lang="en-US" b="1" dirty="0" smtClean="0"/>
          </a:p>
          <a:p>
            <a:pPr>
              <a:buFont typeface="Wingdings" pitchFamily="2" charset="2"/>
              <a:buChar char="v"/>
            </a:pPr>
            <a:r>
              <a:rPr lang="en-US" b="1" dirty="0" smtClean="0"/>
              <a:t>Secondary Teachers--$53,200*	596,000</a:t>
            </a:r>
          </a:p>
          <a:p>
            <a:pPr>
              <a:buFont typeface="Wingdings" pitchFamily="2" charset="2"/>
              <a:buChar char="v"/>
            </a:pPr>
            <a:r>
              <a:rPr lang="en-US" b="1" dirty="0" smtClean="0"/>
              <a:t>FCS Teachers--$65,000*		552,000</a:t>
            </a:r>
          </a:p>
          <a:p>
            <a:pPr marL="114300" indent="0">
              <a:buNone/>
            </a:pPr>
            <a:r>
              <a:rPr lang="en-US" sz="1800" dirty="0" smtClean="0"/>
              <a:t>(* denotes teacher age which is over 50 yrs.)</a:t>
            </a:r>
          </a:p>
        </p:txBody>
      </p:sp>
      <p:sp>
        <p:nvSpPr>
          <p:cNvPr id="4" name="Date Placeholder 3"/>
          <p:cNvSpPr>
            <a:spLocks noGrp="1"/>
          </p:cNvSpPr>
          <p:nvPr>
            <p:ph type="dt" sz="half" idx="10"/>
          </p:nvPr>
        </p:nvSpPr>
        <p:spPr/>
        <p:txBody>
          <a:bodyPr/>
          <a:lstStyle/>
          <a:p>
            <a:endParaRPr lang="en-US"/>
          </a:p>
        </p:txBody>
      </p:sp>
      <p:sp>
        <p:nvSpPr>
          <p:cNvPr id="7" name="Footer Placeholder 6"/>
          <p:cNvSpPr>
            <a:spLocks noGrp="1"/>
          </p:cNvSpPr>
          <p:nvPr>
            <p:ph type="ftr" sz="quarter" idx="11"/>
          </p:nvPr>
        </p:nvSpPr>
        <p:spPr/>
        <p:txBody>
          <a:bodyPr/>
          <a:lstStyle/>
          <a:p>
            <a:r>
              <a:rPr lang="en-US" smtClean="0"/>
              <a:t>Visual Arts Webinar--Oct 18 2011--Randel &amp; Huser</a:t>
            </a:r>
            <a:endParaRPr lang="en-US"/>
          </a:p>
        </p:txBody>
      </p:sp>
      <p:sp>
        <p:nvSpPr>
          <p:cNvPr id="8" name="Slide Number Placeholder 7"/>
          <p:cNvSpPr>
            <a:spLocks noGrp="1"/>
          </p:cNvSpPr>
          <p:nvPr>
            <p:ph type="sldNum" sz="quarter" idx="12"/>
          </p:nvPr>
        </p:nvSpPr>
        <p:spPr/>
        <p:txBody>
          <a:bodyPr/>
          <a:lstStyle/>
          <a:p>
            <a:fld id="{5F232B0D-36BC-4840-880B-BE2884340A60}" type="slidenum">
              <a:rPr lang="en-US" smtClean="0"/>
              <a:pPr/>
              <a:t>5</a:t>
            </a:fld>
            <a:endParaRPr lang="en-US"/>
          </a:p>
        </p:txBody>
      </p:sp>
    </p:spTree>
    <p:extLst>
      <p:ext uri="{BB962C8B-B14F-4D97-AF65-F5344CB8AC3E}">
        <p14:creationId xmlns:p14="http://schemas.microsoft.com/office/powerpoint/2010/main" val="6692236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The Art connection</a:t>
            </a:r>
            <a:endParaRPr lang="en-US" dirty="0"/>
          </a:p>
        </p:txBody>
      </p:sp>
      <p:sp>
        <p:nvSpPr>
          <p:cNvPr id="11" name="Content Placeholder 10"/>
          <p:cNvSpPr>
            <a:spLocks noGrp="1"/>
          </p:cNvSpPr>
          <p:nvPr>
            <p:ph idx="1"/>
          </p:nvPr>
        </p:nvSpPr>
        <p:spPr/>
        <p:txBody>
          <a:bodyPr>
            <a:normAutofit fontScale="92500" lnSpcReduction="10000"/>
          </a:bodyPr>
          <a:lstStyle/>
          <a:p>
            <a:pPr marL="114300" indent="0">
              <a:buNone/>
            </a:pPr>
            <a:r>
              <a:rPr lang="en-US" dirty="0" smtClean="0">
                <a:solidFill>
                  <a:schemeClr val="tx1"/>
                </a:solidFill>
              </a:rPr>
              <a:t>Knowing the basics about drawing and illustration are vital to developing a stable foundation in any art-based career.  </a:t>
            </a:r>
            <a:r>
              <a:rPr lang="en-US" sz="2200" i="1" dirty="0" smtClean="0">
                <a:solidFill>
                  <a:schemeClr val="tx1"/>
                </a:solidFill>
              </a:rPr>
              <a:t>(For example, knowing the elements of line, </a:t>
            </a:r>
            <a:r>
              <a:rPr lang="en-US" sz="2200" i="1" dirty="0">
                <a:solidFill>
                  <a:schemeClr val="tx1"/>
                </a:solidFill>
              </a:rPr>
              <a:t>shape, </a:t>
            </a:r>
            <a:r>
              <a:rPr lang="en-US" sz="2200" i="1" dirty="0" smtClean="0">
                <a:solidFill>
                  <a:schemeClr val="tx1"/>
                </a:solidFill>
              </a:rPr>
              <a:t>form, </a:t>
            </a:r>
            <a:r>
              <a:rPr lang="en-US" sz="2200" i="1" dirty="0">
                <a:solidFill>
                  <a:schemeClr val="tx1"/>
                </a:solidFill>
              </a:rPr>
              <a:t>and </a:t>
            </a:r>
            <a:r>
              <a:rPr lang="en-US" sz="2200" i="1" dirty="0" smtClean="0">
                <a:solidFill>
                  <a:schemeClr val="tx1"/>
                </a:solidFill>
              </a:rPr>
              <a:t>space and how they work together to result in a balanced, cohesive final product is important to successful design.)</a:t>
            </a:r>
          </a:p>
          <a:p>
            <a:pPr marL="114300" indent="0">
              <a:buNone/>
            </a:pPr>
            <a:endParaRPr lang="en-US" dirty="0" smtClean="0">
              <a:solidFill>
                <a:schemeClr val="tx1"/>
              </a:solidFill>
            </a:endParaRPr>
          </a:p>
          <a:p>
            <a:pPr marL="114300" indent="0">
              <a:buNone/>
            </a:pPr>
            <a:r>
              <a:rPr lang="en-US" dirty="0" smtClean="0">
                <a:solidFill>
                  <a:schemeClr val="tx1"/>
                </a:solidFill>
              </a:rPr>
              <a:t>These courses provide the knowledge and abilities needed in developing and recognizing successful results and identifying and solving design problems as they arise.</a:t>
            </a:r>
          </a:p>
          <a:p>
            <a:pPr marL="114300" indent="0">
              <a:buNone/>
            </a:pPr>
            <a:endParaRPr lang="en-US" dirty="0" smtClean="0">
              <a:solidFill>
                <a:schemeClr val="tx1"/>
              </a:solidFill>
            </a:endParaRPr>
          </a:p>
          <a:p>
            <a:pPr marL="114300" indent="0">
              <a:buNone/>
            </a:pPr>
            <a:r>
              <a:rPr lang="en-US" dirty="0" smtClean="0">
                <a:solidFill>
                  <a:schemeClr val="tx1"/>
                </a:solidFill>
              </a:rPr>
              <a:t>Intro to Drawing (30005) and Principles of Illustration (30101)are courses that will provide this foundation.</a:t>
            </a:r>
            <a:endParaRPr lang="en-US" dirty="0">
              <a:solidFill>
                <a:srgbClr val="FF0000"/>
              </a:solidFill>
            </a:endParaRPr>
          </a:p>
        </p:txBody>
      </p:sp>
      <p:sp>
        <p:nvSpPr>
          <p:cNvPr id="7" name="Date Placeholder 6"/>
          <p:cNvSpPr>
            <a:spLocks noGrp="1"/>
          </p:cNvSpPr>
          <p:nvPr>
            <p:ph type="dt" sz="half" idx="10"/>
          </p:nvPr>
        </p:nvSpPr>
        <p:spPr/>
        <p:txBody>
          <a:bodyPr/>
          <a:lstStyle/>
          <a:p>
            <a:endParaRPr lang="en-US"/>
          </a:p>
        </p:txBody>
      </p:sp>
      <p:sp>
        <p:nvSpPr>
          <p:cNvPr id="2" name="Footer Placeholder 1"/>
          <p:cNvSpPr>
            <a:spLocks noGrp="1"/>
          </p:cNvSpPr>
          <p:nvPr>
            <p:ph type="ftr" sz="quarter" idx="11"/>
          </p:nvPr>
        </p:nvSpPr>
        <p:spPr/>
        <p:txBody>
          <a:bodyPr/>
          <a:lstStyle/>
          <a:p>
            <a:r>
              <a:rPr lang="en-US" smtClean="0"/>
              <a:t>Visual Arts Webinar--Oct 18 2011--Randel &amp; Huser</a:t>
            </a:r>
            <a:endParaRPr lang="en-US"/>
          </a:p>
        </p:txBody>
      </p:sp>
      <p:sp>
        <p:nvSpPr>
          <p:cNvPr id="3" name="Slide Number Placeholder 2"/>
          <p:cNvSpPr>
            <a:spLocks noGrp="1"/>
          </p:cNvSpPr>
          <p:nvPr>
            <p:ph type="sldNum" sz="quarter" idx="12"/>
          </p:nvPr>
        </p:nvSpPr>
        <p:spPr/>
        <p:txBody>
          <a:bodyPr/>
          <a:lstStyle/>
          <a:p>
            <a:fld id="{5F232B0D-36BC-4840-880B-BE2884340A60}" type="slidenum">
              <a:rPr lang="en-US" smtClean="0"/>
              <a:pPr/>
              <a:t>6</a:t>
            </a:fld>
            <a:endParaRPr lang="en-US"/>
          </a:p>
        </p:txBody>
      </p:sp>
    </p:spTree>
    <p:extLst>
      <p:ext uri="{BB962C8B-B14F-4D97-AF65-F5344CB8AC3E}">
        <p14:creationId xmlns:p14="http://schemas.microsoft.com/office/powerpoint/2010/main" val="3644963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FACS, ART, Graphic Design Connection</a:t>
            </a:r>
            <a:endParaRPr lang="en-US" dirty="0"/>
          </a:p>
        </p:txBody>
      </p:sp>
      <p:sp>
        <p:nvSpPr>
          <p:cNvPr id="3" name="Content Placeholder 2"/>
          <p:cNvSpPr>
            <a:spLocks noGrp="1"/>
          </p:cNvSpPr>
          <p:nvPr>
            <p:ph idx="1"/>
          </p:nvPr>
        </p:nvSpPr>
        <p:spPr/>
        <p:txBody>
          <a:bodyPr>
            <a:normAutofit fontScale="85000" lnSpcReduction="20000"/>
          </a:bodyPr>
          <a:lstStyle/>
          <a:p>
            <a:pPr marL="114300" indent="0">
              <a:buNone/>
            </a:pPr>
            <a:r>
              <a:rPr lang="en-US" b="1" dirty="0" smtClean="0"/>
              <a:t>FACS—Family and Consumer Sciences </a:t>
            </a:r>
            <a:r>
              <a:rPr lang="en-US" dirty="0" smtClean="0"/>
              <a:t>—4-D design</a:t>
            </a:r>
          </a:p>
          <a:p>
            <a:pPr>
              <a:buFont typeface="Wingdings" pitchFamily="2" charset="2"/>
              <a:buChar char="v"/>
            </a:pPr>
            <a:r>
              <a:rPr lang="en-US" dirty="0" smtClean="0"/>
              <a:t>Trained in interior design and apparel design industry related skills.</a:t>
            </a:r>
          </a:p>
          <a:p>
            <a:pPr>
              <a:buFont typeface="Wingdings" pitchFamily="2" charset="2"/>
              <a:buChar char="v"/>
            </a:pPr>
            <a:r>
              <a:rPr lang="en-US" dirty="0" smtClean="0"/>
              <a:t>Understands how design elements and principles affect humans with regard to personal expression and impact on relationships and family function.</a:t>
            </a:r>
          </a:p>
          <a:p>
            <a:pPr marL="114300" indent="0">
              <a:buNone/>
            </a:pPr>
            <a:r>
              <a:rPr lang="en-US" b="1" dirty="0" smtClean="0"/>
              <a:t>Graphic Design—2-D design</a:t>
            </a:r>
          </a:p>
          <a:p>
            <a:pPr>
              <a:buFont typeface="Wingdings" pitchFamily="2" charset="2"/>
              <a:buChar char="v"/>
            </a:pPr>
            <a:r>
              <a:rPr lang="en-US" dirty="0" smtClean="0"/>
              <a:t>Trained in application of design elements and principles to share information that is pleasing and catches the eye through images and words.</a:t>
            </a:r>
          </a:p>
          <a:p>
            <a:pPr marL="114300" indent="0">
              <a:buNone/>
            </a:pPr>
            <a:r>
              <a:rPr lang="en-US" b="1" dirty="0" smtClean="0"/>
              <a:t>Art– Foundational skills </a:t>
            </a:r>
            <a:endParaRPr lang="en-US" b="1" dirty="0" smtClean="0">
              <a:solidFill>
                <a:srgbClr val="FF0000"/>
              </a:solidFill>
            </a:endParaRPr>
          </a:p>
          <a:p>
            <a:pPr>
              <a:buFont typeface="Wingdings" pitchFamily="2" charset="2"/>
              <a:buChar char="v"/>
            </a:pPr>
            <a:r>
              <a:rPr lang="en-US" dirty="0" smtClean="0"/>
              <a:t>Trained in developing the artistic eye</a:t>
            </a:r>
          </a:p>
          <a:p>
            <a:pPr>
              <a:buFont typeface="Wingdings" pitchFamily="2" charset="2"/>
              <a:buChar char="v"/>
            </a:pPr>
            <a:r>
              <a:rPr lang="en-US" dirty="0" smtClean="0"/>
              <a:t>Trained in setting foundational knowledge of design elements which can then be used in many applications (including drawings/illustrations). </a:t>
            </a:r>
          </a:p>
          <a:p>
            <a:pPr marL="114300" indent="0">
              <a:buNone/>
            </a:pPr>
            <a:endParaRPr lang="en-US" dirty="0" smtClean="0"/>
          </a:p>
          <a:p>
            <a:pPr>
              <a:buFont typeface="Wingdings" pitchFamily="2" charset="2"/>
              <a:buChar char="v"/>
            </a:pPr>
            <a:endParaRPr lang="en-US" dirty="0" smtClean="0"/>
          </a:p>
          <a:p>
            <a:pPr marL="114300" indent="0">
              <a:buNone/>
            </a:pPr>
            <a:endParaRPr lang="en-US" dirty="0"/>
          </a:p>
        </p:txBody>
      </p:sp>
      <p:sp>
        <p:nvSpPr>
          <p:cNvPr id="4" name="Date Placeholder 3"/>
          <p:cNvSpPr>
            <a:spLocks noGrp="1"/>
          </p:cNvSpPr>
          <p:nvPr>
            <p:ph type="dt" sz="half" idx="10"/>
          </p:nvPr>
        </p:nvSpPr>
        <p:spPr/>
        <p:txBody>
          <a:bodyPr/>
          <a:lstStyle/>
          <a:p>
            <a:endParaRPr lang="en-US"/>
          </a:p>
        </p:txBody>
      </p:sp>
      <p:sp>
        <p:nvSpPr>
          <p:cNvPr id="7" name="Footer Placeholder 6"/>
          <p:cNvSpPr>
            <a:spLocks noGrp="1"/>
          </p:cNvSpPr>
          <p:nvPr>
            <p:ph type="ftr" sz="quarter" idx="11"/>
          </p:nvPr>
        </p:nvSpPr>
        <p:spPr/>
        <p:txBody>
          <a:bodyPr/>
          <a:lstStyle/>
          <a:p>
            <a:r>
              <a:rPr lang="en-US" smtClean="0"/>
              <a:t>Visual Arts Webinar--Oct 18 2011--Randel &amp; Huser</a:t>
            </a:r>
            <a:endParaRPr lang="en-US"/>
          </a:p>
        </p:txBody>
      </p:sp>
      <p:sp>
        <p:nvSpPr>
          <p:cNvPr id="8" name="Slide Number Placeholder 7"/>
          <p:cNvSpPr>
            <a:spLocks noGrp="1"/>
          </p:cNvSpPr>
          <p:nvPr>
            <p:ph type="sldNum" sz="quarter" idx="12"/>
          </p:nvPr>
        </p:nvSpPr>
        <p:spPr/>
        <p:txBody>
          <a:bodyPr/>
          <a:lstStyle/>
          <a:p>
            <a:fld id="{5F232B0D-36BC-4840-880B-BE2884340A60}" type="slidenum">
              <a:rPr lang="en-US" smtClean="0"/>
              <a:pPr/>
              <a:t>7</a:t>
            </a:fld>
            <a:endParaRPr lang="en-US"/>
          </a:p>
        </p:txBody>
      </p:sp>
    </p:spTree>
    <p:extLst>
      <p:ext uri="{BB962C8B-B14F-4D97-AF65-F5344CB8AC3E}">
        <p14:creationId xmlns:p14="http://schemas.microsoft.com/office/powerpoint/2010/main" val="917134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p:txBody>
      </p:sp>
      <p:sp>
        <p:nvSpPr>
          <p:cNvPr id="7" name="Title 6"/>
          <p:cNvSpPr>
            <a:spLocks noGrp="1"/>
          </p:cNvSpPr>
          <p:nvPr>
            <p:ph type="title"/>
          </p:nvPr>
        </p:nvSpPr>
        <p:spPr/>
        <p:txBody>
          <a:bodyPr/>
          <a:lstStyle/>
          <a:p>
            <a:r>
              <a:rPr lang="en-US" dirty="0" smtClean="0"/>
              <a:t>Career Cluster Introduction</a:t>
            </a:r>
            <a:endParaRPr lang="en-US" dirty="0"/>
          </a:p>
        </p:txBody>
      </p:sp>
      <p:sp>
        <p:nvSpPr>
          <p:cNvPr id="8" name="Text Placeholder 7"/>
          <p:cNvSpPr>
            <a:spLocks noGrp="1"/>
          </p:cNvSpPr>
          <p:nvPr>
            <p:ph type="body" idx="1"/>
          </p:nvPr>
        </p:nvSpPr>
        <p:spPr/>
        <p:txBody>
          <a:bodyPr/>
          <a:lstStyle/>
          <a:p>
            <a:r>
              <a:rPr lang="en-US" dirty="0" smtClean="0"/>
              <a:t>Arts, AV Technology and Communications</a:t>
            </a:r>
            <a:endParaRPr lang="en-US" dirty="0"/>
          </a:p>
        </p:txBody>
      </p:sp>
      <p:sp>
        <p:nvSpPr>
          <p:cNvPr id="2" name="Footer Placeholder 1"/>
          <p:cNvSpPr>
            <a:spLocks noGrp="1"/>
          </p:cNvSpPr>
          <p:nvPr>
            <p:ph type="ftr" sz="quarter" idx="11"/>
          </p:nvPr>
        </p:nvSpPr>
        <p:spPr/>
        <p:txBody>
          <a:bodyPr/>
          <a:lstStyle/>
          <a:p>
            <a:r>
              <a:rPr lang="en-US" smtClean="0"/>
              <a:t>Visual Arts Webinar--Oct 18 2011--Randel &amp; Huser</a:t>
            </a:r>
            <a:endParaRPr lang="en-US"/>
          </a:p>
        </p:txBody>
      </p:sp>
      <p:sp>
        <p:nvSpPr>
          <p:cNvPr id="3" name="Slide Number Placeholder 2"/>
          <p:cNvSpPr>
            <a:spLocks noGrp="1"/>
          </p:cNvSpPr>
          <p:nvPr>
            <p:ph type="sldNum" sz="quarter" idx="12"/>
          </p:nvPr>
        </p:nvSpPr>
        <p:spPr/>
        <p:txBody>
          <a:bodyPr/>
          <a:lstStyle/>
          <a:p>
            <a:fld id="{5F232B0D-36BC-4840-880B-BE2884340A60}" type="slidenum">
              <a:rPr lang="en-US" smtClean="0"/>
              <a:pPr/>
              <a:t>8</a:t>
            </a:fld>
            <a:endParaRPr lang="en-US"/>
          </a:p>
        </p:txBody>
      </p:sp>
    </p:spTree>
    <p:extLst>
      <p:ext uri="{BB962C8B-B14F-4D97-AF65-F5344CB8AC3E}">
        <p14:creationId xmlns:p14="http://schemas.microsoft.com/office/powerpoint/2010/main" val="26529520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Perkins Requirements</a:t>
            </a:r>
            <a:br>
              <a:rPr lang="en-US" dirty="0" smtClean="0"/>
            </a:br>
            <a:r>
              <a:rPr lang="en-US" sz="2000" dirty="0" smtClean="0"/>
              <a:t>(to qualify for additional funding)</a:t>
            </a:r>
            <a:endParaRPr lang="en-US" sz="2000" dirty="0"/>
          </a:p>
        </p:txBody>
      </p:sp>
      <p:sp>
        <p:nvSpPr>
          <p:cNvPr id="3" name="Content Placeholder 2"/>
          <p:cNvSpPr>
            <a:spLocks noGrp="1"/>
          </p:cNvSpPr>
          <p:nvPr>
            <p:ph idx="1"/>
          </p:nvPr>
        </p:nvSpPr>
        <p:spPr/>
        <p:txBody>
          <a:bodyPr>
            <a:normAutofit lnSpcReduction="10000"/>
          </a:bodyPr>
          <a:lstStyle/>
          <a:p>
            <a:r>
              <a:rPr lang="en-US" dirty="0" smtClean="0"/>
              <a:t>Occupationa</a:t>
            </a:r>
            <a:r>
              <a:rPr lang="en-US" dirty="0"/>
              <a:t>l</a:t>
            </a:r>
            <a:r>
              <a:rPr lang="en-US" dirty="0" smtClean="0"/>
              <a:t> focus  must be </a:t>
            </a:r>
            <a:r>
              <a:rPr lang="en-US" u="sng" dirty="0" smtClean="0"/>
              <a:t>High Demand </a:t>
            </a:r>
            <a:r>
              <a:rPr lang="en-US" dirty="0" smtClean="0"/>
              <a:t>career—14% increase in need or high volume of positions expected; </a:t>
            </a:r>
            <a:r>
              <a:rPr lang="en-US" u="sng" dirty="0" smtClean="0"/>
              <a:t>High Wage-</a:t>
            </a:r>
            <a:r>
              <a:rPr lang="en-US" dirty="0" smtClean="0"/>
              <a:t>-$13.25 or higher an  hour ($26,000 per year); </a:t>
            </a:r>
            <a:r>
              <a:rPr lang="en-US" u="sng" dirty="0" smtClean="0"/>
              <a:t>High Skill </a:t>
            </a:r>
            <a:r>
              <a:rPr lang="en-US" dirty="0" smtClean="0"/>
              <a:t>—Technical or advanced degree required</a:t>
            </a:r>
          </a:p>
          <a:p>
            <a:r>
              <a:rPr lang="en-US" dirty="0" smtClean="0"/>
              <a:t>Approved pathway application</a:t>
            </a:r>
          </a:p>
          <a:p>
            <a:pPr lvl="1"/>
            <a:r>
              <a:rPr lang="en-US" dirty="0" smtClean="0"/>
              <a:t>Qualified teacher</a:t>
            </a:r>
          </a:p>
          <a:p>
            <a:pPr lvl="1"/>
            <a:r>
              <a:rPr lang="en-US" dirty="0" smtClean="0"/>
              <a:t>Course sequence of 3 credits or more offered</a:t>
            </a:r>
          </a:p>
          <a:p>
            <a:pPr lvl="1"/>
            <a:r>
              <a:rPr lang="en-US" dirty="0" smtClean="0"/>
              <a:t>Articulation agreement in place</a:t>
            </a:r>
          </a:p>
          <a:p>
            <a:pPr lvl="1"/>
            <a:r>
              <a:rPr lang="en-US" dirty="0" smtClean="0"/>
              <a:t>Advisory committee meets occupational tie (3 member min) who meet twice a year.</a:t>
            </a:r>
          </a:p>
          <a:p>
            <a:pPr lvl="1"/>
            <a:r>
              <a:rPr lang="en-US" dirty="0" smtClean="0"/>
              <a:t>Plan of study includes grades 8-13</a:t>
            </a:r>
          </a:p>
          <a:p>
            <a:pPr marL="114300" indent="0">
              <a:buNone/>
            </a:pPr>
            <a:endParaRPr lang="en-US" dirty="0"/>
          </a:p>
        </p:txBody>
      </p:sp>
      <p:sp>
        <p:nvSpPr>
          <p:cNvPr id="4" name="Date Placeholder 3"/>
          <p:cNvSpPr>
            <a:spLocks noGrp="1"/>
          </p:cNvSpPr>
          <p:nvPr>
            <p:ph type="dt" sz="half" idx="10"/>
          </p:nvPr>
        </p:nvSpPr>
        <p:spPr/>
        <p:txBody>
          <a:bodyPr/>
          <a:lstStyle/>
          <a:p>
            <a:endParaRPr lang="en-US"/>
          </a:p>
        </p:txBody>
      </p:sp>
      <p:sp>
        <p:nvSpPr>
          <p:cNvPr id="7" name="Footer Placeholder 6"/>
          <p:cNvSpPr>
            <a:spLocks noGrp="1"/>
          </p:cNvSpPr>
          <p:nvPr>
            <p:ph type="ftr" sz="quarter" idx="11"/>
          </p:nvPr>
        </p:nvSpPr>
        <p:spPr/>
        <p:txBody>
          <a:bodyPr/>
          <a:lstStyle/>
          <a:p>
            <a:r>
              <a:rPr lang="en-US" smtClean="0"/>
              <a:t>Visual Arts Webinar--Oct 18 2011--Randel &amp; Huser</a:t>
            </a:r>
            <a:endParaRPr lang="en-US"/>
          </a:p>
        </p:txBody>
      </p:sp>
      <p:sp>
        <p:nvSpPr>
          <p:cNvPr id="8" name="Slide Number Placeholder 7"/>
          <p:cNvSpPr>
            <a:spLocks noGrp="1"/>
          </p:cNvSpPr>
          <p:nvPr>
            <p:ph type="sldNum" sz="quarter" idx="12"/>
          </p:nvPr>
        </p:nvSpPr>
        <p:spPr/>
        <p:txBody>
          <a:bodyPr/>
          <a:lstStyle/>
          <a:p>
            <a:fld id="{5F232B0D-36BC-4840-880B-BE2884340A60}" type="slidenum">
              <a:rPr lang="en-US" smtClean="0"/>
              <a:pPr/>
              <a:t>9</a:t>
            </a:fld>
            <a:endParaRPr lang="en-US"/>
          </a:p>
        </p:txBody>
      </p:sp>
    </p:spTree>
    <p:extLst>
      <p:ext uri="{BB962C8B-B14F-4D97-AF65-F5344CB8AC3E}">
        <p14:creationId xmlns:p14="http://schemas.microsoft.com/office/powerpoint/2010/main" val="39985060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lnDef>
      <a:spPr>
        <a:ln>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1201</TotalTime>
  <Words>2161</Words>
  <Application>Microsoft Office PowerPoint</Application>
  <PresentationFormat>On-screen Show (4:3)</PresentationFormat>
  <Paragraphs>287</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Apothecary</vt:lpstr>
      <vt:lpstr>Visual Arts A Pathway Introduction</vt:lpstr>
      <vt:lpstr>Presenters:</vt:lpstr>
      <vt:lpstr>Agenda</vt:lpstr>
      <vt:lpstr>Need for Visual Arts</vt:lpstr>
      <vt:lpstr> Occupations in the Visual Arts (source. www.onetonline.org) </vt:lpstr>
      <vt:lpstr>The Art connection</vt:lpstr>
      <vt:lpstr>The FACS, ART, Graphic Design Connection</vt:lpstr>
      <vt:lpstr>Career Cluster Introduction</vt:lpstr>
      <vt:lpstr>Perkins Requirements (to qualify for additional funding)</vt:lpstr>
      <vt:lpstr>Arts, AV Technology and Communications Cluster</vt:lpstr>
      <vt:lpstr>AV Communications </vt:lpstr>
      <vt:lpstr>Visual Arts (two strands)</vt:lpstr>
      <vt:lpstr>Competencies and Profile Sheets</vt:lpstr>
      <vt:lpstr>Course Competencies </vt:lpstr>
      <vt:lpstr>Arts, AV Tech and Communication Webpage (sample—Source: www.ksde.org  (CTE—Arts, AV Tech and Communication Cluster Link )</vt:lpstr>
      <vt:lpstr>Competency Profile— Part 1 of 3</vt:lpstr>
      <vt:lpstr>Competency Profile— Part 2 of 3</vt:lpstr>
      <vt:lpstr>Competency Profile— Part 3 of 3</vt:lpstr>
      <vt:lpstr>KSDE-CTE Policies</vt:lpstr>
      <vt:lpstr>Pathway Application CPPSA—Career Pathways Program of Study Application</vt:lpstr>
      <vt:lpstr>Pathway Requirements</vt:lpstr>
      <vt:lpstr>KSDE-CTE Policies</vt:lpstr>
      <vt:lpstr>Policy changes for pathways(2011-2012)</vt:lpstr>
      <vt:lpstr>KSDE—CTE Policies</vt:lpstr>
      <vt:lpstr>What it is and what it isn’t</vt:lpstr>
      <vt:lpstr>Professional Learning Experience</vt:lpstr>
      <vt:lpstr>Advisory Committee</vt:lpstr>
      <vt:lpstr>Advisory committee Input: (Meetings, Minutes, Documentation)</vt:lpstr>
      <vt:lpstr>Role of the Portfolio</vt:lpstr>
      <vt:lpstr>PowerPoint Presentation</vt:lpstr>
      <vt:lpstr>  Example of use across courses…. </vt:lpstr>
      <vt:lpstr>Next step…</vt:lpstr>
      <vt:lpstr> </vt:lpstr>
      <vt:lpstr>Questions from the Field:</vt:lpstr>
      <vt:lpstr>    For more information:   </vt:lpstr>
    </vt:vector>
  </TitlesOfParts>
  <Company>Ks Dept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and Community Connections</dc:title>
  <dc:creator>G Randel</dc:creator>
  <cp:lastModifiedBy>Gayla L. Randel</cp:lastModifiedBy>
  <cp:revision>111</cp:revision>
  <cp:lastPrinted>2011-10-18T19:14:27Z</cp:lastPrinted>
  <dcterms:created xsi:type="dcterms:W3CDTF">2011-05-25T21:47:58Z</dcterms:created>
  <dcterms:modified xsi:type="dcterms:W3CDTF">2011-10-19T16:44:56Z</dcterms:modified>
</cp:coreProperties>
</file>