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8" r:id="rId2"/>
  </p:sldMasterIdLst>
  <p:handoutMasterIdLst>
    <p:handoutMasterId r:id="rId44"/>
  </p:handoutMasterIdLst>
  <p:sldIdLst>
    <p:sldId id="256" r:id="rId3"/>
    <p:sldId id="265" r:id="rId4"/>
    <p:sldId id="257" r:id="rId5"/>
    <p:sldId id="258" r:id="rId6"/>
    <p:sldId id="259" r:id="rId7"/>
    <p:sldId id="260" r:id="rId8"/>
    <p:sldId id="267" r:id="rId9"/>
    <p:sldId id="268" r:id="rId10"/>
    <p:sldId id="269" r:id="rId11"/>
    <p:sldId id="295" r:id="rId12"/>
    <p:sldId id="299" r:id="rId13"/>
    <p:sldId id="296" r:id="rId14"/>
    <p:sldId id="300" r:id="rId15"/>
    <p:sldId id="301" r:id="rId16"/>
    <p:sldId id="264" r:id="rId17"/>
    <p:sldId id="270" r:id="rId18"/>
    <p:sldId id="271" r:id="rId19"/>
    <p:sldId id="272" r:id="rId20"/>
    <p:sldId id="273" r:id="rId21"/>
    <p:sldId id="274" r:id="rId22"/>
    <p:sldId id="275" r:id="rId23"/>
    <p:sldId id="276" r:id="rId24"/>
    <p:sldId id="277" r:id="rId25"/>
    <p:sldId id="278" r:id="rId26"/>
    <p:sldId id="282" r:id="rId27"/>
    <p:sldId id="283" r:id="rId28"/>
    <p:sldId id="284" r:id="rId29"/>
    <p:sldId id="279" r:id="rId30"/>
    <p:sldId id="285" r:id="rId31"/>
    <p:sldId id="286" r:id="rId32"/>
    <p:sldId id="287" r:id="rId33"/>
    <p:sldId id="288" r:id="rId34"/>
    <p:sldId id="289" r:id="rId35"/>
    <p:sldId id="290" r:id="rId36"/>
    <p:sldId id="280" r:id="rId37"/>
    <p:sldId id="302" r:id="rId38"/>
    <p:sldId id="303" r:id="rId39"/>
    <p:sldId id="304" r:id="rId40"/>
    <p:sldId id="261" r:id="rId41"/>
    <p:sldId id="262" r:id="rId42"/>
    <p:sldId id="266" r:id="rId4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278"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7F5FE2-4E0B-4623-9A55-BD4630A3C630}" type="doc">
      <dgm:prSet loTypeId="urn:microsoft.com/office/officeart/2005/8/layout/vList4" loCatId="list" qsTypeId="urn:microsoft.com/office/officeart/2005/8/quickstyle/simple1#1" qsCatId="simple" csTypeId="urn:microsoft.com/office/officeart/2005/8/colors/accent1_2#1" csCatId="accent1" phldr="1"/>
      <dgm:spPr/>
      <dgm:t>
        <a:bodyPr/>
        <a:lstStyle/>
        <a:p>
          <a:endParaRPr lang="en-US"/>
        </a:p>
      </dgm:t>
    </dgm:pt>
    <dgm:pt modelId="{0F38566C-62CF-4970-AD29-4C9A42D48ADE}">
      <dgm:prSet phldrT="[Text]"/>
      <dgm:spPr/>
      <dgm:t>
        <a:bodyPr/>
        <a:lstStyle/>
        <a:p>
          <a:r>
            <a:rPr lang="en-US" dirty="0" smtClean="0">
              <a:solidFill>
                <a:srgbClr val="002060"/>
              </a:solidFill>
            </a:rPr>
            <a:t>Program</a:t>
          </a:r>
          <a:endParaRPr lang="en-US" dirty="0">
            <a:solidFill>
              <a:srgbClr val="002060"/>
            </a:solidFill>
          </a:endParaRPr>
        </a:p>
      </dgm:t>
    </dgm:pt>
    <dgm:pt modelId="{526BADC9-D975-4E14-838B-B60A16E2D78D}" type="parTrans" cxnId="{F0DB0E9B-9AA8-456D-A535-66D71B28F3ED}">
      <dgm:prSet/>
      <dgm:spPr/>
      <dgm:t>
        <a:bodyPr/>
        <a:lstStyle/>
        <a:p>
          <a:endParaRPr lang="en-US"/>
        </a:p>
      </dgm:t>
    </dgm:pt>
    <dgm:pt modelId="{6BE626B8-8BDD-44EE-AB72-530827B8FF8C}" type="sibTrans" cxnId="{F0DB0E9B-9AA8-456D-A535-66D71B28F3ED}">
      <dgm:prSet/>
      <dgm:spPr/>
      <dgm:t>
        <a:bodyPr/>
        <a:lstStyle/>
        <a:p>
          <a:endParaRPr lang="en-US"/>
        </a:p>
      </dgm:t>
    </dgm:pt>
    <dgm:pt modelId="{6D10B8D1-9AA7-4758-9CF8-9E01ADEB17BD}">
      <dgm:prSet phldrT="[Text]"/>
      <dgm:spPr/>
      <dgm:t>
        <a:bodyPr/>
        <a:lstStyle/>
        <a:p>
          <a:r>
            <a:rPr lang="en-US" dirty="0" smtClean="0">
              <a:solidFill>
                <a:srgbClr val="002060"/>
              </a:solidFill>
            </a:rPr>
            <a:t>Identify program key area(s)</a:t>
          </a:r>
          <a:endParaRPr lang="en-US" dirty="0">
            <a:solidFill>
              <a:srgbClr val="002060"/>
            </a:solidFill>
          </a:endParaRPr>
        </a:p>
      </dgm:t>
    </dgm:pt>
    <dgm:pt modelId="{9C7EA353-A92E-44BC-99A4-28767B48108A}" type="parTrans" cxnId="{F190DFE8-B7AB-48DC-AED6-8D9A8654ED00}">
      <dgm:prSet/>
      <dgm:spPr/>
      <dgm:t>
        <a:bodyPr/>
        <a:lstStyle/>
        <a:p>
          <a:endParaRPr lang="en-US"/>
        </a:p>
      </dgm:t>
    </dgm:pt>
    <dgm:pt modelId="{39E9B28D-A260-4890-B8A9-BEA61CC511EA}" type="sibTrans" cxnId="{F190DFE8-B7AB-48DC-AED6-8D9A8654ED00}">
      <dgm:prSet/>
      <dgm:spPr/>
      <dgm:t>
        <a:bodyPr/>
        <a:lstStyle/>
        <a:p>
          <a:endParaRPr lang="en-US"/>
        </a:p>
      </dgm:t>
    </dgm:pt>
    <dgm:pt modelId="{BAD7FF63-A23A-4759-9160-01F8FD8365B8}">
      <dgm:prSet phldrT="[Text]"/>
      <dgm:spPr/>
      <dgm:t>
        <a:bodyPr/>
        <a:lstStyle/>
        <a:p>
          <a:r>
            <a:rPr lang="en-US" dirty="0" smtClean="0">
              <a:solidFill>
                <a:srgbClr val="002060"/>
              </a:solidFill>
            </a:rPr>
            <a:t>Can key areas be counted or described</a:t>
          </a:r>
          <a:endParaRPr lang="en-US" dirty="0">
            <a:solidFill>
              <a:srgbClr val="002060"/>
            </a:solidFill>
          </a:endParaRPr>
        </a:p>
      </dgm:t>
    </dgm:pt>
    <dgm:pt modelId="{D99131A9-DABE-417A-BF36-5E9D2F205CDC}" type="parTrans" cxnId="{57C6E06B-498E-4405-8ACE-B1FA8DE5A1EB}">
      <dgm:prSet/>
      <dgm:spPr/>
      <dgm:t>
        <a:bodyPr/>
        <a:lstStyle/>
        <a:p>
          <a:endParaRPr lang="en-US"/>
        </a:p>
      </dgm:t>
    </dgm:pt>
    <dgm:pt modelId="{6F1BC69C-3244-40BA-975A-C615D97A21AA}" type="sibTrans" cxnId="{57C6E06B-498E-4405-8ACE-B1FA8DE5A1EB}">
      <dgm:prSet/>
      <dgm:spPr/>
      <dgm:t>
        <a:bodyPr/>
        <a:lstStyle/>
        <a:p>
          <a:endParaRPr lang="en-US"/>
        </a:p>
      </dgm:t>
    </dgm:pt>
    <dgm:pt modelId="{EB3872D0-CC14-4016-8C78-F87F438BF1D9}">
      <dgm:prSet phldrT="[Text]"/>
      <dgm:spPr/>
      <dgm:t>
        <a:bodyPr/>
        <a:lstStyle/>
        <a:p>
          <a:r>
            <a:rPr lang="en-US" dirty="0" smtClean="0">
              <a:solidFill>
                <a:srgbClr val="002060"/>
              </a:solidFill>
            </a:rPr>
            <a:t>Fiscal</a:t>
          </a:r>
          <a:endParaRPr lang="en-US" dirty="0">
            <a:solidFill>
              <a:srgbClr val="002060"/>
            </a:solidFill>
          </a:endParaRPr>
        </a:p>
      </dgm:t>
    </dgm:pt>
    <dgm:pt modelId="{AD138F55-8882-4DE7-A968-6F71A6C651D5}" type="parTrans" cxnId="{69CCC07F-C245-4E08-9C76-D1E72CCE14CE}">
      <dgm:prSet/>
      <dgm:spPr/>
      <dgm:t>
        <a:bodyPr/>
        <a:lstStyle/>
        <a:p>
          <a:endParaRPr lang="en-US"/>
        </a:p>
      </dgm:t>
    </dgm:pt>
    <dgm:pt modelId="{CCF3BBAE-33B5-4B77-BB42-6EEB26A12324}" type="sibTrans" cxnId="{69CCC07F-C245-4E08-9C76-D1E72CCE14CE}">
      <dgm:prSet/>
      <dgm:spPr/>
      <dgm:t>
        <a:bodyPr/>
        <a:lstStyle/>
        <a:p>
          <a:endParaRPr lang="en-US"/>
        </a:p>
      </dgm:t>
    </dgm:pt>
    <dgm:pt modelId="{D7CEFB46-2145-45DE-BC74-29654DC8FAB2}">
      <dgm:prSet phldrT="[Text]"/>
      <dgm:spPr/>
      <dgm:t>
        <a:bodyPr/>
        <a:lstStyle/>
        <a:p>
          <a:r>
            <a:rPr lang="en-US" dirty="0" smtClean="0">
              <a:solidFill>
                <a:srgbClr val="002060"/>
              </a:solidFill>
            </a:rPr>
            <a:t>What funds are available and can be targeted?</a:t>
          </a:r>
          <a:endParaRPr lang="en-US" dirty="0">
            <a:solidFill>
              <a:srgbClr val="002060"/>
            </a:solidFill>
          </a:endParaRPr>
        </a:p>
      </dgm:t>
    </dgm:pt>
    <dgm:pt modelId="{CBB7B760-4176-4FB1-8C46-E7F7C3EA7AD2}" type="parTrans" cxnId="{76C145BC-9A1F-42AD-A12D-5B0A1C52E14F}">
      <dgm:prSet/>
      <dgm:spPr/>
      <dgm:t>
        <a:bodyPr/>
        <a:lstStyle/>
        <a:p>
          <a:endParaRPr lang="en-US"/>
        </a:p>
      </dgm:t>
    </dgm:pt>
    <dgm:pt modelId="{134893E4-F484-42ED-ABE7-D87B11F720D7}" type="sibTrans" cxnId="{76C145BC-9A1F-42AD-A12D-5B0A1C52E14F}">
      <dgm:prSet/>
      <dgm:spPr/>
      <dgm:t>
        <a:bodyPr/>
        <a:lstStyle/>
        <a:p>
          <a:endParaRPr lang="en-US"/>
        </a:p>
      </dgm:t>
    </dgm:pt>
    <dgm:pt modelId="{914BEE95-559A-4125-9CB7-3C1C4AC91F5C}">
      <dgm:prSet phldrT="[Text]"/>
      <dgm:spPr/>
      <dgm:t>
        <a:bodyPr/>
        <a:lstStyle/>
        <a:p>
          <a:r>
            <a:rPr lang="en-US" dirty="0" smtClean="0">
              <a:solidFill>
                <a:srgbClr val="002060"/>
              </a:solidFill>
            </a:rPr>
            <a:t>Can funds be matched to key areas?</a:t>
          </a:r>
          <a:endParaRPr lang="en-US" dirty="0">
            <a:solidFill>
              <a:srgbClr val="002060"/>
            </a:solidFill>
          </a:endParaRPr>
        </a:p>
      </dgm:t>
    </dgm:pt>
    <dgm:pt modelId="{523C8A9F-7AD7-40D9-8C94-A153DE1CAD61}" type="parTrans" cxnId="{D070E269-2127-4A98-80B1-8084F3AA5045}">
      <dgm:prSet/>
      <dgm:spPr/>
      <dgm:t>
        <a:bodyPr/>
        <a:lstStyle/>
        <a:p>
          <a:endParaRPr lang="en-US"/>
        </a:p>
      </dgm:t>
    </dgm:pt>
    <dgm:pt modelId="{D793321E-F08A-49D6-A24C-6C73A4BD9E8E}" type="sibTrans" cxnId="{D070E269-2127-4A98-80B1-8084F3AA5045}">
      <dgm:prSet/>
      <dgm:spPr/>
      <dgm:t>
        <a:bodyPr/>
        <a:lstStyle/>
        <a:p>
          <a:endParaRPr lang="en-US"/>
        </a:p>
      </dgm:t>
    </dgm:pt>
    <dgm:pt modelId="{94F50054-B942-4AD0-84F8-553978779FF0}">
      <dgm:prSet phldrT="[Text]"/>
      <dgm:spPr/>
      <dgm:t>
        <a:bodyPr/>
        <a:lstStyle/>
        <a:p>
          <a:r>
            <a:rPr lang="en-US" dirty="0" smtClean="0">
              <a:solidFill>
                <a:srgbClr val="002060"/>
              </a:solidFill>
            </a:rPr>
            <a:t>Performance</a:t>
          </a:r>
          <a:endParaRPr lang="en-US" dirty="0">
            <a:solidFill>
              <a:srgbClr val="002060"/>
            </a:solidFill>
          </a:endParaRPr>
        </a:p>
      </dgm:t>
    </dgm:pt>
    <dgm:pt modelId="{4CC8A116-0790-40DA-BE81-607CB403F4C9}" type="parTrans" cxnId="{16BFDD5E-8A11-4EF3-8196-34B9AC54D7DC}">
      <dgm:prSet/>
      <dgm:spPr/>
      <dgm:t>
        <a:bodyPr/>
        <a:lstStyle/>
        <a:p>
          <a:endParaRPr lang="en-US"/>
        </a:p>
      </dgm:t>
    </dgm:pt>
    <dgm:pt modelId="{444D3CAF-E237-4621-84DE-E0E4FEF63542}" type="sibTrans" cxnId="{16BFDD5E-8A11-4EF3-8196-34B9AC54D7DC}">
      <dgm:prSet/>
      <dgm:spPr/>
      <dgm:t>
        <a:bodyPr/>
        <a:lstStyle/>
        <a:p>
          <a:endParaRPr lang="en-US"/>
        </a:p>
      </dgm:t>
    </dgm:pt>
    <dgm:pt modelId="{CFCEDEE6-DD10-484B-A8A2-1376A8F8E99F}">
      <dgm:prSet phldrT="[Text]"/>
      <dgm:spPr/>
      <dgm:t>
        <a:bodyPr/>
        <a:lstStyle/>
        <a:p>
          <a:r>
            <a:rPr lang="en-US" dirty="0" smtClean="0">
              <a:solidFill>
                <a:srgbClr val="002060"/>
              </a:solidFill>
            </a:rPr>
            <a:t>Can the key area be matched to program &amp; fiscal?</a:t>
          </a:r>
          <a:endParaRPr lang="en-US" dirty="0">
            <a:solidFill>
              <a:srgbClr val="002060"/>
            </a:solidFill>
          </a:endParaRPr>
        </a:p>
      </dgm:t>
    </dgm:pt>
    <dgm:pt modelId="{A166ECE2-3263-4F22-BE1A-27798508AEB3}" type="parTrans" cxnId="{3221F14D-7BA3-4309-863A-64D3C1C655FC}">
      <dgm:prSet/>
      <dgm:spPr/>
      <dgm:t>
        <a:bodyPr/>
        <a:lstStyle/>
        <a:p>
          <a:endParaRPr lang="en-US"/>
        </a:p>
      </dgm:t>
    </dgm:pt>
    <dgm:pt modelId="{842FCD77-36DA-40D7-905A-E60C3BE8A0AE}" type="sibTrans" cxnId="{3221F14D-7BA3-4309-863A-64D3C1C655FC}">
      <dgm:prSet/>
      <dgm:spPr/>
      <dgm:t>
        <a:bodyPr/>
        <a:lstStyle/>
        <a:p>
          <a:endParaRPr lang="en-US"/>
        </a:p>
      </dgm:t>
    </dgm:pt>
    <dgm:pt modelId="{32C4EAF5-5640-4470-A7EA-097BA2994AE1}">
      <dgm:prSet phldrT="[Text]"/>
      <dgm:spPr/>
      <dgm:t>
        <a:bodyPr/>
        <a:lstStyle/>
        <a:p>
          <a:r>
            <a:rPr lang="en-US" dirty="0" smtClean="0">
              <a:solidFill>
                <a:srgbClr val="002060"/>
              </a:solidFill>
            </a:rPr>
            <a:t>Is the key area quantifiable &amp; can it be measured?</a:t>
          </a:r>
          <a:endParaRPr lang="en-US" dirty="0">
            <a:solidFill>
              <a:srgbClr val="002060"/>
            </a:solidFill>
          </a:endParaRPr>
        </a:p>
      </dgm:t>
    </dgm:pt>
    <dgm:pt modelId="{11A72AE1-5D0C-4046-865A-59F7A7259319}" type="parTrans" cxnId="{E1A99F33-9F8E-47C2-8159-108209CD4EAF}">
      <dgm:prSet/>
      <dgm:spPr/>
      <dgm:t>
        <a:bodyPr/>
        <a:lstStyle/>
        <a:p>
          <a:endParaRPr lang="en-US"/>
        </a:p>
      </dgm:t>
    </dgm:pt>
    <dgm:pt modelId="{87591417-8882-41B5-80A5-5B2D5742E66E}" type="sibTrans" cxnId="{E1A99F33-9F8E-47C2-8159-108209CD4EAF}">
      <dgm:prSet/>
      <dgm:spPr/>
      <dgm:t>
        <a:bodyPr/>
        <a:lstStyle/>
        <a:p>
          <a:endParaRPr lang="en-US"/>
        </a:p>
      </dgm:t>
    </dgm:pt>
    <dgm:pt modelId="{04344B23-5F0C-4B80-888D-EBD06A77EA73}" type="pres">
      <dgm:prSet presAssocID="{8F7F5FE2-4E0B-4623-9A55-BD4630A3C630}" presName="linear" presStyleCnt="0">
        <dgm:presLayoutVars>
          <dgm:dir/>
          <dgm:resizeHandles val="exact"/>
        </dgm:presLayoutVars>
      </dgm:prSet>
      <dgm:spPr/>
      <dgm:t>
        <a:bodyPr/>
        <a:lstStyle/>
        <a:p>
          <a:endParaRPr lang="en-US"/>
        </a:p>
      </dgm:t>
    </dgm:pt>
    <dgm:pt modelId="{6F7DDCFD-56DF-4BED-9EB1-5EC5104A082C}" type="pres">
      <dgm:prSet presAssocID="{0F38566C-62CF-4970-AD29-4C9A42D48ADE}" presName="comp" presStyleCnt="0"/>
      <dgm:spPr/>
    </dgm:pt>
    <dgm:pt modelId="{1242DAB2-FA8F-42DF-9EC7-BC5637AA11B3}" type="pres">
      <dgm:prSet presAssocID="{0F38566C-62CF-4970-AD29-4C9A42D48ADE}" presName="box" presStyleLbl="node1" presStyleIdx="0" presStyleCnt="3"/>
      <dgm:spPr/>
      <dgm:t>
        <a:bodyPr/>
        <a:lstStyle/>
        <a:p>
          <a:endParaRPr lang="en-US"/>
        </a:p>
      </dgm:t>
    </dgm:pt>
    <dgm:pt modelId="{D574B4E4-AE89-4B8D-8A45-EAF6A7423D40}" type="pres">
      <dgm:prSet presAssocID="{0F38566C-62CF-4970-AD29-4C9A42D48ADE}" presName="img" presStyleLbl="fgImgPlace1" presStyleIdx="0" presStyleCnt="3"/>
      <dgm:spPr>
        <a:blipFill rotWithShape="0">
          <a:blip xmlns:r="http://schemas.openxmlformats.org/officeDocument/2006/relationships" r:embed="rId1"/>
          <a:stretch>
            <a:fillRect/>
          </a:stretch>
        </a:blipFill>
      </dgm:spPr>
    </dgm:pt>
    <dgm:pt modelId="{8A5FEEF4-E721-45D0-BAAD-00C62BDF86A6}" type="pres">
      <dgm:prSet presAssocID="{0F38566C-62CF-4970-AD29-4C9A42D48ADE}" presName="text" presStyleLbl="node1" presStyleIdx="0" presStyleCnt="3">
        <dgm:presLayoutVars>
          <dgm:bulletEnabled val="1"/>
        </dgm:presLayoutVars>
      </dgm:prSet>
      <dgm:spPr/>
      <dgm:t>
        <a:bodyPr/>
        <a:lstStyle/>
        <a:p>
          <a:endParaRPr lang="en-US"/>
        </a:p>
      </dgm:t>
    </dgm:pt>
    <dgm:pt modelId="{C9D0D4AC-EB2E-4EC2-872F-C4DC54B6D173}" type="pres">
      <dgm:prSet presAssocID="{6BE626B8-8BDD-44EE-AB72-530827B8FF8C}" presName="spacer" presStyleCnt="0"/>
      <dgm:spPr/>
    </dgm:pt>
    <dgm:pt modelId="{2979E979-5708-4E49-AAA4-7AEAE6AF0F42}" type="pres">
      <dgm:prSet presAssocID="{EB3872D0-CC14-4016-8C78-F87F438BF1D9}" presName="comp" presStyleCnt="0"/>
      <dgm:spPr/>
    </dgm:pt>
    <dgm:pt modelId="{22DC9DB1-67E6-483F-BABA-F42682364FFB}" type="pres">
      <dgm:prSet presAssocID="{EB3872D0-CC14-4016-8C78-F87F438BF1D9}" presName="box" presStyleLbl="node1" presStyleIdx="1" presStyleCnt="3"/>
      <dgm:spPr/>
      <dgm:t>
        <a:bodyPr/>
        <a:lstStyle/>
        <a:p>
          <a:endParaRPr lang="en-US"/>
        </a:p>
      </dgm:t>
    </dgm:pt>
    <dgm:pt modelId="{F1B49CC6-1306-4960-AC4A-C6C6D7EE1BC8}" type="pres">
      <dgm:prSet presAssocID="{EB3872D0-CC14-4016-8C78-F87F438BF1D9}" presName="img" presStyleLbl="fgImgPlace1" presStyleIdx="1" presStyleCnt="3"/>
      <dgm:spPr>
        <a:blipFill rotWithShape="0">
          <a:blip xmlns:r="http://schemas.openxmlformats.org/officeDocument/2006/relationships" r:embed="rId2"/>
          <a:stretch>
            <a:fillRect/>
          </a:stretch>
        </a:blipFill>
      </dgm:spPr>
    </dgm:pt>
    <dgm:pt modelId="{4FAA0AAC-D40B-4D32-BD59-4AA4977D603D}" type="pres">
      <dgm:prSet presAssocID="{EB3872D0-CC14-4016-8C78-F87F438BF1D9}" presName="text" presStyleLbl="node1" presStyleIdx="1" presStyleCnt="3">
        <dgm:presLayoutVars>
          <dgm:bulletEnabled val="1"/>
        </dgm:presLayoutVars>
      </dgm:prSet>
      <dgm:spPr/>
      <dgm:t>
        <a:bodyPr/>
        <a:lstStyle/>
        <a:p>
          <a:endParaRPr lang="en-US"/>
        </a:p>
      </dgm:t>
    </dgm:pt>
    <dgm:pt modelId="{3FDC5BD7-4DB9-4773-8033-BF38F0088139}" type="pres">
      <dgm:prSet presAssocID="{CCF3BBAE-33B5-4B77-BB42-6EEB26A12324}" presName="spacer" presStyleCnt="0"/>
      <dgm:spPr/>
    </dgm:pt>
    <dgm:pt modelId="{A97EEBD0-848A-40D5-86FF-0A67A7C6B01F}" type="pres">
      <dgm:prSet presAssocID="{94F50054-B942-4AD0-84F8-553978779FF0}" presName="comp" presStyleCnt="0"/>
      <dgm:spPr/>
    </dgm:pt>
    <dgm:pt modelId="{3748D637-23C1-4A15-8FDF-A04DCD5A12CB}" type="pres">
      <dgm:prSet presAssocID="{94F50054-B942-4AD0-84F8-553978779FF0}" presName="box" presStyleLbl="node1" presStyleIdx="2" presStyleCnt="3"/>
      <dgm:spPr/>
      <dgm:t>
        <a:bodyPr/>
        <a:lstStyle/>
        <a:p>
          <a:endParaRPr lang="en-US"/>
        </a:p>
      </dgm:t>
    </dgm:pt>
    <dgm:pt modelId="{7F06A090-DED1-4227-B682-0104EE7ADEEA}" type="pres">
      <dgm:prSet presAssocID="{94F50054-B942-4AD0-84F8-553978779FF0}" presName="img" presStyleLbl="fgImgPlace1" presStyleIdx="2" presStyleCnt="3"/>
      <dgm:spPr>
        <a:blipFill rotWithShape="0">
          <a:blip xmlns:r="http://schemas.openxmlformats.org/officeDocument/2006/relationships" r:embed="rId3"/>
          <a:stretch>
            <a:fillRect/>
          </a:stretch>
        </a:blipFill>
      </dgm:spPr>
    </dgm:pt>
    <dgm:pt modelId="{5F43606C-4B4B-4751-8A3C-E8BF38BB904B}" type="pres">
      <dgm:prSet presAssocID="{94F50054-B942-4AD0-84F8-553978779FF0}" presName="text" presStyleLbl="node1" presStyleIdx="2" presStyleCnt="3">
        <dgm:presLayoutVars>
          <dgm:bulletEnabled val="1"/>
        </dgm:presLayoutVars>
      </dgm:prSet>
      <dgm:spPr/>
      <dgm:t>
        <a:bodyPr/>
        <a:lstStyle/>
        <a:p>
          <a:endParaRPr lang="en-US"/>
        </a:p>
      </dgm:t>
    </dgm:pt>
  </dgm:ptLst>
  <dgm:cxnLst>
    <dgm:cxn modelId="{F0DB0E9B-9AA8-456D-A535-66D71B28F3ED}" srcId="{8F7F5FE2-4E0B-4623-9A55-BD4630A3C630}" destId="{0F38566C-62CF-4970-AD29-4C9A42D48ADE}" srcOrd="0" destOrd="0" parTransId="{526BADC9-D975-4E14-838B-B60A16E2D78D}" sibTransId="{6BE626B8-8BDD-44EE-AB72-530827B8FF8C}"/>
    <dgm:cxn modelId="{D070E269-2127-4A98-80B1-8084F3AA5045}" srcId="{EB3872D0-CC14-4016-8C78-F87F438BF1D9}" destId="{914BEE95-559A-4125-9CB7-3C1C4AC91F5C}" srcOrd="1" destOrd="0" parTransId="{523C8A9F-7AD7-40D9-8C94-A153DE1CAD61}" sibTransId="{D793321E-F08A-49D6-A24C-6C73A4BD9E8E}"/>
    <dgm:cxn modelId="{4969FCA3-89B1-4A87-B294-09B5A33A6A46}" type="presOf" srcId="{32C4EAF5-5640-4470-A7EA-097BA2994AE1}" destId="{5F43606C-4B4B-4751-8A3C-E8BF38BB904B}" srcOrd="1" destOrd="2" presId="urn:microsoft.com/office/officeart/2005/8/layout/vList4"/>
    <dgm:cxn modelId="{E1A99F33-9F8E-47C2-8159-108209CD4EAF}" srcId="{94F50054-B942-4AD0-84F8-553978779FF0}" destId="{32C4EAF5-5640-4470-A7EA-097BA2994AE1}" srcOrd="1" destOrd="0" parTransId="{11A72AE1-5D0C-4046-865A-59F7A7259319}" sibTransId="{87591417-8882-41B5-80A5-5B2D5742E66E}"/>
    <dgm:cxn modelId="{331A2851-1881-428A-9491-92FEC09622AA}" type="presOf" srcId="{0F38566C-62CF-4970-AD29-4C9A42D48ADE}" destId="{8A5FEEF4-E721-45D0-BAAD-00C62BDF86A6}" srcOrd="1" destOrd="0" presId="urn:microsoft.com/office/officeart/2005/8/layout/vList4"/>
    <dgm:cxn modelId="{57C6E06B-498E-4405-8ACE-B1FA8DE5A1EB}" srcId="{0F38566C-62CF-4970-AD29-4C9A42D48ADE}" destId="{BAD7FF63-A23A-4759-9160-01F8FD8365B8}" srcOrd="1" destOrd="0" parTransId="{D99131A9-DABE-417A-BF36-5E9D2F205CDC}" sibTransId="{6F1BC69C-3244-40BA-975A-C615D97A21AA}"/>
    <dgm:cxn modelId="{591FF12A-B33A-46D2-9D25-2D14F2BC52EA}" type="presOf" srcId="{D7CEFB46-2145-45DE-BC74-29654DC8FAB2}" destId="{22DC9DB1-67E6-483F-BABA-F42682364FFB}" srcOrd="0" destOrd="1" presId="urn:microsoft.com/office/officeart/2005/8/layout/vList4"/>
    <dgm:cxn modelId="{76C145BC-9A1F-42AD-A12D-5B0A1C52E14F}" srcId="{EB3872D0-CC14-4016-8C78-F87F438BF1D9}" destId="{D7CEFB46-2145-45DE-BC74-29654DC8FAB2}" srcOrd="0" destOrd="0" parTransId="{CBB7B760-4176-4FB1-8C46-E7F7C3EA7AD2}" sibTransId="{134893E4-F484-42ED-ABE7-D87B11F720D7}"/>
    <dgm:cxn modelId="{0759A106-DDA2-4947-8FAE-18980F01FE4A}" type="presOf" srcId="{EB3872D0-CC14-4016-8C78-F87F438BF1D9}" destId="{22DC9DB1-67E6-483F-BABA-F42682364FFB}" srcOrd="0" destOrd="0" presId="urn:microsoft.com/office/officeart/2005/8/layout/vList4"/>
    <dgm:cxn modelId="{55F0692F-5222-4929-BFDA-77FA8718125E}" type="presOf" srcId="{914BEE95-559A-4125-9CB7-3C1C4AC91F5C}" destId="{4FAA0AAC-D40B-4D32-BD59-4AA4977D603D}" srcOrd="1" destOrd="2" presId="urn:microsoft.com/office/officeart/2005/8/layout/vList4"/>
    <dgm:cxn modelId="{C85FEFD7-DD34-4920-99E1-FFF9C005E247}" type="presOf" srcId="{94F50054-B942-4AD0-84F8-553978779FF0}" destId="{3748D637-23C1-4A15-8FDF-A04DCD5A12CB}" srcOrd="0" destOrd="0" presId="urn:microsoft.com/office/officeart/2005/8/layout/vList4"/>
    <dgm:cxn modelId="{9E7068D2-19CC-48F2-9EA9-EAD3D614C26D}" type="presOf" srcId="{914BEE95-559A-4125-9CB7-3C1C4AC91F5C}" destId="{22DC9DB1-67E6-483F-BABA-F42682364FFB}" srcOrd="0" destOrd="2" presId="urn:microsoft.com/office/officeart/2005/8/layout/vList4"/>
    <dgm:cxn modelId="{F190DFE8-B7AB-48DC-AED6-8D9A8654ED00}" srcId="{0F38566C-62CF-4970-AD29-4C9A42D48ADE}" destId="{6D10B8D1-9AA7-4758-9CF8-9E01ADEB17BD}" srcOrd="0" destOrd="0" parTransId="{9C7EA353-A92E-44BC-99A4-28767B48108A}" sibTransId="{39E9B28D-A260-4890-B8A9-BEA61CC511EA}"/>
    <dgm:cxn modelId="{04565DB2-E9CF-4AC8-86A3-63BAF4D7D4C2}" type="presOf" srcId="{D7CEFB46-2145-45DE-BC74-29654DC8FAB2}" destId="{4FAA0AAC-D40B-4D32-BD59-4AA4977D603D}" srcOrd="1" destOrd="1" presId="urn:microsoft.com/office/officeart/2005/8/layout/vList4"/>
    <dgm:cxn modelId="{242601E0-4618-4FDF-8A54-858EB9FFCD53}" type="presOf" srcId="{BAD7FF63-A23A-4759-9160-01F8FD8365B8}" destId="{8A5FEEF4-E721-45D0-BAAD-00C62BDF86A6}" srcOrd="1" destOrd="2" presId="urn:microsoft.com/office/officeart/2005/8/layout/vList4"/>
    <dgm:cxn modelId="{69CCC07F-C245-4E08-9C76-D1E72CCE14CE}" srcId="{8F7F5FE2-4E0B-4623-9A55-BD4630A3C630}" destId="{EB3872D0-CC14-4016-8C78-F87F438BF1D9}" srcOrd="1" destOrd="0" parTransId="{AD138F55-8882-4DE7-A968-6F71A6C651D5}" sibTransId="{CCF3BBAE-33B5-4B77-BB42-6EEB26A12324}"/>
    <dgm:cxn modelId="{BD0A12A2-58F8-4B26-99DB-E44651904111}" type="presOf" srcId="{32C4EAF5-5640-4470-A7EA-097BA2994AE1}" destId="{3748D637-23C1-4A15-8FDF-A04DCD5A12CB}" srcOrd="0" destOrd="2" presId="urn:microsoft.com/office/officeart/2005/8/layout/vList4"/>
    <dgm:cxn modelId="{DD401F93-19B4-4413-99A5-890DDF184308}" type="presOf" srcId="{6D10B8D1-9AA7-4758-9CF8-9E01ADEB17BD}" destId="{8A5FEEF4-E721-45D0-BAAD-00C62BDF86A6}" srcOrd="1" destOrd="1" presId="urn:microsoft.com/office/officeart/2005/8/layout/vList4"/>
    <dgm:cxn modelId="{4079B1D6-7A36-4682-9178-7D7E5420B005}" type="presOf" srcId="{6D10B8D1-9AA7-4758-9CF8-9E01ADEB17BD}" destId="{1242DAB2-FA8F-42DF-9EC7-BC5637AA11B3}" srcOrd="0" destOrd="1" presId="urn:microsoft.com/office/officeart/2005/8/layout/vList4"/>
    <dgm:cxn modelId="{2AAD5752-95B8-4E7F-9328-5A326976CA57}" type="presOf" srcId="{CFCEDEE6-DD10-484B-A8A2-1376A8F8E99F}" destId="{5F43606C-4B4B-4751-8A3C-E8BF38BB904B}" srcOrd="1" destOrd="1" presId="urn:microsoft.com/office/officeart/2005/8/layout/vList4"/>
    <dgm:cxn modelId="{16BFDD5E-8A11-4EF3-8196-34B9AC54D7DC}" srcId="{8F7F5FE2-4E0B-4623-9A55-BD4630A3C630}" destId="{94F50054-B942-4AD0-84F8-553978779FF0}" srcOrd="2" destOrd="0" parTransId="{4CC8A116-0790-40DA-BE81-607CB403F4C9}" sibTransId="{444D3CAF-E237-4621-84DE-E0E4FEF63542}"/>
    <dgm:cxn modelId="{3221F14D-7BA3-4309-863A-64D3C1C655FC}" srcId="{94F50054-B942-4AD0-84F8-553978779FF0}" destId="{CFCEDEE6-DD10-484B-A8A2-1376A8F8E99F}" srcOrd="0" destOrd="0" parTransId="{A166ECE2-3263-4F22-BE1A-27798508AEB3}" sibTransId="{842FCD77-36DA-40D7-905A-E60C3BE8A0AE}"/>
    <dgm:cxn modelId="{46F247ED-CD45-4426-9D23-C46C4DCB7B80}" type="presOf" srcId="{8F7F5FE2-4E0B-4623-9A55-BD4630A3C630}" destId="{04344B23-5F0C-4B80-888D-EBD06A77EA73}" srcOrd="0" destOrd="0" presId="urn:microsoft.com/office/officeart/2005/8/layout/vList4"/>
    <dgm:cxn modelId="{F86D2A21-B21D-43AA-91FE-5A4A96172E98}" type="presOf" srcId="{BAD7FF63-A23A-4759-9160-01F8FD8365B8}" destId="{1242DAB2-FA8F-42DF-9EC7-BC5637AA11B3}" srcOrd="0" destOrd="2" presId="urn:microsoft.com/office/officeart/2005/8/layout/vList4"/>
    <dgm:cxn modelId="{D33D113D-BC1B-4AA5-91CE-E510D05AF438}" type="presOf" srcId="{CFCEDEE6-DD10-484B-A8A2-1376A8F8E99F}" destId="{3748D637-23C1-4A15-8FDF-A04DCD5A12CB}" srcOrd="0" destOrd="1" presId="urn:microsoft.com/office/officeart/2005/8/layout/vList4"/>
    <dgm:cxn modelId="{3B894E6A-7577-4307-B46D-71FF2BA5AB11}" type="presOf" srcId="{94F50054-B942-4AD0-84F8-553978779FF0}" destId="{5F43606C-4B4B-4751-8A3C-E8BF38BB904B}" srcOrd="1" destOrd="0" presId="urn:microsoft.com/office/officeart/2005/8/layout/vList4"/>
    <dgm:cxn modelId="{CFBBC739-A1BF-4D0D-B7B2-018B3F7B77FF}" type="presOf" srcId="{EB3872D0-CC14-4016-8C78-F87F438BF1D9}" destId="{4FAA0AAC-D40B-4D32-BD59-4AA4977D603D}" srcOrd="1" destOrd="0" presId="urn:microsoft.com/office/officeart/2005/8/layout/vList4"/>
    <dgm:cxn modelId="{8A59B8A6-0519-4D4B-87D2-C756EB4AAEEE}" type="presOf" srcId="{0F38566C-62CF-4970-AD29-4C9A42D48ADE}" destId="{1242DAB2-FA8F-42DF-9EC7-BC5637AA11B3}" srcOrd="0" destOrd="0" presId="urn:microsoft.com/office/officeart/2005/8/layout/vList4"/>
    <dgm:cxn modelId="{0CC710DF-3380-44F6-A0F3-BD2A8964A956}" type="presParOf" srcId="{04344B23-5F0C-4B80-888D-EBD06A77EA73}" destId="{6F7DDCFD-56DF-4BED-9EB1-5EC5104A082C}" srcOrd="0" destOrd="0" presId="urn:microsoft.com/office/officeart/2005/8/layout/vList4"/>
    <dgm:cxn modelId="{E4B8970E-84EC-469C-AA7A-ECD000F423CF}" type="presParOf" srcId="{6F7DDCFD-56DF-4BED-9EB1-5EC5104A082C}" destId="{1242DAB2-FA8F-42DF-9EC7-BC5637AA11B3}" srcOrd="0" destOrd="0" presId="urn:microsoft.com/office/officeart/2005/8/layout/vList4"/>
    <dgm:cxn modelId="{3DC56A16-9FBB-4E2D-BFB5-50C4D92DF203}" type="presParOf" srcId="{6F7DDCFD-56DF-4BED-9EB1-5EC5104A082C}" destId="{D574B4E4-AE89-4B8D-8A45-EAF6A7423D40}" srcOrd="1" destOrd="0" presId="urn:microsoft.com/office/officeart/2005/8/layout/vList4"/>
    <dgm:cxn modelId="{A8D401B8-82DF-4B3E-99A6-D47862A0C9FA}" type="presParOf" srcId="{6F7DDCFD-56DF-4BED-9EB1-5EC5104A082C}" destId="{8A5FEEF4-E721-45D0-BAAD-00C62BDF86A6}" srcOrd="2" destOrd="0" presId="urn:microsoft.com/office/officeart/2005/8/layout/vList4"/>
    <dgm:cxn modelId="{3C26FC93-E4D9-4757-9F72-41368E124F74}" type="presParOf" srcId="{04344B23-5F0C-4B80-888D-EBD06A77EA73}" destId="{C9D0D4AC-EB2E-4EC2-872F-C4DC54B6D173}" srcOrd="1" destOrd="0" presId="urn:microsoft.com/office/officeart/2005/8/layout/vList4"/>
    <dgm:cxn modelId="{ED223680-4F79-406B-8E1F-F6FD67EB34AF}" type="presParOf" srcId="{04344B23-5F0C-4B80-888D-EBD06A77EA73}" destId="{2979E979-5708-4E49-AAA4-7AEAE6AF0F42}" srcOrd="2" destOrd="0" presId="urn:microsoft.com/office/officeart/2005/8/layout/vList4"/>
    <dgm:cxn modelId="{44BDDF1D-F02B-472B-B6C7-C1FA67DFA3E3}" type="presParOf" srcId="{2979E979-5708-4E49-AAA4-7AEAE6AF0F42}" destId="{22DC9DB1-67E6-483F-BABA-F42682364FFB}" srcOrd="0" destOrd="0" presId="urn:microsoft.com/office/officeart/2005/8/layout/vList4"/>
    <dgm:cxn modelId="{05906479-3125-42C4-B4EC-17709974E6B5}" type="presParOf" srcId="{2979E979-5708-4E49-AAA4-7AEAE6AF0F42}" destId="{F1B49CC6-1306-4960-AC4A-C6C6D7EE1BC8}" srcOrd="1" destOrd="0" presId="urn:microsoft.com/office/officeart/2005/8/layout/vList4"/>
    <dgm:cxn modelId="{8EB2DC66-C6C2-44A7-B9DA-A046141936B1}" type="presParOf" srcId="{2979E979-5708-4E49-AAA4-7AEAE6AF0F42}" destId="{4FAA0AAC-D40B-4D32-BD59-4AA4977D603D}" srcOrd="2" destOrd="0" presId="urn:microsoft.com/office/officeart/2005/8/layout/vList4"/>
    <dgm:cxn modelId="{4F698083-E983-4549-A479-C5228160F6EE}" type="presParOf" srcId="{04344B23-5F0C-4B80-888D-EBD06A77EA73}" destId="{3FDC5BD7-4DB9-4773-8033-BF38F0088139}" srcOrd="3" destOrd="0" presId="urn:microsoft.com/office/officeart/2005/8/layout/vList4"/>
    <dgm:cxn modelId="{2D3C0EF9-0D45-46B7-8D69-8161B3D6A4C9}" type="presParOf" srcId="{04344B23-5F0C-4B80-888D-EBD06A77EA73}" destId="{A97EEBD0-848A-40D5-86FF-0A67A7C6B01F}" srcOrd="4" destOrd="0" presId="urn:microsoft.com/office/officeart/2005/8/layout/vList4"/>
    <dgm:cxn modelId="{C1B4806E-3C2F-4275-8659-7DF49E189880}" type="presParOf" srcId="{A97EEBD0-848A-40D5-86FF-0A67A7C6B01F}" destId="{3748D637-23C1-4A15-8FDF-A04DCD5A12CB}" srcOrd="0" destOrd="0" presId="urn:microsoft.com/office/officeart/2005/8/layout/vList4"/>
    <dgm:cxn modelId="{383A71A5-7A81-4463-8223-8DE771CC1578}" type="presParOf" srcId="{A97EEBD0-848A-40D5-86FF-0A67A7C6B01F}" destId="{7F06A090-DED1-4227-B682-0104EE7ADEEA}" srcOrd="1" destOrd="0" presId="urn:microsoft.com/office/officeart/2005/8/layout/vList4"/>
    <dgm:cxn modelId="{162C09D9-70AD-4687-A56A-55D39334EA1E}" type="presParOf" srcId="{A97EEBD0-848A-40D5-86FF-0A67A7C6B01F}" destId="{5F43606C-4B4B-4751-8A3C-E8BF38BB904B}"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CADF6-4DBD-4E76-A9E4-0D80C85EF602}" type="doc">
      <dgm:prSet loTypeId="urn:microsoft.com/office/officeart/2005/8/layout/arrow5" loCatId="process" qsTypeId="urn:microsoft.com/office/officeart/2005/8/quickstyle/simple1#2" qsCatId="simple" csTypeId="urn:microsoft.com/office/officeart/2005/8/colors/accent1_2#2" csCatId="accent1" phldr="1"/>
      <dgm:spPr/>
      <dgm:t>
        <a:bodyPr/>
        <a:lstStyle/>
        <a:p>
          <a:endParaRPr lang="en-US"/>
        </a:p>
      </dgm:t>
    </dgm:pt>
    <dgm:pt modelId="{19D04AF1-5047-4C0C-9549-868D74A5FD8E}">
      <dgm:prSet phldrT="[Text]"/>
      <dgm:spPr/>
      <dgm:t>
        <a:bodyPr/>
        <a:lstStyle/>
        <a:p>
          <a:r>
            <a:rPr lang="en-US" dirty="0" smtClean="0">
              <a:solidFill>
                <a:srgbClr val="002060"/>
              </a:solidFill>
            </a:rPr>
            <a:t>Secondary</a:t>
          </a:r>
          <a:endParaRPr lang="en-US" dirty="0">
            <a:solidFill>
              <a:srgbClr val="002060"/>
            </a:solidFill>
          </a:endParaRPr>
        </a:p>
      </dgm:t>
    </dgm:pt>
    <dgm:pt modelId="{4C6B7107-73FC-402F-890E-BBA6BC871E64}" type="parTrans" cxnId="{FA07F71E-5340-4CA3-BD3E-33688122364C}">
      <dgm:prSet/>
      <dgm:spPr/>
      <dgm:t>
        <a:bodyPr/>
        <a:lstStyle/>
        <a:p>
          <a:endParaRPr lang="en-US"/>
        </a:p>
      </dgm:t>
    </dgm:pt>
    <dgm:pt modelId="{EF50ACE5-493F-47DF-88DA-E783C9CA28CA}" type="sibTrans" cxnId="{FA07F71E-5340-4CA3-BD3E-33688122364C}">
      <dgm:prSet/>
      <dgm:spPr/>
      <dgm:t>
        <a:bodyPr/>
        <a:lstStyle/>
        <a:p>
          <a:endParaRPr lang="en-US"/>
        </a:p>
      </dgm:t>
    </dgm:pt>
    <dgm:pt modelId="{41CBFC31-C039-4CF2-8297-28E9AD87F721}">
      <dgm:prSet phldrT="[Text]"/>
      <dgm:spPr/>
      <dgm:t>
        <a:bodyPr/>
        <a:lstStyle/>
        <a:p>
          <a:r>
            <a:rPr lang="en-US" dirty="0" smtClean="0">
              <a:solidFill>
                <a:srgbClr val="002060"/>
              </a:solidFill>
            </a:rPr>
            <a:t>Postsecondary</a:t>
          </a:r>
          <a:endParaRPr lang="en-US" dirty="0">
            <a:solidFill>
              <a:srgbClr val="002060"/>
            </a:solidFill>
          </a:endParaRPr>
        </a:p>
      </dgm:t>
    </dgm:pt>
    <dgm:pt modelId="{3D171E20-72AF-46CE-9EB4-D25B008C3670}" type="parTrans" cxnId="{D8DF6B48-4596-43AA-BD5F-22ED537CFB9A}">
      <dgm:prSet/>
      <dgm:spPr/>
      <dgm:t>
        <a:bodyPr/>
        <a:lstStyle/>
        <a:p>
          <a:endParaRPr lang="en-US"/>
        </a:p>
      </dgm:t>
    </dgm:pt>
    <dgm:pt modelId="{C616B0A1-31B8-4685-B217-DE0C751C47DE}" type="sibTrans" cxnId="{D8DF6B48-4596-43AA-BD5F-22ED537CFB9A}">
      <dgm:prSet/>
      <dgm:spPr/>
      <dgm:t>
        <a:bodyPr/>
        <a:lstStyle/>
        <a:p>
          <a:endParaRPr lang="en-US"/>
        </a:p>
      </dgm:t>
    </dgm:pt>
    <dgm:pt modelId="{36339D21-6D1F-41D0-9861-EB2D5DD508A7}" type="pres">
      <dgm:prSet presAssocID="{B19CADF6-4DBD-4E76-A9E4-0D80C85EF602}" presName="diagram" presStyleCnt="0">
        <dgm:presLayoutVars>
          <dgm:dir/>
          <dgm:resizeHandles val="exact"/>
        </dgm:presLayoutVars>
      </dgm:prSet>
      <dgm:spPr/>
      <dgm:t>
        <a:bodyPr/>
        <a:lstStyle/>
        <a:p>
          <a:endParaRPr lang="en-US"/>
        </a:p>
      </dgm:t>
    </dgm:pt>
    <dgm:pt modelId="{AE5DD274-6AF6-4966-AB89-D167E2BFDF43}" type="pres">
      <dgm:prSet presAssocID="{19D04AF1-5047-4C0C-9549-868D74A5FD8E}" presName="arrow" presStyleLbl="node1" presStyleIdx="0" presStyleCnt="2">
        <dgm:presLayoutVars>
          <dgm:bulletEnabled val="1"/>
        </dgm:presLayoutVars>
      </dgm:prSet>
      <dgm:spPr/>
      <dgm:t>
        <a:bodyPr/>
        <a:lstStyle/>
        <a:p>
          <a:endParaRPr lang="en-US"/>
        </a:p>
      </dgm:t>
    </dgm:pt>
    <dgm:pt modelId="{21436C56-1E92-4CAB-9807-DE77F18C2341}" type="pres">
      <dgm:prSet presAssocID="{41CBFC31-C039-4CF2-8297-28E9AD87F721}" presName="arrow" presStyleLbl="node1" presStyleIdx="1" presStyleCnt="2">
        <dgm:presLayoutVars>
          <dgm:bulletEnabled val="1"/>
        </dgm:presLayoutVars>
      </dgm:prSet>
      <dgm:spPr/>
      <dgm:t>
        <a:bodyPr/>
        <a:lstStyle/>
        <a:p>
          <a:endParaRPr lang="en-US"/>
        </a:p>
      </dgm:t>
    </dgm:pt>
  </dgm:ptLst>
  <dgm:cxnLst>
    <dgm:cxn modelId="{D8DF6B48-4596-43AA-BD5F-22ED537CFB9A}" srcId="{B19CADF6-4DBD-4E76-A9E4-0D80C85EF602}" destId="{41CBFC31-C039-4CF2-8297-28E9AD87F721}" srcOrd="1" destOrd="0" parTransId="{3D171E20-72AF-46CE-9EB4-D25B008C3670}" sibTransId="{C616B0A1-31B8-4685-B217-DE0C751C47DE}"/>
    <dgm:cxn modelId="{FA07F71E-5340-4CA3-BD3E-33688122364C}" srcId="{B19CADF6-4DBD-4E76-A9E4-0D80C85EF602}" destId="{19D04AF1-5047-4C0C-9549-868D74A5FD8E}" srcOrd="0" destOrd="0" parTransId="{4C6B7107-73FC-402F-890E-BBA6BC871E64}" sibTransId="{EF50ACE5-493F-47DF-88DA-E783C9CA28CA}"/>
    <dgm:cxn modelId="{30C8B76D-0552-42CD-9405-4F140E924E76}" type="presOf" srcId="{B19CADF6-4DBD-4E76-A9E4-0D80C85EF602}" destId="{36339D21-6D1F-41D0-9861-EB2D5DD508A7}" srcOrd="0" destOrd="0" presId="urn:microsoft.com/office/officeart/2005/8/layout/arrow5"/>
    <dgm:cxn modelId="{B389296C-E717-42A4-B764-235DC9CDB52C}" type="presOf" srcId="{41CBFC31-C039-4CF2-8297-28E9AD87F721}" destId="{21436C56-1E92-4CAB-9807-DE77F18C2341}" srcOrd="0" destOrd="0" presId="urn:microsoft.com/office/officeart/2005/8/layout/arrow5"/>
    <dgm:cxn modelId="{06F8C335-0548-4ED8-902A-2A5FE55E1886}" type="presOf" srcId="{19D04AF1-5047-4C0C-9549-868D74A5FD8E}" destId="{AE5DD274-6AF6-4966-AB89-D167E2BFDF43}" srcOrd="0" destOrd="0" presId="urn:microsoft.com/office/officeart/2005/8/layout/arrow5"/>
    <dgm:cxn modelId="{8270C7BA-041D-4D3F-892E-5E8998B3E390}" type="presParOf" srcId="{36339D21-6D1F-41D0-9861-EB2D5DD508A7}" destId="{AE5DD274-6AF6-4966-AB89-D167E2BFDF43}" srcOrd="0" destOrd="0" presId="urn:microsoft.com/office/officeart/2005/8/layout/arrow5"/>
    <dgm:cxn modelId="{95C03BC0-A83B-4788-8DAA-085EBB4EF4AE}" type="presParOf" srcId="{36339D21-6D1F-41D0-9861-EB2D5DD508A7}" destId="{21436C56-1E92-4CAB-9807-DE77F18C2341}"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42DAB2-FA8F-42DF-9EC7-BC5637AA11B3}">
      <dsp:nvSpPr>
        <dsp:cNvPr id="0" name=""/>
        <dsp:cNvSpPr/>
      </dsp:nvSpPr>
      <dsp:spPr>
        <a:xfrm>
          <a:off x="0" y="0"/>
          <a:ext cx="8181975" cy="1385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solidFill>
                <a:srgbClr val="002060"/>
              </a:solidFill>
            </a:rPr>
            <a:t>Program</a:t>
          </a:r>
          <a:endParaRPr lang="en-US" sz="2700" kern="1200" dirty="0">
            <a:solidFill>
              <a:srgbClr val="002060"/>
            </a:solidFill>
          </a:endParaRPr>
        </a:p>
        <a:p>
          <a:pPr marL="228600" lvl="1" indent="-228600" algn="l" defTabSz="933450">
            <a:lnSpc>
              <a:spcPct val="90000"/>
            </a:lnSpc>
            <a:spcBef>
              <a:spcPct val="0"/>
            </a:spcBef>
            <a:spcAft>
              <a:spcPct val="15000"/>
            </a:spcAft>
            <a:buChar char="••"/>
          </a:pPr>
          <a:r>
            <a:rPr lang="en-US" sz="2100" kern="1200" dirty="0" smtClean="0">
              <a:solidFill>
                <a:srgbClr val="002060"/>
              </a:solidFill>
            </a:rPr>
            <a:t>Identify program key area(s)</a:t>
          </a:r>
          <a:endParaRPr lang="en-US" sz="2100" kern="1200" dirty="0">
            <a:solidFill>
              <a:srgbClr val="002060"/>
            </a:solidFill>
          </a:endParaRPr>
        </a:p>
        <a:p>
          <a:pPr marL="228600" lvl="1" indent="-228600" algn="l" defTabSz="933450">
            <a:lnSpc>
              <a:spcPct val="90000"/>
            </a:lnSpc>
            <a:spcBef>
              <a:spcPct val="0"/>
            </a:spcBef>
            <a:spcAft>
              <a:spcPct val="15000"/>
            </a:spcAft>
            <a:buChar char="••"/>
          </a:pPr>
          <a:r>
            <a:rPr lang="en-US" sz="2100" kern="1200" dirty="0" smtClean="0">
              <a:solidFill>
                <a:srgbClr val="002060"/>
              </a:solidFill>
            </a:rPr>
            <a:t>Can key areas be counted or described</a:t>
          </a:r>
          <a:endParaRPr lang="en-US" sz="2100" kern="1200" dirty="0">
            <a:solidFill>
              <a:srgbClr val="002060"/>
            </a:solidFill>
          </a:endParaRPr>
        </a:p>
      </dsp:txBody>
      <dsp:txXfrm>
        <a:off x="1774904" y="0"/>
        <a:ext cx="6407070" cy="1385093"/>
      </dsp:txXfrm>
    </dsp:sp>
    <dsp:sp modelId="{D574B4E4-AE89-4B8D-8A45-EAF6A7423D40}">
      <dsp:nvSpPr>
        <dsp:cNvPr id="0" name=""/>
        <dsp:cNvSpPr/>
      </dsp:nvSpPr>
      <dsp:spPr>
        <a:xfrm>
          <a:off x="138509" y="138509"/>
          <a:ext cx="1636395" cy="110807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DC9DB1-67E6-483F-BABA-F42682364FFB}">
      <dsp:nvSpPr>
        <dsp:cNvPr id="0" name=""/>
        <dsp:cNvSpPr/>
      </dsp:nvSpPr>
      <dsp:spPr>
        <a:xfrm>
          <a:off x="0" y="1523603"/>
          <a:ext cx="8181975" cy="1385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solidFill>
                <a:srgbClr val="002060"/>
              </a:solidFill>
            </a:rPr>
            <a:t>Fiscal</a:t>
          </a:r>
          <a:endParaRPr lang="en-US" sz="2700" kern="1200" dirty="0">
            <a:solidFill>
              <a:srgbClr val="002060"/>
            </a:solidFill>
          </a:endParaRPr>
        </a:p>
        <a:p>
          <a:pPr marL="228600" lvl="1" indent="-228600" algn="l" defTabSz="933450">
            <a:lnSpc>
              <a:spcPct val="90000"/>
            </a:lnSpc>
            <a:spcBef>
              <a:spcPct val="0"/>
            </a:spcBef>
            <a:spcAft>
              <a:spcPct val="15000"/>
            </a:spcAft>
            <a:buChar char="••"/>
          </a:pPr>
          <a:r>
            <a:rPr lang="en-US" sz="2100" kern="1200" dirty="0" smtClean="0">
              <a:solidFill>
                <a:srgbClr val="002060"/>
              </a:solidFill>
            </a:rPr>
            <a:t>What funds are available and can be targeted?</a:t>
          </a:r>
          <a:endParaRPr lang="en-US" sz="2100" kern="1200" dirty="0">
            <a:solidFill>
              <a:srgbClr val="002060"/>
            </a:solidFill>
          </a:endParaRPr>
        </a:p>
        <a:p>
          <a:pPr marL="228600" lvl="1" indent="-228600" algn="l" defTabSz="933450">
            <a:lnSpc>
              <a:spcPct val="90000"/>
            </a:lnSpc>
            <a:spcBef>
              <a:spcPct val="0"/>
            </a:spcBef>
            <a:spcAft>
              <a:spcPct val="15000"/>
            </a:spcAft>
            <a:buChar char="••"/>
          </a:pPr>
          <a:r>
            <a:rPr lang="en-US" sz="2100" kern="1200" dirty="0" smtClean="0">
              <a:solidFill>
                <a:srgbClr val="002060"/>
              </a:solidFill>
            </a:rPr>
            <a:t>Can funds be matched to key areas?</a:t>
          </a:r>
          <a:endParaRPr lang="en-US" sz="2100" kern="1200" dirty="0">
            <a:solidFill>
              <a:srgbClr val="002060"/>
            </a:solidFill>
          </a:endParaRPr>
        </a:p>
      </dsp:txBody>
      <dsp:txXfrm>
        <a:off x="1774904" y="1523603"/>
        <a:ext cx="6407070" cy="1385093"/>
      </dsp:txXfrm>
    </dsp:sp>
    <dsp:sp modelId="{F1B49CC6-1306-4960-AC4A-C6C6D7EE1BC8}">
      <dsp:nvSpPr>
        <dsp:cNvPr id="0" name=""/>
        <dsp:cNvSpPr/>
      </dsp:nvSpPr>
      <dsp:spPr>
        <a:xfrm>
          <a:off x="138509" y="1662112"/>
          <a:ext cx="1636395" cy="1108075"/>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48D637-23C1-4A15-8FDF-A04DCD5A12CB}">
      <dsp:nvSpPr>
        <dsp:cNvPr id="0" name=""/>
        <dsp:cNvSpPr/>
      </dsp:nvSpPr>
      <dsp:spPr>
        <a:xfrm>
          <a:off x="0" y="3047206"/>
          <a:ext cx="8181975" cy="1385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solidFill>
                <a:srgbClr val="002060"/>
              </a:solidFill>
            </a:rPr>
            <a:t>Performance</a:t>
          </a:r>
          <a:endParaRPr lang="en-US" sz="2700" kern="1200" dirty="0">
            <a:solidFill>
              <a:srgbClr val="002060"/>
            </a:solidFill>
          </a:endParaRPr>
        </a:p>
        <a:p>
          <a:pPr marL="228600" lvl="1" indent="-228600" algn="l" defTabSz="933450">
            <a:lnSpc>
              <a:spcPct val="90000"/>
            </a:lnSpc>
            <a:spcBef>
              <a:spcPct val="0"/>
            </a:spcBef>
            <a:spcAft>
              <a:spcPct val="15000"/>
            </a:spcAft>
            <a:buChar char="••"/>
          </a:pPr>
          <a:r>
            <a:rPr lang="en-US" sz="2100" kern="1200" dirty="0" smtClean="0">
              <a:solidFill>
                <a:srgbClr val="002060"/>
              </a:solidFill>
            </a:rPr>
            <a:t>Can the key area be matched to program &amp; fiscal?</a:t>
          </a:r>
          <a:endParaRPr lang="en-US" sz="2100" kern="1200" dirty="0">
            <a:solidFill>
              <a:srgbClr val="002060"/>
            </a:solidFill>
          </a:endParaRPr>
        </a:p>
        <a:p>
          <a:pPr marL="228600" lvl="1" indent="-228600" algn="l" defTabSz="933450">
            <a:lnSpc>
              <a:spcPct val="90000"/>
            </a:lnSpc>
            <a:spcBef>
              <a:spcPct val="0"/>
            </a:spcBef>
            <a:spcAft>
              <a:spcPct val="15000"/>
            </a:spcAft>
            <a:buChar char="••"/>
          </a:pPr>
          <a:r>
            <a:rPr lang="en-US" sz="2100" kern="1200" dirty="0" smtClean="0">
              <a:solidFill>
                <a:srgbClr val="002060"/>
              </a:solidFill>
            </a:rPr>
            <a:t>Is the key area quantifiable &amp; can it be measured?</a:t>
          </a:r>
          <a:endParaRPr lang="en-US" sz="2100" kern="1200" dirty="0">
            <a:solidFill>
              <a:srgbClr val="002060"/>
            </a:solidFill>
          </a:endParaRPr>
        </a:p>
      </dsp:txBody>
      <dsp:txXfrm>
        <a:off x="1774904" y="3047206"/>
        <a:ext cx="6407070" cy="1385093"/>
      </dsp:txXfrm>
    </dsp:sp>
    <dsp:sp modelId="{7F06A090-DED1-4227-B682-0104EE7ADEEA}">
      <dsp:nvSpPr>
        <dsp:cNvPr id="0" name=""/>
        <dsp:cNvSpPr/>
      </dsp:nvSpPr>
      <dsp:spPr>
        <a:xfrm>
          <a:off x="138509" y="3185715"/>
          <a:ext cx="1636395" cy="1108075"/>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5DD274-6AF6-4966-AB89-D167E2BFDF43}">
      <dsp:nvSpPr>
        <dsp:cNvPr id="0" name=""/>
        <dsp:cNvSpPr/>
      </dsp:nvSpPr>
      <dsp:spPr>
        <a:xfrm rot="16200000">
          <a:off x="698" y="216269"/>
          <a:ext cx="3979124" cy="3979124"/>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solidFill>
                <a:srgbClr val="002060"/>
              </a:solidFill>
            </a:rPr>
            <a:t>Secondary</a:t>
          </a:r>
          <a:endParaRPr lang="en-US" sz="3300" kern="1200" dirty="0">
            <a:solidFill>
              <a:srgbClr val="002060"/>
            </a:solidFill>
          </a:endParaRPr>
        </a:p>
      </dsp:txBody>
      <dsp:txXfrm rot="16200000">
        <a:off x="698" y="216269"/>
        <a:ext cx="3979124" cy="3979124"/>
      </dsp:txXfrm>
    </dsp:sp>
    <dsp:sp modelId="{21436C56-1E92-4CAB-9807-DE77F18C2341}">
      <dsp:nvSpPr>
        <dsp:cNvPr id="0" name=""/>
        <dsp:cNvSpPr/>
      </dsp:nvSpPr>
      <dsp:spPr>
        <a:xfrm rot="5400000">
          <a:off x="4202151" y="216269"/>
          <a:ext cx="3979124" cy="3979124"/>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solidFill>
                <a:srgbClr val="002060"/>
              </a:solidFill>
            </a:rPr>
            <a:t>Postsecondary</a:t>
          </a:r>
          <a:endParaRPr lang="en-US" sz="3300" kern="1200" dirty="0">
            <a:solidFill>
              <a:srgbClr val="002060"/>
            </a:solidFill>
          </a:endParaRPr>
        </a:p>
      </dsp:txBody>
      <dsp:txXfrm rot="5400000">
        <a:off x="4202151" y="216269"/>
        <a:ext cx="3979124" cy="3979124"/>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7BD6ED9-A1D9-42CB-BC28-AFD2E104D200}" type="datetimeFigureOut">
              <a:rPr lang="en-US" smtClean="0"/>
              <a:pPr/>
              <a:t>2/28/2011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8C0C40D-E9AC-4F3E-AE6D-99776B2987D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17542878-0423-4BCE-AB43-DA46FEBD386D}" type="datetimeFigureOut">
              <a:rPr lang="en-US"/>
              <a:pPr/>
              <a:t>2/28/2011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3D5241-58F8-4E35-9FE5-E1FF2D3515F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644A62B-77B5-4388-8552-9C0C867B9520}" type="datetimeFigureOut">
              <a:rPr lang="en-US"/>
              <a:pPr/>
              <a:t>2/28/2011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9A25DA-9332-4A63-B6C5-CACA804CA45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A10CDF5-F709-4188-84D5-3AB7AEF9A343}" type="datetimeFigureOut">
              <a:rPr lang="en-US"/>
              <a:pPr/>
              <a:t>2/28/2011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C6357B-7416-4B34-88BB-2FC3A367B7D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70155BD8-5B33-47EA-A863-1D58284535CD}" type="datetimeFigureOut">
              <a:rPr lang="en-US"/>
              <a:pPr/>
              <a:t>2/28/2011</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01A5AD57-9965-4969-B274-AF6FF3C4FAD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D4855713-F004-4B54-95D5-229A09EE43DA}" type="datetimeFigureOut">
              <a:rPr lang="en-US"/>
              <a:pPr/>
              <a:t>2/28/2011</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9AA832B-A622-445E-B0A6-A8248BEC8EF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2B407D-BC3F-4948-8BF0-DF2DE35A8BAF}" type="datetimeFigureOut">
              <a:rPr lang="en-US"/>
              <a:pPr>
                <a:defRPr/>
              </a:pPr>
              <a:t>2/28/2011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2ABFD3-33C1-4C86-8658-1AEB10F7F26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37A15BC2-73DE-4C67-A88C-6AC827A4E0C8}"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6E840A51-D1CA-4C9A-AF38-131A0D4B853A}" type="datetimeFigureOut">
              <a:rPr lang="en-US"/>
              <a:pPr>
                <a:defRPr/>
              </a:pPr>
              <a:t>2/28/2011</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2541F86-84CB-4C81-9B77-D3B02EA1F7DF}" type="datetimeFigureOut">
              <a:rPr lang="en-US"/>
              <a:pPr/>
              <a:t>2/28/2011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934198-007F-40FA-A1B5-461DC70D733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692402B-C24B-4AAD-BFC7-BA14700E1ACF}" type="datetimeFigureOut">
              <a:rPr lang="en-US"/>
              <a:pPr/>
              <a:t>2/28/2011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D8ADD3-5D32-421D-9A51-82289FC83CE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2FCCEB0B-3279-49A0-A5A3-0122D2FB97B5}" type="datetimeFigureOut">
              <a:rPr lang="en-US"/>
              <a:pPr/>
              <a:t>2/28/2011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9C79C4-11BD-4BF5-863A-5FDF1091181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E0EB128F-482E-43F8-8E55-027CD46B8AE4}" type="datetimeFigureOut">
              <a:rPr lang="en-US"/>
              <a:pPr/>
              <a:t>2/28/2011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7A6F3F9-8B0E-4A02-8EA1-1B0577FB8CB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699219ED-EA3B-45AD-8555-2BAE28EDBBBB}" type="datetimeFigureOut">
              <a:rPr lang="en-US"/>
              <a:pPr/>
              <a:t>2/28/2011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012AE24-B7BC-4797-8767-2D09ECC3F0E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1A3409C-3106-4C3F-B2FD-329FC4C5C27F}" type="datetimeFigureOut">
              <a:rPr lang="en-US"/>
              <a:pPr/>
              <a:t>2/28/2011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4FD2062-F9E8-4E85-AC30-9772540788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F4D0AA8-78E0-4F04-9846-24208CC1E887}" type="datetimeFigureOut">
              <a:rPr lang="en-US"/>
              <a:pPr/>
              <a:t>2/28/2011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E329B0-6A43-4F0C-8F0B-44BA0B7BC19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7FD57FD-0AEF-472D-8849-D08D2A3F6006}" type="datetimeFigureOut">
              <a:rPr lang="en-US"/>
              <a:pPr/>
              <a:t>2/28/2011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1C9AC01-AC5E-4639-B41D-EF6353F1ADD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fld id="{CE4196E1-D710-456D-A491-25C28F1C686E}" type="datetimeFigureOut">
              <a:rPr lang="en-US"/>
              <a:pPr/>
              <a:t>2/28/2011</a:t>
            </a:fld>
            <a:endParaRPr lang="en-US"/>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E217212C-7771-4821-9B84-6DF527F4530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9700"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
        <p:nvSpPr>
          <p:cNvPr id="9" name="Slide Number Placeholder 8"/>
          <p:cNvSpPr>
            <a:spLocks noGrp="1"/>
          </p:cNvSpPr>
          <p:nvPr>
            <p:ph type="sldNum" sz="quarter" idx="4"/>
          </p:nvPr>
        </p:nvSpPr>
        <p:spPr>
          <a:xfrm>
            <a:off x="8410575" y="6181725"/>
            <a:ext cx="609600" cy="457200"/>
          </a:xfrm>
          <a:prstGeom prst="rect">
            <a:avLst/>
          </a:prstGeom>
        </p:spPr>
        <p:txBody>
          <a:bodyPr vert="horz" lIns="0" tIns="0" rIns="0" bIns="0" anchor="ctr" anchorCtr="0">
            <a:noAutofit/>
          </a:bodyPr>
          <a:lstStyle>
            <a:lvl1pPr algn="ctr" fontAlgn="auto">
              <a:spcBef>
                <a:spcPts val="0"/>
              </a:spcBef>
              <a:spcAft>
                <a:spcPts val="0"/>
              </a:spcAft>
              <a:defRPr sz="1600">
                <a:solidFill>
                  <a:schemeClr val="tx2"/>
                </a:solidFill>
                <a:latin typeface="+mn-lt"/>
              </a:defRPr>
            </a:lvl1pPr>
          </a:lstStyle>
          <a:p>
            <a:pPr>
              <a:defRPr/>
            </a:pPr>
            <a:fld id="{CA86440B-21D8-4C6E-A7FF-47D94291424F}" type="slidenum">
              <a:rPr lang="en-US"/>
              <a:pPr>
                <a:defRPr/>
              </a:pPr>
              <a:t>‹#›</a:t>
            </a:fld>
            <a:endParaRPr lang="en-US"/>
          </a:p>
        </p:txBody>
      </p:sp>
      <p:sp>
        <p:nvSpPr>
          <p:cNvPr id="11" name="Footer Placeholder 7"/>
          <p:cNvSpPr>
            <a:spLocks noGrp="1"/>
          </p:cNvSpPr>
          <p:nvPr>
            <p:ph type="ftr" sz="quarter" idx="3"/>
          </p:nvPr>
        </p:nvSpPr>
        <p:spPr>
          <a:xfrm>
            <a:off x="2133600" y="6203950"/>
            <a:ext cx="3581400" cy="384175"/>
          </a:xfrm>
          <a:prstGeom prst="rect">
            <a:avLst/>
          </a:prstGeom>
        </p:spPr>
        <p:txBody>
          <a:bodyPr vert="horz" anchor="ctr" anchorCtr="0"/>
          <a:lstStyle>
            <a:lvl1pPr algn="r" fontAlgn="auto">
              <a:spcBef>
                <a:spcPts val="0"/>
              </a:spcBef>
              <a:spcAft>
                <a:spcPts val="0"/>
              </a:spcAft>
              <a:defRPr sz="1200">
                <a:solidFill>
                  <a:schemeClr val="tx2"/>
                </a:solidFill>
                <a:latin typeface="+mn-lt"/>
              </a:defRPr>
            </a:lvl1pPr>
          </a:lstStyle>
          <a:p>
            <a:pPr>
              <a:defRPr/>
            </a:pPr>
            <a:endParaRPr lang="en-US"/>
          </a:p>
        </p:txBody>
      </p:sp>
      <p:sp>
        <p:nvSpPr>
          <p:cNvPr id="12" name="Date Placeholder 6"/>
          <p:cNvSpPr>
            <a:spLocks noGrp="1"/>
          </p:cNvSpPr>
          <p:nvPr>
            <p:ph type="dt" sz="half" idx="2"/>
          </p:nvPr>
        </p:nvSpPr>
        <p:spPr>
          <a:xfrm>
            <a:off x="5791200" y="6203950"/>
            <a:ext cx="2590800" cy="384175"/>
          </a:xfrm>
          <a:prstGeom prst="rect">
            <a:avLst/>
          </a:prstGeom>
        </p:spPr>
        <p:txBody>
          <a:bodyPr vert="horz" anchor="ctr" anchorCtr="0"/>
          <a:lstStyle>
            <a:lvl1pPr fontAlgn="auto">
              <a:spcBef>
                <a:spcPts val="0"/>
              </a:spcBef>
              <a:spcAft>
                <a:spcPts val="0"/>
              </a:spcAft>
              <a:defRPr sz="1200">
                <a:solidFill>
                  <a:schemeClr val="tx2"/>
                </a:solidFill>
                <a:latin typeface="+mn-lt"/>
              </a:defRPr>
            </a:lvl1pPr>
          </a:lstStyle>
          <a:p>
            <a:pPr>
              <a:defRPr/>
            </a:pPr>
            <a:fld id="{EFF3EE5D-1475-430E-8965-B81A783E66F0}" type="datetimeFigureOut">
              <a:rPr lang="en-US"/>
              <a:pPr>
                <a:defRPr/>
              </a:pPr>
              <a:t>2/28/2011</a:t>
            </a:fld>
            <a:endParaRPr lang="en-US"/>
          </a:p>
        </p:txBody>
      </p:sp>
    </p:spTree>
  </p:cSld>
  <p:clrMap bg1="dk1" tx1="lt1" bg2="dk2" tx2="lt2" accent1="accent1" accent2="accent2" accent3="accent3" accent4="accent4" accent5="accent5" accent6="accent6" hlink="hlink" folHlink="folHlink"/>
  <p:sldLayoutIdLst>
    <p:sldLayoutId id="2147483679" r:id="rId1"/>
    <p:sldLayoutId id="2147483680" r:id="rId2"/>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Office_Excel_Worksheet5.xlsx"/><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Office_Excel_Worksheet6.xlsx"/><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Office_Excel_Worksheet7.xlsx"/><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Office_Excel_Worksheet8.xlsx"/><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Office_Excel_Worksheet9.xlsx"/><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Office_Excel_Worksheet10.xlsx"/><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Office_Excel_Worksheet11.xlsx"/><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838200" y="3700463"/>
            <a:ext cx="8305800" cy="1143000"/>
          </a:xfrm>
        </p:spPr>
        <p:txBody>
          <a:bodyPr>
            <a:noAutofit/>
          </a:bodyPr>
          <a:lstStyle/>
          <a:p>
            <a:pPr marL="0" indent="0" algn="ctr">
              <a:buFontTx/>
              <a:buNone/>
            </a:pPr>
            <a:r>
              <a:rPr lang="en-US" sz="2800" dirty="0">
                <a:solidFill>
                  <a:schemeClr val="tx2"/>
                </a:solidFill>
                <a:latin typeface="Calibri" pitchFamily="34" charset="0"/>
              </a:rPr>
              <a:t>March 1, 2011</a:t>
            </a:r>
          </a:p>
        </p:txBody>
      </p:sp>
      <p:sp>
        <p:nvSpPr>
          <p:cNvPr id="2" name="Title 1"/>
          <p:cNvSpPr>
            <a:spLocks noGrp="1"/>
          </p:cNvSpPr>
          <p:nvPr>
            <p:ph type="ctrTitle" idx="4294967295"/>
          </p:nvPr>
        </p:nvSpPr>
        <p:spPr>
          <a:xfrm>
            <a:off x="838200" y="1433513"/>
            <a:ext cx="8305800" cy="1981200"/>
          </a:xfrm>
          <a:noFill/>
          <a:ln w="6350" cap="rnd"/>
        </p:spPr>
        <p:txBody>
          <a:bodyPr anchor="b">
            <a:noAutofit/>
          </a:bodyPr>
          <a:lstStyle/>
          <a:p>
            <a:pPr fontAlgn="auto">
              <a:spcAft>
                <a:spcPts val="0"/>
              </a:spcAft>
              <a:defRPr/>
            </a:pPr>
            <a:r>
              <a:rPr lang="en-US" sz="4800" kern="1200" spc="-100" dirty="0">
                <a:ln w="3200">
                  <a:solidFill>
                    <a:schemeClr val="bg2">
                      <a:shade val="75000"/>
                      <a:alpha val="25000"/>
                    </a:schemeClr>
                  </a:solidFill>
                  <a:prstDash val="solid"/>
                  <a:round/>
                </a:ln>
                <a:solidFill>
                  <a:srgbClr val="002060"/>
                </a:solidFill>
                <a:effectLst>
                  <a:innerShdw blurRad="50800" dist="25400" dir="13500000">
                    <a:srgbClr val="000000">
                      <a:alpha val="70000"/>
                    </a:srgbClr>
                  </a:innerShdw>
                </a:effectLst>
                <a:latin typeface="Calibri" pitchFamily="34" charset="0"/>
              </a:rPr>
              <a:t>Kansas </a:t>
            </a:r>
            <a:r>
              <a:rPr lang="en-US" sz="4800" kern="1200" spc="-100" dirty="0" smtClean="0">
                <a:ln w="3200">
                  <a:solidFill>
                    <a:schemeClr val="bg2">
                      <a:shade val="75000"/>
                      <a:alpha val="25000"/>
                    </a:schemeClr>
                  </a:solidFill>
                  <a:prstDash val="solid"/>
                  <a:round/>
                </a:ln>
                <a:solidFill>
                  <a:srgbClr val="002060"/>
                </a:solidFill>
                <a:effectLst>
                  <a:innerShdw blurRad="50800" dist="25400" dir="13500000">
                    <a:srgbClr val="000000">
                      <a:alpha val="70000"/>
                    </a:srgbClr>
                  </a:innerShdw>
                </a:effectLst>
                <a:latin typeface="Calibri" pitchFamily="34" charset="0"/>
              </a:rPr>
              <a:t>Accountability Data</a:t>
            </a:r>
            <a:r>
              <a:rPr lang="en-US" sz="4800" kern="1200" spc="-10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latin typeface="+mj-lt"/>
                <a:ea typeface="+mj-ea"/>
                <a:cs typeface="+mj-cs"/>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457200"/>
            <a:ext cx="7772400" cy="1470025"/>
          </a:xfrm>
        </p:spPr>
        <p:txBody>
          <a:bodyPr/>
          <a:lstStyle/>
          <a:p>
            <a:pPr algn="ctr"/>
            <a:r>
              <a:rPr lang="en-US" dirty="0">
                <a:latin typeface="Calibri" pitchFamily="34" charset="0"/>
              </a:rPr>
              <a:t>PERKINS IV, DATA, AND LOCAL APPLICATIONS</a:t>
            </a:r>
          </a:p>
        </p:txBody>
      </p:sp>
      <p:sp>
        <p:nvSpPr>
          <p:cNvPr id="2051" name="Rectangle 3"/>
          <p:cNvSpPr>
            <a:spLocks noGrp="1" noChangeArrowheads="1"/>
          </p:cNvSpPr>
          <p:nvPr>
            <p:ph type="subTitle" idx="1"/>
          </p:nvPr>
        </p:nvSpPr>
        <p:spPr>
          <a:xfrm>
            <a:off x="1371600" y="2057400"/>
            <a:ext cx="6400800" cy="1752600"/>
          </a:xfrm>
        </p:spPr>
        <p:txBody>
          <a:bodyPr/>
          <a:lstStyle/>
          <a:p>
            <a:endParaRPr lang="en-US" b="1" dirty="0"/>
          </a:p>
          <a:p>
            <a:pPr algn="ctr"/>
            <a:r>
              <a:rPr lang="en-US" dirty="0">
                <a:latin typeface="Calibri" pitchFamily="34" charset="0"/>
              </a:rPr>
              <a:t>A BALANCING ACT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ctrTitle"/>
          </p:nvPr>
        </p:nvSpPr>
        <p:spPr>
          <a:xfrm>
            <a:off x="609600" y="304800"/>
            <a:ext cx="7772400" cy="1470025"/>
          </a:xfrm>
        </p:spPr>
        <p:txBody>
          <a:bodyPr/>
          <a:lstStyle/>
          <a:p>
            <a:pPr algn="ctr"/>
            <a:r>
              <a:rPr lang="en-US" dirty="0">
                <a:latin typeface="Calibri" pitchFamily="34" charset="0"/>
              </a:rPr>
              <a:t>LOCAL APPLICATON STRUCTURE</a:t>
            </a:r>
          </a:p>
        </p:txBody>
      </p:sp>
      <p:sp>
        <p:nvSpPr>
          <p:cNvPr id="5" name="Rectangle 3"/>
          <p:cNvSpPr>
            <a:spLocks noGrp="1" noRot="1" noChangeArrowheads="1"/>
          </p:cNvSpPr>
          <p:nvPr>
            <p:ph type="subTitle" idx="1"/>
          </p:nvPr>
        </p:nvSpPr>
        <p:spPr>
          <a:xfrm>
            <a:off x="838200" y="1676400"/>
            <a:ext cx="7239000" cy="1752600"/>
          </a:xfrm>
        </p:spPr>
        <p:txBody>
          <a:bodyPr/>
          <a:lstStyle/>
          <a:p>
            <a:pPr>
              <a:lnSpc>
                <a:spcPct val="90000"/>
              </a:lnSpc>
            </a:pPr>
            <a:endParaRPr lang="en-US" sz="2800" b="1" dirty="0"/>
          </a:p>
          <a:p>
            <a:pPr>
              <a:lnSpc>
                <a:spcPct val="90000"/>
              </a:lnSpc>
            </a:pPr>
            <a:r>
              <a:rPr lang="en-US" dirty="0">
                <a:latin typeface="Calibri" pitchFamily="34" charset="0"/>
              </a:rPr>
              <a:t>LOCAL APPLICATION COMPONENTS SET BY THE PERKINS LEGISLATION</a:t>
            </a:r>
          </a:p>
          <a:p>
            <a:pPr>
              <a:lnSpc>
                <a:spcPct val="90000"/>
              </a:lnSpc>
            </a:pPr>
            <a:endParaRPr lang="en-US" dirty="0">
              <a:latin typeface="Calibri" pitchFamily="34" charset="0"/>
            </a:endParaRPr>
          </a:p>
          <a:p>
            <a:pPr>
              <a:lnSpc>
                <a:spcPct val="90000"/>
              </a:lnSpc>
            </a:pPr>
            <a:r>
              <a:rPr lang="en-US" dirty="0">
                <a:latin typeface="Calibri" pitchFamily="34" charset="0"/>
              </a:rPr>
              <a:t>ALLOWABLE USES OF FEDERAL FUNDS SET BY THE PERKINS LEGISLATION</a:t>
            </a:r>
          </a:p>
          <a:p>
            <a:pPr>
              <a:lnSpc>
                <a:spcPct val="90000"/>
              </a:lnSpc>
            </a:pPr>
            <a:endParaRPr lang="en-US" dirty="0">
              <a:latin typeface="Calibri" pitchFamily="34" charset="0"/>
            </a:endParaRPr>
          </a:p>
          <a:p>
            <a:pPr>
              <a:lnSpc>
                <a:spcPct val="90000"/>
              </a:lnSpc>
            </a:pPr>
            <a:r>
              <a:rPr lang="en-US" dirty="0">
                <a:latin typeface="Calibri" pitchFamily="34" charset="0"/>
              </a:rPr>
              <a:t>NEED FOR INTEGRATION OF FISCAL, PROGRAM, AND PERFORMANCE NEEDS</a:t>
            </a:r>
          </a:p>
          <a:p>
            <a:pPr>
              <a:lnSpc>
                <a:spcPct val="90000"/>
              </a:lnSpc>
            </a:pPr>
            <a:endParaRPr lang="en-US"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ctrTitle"/>
          </p:nvPr>
        </p:nvSpPr>
        <p:spPr>
          <a:xfrm>
            <a:off x="685800" y="457200"/>
            <a:ext cx="7772400" cy="1470025"/>
          </a:xfrm>
        </p:spPr>
        <p:txBody>
          <a:bodyPr/>
          <a:lstStyle/>
          <a:p>
            <a:pPr algn="ctr"/>
            <a:r>
              <a:rPr lang="en-US" dirty="0">
                <a:latin typeface="Calibri" pitchFamily="34" charset="0"/>
              </a:rPr>
              <a:t>STATE ROLE IN LOCAL APPLICATION PROCESS</a:t>
            </a:r>
          </a:p>
        </p:txBody>
      </p:sp>
      <p:sp>
        <p:nvSpPr>
          <p:cNvPr id="5" name="Rectangle 3"/>
          <p:cNvSpPr>
            <a:spLocks noGrp="1" noRot="1" noChangeArrowheads="1"/>
          </p:cNvSpPr>
          <p:nvPr>
            <p:ph type="subTitle" idx="1"/>
          </p:nvPr>
        </p:nvSpPr>
        <p:spPr>
          <a:xfrm>
            <a:off x="609600" y="2133600"/>
            <a:ext cx="7543800" cy="1752600"/>
          </a:xfrm>
        </p:spPr>
        <p:txBody>
          <a:bodyPr/>
          <a:lstStyle/>
          <a:p>
            <a:pPr algn="ctr">
              <a:lnSpc>
                <a:spcPct val="90000"/>
              </a:lnSpc>
            </a:pPr>
            <a:endParaRPr lang="en-US" sz="2800" dirty="0"/>
          </a:p>
          <a:p>
            <a:pPr>
              <a:lnSpc>
                <a:spcPct val="90000"/>
              </a:lnSpc>
            </a:pPr>
            <a:r>
              <a:rPr lang="en-US" dirty="0">
                <a:latin typeface="Calibri" pitchFamily="34" charset="0"/>
              </a:rPr>
              <a:t>FIVE-YEAR LOCAL APPLICATION WITH ANNUAL UPDATES</a:t>
            </a:r>
          </a:p>
          <a:p>
            <a:pPr>
              <a:lnSpc>
                <a:spcPct val="90000"/>
              </a:lnSpc>
            </a:pPr>
            <a:endParaRPr lang="en-US" dirty="0">
              <a:latin typeface="Calibri" pitchFamily="34" charset="0"/>
            </a:endParaRPr>
          </a:p>
          <a:p>
            <a:pPr>
              <a:lnSpc>
                <a:spcPct val="90000"/>
              </a:lnSpc>
            </a:pPr>
            <a:r>
              <a:rPr lang="en-US" dirty="0">
                <a:latin typeface="Calibri" pitchFamily="34" charset="0"/>
              </a:rPr>
              <a:t>ANNUAL LOCAL APPLICATIONS</a:t>
            </a:r>
          </a:p>
          <a:p>
            <a:pPr>
              <a:lnSpc>
                <a:spcPct val="90000"/>
              </a:lnSpc>
            </a:pPr>
            <a:endParaRPr lang="en-US" dirty="0">
              <a:latin typeface="Calibri" pitchFamily="34" charset="0"/>
            </a:endParaRPr>
          </a:p>
          <a:p>
            <a:pPr>
              <a:lnSpc>
                <a:spcPct val="90000"/>
              </a:lnSpc>
            </a:pPr>
            <a:r>
              <a:rPr lang="en-US" dirty="0">
                <a:latin typeface="Calibri" pitchFamily="34" charset="0"/>
              </a:rPr>
              <a:t>TOOLS TO SHAPE THE LOCAL APPLICATION AND RESULTING USE OF FEDERAL FUNDS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dirty="0" smtClean="0">
                <a:latin typeface="Calibri" pitchFamily="34" charset="0"/>
              </a:rPr>
              <a:t>STATE TOOLS IN THE LOCAL APPLICATION PROCESS</a:t>
            </a:r>
            <a:endParaRPr lang="en-US" dirty="0">
              <a:latin typeface="Calibri" pitchFamily="34" charset="0"/>
            </a:endParaRPr>
          </a:p>
        </p:txBody>
      </p:sp>
      <p:sp>
        <p:nvSpPr>
          <p:cNvPr id="4" name="Rectangle 3"/>
          <p:cNvSpPr>
            <a:spLocks noGrp="1" noRot="1" noChangeArrowheads="1"/>
          </p:cNvSpPr>
          <p:nvPr>
            <p:ph type="subTitle" idx="1"/>
          </p:nvPr>
        </p:nvSpPr>
        <p:spPr>
          <a:xfrm>
            <a:off x="685800" y="2209800"/>
            <a:ext cx="7467600" cy="1752600"/>
          </a:xfrm>
        </p:spPr>
        <p:txBody>
          <a:bodyPr/>
          <a:lstStyle/>
          <a:p>
            <a:pPr>
              <a:lnSpc>
                <a:spcPct val="90000"/>
              </a:lnSpc>
            </a:pPr>
            <a:endParaRPr lang="en-US" sz="2400" b="1" dirty="0"/>
          </a:p>
          <a:p>
            <a:pPr>
              <a:lnSpc>
                <a:spcPct val="90000"/>
              </a:lnSpc>
            </a:pPr>
            <a:r>
              <a:rPr lang="en-US" dirty="0">
                <a:latin typeface="Calibri" pitchFamily="34" charset="0"/>
              </a:rPr>
              <a:t>DATA MINING</a:t>
            </a:r>
          </a:p>
          <a:p>
            <a:pPr>
              <a:lnSpc>
                <a:spcPct val="90000"/>
              </a:lnSpc>
              <a:buFont typeface="Wingdings" pitchFamily="2" charset="2"/>
              <a:buNone/>
            </a:pPr>
            <a:endParaRPr lang="en-US" sz="1600" dirty="0">
              <a:latin typeface="Calibri" pitchFamily="34" charset="0"/>
            </a:endParaRPr>
          </a:p>
          <a:p>
            <a:pPr>
              <a:lnSpc>
                <a:spcPct val="90000"/>
              </a:lnSpc>
            </a:pPr>
            <a:r>
              <a:rPr lang="en-US" dirty="0">
                <a:latin typeface="Calibri" pitchFamily="34" charset="0"/>
              </a:rPr>
              <a:t>FUNDING FLOORS &amp; CEILINGS</a:t>
            </a:r>
          </a:p>
          <a:p>
            <a:pPr>
              <a:lnSpc>
                <a:spcPct val="90000"/>
              </a:lnSpc>
            </a:pPr>
            <a:endParaRPr lang="en-US" sz="1600" dirty="0">
              <a:latin typeface="Calibri" pitchFamily="34" charset="0"/>
            </a:endParaRPr>
          </a:p>
          <a:p>
            <a:pPr>
              <a:lnSpc>
                <a:spcPct val="90000"/>
              </a:lnSpc>
            </a:pPr>
            <a:r>
              <a:rPr lang="en-US" dirty="0">
                <a:latin typeface="Calibri" pitchFamily="34" charset="0"/>
              </a:rPr>
              <a:t>USE OF THE RESERVE FUND</a:t>
            </a:r>
          </a:p>
          <a:p>
            <a:pPr>
              <a:lnSpc>
                <a:spcPct val="90000"/>
              </a:lnSpc>
            </a:pPr>
            <a:endParaRPr lang="en-US" sz="1600" dirty="0">
              <a:latin typeface="Calibri" pitchFamily="34" charset="0"/>
            </a:endParaRPr>
          </a:p>
          <a:p>
            <a:pPr>
              <a:lnSpc>
                <a:spcPct val="90000"/>
              </a:lnSpc>
            </a:pPr>
            <a:r>
              <a:rPr lang="en-US" dirty="0">
                <a:latin typeface="Calibri" pitchFamily="34" charset="0"/>
              </a:rPr>
              <a:t>SIZE, SCOPE, AND QUALITY</a:t>
            </a:r>
          </a:p>
          <a:p>
            <a:pPr>
              <a:lnSpc>
                <a:spcPct val="90000"/>
              </a:lnSpc>
            </a:pPr>
            <a:endParaRPr lang="en-US" sz="1600" dirty="0">
              <a:latin typeface="Calibri" pitchFamily="34" charset="0"/>
            </a:endParaRPr>
          </a:p>
          <a:p>
            <a:pPr>
              <a:lnSpc>
                <a:spcPct val="90000"/>
              </a:lnSpc>
            </a:pPr>
            <a:r>
              <a:rPr lang="en-US" dirty="0">
                <a:latin typeface="Calibri" pitchFamily="34" charset="0"/>
              </a:rPr>
              <a:t>FUNDING FLEXIBILITY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470025"/>
          </a:xfrm>
        </p:spPr>
        <p:txBody>
          <a:bodyPr/>
          <a:lstStyle/>
          <a:p>
            <a:r>
              <a:rPr lang="en-US" dirty="0" smtClean="0">
                <a:latin typeface="Calibri" pitchFamily="34" charset="0"/>
              </a:rPr>
              <a:t>LOCAL TOOLS FOR LOCAL APPLICATION DEVELOPMENT</a:t>
            </a:r>
            <a:endParaRPr lang="en-US" dirty="0">
              <a:latin typeface="Calibri" pitchFamily="34" charset="0"/>
            </a:endParaRPr>
          </a:p>
        </p:txBody>
      </p:sp>
      <p:sp>
        <p:nvSpPr>
          <p:cNvPr id="4" name="Rectangle 3"/>
          <p:cNvSpPr>
            <a:spLocks noGrp="1" noRot="1" noChangeArrowheads="1"/>
          </p:cNvSpPr>
          <p:nvPr>
            <p:ph type="subTitle" idx="1"/>
          </p:nvPr>
        </p:nvSpPr>
        <p:spPr>
          <a:xfrm>
            <a:off x="762000" y="2057400"/>
            <a:ext cx="7391400" cy="1752600"/>
          </a:xfrm>
        </p:spPr>
        <p:txBody>
          <a:bodyPr/>
          <a:lstStyle/>
          <a:p>
            <a:endParaRPr lang="en-US" dirty="0"/>
          </a:p>
          <a:p>
            <a:r>
              <a:rPr lang="en-US" dirty="0">
                <a:latin typeface="Calibri" pitchFamily="34" charset="0"/>
              </a:rPr>
              <a:t>DATA MINING</a:t>
            </a:r>
          </a:p>
          <a:p>
            <a:r>
              <a:rPr lang="en-US" dirty="0">
                <a:latin typeface="Calibri" pitchFamily="34" charset="0"/>
              </a:rPr>
              <a:t>FUNDING FLOORS &amp; CEILINGS</a:t>
            </a:r>
          </a:p>
          <a:p>
            <a:r>
              <a:rPr lang="en-US" dirty="0">
                <a:latin typeface="Calibri" pitchFamily="34" charset="0"/>
              </a:rPr>
              <a:t>“LOCAL” RESERVE FOR INNOVATIVE PROJECTS</a:t>
            </a:r>
          </a:p>
          <a:p>
            <a:r>
              <a:rPr lang="en-US" dirty="0">
                <a:latin typeface="Calibri" pitchFamily="34" charset="0"/>
              </a:rPr>
              <a:t>SIZE, SCOPE, AND QUALITY</a:t>
            </a:r>
          </a:p>
          <a:p>
            <a:r>
              <a:rPr lang="en-US" dirty="0">
                <a:latin typeface="Calibri" pitchFamily="34" charset="0"/>
              </a:rPr>
              <a:t>FUND POOLING</a:t>
            </a:r>
          </a:p>
          <a:p>
            <a:endParaRPr lang="en-US" b="1" dirty="0"/>
          </a:p>
          <a:p>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0" y="274638"/>
            <a:ext cx="8229600" cy="1143000"/>
          </a:xfrm>
          <a:ln/>
        </p:spPr>
        <p:txBody>
          <a:bodyPr anchor="b">
            <a:normAutofit/>
          </a:bodyPr>
          <a:lstStyle/>
          <a:p>
            <a:r>
              <a:rPr lang="en-US" dirty="0">
                <a:latin typeface="Calibri" pitchFamily="34" charset="0"/>
              </a:rPr>
              <a:t>Draft Within State Allocation</a:t>
            </a:r>
            <a:r>
              <a:rPr lang="en-US" sz="2000" dirty="0">
                <a:latin typeface="Calibri" pitchFamily="34" charset="0"/>
              </a:rPr>
              <a:t> (K. Olson)</a:t>
            </a:r>
          </a:p>
        </p:txBody>
      </p:sp>
      <p:pic>
        <p:nvPicPr>
          <p:cNvPr id="23556" name="Chart 1"/>
          <p:cNvPicPr>
            <a:picLocks noGrp="1" noChangeArrowheads="1"/>
          </p:cNvPicPr>
          <p:nvPr>
            <p:ph type="body" idx="4294967295"/>
          </p:nvPr>
        </p:nvPicPr>
        <p:blipFill>
          <a:blip r:embed="rId2" cstate="print"/>
          <a:srcRect b="-44"/>
          <a:stretch>
            <a:fillRect/>
          </a:stretch>
        </p:blipFill>
        <p:spPr>
          <a:xfrm>
            <a:off x="0" y="1905000"/>
            <a:ext cx="7010400" cy="4038600"/>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52" name="Rectangle 88"/>
          <p:cNvSpPr>
            <a:spLocks noGrp="1" noChangeArrowheads="1"/>
          </p:cNvSpPr>
          <p:nvPr>
            <p:ph type="title"/>
          </p:nvPr>
        </p:nvSpPr>
        <p:spPr/>
        <p:txBody>
          <a:bodyPr/>
          <a:lstStyle/>
          <a:p>
            <a:r>
              <a:rPr lang="en-US" sz="4000" dirty="0">
                <a:latin typeface="Calibri" pitchFamily="34" charset="0"/>
              </a:rPr>
              <a:t>Draft State Leadership Funds Available </a:t>
            </a:r>
            <a:r>
              <a:rPr lang="en-US" sz="1600" dirty="0">
                <a:latin typeface="Calibri" pitchFamily="34" charset="0"/>
              </a:rPr>
              <a:t>(K. Olson)</a:t>
            </a:r>
          </a:p>
        </p:txBody>
      </p:sp>
      <p:graphicFrame>
        <p:nvGraphicFramePr>
          <p:cNvPr id="36991" name="Group 127"/>
          <p:cNvGraphicFramePr>
            <a:graphicFrameLocks noGrp="1"/>
          </p:cNvGraphicFramePr>
          <p:nvPr>
            <p:ph type="tbl" idx="1"/>
          </p:nvPr>
        </p:nvGraphicFramePr>
        <p:xfrm>
          <a:off x="457200" y="1600200"/>
          <a:ext cx="8305800" cy="4807586"/>
        </p:xfrm>
        <a:graphic>
          <a:graphicData uri="http://schemas.openxmlformats.org/drawingml/2006/table">
            <a:tbl>
              <a:tblPr/>
              <a:tblGrid>
                <a:gridCol w="1149350"/>
                <a:gridCol w="1192213"/>
                <a:gridCol w="1192212"/>
                <a:gridCol w="1193800"/>
                <a:gridCol w="1192213"/>
                <a:gridCol w="1193800"/>
                <a:gridCol w="1192212"/>
              </a:tblGrid>
              <a:tr h="663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Fiscal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Corrections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CTE Resource Center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Non-Traditional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CTSO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Balance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2007-2008</a:t>
                      </a:r>
                      <a:r>
                        <a:rPr kumimoji="0" lang="en-US" sz="2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$62,009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$143,584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$75,000</a:t>
                      </a:r>
                      <a:r>
                        <a:rPr kumimoji="0" lang="en-US" sz="28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$56,257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$283,245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%620,095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2008-2009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$60,053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$64,218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$75,000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$56,257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$349,057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$605,035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2009-2010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TBD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TBD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TBD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TBD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2010-2011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TBD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TBD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TBD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TBD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2011-2012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TBD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TBD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TBD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TBD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2012-2013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TBD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TBD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TBD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TBD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200" b="1" u="sng" dirty="0">
                <a:latin typeface="Calibri" pitchFamily="34" charset="0"/>
              </a:rPr>
              <a:t>IV. Implementation of Local Program Improvement </a:t>
            </a:r>
            <a:r>
              <a:rPr lang="en-US" sz="3200" b="1" u="sng" dirty="0" smtClean="0">
                <a:latin typeface="Calibri" pitchFamily="34" charset="0"/>
              </a:rPr>
              <a:t>Plans </a:t>
            </a:r>
            <a:r>
              <a:rPr lang="en-US" sz="1600" b="1" dirty="0" smtClean="0">
                <a:latin typeface="Calibri" pitchFamily="34" charset="0"/>
              </a:rPr>
              <a:t>(Olson)</a:t>
            </a:r>
            <a:endParaRPr lang="en-US" sz="1600" b="1" dirty="0">
              <a:latin typeface="Calibri" pitchFamily="34" charset="0"/>
            </a:endParaRPr>
          </a:p>
        </p:txBody>
      </p:sp>
      <p:sp>
        <p:nvSpPr>
          <p:cNvPr id="38915" name="Rectangle 3"/>
          <p:cNvSpPr>
            <a:spLocks noGrp="1" noChangeArrowheads="1"/>
          </p:cNvSpPr>
          <p:nvPr>
            <p:ph idx="1"/>
          </p:nvPr>
        </p:nvSpPr>
        <p:spPr>
          <a:xfrm>
            <a:off x="457200" y="1600200"/>
            <a:ext cx="8229600" cy="4724400"/>
          </a:xfrm>
        </p:spPr>
        <p:txBody>
          <a:bodyPr/>
          <a:lstStyle/>
          <a:p>
            <a:pPr>
              <a:lnSpc>
                <a:spcPct val="80000"/>
              </a:lnSpc>
              <a:buFontTx/>
              <a:buNone/>
            </a:pPr>
            <a:r>
              <a:rPr lang="en-US" sz="2000" dirty="0">
                <a:latin typeface="Calibri" pitchFamily="34" charset="0"/>
              </a:rPr>
              <a:t>KSDE entered into a negotiation process with all districts receiving and participating in the use of Perkins IV federal funds.   Each district submitted a Negotiation of State’s Performance Levels form.  The electronic receipt of the Negotiation of State’s Performance Levels was placed on file at KSDE.  LEA’s could accept or request to negotiate the State’s performance level target for each negotiable indicator.  </a:t>
            </a:r>
            <a:r>
              <a:rPr lang="en-US" sz="2000" u="sng" dirty="0">
                <a:latin typeface="Calibri" pitchFamily="34" charset="0"/>
              </a:rPr>
              <a:t>If an LEA chose to decline the State’s performance target for each negotiable indicator, they provided the revised performance level and a rationale, including data, for the revised performance level.  </a:t>
            </a:r>
          </a:p>
          <a:p>
            <a:pPr>
              <a:lnSpc>
                <a:spcPct val="80000"/>
              </a:lnSpc>
              <a:buFontTx/>
              <a:buNone/>
            </a:pPr>
            <a:r>
              <a:rPr lang="en-US" sz="2000" dirty="0">
                <a:latin typeface="Calibri" pitchFamily="34" charset="0"/>
              </a:rPr>
              <a:t>In the FY 2011 Perkins Grant local application, an action plan for improvement has been included.  LEA’s and consortiums </a:t>
            </a:r>
            <a:r>
              <a:rPr lang="en-US" sz="2000" u="sng" dirty="0">
                <a:latin typeface="Calibri" pitchFamily="34" charset="0"/>
              </a:rPr>
              <a:t>must address each unmet core indicator by addressing strategies for improvement </a:t>
            </a:r>
            <a:r>
              <a:rPr lang="en-US" sz="2000" dirty="0">
                <a:latin typeface="Calibri" pitchFamily="34" charset="0"/>
              </a:rPr>
              <a:t>and how the strategy will be measured to ensure improvement.  Goal </a:t>
            </a:r>
            <a:r>
              <a:rPr lang="en-US" sz="2000" u="sng" dirty="0">
                <a:latin typeface="Calibri" pitchFamily="34" charset="0"/>
              </a:rPr>
              <a:t>measurement and activities will be developed and aligned in accordance to the nine required uses </a:t>
            </a:r>
            <a:r>
              <a:rPr lang="en-US" sz="2000" dirty="0">
                <a:latin typeface="Calibri" pitchFamily="34" charset="0"/>
              </a:rPr>
              <a:t>of the Carl D. Perkins local plan and application.  </a:t>
            </a:r>
          </a:p>
          <a:p>
            <a:pPr>
              <a:lnSpc>
                <a:spcPct val="80000"/>
              </a:lnSpc>
              <a:buFontTx/>
              <a:buNone/>
            </a:pPr>
            <a:r>
              <a:rPr lang="en-US" sz="2000" dirty="0">
                <a:latin typeface="Calibri" pitchFamily="34" charset="0"/>
              </a:rPr>
              <a:t>A report will be provided to LEA’s upon initial completion of the data analysis by state-level experts.  The report will be used for data-informed decision making at the local and state level for continuous improvement.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792162"/>
          </a:xfrm>
        </p:spPr>
        <p:txBody>
          <a:bodyPr/>
          <a:lstStyle/>
          <a:p>
            <a:r>
              <a:rPr lang="en-US" sz="3200" i="1">
                <a:latin typeface="Calibri" pitchFamily="34" charset="0"/>
              </a:rPr>
              <a:t>Required Uses of Fund at the local level:</a:t>
            </a:r>
          </a:p>
        </p:txBody>
      </p:sp>
      <p:sp>
        <p:nvSpPr>
          <p:cNvPr id="39939" name="Rectangle 3"/>
          <p:cNvSpPr>
            <a:spLocks noGrp="1" noChangeArrowheads="1"/>
          </p:cNvSpPr>
          <p:nvPr>
            <p:ph idx="1"/>
          </p:nvPr>
        </p:nvSpPr>
        <p:spPr>
          <a:xfrm>
            <a:off x="457200" y="1066800"/>
            <a:ext cx="8229600" cy="5334000"/>
          </a:xfrm>
        </p:spPr>
        <p:txBody>
          <a:bodyPr/>
          <a:lstStyle/>
          <a:p>
            <a:pPr marL="609600" indent="-609600">
              <a:lnSpc>
                <a:spcPct val="80000"/>
              </a:lnSpc>
              <a:buFontTx/>
              <a:buNone/>
            </a:pPr>
            <a:r>
              <a:rPr lang="en-US" sz="1600" i="1">
                <a:latin typeface="Calibri" pitchFamily="34" charset="0"/>
              </a:rPr>
              <a:t>1. Describe how the academic, career and technical skills of students will be strengthened through the integration of academic, career and technical programs.  Documentation must be provided.</a:t>
            </a:r>
          </a:p>
          <a:p>
            <a:pPr marL="609600" indent="-609600">
              <a:lnSpc>
                <a:spcPct val="80000"/>
              </a:lnSpc>
              <a:buFontTx/>
              <a:buNone/>
            </a:pPr>
            <a:r>
              <a:rPr lang="en-US" sz="1600" i="1">
                <a:latin typeface="Calibri" pitchFamily="34" charset="0"/>
              </a:rPr>
              <a:t>2. Link secondary and postsecondary education.</a:t>
            </a:r>
            <a:r>
              <a:rPr lang="en-US" sz="1600">
                <a:latin typeface="Calibri" pitchFamily="34" charset="0"/>
              </a:rPr>
              <a:t> Links can be achieved through at least one program of study, transitional curriculums, articulation agreements, and joint professional development activities.</a:t>
            </a:r>
            <a:endParaRPr lang="en-US" sz="1600" i="1">
              <a:latin typeface="Calibri" pitchFamily="34" charset="0"/>
            </a:endParaRPr>
          </a:p>
          <a:p>
            <a:pPr marL="609600" indent="-609600">
              <a:lnSpc>
                <a:spcPct val="80000"/>
              </a:lnSpc>
              <a:buFontTx/>
              <a:buNone/>
            </a:pPr>
            <a:r>
              <a:rPr lang="en-US" sz="1600" i="1">
                <a:latin typeface="Calibri" pitchFamily="34" charset="0"/>
              </a:rPr>
              <a:t>3. Provide programs that address all aspects of an industry,</a:t>
            </a:r>
            <a:r>
              <a:rPr lang="en-US" sz="1600">
                <a:latin typeface="Calibri" pitchFamily="34" charset="0"/>
              </a:rPr>
              <a:t> meaning that the student must have strong experience (work-based learning) and a comprehensive understanding of the industry he or she is preparing to enter.   </a:t>
            </a:r>
            <a:endParaRPr lang="en-US" sz="1600" i="1">
              <a:latin typeface="Calibri" pitchFamily="34" charset="0"/>
            </a:endParaRPr>
          </a:p>
          <a:p>
            <a:pPr marL="609600" indent="-609600">
              <a:lnSpc>
                <a:spcPct val="80000"/>
              </a:lnSpc>
              <a:buFontTx/>
              <a:buNone/>
            </a:pPr>
            <a:r>
              <a:rPr lang="en-US" sz="1600" i="1">
                <a:latin typeface="Calibri" pitchFamily="34" charset="0"/>
              </a:rPr>
              <a:t>4. Develop, improve, and expand the use of technology,</a:t>
            </a:r>
            <a:r>
              <a:rPr lang="en-US" sz="1600">
                <a:latin typeface="Calibri" pitchFamily="34" charset="0"/>
              </a:rPr>
              <a:t> which may include professional development, providing students with the ability to enter high technology and telecommunications careers and encouraging schools to work with high technology industries offering externships and mentoring programs.</a:t>
            </a:r>
            <a:endParaRPr lang="en-US" sz="1600" i="1">
              <a:latin typeface="Calibri" pitchFamily="34" charset="0"/>
            </a:endParaRPr>
          </a:p>
          <a:p>
            <a:pPr marL="609600" indent="-609600">
              <a:lnSpc>
                <a:spcPct val="80000"/>
              </a:lnSpc>
              <a:buFontTx/>
              <a:buNone/>
            </a:pPr>
            <a:r>
              <a:rPr lang="en-US" sz="1600" i="1">
                <a:latin typeface="Calibri" pitchFamily="34" charset="0"/>
              </a:rPr>
              <a:t>5. Provide sustainable professional development for teachers, administrators and counselors</a:t>
            </a:r>
            <a:r>
              <a:rPr lang="en-US" sz="1600">
                <a:latin typeface="Calibri" pitchFamily="34" charset="0"/>
              </a:rPr>
              <a:t>, including in-service and pre-service training and practices to involve parents and the community.</a:t>
            </a:r>
            <a:endParaRPr lang="en-US" sz="1600" i="1">
              <a:latin typeface="Calibri" pitchFamily="34" charset="0"/>
            </a:endParaRPr>
          </a:p>
          <a:p>
            <a:pPr marL="609600" indent="-609600">
              <a:lnSpc>
                <a:spcPct val="80000"/>
              </a:lnSpc>
              <a:buFontTx/>
              <a:buNone/>
            </a:pPr>
            <a:r>
              <a:rPr lang="en-US" sz="1600" i="1">
                <a:latin typeface="Calibri" pitchFamily="34" charset="0"/>
              </a:rPr>
              <a:t>6. Evaluate programs serving all students and assess how special populations are being served</a:t>
            </a:r>
            <a:r>
              <a:rPr lang="en-US" sz="1600">
                <a:latin typeface="Calibri" pitchFamily="34" charset="0"/>
              </a:rPr>
              <a:t>.  </a:t>
            </a:r>
            <a:endParaRPr lang="en-US" sz="1600" i="1">
              <a:latin typeface="Calibri" pitchFamily="34" charset="0"/>
            </a:endParaRPr>
          </a:p>
          <a:p>
            <a:pPr marL="609600" indent="-609600">
              <a:lnSpc>
                <a:spcPct val="80000"/>
              </a:lnSpc>
              <a:buFontTx/>
              <a:buNone/>
            </a:pPr>
            <a:r>
              <a:rPr lang="en-US" sz="1600" i="1">
                <a:latin typeface="Calibri" pitchFamily="34" charset="0"/>
              </a:rPr>
              <a:t>7. Initiate, improve, expand and modernize programs, including relevant technology.</a:t>
            </a:r>
            <a:r>
              <a:rPr lang="en-US" sz="1600">
                <a:latin typeface="Calibri" pitchFamily="34" charset="0"/>
              </a:rPr>
              <a:t>  In order to meet the needs of business and industry, and the community, programs must continually be developed and upgraded.  This increases the chance of employment for the student.  In many cases, this involves the development or revision of curriculum, new strategies in teaching methodology, and the opportunity for professional development for teachers.</a:t>
            </a:r>
            <a:endParaRPr lang="en-US" sz="1600" i="1">
              <a:latin typeface="Calibri" pitchFamily="34" charset="0"/>
            </a:endParaRPr>
          </a:p>
          <a:p>
            <a:pPr marL="609600" indent="-609600">
              <a:lnSpc>
                <a:spcPct val="80000"/>
              </a:lnSpc>
              <a:buFontTx/>
              <a:buNone/>
            </a:pPr>
            <a:r>
              <a:rPr lang="en-US" sz="1600" i="1">
                <a:latin typeface="Calibri" pitchFamily="34" charset="0"/>
              </a:rPr>
              <a:t>8. Provide</a:t>
            </a:r>
            <a:r>
              <a:rPr lang="en-US" sz="1600" b="1" i="1">
                <a:latin typeface="Calibri" pitchFamily="34" charset="0"/>
              </a:rPr>
              <a:t> </a:t>
            </a:r>
            <a:r>
              <a:rPr lang="en-US" sz="1600" i="1">
                <a:latin typeface="Calibri" pitchFamily="34" charset="0"/>
              </a:rPr>
              <a:t>services of sufficient size, scope and quality.</a:t>
            </a:r>
            <a:r>
              <a:rPr lang="en-US" sz="1600">
                <a:latin typeface="Calibri" pitchFamily="34" charset="0"/>
              </a:rPr>
              <a:t>  This is encouraged to assure the student receives the attention, knowledge and experience necessary to successfully transition from the classroom to the work world or additional education and training.</a:t>
            </a:r>
            <a:endParaRPr lang="en-US" sz="1600" i="1">
              <a:latin typeface="Calibri" pitchFamily="34" charset="0"/>
            </a:endParaRPr>
          </a:p>
          <a:p>
            <a:pPr marL="609600" indent="-609600">
              <a:lnSpc>
                <a:spcPct val="80000"/>
              </a:lnSpc>
              <a:buFontTx/>
              <a:buNone/>
            </a:pPr>
            <a:r>
              <a:rPr lang="en-US" sz="1600" i="1">
                <a:latin typeface="Calibri" pitchFamily="34" charset="0"/>
              </a:rPr>
              <a:t>9. Provide activities to prepare special population students for high-skill, high-wage or high-demand occupations.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atin typeface="Calibri" pitchFamily="34" charset="0"/>
              </a:rPr>
              <a:t>CAR Update Workshop </a:t>
            </a:r>
            <a:r>
              <a:rPr lang="en-US" sz="1600">
                <a:latin typeface="Calibri" pitchFamily="34" charset="0"/>
              </a:rPr>
              <a:t>(Olson)</a:t>
            </a:r>
          </a:p>
        </p:txBody>
      </p:sp>
      <p:sp>
        <p:nvSpPr>
          <p:cNvPr id="40963" name="Rectangle 3"/>
          <p:cNvSpPr>
            <a:spLocks noGrp="1" noChangeArrowheads="1"/>
          </p:cNvSpPr>
          <p:nvPr>
            <p:ph idx="1"/>
          </p:nvPr>
        </p:nvSpPr>
        <p:spPr/>
        <p:txBody>
          <a:bodyPr/>
          <a:lstStyle/>
          <a:p>
            <a:pPr>
              <a:lnSpc>
                <a:spcPct val="90000"/>
              </a:lnSpc>
            </a:pPr>
            <a:r>
              <a:rPr lang="en-US">
                <a:latin typeface="Calibri" pitchFamily="34" charset="0"/>
              </a:rPr>
              <a:t>Steps used for reporting the assessment data</a:t>
            </a:r>
          </a:p>
          <a:p>
            <a:pPr lvl="1">
              <a:lnSpc>
                <a:spcPct val="90000"/>
              </a:lnSpc>
            </a:pPr>
            <a:r>
              <a:rPr lang="en-US">
                <a:latin typeface="Calibri" pitchFamily="34" charset="0"/>
              </a:rPr>
              <a:t>Updated all student IDs to the KIDS ID in CaTE</a:t>
            </a:r>
          </a:p>
          <a:p>
            <a:pPr lvl="1">
              <a:lnSpc>
                <a:spcPct val="90000"/>
              </a:lnSpc>
            </a:pPr>
            <a:r>
              <a:rPr lang="en-US">
                <a:latin typeface="Calibri" pitchFamily="34" charset="0"/>
              </a:rPr>
              <a:t>Pulled the completers from the CaTE system</a:t>
            </a:r>
          </a:p>
          <a:p>
            <a:pPr lvl="1">
              <a:lnSpc>
                <a:spcPct val="90000"/>
              </a:lnSpc>
            </a:pPr>
            <a:r>
              <a:rPr lang="en-US">
                <a:latin typeface="Calibri" pitchFamily="34" charset="0"/>
              </a:rPr>
              <a:t>Matched student ID in CaTE to the KIDS ID in KIDS</a:t>
            </a:r>
          </a:p>
          <a:p>
            <a:pPr lvl="1">
              <a:lnSpc>
                <a:spcPct val="90000"/>
              </a:lnSpc>
            </a:pPr>
            <a:r>
              <a:rPr lang="en-US">
                <a:latin typeface="Calibri" pitchFamily="34" charset="0"/>
              </a:rPr>
              <a:t>Matched for exit records – all CaTE completers did not have exit records!</a:t>
            </a:r>
          </a:p>
          <a:p>
            <a:pPr lvl="1">
              <a:lnSpc>
                <a:spcPct val="90000"/>
              </a:lnSpc>
            </a:pPr>
            <a:r>
              <a:rPr lang="en-US">
                <a:latin typeface="Calibri" pitchFamily="34" charset="0"/>
              </a:rPr>
              <a:t>Pulled assessment data based on the KIDS ID</a:t>
            </a:r>
          </a:p>
          <a:p>
            <a:pPr lvl="1">
              <a:lnSpc>
                <a:spcPct val="90000"/>
              </a:lnSpc>
            </a:pPr>
            <a:r>
              <a:rPr lang="en-US">
                <a:latin typeface="Calibri" pitchFamily="34" charset="0"/>
              </a:rPr>
              <a:t>Reported back to us with overall numbers – not by individual student</a:t>
            </a:r>
          </a:p>
          <a:p>
            <a:pPr lvl="1">
              <a:lnSpc>
                <a:spcPct val="90000"/>
              </a:lnSpc>
            </a:pPr>
            <a:endParaRPr lang="en-US">
              <a:latin typeface="Calibri" pitchFamily="34" charset="0"/>
            </a:endParaRPr>
          </a:p>
          <a:p>
            <a:pPr lvl="1">
              <a:lnSpc>
                <a:spcPct val="90000"/>
              </a:lnSpc>
            </a:pPr>
            <a:endParaRPr lang="en-US"/>
          </a:p>
          <a:p>
            <a:pPr>
              <a:buFontTx/>
              <a:buNone/>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0" y="274638"/>
            <a:ext cx="8229600" cy="1143000"/>
          </a:xfrm>
          <a:ln/>
        </p:spPr>
        <p:txBody>
          <a:bodyPr anchor="b">
            <a:normAutofit/>
          </a:bodyPr>
          <a:lstStyle/>
          <a:p>
            <a:r>
              <a:rPr lang="en-US" dirty="0">
                <a:latin typeface="Calibri" pitchFamily="34" charset="0"/>
              </a:rPr>
              <a:t>Agenda</a:t>
            </a:r>
          </a:p>
        </p:txBody>
      </p:sp>
      <p:sp>
        <p:nvSpPr>
          <p:cNvPr id="14338" name="Rectangle 3"/>
          <p:cNvSpPr>
            <a:spLocks noGrp="1"/>
          </p:cNvSpPr>
          <p:nvPr>
            <p:ph type="body" idx="4294967295"/>
          </p:nvPr>
        </p:nvSpPr>
        <p:spPr>
          <a:xfrm>
            <a:off x="0" y="1600200"/>
            <a:ext cx="8229600" cy="4525963"/>
          </a:xfrm>
        </p:spPr>
        <p:txBody>
          <a:bodyPr/>
          <a:lstStyle/>
          <a:p>
            <a:r>
              <a:rPr lang="en-US" dirty="0">
                <a:latin typeface="Calibri" pitchFamily="34" charset="0"/>
              </a:rPr>
              <a:t>Introduction &amp; Overview		John Haigh</a:t>
            </a:r>
          </a:p>
          <a:p>
            <a:r>
              <a:rPr lang="en-US" dirty="0">
                <a:latin typeface="Calibri" pitchFamily="34" charset="0"/>
              </a:rPr>
              <a:t>Working Together			Len Lintner</a:t>
            </a:r>
          </a:p>
          <a:p>
            <a:r>
              <a:rPr lang="en-US" dirty="0">
                <a:latin typeface="Calibri" pitchFamily="34" charset="0"/>
              </a:rPr>
              <a:t>Kansas Data Charts			Jay Savage</a:t>
            </a:r>
          </a:p>
          <a:p>
            <a:r>
              <a:rPr lang="en-US" dirty="0">
                <a:latin typeface="Calibri" pitchFamily="34" charset="0"/>
              </a:rPr>
              <a:t>Summary Activity			Kansas Participants</a:t>
            </a:r>
          </a:p>
          <a:p>
            <a:r>
              <a:rPr lang="en-US" dirty="0">
                <a:latin typeface="Calibri" pitchFamily="34" charset="0"/>
              </a:rPr>
              <a:t>Evaluation				Kansas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latin typeface="Calibri" pitchFamily="34" charset="0"/>
              </a:rPr>
              <a:t>CTE </a:t>
            </a:r>
            <a:r>
              <a:rPr lang="en-US" dirty="0" smtClean="0">
                <a:latin typeface="Calibri" pitchFamily="34" charset="0"/>
              </a:rPr>
              <a:t>Update Workshop </a:t>
            </a:r>
            <a:r>
              <a:rPr lang="en-US" sz="1600" dirty="0">
                <a:latin typeface="Calibri" pitchFamily="34" charset="0"/>
              </a:rPr>
              <a:t>(Olson)</a:t>
            </a:r>
          </a:p>
        </p:txBody>
      </p:sp>
      <p:sp>
        <p:nvSpPr>
          <p:cNvPr id="41987" name="Rectangle 3"/>
          <p:cNvSpPr>
            <a:spLocks noGrp="1" noChangeArrowheads="1"/>
          </p:cNvSpPr>
          <p:nvPr>
            <p:ph idx="1"/>
          </p:nvPr>
        </p:nvSpPr>
        <p:spPr/>
        <p:txBody>
          <a:bodyPr/>
          <a:lstStyle/>
          <a:p>
            <a:r>
              <a:rPr lang="en-US" b="1">
                <a:latin typeface="Calibri" pitchFamily="34" charset="0"/>
              </a:rPr>
              <a:t>NEEDS ASSESSMENT: </a:t>
            </a:r>
            <a:r>
              <a:rPr lang="en-US">
                <a:latin typeface="Calibri" pitchFamily="34" charset="0"/>
              </a:rPr>
              <a:t>When revising the application for the new grant period, use the original needs assessment to include improvement strategies to address identified weaknesses.  The instrument will assist grant writers and coordinators with direction to better meet the needs of the program and student learners.  Consortia write to the overall needs.  </a:t>
            </a:r>
          </a:p>
          <a:p>
            <a:pPr>
              <a:buFontTx/>
              <a:buNone/>
            </a:pPr>
            <a:endParaRPr lang="en-US">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5" name="Rectangle 107"/>
          <p:cNvSpPr>
            <a:spLocks noGrp="1" noChangeArrowheads="1"/>
          </p:cNvSpPr>
          <p:nvPr>
            <p:ph type="title"/>
          </p:nvPr>
        </p:nvSpPr>
        <p:spPr/>
        <p:txBody>
          <a:bodyPr/>
          <a:lstStyle/>
          <a:p>
            <a:r>
              <a:rPr lang="en-US" sz="4000" dirty="0" smtClean="0">
                <a:latin typeface="Calibri" pitchFamily="34" charset="0"/>
              </a:rPr>
              <a:t>Performance To Required Uses Of Funds (RUF) Match</a:t>
            </a:r>
            <a:endParaRPr lang="en-US" sz="4000" dirty="0">
              <a:latin typeface="Calibri" pitchFamily="34" charset="0"/>
            </a:endParaRPr>
          </a:p>
        </p:txBody>
      </p:sp>
      <p:graphicFrame>
        <p:nvGraphicFramePr>
          <p:cNvPr id="43136" name="Group 128"/>
          <p:cNvGraphicFramePr>
            <a:graphicFrameLocks noGrp="1"/>
          </p:cNvGraphicFramePr>
          <p:nvPr>
            <p:ph type="tbl" idx="1"/>
          </p:nvPr>
        </p:nvGraphicFramePr>
        <p:xfrm>
          <a:off x="457200" y="1600200"/>
          <a:ext cx="8229600" cy="4525963"/>
        </p:xfrm>
        <a:graphic>
          <a:graphicData uri="http://schemas.openxmlformats.org/drawingml/2006/table">
            <a:tbl>
              <a:tblPr/>
              <a:tblGrid>
                <a:gridCol w="914400"/>
                <a:gridCol w="914400"/>
                <a:gridCol w="914400"/>
                <a:gridCol w="914400"/>
                <a:gridCol w="914400"/>
                <a:gridCol w="914400"/>
                <a:gridCol w="914400"/>
                <a:gridCol w="914400"/>
                <a:gridCol w="914400"/>
              </a:tblGrid>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RUF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1S1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1S2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2S1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3S1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4S1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5S1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6S1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6S2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33" name="Rectangle 177"/>
          <p:cNvSpPr>
            <a:spLocks noGrp="1" noChangeArrowheads="1"/>
          </p:cNvSpPr>
          <p:nvPr>
            <p:ph type="title"/>
          </p:nvPr>
        </p:nvSpPr>
        <p:spPr/>
        <p:txBody>
          <a:bodyPr/>
          <a:lstStyle/>
          <a:p>
            <a:r>
              <a:rPr lang="en-US" sz="4000" dirty="0" smtClean="0">
                <a:latin typeface="Calibri" pitchFamily="34" charset="0"/>
              </a:rPr>
              <a:t>Performance To Budget Match</a:t>
            </a:r>
            <a:endParaRPr lang="en-US" sz="4000" dirty="0">
              <a:latin typeface="Calibri" pitchFamily="34" charset="0"/>
            </a:endParaRPr>
          </a:p>
        </p:txBody>
      </p:sp>
      <p:graphicFrame>
        <p:nvGraphicFramePr>
          <p:cNvPr id="45265" name="Group 209"/>
          <p:cNvGraphicFramePr>
            <a:graphicFrameLocks noGrp="1"/>
          </p:cNvGraphicFramePr>
          <p:nvPr>
            <p:ph sz="half" idx="1"/>
          </p:nvPr>
        </p:nvGraphicFramePr>
        <p:xfrm>
          <a:off x="228602" y="1600200"/>
          <a:ext cx="5714997" cy="5069840"/>
        </p:xfrm>
        <a:graphic>
          <a:graphicData uri="http://schemas.openxmlformats.org/drawingml/2006/table">
            <a:tbl>
              <a:tblPr/>
              <a:tblGrid>
                <a:gridCol w="685798"/>
                <a:gridCol w="533400"/>
                <a:gridCol w="533400"/>
                <a:gridCol w="609600"/>
                <a:gridCol w="533400"/>
                <a:gridCol w="533400"/>
                <a:gridCol w="609600"/>
                <a:gridCol w="533400"/>
                <a:gridCol w="609600"/>
                <a:gridCol w="533399"/>
              </a:tblGrid>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rPr>
                        <a:t>Budget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1S1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1S2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2S1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3S1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4S1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5S1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6S1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6S2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5266" name="Group 210"/>
          <p:cNvGraphicFramePr>
            <a:graphicFrameLocks noGrp="1"/>
          </p:cNvGraphicFramePr>
          <p:nvPr>
            <p:ph sz="half" idx="2"/>
          </p:nvPr>
        </p:nvGraphicFramePr>
        <p:xfrm>
          <a:off x="6172200" y="1524000"/>
          <a:ext cx="2971800" cy="5212080"/>
        </p:xfrm>
        <a:graphic>
          <a:graphicData uri="http://schemas.openxmlformats.org/drawingml/2006/table">
            <a:tbl>
              <a:tblPr/>
              <a:tblGrid>
                <a:gridCol w="2971800"/>
              </a:tblGrid>
              <a:tr h="1905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Administration - $187,492</a:t>
                      </a:r>
                      <a:endParaRPr kumimoji="0" lang="en-US" sz="1200" b="1" i="0" u="none" strike="noStrike" cap="none" normalizeH="0" baseline="0" dirty="0" smtClean="0">
                        <a:ln>
                          <a:noFill/>
                        </a:ln>
                        <a:solidFill>
                          <a:schemeClr val="tx1"/>
                        </a:solidFill>
                        <a:effectLst/>
                        <a:latin typeface="Calibri" pitchFamily="34" charset="0"/>
                      </a:endParaRPr>
                    </a:p>
                  </a:txBody>
                  <a:tcPr anchor="b" horzOverflow="overflow">
                    <a:lnL cap="flat">
                      <a:noFill/>
                    </a:lnL>
                    <a:lnR cap="flat">
                      <a:noFill/>
                    </a:lnR>
                    <a:lnT cap="flat">
                      <a:noFill/>
                    </a:lnT>
                    <a:lnB>
                      <a:noFill/>
                    </a:lnB>
                    <a:lnTlToBr>
                      <a:noFill/>
                    </a:lnTlToBr>
                    <a:lnBlToTr>
                      <a:noFill/>
                    </a:lnBlToTr>
                    <a:noFill/>
                  </a:tcPr>
                </a:tc>
              </a:tr>
              <a:tr h="1905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Advisory Committee - $6,426</a:t>
                      </a:r>
                      <a:endParaRPr kumimoji="0" lang="en-US" sz="1200" b="1"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CTSO - $119,117</a:t>
                      </a:r>
                      <a:endParaRPr kumimoji="0" lang="en-US" sz="1200" b="1"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Consulting Fees - $147,996</a:t>
                      </a:r>
                      <a:endParaRPr kumimoji="0" lang="en-US" sz="1200" b="1"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Equipment - $1,661,410</a:t>
                      </a:r>
                      <a:endParaRPr kumimoji="0" lang="en-US" sz="1200" b="1"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Externships - $63,703</a:t>
                      </a:r>
                      <a:endParaRPr kumimoji="0" lang="en-US" sz="1200" b="1"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Grant Writer - $270,502</a:t>
                      </a:r>
                      <a:endParaRPr kumimoji="0" lang="en-US" sz="1200" b="1" i="0" u="none" strike="noStrike" cap="none" normalizeH="0" baseline="0" dirty="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Guidance/Counseling - $167,345</a:t>
                      </a:r>
                      <a:endParaRPr kumimoji="0" lang="en-US" sz="1200" b="1"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Honorariums - $202,976</a:t>
                      </a:r>
                      <a:endParaRPr kumimoji="0" lang="en-US" sz="1200" b="1"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Materials - $9,216</a:t>
                      </a:r>
                      <a:endParaRPr kumimoji="0" lang="en-US" sz="1200" b="1"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Memberships - $53,931</a:t>
                      </a:r>
                      <a:endParaRPr kumimoji="0" lang="en-US" sz="1200" b="1"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Registration - $287,943</a:t>
                      </a:r>
                      <a:endParaRPr kumimoji="0" lang="en-US" sz="1200" b="1"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Resources - $129,449</a:t>
                      </a:r>
                      <a:endParaRPr kumimoji="0" lang="en-US" sz="1200" b="1"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Software - $213,826</a:t>
                      </a:r>
                      <a:endParaRPr kumimoji="0" lang="en-US" sz="1200" b="1"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Subscriptions - $802</a:t>
                      </a:r>
                      <a:endParaRPr kumimoji="0" lang="en-US" sz="1200" b="1"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Substitutes - $211,470</a:t>
                      </a:r>
                      <a:endParaRPr kumimoji="0" lang="en-US" sz="1200" b="1"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Supplies - $29,680</a:t>
                      </a:r>
                      <a:endParaRPr kumimoji="0" lang="en-US" sz="1200" b="1"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Travel - $431,521</a:t>
                      </a:r>
                      <a:endParaRPr kumimoji="0" lang="en-US" sz="1200" b="1"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1905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Other - $70,094</a:t>
                      </a:r>
                      <a:endParaRPr kumimoji="0" lang="en-US" sz="1200" b="1" i="0" u="none" strike="noStrike" cap="none" normalizeH="0" baseline="0" dirty="0" smtClean="0">
                        <a:ln>
                          <a:noFill/>
                        </a:ln>
                        <a:solidFill>
                          <a:schemeClr val="tx1"/>
                        </a:solidFill>
                        <a:effectLst/>
                        <a:latin typeface="Calibri" pitchFamily="34" charset="0"/>
                      </a:endParaRPr>
                    </a:p>
                  </a:txBody>
                  <a:tcPr anchor="b"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58" name="Rectangle 130"/>
          <p:cNvSpPr>
            <a:spLocks noGrp="1" noChangeArrowheads="1"/>
          </p:cNvSpPr>
          <p:nvPr>
            <p:ph type="title"/>
          </p:nvPr>
        </p:nvSpPr>
        <p:spPr/>
        <p:txBody>
          <a:bodyPr/>
          <a:lstStyle/>
          <a:p>
            <a:r>
              <a:rPr lang="en-US" sz="4000" dirty="0" smtClean="0">
                <a:latin typeface="Calibri" pitchFamily="34" charset="0"/>
              </a:rPr>
              <a:t>Performance To Intervention Match</a:t>
            </a:r>
            <a:endParaRPr lang="en-US" sz="4000" dirty="0">
              <a:latin typeface="Calibri" pitchFamily="34" charset="0"/>
            </a:endParaRPr>
          </a:p>
        </p:txBody>
      </p:sp>
      <p:pic>
        <p:nvPicPr>
          <p:cNvPr id="48261" name="Picture 2" descr="Graphic1.wmf"/>
          <p:cNvPicPr>
            <a:picLocks noGrp="1" noChangeAspect="1" noChangeArrowheads="1"/>
          </p:cNvPicPr>
          <p:nvPr>
            <p:ph type="body" sz="half" idx="1"/>
          </p:nvPr>
        </p:nvPicPr>
        <p:blipFill>
          <a:blip r:embed="rId2" cstate="print"/>
          <a:srcRect/>
          <a:stretch>
            <a:fillRect/>
          </a:stretch>
        </p:blipFill>
        <p:spPr>
          <a:xfrm>
            <a:off x="457200" y="2336800"/>
            <a:ext cx="3886200" cy="3051175"/>
          </a:xfrm>
          <a:noFill/>
          <a:ln/>
        </p:spPr>
      </p:pic>
      <p:graphicFrame>
        <p:nvGraphicFramePr>
          <p:cNvPr id="48263" name="Group 135"/>
          <p:cNvGraphicFramePr>
            <a:graphicFrameLocks noGrp="1"/>
          </p:cNvGraphicFramePr>
          <p:nvPr>
            <p:ph type="clipArt" sz="half" idx="2"/>
          </p:nvPr>
        </p:nvGraphicFramePr>
        <p:xfrm>
          <a:off x="4495800" y="1600200"/>
          <a:ext cx="4114800" cy="4990465"/>
        </p:xfrm>
        <a:graphic>
          <a:graphicData uri="http://schemas.openxmlformats.org/drawingml/2006/table">
            <a:tbl>
              <a:tblPr/>
              <a:tblGrid>
                <a:gridCol w="419100"/>
                <a:gridCol w="450850"/>
                <a:gridCol w="454025"/>
                <a:gridCol w="450850"/>
                <a:gridCol w="454025"/>
                <a:gridCol w="450850"/>
                <a:gridCol w="455613"/>
                <a:gridCol w="450850"/>
                <a:gridCol w="528637"/>
              </a:tblGrid>
              <a:tr h="32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1S1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1S2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2S1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3S1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4S1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5S1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6S1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6S2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KS Secondary Participation</a:t>
            </a:r>
            <a:endParaRPr lang="en-US" dirty="0"/>
          </a:p>
        </p:txBody>
      </p:sp>
      <p:sp>
        <p:nvSpPr>
          <p:cNvPr id="3" name="Text Placeholder 2"/>
          <p:cNvSpPr>
            <a:spLocks noGrp="1"/>
          </p:cNvSpPr>
          <p:nvPr>
            <p:ph type="body" sz="half" idx="1"/>
          </p:nvPr>
        </p:nvSpPr>
        <p:spPr/>
        <p:txBody>
          <a:bodyPr/>
          <a:lstStyle/>
          <a:p>
            <a:pPr>
              <a:buNone/>
            </a:pPr>
            <a:r>
              <a:rPr lang="en-US" dirty="0" smtClean="0"/>
              <a:t>Decrease in population</a:t>
            </a:r>
          </a:p>
          <a:p>
            <a:pPr>
              <a:buNone/>
            </a:pPr>
            <a:r>
              <a:rPr lang="en-US" dirty="0" smtClean="0"/>
              <a:t>Decrease in both Males and Females</a:t>
            </a:r>
            <a:endParaRPr lang="en-US" dirty="0"/>
          </a:p>
        </p:txBody>
      </p:sp>
      <p:graphicFrame>
        <p:nvGraphicFramePr>
          <p:cNvPr id="6" name="ClipArt Placeholder 5"/>
          <p:cNvGraphicFramePr>
            <a:graphicFrameLocks noGrp="1"/>
          </p:cNvGraphicFramePr>
          <p:nvPr>
            <p:ph type="clipArt" sz="half" idx="2"/>
          </p:nvPr>
        </p:nvGraphicFramePr>
        <p:xfrm>
          <a:off x="4343400" y="1600200"/>
          <a:ext cx="4343400" cy="2621280"/>
        </p:xfrm>
        <a:graphic>
          <a:graphicData uri="http://schemas.openxmlformats.org/drawingml/2006/table">
            <a:tbl>
              <a:tblPr firstRow="1" bandRow="1">
                <a:tableStyleId>{5C22544A-7EE6-4342-B048-85BDC9FD1C3A}</a:tableStyleId>
              </a:tblPr>
              <a:tblGrid>
                <a:gridCol w="2171700"/>
                <a:gridCol w="2171700"/>
              </a:tblGrid>
              <a:tr h="370840">
                <a:tc>
                  <a:txBody>
                    <a:bodyPr/>
                    <a:lstStyle/>
                    <a:p>
                      <a:r>
                        <a:rPr lang="en-US" sz="2000" dirty="0" smtClean="0">
                          <a:solidFill>
                            <a:srgbClr val="002060"/>
                          </a:solidFill>
                        </a:rPr>
                        <a:t>Enrollment</a:t>
                      </a:r>
                      <a:endParaRPr lang="en-US" sz="2000" dirty="0">
                        <a:solidFill>
                          <a:srgbClr val="002060"/>
                        </a:solidFill>
                      </a:endParaRPr>
                    </a:p>
                  </a:txBody>
                  <a:tcPr/>
                </a:tc>
                <a:tc>
                  <a:txBody>
                    <a:bodyPr/>
                    <a:lstStyle/>
                    <a:p>
                      <a:r>
                        <a:rPr lang="en-US" sz="2000" dirty="0" smtClean="0">
                          <a:solidFill>
                            <a:srgbClr val="002060"/>
                          </a:solidFill>
                        </a:rPr>
                        <a:t>Participants</a:t>
                      </a:r>
                      <a:endParaRPr lang="en-US" sz="2000" dirty="0">
                        <a:solidFill>
                          <a:srgbClr val="002060"/>
                        </a:solidFill>
                      </a:endParaRPr>
                    </a:p>
                  </a:txBody>
                  <a:tcPr/>
                </a:tc>
              </a:tr>
              <a:tr h="370840">
                <a:tc>
                  <a:txBody>
                    <a:bodyPr/>
                    <a:lstStyle/>
                    <a:p>
                      <a:pPr algn="l" fontAlgn="b"/>
                      <a:r>
                        <a:rPr lang="en-US" sz="2000" b="0" i="0" u="none" strike="noStrike" dirty="0">
                          <a:solidFill>
                            <a:srgbClr val="000000"/>
                          </a:solidFill>
                          <a:latin typeface="Calibri"/>
                        </a:rPr>
                        <a:t>Grand Total 2008-09</a:t>
                      </a:r>
                    </a:p>
                  </a:txBody>
                  <a:tcPr marL="7620" marR="7620" marT="7620" marB="0" anchor="b"/>
                </a:tc>
                <a:tc>
                  <a:txBody>
                    <a:bodyPr/>
                    <a:lstStyle/>
                    <a:p>
                      <a:pPr algn="ctr" fontAlgn="b"/>
                      <a:r>
                        <a:rPr lang="en-US" sz="2000" b="0" i="0" u="none" strike="noStrike" dirty="0">
                          <a:solidFill>
                            <a:srgbClr val="000000"/>
                          </a:solidFill>
                          <a:latin typeface="Calibri"/>
                        </a:rPr>
                        <a:t>56735</a:t>
                      </a:r>
                    </a:p>
                  </a:txBody>
                  <a:tcPr marL="7620" marR="7620" marT="7620" marB="0" anchor="b"/>
                </a:tc>
              </a:tr>
              <a:tr h="370840">
                <a:tc>
                  <a:txBody>
                    <a:bodyPr/>
                    <a:lstStyle/>
                    <a:p>
                      <a:pPr algn="l" fontAlgn="b"/>
                      <a:r>
                        <a:rPr lang="en-US" sz="2000" b="0" i="0" u="none" strike="noStrike">
                          <a:solidFill>
                            <a:srgbClr val="000000"/>
                          </a:solidFill>
                          <a:latin typeface="Calibri"/>
                        </a:rPr>
                        <a:t>Grand Total 2009-10</a:t>
                      </a:r>
                    </a:p>
                  </a:txBody>
                  <a:tcPr marL="7620" marR="7620" marT="7620" marB="0" anchor="b"/>
                </a:tc>
                <a:tc>
                  <a:txBody>
                    <a:bodyPr/>
                    <a:lstStyle/>
                    <a:p>
                      <a:pPr algn="ctr" fontAlgn="b"/>
                      <a:r>
                        <a:rPr lang="en-US" sz="2000" b="0" i="0" u="none" strike="noStrike" dirty="0">
                          <a:solidFill>
                            <a:srgbClr val="000000"/>
                          </a:solidFill>
                          <a:latin typeface="Calibri"/>
                        </a:rPr>
                        <a:t>52522</a:t>
                      </a:r>
                    </a:p>
                  </a:txBody>
                  <a:tcPr marL="7620" marR="7620" marT="7620" marB="0" anchor="b"/>
                </a:tc>
              </a:tr>
              <a:tr h="370840">
                <a:tc>
                  <a:txBody>
                    <a:bodyPr/>
                    <a:lstStyle/>
                    <a:p>
                      <a:pPr algn="l" fontAlgn="b"/>
                      <a:r>
                        <a:rPr lang="en-US" sz="2000" b="0" i="0" u="none" strike="noStrike">
                          <a:solidFill>
                            <a:srgbClr val="000000"/>
                          </a:solidFill>
                          <a:latin typeface="Calibri"/>
                        </a:rPr>
                        <a:t>Male 08-09</a:t>
                      </a:r>
                    </a:p>
                  </a:txBody>
                  <a:tcPr marL="7620" marR="7620" marT="7620" marB="0" anchor="b"/>
                </a:tc>
                <a:tc>
                  <a:txBody>
                    <a:bodyPr/>
                    <a:lstStyle/>
                    <a:p>
                      <a:pPr algn="ctr" fontAlgn="b"/>
                      <a:r>
                        <a:rPr lang="en-US" sz="2000" b="0" i="0" u="none" strike="noStrike" dirty="0">
                          <a:solidFill>
                            <a:srgbClr val="000000"/>
                          </a:solidFill>
                          <a:latin typeface="Calibri"/>
                        </a:rPr>
                        <a:t>30042</a:t>
                      </a:r>
                    </a:p>
                  </a:txBody>
                  <a:tcPr marL="7620" marR="7620" marT="7620" marB="0" anchor="b"/>
                </a:tc>
              </a:tr>
              <a:tr h="370840">
                <a:tc>
                  <a:txBody>
                    <a:bodyPr/>
                    <a:lstStyle/>
                    <a:p>
                      <a:pPr algn="l" fontAlgn="b"/>
                      <a:r>
                        <a:rPr lang="en-US" sz="2000" b="0" i="0" u="none" strike="noStrike">
                          <a:solidFill>
                            <a:srgbClr val="000000"/>
                          </a:solidFill>
                          <a:latin typeface="Calibri"/>
                        </a:rPr>
                        <a:t>Male 09-10</a:t>
                      </a:r>
                    </a:p>
                  </a:txBody>
                  <a:tcPr marL="7620" marR="7620" marT="7620" marB="0" anchor="b"/>
                </a:tc>
                <a:tc>
                  <a:txBody>
                    <a:bodyPr/>
                    <a:lstStyle/>
                    <a:p>
                      <a:pPr algn="ctr" fontAlgn="b"/>
                      <a:r>
                        <a:rPr lang="en-US" sz="2000" b="0" i="0" u="none" strike="noStrike" dirty="0">
                          <a:solidFill>
                            <a:srgbClr val="000000"/>
                          </a:solidFill>
                          <a:latin typeface="Calibri"/>
                        </a:rPr>
                        <a:t>28472</a:t>
                      </a:r>
                    </a:p>
                  </a:txBody>
                  <a:tcPr marL="7620" marR="7620" marT="7620" marB="0" anchor="b"/>
                </a:tc>
              </a:tr>
              <a:tr h="370840">
                <a:tc>
                  <a:txBody>
                    <a:bodyPr/>
                    <a:lstStyle/>
                    <a:p>
                      <a:pPr algn="l" fontAlgn="b"/>
                      <a:r>
                        <a:rPr lang="en-US" sz="2000" b="0" i="0" u="none" strike="noStrike">
                          <a:solidFill>
                            <a:srgbClr val="000000"/>
                          </a:solidFill>
                          <a:latin typeface="Calibri"/>
                        </a:rPr>
                        <a:t>Female 08-09</a:t>
                      </a:r>
                    </a:p>
                  </a:txBody>
                  <a:tcPr marL="7620" marR="7620" marT="7620" marB="0" anchor="b"/>
                </a:tc>
                <a:tc>
                  <a:txBody>
                    <a:bodyPr/>
                    <a:lstStyle/>
                    <a:p>
                      <a:pPr algn="ctr" fontAlgn="b"/>
                      <a:r>
                        <a:rPr lang="en-US" sz="2000" b="0" i="0" u="none" strike="noStrike" dirty="0">
                          <a:solidFill>
                            <a:srgbClr val="000000"/>
                          </a:solidFill>
                          <a:latin typeface="Calibri"/>
                        </a:rPr>
                        <a:t>26693</a:t>
                      </a:r>
                    </a:p>
                  </a:txBody>
                  <a:tcPr marL="7620" marR="7620" marT="7620" marB="0" anchor="b"/>
                </a:tc>
              </a:tr>
              <a:tr h="370840">
                <a:tc>
                  <a:txBody>
                    <a:bodyPr/>
                    <a:lstStyle/>
                    <a:p>
                      <a:pPr algn="l" fontAlgn="b"/>
                      <a:r>
                        <a:rPr lang="en-US" sz="2000" b="0" i="0" u="none" strike="noStrike" dirty="0">
                          <a:solidFill>
                            <a:srgbClr val="000000"/>
                          </a:solidFill>
                          <a:latin typeface="Calibri"/>
                        </a:rPr>
                        <a:t>Female 09-10</a:t>
                      </a:r>
                    </a:p>
                  </a:txBody>
                  <a:tcPr marL="7620" marR="7620" marT="7620" marB="0" anchor="b"/>
                </a:tc>
                <a:tc>
                  <a:txBody>
                    <a:bodyPr/>
                    <a:lstStyle/>
                    <a:p>
                      <a:pPr algn="ctr" fontAlgn="b"/>
                      <a:r>
                        <a:rPr lang="en-US" sz="2000" b="0" i="0" u="none" strike="noStrike" dirty="0">
                          <a:solidFill>
                            <a:srgbClr val="000000"/>
                          </a:solidFill>
                          <a:latin typeface="Calibri"/>
                        </a:rPr>
                        <a:t>24050</a:t>
                      </a:r>
                    </a:p>
                  </a:txBody>
                  <a:tcPr marL="7620" marR="7620" marT="7620" marB="0" anchor="b"/>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28600" y="1143000"/>
          <a:ext cx="8686800" cy="5029200"/>
        </p:xfrm>
        <a:graphic>
          <a:graphicData uri="http://schemas.openxmlformats.org/presentationml/2006/ole">
            <p:oleObj spid="_x0000_s1026" name="Worksheet" r:id="rId3" imgW="7620000" imgH="2762148" progId="Excel.Sheet.12">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228600" y="914400"/>
          <a:ext cx="8686800" cy="5181600"/>
        </p:xfrm>
        <a:graphic>
          <a:graphicData uri="http://schemas.openxmlformats.org/presentationml/2006/ole">
            <p:oleObj spid="_x0000_s2050" name="Worksheet" r:id="rId3" imgW="7620000" imgH="2762148" progId="Excel.Sheet.12">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28600" y="1066800"/>
          <a:ext cx="8686800" cy="5181600"/>
        </p:xfrm>
        <a:graphic>
          <a:graphicData uri="http://schemas.openxmlformats.org/presentationml/2006/ole">
            <p:oleObj spid="_x0000_s3074" name="Worksheet" r:id="rId3" imgW="7620000" imgH="2762148" progId="Excel.Sheet.12">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397000"/>
          <a:ext cx="8153400" cy="3426460"/>
        </p:xfrm>
        <a:graphic>
          <a:graphicData uri="http://schemas.openxmlformats.org/drawingml/2006/table">
            <a:tbl>
              <a:tblPr firstRow="1" bandRow="1">
                <a:tableStyleId>{5C22544A-7EE6-4342-B048-85BDC9FD1C3A}</a:tableStyleId>
              </a:tblPr>
              <a:tblGrid>
                <a:gridCol w="1358900"/>
                <a:gridCol w="1358900"/>
                <a:gridCol w="1358900"/>
                <a:gridCol w="1358900"/>
                <a:gridCol w="1358900"/>
                <a:gridCol w="1358900"/>
              </a:tblGrid>
              <a:tr h="370840">
                <a:tc>
                  <a:txBody>
                    <a:bodyPr/>
                    <a:lstStyle/>
                    <a:p>
                      <a:pPr algn="ctr" fontAlgn="t"/>
                      <a:r>
                        <a:rPr lang="en-US" sz="1800" b="1" i="0" u="none" strike="noStrike" dirty="0">
                          <a:solidFill>
                            <a:srgbClr val="000000"/>
                          </a:solidFill>
                          <a:latin typeface="Calibri"/>
                        </a:rPr>
                        <a:t>Year</a:t>
                      </a:r>
                    </a:p>
                  </a:txBody>
                  <a:tcPr marL="7620" marR="7620" marT="7620" marB="0"/>
                </a:tc>
                <a:tc>
                  <a:txBody>
                    <a:bodyPr/>
                    <a:lstStyle/>
                    <a:p>
                      <a:pPr algn="ctr" fontAlgn="t"/>
                      <a:r>
                        <a:rPr lang="en-US" sz="1800" b="1" i="0" u="none" strike="noStrike" dirty="0">
                          <a:solidFill>
                            <a:srgbClr val="000000"/>
                          </a:solidFill>
                          <a:latin typeface="Calibri"/>
                        </a:rPr>
                        <a:t>Student Population Concentrators</a:t>
                      </a:r>
                    </a:p>
                  </a:txBody>
                  <a:tcPr marL="7620" marR="7620" marT="7620" marB="0"/>
                </a:tc>
                <a:tc>
                  <a:txBody>
                    <a:bodyPr/>
                    <a:lstStyle/>
                    <a:p>
                      <a:pPr algn="ctr" fontAlgn="t"/>
                      <a:r>
                        <a:rPr lang="en-US" sz="1800" b="1" i="0" u="none" strike="noStrike" dirty="0">
                          <a:solidFill>
                            <a:srgbClr val="000000"/>
                          </a:solidFill>
                          <a:latin typeface="Calibri"/>
                        </a:rPr>
                        <a:t>Agri. Food &amp; </a:t>
                      </a:r>
                      <a:r>
                        <a:rPr lang="en-US" sz="1800" b="1" i="0" u="none" strike="noStrike" dirty="0" smtClean="0">
                          <a:solidFill>
                            <a:srgbClr val="000000"/>
                          </a:solidFill>
                          <a:latin typeface="Calibri"/>
                        </a:rPr>
                        <a:t>Natural </a:t>
                      </a:r>
                      <a:r>
                        <a:rPr lang="en-US" sz="1800" b="1" i="0" u="none" strike="noStrike" dirty="0">
                          <a:solidFill>
                            <a:srgbClr val="000000"/>
                          </a:solidFill>
                          <a:latin typeface="Calibri"/>
                        </a:rPr>
                        <a:t>Resources</a:t>
                      </a:r>
                    </a:p>
                  </a:txBody>
                  <a:tcPr marL="7620" marR="7620" marT="7620" marB="0"/>
                </a:tc>
                <a:tc>
                  <a:txBody>
                    <a:bodyPr/>
                    <a:lstStyle/>
                    <a:p>
                      <a:pPr algn="ctr" fontAlgn="t"/>
                      <a:r>
                        <a:rPr lang="en-US" sz="1800" b="1" i="0" u="none" strike="noStrike" dirty="0">
                          <a:solidFill>
                            <a:srgbClr val="000000"/>
                          </a:solidFill>
                          <a:latin typeface="Calibri"/>
                        </a:rPr>
                        <a:t>Architecture &amp; </a:t>
                      </a:r>
                      <a:r>
                        <a:rPr lang="en-US" sz="1800" b="1" i="0" u="none" strike="noStrike" dirty="0" smtClean="0">
                          <a:solidFill>
                            <a:srgbClr val="000000"/>
                          </a:solidFill>
                          <a:latin typeface="Calibri"/>
                        </a:rPr>
                        <a:t>Construction</a:t>
                      </a:r>
                      <a:endParaRPr lang="en-US" sz="1800" b="1" i="0" u="none" strike="noStrike" dirty="0">
                        <a:solidFill>
                          <a:srgbClr val="000000"/>
                        </a:solidFill>
                        <a:latin typeface="Calibri"/>
                      </a:endParaRPr>
                    </a:p>
                  </a:txBody>
                  <a:tcPr marL="7620" marR="7620" marT="7620" marB="0"/>
                </a:tc>
                <a:tc>
                  <a:txBody>
                    <a:bodyPr/>
                    <a:lstStyle/>
                    <a:p>
                      <a:pPr algn="ctr" fontAlgn="t"/>
                      <a:r>
                        <a:rPr lang="en-US" sz="1800" b="1" i="0" u="none" strike="noStrike" dirty="0">
                          <a:solidFill>
                            <a:srgbClr val="000000"/>
                          </a:solidFill>
                          <a:latin typeface="Calibri"/>
                        </a:rPr>
                        <a:t>Arts, A/V Tech. &amp; Comm.</a:t>
                      </a:r>
                    </a:p>
                  </a:txBody>
                  <a:tcPr marL="7620" marR="7620" marT="7620" marB="0"/>
                </a:tc>
                <a:tc>
                  <a:txBody>
                    <a:bodyPr/>
                    <a:lstStyle/>
                    <a:p>
                      <a:pPr algn="ctr" fontAlgn="t"/>
                      <a:r>
                        <a:rPr lang="en-US" sz="1800" b="1" i="0" u="none" strike="noStrike" dirty="0">
                          <a:solidFill>
                            <a:srgbClr val="000000"/>
                          </a:solidFill>
                          <a:latin typeface="Calibri"/>
                        </a:rPr>
                        <a:t>Bus., Mgt.&amp; Admin.</a:t>
                      </a:r>
                    </a:p>
                  </a:txBody>
                  <a:tcPr marL="7620" marR="7620" marT="7620" marB="0"/>
                </a:tc>
              </a:tr>
              <a:tr h="370840">
                <a:tc>
                  <a:txBody>
                    <a:bodyPr/>
                    <a:lstStyle/>
                    <a:p>
                      <a:pPr algn="ctr" fontAlgn="b"/>
                      <a:r>
                        <a:rPr lang="en-US" sz="1800" b="1" i="0" u="none" strike="noStrike">
                          <a:solidFill>
                            <a:srgbClr val="000000"/>
                          </a:solidFill>
                          <a:latin typeface="Calibri"/>
                        </a:rPr>
                        <a:t>2008-2009</a:t>
                      </a:r>
                    </a:p>
                  </a:txBody>
                  <a:tcPr marL="7620" marR="7620" marT="7620" marB="0" anchor="b"/>
                </a:tc>
                <a:tc>
                  <a:txBody>
                    <a:bodyPr/>
                    <a:lstStyle/>
                    <a:p>
                      <a:pPr algn="ctr" fontAlgn="b"/>
                      <a:r>
                        <a:rPr lang="en-US" sz="1800" b="1" i="0" u="none" strike="noStrike" dirty="0">
                          <a:solidFill>
                            <a:srgbClr val="000000"/>
                          </a:solidFill>
                          <a:latin typeface="Calibri"/>
                        </a:rPr>
                        <a:t>Female</a:t>
                      </a:r>
                    </a:p>
                  </a:txBody>
                  <a:tcPr marL="7620" marR="7620" marT="7620" marB="0" anchor="b"/>
                </a:tc>
                <a:tc>
                  <a:txBody>
                    <a:bodyPr/>
                    <a:lstStyle/>
                    <a:p>
                      <a:pPr algn="ctr" fontAlgn="b"/>
                      <a:r>
                        <a:rPr lang="en-US" sz="1800" b="1" i="0" u="none" strike="noStrike" dirty="0">
                          <a:solidFill>
                            <a:srgbClr val="000000"/>
                          </a:solidFill>
                          <a:latin typeface="Calibri"/>
                        </a:rPr>
                        <a:t>382</a:t>
                      </a:r>
                    </a:p>
                  </a:txBody>
                  <a:tcPr marL="7620" marR="7620" marT="7620" marB="0" anchor="b"/>
                </a:tc>
                <a:tc>
                  <a:txBody>
                    <a:bodyPr/>
                    <a:lstStyle/>
                    <a:p>
                      <a:pPr algn="ctr" fontAlgn="b"/>
                      <a:r>
                        <a:rPr lang="en-US" sz="1800" b="1" i="0" u="none" strike="noStrike" dirty="0">
                          <a:solidFill>
                            <a:srgbClr val="000000"/>
                          </a:solidFill>
                          <a:latin typeface="Calibri"/>
                        </a:rPr>
                        <a:t>143</a:t>
                      </a:r>
                    </a:p>
                  </a:txBody>
                  <a:tcPr marL="7620" marR="7620" marT="7620" marB="0" anchor="b"/>
                </a:tc>
                <a:tc>
                  <a:txBody>
                    <a:bodyPr/>
                    <a:lstStyle/>
                    <a:p>
                      <a:pPr algn="ctr" fontAlgn="b"/>
                      <a:r>
                        <a:rPr lang="en-US" sz="1800" b="1" i="0" u="none" strike="noStrike" dirty="0">
                          <a:solidFill>
                            <a:srgbClr val="000000"/>
                          </a:solidFill>
                          <a:latin typeface="Calibri"/>
                        </a:rPr>
                        <a:t>998</a:t>
                      </a:r>
                    </a:p>
                  </a:txBody>
                  <a:tcPr marL="7620" marR="7620" marT="7620" marB="0" anchor="b"/>
                </a:tc>
                <a:tc>
                  <a:txBody>
                    <a:bodyPr/>
                    <a:lstStyle/>
                    <a:p>
                      <a:pPr algn="ctr" fontAlgn="b"/>
                      <a:r>
                        <a:rPr lang="en-US" sz="1800" b="1" i="0" u="none" strike="noStrike">
                          <a:solidFill>
                            <a:srgbClr val="000000"/>
                          </a:solidFill>
                          <a:latin typeface="Calibri"/>
                        </a:rPr>
                        <a:t>1652</a:t>
                      </a:r>
                    </a:p>
                  </a:txBody>
                  <a:tcPr marL="7620" marR="7620" marT="7620" marB="0" anchor="b"/>
                </a:tc>
              </a:tr>
              <a:tr h="370840">
                <a:tc>
                  <a:txBody>
                    <a:bodyPr/>
                    <a:lstStyle/>
                    <a:p>
                      <a:pPr algn="ctr" fontAlgn="b"/>
                      <a:r>
                        <a:rPr lang="en-US" sz="1800" b="1" i="0" u="none" strike="noStrike">
                          <a:solidFill>
                            <a:srgbClr val="000000"/>
                          </a:solidFill>
                          <a:latin typeface="Calibri"/>
                        </a:rPr>
                        <a:t>2009-2010</a:t>
                      </a:r>
                    </a:p>
                  </a:txBody>
                  <a:tcPr marL="7620" marR="7620" marT="7620" marB="0" anchor="b"/>
                </a:tc>
                <a:tc>
                  <a:txBody>
                    <a:bodyPr/>
                    <a:lstStyle/>
                    <a:p>
                      <a:pPr algn="ctr" fontAlgn="b"/>
                      <a:r>
                        <a:rPr lang="en-US" sz="1800" b="1" i="0" u="none" strike="noStrike">
                          <a:solidFill>
                            <a:srgbClr val="000000"/>
                          </a:solidFill>
                          <a:latin typeface="Calibri"/>
                        </a:rPr>
                        <a:t>Female</a:t>
                      </a:r>
                    </a:p>
                  </a:txBody>
                  <a:tcPr marL="7620" marR="7620" marT="7620" marB="0" anchor="b"/>
                </a:tc>
                <a:tc>
                  <a:txBody>
                    <a:bodyPr/>
                    <a:lstStyle/>
                    <a:p>
                      <a:pPr algn="ctr" fontAlgn="b"/>
                      <a:r>
                        <a:rPr lang="en-US" sz="1800" b="1" i="0" u="none" strike="noStrike">
                          <a:solidFill>
                            <a:srgbClr val="000000"/>
                          </a:solidFill>
                          <a:latin typeface="Calibri"/>
                        </a:rPr>
                        <a:t>441</a:t>
                      </a:r>
                    </a:p>
                  </a:txBody>
                  <a:tcPr marL="7620" marR="7620" marT="7620" marB="0" anchor="b"/>
                </a:tc>
                <a:tc>
                  <a:txBody>
                    <a:bodyPr/>
                    <a:lstStyle/>
                    <a:p>
                      <a:pPr algn="ctr" fontAlgn="b"/>
                      <a:r>
                        <a:rPr lang="en-US" sz="1800" b="1" i="0" u="none" strike="noStrike">
                          <a:solidFill>
                            <a:srgbClr val="000000"/>
                          </a:solidFill>
                          <a:latin typeface="Calibri"/>
                        </a:rPr>
                        <a:t>122</a:t>
                      </a:r>
                    </a:p>
                  </a:txBody>
                  <a:tcPr marL="7620" marR="7620" marT="7620" marB="0" anchor="b"/>
                </a:tc>
                <a:tc>
                  <a:txBody>
                    <a:bodyPr/>
                    <a:lstStyle/>
                    <a:p>
                      <a:pPr algn="ctr" fontAlgn="b"/>
                      <a:r>
                        <a:rPr lang="en-US" sz="1800" b="1" i="0" u="none" strike="noStrike" dirty="0">
                          <a:solidFill>
                            <a:srgbClr val="000000"/>
                          </a:solidFill>
                          <a:latin typeface="Calibri"/>
                        </a:rPr>
                        <a:t>1009</a:t>
                      </a:r>
                    </a:p>
                  </a:txBody>
                  <a:tcPr marL="7620" marR="7620" marT="7620" marB="0" anchor="b"/>
                </a:tc>
                <a:tc>
                  <a:txBody>
                    <a:bodyPr/>
                    <a:lstStyle/>
                    <a:p>
                      <a:pPr algn="ctr" fontAlgn="b"/>
                      <a:r>
                        <a:rPr lang="en-US" sz="1800" b="1" i="0" u="none" strike="noStrike" dirty="0">
                          <a:solidFill>
                            <a:srgbClr val="000000"/>
                          </a:solidFill>
                          <a:latin typeface="Calibri"/>
                        </a:rPr>
                        <a:t>1322</a:t>
                      </a:r>
                    </a:p>
                  </a:txBody>
                  <a:tcPr marL="7620" marR="7620" marT="7620" marB="0" anchor="b"/>
                </a:tc>
              </a:tr>
              <a:tr h="370840">
                <a:tc>
                  <a:txBody>
                    <a:bodyPr/>
                    <a:lstStyle/>
                    <a:p>
                      <a:pPr algn="ctr" fontAlgn="b"/>
                      <a:r>
                        <a:rPr lang="en-US" sz="1800" b="1" i="0" u="none" strike="noStrike">
                          <a:solidFill>
                            <a:srgbClr val="000000"/>
                          </a:solidFill>
                          <a:latin typeface="Calibri"/>
                        </a:rPr>
                        <a:t>2008-2009</a:t>
                      </a:r>
                    </a:p>
                  </a:txBody>
                  <a:tcPr marL="7620" marR="7620" marT="7620" marB="0" anchor="b"/>
                </a:tc>
                <a:tc>
                  <a:txBody>
                    <a:bodyPr/>
                    <a:lstStyle/>
                    <a:p>
                      <a:pPr algn="ctr" fontAlgn="b"/>
                      <a:r>
                        <a:rPr lang="en-US" sz="1800" b="1" i="0" u="none" strike="noStrike">
                          <a:solidFill>
                            <a:srgbClr val="000000"/>
                          </a:solidFill>
                          <a:latin typeface="Calibri"/>
                        </a:rPr>
                        <a:t>Male</a:t>
                      </a:r>
                    </a:p>
                  </a:txBody>
                  <a:tcPr marL="7620" marR="7620" marT="7620" marB="0" anchor="b"/>
                </a:tc>
                <a:tc>
                  <a:txBody>
                    <a:bodyPr/>
                    <a:lstStyle/>
                    <a:p>
                      <a:pPr algn="ctr" fontAlgn="b"/>
                      <a:r>
                        <a:rPr lang="en-US" sz="1800" b="1" i="0" u="none" strike="noStrike">
                          <a:solidFill>
                            <a:srgbClr val="000000"/>
                          </a:solidFill>
                          <a:latin typeface="Calibri"/>
                        </a:rPr>
                        <a:t>1104</a:t>
                      </a:r>
                    </a:p>
                  </a:txBody>
                  <a:tcPr marL="7620" marR="7620" marT="7620" marB="0" anchor="b"/>
                </a:tc>
                <a:tc>
                  <a:txBody>
                    <a:bodyPr/>
                    <a:lstStyle/>
                    <a:p>
                      <a:pPr algn="ctr" fontAlgn="b"/>
                      <a:r>
                        <a:rPr lang="en-US" sz="1800" b="1" i="0" u="none" strike="noStrike">
                          <a:solidFill>
                            <a:srgbClr val="000000"/>
                          </a:solidFill>
                          <a:latin typeface="Calibri"/>
                        </a:rPr>
                        <a:t>1525</a:t>
                      </a:r>
                    </a:p>
                  </a:txBody>
                  <a:tcPr marL="7620" marR="7620" marT="7620" marB="0" anchor="b"/>
                </a:tc>
                <a:tc>
                  <a:txBody>
                    <a:bodyPr/>
                    <a:lstStyle/>
                    <a:p>
                      <a:pPr algn="ctr" fontAlgn="b"/>
                      <a:r>
                        <a:rPr lang="en-US" sz="1800" b="1" i="0" u="none" strike="noStrike">
                          <a:solidFill>
                            <a:srgbClr val="000000"/>
                          </a:solidFill>
                          <a:latin typeface="Calibri"/>
                        </a:rPr>
                        <a:t>635</a:t>
                      </a:r>
                    </a:p>
                  </a:txBody>
                  <a:tcPr marL="7620" marR="7620" marT="7620" marB="0" anchor="b"/>
                </a:tc>
                <a:tc>
                  <a:txBody>
                    <a:bodyPr/>
                    <a:lstStyle/>
                    <a:p>
                      <a:pPr algn="ctr" fontAlgn="b"/>
                      <a:r>
                        <a:rPr lang="en-US" sz="1800" b="1" i="0" u="none" strike="noStrike" dirty="0">
                          <a:solidFill>
                            <a:srgbClr val="000000"/>
                          </a:solidFill>
                          <a:latin typeface="Calibri"/>
                        </a:rPr>
                        <a:t>1268</a:t>
                      </a:r>
                    </a:p>
                  </a:txBody>
                  <a:tcPr marL="7620" marR="7620" marT="7620" marB="0" anchor="b"/>
                </a:tc>
              </a:tr>
              <a:tr h="370840">
                <a:tc>
                  <a:txBody>
                    <a:bodyPr/>
                    <a:lstStyle/>
                    <a:p>
                      <a:pPr algn="ctr" fontAlgn="b"/>
                      <a:r>
                        <a:rPr lang="en-US" sz="1800" b="1" i="0" u="none" strike="noStrike">
                          <a:solidFill>
                            <a:srgbClr val="000000"/>
                          </a:solidFill>
                          <a:latin typeface="Calibri"/>
                        </a:rPr>
                        <a:t>2009-2010</a:t>
                      </a:r>
                    </a:p>
                  </a:txBody>
                  <a:tcPr marL="7620" marR="7620" marT="7620" marB="0" anchor="b"/>
                </a:tc>
                <a:tc>
                  <a:txBody>
                    <a:bodyPr/>
                    <a:lstStyle/>
                    <a:p>
                      <a:pPr algn="ctr" fontAlgn="b"/>
                      <a:r>
                        <a:rPr lang="en-US" sz="1800" b="1" i="0" u="none" strike="noStrike">
                          <a:solidFill>
                            <a:srgbClr val="000000"/>
                          </a:solidFill>
                          <a:latin typeface="Calibri"/>
                        </a:rPr>
                        <a:t>Male</a:t>
                      </a:r>
                    </a:p>
                  </a:txBody>
                  <a:tcPr marL="7620" marR="7620" marT="7620" marB="0" anchor="b"/>
                </a:tc>
                <a:tc>
                  <a:txBody>
                    <a:bodyPr/>
                    <a:lstStyle/>
                    <a:p>
                      <a:pPr algn="ctr" fontAlgn="b"/>
                      <a:r>
                        <a:rPr lang="en-US" sz="1800" b="1" i="0" u="none" strike="noStrike">
                          <a:solidFill>
                            <a:srgbClr val="000000"/>
                          </a:solidFill>
                          <a:latin typeface="Calibri"/>
                        </a:rPr>
                        <a:t>1007</a:t>
                      </a:r>
                    </a:p>
                  </a:txBody>
                  <a:tcPr marL="7620" marR="7620" marT="7620" marB="0" anchor="b"/>
                </a:tc>
                <a:tc>
                  <a:txBody>
                    <a:bodyPr/>
                    <a:lstStyle/>
                    <a:p>
                      <a:pPr algn="ctr" fontAlgn="b"/>
                      <a:r>
                        <a:rPr lang="en-US" sz="1800" b="1" i="0" u="none" strike="noStrike">
                          <a:solidFill>
                            <a:srgbClr val="000000"/>
                          </a:solidFill>
                          <a:latin typeface="Calibri"/>
                        </a:rPr>
                        <a:t>1483</a:t>
                      </a:r>
                    </a:p>
                  </a:txBody>
                  <a:tcPr marL="7620" marR="7620" marT="7620" marB="0" anchor="b"/>
                </a:tc>
                <a:tc>
                  <a:txBody>
                    <a:bodyPr/>
                    <a:lstStyle/>
                    <a:p>
                      <a:pPr algn="ctr" fontAlgn="b"/>
                      <a:r>
                        <a:rPr lang="en-US" sz="1800" b="1" i="0" u="none" strike="noStrike">
                          <a:solidFill>
                            <a:srgbClr val="000000"/>
                          </a:solidFill>
                          <a:latin typeface="Calibri"/>
                        </a:rPr>
                        <a:t>615</a:t>
                      </a:r>
                    </a:p>
                  </a:txBody>
                  <a:tcPr marL="7620" marR="7620" marT="7620" marB="0" anchor="b"/>
                </a:tc>
                <a:tc>
                  <a:txBody>
                    <a:bodyPr/>
                    <a:lstStyle/>
                    <a:p>
                      <a:pPr algn="ctr" fontAlgn="b"/>
                      <a:r>
                        <a:rPr lang="en-US" sz="1800" b="1" i="0" u="none" strike="noStrike" dirty="0">
                          <a:solidFill>
                            <a:srgbClr val="000000"/>
                          </a:solidFill>
                          <a:latin typeface="Calibri"/>
                        </a:rPr>
                        <a:t>1037</a:t>
                      </a:r>
                    </a:p>
                  </a:txBody>
                  <a:tcPr marL="7620" marR="7620" marT="7620" marB="0" anchor="b"/>
                </a:tc>
              </a:tr>
              <a:tr h="370840">
                <a:tc>
                  <a:txBody>
                    <a:bodyPr/>
                    <a:lstStyle/>
                    <a:p>
                      <a:pPr algn="ctr" fontAlgn="b"/>
                      <a:r>
                        <a:rPr lang="en-US" sz="1800" b="1" i="0" u="none" strike="noStrike">
                          <a:solidFill>
                            <a:srgbClr val="000000"/>
                          </a:solidFill>
                          <a:latin typeface="Calibri"/>
                        </a:rPr>
                        <a:t>2008-2009</a:t>
                      </a:r>
                    </a:p>
                  </a:txBody>
                  <a:tcPr marL="7620" marR="7620" marT="7620" marB="0" anchor="b"/>
                </a:tc>
                <a:tc>
                  <a:txBody>
                    <a:bodyPr/>
                    <a:lstStyle/>
                    <a:p>
                      <a:pPr algn="ctr" fontAlgn="b"/>
                      <a:r>
                        <a:rPr lang="en-US" sz="1800" b="1" i="0" u="none" strike="noStrike">
                          <a:solidFill>
                            <a:srgbClr val="000000"/>
                          </a:solidFill>
                          <a:latin typeface="Calibri"/>
                        </a:rPr>
                        <a:t>Total</a:t>
                      </a:r>
                    </a:p>
                  </a:txBody>
                  <a:tcPr marL="7620" marR="7620" marT="7620" marB="0" anchor="b"/>
                </a:tc>
                <a:tc>
                  <a:txBody>
                    <a:bodyPr/>
                    <a:lstStyle/>
                    <a:p>
                      <a:pPr algn="ctr" fontAlgn="b"/>
                      <a:r>
                        <a:rPr lang="en-US" sz="1800" b="1" i="0" u="none" strike="noStrike">
                          <a:solidFill>
                            <a:srgbClr val="000000"/>
                          </a:solidFill>
                          <a:latin typeface="Calibri"/>
                        </a:rPr>
                        <a:t>1486</a:t>
                      </a:r>
                    </a:p>
                  </a:txBody>
                  <a:tcPr marL="7620" marR="7620" marT="7620" marB="0" anchor="b"/>
                </a:tc>
                <a:tc>
                  <a:txBody>
                    <a:bodyPr/>
                    <a:lstStyle/>
                    <a:p>
                      <a:pPr algn="ctr" fontAlgn="b"/>
                      <a:r>
                        <a:rPr lang="en-US" sz="1800" b="1" i="0" u="none" strike="noStrike">
                          <a:solidFill>
                            <a:srgbClr val="000000"/>
                          </a:solidFill>
                          <a:latin typeface="Calibri"/>
                        </a:rPr>
                        <a:t>1668</a:t>
                      </a:r>
                    </a:p>
                  </a:txBody>
                  <a:tcPr marL="7620" marR="7620" marT="7620" marB="0" anchor="b"/>
                </a:tc>
                <a:tc>
                  <a:txBody>
                    <a:bodyPr/>
                    <a:lstStyle/>
                    <a:p>
                      <a:pPr algn="ctr" fontAlgn="b"/>
                      <a:r>
                        <a:rPr lang="en-US" sz="1800" b="1" i="0" u="none" strike="noStrike">
                          <a:solidFill>
                            <a:srgbClr val="000000"/>
                          </a:solidFill>
                          <a:latin typeface="Calibri"/>
                        </a:rPr>
                        <a:t>1633</a:t>
                      </a:r>
                    </a:p>
                  </a:txBody>
                  <a:tcPr marL="7620" marR="7620" marT="7620" marB="0" anchor="b"/>
                </a:tc>
                <a:tc>
                  <a:txBody>
                    <a:bodyPr/>
                    <a:lstStyle/>
                    <a:p>
                      <a:pPr algn="ctr" fontAlgn="b"/>
                      <a:r>
                        <a:rPr lang="en-US" sz="1800" b="1" i="0" u="none" strike="noStrike" dirty="0">
                          <a:solidFill>
                            <a:srgbClr val="000000"/>
                          </a:solidFill>
                          <a:latin typeface="Calibri"/>
                        </a:rPr>
                        <a:t>2920</a:t>
                      </a:r>
                    </a:p>
                  </a:txBody>
                  <a:tcPr marL="7620" marR="7620" marT="7620" marB="0" anchor="b"/>
                </a:tc>
              </a:tr>
              <a:tr h="370840">
                <a:tc>
                  <a:txBody>
                    <a:bodyPr/>
                    <a:lstStyle/>
                    <a:p>
                      <a:pPr algn="ctr" fontAlgn="b"/>
                      <a:r>
                        <a:rPr lang="en-US" sz="1800" b="1" i="0" u="none" strike="noStrike" dirty="0">
                          <a:solidFill>
                            <a:srgbClr val="000000"/>
                          </a:solidFill>
                          <a:latin typeface="Calibri"/>
                        </a:rPr>
                        <a:t>2009-2010</a:t>
                      </a:r>
                    </a:p>
                  </a:txBody>
                  <a:tcPr marL="7620" marR="7620" marT="7620" marB="0" anchor="b"/>
                </a:tc>
                <a:tc>
                  <a:txBody>
                    <a:bodyPr/>
                    <a:lstStyle/>
                    <a:p>
                      <a:pPr algn="ctr" fontAlgn="b"/>
                      <a:r>
                        <a:rPr lang="en-US" sz="1800" b="1" i="0" u="none" strike="noStrike" dirty="0">
                          <a:solidFill>
                            <a:srgbClr val="000000"/>
                          </a:solidFill>
                          <a:latin typeface="Calibri"/>
                        </a:rPr>
                        <a:t>Total</a:t>
                      </a:r>
                    </a:p>
                  </a:txBody>
                  <a:tcPr marL="7620" marR="7620" marT="7620" marB="0" anchor="b"/>
                </a:tc>
                <a:tc>
                  <a:txBody>
                    <a:bodyPr/>
                    <a:lstStyle/>
                    <a:p>
                      <a:pPr algn="ctr" fontAlgn="b"/>
                      <a:r>
                        <a:rPr lang="en-US" sz="1800" b="1" i="0" u="none" strike="noStrike" dirty="0">
                          <a:solidFill>
                            <a:srgbClr val="000000"/>
                          </a:solidFill>
                          <a:latin typeface="Calibri"/>
                        </a:rPr>
                        <a:t>1448</a:t>
                      </a:r>
                    </a:p>
                  </a:txBody>
                  <a:tcPr marL="7620" marR="7620" marT="7620" marB="0" anchor="b"/>
                </a:tc>
                <a:tc>
                  <a:txBody>
                    <a:bodyPr/>
                    <a:lstStyle/>
                    <a:p>
                      <a:pPr algn="ctr" fontAlgn="b"/>
                      <a:r>
                        <a:rPr lang="en-US" sz="1800" b="1" i="0" u="none" strike="noStrike" dirty="0">
                          <a:solidFill>
                            <a:srgbClr val="000000"/>
                          </a:solidFill>
                          <a:latin typeface="Calibri"/>
                        </a:rPr>
                        <a:t>1605</a:t>
                      </a:r>
                    </a:p>
                  </a:txBody>
                  <a:tcPr marL="7620" marR="7620" marT="7620" marB="0" anchor="b"/>
                </a:tc>
                <a:tc>
                  <a:txBody>
                    <a:bodyPr/>
                    <a:lstStyle/>
                    <a:p>
                      <a:pPr algn="ctr" fontAlgn="b"/>
                      <a:r>
                        <a:rPr lang="en-US" sz="1800" b="1" i="0" u="none" strike="noStrike" dirty="0">
                          <a:solidFill>
                            <a:srgbClr val="000000"/>
                          </a:solidFill>
                          <a:latin typeface="Calibri"/>
                        </a:rPr>
                        <a:t>1624</a:t>
                      </a:r>
                    </a:p>
                  </a:txBody>
                  <a:tcPr marL="7620" marR="7620" marT="7620" marB="0" anchor="b"/>
                </a:tc>
                <a:tc>
                  <a:txBody>
                    <a:bodyPr/>
                    <a:lstStyle/>
                    <a:p>
                      <a:pPr algn="ctr" fontAlgn="b"/>
                      <a:r>
                        <a:rPr lang="en-US" sz="1800" b="1" i="0" u="none" strike="noStrike" dirty="0">
                          <a:solidFill>
                            <a:srgbClr val="000000"/>
                          </a:solidFill>
                          <a:latin typeface="Calibri"/>
                        </a:rPr>
                        <a:t>2359</a:t>
                      </a:r>
                    </a:p>
                  </a:txBody>
                  <a:tcPr marL="7620" marR="7620" marT="7620" marB="0" anchor="b"/>
                </a:tc>
              </a:tr>
              <a:tr h="370840">
                <a:tc>
                  <a:txBody>
                    <a:bodyPr/>
                    <a:lstStyle/>
                    <a:p>
                      <a:pPr algn="ctr"/>
                      <a:endParaRPr lang="en-US" sz="1800" b="1"/>
                    </a:p>
                  </a:txBody>
                  <a:tcPr/>
                </a:tc>
                <a:tc>
                  <a:txBody>
                    <a:bodyPr/>
                    <a:lstStyle/>
                    <a:p>
                      <a:pPr algn="ctr"/>
                      <a:endParaRPr lang="en-US" sz="1800" b="1"/>
                    </a:p>
                  </a:txBody>
                  <a:tcPr/>
                </a:tc>
                <a:tc>
                  <a:txBody>
                    <a:bodyPr/>
                    <a:lstStyle/>
                    <a:p>
                      <a:pPr algn="ctr"/>
                      <a:endParaRPr lang="en-US" sz="1800" b="1"/>
                    </a:p>
                  </a:txBody>
                  <a:tcPr/>
                </a:tc>
                <a:tc>
                  <a:txBody>
                    <a:bodyPr/>
                    <a:lstStyle/>
                    <a:p>
                      <a:pPr algn="ctr"/>
                      <a:endParaRPr lang="en-US" sz="1800" b="1"/>
                    </a:p>
                  </a:txBody>
                  <a:tcPr/>
                </a:tc>
                <a:tc>
                  <a:txBody>
                    <a:bodyPr/>
                    <a:lstStyle/>
                    <a:p>
                      <a:pPr algn="ctr"/>
                      <a:endParaRPr lang="en-US" sz="1800" b="1"/>
                    </a:p>
                  </a:txBody>
                  <a:tcPr/>
                </a:tc>
                <a:tc>
                  <a:txBody>
                    <a:bodyPr/>
                    <a:lstStyle/>
                    <a:p>
                      <a:pPr algn="ctr"/>
                      <a:endParaRPr lang="en-US" sz="1800" b="1"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1219200" y="381000"/>
            <a:ext cx="67056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52400"/>
            <a:ext cx="8229600" cy="1219200"/>
          </a:xfrm>
          <a:noFill/>
          <a:ln w="6350" cap="rnd"/>
        </p:spPr>
        <p:txBody>
          <a:bodyPr anchor="b">
            <a:normAutofit/>
          </a:bodyPr>
          <a:lstStyle/>
          <a:p>
            <a:pPr fontAlgn="auto">
              <a:spcAft>
                <a:spcPts val="0"/>
              </a:spcAft>
              <a:defRPr/>
            </a:pPr>
            <a:r>
              <a:rPr lang="en-US" sz="4200" kern="1200" spc="-100" dirty="0">
                <a:ln w="3200">
                  <a:solidFill>
                    <a:schemeClr val="bg2">
                      <a:shade val="75000"/>
                      <a:alpha val="25000"/>
                    </a:schemeClr>
                  </a:solidFill>
                  <a:prstDash val="solid"/>
                  <a:round/>
                </a:ln>
                <a:solidFill>
                  <a:srgbClr val="002060"/>
                </a:solidFill>
                <a:effectLst>
                  <a:innerShdw blurRad="50800" dist="25400" dir="13500000">
                    <a:prstClr val="black">
                      <a:alpha val="70000"/>
                    </a:prstClr>
                  </a:innerShdw>
                </a:effectLst>
                <a:latin typeface="Calibri" pitchFamily="34" charset="0"/>
              </a:rPr>
              <a:t>Indicators of Success</a:t>
            </a:r>
          </a:p>
        </p:txBody>
      </p:sp>
      <p:sp>
        <p:nvSpPr>
          <p:cNvPr id="15362" name="Content Placeholder 4"/>
          <p:cNvSpPr>
            <a:spLocks noGrp="1"/>
          </p:cNvSpPr>
          <p:nvPr>
            <p:ph sz="half" idx="4294967295"/>
          </p:nvPr>
        </p:nvSpPr>
        <p:spPr>
          <a:xfrm>
            <a:off x="0" y="1673225"/>
            <a:ext cx="4059238" cy="4424363"/>
          </a:xfrm>
        </p:spPr>
        <p:txBody>
          <a:bodyPr/>
          <a:lstStyle/>
          <a:p>
            <a:r>
              <a:rPr lang="en-US" sz="2400" dirty="0">
                <a:latin typeface="Calibri" pitchFamily="34" charset="0"/>
              </a:rPr>
              <a:t>Pick 3 indicators of that will demonstrate the success of your program and students. (1 minute)</a:t>
            </a:r>
          </a:p>
          <a:p>
            <a:r>
              <a:rPr lang="en-US" sz="2400" dirty="0">
                <a:latin typeface="Calibri" pitchFamily="34" charset="0"/>
              </a:rPr>
              <a:t>Pick a partner, share your 3 indicators with them, and agree on the best indicators. (2 minutes)</a:t>
            </a:r>
          </a:p>
          <a:p>
            <a:r>
              <a:rPr lang="en-US" sz="2400" dirty="0">
                <a:latin typeface="Calibri" pitchFamily="34" charset="0"/>
              </a:rPr>
              <a:t>Share your teams top 2. (10 minutes)</a:t>
            </a:r>
          </a:p>
        </p:txBody>
      </p:sp>
      <p:sp>
        <p:nvSpPr>
          <p:cNvPr id="15363" name="Content Placeholder 5"/>
          <p:cNvSpPr>
            <a:spLocks noGrp="1"/>
          </p:cNvSpPr>
          <p:nvPr>
            <p:ph sz="half" idx="4294967295"/>
          </p:nvPr>
        </p:nvSpPr>
        <p:spPr>
          <a:xfrm>
            <a:off x="5105400" y="1673225"/>
            <a:ext cx="4038600" cy="4424363"/>
          </a:xfrm>
        </p:spPr>
        <p:txBody>
          <a:bodyPr/>
          <a:lstStyle/>
          <a:p>
            <a:r>
              <a:rPr lang="en-US">
                <a:latin typeface="Calibri" pitchFamily="34" charset="0"/>
              </a:rPr>
              <a:t>Indicator 1</a:t>
            </a:r>
          </a:p>
          <a:p>
            <a:endParaRPr lang="en-US">
              <a:latin typeface="Calibri" pitchFamily="34" charset="0"/>
            </a:endParaRPr>
          </a:p>
          <a:p>
            <a:endParaRPr lang="en-US">
              <a:latin typeface="Calibri" pitchFamily="34" charset="0"/>
            </a:endParaRPr>
          </a:p>
          <a:p>
            <a:r>
              <a:rPr lang="en-US">
                <a:latin typeface="Calibri" pitchFamily="34" charset="0"/>
              </a:rPr>
              <a:t>Indicator 2</a:t>
            </a:r>
          </a:p>
          <a:p>
            <a:endParaRPr lang="en-US">
              <a:latin typeface="Calibri" pitchFamily="34" charset="0"/>
            </a:endParaRPr>
          </a:p>
          <a:p>
            <a:endParaRPr lang="en-US">
              <a:latin typeface="Calibri" pitchFamily="34" charset="0"/>
            </a:endParaRPr>
          </a:p>
          <a:p>
            <a:r>
              <a:rPr lang="en-US">
                <a:latin typeface="Calibri" pitchFamily="34" charset="0"/>
              </a:rPr>
              <a:t>Indicator 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0" y="0"/>
          <a:ext cx="9144000" cy="6858000"/>
        </p:xfrm>
        <a:graphic>
          <a:graphicData uri="http://schemas.openxmlformats.org/presentationml/2006/ole">
            <p:oleObj spid="_x0000_s4098" name="Worksheet" r:id="rId3" imgW="12915900" imgH="7267524" progId="Excel.Sheet.12">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0" y="0"/>
          <a:ext cx="9144000" cy="6858000"/>
        </p:xfrm>
        <a:graphic>
          <a:graphicData uri="http://schemas.openxmlformats.org/presentationml/2006/ole">
            <p:oleObj spid="_x0000_s5122" name="Worksheet" r:id="rId3" imgW="12706502" imgH="7267524" progId="Excel.Sheet.12">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0" y="0"/>
          <a:ext cx="9144000" cy="6858000"/>
        </p:xfrm>
        <a:graphic>
          <a:graphicData uri="http://schemas.openxmlformats.org/presentationml/2006/ole">
            <p:oleObj spid="_x0000_s6146" name="Worksheet" r:id="rId3" imgW="15344851" imgH="7267524" progId="Excel.Sheet.12">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0" y="0"/>
          <a:ext cx="9144000" cy="6858000"/>
        </p:xfrm>
        <a:graphic>
          <a:graphicData uri="http://schemas.openxmlformats.org/presentationml/2006/ole">
            <p:oleObj spid="_x0000_s7170" name="Worksheet" r:id="rId3" imgW="18068849" imgH="7267524" progId="Excel.Sheet.12">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1257300" y="71438"/>
          <a:ext cx="6629400" cy="6715125"/>
        </p:xfrm>
        <a:graphic>
          <a:graphicData uri="http://schemas.openxmlformats.org/presentationml/2006/ole">
            <p:oleObj spid="_x0000_s8194" name="Worksheet" r:id="rId3" imgW="6629400" imgH="6715278" progId="Excel.Sheet.12">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304800"/>
          <a:ext cx="8382003" cy="6304280"/>
        </p:xfrm>
        <a:graphic>
          <a:graphicData uri="http://schemas.openxmlformats.org/drawingml/2006/table">
            <a:tbl>
              <a:tblPr firstRow="1" bandRow="1">
                <a:tableStyleId>{5C22544A-7EE6-4342-B048-85BDC9FD1C3A}</a:tableStyleId>
              </a:tblPr>
              <a:tblGrid>
                <a:gridCol w="1197429"/>
                <a:gridCol w="1197429"/>
                <a:gridCol w="1197429"/>
                <a:gridCol w="1197429"/>
                <a:gridCol w="1197429"/>
                <a:gridCol w="1197429"/>
                <a:gridCol w="1197429"/>
              </a:tblGrid>
              <a:tr h="370840">
                <a:tc>
                  <a:txBody>
                    <a:bodyPr/>
                    <a:lstStyle/>
                    <a:p>
                      <a:pPr algn="ctr" fontAlgn="ctr"/>
                      <a:r>
                        <a:rPr lang="en-US" sz="1100" b="1" i="0" u="none" strike="noStrike" dirty="0">
                          <a:solidFill>
                            <a:srgbClr val="000000"/>
                          </a:solidFill>
                          <a:latin typeface="Calibri"/>
                        </a:rPr>
                        <a:t>Year</a:t>
                      </a:r>
                    </a:p>
                  </a:txBody>
                  <a:tcPr marL="7620" marR="7620" marT="7620" marB="0" anchor="ctr"/>
                </a:tc>
                <a:tc>
                  <a:txBody>
                    <a:bodyPr/>
                    <a:lstStyle/>
                    <a:p>
                      <a:pPr algn="ctr" fontAlgn="ctr"/>
                      <a:r>
                        <a:rPr lang="en-US" sz="1100" b="1" i="0" u="none" strike="noStrike" dirty="0">
                          <a:solidFill>
                            <a:srgbClr val="000000"/>
                          </a:solidFill>
                          <a:latin typeface="Calibri"/>
                        </a:rPr>
                        <a:t>Indicator</a:t>
                      </a:r>
                    </a:p>
                  </a:txBody>
                  <a:tcPr marL="7620" marR="7620" marT="7620" marB="0" anchor="ctr"/>
                </a:tc>
                <a:tc>
                  <a:txBody>
                    <a:bodyPr/>
                    <a:lstStyle/>
                    <a:p>
                      <a:pPr algn="ctr" fontAlgn="ctr"/>
                      <a:r>
                        <a:rPr lang="en-US" sz="1100" b="1" i="0" u="none" strike="noStrike" dirty="0">
                          <a:solidFill>
                            <a:srgbClr val="000000"/>
                          </a:solidFill>
                          <a:latin typeface="Calibri"/>
                        </a:rPr>
                        <a:t>Indicator Code</a:t>
                      </a:r>
                    </a:p>
                  </a:txBody>
                  <a:tcPr marL="7620" marR="7620" marT="7620" marB="0" anchor="ctr"/>
                </a:tc>
                <a:tc>
                  <a:txBody>
                    <a:bodyPr/>
                    <a:lstStyle/>
                    <a:p>
                      <a:pPr algn="ctr" fontAlgn="ctr"/>
                      <a:r>
                        <a:rPr lang="en-US" sz="1100" b="1" i="0" u="none" strike="noStrike" dirty="0">
                          <a:solidFill>
                            <a:srgbClr val="000000"/>
                          </a:solidFill>
                          <a:latin typeface="Calibri"/>
                        </a:rPr>
                        <a:t>Grand Total Numerator</a:t>
                      </a:r>
                    </a:p>
                  </a:txBody>
                  <a:tcPr marL="7620" marR="7620" marT="7620" marB="0" anchor="ctr"/>
                </a:tc>
                <a:tc>
                  <a:txBody>
                    <a:bodyPr/>
                    <a:lstStyle/>
                    <a:p>
                      <a:pPr algn="ctr" fontAlgn="ctr"/>
                      <a:r>
                        <a:rPr lang="en-US" sz="1100" b="1" i="0" u="none" strike="noStrike" dirty="0">
                          <a:solidFill>
                            <a:srgbClr val="000000"/>
                          </a:solidFill>
                          <a:latin typeface="Calibri"/>
                        </a:rPr>
                        <a:t>Grand Total Denominator</a:t>
                      </a:r>
                    </a:p>
                  </a:txBody>
                  <a:tcPr marL="7620" marR="7620" marT="7620" marB="0" anchor="ctr"/>
                </a:tc>
                <a:tc>
                  <a:txBody>
                    <a:bodyPr/>
                    <a:lstStyle/>
                    <a:p>
                      <a:pPr algn="ctr" fontAlgn="ctr"/>
                      <a:r>
                        <a:rPr lang="en-US" sz="1100" b="1" i="0" u="none" strike="noStrike" dirty="0">
                          <a:solidFill>
                            <a:srgbClr val="000000"/>
                          </a:solidFill>
                          <a:latin typeface="Calibri"/>
                        </a:rPr>
                        <a:t>Grand Total Target Performance</a:t>
                      </a:r>
                    </a:p>
                  </a:txBody>
                  <a:tcPr marL="7620" marR="7620" marT="7620" marB="0" anchor="ctr"/>
                </a:tc>
                <a:tc>
                  <a:txBody>
                    <a:bodyPr/>
                    <a:lstStyle/>
                    <a:p>
                      <a:pPr algn="ctr" fontAlgn="ctr"/>
                      <a:r>
                        <a:rPr lang="en-US" sz="1100" b="1" i="0" u="none" strike="noStrike" dirty="0">
                          <a:solidFill>
                            <a:srgbClr val="000000"/>
                          </a:solidFill>
                          <a:latin typeface="Calibri"/>
                        </a:rPr>
                        <a:t>Grand Total Actual Performance</a:t>
                      </a:r>
                    </a:p>
                  </a:txBody>
                  <a:tcPr marL="7620" marR="7620" marT="7620" marB="0" anchor="ctr"/>
                </a:tc>
              </a:tr>
              <a:tr h="370840">
                <a:tc>
                  <a:txBody>
                    <a:bodyPr/>
                    <a:lstStyle/>
                    <a:p>
                      <a:pPr algn="ctr" fontAlgn="b"/>
                      <a:r>
                        <a:rPr lang="en-US" sz="1400" b="1" i="0" u="none" strike="noStrike" dirty="0">
                          <a:solidFill>
                            <a:srgbClr val="000000"/>
                          </a:solidFill>
                          <a:latin typeface="Calibri"/>
                        </a:rPr>
                        <a:t>2008-2009</a:t>
                      </a:r>
                    </a:p>
                  </a:txBody>
                  <a:tcPr marL="7620" marR="7620" marT="7620" marB="0" anchor="b"/>
                </a:tc>
                <a:tc>
                  <a:txBody>
                    <a:bodyPr/>
                    <a:lstStyle/>
                    <a:p>
                      <a:pPr algn="ctr" fontAlgn="b"/>
                      <a:r>
                        <a:rPr lang="en-US" sz="1000" b="1" i="0" u="none" strike="noStrike" dirty="0">
                          <a:solidFill>
                            <a:srgbClr val="000000"/>
                          </a:solidFill>
                          <a:latin typeface="Calibri"/>
                        </a:rPr>
                        <a:t>Reading</a:t>
                      </a:r>
                    </a:p>
                  </a:txBody>
                  <a:tcPr marL="7620" marR="7620" marT="7620" marB="0" anchor="b"/>
                </a:tc>
                <a:tc>
                  <a:txBody>
                    <a:bodyPr/>
                    <a:lstStyle/>
                    <a:p>
                      <a:pPr algn="ctr" fontAlgn="b"/>
                      <a:r>
                        <a:rPr lang="en-US" sz="1400" b="1" i="0" u="none" strike="noStrike" dirty="0">
                          <a:solidFill>
                            <a:srgbClr val="000000"/>
                          </a:solidFill>
                          <a:latin typeface="Calibri"/>
                        </a:rPr>
                        <a:t>1S1</a:t>
                      </a:r>
                    </a:p>
                  </a:txBody>
                  <a:tcPr marL="7620" marR="7620" marT="7620" marB="0" anchor="b"/>
                </a:tc>
                <a:tc>
                  <a:txBody>
                    <a:bodyPr/>
                    <a:lstStyle/>
                    <a:p>
                      <a:pPr algn="ctr" fontAlgn="b"/>
                      <a:r>
                        <a:rPr lang="en-US" sz="1400" b="1" i="0" u="none" strike="noStrike" dirty="0">
                          <a:solidFill>
                            <a:srgbClr val="000000"/>
                          </a:solidFill>
                          <a:latin typeface="Calibri"/>
                        </a:rPr>
                        <a:t>2959</a:t>
                      </a:r>
                    </a:p>
                  </a:txBody>
                  <a:tcPr marL="7620" marR="7620" marT="7620" marB="0" anchor="b"/>
                </a:tc>
                <a:tc>
                  <a:txBody>
                    <a:bodyPr/>
                    <a:lstStyle/>
                    <a:p>
                      <a:pPr algn="ctr" fontAlgn="b"/>
                      <a:r>
                        <a:rPr lang="en-US" sz="1400" b="1" i="0" u="none" strike="noStrike" dirty="0">
                          <a:solidFill>
                            <a:srgbClr val="000000"/>
                          </a:solidFill>
                          <a:latin typeface="Calibri"/>
                        </a:rPr>
                        <a:t>3405</a:t>
                      </a:r>
                    </a:p>
                  </a:txBody>
                  <a:tcPr marL="7620" marR="7620" marT="7620" marB="0" anchor="b"/>
                </a:tc>
                <a:tc>
                  <a:txBody>
                    <a:bodyPr/>
                    <a:lstStyle/>
                    <a:p>
                      <a:pPr algn="ctr" fontAlgn="b"/>
                      <a:r>
                        <a:rPr lang="en-US" sz="1400" b="1" i="0" u="none" strike="noStrike" dirty="0">
                          <a:solidFill>
                            <a:srgbClr val="000000"/>
                          </a:solidFill>
                          <a:latin typeface="Calibri"/>
                        </a:rPr>
                        <a:t>72.00%</a:t>
                      </a:r>
                    </a:p>
                  </a:txBody>
                  <a:tcPr marL="7620" marR="7620" marT="7620" marB="0" anchor="b"/>
                </a:tc>
                <a:tc>
                  <a:txBody>
                    <a:bodyPr/>
                    <a:lstStyle/>
                    <a:p>
                      <a:pPr algn="ctr" fontAlgn="b"/>
                      <a:r>
                        <a:rPr lang="en-US" sz="1400" b="1" i="0" u="none" strike="noStrike" dirty="0">
                          <a:solidFill>
                            <a:srgbClr val="000000"/>
                          </a:solidFill>
                          <a:latin typeface="Calibri"/>
                        </a:rPr>
                        <a:t>86.90%</a:t>
                      </a:r>
                    </a:p>
                  </a:txBody>
                  <a:tcPr marL="7620" marR="7620" marT="7620" marB="0" anchor="b"/>
                </a:tc>
              </a:tr>
              <a:tr h="370840">
                <a:tc>
                  <a:txBody>
                    <a:bodyPr/>
                    <a:lstStyle/>
                    <a:p>
                      <a:pPr algn="ctr" fontAlgn="b"/>
                      <a:r>
                        <a:rPr lang="en-US" sz="1400" b="1" i="0" u="none" strike="noStrike" dirty="0">
                          <a:solidFill>
                            <a:srgbClr val="000000"/>
                          </a:solidFill>
                          <a:latin typeface="Calibri"/>
                        </a:rPr>
                        <a:t>2009-2010</a:t>
                      </a:r>
                    </a:p>
                  </a:txBody>
                  <a:tcPr marL="7620" marR="7620" marT="7620" marB="0" anchor="b"/>
                </a:tc>
                <a:tc>
                  <a:txBody>
                    <a:bodyPr/>
                    <a:lstStyle/>
                    <a:p>
                      <a:pPr algn="ctr" fontAlgn="b"/>
                      <a:r>
                        <a:rPr lang="en-US" sz="1000" b="1" i="0" u="none" strike="noStrike" dirty="0">
                          <a:solidFill>
                            <a:srgbClr val="000000"/>
                          </a:solidFill>
                          <a:latin typeface="Calibri"/>
                        </a:rPr>
                        <a:t>Reading</a:t>
                      </a:r>
                    </a:p>
                  </a:txBody>
                  <a:tcPr marL="7620" marR="7620" marT="7620" marB="0" anchor="b"/>
                </a:tc>
                <a:tc>
                  <a:txBody>
                    <a:bodyPr/>
                    <a:lstStyle/>
                    <a:p>
                      <a:pPr algn="ctr" fontAlgn="b"/>
                      <a:r>
                        <a:rPr lang="en-US" sz="1400" b="1" i="0" u="none" strike="noStrike" dirty="0">
                          <a:solidFill>
                            <a:srgbClr val="000000"/>
                          </a:solidFill>
                          <a:latin typeface="Calibri"/>
                        </a:rPr>
                        <a:t>1S1</a:t>
                      </a:r>
                    </a:p>
                  </a:txBody>
                  <a:tcPr marL="7620" marR="7620" marT="7620" marB="0" anchor="b"/>
                </a:tc>
                <a:tc>
                  <a:txBody>
                    <a:bodyPr/>
                    <a:lstStyle/>
                    <a:p>
                      <a:pPr algn="ctr" fontAlgn="b"/>
                      <a:r>
                        <a:rPr lang="en-US" sz="1400" b="1" i="0" u="none" strike="noStrike" dirty="0">
                          <a:solidFill>
                            <a:srgbClr val="000000"/>
                          </a:solidFill>
                          <a:latin typeface="Calibri"/>
                        </a:rPr>
                        <a:t>5583</a:t>
                      </a:r>
                    </a:p>
                  </a:txBody>
                  <a:tcPr marL="7620" marR="7620" marT="7620" marB="0" anchor="b"/>
                </a:tc>
                <a:tc>
                  <a:txBody>
                    <a:bodyPr/>
                    <a:lstStyle/>
                    <a:p>
                      <a:pPr algn="ctr" fontAlgn="b"/>
                      <a:r>
                        <a:rPr lang="en-US" sz="1400" b="1" i="0" u="none" strike="noStrike" dirty="0">
                          <a:solidFill>
                            <a:srgbClr val="000000"/>
                          </a:solidFill>
                          <a:latin typeface="Calibri"/>
                        </a:rPr>
                        <a:t>6300</a:t>
                      </a:r>
                    </a:p>
                  </a:txBody>
                  <a:tcPr marL="7620" marR="7620" marT="7620" marB="0" anchor="b"/>
                </a:tc>
                <a:tc>
                  <a:txBody>
                    <a:bodyPr/>
                    <a:lstStyle/>
                    <a:p>
                      <a:pPr algn="ctr" fontAlgn="b"/>
                      <a:r>
                        <a:rPr lang="en-US" sz="1400" b="1" i="0" u="none" strike="noStrike">
                          <a:solidFill>
                            <a:srgbClr val="000000"/>
                          </a:solidFill>
                          <a:latin typeface="Calibri"/>
                        </a:rPr>
                        <a:t>76.30%</a:t>
                      </a:r>
                    </a:p>
                  </a:txBody>
                  <a:tcPr marL="7620" marR="7620" marT="7620" marB="0" anchor="b"/>
                </a:tc>
                <a:tc>
                  <a:txBody>
                    <a:bodyPr/>
                    <a:lstStyle/>
                    <a:p>
                      <a:pPr algn="ctr" fontAlgn="b"/>
                      <a:r>
                        <a:rPr lang="en-US" sz="1400" b="1" i="0" u="none" strike="noStrike" dirty="0">
                          <a:solidFill>
                            <a:srgbClr val="000000"/>
                          </a:solidFill>
                          <a:latin typeface="Calibri"/>
                        </a:rPr>
                        <a:t>88.62%</a:t>
                      </a:r>
                    </a:p>
                  </a:txBody>
                  <a:tcPr marL="7620" marR="7620" marT="7620" marB="0" anchor="b"/>
                </a:tc>
              </a:tr>
              <a:tr h="370840">
                <a:tc>
                  <a:txBody>
                    <a:bodyPr/>
                    <a:lstStyle/>
                    <a:p>
                      <a:pPr algn="ctr" fontAlgn="b"/>
                      <a:r>
                        <a:rPr lang="en-US" sz="1400" b="1" i="0" u="none" strike="noStrike" dirty="0">
                          <a:solidFill>
                            <a:srgbClr val="000000"/>
                          </a:solidFill>
                          <a:latin typeface="Calibri"/>
                        </a:rPr>
                        <a:t>2008-2009</a:t>
                      </a:r>
                    </a:p>
                  </a:txBody>
                  <a:tcPr marL="7620" marR="7620" marT="7620" marB="0" anchor="b"/>
                </a:tc>
                <a:tc>
                  <a:txBody>
                    <a:bodyPr/>
                    <a:lstStyle/>
                    <a:p>
                      <a:pPr algn="ctr" fontAlgn="b"/>
                      <a:r>
                        <a:rPr lang="en-US" sz="1000" b="1" i="0" u="none" strike="noStrike" dirty="0">
                          <a:solidFill>
                            <a:srgbClr val="000000"/>
                          </a:solidFill>
                          <a:latin typeface="Calibri"/>
                        </a:rPr>
                        <a:t>Mathematics</a:t>
                      </a:r>
                    </a:p>
                  </a:txBody>
                  <a:tcPr marL="7620" marR="7620" marT="7620" marB="0" anchor="b"/>
                </a:tc>
                <a:tc>
                  <a:txBody>
                    <a:bodyPr/>
                    <a:lstStyle/>
                    <a:p>
                      <a:pPr algn="ctr" fontAlgn="b"/>
                      <a:r>
                        <a:rPr lang="en-US" sz="1400" b="1" i="0" u="none" strike="noStrike" dirty="0">
                          <a:solidFill>
                            <a:srgbClr val="000000"/>
                          </a:solidFill>
                          <a:latin typeface="Calibri"/>
                        </a:rPr>
                        <a:t>1S2</a:t>
                      </a:r>
                    </a:p>
                  </a:txBody>
                  <a:tcPr marL="7620" marR="7620" marT="7620" marB="0" anchor="b"/>
                </a:tc>
                <a:tc>
                  <a:txBody>
                    <a:bodyPr/>
                    <a:lstStyle/>
                    <a:p>
                      <a:pPr algn="ctr" fontAlgn="b"/>
                      <a:r>
                        <a:rPr lang="en-US" sz="1400" b="1" i="0" u="none" strike="noStrike">
                          <a:solidFill>
                            <a:srgbClr val="000000"/>
                          </a:solidFill>
                          <a:latin typeface="Calibri"/>
                        </a:rPr>
                        <a:t>2844</a:t>
                      </a:r>
                    </a:p>
                  </a:txBody>
                  <a:tcPr marL="7620" marR="7620" marT="7620" marB="0" anchor="b"/>
                </a:tc>
                <a:tc>
                  <a:txBody>
                    <a:bodyPr/>
                    <a:lstStyle/>
                    <a:p>
                      <a:pPr algn="ctr" fontAlgn="b"/>
                      <a:r>
                        <a:rPr lang="en-US" sz="1400" b="1" i="0" u="none" strike="noStrike" dirty="0">
                          <a:solidFill>
                            <a:srgbClr val="000000"/>
                          </a:solidFill>
                          <a:latin typeface="Calibri"/>
                        </a:rPr>
                        <a:t>3424</a:t>
                      </a:r>
                    </a:p>
                  </a:txBody>
                  <a:tcPr marL="7620" marR="7620" marT="7620" marB="0" anchor="b"/>
                </a:tc>
                <a:tc>
                  <a:txBody>
                    <a:bodyPr/>
                    <a:lstStyle/>
                    <a:p>
                      <a:pPr algn="ctr" fontAlgn="b"/>
                      <a:r>
                        <a:rPr lang="en-US" sz="1400" b="1" i="0" u="none" strike="noStrike">
                          <a:solidFill>
                            <a:srgbClr val="000000"/>
                          </a:solidFill>
                          <a:latin typeface="Calibri"/>
                        </a:rPr>
                        <a:t>70.50%</a:t>
                      </a:r>
                    </a:p>
                  </a:txBody>
                  <a:tcPr marL="7620" marR="7620" marT="7620" marB="0" anchor="b"/>
                </a:tc>
                <a:tc>
                  <a:txBody>
                    <a:bodyPr/>
                    <a:lstStyle/>
                    <a:p>
                      <a:pPr algn="ctr" fontAlgn="b"/>
                      <a:r>
                        <a:rPr lang="en-US" sz="1400" b="1" i="0" u="none" strike="noStrike" dirty="0">
                          <a:solidFill>
                            <a:srgbClr val="000000"/>
                          </a:solidFill>
                          <a:latin typeface="Calibri"/>
                        </a:rPr>
                        <a:t>83.06%</a:t>
                      </a:r>
                    </a:p>
                  </a:txBody>
                  <a:tcPr marL="7620" marR="7620" marT="7620" marB="0" anchor="b"/>
                </a:tc>
              </a:tr>
              <a:tr h="370840">
                <a:tc>
                  <a:txBody>
                    <a:bodyPr/>
                    <a:lstStyle/>
                    <a:p>
                      <a:pPr algn="ctr" fontAlgn="b"/>
                      <a:r>
                        <a:rPr lang="en-US" sz="1400" b="1" i="0" u="none" strike="noStrike" dirty="0">
                          <a:solidFill>
                            <a:srgbClr val="000000"/>
                          </a:solidFill>
                          <a:latin typeface="Calibri"/>
                        </a:rPr>
                        <a:t>2009-2010</a:t>
                      </a:r>
                    </a:p>
                  </a:txBody>
                  <a:tcPr marL="7620" marR="7620" marT="7620" marB="0" anchor="b"/>
                </a:tc>
                <a:tc>
                  <a:txBody>
                    <a:bodyPr/>
                    <a:lstStyle/>
                    <a:p>
                      <a:pPr algn="ctr" fontAlgn="b"/>
                      <a:r>
                        <a:rPr lang="en-US" sz="1000" b="1" i="0" u="none" strike="noStrike" dirty="0">
                          <a:solidFill>
                            <a:srgbClr val="000000"/>
                          </a:solidFill>
                          <a:latin typeface="Calibri"/>
                        </a:rPr>
                        <a:t>Mathematics</a:t>
                      </a:r>
                    </a:p>
                  </a:txBody>
                  <a:tcPr marL="7620" marR="7620" marT="7620" marB="0" anchor="b"/>
                </a:tc>
                <a:tc>
                  <a:txBody>
                    <a:bodyPr/>
                    <a:lstStyle/>
                    <a:p>
                      <a:pPr algn="ctr" fontAlgn="b"/>
                      <a:r>
                        <a:rPr lang="en-US" sz="1400" b="1" i="0" u="none" strike="noStrike" dirty="0">
                          <a:solidFill>
                            <a:srgbClr val="000000"/>
                          </a:solidFill>
                          <a:latin typeface="Calibri"/>
                        </a:rPr>
                        <a:t>1S2</a:t>
                      </a:r>
                    </a:p>
                  </a:txBody>
                  <a:tcPr marL="7620" marR="7620" marT="7620" marB="0" anchor="b"/>
                </a:tc>
                <a:tc>
                  <a:txBody>
                    <a:bodyPr/>
                    <a:lstStyle/>
                    <a:p>
                      <a:pPr algn="ctr" fontAlgn="b"/>
                      <a:r>
                        <a:rPr lang="en-US" sz="1400" b="1" i="0" u="none" strike="noStrike">
                          <a:solidFill>
                            <a:srgbClr val="000000"/>
                          </a:solidFill>
                          <a:latin typeface="Calibri"/>
                        </a:rPr>
                        <a:t>5531</a:t>
                      </a:r>
                    </a:p>
                  </a:txBody>
                  <a:tcPr marL="7620" marR="7620" marT="7620" marB="0" anchor="b"/>
                </a:tc>
                <a:tc>
                  <a:txBody>
                    <a:bodyPr/>
                    <a:lstStyle/>
                    <a:p>
                      <a:pPr algn="ctr" fontAlgn="b"/>
                      <a:r>
                        <a:rPr lang="en-US" sz="1400" b="1" i="0" u="none" strike="noStrike" dirty="0">
                          <a:solidFill>
                            <a:srgbClr val="000000"/>
                          </a:solidFill>
                          <a:latin typeface="Calibri"/>
                        </a:rPr>
                        <a:t>6298</a:t>
                      </a:r>
                    </a:p>
                  </a:txBody>
                  <a:tcPr marL="7620" marR="7620" marT="7620" marB="0" anchor="b"/>
                </a:tc>
                <a:tc>
                  <a:txBody>
                    <a:bodyPr/>
                    <a:lstStyle/>
                    <a:p>
                      <a:pPr algn="ctr" fontAlgn="b"/>
                      <a:r>
                        <a:rPr lang="en-US" sz="1400" b="1" i="0" u="none" strike="noStrike">
                          <a:solidFill>
                            <a:srgbClr val="000000"/>
                          </a:solidFill>
                          <a:latin typeface="Calibri"/>
                        </a:rPr>
                        <a:t>76.40%</a:t>
                      </a:r>
                    </a:p>
                  </a:txBody>
                  <a:tcPr marL="7620" marR="7620" marT="7620" marB="0" anchor="b"/>
                </a:tc>
                <a:tc>
                  <a:txBody>
                    <a:bodyPr/>
                    <a:lstStyle/>
                    <a:p>
                      <a:pPr algn="ctr" fontAlgn="b"/>
                      <a:r>
                        <a:rPr lang="en-US" sz="1400" b="1" i="0" u="none" strike="noStrike" dirty="0">
                          <a:solidFill>
                            <a:srgbClr val="000000"/>
                          </a:solidFill>
                          <a:latin typeface="Calibri"/>
                        </a:rPr>
                        <a:t>87.82%</a:t>
                      </a:r>
                    </a:p>
                  </a:txBody>
                  <a:tcPr marL="7620" marR="7620" marT="7620" marB="0" anchor="b"/>
                </a:tc>
              </a:tr>
              <a:tr h="370840">
                <a:tc>
                  <a:txBody>
                    <a:bodyPr/>
                    <a:lstStyle/>
                    <a:p>
                      <a:pPr algn="ctr" fontAlgn="b"/>
                      <a:r>
                        <a:rPr lang="en-US" sz="1400" b="1" i="0" u="none" strike="noStrike" dirty="0">
                          <a:solidFill>
                            <a:srgbClr val="000000"/>
                          </a:solidFill>
                          <a:latin typeface="Calibri"/>
                        </a:rPr>
                        <a:t>2008-2009</a:t>
                      </a:r>
                    </a:p>
                  </a:txBody>
                  <a:tcPr marL="7620" marR="7620" marT="7620" marB="0" anchor="b"/>
                </a:tc>
                <a:tc>
                  <a:txBody>
                    <a:bodyPr/>
                    <a:lstStyle/>
                    <a:p>
                      <a:pPr algn="ctr" fontAlgn="b"/>
                      <a:r>
                        <a:rPr lang="en-US" sz="1000" b="1" i="0" u="none" strike="noStrike" dirty="0">
                          <a:solidFill>
                            <a:srgbClr val="000000"/>
                          </a:solidFill>
                          <a:latin typeface="Calibri"/>
                        </a:rPr>
                        <a:t>Technical Skill Attainment</a:t>
                      </a:r>
                    </a:p>
                  </a:txBody>
                  <a:tcPr marL="7620" marR="7620" marT="7620" marB="0" anchor="b"/>
                </a:tc>
                <a:tc>
                  <a:txBody>
                    <a:bodyPr/>
                    <a:lstStyle/>
                    <a:p>
                      <a:pPr algn="ctr" fontAlgn="b"/>
                      <a:r>
                        <a:rPr lang="en-US" sz="1400" b="1" i="0" u="none" strike="noStrike" dirty="0">
                          <a:solidFill>
                            <a:srgbClr val="000000"/>
                          </a:solidFill>
                          <a:latin typeface="Calibri"/>
                        </a:rPr>
                        <a:t>2S1</a:t>
                      </a:r>
                    </a:p>
                  </a:txBody>
                  <a:tcPr marL="7620" marR="7620" marT="7620" marB="0" anchor="b"/>
                </a:tc>
                <a:tc>
                  <a:txBody>
                    <a:bodyPr/>
                    <a:lstStyle/>
                    <a:p>
                      <a:pPr algn="ctr" fontAlgn="b"/>
                      <a:r>
                        <a:rPr lang="en-US" sz="1400" b="1" i="0" u="none" strike="noStrike">
                          <a:solidFill>
                            <a:srgbClr val="000000"/>
                          </a:solidFill>
                          <a:latin typeface="Calibri"/>
                        </a:rPr>
                        <a:t>7239</a:t>
                      </a:r>
                    </a:p>
                  </a:txBody>
                  <a:tcPr marL="7620" marR="7620" marT="7620" marB="0" anchor="b"/>
                </a:tc>
                <a:tc>
                  <a:txBody>
                    <a:bodyPr/>
                    <a:lstStyle/>
                    <a:p>
                      <a:pPr algn="ctr" fontAlgn="b"/>
                      <a:r>
                        <a:rPr lang="en-US" sz="1400" b="1" i="0" u="none" strike="noStrike" dirty="0">
                          <a:solidFill>
                            <a:srgbClr val="000000"/>
                          </a:solidFill>
                          <a:latin typeface="Calibri"/>
                        </a:rPr>
                        <a:t>7239</a:t>
                      </a:r>
                    </a:p>
                  </a:txBody>
                  <a:tcPr marL="7620" marR="7620" marT="7620" marB="0" anchor="b"/>
                </a:tc>
                <a:tc>
                  <a:txBody>
                    <a:bodyPr/>
                    <a:lstStyle/>
                    <a:p>
                      <a:pPr algn="ctr" fontAlgn="b"/>
                      <a:r>
                        <a:rPr lang="en-US" sz="1400" b="1" i="0" u="none" strike="noStrike">
                          <a:solidFill>
                            <a:srgbClr val="000000"/>
                          </a:solidFill>
                          <a:latin typeface="Calibri"/>
                        </a:rPr>
                        <a:t>85.00%</a:t>
                      </a:r>
                    </a:p>
                  </a:txBody>
                  <a:tcPr marL="7620" marR="7620" marT="7620" marB="0" anchor="b"/>
                </a:tc>
                <a:tc>
                  <a:txBody>
                    <a:bodyPr/>
                    <a:lstStyle/>
                    <a:p>
                      <a:pPr algn="ctr" fontAlgn="b"/>
                      <a:r>
                        <a:rPr lang="en-US" sz="1400" b="1" i="0" u="none" strike="noStrike" dirty="0">
                          <a:solidFill>
                            <a:srgbClr val="000000"/>
                          </a:solidFill>
                          <a:latin typeface="Calibri"/>
                        </a:rPr>
                        <a:t>100.00%</a:t>
                      </a:r>
                    </a:p>
                  </a:txBody>
                  <a:tcPr marL="7620" marR="7620" marT="7620" marB="0" anchor="b"/>
                </a:tc>
              </a:tr>
              <a:tr h="370840">
                <a:tc>
                  <a:txBody>
                    <a:bodyPr/>
                    <a:lstStyle/>
                    <a:p>
                      <a:pPr algn="ctr" fontAlgn="b"/>
                      <a:r>
                        <a:rPr lang="en-US" sz="1400" b="1" i="0" u="none" strike="noStrike" dirty="0">
                          <a:solidFill>
                            <a:srgbClr val="000000"/>
                          </a:solidFill>
                          <a:latin typeface="Calibri"/>
                        </a:rPr>
                        <a:t>2009-2010</a:t>
                      </a:r>
                    </a:p>
                  </a:txBody>
                  <a:tcPr marL="7620" marR="7620" marT="7620" marB="0" anchor="b"/>
                </a:tc>
                <a:tc>
                  <a:txBody>
                    <a:bodyPr/>
                    <a:lstStyle/>
                    <a:p>
                      <a:pPr algn="ctr" fontAlgn="b"/>
                      <a:r>
                        <a:rPr lang="en-US" sz="1000" b="1" i="0" u="none" strike="noStrike" dirty="0">
                          <a:solidFill>
                            <a:srgbClr val="000000"/>
                          </a:solidFill>
                          <a:latin typeface="Calibri"/>
                        </a:rPr>
                        <a:t>Technical Skill Attainment</a:t>
                      </a:r>
                    </a:p>
                  </a:txBody>
                  <a:tcPr marL="7620" marR="7620" marT="7620" marB="0" anchor="b"/>
                </a:tc>
                <a:tc>
                  <a:txBody>
                    <a:bodyPr/>
                    <a:lstStyle/>
                    <a:p>
                      <a:pPr algn="ctr" fontAlgn="b"/>
                      <a:r>
                        <a:rPr lang="en-US" sz="1400" b="1" i="0" u="none" strike="noStrike" dirty="0">
                          <a:solidFill>
                            <a:srgbClr val="000000"/>
                          </a:solidFill>
                          <a:latin typeface="Calibri"/>
                        </a:rPr>
                        <a:t>2S1</a:t>
                      </a:r>
                    </a:p>
                  </a:txBody>
                  <a:tcPr marL="7620" marR="7620" marT="7620" marB="0" anchor="b"/>
                </a:tc>
                <a:tc>
                  <a:txBody>
                    <a:bodyPr/>
                    <a:lstStyle/>
                    <a:p>
                      <a:pPr algn="ctr" fontAlgn="b"/>
                      <a:r>
                        <a:rPr lang="en-US" sz="1400" b="1" i="0" u="none" strike="noStrike">
                          <a:solidFill>
                            <a:srgbClr val="000000"/>
                          </a:solidFill>
                          <a:latin typeface="Calibri"/>
                        </a:rPr>
                        <a:t>7066</a:t>
                      </a:r>
                    </a:p>
                  </a:txBody>
                  <a:tcPr marL="7620" marR="7620" marT="7620" marB="0" anchor="b"/>
                </a:tc>
                <a:tc>
                  <a:txBody>
                    <a:bodyPr/>
                    <a:lstStyle/>
                    <a:p>
                      <a:pPr algn="ctr" fontAlgn="b"/>
                      <a:r>
                        <a:rPr lang="en-US" sz="1400" b="1" i="0" u="none" strike="noStrike" dirty="0">
                          <a:solidFill>
                            <a:srgbClr val="000000"/>
                          </a:solidFill>
                          <a:latin typeface="Calibri"/>
                        </a:rPr>
                        <a:t>7066</a:t>
                      </a:r>
                    </a:p>
                  </a:txBody>
                  <a:tcPr marL="7620" marR="7620" marT="7620" marB="0" anchor="b"/>
                </a:tc>
                <a:tc>
                  <a:txBody>
                    <a:bodyPr/>
                    <a:lstStyle/>
                    <a:p>
                      <a:pPr algn="ctr" fontAlgn="b"/>
                      <a:r>
                        <a:rPr lang="en-US" sz="1400" b="1" i="0" u="none" strike="noStrike">
                          <a:solidFill>
                            <a:srgbClr val="000000"/>
                          </a:solidFill>
                          <a:latin typeface="Calibri"/>
                        </a:rPr>
                        <a:t>86.78%</a:t>
                      </a:r>
                    </a:p>
                  </a:txBody>
                  <a:tcPr marL="7620" marR="7620" marT="7620" marB="0" anchor="b"/>
                </a:tc>
                <a:tc>
                  <a:txBody>
                    <a:bodyPr/>
                    <a:lstStyle/>
                    <a:p>
                      <a:pPr algn="ctr" fontAlgn="b"/>
                      <a:r>
                        <a:rPr lang="en-US" sz="1400" b="1" i="0" u="none" strike="noStrike" dirty="0">
                          <a:solidFill>
                            <a:srgbClr val="000000"/>
                          </a:solidFill>
                          <a:latin typeface="Calibri"/>
                        </a:rPr>
                        <a:t>100.00%</a:t>
                      </a:r>
                    </a:p>
                  </a:txBody>
                  <a:tcPr marL="7620" marR="7620" marT="7620" marB="0" anchor="b"/>
                </a:tc>
              </a:tr>
              <a:tr h="370840">
                <a:tc>
                  <a:txBody>
                    <a:bodyPr/>
                    <a:lstStyle/>
                    <a:p>
                      <a:pPr algn="ctr" fontAlgn="b"/>
                      <a:r>
                        <a:rPr lang="en-US" sz="1400" b="1" i="0" u="none" strike="noStrike" dirty="0">
                          <a:solidFill>
                            <a:srgbClr val="000000"/>
                          </a:solidFill>
                          <a:latin typeface="Calibri"/>
                        </a:rPr>
                        <a:t>2008-2009</a:t>
                      </a:r>
                    </a:p>
                  </a:txBody>
                  <a:tcPr marL="7620" marR="7620" marT="7620" marB="0" anchor="b"/>
                </a:tc>
                <a:tc>
                  <a:txBody>
                    <a:bodyPr/>
                    <a:lstStyle/>
                    <a:p>
                      <a:pPr algn="ctr" fontAlgn="b"/>
                      <a:r>
                        <a:rPr lang="en-US" sz="1000" b="1" i="0" u="none" strike="noStrike" dirty="0">
                          <a:solidFill>
                            <a:srgbClr val="000000"/>
                          </a:solidFill>
                          <a:latin typeface="Calibri"/>
                        </a:rPr>
                        <a:t>School Completion</a:t>
                      </a:r>
                    </a:p>
                  </a:txBody>
                  <a:tcPr marL="7620" marR="7620" marT="7620" marB="0" anchor="b"/>
                </a:tc>
                <a:tc>
                  <a:txBody>
                    <a:bodyPr/>
                    <a:lstStyle/>
                    <a:p>
                      <a:pPr algn="ctr" fontAlgn="b"/>
                      <a:r>
                        <a:rPr lang="en-US" sz="1400" b="1" i="0" u="none" strike="noStrike" dirty="0">
                          <a:solidFill>
                            <a:srgbClr val="000000"/>
                          </a:solidFill>
                          <a:latin typeface="Calibri"/>
                        </a:rPr>
                        <a:t>3S1</a:t>
                      </a:r>
                    </a:p>
                  </a:txBody>
                  <a:tcPr marL="7620" marR="7620" marT="7620" marB="0" anchor="b"/>
                </a:tc>
                <a:tc>
                  <a:txBody>
                    <a:bodyPr/>
                    <a:lstStyle/>
                    <a:p>
                      <a:pPr algn="ctr" fontAlgn="b"/>
                      <a:r>
                        <a:rPr lang="en-US" sz="1400" b="1" i="0" u="none" strike="noStrike">
                          <a:solidFill>
                            <a:srgbClr val="000000"/>
                          </a:solidFill>
                          <a:latin typeface="Calibri"/>
                        </a:rPr>
                        <a:t>6722</a:t>
                      </a:r>
                    </a:p>
                  </a:txBody>
                  <a:tcPr marL="7620" marR="7620" marT="7620" marB="0" anchor="b"/>
                </a:tc>
                <a:tc>
                  <a:txBody>
                    <a:bodyPr/>
                    <a:lstStyle/>
                    <a:p>
                      <a:pPr algn="ctr" fontAlgn="b"/>
                      <a:r>
                        <a:rPr lang="en-US" sz="1400" b="1" i="0" u="none" strike="noStrike" dirty="0">
                          <a:solidFill>
                            <a:srgbClr val="000000"/>
                          </a:solidFill>
                          <a:latin typeface="Calibri"/>
                        </a:rPr>
                        <a:t>6829</a:t>
                      </a:r>
                    </a:p>
                  </a:txBody>
                  <a:tcPr marL="7620" marR="7620" marT="7620" marB="0" anchor="b"/>
                </a:tc>
                <a:tc>
                  <a:txBody>
                    <a:bodyPr/>
                    <a:lstStyle/>
                    <a:p>
                      <a:pPr algn="ctr" fontAlgn="b"/>
                      <a:r>
                        <a:rPr lang="en-US" sz="1400" b="1" i="0" u="none" strike="noStrike">
                          <a:solidFill>
                            <a:srgbClr val="000000"/>
                          </a:solidFill>
                          <a:latin typeface="Calibri"/>
                        </a:rPr>
                        <a:t>95.00%</a:t>
                      </a:r>
                    </a:p>
                  </a:txBody>
                  <a:tcPr marL="7620" marR="7620" marT="7620" marB="0" anchor="b"/>
                </a:tc>
                <a:tc>
                  <a:txBody>
                    <a:bodyPr/>
                    <a:lstStyle/>
                    <a:p>
                      <a:pPr algn="ctr" fontAlgn="b"/>
                      <a:r>
                        <a:rPr lang="en-US" sz="1400" b="1" i="0" u="none" strike="noStrike" dirty="0">
                          <a:solidFill>
                            <a:srgbClr val="000000"/>
                          </a:solidFill>
                          <a:latin typeface="Calibri"/>
                        </a:rPr>
                        <a:t>98.43%</a:t>
                      </a:r>
                    </a:p>
                  </a:txBody>
                  <a:tcPr marL="7620" marR="7620" marT="7620" marB="0" anchor="b"/>
                </a:tc>
              </a:tr>
              <a:tr h="370840">
                <a:tc>
                  <a:txBody>
                    <a:bodyPr/>
                    <a:lstStyle/>
                    <a:p>
                      <a:pPr algn="ctr" fontAlgn="b"/>
                      <a:r>
                        <a:rPr lang="en-US" sz="1400" b="1" i="0" u="none" strike="noStrike" dirty="0">
                          <a:solidFill>
                            <a:srgbClr val="000000"/>
                          </a:solidFill>
                          <a:latin typeface="Calibri"/>
                        </a:rPr>
                        <a:t>2009-2010</a:t>
                      </a:r>
                    </a:p>
                  </a:txBody>
                  <a:tcPr marL="7620" marR="7620" marT="7620" marB="0" anchor="b"/>
                </a:tc>
                <a:tc>
                  <a:txBody>
                    <a:bodyPr/>
                    <a:lstStyle/>
                    <a:p>
                      <a:pPr algn="ctr" fontAlgn="b"/>
                      <a:r>
                        <a:rPr lang="en-US" sz="1000" b="1" i="0" u="none" strike="noStrike" dirty="0">
                          <a:solidFill>
                            <a:srgbClr val="000000"/>
                          </a:solidFill>
                          <a:latin typeface="Calibri"/>
                        </a:rPr>
                        <a:t>School Completion</a:t>
                      </a:r>
                    </a:p>
                  </a:txBody>
                  <a:tcPr marL="7620" marR="7620" marT="7620" marB="0" anchor="b"/>
                </a:tc>
                <a:tc>
                  <a:txBody>
                    <a:bodyPr/>
                    <a:lstStyle/>
                    <a:p>
                      <a:pPr algn="ctr" fontAlgn="b"/>
                      <a:r>
                        <a:rPr lang="en-US" sz="1400" b="1" i="0" u="none" strike="noStrike" dirty="0">
                          <a:solidFill>
                            <a:srgbClr val="000000"/>
                          </a:solidFill>
                          <a:latin typeface="Calibri"/>
                        </a:rPr>
                        <a:t>3S1</a:t>
                      </a:r>
                    </a:p>
                  </a:txBody>
                  <a:tcPr marL="7620" marR="7620" marT="7620" marB="0" anchor="b"/>
                </a:tc>
                <a:tc>
                  <a:txBody>
                    <a:bodyPr/>
                    <a:lstStyle/>
                    <a:p>
                      <a:pPr algn="ctr" fontAlgn="b"/>
                      <a:r>
                        <a:rPr lang="en-US" sz="1400" b="1" i="0" u="none" strike="noStrike">
                          <a:solidFill>
                            <a:srgbClr val="000000"/>
                          </a:solidFill>
                          <a:latin typeface="Calibri"/>
                        </a:rPr>
                        <a:t>7066</a:t>
                      </a:r>
                    </a:p>
                  </a:txBody>
                  <a:tcPr marL="7620" marR="7620" marT="7620" marB="0" anchor="b"/>
                </a:tc>
                <a:tc>
                  <a:txBody>
                    <a:bodyPr/>
                    <a:lstStyle/>
                    <a:p>
                      <a:pPr algn="ctr" fontAlgn="b"/>
                      <a:r>
                        <a:rPr lang="en-US" sz="1400" b="1" i="0" u="none" strike="noStrike" dirty="0">
                          <a:solidFill>
                            <a:srgbClr val="000000"/>
                          </a:solidFill>
                          <a:latin typeface="Calibri"/>
                        </a:rPr>
                        <a:t>7444</a:t>
                      </a:r>
                    </a:p>
                  </a:txBody>
                  <a:tcPr marL="7620" marR="7620" marT="7620" marB="0" anchor="b"/>
                </a:tc>
                <a:tc>
                  <a:txBody>
                    <a:bodyPr/>
                    <a:lstStyle/>
                    <a:p>
                      <a:pPr algn="ctr" fontAlgn="b"/>
                      <a:r>
                        <a:rPr lang="en-US" sz="1400" b="1" i="0" u="none" strike="noStrike">
                          <a:solidFill>
                            <a:srgbClr val="000000"/>
                          </a:solidFill>
                          <a:latin typeface="Calibri"/>
                        </a:rPr>
                        <a:t>95.33%</a:t>
                      </a:r>
                    </a:p>
                  </a:txBody>
                  <a:tcPr marL="7620" marR="7620" marT="7620" marB="0" anchor="b"/>
                </a:tc>
                <a:tc>
                  <a:txBody>
                    <a:bodyPr/>
                    <a:lstStyle/>
                    <a:p>
                      <a:pPr algn="ctr" fontAlgn="b"/>
                      <a:r>
                        <a:rPr lang="en-US" sz="1400" b="1" i="0" u="none" strike="noStrike" dirty="0">
                          <a:solidFill>
                            <a:srgbClr val="000000"/>
                          </a:solidFill>
                          <a:latin typeface="Calibri"/>
                        </a:rPr>
                        <a:t>94.92%</a:t>
                      </a:r>
                    </a:p>
                  </a:txBody>
                  <a:tcPr marL="7620" marR="7620" marT="7620" marB="0" anchor="b"/>
                </a:tc>
              </a:tr>
              <a:tr h="370840">
                <a:tc>
                  <a:txBody>
                    <a:bodyPr/>
                    <a:lstStyle/>
                    <a:p>
                      <a:pPr algn="ctr" fontAlgn="b"/>
                      <a:r>
                        <a:rPr lang="en-US" sz="1400" b="1" i="0" u="none" strike="noStrike" dirty="0">
                          <a:solidFill>
                            <a:srgbClr val="000000"/>
                          </a:solidFill>
                          <a:latin typeface="Calibri"/>
                        </a:rPr>
                        <a:t>2008-2009</a:t>
                      </a:r>
                    </a:p>
                  </a:txBody>
                  <a:tcPr marL="7620" marR="7620" marT="7620" marB="0" anchor="b"/>
                </a:tc>
                <a:tc>
                  <a:txBody>
                    <a:bodyPr/>
                    <a:lstStyle/>
                    <a:p>
                      <a:pPr algn="ctr" fontAlgn="b"/>
                      <a:r>
                        <a:rPr lang="en-US" sz="1000" b="1" i="0" u="none" strike="noStrike" dirty="0">
                          <a:solidFill>
                            <a:srgbClr val="000000"/>
                          </a:solidFill>
                          <a:latin typeface="Calibri"/>
                        </a:rPr>
                        <a:t>Student Graduation Rates</a:t>
                      </a:r>
                    </a:p>
                  </a:txBody>
                  <a:tcPr marL="7620" marR="7620" marT="7620" marB="0" anchor="b"/>
                </a:tc>
                <a:tc>
                  <a:txBody>
                    <a:bodyPr/>
                    <a:lstStyle/>
                    <a:p>
                      <a:pPr algn="ctr" fontAlgn="b"/>
                      <a:r>
                        <a:rPr lang="en-US" sz="1400" b="1" i="0" u="none" strike="noStrike" dirty="0">
                          <a:solidFill>
                            <a:srgbClr val="000000"/>
                          </a:solidFill>
                          <a:latin typeface="Calibri"/>
                        </a:rPr>
                        <a:t>4S1</a:t>
                      </a:r>
                    </a:p>
                  </a:txBody>
                  <a:tcPr marL="7620" marR="7620" marT="7620" marB="0" anchor="b"/>
                </a:tc>
                <a:tc>
                  <a:txBody>
                    <a:bodyPr/>
                    <a:lstStyle/>
                    <a:p>
                      <a:pPr algn="ctr" fontAlgn="b"/>
                      <a:r>
                        <a:rPr lang="en-US" sz="1400" b="1" i="0" u="none" strike="noStrike">
                          <a:solidFill>
                            <a:srgbClr val="000000"/>
                          </a:solidFill>
                          <a:latin typeface="Calibri"/>
                        </a:rPr>
                        <a:t>7064</a:t>
                      </a:r>
                    </a:p>
                  </a:txBody>
                  <a:tcPr marL="7620" marR="7620" marT="7620" marB="0" anchor="b"/>
                </a:tc>
                <a:tc>
                  <a:txBody>
                    <a:bodyPr/>
                    <a:lstStyle/>
                    <a:p>
                      <a:pPr algn="ctr" fontAlgn="b"/>
                      <a:r>
                        <a:rPr lang="en-US" sz="1400" b="1" i="0" u="none" strike="noStrike" dirty="0">
                          <a:solidFill>
                            <a:srgbClr val="000000"/>
                          </a:solidFill>
                          <a:latin typeface="Calibri"/>
                        </a:rPr>
                        <a:t>7064</a:t>
                      </a:r>
                    </a:p>
                  </a:txBody>
                  <a:tcPr marL="7620" marR="7620" marT="7620" marB="0" anchor="b"/>
                </a:tc>
                <a:tc>
                  <a:txBody>
                    <a:bodyPr/>
                    <a:lstStyle/>
                    <a:p>
                      <a:pPr algn="ctr" fontAlgn="b"/>
                      <a:r>
                        <a:rPr lang="en-US" sz="1400" b="1" i="0" u="none" strike="noStrike">
                          <a:solidFill>
                            <a:srgbClr val="000000"/>
                          </a:solidFill>
                          <a:latin typeface="Calibri"/>
                        </a:rPr>
                        <a:t>75.00%</a:t>
                      </a:r>
                    </a:p>
                  </a:txBody>
                  <a:tcPr marL="7620" marR="7620" marT="7620" marB="0" anchor="b"/>
                </a:tc>
                <a:tc>
                  <a:txBody>
                    <a:bodyPr/>
                    <a:lstStyle/>
                    <a:p>
                      <a:pPr algn="ctr" fontAlgn="b"/>
                      <a:r>
                        <a:rPr lang="en-US" sz="1400" b="1" i="0" u="none" strike="noStrike" dirty="0">
                          <a:solidFill>
                            <a:srgbClr val="000000"/>
                          </a:solidFill>
                          <a:latin typeface="Calibri"/>
                        </a:rPr>
                        <a:t>100.00%</a:t>
                      </a:r>
                    </a:p>
                  </a:txBody>
                  <a:tcPr marL="7620" marR="7620" marT="7620" marB="0" anchor="b"/>
                </a:tc>
              </a:tr>
              <a:tr h="370840">
                <a:tc>
                  <a:txBody>
                    <a:bodyPr/>
                    <a:lstStyle/>
                    <a:p>
                      <a:pPr algn="ctr" fontAlgn="b"/>
                      <a:r>
                        <a:rPr lang="en-US" sz="1400" b="1" i="0" u="none" strike="noStrike" dirty="0">
                          <a:solidFill>
                            <a:srgbClr val="000000"/>
                          </a:solidFill>
                          <a:latin typeface="Calibri"/>
                        </a:rPr>
                        <a:t>2009-2010</a:t>
                      </a:r>
                    </a:p>
                  </a:txBody>
                  <a:tcPr marL="7620" marR="7620" marT="7620" marB="0" anchor="b"/>
                </a:tc>
                <a:tc>
                  <a:txBody>
                    <a:bodyPr/>
                    <a:lstStyle/>
                    <a:p>
                      <a:pPr algn="ctr" fontAlgn="b"/>
                      <a:r>
                        <a:rPr lang="en-US" sz="1000" b="1" i="0" u="none" strike="noStrike" dirty="0">
                          <a:solidFill>
                            <a:srgbClr val="000000"/>
                          </a:solidFill>
                          <a:latin typeface="Calibri"/>
                        </a:rPr>
                        <a:t>Student Graduation Rates</a:t>
                      </a:r>
                    </a:p>
                  </a:txBody>
                  <a:tcPr marL="7620" marR="7620" marT="7620" marB="0" anchor="b"/>
                </a:tc>
                <a:tc>
                  <a:txBody>
                    <a:bodyPr/>
                    <a:lstStyle/>
                    <a:p>
                      <a:pPr algn="ctr" fontAlgn="b"/>
                      <a:r>
                        <a:rPr lang="en-US" sz="1400" b="1" i="0" u="none" strike="noStrike" dirty="0">
                          <a:solidFill>
                            <a:srgbClr val="000000"/>
                          </a:solidFill>
                          <a:latin typeface="Calibri"/>
                        </a:rPr>
                        <a:t>4S1</a:t>
                      </a:r>
                    </a:p>
                  </a:txBody>
                  <a:tcPr marL="7620" marR="7620" marT="7620" marB="0" anchor="b"/>
                </a:tc>
                <a:tc>
                  <a:txBody>
                    <a:bodyPr/>
                    <a:lstStyle/>
                    <a:p>
                      <a:pPr algn="ctr" fontAlgn="b"/>
                      <a:r>
                        <a:rPr lang="en-US" sz="1400" b="1" i="0" u="none" strike="noStrike">
                          <a:solidFill>
                            <a:srgbClr val="000000"/>
                          </a:solidFill>
                          <a:latin typeface="Calibri"/>
                        </a:rPr>
                        <a:t>6367</a:t>
                      </a:r>
                    </a:p>
                  </a:txBody>
                  <a:tcPr marL="7620" marR="7620" marT="7620" marB="0" anchor="b"/>
                </a:tc>
                <a:tc>
                  <a:txBody>
                    <a:bodyPr/>
                    <a:lstStyle/>
                    <a:p>
                      <a:pPr algn="ctr" fontAlgn="b"/>
                      <a:r>
                        <a:rPr lang="en-US" sz="1400" b="1" i="0" u="none" strike="noStrike" dirty="0">
                          <a:solidFill>
                            <a:srgbClr val="000000"/>
                          </a:solidFill>
                          <a:latin typeface="Calibri"/>
                        </a:rPr>
                        <a:t>6367</a:t>
                      </a:r>
                    </a:p>
                  </a:txBody>
                  <a:tcPr marL="7620" marR="7620" marT="7620" marB="0" anchor="b"/>
                </a:tc>
                <a:tc>
                  <a:txBody>
                    <a:bodyPr/>
                    <a:lstStyle/>
                    <a:p>
                      <a:pPr algn="ctr" fontAlgn="b"/>
                      <a:r>
                        <a:rPr lang="en-US" sz="1400" b="1" i="0" u="none" strike="noStrike">
                          <a:solidFill>
                            <a:srgbClr val="000000"/>
                          </a:solidFill>
                          <a:latin typeface="Calibri"/>
                        </a:rPr>
                        <a:t>75.50%</a:t>
                      </a:r>
                    </a:p>
                  </a:txBody>
                  <a:tcPr marL="7620" marR="7620" marT="7620" marB="0" anchor="b"/>
                </a:tc>
                <a:tc>
                  <a:txBody>
                    <a:bodyPr/>
                    <a:lstStyle/>
                    <a:p>
                      <a:pPr algn="ctr" fontAlgn="b"/>
                      <a:r>
                        <a:rPr lang="en-US" sz="1400" b="1" i="0" u="none" strike="noStrike" dirty="0">
                          <a:solidFill>
                            <a:srgbClr val="000000"/>
                          </a:solidFill>
                          <a:latin typeface="Calibri"/>
                        </a:rPr>
                        <a:t>100.00%</a:t>
                      </a:r>
                    </a:p>
                  </a:txBody>
                  <a:tcPr marL="7620" marR="7620" marT="7620" marB="0" anchor="b"/>
                </a:tc>
              </a:tr>
              <a:tr h="370840">
                <a:tc>
                  <a:txBody>
                    <a:bodyPr/>
                    <a:lstStyle/>
                    <a:p>
                      <a:pPr algn="ctr" fontAlgn="b"/>
                      <a:r>
                        <a:rPr lang="en-US" sz="1400" b="1" i="0" u="none" strike="noStrike" dirty="0">
                          <a:solidFill>
                            <a:srgbClr val="000000"/>
                          </a:solidFill>
                          <a:latin typeface="Calibri"/>
                        </a:rPr>
                        <a:t>2008-2009</a:t>
                      </a:r>
                    </a:p>
                  </a:txBody>
                  <a:tcPr marL="7620" marR="7620" marT="7620" marB="0" anchor="b"/>
                </a:tc>
                <a:tc>
                  <a:txBody>
                    <a:bodyPr/>
                    <a:lstStyle/>
                    <a:p>
                      <a:pPr algn="ctr" fontAlgn="b"/>
                      <a:r>
                        <a:rPr lang="en-US" sz="1000" b="1" i="0" u="none" strike="noStrike" dirty="0">
                          <a:solidFill>
                            <a:srgbClr val="000000"/>
                          </a:solidFill>
                          <a:latin typeface="Calibri"/>
                        </a:rPr>
                        <a:t>Placement</a:t>
                      </a:r>
                    </a:p>
                  </a:txBody>
                  <a:tcPr marL="7620" marR="7620" marT="7620" marB="0" anchor="b"/>
                </a:tc>
                <a:tc>
                  <a:txBody>
                    <a:bodyPr/>
                    <a:lstStyle/>
                    <a:p>
                      <a:pPr algn="ctr" fontAlgn="b"/>
                      <a:r>
                        <a:rPr lang="en-US" sz="1400" b="1" i="0" u="none" strike="noStrike" dirty="0">
                          <a:solidFill>
                            <a:srgbClr val="000000"/>
                          </a:solidFill>
                          <a:latin typeface="Calibri"/>
                        </a:rPr>
                        <a:t>5S1</a:t>
                      </a:r>
                    </a:p>
                  </a:txBody>
                  <a:tcPr marL="7620" marR="7620" marT="7620" marB="0" anchor="b"/>
                </a:tc>
                <a:tc>
                  <a:txBody>
                    <a:bodyPr/>
                    <a:lstStyle/>
                    <a:p>
                      <a:pPr algn="ctr" fontAlgn="b"/>
                      <a:r>
                        <a:rPr lang="en-US" sz="1400" b="1" i="0" u="none" strike="noStrike">
                          <a:solidFill>
                            <a:srgbClr val="000000"/>
                          </a:solidFill>
                          <a:latin typeface="Calibri"/>
                        </a:rPr>
                        <a:t>8191</a:t>
                      </a:r>
                    </a:p>
                  </a:txBody>
                  <a:tcPr marL="7620" marR="7620" marT="7620" marB="0" anchor="b"/>
                </a:tc>
                <a:tc>
                  <a:txBody>
                    <a:bodyPr/>
                    <a:lstStyle/>
                    <a:p>
                      <a:pPr algn="ctr" fontAlgn="b"/>
                      <a:r>
                        <a:rPr lang="en-US" sz="1400" b="1" i="0" u="none" strike="noStrike" dirty="0">
                          <a:solidFill>
                            <a:srgbClr val="000000"/>
                          </a:solidFill>
                          <a:latin typeface="Calibri"/>
                        </a:rPr>
                        <a:t>9441</a:t>
                      </a:r>
                    </a:p>
                  </a:txBody>
                  <a:tcPr marL="7620" marR="7620" marT="7620" marB="0" anchor="b"/>
                </a:tc>
                <a:tc>
                  <a:txBody>
                    <a:bodyPr/>
                    <a:lstStyle/>
                    <a:p>
                      <a:pPr algn="ctr" fontAlgn="b"/>
                      <a:r>
                        <a:rPr lang="en-US" sz="1400" b="1" i="0" u="none" strike="noStrike">
                          <a:solidFill>
                            <a:srgbClr val="000000"/>
                          </a:solidFill>
                          <a:latin typeface="Calibri"/>
                        </a:rPr>
                        <a:t>85.00%</a:t>
                      </a:r>
                    </a:p>
                  </a:txBody>
                  <a:tcPr marL="7620" marR="7620" marT="7620" marB="0" anchor="b"/>
                </a:tc>
                <a:tc>
                  <a:txBody>
                    <a:bodyPr/>
                    <a:lstStyle/>
                    <a:p>
                      <a:pPr algn="ctr" fontAlgn="b"/>
                      <a:r>
                        <a:rPr lang="en-US" sz="1400" b="1" i="0" u="none" strike="noStrike" dirty="0">
                          <a:solidFill>
                            <a:srgbClr val="000000"/>
                          </a:solidFill>
                          <a:latin typeface="Calibri"/>
                        </a:rPr>
                        <a:t>86.76%</a:t>
                      </a:r>
                    </a:p>
                  </a:txBody>
                  <a:tcPr marL="7620" marR="7620" marT="7620" marB="0" anchor="b"/>
                </a:tc>
              </a:tr>
              <a:tr h="370840">
                <a:tc>
                  <a:txBody>
                    <a:bodyPr/>
                    <a:lstStyle/>
                    <a:p>
                      <a:pPr algn="ctr" fontAlgn="b"/>
                      <a:r>
                        <a:rPr lang="en-US" sz="1400" b="1" i="0" u="none" strike="noStrike" dirty="0">
                          <a:solidFill>
                            <a:srgbClr val="000000"/>
                          </a:solidFill>
                          <a:latin typeface="Calibri"/>
                        </a:rPr>
                        <a:t>2009-2010</a:t>
                      </a:r>
                    </a:p>
                  </a:txBody>
                  <a:tcPr marL="7620" marR="7620" marT="7620" marB="0" anchor="b"/>
                </a:tc>
                <a:tc>
                  <a:txBody>
                    <a:bodyPr/>
                    <a:lstStyle/>
                    <a:p>
                      <a:pPr algn="ctr" fontAlgn="b"/>
                      <a:r>
                        <a:rPr lang="en-US" sz="1000" b="1" i="0" u="none" strike="noStrike" dirty="0">
                          <a:solidFill>
                            <a:srgbClr val="000000"/>
                          </a:solidFill>
                          <a:latin typeface="Calibri"/>
                        </a:rPr>
                        <a:t>Placement</a:t>
                      </a:r>
                    </a:p>
                  </a:txBody>
                  <a:tcPr marL="7620" marR="7620" marT="7620" marB="0" anchor="b"/>
                </a:tc>
                <a:tc>
                  <a:txBody>
                    <a:bodyPr/>
                    <a:lstStyle/>
                    <a:p>
                      <a:pPr algn="ctr" fontAlgn="b"/>
                      <a:r>
                        <a:rPr lang="en-US" sz="1400" b="1" i="0" u="none" strike="noStrike" dirty="0">
                          <a:solidFill>
                            <a:srgbClr val="000000"/>
                          </a:solidFill>
                          <a:latin typeface="Calibri"/>
                        </a:rPr>
                        <a:t>5S1</a:t>
                      </a:r>
                    </a:p>
                  </a:txBody>
                  <a:tcPr marL="7620" marR="7620" marT="7620" marB="0" anchor="b"/>
                </a:tc>
                <a:tc>
                  <a:txBody>
                    <a:bodyPr/>
                    <a:lstStyle/>
                    <a:p>
                      <a:pPr algn="ctr" fontAlgn="b"/>
                      <a:r>
                        <a:rPr lang="en-US" sz="1400" b="1" i="0" u="none" strike="noStrike">
                          <a:solidFill>
                            <a:srgbClr val="000000"/>
                          </a:solidFill>
                          <a:latin typeface="Calibri"/>
                        </a:rPr>
                        <a:t>5748</a:t>
                      </a:r>
                    </a:p>
                  </a:txBody>
                  <a:tcPr marL="7620" marR="7620" marT="7620" marB="0" anchor="b"/>
                </a:tc>
                <a:tc>
                  <a:txBody>
                    <a:bodyPr/>
                    <a:lstStyle/>
                    <a:p>
                      <a:pPr algn="ctr" fontAlgn="b"/>
                      <a:r>
                        <a:rPr lang="en-US" sz="1400" b="1" i="0" u="none" strike="noStrike" dirty="0">
                          <a:solidFill>
                            <a:srgbClr val="000000"/>
                          </a:solidFill>
                          <a:latin typeface="Calibri"/>
                        </a:rPr>
                        <a:t>6367</a:t>
                      </a:r>
                    </a:p>
                  </a:txBody>
                  <a:tcPr marL="7620" marR="7620" marT="7620" marB="0" anchor="b"/>
                </a:tc>
                <a:tc>
                  <a:txBody>
                    <a:bodyPr/>
                    <a:lstStyle/>
                    <a:p>
                      <a:pPr algn="ctr" fontAlgn="b"/>
                      <a:r>
                        <a:rPr lang="en-US" sz="1400" b="1" i="0" u="none" strike="noStrike">
                          <a:solidFill>
                            <a:srgbClr val="000000"/>
                          </a:solidFill>
                          <a:latin typeface="Calibri"/>
                        </a:rPr>
                        <a:t>86.78%</a:t>
                      </a:r>
                    </a:p>
                  </a:txBody>
                  <a:tcPr marL="7620" marR="7620" marT="7620" marB="0" anchor="b"/>
                </a:tc>
                <a:tc>
                  <a:txBody>
                    <a:bodyPr/>
                    <a:lstStyle/>
                    <a:p>
                      <a:pPr algn="ctr" fontAlgn="b"/>
                      <a:r>
                        <a:rPr lang="en-US" sz="1400" b="1" i="0" u="none" strike="noStrike" dirty="0">
                          <a:solidFill>
                            <a:srgbClr val="000000"/>
                          </a:solidFill>
                          <a:latin typeface="Calibri"/>
                        </a:rPr>
                        <a:t>90.28%</a:t>
                      </a:r>
                    </a:p>
                  </a:txBody>
                  <a:tcPr marL="7620" marR="7620" marT="7620" marB="0" anchor="b"/>
                </a:tc>
              </a:tr>
              <a:tr h="370840">
                <a:tc>
                  <a:txBody>
                    <a:bodyPr/>
                    <a:lstStyle/>
                    <a:p>
                      <a:pPr algn="ctr" fontAlgn="b"/>
                      <a:r>
                        <a:rPr lang="en-US" sz="1400" b="1" i="0" u="none" strike="noStrike" dirty="0">
                          <a:solidFill>
                            <a:srgbClr val="000000"/>
                          </a:solidFill>
                          <a:latin typeface="Calibri"/>
                        </a:rPr>
                        <a:t>2008-2009</a:t>
                      </a:r>
                    </a:p>
                  </a:txBody>
                  <a:tcPr marL="7620" marR="7620" marT="7620" marB="0" anchor="b"/>
                </a:tc>
                <a:tc>
                  <a:txBody>
                    <a:bodyPr/>
                    <a:lstStyle/>
                    <a:p>
                      <a:pPr algn="ctr" fontAlgn="b"/>
                      <a:r>
                        <a:rPr lang="en-US" sz="1000" b="1" i="0" u="none" strike="noStrike" dirty="0">
                          <a:solidFill>
                            <a:srgbClr val="000000"/>
                          </a:solidFill>
                          <a:latin typeface="Calibri"/>
                        </a:rPr>
                        <a:t>Nontraditional Participation</a:t>
                      </a:r>
                    </a:p>
                  </a:txBody>
                  <a:tcPr marL="7620" marR="7620" marT="7620" marB="0" anchor="b"/>
                </a:tc>
                <a:tc>
                  <a:txBody>
                    <a:bodyPr/>
                    <a:lstStyle/>
                    <a:p>
                      <a:pPr algn="ctr" fontAlgn="b"/>
                      <a:r>
                        <a:rPr lang="en-US" sz="1400" b="1" i="0" u="none" strike="noStrike" dirty="0">
                          <a:solidFill>
                            <a:srgbClr val="000000"/>
                          </a:solidFill>
                          <a:latin typeface="Calibri"/>
                        </a:rPr>
                        <a:t>6S1</a:t>
                      </a:r>
                    </a:p>
                  </a:txBody>
                  <a:tcPr marL="7620" marR="7620" marT="7620" marB="0" anchor="b"/>
                </a:tc>
                <a:tc>
                  <a:txBody>
                    <a:bodyPr/>
                    <a:lstStyle/>
                    <a:p>
                      <a:pPr algn="ctr" fontAlgn="b"/>
                      <a:r>
                        <a:rPr lang="en-US" sz="1400" b="1" i="0" u="none" strike="noStrike">
                          <a:solidFill>
                            <a:srgbClr val="000000"/>
                          </a:solidFill>
                          <a:latin typeface="Calibri"/>
                        </a:rPr>
                        <a:t>14715</a:t>
                      </a:r>
                    </a:p>
                  </a:txBody>
                  <a:tcPr marL="7620" marR="7620" marT="7620" marB="0" anchor="b"/>
                </a:tc>
                <a:tc>
                  <a:txBody>
                    <a:bodyPr/>
                    <a:lstStyle/>
                    <a:p>
                      <a:pPr algn="ctr" fontAlgn="b"/>
                      <a:r>
                        <a:rPr lang="en-US" sz="1400" b="1" i="0" u="none" strike="noStrike" dirty="0">
                          <a:solidFill>
                            <a:srgbClr val="000000"/>
                          </a:solidFill>
                          <a:latin typeface="Calibri"/>
                        </a:rPr>
                        <a:t>30218</a:t>
                      </a:r>
                    </a:p>
                  </a:txBody>
                  <a:tcPr marL="7620" marR="7620" marT="7620" marB="0" anchor="b"/>
                </a:tc>
                <a:tc>
                  <a:txBody>
                    <a:bodyPr/>
                    <a:lstStyle/>
                    <a:p>
                      <a:pPr algn="ctr" fontAlgn="b"/>
                      <a:r>
                        <a:rPr lang="en-US" sz="1400" b="1" i="0" u="none" strike="noStrike">
                          <a:solidFill>
                            <a:srgbClr val="000000"/>
                          </a:solidFill>
                          <a:latin typeface="Calibri"/>
                        </a:rPr>
                        <a:t>35.00%</a:t>
                      </a:r>
                    </a:p>
                  </a:txBody>
                  <a:tcPr marL="7620" marR="7620" marT="7620" marB="0" anchor="b"/>
                </a:tc>
                <a:tc>
                  <a:txBody>
                    <a:bodyPr/>
                    <a:lstStyle/>
                    <a:p>
                      <a:pPr algn="ctr" fontAlgn="b"/>
                      <a:r>
                        <a:rPr lang="en-US" sz="1400" b="1" i="0" u="none" strike="noStrike" dirty="0">
                          <a:solidFill>
                            <a:srgbClr val="000000"/>
                          </a:solidFill>
                          <a:latin typeface="Calibri"/>
                        </a:rPr>
                        <a:t>48.70%</a:t>
                      </a:r>
                    </a:p>
                  </a:txBody>
                  <a:tcPr marL="7620" marR="7620" marT="7620" marB="0" anchor="b"/>
                </a:tc>
              </a:tr>
              <a:tr h="370840">
                <a:tc>
                  <a:txBody>
                    <a:bodyPr/>
                    <a:lstStyle/>
                    <a:p>
                      <a:pPr algn="ctr" fontAlgn="b"/>
                      <a:r>
                        <a:rPr lang="en-US" sz="1400" b="1" i="0" u="none" strike="noStrike" dirty="0">
                          <a:solidFill>
                            <a:srgbClr val="000000"/>
                          </a:solidFill>
                          <a:latin typeface="Calibri"/>
                        </a:rPr>
                        <a:t>2009-2010</a:t>
                      </a:r>
                    </a:p>
                  </a:txBody>
                  <a:tcPr marL="7620" marR="7620" marT="7620" marB="0" anchor="b"/>
                </a:tc>
                <a:tc>
                  <a:txBody>
                    <a:bodyPr/>
                    <a:lstStyle/>
                    <a:p>
                      <a:pPr algn="ctr" fontAlgn="b"/>
                      <a:r>
                        <a:rPr lang="en-US" sz="1000" b="1" i="0" u="none" strike="noStrike" dirty="0">
                          <a:solidFill>
                            <a:srgbClr val="000000"/>
                          </a:solidFill>
                          <a:latin typeface="Calibri"/>
                        </a:rPr>
                        <a:t>Nontraditional Participation</a:t>
                      </a:r>
                    </a:p>
                  </a:txBody>
                  <a:tcPr marL="7620" marR="7620" marT="7620" marB="0" anchor="b"/>
                </a:tc>
                <a:tc>
                  <a:txBody>
                    <a:bodyPr/>
                    <a:lstStyle/>
                    <a:p>
                      <a:pPr algn="ctr" fontAlgn="b"/>
                      <a:r>
                        <a:rPr lang="en-US" sz="1400" b="1" i="0" u="none" strike="noStrike" dirty="0">
                          <a:solidFill>
                            <a:srgbClr val="000000"/>
                          </a:solidFill>
                          <a:latin typeface="Calibri"/>
                        </a:rPr>
                        <a:t>6S1</a:t>
                      </a:r>
                    </a:p>
                  </a:txBody>
                  <a:tcPr marL="7620" marR="7620" marT="7620" marB="0" anchor="b"/>
                </a:tc>
                <a:tc>
                  <a:txBody>
                    <a:bodyPr/>
                    <a:lstStyle/>
                    <a:p>
                      <a:pPr algn="ctr" fontAlgn="b"/>
                      <a:r>
                        <a:rPr lang="en-US" sz="1400" b="1" i="0" u="none" strike="noStrike">
                          <a:solidFill>
                            <a:srgbClr val="000000"/>
                          </a:solidFill>
                          <a:latin typeface="Calibri"/>
                        </a:rPr>
                        <a:t>12719</a:t>
                      </a:r>
                    </a:p>
                  </a:txBody>
                  <a:tcPr marL="7620" marR="7620" marT="7620" marB="0" anchor="b"/>
                </a:tc>
                <a:tc>
                  <a:txBody>
                    <a:bodyPr/>
                    <a:lstStyle/>
                    <a:p>
                      <a:pPr algn="ctr" fontAlgn="b"/>
                      <a:r>
                        <a:rPr lang="en-US" sz="1400" b="1" i="0" u="none" strike="noStrike" dirty="0">
                          <a:solidFill>
                            <a:srgbClr val="000000"/>
                          </a:solidFill>
                          <a:latin typeface="Calibri"/>
                        </a:rPr>
                        <a:t>28228</a:t>
                      </a:r>
                    </a:p>
                  </a:txBody>
                  <a:tcPr marL="7620" marR="7620" marT="7620" marB="0" anchor="b"/>
                </a:tc>
                <a:tc>
                  <a:txBody>
                    <a:bodyPr/>
                    <a:lstStyle/>
                    <a:p>
                      <a:pPr algn="ctr" fontAlgn="b"/>
                      <a:r>
                        <a:rPr lang="en-US" sz="1400" b="1" i="0" u="none" strike="noStrike">
                          <a:solidFill>
                            <a:srgbClr val="000000"/>
                          </a:solidFill>
                          <a:latin typeface="Calibri"/>
                        </a:rPr>
                        <a:t>43.22%</a:t>
                      </a:r>
                    </a:p>
                  </a:txBody>
                  <a:tcPr marL="7620" marR="7620" marT="7620" marB="0" anchor="b"/>
                </a:tc>
                <a:tc>
                  <a:txBody>
                    <a:bodyPr/>
                    <a:lstStyle/>
                    <a:p>
                      <a:pPr algn="ctr" fontAlgn="b"/>
                      <a:r>
                        <a:rPr lang="en-US" sz="1400" b="1" i="0" u="none" strike="noStrike" dirty="0">
                          <a:solidFill>
                            <a:srgbClr val="000000"/>
                          </a:solidFill>
                          <a:latin typeface="Calibri"/>
                        </a:rPr>
                        <a:t>45.06%</a:t>
                      </a:r>
                    </a:p>
                  </a:txBody>
                  <a:tcPr marL="7620" marR="7620" marT="7620" marB="0" anchor="b"/>
                </a:tc>
              </a:tr>
              <a:tr h="370840">
                <a:tc>
                  <a:txBody>
                    <a:bodyPr/>
                    <a:lstStyle/>
                    <a:p>
                      <a:pPr algn="ctr" fontAlgn="b"/>
                      <a:r>
                        <a:rPr lang="en-US" sz="1400" b="1" i="0" u="none" strike="noStrike" dirty="0">
                          <a:solidFill>
                            <a:srgbClr val="000000"/>
                          </a:solidFill>
                          <a:latin typeface="Calibri"/>
                        </a:rPr>
                        <a:t>2008-2009</a:t>
                      </a:r>
                    </a:p>
                  </a:txBody>
                  <a:tcPr marL="7620" marR="7620" marT="7620" marB="0" anchor="b"/>
                </a:tc>
                <a:tc>
                  <a:txBody>
                    <a:bodyPr/>
                    <a:lstStyle/>
                    <a:p>
                      <a:pPr algn="ctr" fontAlgn="b"/>
                      <a:r>
                        <a:rPr lang="en-US" sz="1000" b="1" i="0" u="none" strike="noStrike" dirty="0">
                          <a:solidFill>
                            <a:srgbClr val="000000"/>
                          </a:solidFill>
                          <a:latin typeface="Calibri"/>
                        </a:rPr>
                        <a:t>Nontraditional Completion</a:t>
                      </a:r>
                    </a:p>
                  </a:txBody>
                  <a:tcPr marL="7620" marR="7620" marT="7620" marB="0" anchor="b"/>
                </a:tc>
                <a:tc>
                  <a:txBody>
                    <a:bodyPr/>
                    <a:lstStyle/>
                    <a:p>
                      <a:pPr algn="ctr" fontAlgn="b"/>
                      <a:r>
                        <a:rPr lang="en-US" sz="1400" b="1" i="0" u="none" strike="noStrike" dirty="0">
                          <a:solidFill>
                            <a:srgbClr val="000000"/>
                          </a:solidFill>
                          <a:latin typeface="Calibri"/>
                        </a:rPr>
                        <a:t>6S2</a:t>
                      </a:r>
                    </a:p>
                  </a:txBody>
                  <a:tcPr marL="7620" marR="7620" marT="7620" marB="0" anchor="b"/>
                </a:tc>
                <a:tc>
                  <a:txBody>
                    <a:bodyPr/>
                    <a:lstStyle/>
                    <a:p>
                      <a:pPr algn="ctr" fontAlgn="b"/>
                      <a:r>
                        <a:rPr lang="en-US" sz="1400" b="1" i="0" u="none" strike="noStrike">
                          <a:solidFill>
                            <a:srgbClr val="000000"/>
                          </a:solidFill>
                          <a:latin typeface="Calibri"/>
                        </a:rPr>
                        <a:t>2256</a:t>
                      </a:r>
                    </a:p>
                  </a:txBody>
                  <a:tcPr marL="7620" marR="7620" marT="7620" marB="0" anchor="b"/>
                </a:tc>
                <a:tc>
                  <a:txBody>
                    <a:bodyPr/>
                    <a:lstStyle/>
                    <a:p>
                      <a:pPr algn="ctr" fontAlgn="b"/>
                      <a:r>
                        <a:rPr lang="en-US" sz="1400" b="1" i="0" u="none" strike="noStrike" dirty="0">
                          <a:solidFill>
                            <a:srgbClr val="000000"/>
                          </a:solidFill>
                          <a:latin typeface="Calibri"/>
                        </a:rPr>
                        <a:t>2283</a:t>
                      </a:r>
                    </a:p>
                  </a:txBody>
                  <a:tcPr marL="7620" marR="7620" marT="7620" marB="0" anchor="b"/>
                </a:tc>
                <a:tc>
                  <a:txBody>
                    <a:bodyPr/>
                    <a:lstStyle/>
                    <a:p>
                      <a:pPr algn="ctr" fontAlgn="b"/>
                      <a:r>
                        <a:rPr lang="en-US" sz="1400" b="1" i="0" u="none" strike="noStrike">
                          <a:solidFill>
                            <a:srgbClr val="000000"/>
                          </a:solidFill>
                          <a:latin typeface="Calibri"/>
                        </a:rPr>
                        <a:t>49.10%</a:t>
                      </a:r>
                    </a:p>
                  </a:txBody>
                  <a:tcPr marL="7620" marR="7620" marT="7620" marB="0" anchor="b"/>
                </a:tc>
                <a:tc>
                  <a:txBody>
                    <a:bodyPr/>
                    <a:lstStyle/>
                    <a:p>
                      <a:pPr algn="ctr" fontAlgn="b"/>
                      <a:r>
                        <a:rPr lang="en-US" sz="1400" b="1" i="0" u="none" strike="noStrike" dirty="0">
                          <a:solidFill>
                            <a:srgbClr val="000000"/>
                          </a:solidFill>
                          <a:latin typeface="Calibri"/>
                        </a:rPr>
                        <a:t>98.82%</a:t>
                      </a:r>
                    </a:p>
                  </a:txBody>
                  <a:tcPr marL="7620" marR="7620" marT="7620" marB="0" anchor="b"/>
                </a:tc>
              </a:tr>
              <a:tr h="370840">
                <a:tc>
                  <a:txBody>
                    <a:bodyPr/>
                    <a:lstStyle/>
                    <a:p>
                      <a:pPr algn="ctr" fontAlgn="b"/>
                      <a:r>
                        <a:rPr lang="en-US" sz="1400" b="1" i="0" u="none" strike="noStrike" dirty="0">
                          <a:solidFill>
                            <a:srgbClr val="000000"/>
                          </a:solidFill>
                          <a:latin typeface="Calibri"/>
                        </a:rPr>
                        <a:t>2009-2010</a:t>
                      </a:r>
                    </a:p>
                  </a:txBody>
                  <a:tcPr marL="7620" marR="7620" marT="7620" marB="0" anchor="b"/>
                </a:tc>
                <a:tc>
                  <a:txBody>
                    <a:bodyPr/>
                    <a:lstStyle/>
                    <a:p>
                      <a:pPr algn="ctr" fontAlgn="b"/>
                      <a:r>
                        <a:rPr lang="en-US" sz="1000" b="1" i="0" u="none" strike="noStrike" dirty="0">
                          <a:solidFill>
                            <a:srgbClr val="000000"/>
                          </a:solidFill>
                          <a:latin typeface="Calibri"/>
                        </a:rPr>
                        <a:t>Nontraditional Completion</a:t>
                      </a:r>
                    </a:p>
                  </a:txBody>
                  <a:tcPr marL="7620" marR="7620" marT="7620" marB="0" anchor="b"/>
                </a:tc>
                <a:tc>
                  <a:txBody>
                    <a:bodyPr/>
                    <a:lstStyle/>
                    <a:p>
                      <a:pPr algn="ctr" fontAlgn="b"/>
                      <a:r>
                        <a:rPr lang="en-US" sz="1400" b="1" i="0" u="none" strike="noStrike" dirty="0">
                          <a:solidFill>
                            <a:srgbClr val="000000"/>
                          </a:solidFill>
                          <a:latin typeface="Calibri"/>
                        </a:rPr>
                        <a:t>6S2</a:t>
                      </a:r>
                    </a:p>
                  </a:txBody>
                  <a:tcPr marL="7620" marR="7620" marT="7620" marB="0" anchor="b"/>
                </a:tc>
                <a:tc>
                  <a:txBody>
                    <a:bodyPr/>
                    <a:lstStyle/>
                    <a:p>
                      <a:pPr algn="ctr" fontAlgn="b"/>
                      <a:r>
                        <a:rPr lang="en-US" sz="1400" b="1" i="0" u="none" strike="noStrike" dirty="0">
                          <a:solidFill>
                            <a:srgbClr val="000000"/>
                          </a:solidFill>
                          <a:latin typeface="Calibri"/>
                        </a:rPr>
                        <a:t>1745</a:t>
                      </a:r>
                    </a:p>
                  </a:txBody>
                  <a:tcPr marL="7620" marR="7620" marT="7620" marB="0" anchor="b"/>
                </a:tc>
                <a:tc>
                  <a:txBody>
                    <a:bodyPr/>
                    <a:lstStyle/>
                    <a:p>
                      <a:pPr algn="ctr" fontAlgn="b"/>
                      <a:r>
                        <a:rPr lang="en-US" sz="1400" b="1" i="0" u="none" strike="noStrike" dirty="0">
                          <a:solidFill>
                            <a:srgbClr val="000000"/>
                          </a:solidFill>
                          <a:latin typeface="Calibri"/>
                        </a:rPr>
                        <a:t>1859</a:t>
                      </a:r>
                    </a:p>
                  </a:txBody>
                  <a:tcPr marL="7620" marR="7620" marT="7620" marB="0" anchor="b"/>
                </a:tc>
                <a:tc>
                  <a:txBody>
                    <a:bodyPr/>
                    <a:lstStyle/>
                    <a:p>
                      <a:pPr algn="ctr" fontAlgn="b"/>
                      <a:r>
                        <a:rPr lang="en-US" sz="1400" b="1" i="0" u="none" strike="noStrike" dirty="0">
                          <a:solidFill>
                            <a:srgbClr val="000000"/>
                          </a:solidFill>
                          <a:latin typeface="Calibri"/>
                        </a:rPr>
                        <a:t>55.67%</a:t>
                      </a:r>
                    </a:p>
                  </a:txBody>
                  <a:tcPr marL="7620" marR="7620" marT="7620" marB="0" anchor="b"/>
                </a:tc>
                <a:tc>
                  <a:txBody>
                    <a:bodyPr/>
                    <a:lstStyle/>
                    <a:p>
                      <a:pPr algn="ctr" fontAlgn="b"/>
                      <a:r>
                        <a:rPr lang="en-US" sz="1400" b="1" i="0" u="none" strike="noStrike" dirty="0">
                          <a:solidFill>
                            <a:srgbClr val="000000"/>
                          </a:solidFill>
                          <a:latin typeface="Calibri"/>
                        </a:rPr>
                        <a:t>93.87%</a:t>
                      </a:r>
                    </a:p>
                  </a:txBody>
                  <a:tcPr marL="7620" marR="7620" marT="7620" marB="0" anchor="b"/>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228600" y="0"/>
          <a:ext cx="9601200" cy="7086600"/>
        </p:xfrm>
        <a:graphic>
          <a:graphicData uri="http://schemas.openxmlformats.org/presentationml/2006/ole">
            <p:oleObj spid="_x0000_s53250" name="Worksheet" r:id="rId3" imgW="7848600" imgH="4067124" progId="Excel.Sheet.12">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2"/>
          <p:cNvGraphicFramePr>
            <a:graphicFrameLocks noChangeAspect="1"/>
          </p:cNvGraphicFramePr>
          <p:nvPr/>
        </p:nvGraphicFramePr>
        <p:xfrm>
          <a:off x="0" y="0"/>
          <a:ext cx="9134475" cy="6858000"/>
        </p:xfrm>
        <a:graphic>
          <a:graphicData uri="http://schemas.openxmlformats.org/presentationml/2006/ole">
            <p:oleObj spid="_x0000_s54274" name="Worksheet" r:id="rId3" imgW="7553249" imgH="4162476" progId="Excel.Sheet.12">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2"/>
          <p:cNvGraphicFramePr>
            <a:graphicFrameLocks noChangeAspect="1"/>
          </p:cNvGraphicFramePr>
          <p:nvPr/>
        </p:nvGraphicFramePr>
        <p:xfrm>
          <a:off x="0" y="0"/>
          <a:ext cx="9258300" cy="6858000"/>
        </p:xfrm>
        <a:graphic>
          <a:graphicData uri="http://schemas.openxmlformats.org/presentationml/2006/ole">
            <p:oleObj spid="_x0000_s55298" name="Worksheet" r:id="rId3" imgW="9849002" imgH="4324452" progId="Excel.Sheet.12">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a:xfrm>
            <a:off x="0" y="274638"/>
            <a:ext cx="8229600" cy="1143000"/>
          </a:xfrm>
          <a:ln/>
        </p:spPr>
        <p:txBody>
          <a:bodyPr anchor="b">
            <a:normAutofit/>
          </a:bodyPr>
          <a:lstStyle/>
          <a:p>
            <a:r>
              <a:rPr lang="en-US">
                <a:latin typeface="Calibri" pitchFamily="34" charset="0"/>
              </a:rPr>
              <a:t>Activity (20 minutes)</a:t>
            </a:r>
          </a:p>
        </p:txBody>
      </p:sp>
      <p:sp>
        <p:nvSpPr>
          <p:cNvPr id="24578" name="Rectangle 3"/>
          <p:cNvSpPr>
            <a:spLocks noGrp="1"/>
          </p:cNvSpPr>
          <p:nvPr>
            <p:ph type="body" idx="4294967295"/>
          </p:nvPr>
        </p:nvSpPr>
        <p:spPr>
          <a:xfrm>
            <a:off x="0" y="1371600"/>
            <a:ext cx="8229600" cy="4754563"/>
          </a:xfrm>
        </p:spPr>
        <p:txBody>
          <a:bodyPr/>
          <a:lstStyle/>
          <a:p>
            <a:pPr>
              <a:lnSpc>
                <a:spcPct val="90000"/>
              </a:lnSpc>
            </a:pPr>
            <a:r>
              <a:rPr lang="en-US" sz="2800">
                <a:latin typeface="Calibri" pitchFamily="34" charset="0"/>
              </a:rPr>
              <a:t>In your consortia pick a recorder and reporter (you may need to vary your group depending on size)</a:t>
            </a:r>
          </a:p>
          <a:p>
            <a:pPr>
              <a:lnSpc>
                <a:spcPct val="90000"/>
              </a:lnSpc>
            </a:pPr>
            <a:r>
              <a:rPr lang="en-US" sz="2800">
                <a:latin typeface="Calibri" pitchFamily="34" charset="0"/>
              </a:rPr>
              <a:t>Identify a person(s) for program (describe the program and how it matches to the ‘indicators of success’</a:t>
            </a:r>
          </a:p>
          <a:p>
            <a:pPr>
              <a:lnSpc>
                <a:spcPct val="90000"/>
              </a:lnSpc>
            </a:pPr>
            <a:r>
              <a:rPr lang="en-US" sz="2800">
                <a:latin typeface="Calibri" pitchFamily="34" charset="0"/>
              </a:rPr>
              <a:t>Identify a person(s) for fiscal (include traditional accounting procedures plus additional funding, allocations and rewards and sanctions and how they will match to the ‘indicators of success’ </a:t>
            </a:r>
          </a:p>
          <a:p>
            <a:pPr>
              <a:lnSpc>
                <a:spcPct val="90000"/>
              </a:lnSpc>
            </a:pPr>
            <a:r>
              <a:rPr lang="en-US" sz="2800">
                <a:latin typeface="Calibri" pitchFamily="34" charset="0"/>
              </a:rPr>
              <a:t>Identify an accountability person(s) (match ‘indicators for success’ to measures, approaches and reporting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5"/>
          <p:cNvSpPr>
            <a:spLocks noGrp="1"/>
          </p:cNvSpPr>
          <p:nvPr>
            <p:ph idx="4294967295"/>
          </p:nvPr>
        </p:nvSpPr>
        <p:spPr>
          <a:xfrm>
            <a:off x="0" y="1673225"/>
            <a:ext cx="8229600" cy="4424363"/>
          </a:xfrm>
        </p:spPr>
        <p:txBody>
          <a:bodyPr/>
          <a:lstStyle/>
          <a:p>
            <a:r>
              <a:rPr lang="en-US" dirty="0">
                <a:latin typeface="Calibri" pitchFamily="34" charset="0"/>
              </a:rPr>
              <a:t>5 year plan – updated annually</a:t>
            </a:r>
          </a:p>
          <a:p>
            <a:r>
              <a:rPr lang="en-US" dirty="0">
                <a:latin typeface="Calibri" pitchFamily="34" charset="0"/>
              </a:rPr>
              <a:t>Identified Core Indicators of Performance</a:t>
            </a:r>
          </a:p>
          <a:p>
            <a:r>
              <a:rPr lang="en-US" dirty="0">
                <a:latin typeface="Calibri" pitchFamily="34" charset="0"/>
              </a:rPr>
              <a:t>Determined indicators met/not met (outliers)</a:t>
            </a:r>
          </a:p>
          <a:p>
            <a:r>
              <a:rPr lang="en-US" dirty="0">
                <a:latin typeface="Calibri" pitchFamily="34" charset="0"/>
              </a:rPr>
              <a:t>Develop improvement plan for indicators not met and gaps (see DQI 5 Step Process www.cte.ed.gov)</a:t>
            </a:r>
          </a:p>
        </p:txBody>
      </p:sp>
      <p:sp>
        <p:nvSpPr>
          <p:cNvPr id="5" name="Title 4"/>
          <p:cNvSpPr>
            <a:spLocks noGrp="1"/>
          </p:cNvSpPr>
          <p:nvPr>
            <p:ph type="title" idx="4294967295"/>
          </p:nvPr>
        </p:nvSpPr>
        <p:spPr>
          <a:xfrm>
            <a:off x="0" y="280988"/>
            <a:ext cx="8216900" cy="1130300"/>
          </a:xfrm>
          <a:noFill/>
          <a:ln w="6350" cap="rnd"/>
        </p:spPr>
        <p:txBody>
          <a:bodyPr rtlCol="0" anchor="b">
            <a:normAutofit/>
          </a:bodyPr>
          <a:lstStyle/>
          <a:p>
            <a:pPr fontAlgn="auto">
              <a:spcAft>
                <a:spcPts val="0"/>
              </a:spcAft>
              <a:defRPr/>
            </a:pPr>
            <a:r>
              <a:rPr lang="en-US" sz="4200" kern="1200" spc="-100" dirty="0">
                <a:ln w="3200">
                  <a:solidFill>
                    <a:schemeClr val="bg2">
                      <a:shade val="75000"/>
                      <a:alpha val="25000"/>
                    </a:schemeClr>
                  </a:solidFill>
                  <a:prstDash val="solid"/>
                  <a:round/>
                </a:ln>
                <a:solidFill>
                  <a:srgbClr val="002060"/>
                </a:solidFill>
                <a:effectLst>
                  <a:innerShdw blurRad="50800" dist="25400" dir="13500000">
                    <a:prstClr val="black">
                      <a:alpha val="70000"/>
                    </a:prstClr>
                  </a:innerShdw>
                </a:effectLst>
                <a:latin typeface="Calibri" pitchFamily="34" charset="0"/>
              </a:rPr>
              <a:t>Kansas Plan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a:xfrm>
            <a:off x="0" y="274638"/>
            <a:ext cx="8229600" cy="1143000"/>
          </a:xfrm>
          <a:ln/>
        </p:spPr>
        <p:txBody>
          <a:bodyPr anchor="b">
            <a:normAutofit/>
          </a:bodyPr>
          <a:lstStyle/>
          <a:p>
            <a:r>
              <a:rPr lang="en-US">
                <a:latin typeface="Calibri" pitchFamily="34" charset="0"/>
              </a:rPr>
              <a:t>Activity Continued</a:t>
            </a:r>
            <a:r>
              <a:rPr lang="en-US"/>
              <a:t>	</a:t>
            </a:r>
          </a:p>
        </p:txBody>
      </p:sp>
      <p:sp>
        <p:nvSpPr>
          <p:cNvPr id="25602" name="Rectangle 3"/>
          <p:cNvSpPr>
            <a:spLocks noGrp="1"/>
          </p:cNvSpPr>
          <p:nvPr>
            <p:ph type="body" idx="4294967295"/>
          </p:nvPr>
        </p:nvSpPr>
        <p:spPr>
          <a:xfrm>
            <a:off x="0" y="1295400"/>
            <a:ext cx="8229600" cy="4830763"/>
          </a:xfrm>
        </p:spPr>
        <p:txBody>
          <a:bodyPr/>
          <a:lstStyle/>
          <a:p>
            <a:pPr>
              <a:lnSpc>
                <a:spcPct val="90000"/>
              </a:lnSpc>
            </a:pPr>
            <a:r>
              <a:rPr lang="en-US" sz="2800">
                <a:latin typeface="Calibri" pitchFamily="34" charset="0"/>
              </a:rPr>
              <a:t>Include about half in the secondary role and half in the postsecondary role</a:t>
            </a:r>
          </a:p>
          <a:p>
            <a:pPr>
              <a:lnSpc>
                <a:spcPct val="90000"/>
              </a:lnSpc>
            </a:pPr>
            <a:r>
              <a:rPr lang="en-US" sz="2800">
                <a:latin typeface="Calibri" pitchFamily="34" charset="0"/>
              </a:rPr>
              <a:t>In your smaller groups (program-secondary and postsecondary; fiscal-secondary and postsecondary; and accountability-secondary and postsecondary) list at least 2 key elements to be discussed in the larger group</a:t>
            </a:r>
          </a:p>
          <a:p>
            <a:pPr>
              <a:lnSpc>
                <a:spcPct val="90000"/>
              </a:lnSpc>
            </a:pPr>
            <a:r>
              <a:rPr lang="en-US" sz="2800">
                <a:latin typeface="Calibri" pitchFamily="34" charset="0"/>
              </a:rPr>
              <a:t>In the consortium group as a whole discuss the impact and process to accomplish each groups 2 key elements</a:t>
            </a:r>
          </a:p>
          <a:p>
            <a:pPr>
              <a:lnSpc>
                <a:spcPct val="90000"/>
              </a:lnSpc>
            </a:pPr>
            <a:r>
              <a:rPr lang="en-US" sz="2800">
                <a:latin typeface="Calibri" pitchFamily="34" charset="0"/>
              </a:rPr>
              <a:t>Document and report out on your results to the larger group-time permitting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0" y="274638"/>
            <a:ext cx="8229600" cy="1143000"/>
          </a:xfrm>
          <a:ln/>
        </p:spPr>
        <p:txBody>
          <a:bodyPr anchor="b">
            <a:normAutofit/>
          </a:bodyPr>
          <a:lstStyle/>
          <a:p>
            <a:r>
              <a:rPr lang="en-US">
                <a:latin typeface="Calibri" pitchFamily="34" charset="0"/>
              </a:rPr>
              <a:t>Evaluation</a:t>
            </a:r>
          </a:p>
        </p:txBody>
      </p:sp>
      <p:sp>
        <p:nvSpPr>
          <p:cNvPr id="2" name="Rectangle 3"/>
          <p:cNvSpPr>
            <a:spLocks noGrp="1"/>
          </p:cNvSpPr>
          <p:nvPr>
            <p:ph type="body" idx="4294967295"/>
          </p:nvPr>
        </p:nvSpPr>
        <p:spPr>
          <a:xfrm>
            <a:off x="0" y="1371600"/>
            <a:ext cx="8229600" cy="4754563"/>
          </a:xfrm>
        </p:spPr>
        <p:txBody>
          <a:bodyPr/>
          <a:lstStyle/>
          <a:p>
            <a:r>
              <a:rPr lang="en-US">
                <a:latin typeface="Calibri" pitchFamily="34" charset="0"/>
              </a:rPr>
              <a:t>Was the PowerPoint helpful?</a:t>
            </a:r>
          </a:p>
          <a:p>
            <a:r>
              <a:rPr lang="en-US">
                <a:latin typeface="Calibri" pitchFamily="34" charset="0"/>
              </a:rPr>
              <a:t>Was the discussion helpful?</a:t>
            </a:r>
          </a:p>
          <a:p>
            <a:r>
              <a:rPr lang="en-US">
                <a:latin typeface="Calibri" pitchFamily="34" charset="0"/>
              </a:rPr>
              <a:t>Was there appropriate audience interaction?</a:t>
            </a:r>
          </a:p>
          <a:p>
            <a:r>
              <a:rPr lang="en-US">
                <a:latin typeface="Calibri" pitchFamily="34" charset="0"/>
              </a:rPr>
              <a:t>What next steps do you envision realistically happening in your consortium?</a:t>
            </a:r>
          </a:p>
          <a:p>
            <a:r>
              <a:rPr lang="en-US">
                <a:latin typeface="Calibri" pitchFamily="34" charset="0"/>
              </a:rPr>
              <a:t>Who would be key stakeholders in any future activity?</a:t>
            </a:r>
          </a:p>
          <a:p>
            <a:r>
              <a:rPr lang="en-US">
                <a:latin typeface="Calibri" pitchFamily="34" charset="0"/>
              </a:rPr>
              <a:t>Could you help develop a draft plan using the 3 keys?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1641475"/>
          <a:ext cx="8181975" cy="4432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idx="4294967295"/>
          </p:nvPr>
        </p:nvSpPr>
        <p:spPr>
          <a:xfrm>
            <a:off x="0" y="280988"/>
            <a:ext cx="8216900" cy="1130300"/>
          </a:xfrm>
          <a:noFill/>
          <a:ln w="6350" cap="rnd"/>
        </p:spPr>
        <p:txBody>
          <a:bodyPr rtlCol="0" anchor="b">
            <a:normAutofit/>
          </a:bodyPr>
          <a:lstStyle/>
          <a:p>
            <a:pPr fontAlgn="auto">
              <a:spcAft>
                <a:spcPts val="0"/>
              </a:spcAft>
              <a:defRPr/>
            </a:pPr>
            <a:r>
              <a:rPr lang="en-US" sz="4200" kern="1200" spc="-100" dirty="0">
                <a:ln w="3200">
                  <a:solidFill>
                    <a:schemeClr val="bg2">
                      <a:shade val="75000"/>
                      <a:alpha val="25000"/>
                    </a:schemeClr>
                  </a:solidFill>
                  <a:prstDash val="solid"/>
                  <a:round/>
                </a:ln>
                <a:solidFill>
                  <a:srgbClr val="002060"/>
                </a:solidFill>
                <a:effectLst>
                  <a:innerShdw blurRad="50800" dist="25400" dir="13500000">
                    <a:prstClr val="black">
                      <a:alpha val="70000"/>
                    </a:prstClr>
                  </a:innerShdw>
                </a:effectLst>
                <a:latin typeface="Calibri" pitchFamily="34" charset="0"/>
              </a:rPr>
              <a:t>3 Kansas Keys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1679575"/>
          <a:ext cx="8181975" cy="4411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idx="4294967295"/>
          </p:nvPr>
        </p:nvSpPr>
        <p:spPr>
          <a:xfrm>
            <a:off x="0" y="280988"/>
            <a:ext cx="8216900" cy="1130300"/>
          </a:xfrm>
          <a:noFill/>
          <a:ln w="6350" cap="rnd"/>
        </p:spPr>
        <p:txBody>
          <a:bodyPr rtlCol="0" anchor="b">
            <a:normAutofit/>
          </a:bodyPr>
          <a:lstStyle/>
          <a:p>
            <a:pPr fontAlgn="auto">
              <a:spcAft>
                <a:spcPts val="0"/>
              </a:spcAft>
              <a:defRPr/>
            </a:pPr>
            <a:r>
              <a:rPr lang="en-US" sz="4200" kern="1200" spc="-100" dirty="0">
                <a:ln w="3200">
                  <a:solidFill>
                    <a:schemeClr val="bg2">
                      <a:shade val="75000"/>
                      <a:alpha val="25000"/>
                    </a:schemeClr>
                  </a:solidFill>
                  <a:prstDash val="solid"/>
                  <a:round/>
                </a:ln>
                <a:solidFill>
                  <a:srgbClr val="002060"/>
                </a:solidFill>
                <a:effectLst>
                  <a:innerShdw blurRad="50800" dist="25400" dir="13500000">
                    <a:prstClr val="black">
                      <a:alpha val="70000"/>
                    </a:prstClr>
                  </a:innerShdw>
                </a:effectLst>
                <a:latin typeface="Calibri" pitchFamily="34" charset="0"/>
              </a:rPr>
              <a:t>Key Kansas Players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0" y="274638"/>
            <a:ext cx="8229600" cy="1143000"/>
          </a:xfrm>
          <a:ln/>
        </p:spPr>
        <p:txBody>
          <a:bodyPr anchor="b">
            <a:normAutofit/>
          </a:bodyPr>
          <a:lstStyle/>
          <a:p>
            <a:r>
              <a:rPr lang="en-US" dirty="0">
                <a:latin typeface="Calibri" pitchFamily="34" charset="0"/>
              </a:rPr>
              <a:t>Level of Effort / Unit of Analysis</a:t>
            </a:r>
          </a:p>
        </p:txBody>
      </p:sp>
      <p:sp>
        <p:nvSpPr>
          <p:cNvPr id="19458" name="Rectangle 3"/>
          <p:cNvSpPr>
            <a:spLocks noGrp="1"/>
          </p:cNvSpPr>
          <p:nvPr>
            <p:ph type="body" idx="4294967295"/>
          </p:nvPr>
        </p:nvSpPr>
        <p:spPr>
          <a:xfrm>
            <a:off x="0" y="1600200"/>
            <a:ext cx="8229600" cy="4525963"/>
          </a:xfrm>
        </p:spPr>
        <p:txBody>
          <a:bodyPr/>
          <a:lstStyle/>
          <a:p>
            <a:r>
              <a:rPr lang="en-US" dirty="0">
                <a:latin typeface="Calibri" pitchFamily="34" charset="0"/>
              </a:rPr>
              <a:t>Unit of Analysis</a:t>
            </a:r>
          </a:p>
          <a:p>
            <a:pPr lvl="1"/>
            <a:r>
              <a:rPr lang="en-US" dirty="0">
                <a:latin typeface="Calibri" pitchFamily="34" charset="0"/>
              </a:rPr>
              <a:t>Student level</a:t>
            </a:r>
          </a:p>
          <a:p>
            <a:pPr lvl="1"/>
            <a:r>
              <a:rPr lang="en-US" dirty="0">
                <a:latin typeface="Calibri" pitchFamily="34" charset="0"/>
              </a:rPr>
              <a:t>School level</a:t>
            </a:r>
          </a:p>
          <a:p>
            <a:pPr lvl="1"/>
            <a:r>
              <a:rPr lang="en-US" dirty="0">
                <a:latin typeface="Calibri" pitchFamily="34" charset="0"/>
              </a:rPr>
              <a:t>Program level</a:t>
            </a:r>
          </a:p>
          <a:p>
            <a:r>
              <a:rPr lang="en-US" dirty="0">
                <a:latin typeface="Calibri" pitchFamily="34" charset="0"/>
              </a:rPr>
              <a:t>Level of Effort</a:t>
            </a:r>
          </a:p>
          <a:p>
            <a:pPr lvl="1"/>
            <a:r>
              <a:rPr lang="en-US" dirty="0">
                <a:latin typeface="Calibri" pitchFamily="34" charset="0"/>
              </a:rPr>
              <a:t>Statewide data review</a:t>
            </a:r>
          </a:p>
          <a:p>
            <a:pPr lvl="1"/>
            <a:r>
              <a:rPr lang="en-US" dirty="0">
                <a:latin typeface="Calibri" pitchFamily="34" charset="0"/>
              </a:rPr>
              <a:t>Consortium data review</a:t>
            </a:r>
          </a:p>
          <a:p>
            <a:pPr lvl="1"/>
            <a:r>
              <a:rPr lang="en-US" dirty="0">
                <a:latin typeface="Calibri" pitchFamily="34" charset="0"/>
              </a:rPr>
              <a:t>School or Program data review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a:xfrm>
            <a:off x="0" y="274638"/>
            <a:ext cx="8229600" cy="1143000"/>
          </a:xfrm>
          <a:ln/>
        </p:spPr>
        <p:txBody>
          <a:bodyPr anchor="b">
            <a:normAutofit/>
          </a:bodyPr>
          <a:lstStyle/>
          <a:p>
            <a:r>
              <a:rPr lang="en-US" dirty="0">
                <a:latin typeface="Calibri" pitchFamily="34" charset="0"/>
              </a:rPr>
              <a:t>5 Step Process</a:t>
            </a:r>
          </a:p>
        </p:txBody>
      </p:sp>
      <p:pic>
        <p:nvPicPr>
          <p:cNvPr id="20482" name="Picture 2" descr="Graphic1.wmf"/>
          <p:cNvPicPr>
            <a:picLocks noGrp="1" noChangeAspect="1" noChangeArrowheads="1"/>
          </p:cNvPicPr>
          <p:nvPr>
            <p:ph type="body" idx="4294967295"/>
          </p:nvPr>
        </p:nvPicPr>
        <p:blipFill>
          <a:blip r:embed="rId2" cstate="print"/>
          <a:srcRect/>
          <a:stretch>
            <a:fillRect/>
          </a:stretch>
        </p:blipFill>
        <p:spPr>
          <a:xfrm>
            <a:off x="0" y="1600200"/>
            <a:ext cx="6194425"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a:xfrm>
            <a:off x="0" y="274638"/>
            <a:ext cx="8229600" cy="1143000"/>
          </a:xfrm>
          <a:ln/>
        </p:spPr>
        <p:txBody>
          <a:bodyPr anchor="b">
            <a:normAutofit/>
          </a:bodyPr>
          <a:lstStyle/>
          <a:p>
            <a:r>
              <a:rPr lang="en-US" dirty="0">
                <a:latin typeface="Calibri" pitchFamily="34" charset="0"/>
              </a:rPr>
              <a:t>5 Step Process</a:t>
            </a:r>
          </a:p>
        </p:txBody>
      </p:sp>
      <p:sp>
        <p:nvSpPr>
          <p:cNvPr id="21506" name="Rectangle 3"/>
          <p:cNvSpPr>
            <a:spLocks noGrp="1"/>
          </p:cNvSpPr>
          <p:nvPr>
            <p:ph type="body" idx="4294967295"/>
          </p:nvPr>
        </p:nvSpPr>
        <p:spPr>
          <a:xfrm>
            <a:off x="0" y="1295400"/>
            <a:ext cx="8229600" cy="4830763"/>
          </a:xfrm>
        </p:spPr>
        <p:txBody>
          <a:bodyPr/>
          <a:lstStyle/>
          <a:p>
            <a:pPr>
              <a:lnSpc>
                <a:spcPct val="80000"/>
              </a:lnSpc>
            </a:pPr>
            <a:r>
              <a:rPr lang="en-US" sz="1600">
                <a:latin typeface="Calibri" pitchFamily="34" charset="0"/>
              </a:rPr>
              <a:t>Step 1:  </a:t>
            </a:r>
            <a:r>
              <a:rPr lang="en-US" sz="1600" u="sng">
                <a:latin typeface="Calibri" pitchFamily="34" charset="0"/>
              </a:rPr>
              <a:t>Document Performance Results</a:t>
            </a:r>
            <a:r>
              <a:rPr lang="en-US" sz="1600">
                <a:latin typeface="Calibri" pitchFamily="34" charset="0"/>
              </a:rPr>
              <a:t>.  The first step in the process is to describe state and school/college performance on the core indicators by comparing performance levels between schools/colleges, student populations, and programs over time. This step uses summary statistics and basic graphs and charts to document performance and identify improvement priorities.</a:t>
            </a:r>
          </a:p>
          <a:p>
            <a:pPr>
              <a:lnSpc>
                <a:spcPct val="80000"/>
              </a:lnSpc>
            </a:pPr>
            <a:r>
              <a:rPr lang="en-US" sz="1600">
                <a:latin typeface="Calibri" pitchFamily="34" charset="0"/>
              </a:rPr>
              <a:t>Step 2:  </a:t>
            </a:r>
            <a:r>
              <a:rPr lang="en-US" sz="1600" u="sng">
                <a:latin typeface="Calibri" pitchFamily="34" charset="0"/>
              </a:rPr>
              <a:t>Identify Root Causes</a:t>
            </a:r>
            <a:r>
              <a:rPr lang="en-US" sz="1600">
                <a:latin typeface="Calibri" pitchFamily="34" charset="0"/>
              </a:rPr>
              <a:t>.  The second step is to analyze performance data and use additional information and methods to determine the most important and most direct causes of performance gaps that can be addressed by improvement strategies and specific solutions.  This step encourages states to use multiple methods to identify and evaluate potential causes and select a few critical root causes as the focus of improvement efforts.</a:t>
            </a:r>
          </a:p>
          <a:p>
            <a:pPr>
              <a:lnSpc>
                <a:spcPct val="80000"/>
              </a:lnSpc>
            </a:pPr>
            <a:r>
              <a:rPr lang="en-US" sz="1600">
                <a:latin typeface="Calibri" pitchFamily="34" charset="0"/>
              </a:rPr>
              <a:t>Step 3:  </a:t>
            </a:r>
            <a:r>
              <a:rPr lang="en-US" sz="1600" u="sng">
                <a:latin typeface="Calibri" pitchFamily="34" charset="0"/>
              </a:rPr>
              <a:t>Select Best Solutions</a:t>
            </a:r>
            <a:r>
              <a:rPr lang="en-US" sz="1600">
                <a:latin typeface="Calibri" pitchFamily="34" charset="0"/>
              </a:rPr>
              <a:t>. The third step is to identify and evaluate potential solutions to performance problems, including both improvement strategies and program models, by reviewing and evaluating the underlying logic of these solutions and the empirical evidence of their effectiveness in achieving performance results.</a:t>
            </a:r>
          </a:p>
          <a:p>
            <a:pPr>
              <a:lnSpc>
                <a:spcPct val="80000"/>
              </a:lnSpc>
            </a:pPr>
            <a:r>
              <a:rPr lang="en-US" sz="1600">
                <a:latin typeface="Calibri" pitchFamily="34" charset="0"/>
              </a:rPr>
              <a:t>Step 4:  </a:t>
            </a:r>
            <a:r>
              <a:rPr lang="en-US" sz="1600" u="sng">
                <a:latin typeface="Calibri" pitchFamily="34" charset="0"/>
              </a:rPr>
              <a:t>Pilot Test and Evaluate Solutions</a:t>
            </a:r>
            <a:r>
              <a:rPr lang="en-US" sz="1600">
                <a:latin typeface="Calibri" pitchFamily="34" charset="0"/>
              </a:rPr>
              <a:t>.  The fourth step is to conduct pilot testing and evaluation of solutions.  This step presents practical yet rigorous methods and tools for evaluating solutions before full implementation at the state or institutional levels.  </a:t>
            </a:r>
          </a:p>
          <a:p>
            <a:pPr>
              <a:lnSpc>
                <a:spcPct val="80000"/>
              </a:lnSpc>
            </a:pPr>
            <a:r>
              <a:rPr lang="en-US" sz="1600">
                <a:latin typeface="Calibri" pitchFamily="34" charset="0"/>
              </a:rPr>
              <a:t>Step 5:  </a:t>
            </a:r>
            <a:r>
              <a:rPr lang="en-US" sz="1600" u="sng">
                <a:latin typeface="Calibri" pitchFamily="34" charset="0"/>
              </a:rPr>
              <a:t>Implement Solutions</a:t>
            </a:r>
            <a:r>
              <a:rPr lang="en-US" sz="1600">
                <a:latin typeface="Calibri" pitchFamily="34" charset="0"/>
              </a:rPr>
              <a:t>. The fifth step is to implement fully tested solutions based on implementation plans that measure the implementation of the solution and evaluate the success of the solution in reaching the expected performance results.  This step also addresses how to use evaluation results to plan the next steps in state and local improvement efforts.</a:t>
            </a:r>
          </a:p>
          <a:p>
            <a:pPr>
              <a:lnSpc>
                <a:spcPct val="80000"/>
              </a:lnSpc>
            </a:pPr>
            <a:endParaRPr lang="en-US" sz="1600">
              <a:latin typeface="Calibri" pitchFamily="34" charset="0"/>
            </a:endParaRPr>
          </a:p>
          <a:p>
            <a:pPr>
              <a:lnSpc>
                <a:spcPct val="80000"/>
              </a:lnSpc>
            </a:pPr>
            <a:r>
              <a:rPr lang="en-US" sz="1600"/>
              <a:t>PCRN www.cte.ed.gov</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
        <a:ea typeface=""/>
        <a:cs typeface=""/>
      </a:majorFont>
      <a:minorFont>
        <a:latin typeface=""/>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408</TotalTime>
  <Words>1828</Words>
  <Application>Microsoft Office PowerPoint</Application>
  <PresentationFormat>On-screen Show (4:3)</PresentationFormat>
  <Paragraphs>412</Paragraphs>
  <Slides>41</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44" baseType="lpstr">
      <vt:lpstr>Default Design</vt:lpstr>
      <vt:lpstr>Paper</vt:lpstr>
      <vt:lpstr>Worksheet</vt:lpstr>
      <vt:lpstr>Kansas Accountability Data </vt:lpstr>
      <vt:lpstr>Agenda</vt:lpstr>
      <vt:lpstr>Indicators of Success</vt:lpstr>
      <vt:lpstr>Kansas Plan</vt:lpstr>
      <vt:lpstr>3 Kansas Keys</vt:lpstr>
      <vt:lpstr>Key Kansas Players</vt:lpstr>
      <vt:lpstr>Level of Effort / Unit of Analysis</vt:lpstr>
      <vt:lpstr>5 Step Process</vt:lpstr>
      <vt:lpstr>5 Step Process</vt:lpstr>
      <vt:lpstr>PERKINS IV, DATA, AND LOCAL APPLICATIONS</vt:lpstr>
      <vt:lpstr>LOCAL APPLICATON STRUCTURE</vt:lpstr>
      <vt:lpstr>STATE ROLE IN LOCAL APPLICATION PROCESS</vt:lpstr>
      <vt:lpstr>STATE TOOLS IN THE LOCAL APPLICATION PROCESS</vt:lpstr>
      <vt:lpstr>LOCAL TOOLS FOR LOCAL APPLICATION DEVELOPMENT</vt:lpstr>
      <vt:lpstr>Draft Within State Allocation (K. Olson)</vt:lpstr>
      <vt:lpstr>Draft State Leadership Funds Available (K. Olson)</vt:lpstr>
      <vt:lpstr>IV. Implementation of Local Program Improvement Plans (Olson)</vt:lpstr>
      <vt:lpstr>Required Uses of Fund at the local level:</vt:lpstr>
      <vt:lpstr>CAR Update Workshop (Olson)</vt:lpstr>
      <vt:lpstr>CTE Update Workshop (Olson)</vt:lpstr>
      <vt:lpstr>Performance To Required Uses Of Funds (RUF) Match</vt:lpstr>
      <vt:lpstr>Performance To Budget Match</vt:lpstr>
      <vt:lpstr>Performance To Intervention Match</vt:lpstr>
      <vt:lpstr>KS Secondary Participation</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Activity (20 minutes)</vt:lpstr>
      <vt:lpstr>Activity Continued </vt:lpstr>
      <vt:lpstr>Evaluation</vt:lpstr>
    </vt:vector>
  </TitlesOfParts>
  <Company>U.S. Department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Training</dc:title>
  <dc:creator>john.haigh</dc:creator>
  <cp:lastModifiedBy>john.haigh</cp:lastModifiedBy>
  <cp:revision>36</cp:revision>
  <dcterms:created xsi:type="dcterms:W3CDTF">2011-01-31T14:05:52Z</dcterms:created>
  <dcterms:modified xsi:type="dcterms:W3CDTF">2011-02-28T12:04:41Z</dcterms:modified>
</cp:coreProperties>
</file>