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6" r:id="rId2"/>
    <p:sldId id="257" r:id="rId3"/>
    <p:sldId id="302" r:id="rId4"/>
    <p:sldId id="258" r:id="rId5"/>
    <p:sldId id="278" r:id="rId6"/>
    <p:sldId id="279" r:id="rId7"/>
    <p:sldId id="259" r:id="rId8"/>
    <p:sldId id="283" r:id="rId9"/>
    <p:sldId id="294" r:id="rId10"/>
    <p:sldId id="260" r:id="rId11"/>
    <p:sldId id="277" r:id="rId12"/>
    <p:sldId id="280" r:id="rId13"/>
    <p:sldId id="261" r:id="rId14"/>
    <p:sldId id="299" r:id="rId15"/>
    <p:sldId id="285" r:id="rId16"/>
    <p:sldId id="288" r:id="rId17"/>
    <p:sldId id="289" r:id="rId18"/>
    <p:sldId id="290" r:id="rId19"/>
    <p:sldId id="291" r:id="rId20"/>
    <p:sldId id="292" r:id="rId21"/>
    <p:sldId id="286" r:id="rId22"/>
    <p:sldId id="263" r:id="rId23"/>
    <p:sldId id="300" r:id="rId24"/>
    <p:sldId id="265" r:id="rId25"/>
    <p:sldId id="266" r:id="rId26"/>
    <p:sldId id="267" r:id="rId27"/>
    <p:sldId id="268" r:id="rId28"/>
    <p:sldId id="301" r:id="rId29"/>
    <p:sldId id="293" r:id="rId30"/>
    <p:sldId id="297" r:id="rId31"/>
    <p:sldId id="298"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66FF33"/>
    <a:srgbClr val="9999FF"/>
    <a:srgbClr val="FF9900"/>
    <a:srgbClr val="0066FF"/>
    <a:srgbClr val="FF0066"/>
    <a:srgbClr val="990099"/>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53" autoAdjust="0"/>
  </p:normalViewPr>
  <p:slideViewPr>
    <p:cSldViewPr>
      <p:cViewPr varScale="1">
        <p:scale>
          <a:sx n="62" d="100"/>
          <a:sy n="62" d="100"/>
        </p:scale>
        <p:origin x="-1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4820"/>
          </a:xfrm>
          <a:prstGeom prst="rect">
            <a:avLst/>
          </a:prstGeom>
        </p:spPr>
        <p:txBody>
          <a:bodyPr vert="horz" lIns="92446" tIns="46223" rIns="92446" bIns="46223" rtlCol="0"/>
          <a:lstStyle>
            <a:lvl1pPr algn="r">
              <a:defRPr sz="1200"/>
            </a:lvl1pPr>
          </a:lstStyle>
          <a:p>
            <a:fld id="{811EC67D-8FAF-4180-B0FC-4BB96F29037F}" type="datetimeFigureOut">
              <a:rPr lang="en-US" smtClean="0"/>
              <a:pPr/>
              <a:t>5/14/2010</a:t>
            </a:fld>
            <a:endParaRPr lang="en-US"/>
          </a:p>
        </p:txBody>
      </p:sp>
      <p:sp>
        <p:nvSpPr>
          <p:cNvPr id="4" name="Footer Placeholder 3"/>
          <p:cNvSpPr>
            <a:spLocks noGrp="1"/>
          </p:cNvSpPr>
          <p:nvPr>
            <p:ph type="ftr" sz="quarter" idx="2"/>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446" tIns="46223" rIns="92446" bIns="46223" rtlCol="0" anchor="b"/>
          <a:lstStyle>
            <a:lvl1pPr algn="r">
              <a:defRPr sz="1200"/>
            </a:lvl1pPr>
          </a:lstStyle>
          <a:p>
            <a:fld id="{19D148B3-36CF-4CB6-B161-46D35A23C82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4EA9F2CC-BD00-4055-BF39-CDEBB5AD582F}" type="datetimeFigureOut">
              <a:rPr lang="en-US" smtClean="0"/>
              <a:pPr/>
              <a:t>5/14/2010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50D98515-6FB7-4712-9965-C09C08FAD4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cite_note-1"/><Relationship Id="rId13" Type="http://schemas.openxmlformats.org/officeDocument/2006/relationships/hyperlink" Target="http://en.wikipedia.org/wiki/Phenylalanine" TargetMode="External"/><Relationship Id="rId3" Type="http://schemas.openxmlformats.org/officeDocument/2006/relationships/hyperlink" Target="http://en.wikipedia.org/wiki/Hormone" TargetMode="External"/><Relationship Id="rId7" Type="http://schemas.openxmlformats.org/officeDocument/2006/relationships/hyperlink" Target="http://en.wikipedia.org/wiki/Sympathetic_nervous_system" TargetMode="External"/><Relationship Id="rId12" Type="http://schemas.openxmlformats.org/officeDocument/2006/relationships/hyperlink" Target="http://en.wikipedia.org/wiki/Amino_aci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Fight-or-flight_response" TargetMode="External"/><Relationship Id="rId11" Type="http://schemas.openxmlformats.org/officeDocument/2006/relationships/hyperlink" Target="http://en.wikipedia.org/wiki/Adrenal_gland" TargetMode="External"/><Relationship Id="rId5" Type="http://schemas.openxmlformats.org/officeDocument/2006/relationships/hyperlink" Target="#cite_note-0"/><Relationship Id="rId10" Type="http://schemas.openxmlformats.org/officeDocument/2006/relationships/hyperlink" Target="http://en.wikipedia.org/wiki/Monoamine" TargetMode="External"/><Relationship Id="rId4" Type="http://schemas.openxmlformats.org/officeDocument/2006/relationships/hyperlink" Target="http://en.wikipedia.org/wiki/Neurotransmitter" TargetMode="External"/><Relationship Id="rId9" Type="http://schemas.openxmlformats.org/officeDocument/2006/relationships/hyperlink" Target="http://en.wikipedia.org/wiki/Catecholamine" TargetMode="External"/><Relationship Id="rId14" Type="http://schemas.openxmlformats.org/officeDocument/2006/relationships/hyperlink" Target="http://en.wikipedia.org/wiki/Tyrosi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students actively engage in student interest inventories through the KCP, results will assist instructors in how their programs/clusters/pathways need to be improved, enhanced and/or modernized.  As instructors review student interest inventories, curriculum revisions may need to be made to support the demand that is evident through student interest and new skills to support the career choices students make.</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5 statements</a:t>
            </a:r>
            <a:r>
              <a:rPr lang="en-US" baseline="0" dirty="0" smtClean="0"/>
              <a:t> in the RCF Grant application that make up the Proposal Narrative.  Three of the five statements to be addressed require the use of data to complete their responses.</a:t>
            </a:r>
          </a:p>
          <a:p>
            <a:r>
              <a:rPr lang="en-US" baseline="0" dirty="0" smtClean="0"/>
              <a:t>Statement 1 :  Districts/Consortiums must address the 3 criteria outlined in the Perkins legislation  to identify if they are an eligible recipient of the RCF.  Census data and regional and state labor data are generally used to determine a districts eligibility.</a:t>
            </a:r>
          </a:p>
          <a:p>
            <a:r>
              <a:rPr lang="en-US" baseline="0" dirty="0" smtClean="0"/>
              <a:t>Statement 2:  Use data to describe the overall project.  A district /consortium may be thinking of adding a Pathway in Law and Public Safety Cluster.  Data may demonstrate for their region of the state high-wage, high-skill, high-demand occupations will increase by 20% in the next 10 years.  Because of this data they are proposing the development of this pathway which some classes can be co-taught with Health Science Education courses.  The district could use a local survey to show student interest in the pathway thus supporting the need for the overall project.  Local businesses could be surveyed to identify business/industry partnerships and support as the pathway is developed and to ensure professional learning experiences for students.</a:t>
            </a:r>
          </a:p>
          <a:p>
            <a:r>
              <a:rPr lang="en-US" baseline="0" dirty="0" smtClean="0"/>
              <a:t>Statement 3:  Trend, Regional, State and National data can be used to demonstrate the impact of implementing the pathway.</a:t>
            </a:r>
          </a:p>
          <a:p>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 for each of the 8 common elements that will help a grant writer to identify appropriate</a:t>
            </a:r>
            <a:r>
              <a:rPr lang="en-US" baseline="0" dirty="0" smtClean="0"/>
              <a:t> data:</a:t>
            </a:r>
            <a:endParaRPr lang="en-US" dirty="0" smtClean="0"/>
          </a:p>
          <a:p>
            <a:r>
              <a:rPr lang="en-US" dirty="0" smtClean="0"/>
              <a:t>Business Planning:  Strategic Planning/Goals and Objectives</a:t>
            </a:r>
          </a:p>
          <a:p>
            <a:r>
              <a:rPr lang="en-US" dirty="0" smtClean="0"/>
              <a:t>management:</a:t>
            </a:r>
            <a:r>
              <a:rPr lang="en-US" baseline="0" dirty="0" smtClean="0"/>
              <a:t>  </a:t>
            </a:r>
            <a:r>
              <a:rPr lang="en-US" baseline="0" dirty="0" err="1" smtClean="0"/>
              <a:t>Organizaitonal</a:t>
            </a:r>
            <a:r>
              <a:rPr lang="en-US" baseline="0" dirty="0" smtClean="0"/>
              <a:t> Structure/Culture/ Mission Statement</a:t>
            </a:r>
          </a:p>
          <a:p>
            <a:r>
              <a:rPr lang="en-US" baseline="0" dirty="0" smtClean="0"/>
              <a:t>Health, Safety and Environment:  Regulatory Issues/Safe Workplace</a:t>
            </a:r>
          </a:p>
          <a:p>
            <a:r>
              <a:rPr lang="en-US" baseline="0" dirty="0" smtClean="0"/>
              <a:t>Community Issues:  Impact of the Company on the community and Impact of the community on the company</a:t>
            </a:r>
          </a:p>
          <a:p>
            <a:r>
              <a:rPr lang="en-US" baseline="0" dirty="0" smtClean="0"/>
              <a:t>Principals of Technology:  Technology in the workplace/ Continued professional Training</a:t>
            </a:r>
          </a:p>
          <a:p>
            <a:r>
              <a:rPr lang="en-US" baseline="0" dirty="0" smtClean="0"/>
              <a:t>Technology/Production Skills:  Team Player Skills/ Specific production Skills</a:t>
            </a:r>
          </a:p>
          <a:p>
            <a:r>
              <a:rPr lang="en-US" baseline="0" dirty="0" smtClean="0"/>
              <a:t>Labor:  Employees’ rights and responsibilities/ Role of labor organizations</a:t>
            </a:r>
          </a:p>
          <a:p>
            <a:r>
              <a:rPr lang="en-US" baseline="0" dirty="0" smtClean="0"/>
              <a:t>Finance:  capital acquisitions/Financial operations</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 for each of the 8 common elements that will help a grant writer to identify appropriate</a:t>
            </a:r>
            <a:r>
              <a:rPr lang="en-US" baseline="0" dirty="0" smtClean="0"/>
              <a:t> data:</a:t>
            </a:r>
            <a:endParaRPr lang="en-US" dirty="0" smtClean="0"/>
          </a:p>
          <a:p>
            <a:r>
              <a:rPr lang="en-US" dirty="0" smtClean="0"/>
              <a:t>Business Planning:  Strategic Planning/Goals and Objectives</a:t>
            </a:r>
          </a:p>
          <a:p>
            <a:r>
              <a:rPr lang="en-US" dirty="0" smtClean="0"/>
              <a:t>management:</a:t>
            </a:r>
            <a:r>
              <a:rPr lang="en-US" baseline="0" dirty="0" smtClean="0"/>
              <a:t>  </a:t>
            </a:r>
            <a:r>
              <a:rPr lang="en-US" baseline="0" dirty="0" err="1" smtClean="0"/>
              <a:t>Organizaitonal</a:t>
            </a:r>
            <a:r>
              <a:rPr lang="en-US" baseline="0" dirty="0" smtClean="0"/>
              <a:t> Structure/Culture/ Mission Statement</a:t>
            </a:r>
          </a:p>
          <a:p>
            <a:r>
              <a:rPr lang="en-US" baseline="0" dirty="0" smtClean="0"/>
              <a:t>Health, Safety and Environment:  Regulatory Issues/Safe Workplace</a:t>
            </a:r>
          </a:p>
          <a:p>
            <a:r>
              <a:rPr lang="en-US" baseline="0" dirty="0" smtClean="0"/>
              <a:t>Community Issues:  Impact of the Company on the community and Impact of the community on the company</a:t>
            </a:r>
          </a:p>
          <a:p>
            <a:r>
              <a:rPr lang="en-US" baseline="0" dirty="0" smtClean="0"/>
              <a:t>Principals of Technology:  Technology in the workplace/ Continued professional Training</a:t>
            </a:r>
          </a:p>
          <a:p>
            <a:r>
              <a:rPr lang="en-US" baseline="0" dirty="0" smtClean="0"/>
              <a:t>Technology/Production Skills:  Team Player Skills/ Specific production Skills</a:t>
            </a:r>
          </a:p>
          <a:p>
            <a:r>
              <a:rPr lang="en-US" baseline="0" dirty="0" smtClean="0"/>
              <a:t>Labor:  Employees’ rights and responsibilities/ Role of labor organizations</a:t>
            </a:r>
          </a:p>
          <a:p>
            <a:r>
              <a:rPr lang="en-US" baseline="0" dirty="0" smtClean="0"/>
              <a:t>Finance:  capital acquisitions/Financial operations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common areas that support the 8 common elements.  A</a:t>
            </a:r>
            <a:r>
              <a:rPr lang="en-US" baseline="0" dirty="0" smtClean="0"/>
              <a:t> grant writer should include measures that the district is currently participating in and how they will implement with these activities to demonstrate connectivity.</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as an externship for teachers</a:t>
            </a:r>
            <a:r>
              <a:rPr lang="en-US" baseline="0" dirty="0" smtClean="0"/>
              <a:t> who then by working closely with business and industry can establish professional experience opportunities for the students to gain practical hands-on applications.</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 Department</a:t>
            </a:r>
            <a:r>
              <a:rPr lang="en-US" baseline="0" dirty="0" smtClean="0"/>
              <a:t> of Education works very closely with the Kansas Board of Regents.  KSDE looks to KBOR to provide the occupationally specific instruction while KSDE provide the basic knowledge and skills needed to for all careers.</a:t>
            </a:r>
          </a:p>
          <a:p>
            <a:r>
              <a:rPr lang="en-US" baseline="0" dirty="0" smtClean="0"/>
              <a:t>Professional Work Experience opportunities provides students with the opportunity to explore various careers in each of the clusters/pathways.</a:t>
            </a:r>
          </a:p>
          <a:p>
            <a:endParaRPr lang="en-US" baseline="0" dirty="0" smtClean="0"/>
          </a:p>
          <a:p>
            <a:r>
              <a:rPr lang="en-US" baseline="0" dirty="0" smtClean="0"/>
              <a:t>Another reason for instructors to participate in activities that support learning/gaining skills needed from an all aspects vision of a career cluster.</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 encourages CTE</a:t>
            </a:r>
            <a:r>
              <a:rPr lang="en-US" baseline="0" dirty="0" smtClean="0"/>
              <a:t> teachers to include an academic teacher, counselors, administrators, school board members and/or advisory committee member when participating in an activity that supports all aspects of an industry.  It is believed that a larger view of the industry can produce a broader outlook when preparing lessons and even programs of study.</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form was developed after</a:t>
            </a:r>
            <a:r>
              <a:rPr lang="en-US" baseline="0" dirty="0" smtClean="0"/>
              <a:t> an instructor participated in an externship activity.  He determined that his students needed to see and understand all aspects of an industry as they participated in internships in the application level courses of his specific content area.  He was so enthused about his externship that he has was asked by his administration to share with all CTE areas</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clip.</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 reasons we need to include all aspects of an industry,</a:t>
            </a:r>
            <a:r>
              <a:rPr lang="en-US" baseline="0" dirty="0" smtClean="0"/>
              <a:t> whether it is from the teachers teaching the skills or the students plan of study.</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600" b="1" dirty="0" smtClean="0"/>
              <a:t>Epinephrine</a:t>
            </a:r>
            <a:r>
              <a:rPr lang="en-US" sz="1600" dirty="0" smtClean="0"/>
              <a:t>, widely called </a:t>
            </a:r>
            <a:r>
              <a:rPr lang="en-US" sz="1600" b="1" dirty="0" smtClean="0"/>
              <a:t>adrenaline</a:t>
            </a:r>
            <a:r>
              <a:rPr lang="en-US" sz="1600" dirty="0" smtClean="0"/>
              <a:t>, is a </a:t>
            </a:r>
            <a:r>
              <a:rPr lang="en-US" sz="1600" dirty="0" smtClean="0">
                <a:hlinkClick r:id="rId3" action="ppaction://hlinkfile" tooltip="Hormone"/>
              </a:rPr>
              <a:t>hormone</a:t>
            </a:r>
            <a:r>
              <a:rPr lang="en-US" sz="1600" dirty="0" smtClean="0"/>
              <a:t> and </a:t>
            </a:r>
            <a:r>
              <a:rPr lang="en-US" sz="1600" dirty="0" smtClean="0">
                <a:hlinkClick r:id="rId4" action="ppaction://hlinkfile" tooltip="Neurotransmitter"/>
              </a:rPr>
              <a:t>neurotransmitter</a:t>
            </a:r>
            <a:r>
              <a:rPr lang="en-US" sz="1600" dirty="0" smtClean="0"/>
              <a:t>.</a:t>
            </a:r>
            <a:r>
              <a:rPr lang="en-US" sz="1600" baseline="30000" dirty="0" smtClean="0">
                <a:hlinkClick r:id="rId5" action="ppaction://hlinkfile"/>
              </a:rPr>
              <a:t>[1]</a:t>
            </a:r>
            <a:r>
              <a:rPr lang="en-US" sz="1600" dirty="0" smtClean="0"/>
              <a:t> When produced in the body it increases heart rate, contracts blood vessels and dilates air passages and participates in the </a:t>
            </a:r>
            <a:r>
              <a:rPr lang="en-US" sz="1600" dirty="0" smtClean="0">
                <a:hlinkClick r:id="rId6" action="ppaction://hlinkfile" tooltip="Fight-or-flight response"/>
              </a:rPr>
              <a:t>fight-or-flight response</a:t>
            </a:r>
            <a:r>
              <a:rPr lang="en-US" sz="1600" dirty="0" smtClean="0"/>
              <a:t> of the </a:t>
            </a:r>
            <a:r>
              <a:rPr lang="en-US" sz="1600" dirty="0" smtClean="0">
                <a:hlinkClick r:id="rId7" action="ppaction://hlinkfile" tooltip="Sympathetic nervous system"/>
              </a:rPr>
              <a:t>sympathetic nervous system</a:t>
            </a:r>
            <a:r>
              <a:rPr lang="en-US" sz="1600" dirty="0" smtClean="0"/>
              <a:t>.</a:t>
            </a:r>
            <a:r>
              <a:rPr lang="en-US" sz="1600" baseline="30000" dirty="0" smtClean="0">
                <a:hlinkClick r:id="rId8" action="ppaction://hlinkfile"/>
              </a:rPr>
              <a:t>[2]</a:t>
            </a:r>
            <a:r>
              <a:rPr lang="en-US" sz="1600" dirty="0" smtClean="0"/>
              <a:t> It is a </a:t>
            </a:r>
            <a:r>
              <a:rPr lang="en-US" sz="1600" dirty="0" smtClean="0">
                <a:hlinkClick r:id="rId9" action="ppaction://hlinkfile" tooltip="Catecholamine"/>
              </a:rPr>
              <a:t>catecholamine</a:t>
            </a:r>
            <a:r>
              <a:rPr lang="en-US" sz="1600" dirty="0" smtClean="0"/>
              <a:t>, a </a:t>
            </a:r>
            <a:r>
              <a:rPr lang="en-US" sz="1600" dirty="0" smtClean="0">
                <a:hlinkClick r:id="rId10" action="ppaction://hlinkfile" tooltip="Monoamine"/>
              </a:rPr>
              <a:t>monoamine</a:t>
            </a:r>
            <a:r>
              <a:rPr lang="en-US" sz="1600" dirty="0" smtClean="0"/>
              <a:t> produced only by the </a:t>
            </a:r>
            <a:r>
              <a:rPr lang="en-US" sz="1600" dirty="0" smtClean="0">
                <a:hlinkClick r:id="rId11" action="ppaction://hlinkfile" tooltip="Adrenal gland"/>
              </a:rPr>
              <a:t>adrenal glands</a:t>
            </a:r>
            <a:r>
              <a:rPr lang="en-US" sz="1600" dirty="0" smtClean="0"/>
              <a:t> from the </a:t>
            </a:r>
            <a:r>
              <a:rPr lang="en-US" sz="1600" dirty="0" smtClean="0">
                <a:hlinkClick r:id="rId12" action="ppaction://hlinkfile" tooltip="Amino acid"/>
              </a:rPr>
              <a:t>amino acids</a:t>
            </a:r>
            <a:r>
              <a:rPr lang="en-US" sz="1600" dirty="0" smtClean="0"/>
              <a:t> </a:t>
            </a:r>
            <a:r>
              <a:rPr lang="en-US" sz="1600" dirty="0" smtClean="0">
                <a:hlinkClick r:id="rId13" action="ppaction://hlinkfile" tooltip="Phenylalanine"/>
              </a:rPr>
              <a:t>phenylalanine</a:t>
            </a:r>
            <a:r>
              <a:rPr lang="en-US" sz="1600" dirty="0" smtClean="0"/>
              <a:t> and </a:t>
            </a:r>
            <a:r>
              <a:rPr lang="en-US" sz="1600" dirty="0" smtClean="0">
                <a:hlinkClick r:id="rId14" action="ppaction://hlinkfile" tooltip="Tyrosine"/>
              </a:rPr>
              <a:t>tyrosine</a:t>
            </a:r>
            <a:r>
              <a:rPr lang="en-US" sz="1600" dirty="0" smtClean="0"/>
              <a:t>.</a:t>
            </a:r>
          </a:p>
          <a:p>
            <a:endParaRPr lang="en-US" sz="1600"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 term employment with one company</a:t>
            </a:r>
            <a:r>
              <a:rPr lang="en-US" baseline="0" dirty="0" smtClean="0"/>
              <a:t> is getting more unlikely.</a:t>
            </a:r>
          </a:p>
          <a:p>
            <a:r>
              <a:rPr lang="en-US" baseline="0" dirty="0" smtClean="0"/>
              <a:t>Fast changing technology also forces students to be prepared  to undergo significant changes in their work over the course of their careers,</a:t>
            </a:r>
          </a:p>
          <a:p>
            <a:r>
              <a:rPr lang="en-US" baseline="0" dirty="0" smtClean="0"/>
              <a:t>Data shows us that many workers who have lost jobs due to the economy and restructuring  will develop their own businesses.  By including all aspects of an industry in a training situation provides a basis for these entrepreneurial endeavors.</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Knowledge</a:t>
            </a:r>
            <a:r>
              <a:rPr lang="en-US" baseline="0" dirty="0" smtClean="0"/>
              <a:t> of a broader set of skills in the workplace will provide a better foundation for the learning needs of students and the evolving needs of their future employers.</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a:t>
            </a:r>
            <a:r>
              <a:rPr lang="en-US" baseline="0" dirty="0" smtClean="0"/>
              <a:t> has five identified uses of the Reserve Competitive Funds.  Each identified use can and does support all aspects of an industry.  The RCF focus on activities that will assist teachers in gaining skills needed to teach the all aspects of an industry respective of their areas of expertise.</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Identified Use</a:t>
            </a:r>
            <a:r>
              <a:rPr lang="en-US" baseline="0" dirty="0" smtClean="0"/>
              <a:t> 5 will support 2S1 – Technical Skill Attainment.  The instructor may need to participate in a professional development opportunity, externship, receive initial training , etc. to be better prepared to teach students the appropriate skills needed in business and industry.  Students may not be able to grasp how they are being taught to master the needed skills.  Through these various opportunities available to an instructor, new methodologies may be learned thus improving classroom instruction of the skills.  So a part of the improvement plan will be to obtain additional training for the instructor to develop new methods for teaching the skills needed in business and industry.</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writing the plan…DATA must be</a:t>
            </a:r>
            <a:r>
              <a:rPr lang="en-US" baseline="0" dirty="0" smtClean="0"/>
              <a:t> used.</a:t>
            </a:r>
            <a:endParaRPr lang="en-US" dirty="0"/>
          </a:p>
        </p:txBody>
      </p:sp>
      <p:sp>
        <p:nvSpPr>
          <p:cNvPr id="4" name="Slide Number Placeholder 3"/>
          <p:cNvSpPr>
            <a:spLocks noGrp="1"/>
          </p:cNvSpPr>
          <p:nvPr>
            <p:ph type="sldNum" sz="quarter" idx="10"/>
          </p:nvPr>
        </p:nvSpPr>
        <p:spPr/>
        <p:txBody>
          <a:bodyPr/>
          <a:lstStyle/>
          <a:p>
            <a:fld id="{50D98515-6FB7-4712-9965-C09C08FAD46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E93ACA-81CA-4E53-B25E-26832948D7D3}" type="datetimeFigureOut">
              <a:rPr lang="en-US" smtClean="0"/>
              <a:pPr/>
              <a:t>5/14/2010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B48331-643E-4D5E-B73B-A085AE87D0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B48331-643E-4D5E-B73B-A085AE87D0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B48331-643E-4D5E-B73B-A085AE87D0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B48331-643E-4D5E-B73B-A085AE87D02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B48331-643E-4D5E-B73B-A085AE87D02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B48331-643E-4D5E-B73B-A085AE87D02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1B48331-643E-4D5E-B73B-A085AE87D0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B48331-643E-4D5E-B73B-A085AE87D02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E93ACA-81CA-4E53-B25E-26832948D7D3}" type="datetimeFigureOut">
              <a:rPr lang="en-US" smtClean="0"/>
              <a:pPr/>
              <a:t>5/14/2010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B48331-643E-4D5E-B73B-A085AE87D0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4E93ACA-81CA-4E53-B25E-26832948D7D3}" type="datetimeFigureOut">
              <a:rPr lang="en-US" smtClean="0"/>
              <a:pPr/>
              <a:t>5/14/2010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B48331-643E-4D5E-B73B-A085AE87D0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4E93ACA-81CA-4E53-B25E-26832948D7D3}" type="datetimeFigureOut">
              <a:rPr lang="en-US" smtClean="0"/>
              <a:pPr/>
              <a:t>5/14/2010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1B48331-643E-4D5E-B73B-A085AE87D02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E93ACA-81CA-4E53-B25E-26832948D7D3}" type="datetimeFigureOut">
              <a:rPr lang="en-US" smtClean="0"/>
              <a:pPr/>
              <a:t>5/14/2010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1B48331-643E-4D5E-B73B-A085AE87D0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ol.k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ksde.org/Default.aspx?tabid=1660"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hyperlink" Target="http://www.nww.org/kckcontent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sz="4800" b="1" dirty="0" smtClean="0">
                <a:latin typeface="Century Gothic" pitchFamily="34" charset="0"/>
              </a:rPr>
              <a:t>Karmey Olson</a:t>
            </a:r>
          </a:p>
          <a:p>
            <a:pPr algn="ctr">
              <a:buNone/>
            </a:pPr>
            <a:r>
              <a:rPr lang="en-US" b="1" dirty="0" smtClean="0">
                <a:latin typeface="Century Gothic" pitchFamily="34" charset="0"/>
              </a:rPr>
              <a:t>Education Program Consultant</a:t>
            </a:r>
          </a:p>
          <a:p>
            <a:pPr algn="ctr">
              <a:buNone/>
            </a:pPr>
            <a:r>
              <a:rPr lang="en-US" b="1" dirty="0" smtClean="0">
                <a:latin typeface="Century Gothic" pitchFamily="34" charset="0"/>
              </a:rPr>
              <a:t>Kansas State Department of Education</a:t>
            </a:r>
          </a:p>
          <a:p>
            <a:pPr algn="ctr">
              <a:buNone/>
            </a:pPr>
            <a:endParaRPr lang="en-US" b="1" dirty="0" smtClean="0">
              <a:latin typeface="Century Gothic" pitchFamily="34" charset="0"/>
            </a:endParaRPr>
          </a:p>
          <a:p>
            <a:pPr algn="ctr">
              <a:buNone/>
            </a:pPr>
            <a:endParaRPr lang="en-US" b="1" dirty="0" smtClean="0">
              <a:latin typeface="Century Gothic" pitchFamily="34" charset="0"/>
            </a:endParaRPr>
          </a:p>
          <a:p>
            <a:pPr algn="r">
              <a:buNone/>
            </a:pPr>
            <a:r>
              <a:rPr lang="en-US" b="1" dirty="0" smtClean="0">
                <a:latin typeface="Century Gothic" pitchFamily="34" charset="0"/>
              </a:rPr>
              <a:t>				NACTEI Conference</a:t>
            </a:r>
          </a:p>
          <a:p>
            <a:pPr algn="r">
              <a:buNone/>
            </a:pPr>
            <a:r>
              <a:rPr lang="en-US" b="1" dirty="0" smtClean="0">
                <a:latin typeface="Century Gothic" pitchFamily="34" charset="0"/>
              </a:rPr>
              <a:t>St. Louis, Missouri </a:t>
            </a:r>
          </a:p>
          <a:p>
            <a:pPr algn="r">
              <a:buNone/>
            </a:pPr>
            <a:r>
              <a:rPr lang="en-US" b="1" dirty="0" smtClean="0">
                <a:latin typeface="Century Gothic" pitchFamily="34" charset="0"/>
              </a:rPr>
              <a:t>May 13, 2010</a:t>
            </a:r>
            <a:endParaRPr lang="en-US" b="1" dirty="0">
              <a:latin typeface="Century Gothic" pitchFamily="34" charset="0"/>
            </a:endParaRPr>
          </a:p>
        </p:txBody>
      </p:sp>
      <p:sp>
        <p:nvSpPr>
          <p:cNvPr id="4" name="Title 3"/>
          <p:cNvSpPr>
            <a:spLocks noGrp="1"/>
          </p:cNvSpPr>
          <p:nvPr>
            <p:ph type="title"/>
          </p:nvPr>
        </p:nvSpPr>
        <p:spPr>
          <a:xfrm>
            <a:off x="457200" y="274638"/>
            <a:ext cx="8229600" cy="2392362"/>
          </a:xfrm>
        </p:spPr>
        <p:txBody>
          <a:bodyPr>
            <a:normAutofit fontScale="90000"/>
          </a:bodyPr>
          <a:lstStyle/>
          <a:p>
            <a:pPr algn="ctr"/>
            <a:r>
              <a:rPr lang="en-US" dirty="0" smtClean="0"/>
              <a:t/>
            </a:r>
            <a:br>
              <a:rPr lang="en-US" dirty="0" smtClean="0"/>
            </a:br>
            <a:r>
              <a:rPr lang="en-US" sz="6000" dirty="0" smtClean="0">
                <a:effectLst/>
                <a:latin typeface="Century Gothic" pitchFamily="34" charset="0"/>
              </a:rPr>
              <a:t>Data + Reserve Funds= AAI Inclusion</a:t>
            </a:r>
            <a:r>
              <a:rPr lang="en-US" dirty="0" smtClean="0">
                <a:effectLst/>
                <a:latin typeface="Century Gothic" pitchFamily="34" charset="0"/>
              </a:rPr>
              <a:t/>
            </a:r>
            <a:br>
              <a:rPr lang="en-US" dirty="0" smtClean="0">
                <a:effectLst/>
                <a:latin typeface="Century Gothic" pitchFamily="34" charset="0"/>
              </a:rPr>
            </a:br>
            <a:endParaRPr lang="en-US" dirty="0">
              <a:effectLst/>
              <a:latin typeface="Century Gothic" pitchFamily="34" charset="0"/>
            </a:endParaRPr>
          </a:p>
        </p:txBody>
      </p:sp>
      <p:pic>
        <p:nvPicPr>
          <p:cNvPr id="48129" name="Picture 1" descr="C:\Documents and Settings\kolson\Desktop\KSDElogofullcolor.jpg"/>
          <p:cNvPicPr>
            <a:picLocks noChangeAspect="1" noChangeArrowheads="1"/>
          </p:cNvPicPr>
          <p:nvPr/>
        </p:nvPicPr>
        <p:blipFill>
          <a:blip r:embed="rId3" cstate="print"/>
          <a:srcRect/>
          <a:stretch>
            <a:fillRect/>
          </a:stretch>
        </p:blipFill>
        <p:spPr bwMode="auto">
          <a:xfrm>
            <a:off x="1524000" y="4191000"/>
            <a:ext cx="2379139" cy="1828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buAutoNum type="arabicPeriod" startAt="3"/>
            </a:pPr>
            <a:r>
              <a:rPr lang="en-US" b="1" dirty="0" smtClean="0">
                <a:latin typeface="Century Gothic" pitchFamily="34" charset="0"/>
              </a:rPr>
              <a:t>Enabling Learners to Adapt to Technological Change</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Providing learners with broad skills in “All Aspects” along with academic skills enables them to understand and adapt to change when they leave school and throughout their careers</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Prepares a higher skilled worker to meet evolving needs of future employers</a:t>
            </a:r>
          </a:p>
        </p:txBody>
      </p:sp>
      <p:sp>
        <p:nvSpPr>
          <p:cNvPr id="2" name="Title 1"/>
          <p:cNvSpPr>
            <a:spLocks noGrp="1"/>
          </p:cNvSpPr>
          <p:nvPr>
            <p:ph type="title"/>
          </p:nvPr>
        </p:nvSpPr>
        <p:spPr>
          <a:xfrm>
            <a:off x="533400" y="304800"/>
            <a:ext cx="8229600" cy="1143000"/>
          </a:xfrm>
        </p:spPr>
        <p:txBody>
          <a:bodyPr>
            <a:normAutofit/>
          </a:bodyPr>
          <a:lstStyle/>
          <a:p>
            <a:r>
              <a:rPr lang="en-US" dirty="0" smtClean="0">
                <a:effectLst/>
                <a:latin typeface="Century Gothic" pitchFamily="34" charset="0"/>
              </a:rPr>
              <a:t>All Aspects of an Industry:  </a:t>
            </a:r>
            <a:endParaRPr lang="en-US" dirty="0">
              <a:effectLst/>
              <a:latin typeface="Century Gothic" pitchFamily="34" charset="0"/>
            </a:endParaRPr>
          </a:p>
        </p:txBody>
      </p:sp>
      <p:pic>
        <p:nvPicPr>
          <p:cNvPr id="33794" name="Picture 2" descr="C:\Documents and Settings\kolson\Local Settings\Temporary Internet Files\Content.IE5\3V2RB30E\MC900441498[1].png"/>
          <p:cNvPicPr>
            <a:picLocks noChangeAspect="1" noChangeArrowheads="1"/>
          </p:cNvPicPr>
          <p:nvPr/>
        </p:nvPicPr>
        <p:blipFill>
          <a:blip r:embed="rId3" cstate="print"/>
          <a:srcRect/>
          <a:stretch>
            <a:fillRect/>
          </a:stretch>
        </p:blipFill>
        <p:spPr bwMode="auto">
          <a:xfrm>
            <a:off x="7391400" y="304800"/>
            <a:ext cx="990371" cy="9903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latin typeface="Century Gothic" pitchFamily="34" charset="0"/>
              </a:rPr>
              <a:t>Welders</a:t>
            </a:r>
          </a:p>
          <a:p>
            <a:r>
              <a:rPr lang="en-US" b="1" dirty="0" smtClean="0">
                <a:latin typeface="Century Gothic" pitchFamily="34" charset="0"/>
              </a:rPr>
              <a:t>Standard </a:t>
            </a:r>
            <a:r>
              <a:rPr lang="en-US" b="1" dirty="0" err="1" smtClean="0">
                <a:latin typeface="Century Gothic" pitchFamily="34" charset="0"/>
              </a:rPr>
              <a:t>Mig</a:t>
            </a:r>
            <a:r>
              <a:rPr lang="en-US" b="1" dirty="0" smtClean="0">
                <a:latin typeface="Century Gothic" pitchFamily="34" charset="0"/>
              </a:rPr>
              <a:t> and </a:t>
            </a:r>
            <a:r>
              <a:rPr lang="en-US" b="1" dirty="0" err="1" smtClean="0">
                <a:latin typeface="Century Gothic" pitchFamily="34" charset="0"/>
              </a:rPr>
              <a:t>Tig</a:t>
            </a:r>
            <a:r>
              <a:rPr lang="en-US" b="1" dirty="0" smtClean="0">
                <a:latin typeface="Century Gothic" pitchFamily="34" charset="0"/>
              </a:rPr>
              <a:t> Welders used in most  classrooms/shops/labs</a:t>
            </a:r>
          </a:p>
          <a:p>
            <a:r>
              <a:rPr lang="en-US" b="1" dirty="0" err="1" smtClean="0">
                <a:latin typeface="Century Gothic" pitchFamily="34" charset="0"/>
              </a:rPr>
              <a:t>Mig</a:t>
            </a:r>
            <a:r>
              <a:rPr lang="en-US" b="1" dirty="0" smtClean="0">
                <a:latin typeface="Century Gothic" pitchFamily="34" charset="0"/>
              </a:rPr>
              <a:t> and </a:t>
            </a:r>
            <a:r>
              <a:rPr lang="en-US" b="1" dirty="0" err="1" smtClean="0">
                <a:latin typeface="Century Gothic" pitchFamily="34" charset="0"/>
              </a:rPr>
              <a:t>Tig</a:t>
            </a:r>
            <a:r>
              <a:rPr lang="en-US" b="1" dirty="0" smtClean="0">
                <a:latin typeface="Century Gothic" pitchFamily="34" charset="0"/>
              </a:rPr>
              <a:t> Welders produce:</a:t>
            </a:r>
          </a:p>
          <a:p>
            <a:endParaRPr lang="en-US" b="1" dirty="0">
              <a:latin typeface="Century Gothic" pitchFamily="34" charset="0"/>
            </a:endParaRPr>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Example of Technological Change </a:t>
            </a:r>
            <a:endParaRPr lang="en-US" dirty="0">
              <a:effectLst/>
              <a:latin typeface="Century Gothic" pitchFamily="34" charset="0"/>
            </a:endParaRPr>
          </a:p>
        </p:txBody>
      </p:sp>
      <p:pic>
        <p:nvPicPr>
          <p:cNvPr id="38914" name="Picture 2" descr="http://the-welding.info/images/welding/welding_250x251.jpg"/>
          <p:cNvPicPr>
            <a:picLocks noChangeAspect="1" noChangeArrowheads="1"/>
          </p:cNvPicPr>
          <p:nvPr/>
        </p:nvPicPr>
        <p:blipFill>
          <a:blip r:embed="rId2" cstate="print"/>
          <a:srcRect/>
          <a:stretch>
            <a:fillRect/>
          </a:stretch>
        </p:blipFill>
        <p:spPr bwMode="auto">
          <a:xfrm>
            <a:off x="5181600" y="3276600"/>
            <a:ext cx="2190750" cy="2190750"/>
          </a:xfrm>
          <a:prstGeom prst="rect">
            <a:avLst/>
          </a:prstGeom>
          <a:noFill/>
        </p:spPr>
      </p:pic>
      <p:sp>
        <p:nvSpPr>
          <p:cNvPr id="5" name="Rectangle 4"/>
          <p:cNvSpPr/>
          <p:nvPr/>
        </p:nvSpPr>
        <p:spPr>
          <a:xfrm>
            <a:off x="533400" y="3200400"/>
            <a:ext cx="4267200" cy="2585323"/>
          </a:xfrm>
          <a:prstGeom prst="rect">
            <a:avLst/>
          </a:prstGeom>
        </p:spPr>
        <p:txBody>
          <a:bodyPr wrap="square">
            <a:spAutoFit/>
          </a:bodyPr>
          <a:lstStyle/>
          <a:p>
            <a:pPr lvl="1">
              <a:buFont typeface="Wingdings" pitchFamily="2" charset="2"/>
              <a:buChar char="q"/>
            </a:pPr>
            <a:endParaRPr lang="en-US" b="1" dirty="0" smtClean="0">
              <a:effectLst>
                <a:outerShdw blurRad="38100" dist="38100" dir="2700000" algn="tl">
                  <a:srgbClr val="000000">
                    <a:alpha val="43137"/>
                  </a:srgbClr>
                </a:outerShdw>
              </a:effectLst>
            </a:endParaRPr>
          </a:p>
          <a:p>
            <a:pPr lvl="1">
              <a:buFont typeface="Wingdings" pitchFamily="2" charset="2"/>
              <a:buChar char="q"/>
            </a:pPr>
            <a:r>
              <a:rPr lang="en-US" b="1" dirty="0" smtClean="0">
                <a:latin typeface="Century Gothic" pitchFamily="34" charset="0"/>
              </a:rPr>
              <a:t>High quality welds</a:t>
            </a:r>
          </a:p>
          <a:p>
            <a:pPr lvl="1">
              <a:buFont typeface="Wingdings" pitchFamily="2" charset="2"/>
              <a:buChar char="q"/>
            </a:pPr>
            <a:r>
              <a:rPr lang="en-US" b="1" dirty="0" smtClean="0">
                <a:latin typeface="Century Gothic" pitchFamily="34" charset="0"/>
              </a:rPr>
              <a:t>All position welding capability</a:t>
            </a:r>
          </a:p>
          <a:p>
            <a:pPr lvl="1">
              <a:buFont typeface="Wingdings" pitchFamily="2" charset="2"/>
              <a:buChar char="q"/>
            </a:pPr>
            <a:r>
              <a:rPr lang="en-US" b="1" dirty="0" smtClean="0">
                <a:latin typeface="Century Gothic" pitchFamily="34" charset="0"/>
              </a:rPr>
              <a:t>Used on materials of various 	types and thicknesses</a:t>
            </a:r>
          </a:p>
          <a:p>
            <a:pPr lvl="1">
              <a:buFont typeface="Wingdings" pitchFamily="2" charset="2"/>
              <a:buChar char="q"/>
            </a:pPr>
            <a:r>
              <a:rPr lang="en-US" b="1" dirty="0" smtClean="0">
                <a:latin typeface="Century Gothic" pitchFamily="34" charset="0"/>
              </a:rPr>
              <a:t>Clean-up is fast since there is  	little to no slag and low 	spatter.</a:t>
            </a:r>
            <a:r>
              <a:rPr lang="en-US" dirty="0" smtClean="0">
                <a:latin typeface="Century Gothic" pitchFamily="34" charset="0"/>
              </a:rPr>
              <a:t/>
            </a:r>
            <a:br>
              <a:rPr lang="en-US" dirty="0" smtClean="0">
                <a:latin typeface="Century Gothic" pitchFamily="34" charset="0"/>
              </a:rPr>
            </a:br>
            <a:endParaRPr lang="en-US"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62000"/>
          </a:xfrm>
        </p:spPr>
        <p:txBody>
          <a:bodyPr>
            <a:normAutofit fontScale="90000"/>
          </a:bodyPr>
          <a:lstStyle/>
          <a:p>
            <a:pPr algn="ctr"/>
            <a:r>
              <a:rPr lang="en-US" dirty="0" smtClean="0">
                <a:effectLst/>
                <a:latin typeface="Century Gothic" pitchFamily="34" charset="0"/>
              </a:rPr>
              <a:t/>
            </a:r>
            <a:br>
              <a:rPr lang="en-US" dirty="0" smtClean="0">
                <a:effectLst/>
                <a:latin typeface="Century Gothic" pitchFamily="34" charset="0"/>
              </a:rPr>
            </a:br>
            <a:r>
              <a:rPr lang="en-US" dirty="0" smtClean="0">
                <a:effectLst/>
                <a:latin typeface="Century Gothic" pitchFamily="34" charset="0"/>
              </a:rPr>
              <a:t>From </a:t>
            </a:r>
            <a:r>
              <a:rPr lang="en-US" dirty="0" err="1" smtClean="0">
                <a:effectLst/>
                <a:latin typeface="Century Gothic" pitchFamily="34" charset="0"/>
              </a:rPr>
              <a:t>Mig</a:t>
            </a:r>
            <a:r>
              <a:rPr lang="en-US" dirty="0" smtClean="0">
                <a:effectLst/>
                <a:latin typeface="Century Gothic" pitchFamily="34" charset="0"/>
              </a:rPr>
              <a:t>/</a:t>
            </a:r>
            <a:r>
              <a:rPr lang="en-US" dirty="0" err="1" smtClean="0">
                <a:effectLst/>
                <a:latin typeface="Century Gothic" pitchFamily="34" charset="0"/>
              </a:rPr>
              <a:t>Tig</a:t>
            </a:r>
            <a:r>
              <a:rPr lang="en-US" dirty="0" smtClean="0">
                <a:effectLst/>
                <a:latin typeface="Century Gothic" pitchFamily="34" charset="0"/>
              </a:rPr>
              <a:t> to Robotic Welders </a:t>
            </a:r>
            <a:r>
              <a:rPr lang="en-US" dirty="0" smtClean="0"/>
              <a:t/>
            </a:r>
            <a:br>
              <a:rPr lang="en-US" dirty="0" smtClean="0"/>
            </a:br>
            <a:endParaRPr lang="en-US" dirty="0"/>
          </a:p>
        </p:txBody>
      </p:sp>
      <p:pic>
        <p:nvPicPr>
          <p:cNvPr id="40962" name="Picture 2" descr="C:\Documents and Settings\kolson\Desktop\dsc_0002-08-22-2008.jpg"/>
          <p:cNvPicPr>
            <a:picLocks noGrp="1" noChangeAspect="1" noChangeArrowheads="1"/>
          </p:cNvPicPr>
          <p:nvPr>
            <p:ph idx="1"/>
          </p:nvPr>
        </p:nvPicPr>
        <p:blipFill>
          <a:blip r:embed="rId2" cstate="print"/>
          <a:srcRect/>
          <a:stretch>
            <a:fillRect/>
          </a:stretch>
        </p:blipFill>
        <p:spPr bwMode="auto">
          <a:xfrm>
            <a:off x="5943600" y="1981200"/>
            <a:ext cx="2286000" cy="3581400"/>
          </a:xfrm>
          <a:prstGeom prst="rect">
            <a:avLst/>
          </a:prstGeom>
          <a:noFill/>
        </p:spPr>
      </p:pic>
      <p:sp>
        <p:nvSpPr>
          <p:cNvPr id="5" name="Rectangle 4"/>
          <p:cNvSpPr/>
          <p:nvPr/>
        </p:nvSpPr>
        <p:spPr>
          <a:xfrm>
            <a:off x="762000" y="1752600"/>
            <a:ext cx="4419600" cy="3785652"/>
          </a:xfrm>
          <a:prstGeom prst="rect">
            <a:avLst/>
          </a:prstGeom>
        </p:spPr>
        <p:txBody>
          <a:bodyPr wrap="square">
            <a:spAutoFit/>
          </a:bodyPr>
          <a:lstStyle/>
          <a:p>
            <a:pPr>
              <a:buFont typeface="Arial" pitchFamily="34" charset="0"/>
              <a:buChar char="•"/>
            </a:pPr>
            <a:r>
              <a:rPr lang="en-US" sz="2400" b="1" dirty="0" smtClean="0">
                <a:latin typeface="Century Gothic" pitchFamily="34" charset="0"/>
              </a:rPr>
              <a:t>Dexterity</a:t>
            </a:r>
          </a:p>
          <a:p>
            <a:pPr>
              <a:buFont typeface="Arial" pitchFamily="34" charset="0"/>
              <a:buChar char="•"/>
            </a:pPr>
            <a:r>
              <a:rPr lang="en-US" sz="2400" b="1" dirty="0" smtClean="0">
                <a:latin typeface="Century Gothic" pitchFamily="34" charset="0"/>
              </a:rPr>
              <a:t>Reliability </a:t>
            </a:r>
          </a:p>
          <a:p>
            <a:pPr>
              <a:buFont typeface="Arial" pitchFamily="34" charset="0"/>
              <a:buChar char="•"/>
            </a:pPr>
            <a:r>
              <a:rPr lang="en-US" sz="2400" b="1" dirty="0" smtClean="0">
                <a:latin typeface="Century Gothic" pitchFamily="34" charset="0"/>
              </a:rPr>
              <a:t>High speeds </a:t>
            </a:r>
          </a:p>
          <a:p>
            <a:pPr>
              <a:buFont typeface="Arial" pitchFamily="34" charset="0"/>
              <a:buChar char="•"/>
            </a:pPr>
            <a:r>
              <a:rPr lang="en-US" sz="2400" b="1" dirty="0" smtClean="0">
                <a:latin typeface="Century Gothic" pitchFamily="34" charset="0"/>
              </a:rPr>
              <a:t>Numerous applications and    	working environments</a:t>
            </a:r>
          </a:p>
          <a:p>
            <a:pPr>
              <a:buFont typeface="Arial" pitchFamily="34" charset="0"/>
              <a:buChar char="•"/>
            </a:pPr>
            <a:r>
              <a:rPr lang="en-US" sz="2400" b="1" dirty="0" smtClean="0">
                <a:latin typeface="Century Gothic" pitchFamily="34" charset="0"/>
              </a:rPr>
              <a:t>Compact, slim wrist and 	small footprint permit 	operation which 	allows it to work in 	tight places</a:t>
            </a:r>
            <a:endParaRPr lang="en-US" sz="2400" b="1" dirty="0">
              <a:latin typeface="Century Gothic"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buAutoNum type="arabicPeriod" startAt="4"/>
            </a:pPr>
            <a:r>
              <a:rPr lang="en-US" b="1" dirty="0" smtClean="0">
                <a:latin typeface="Century Gothic" pitchFamily="34" charset="0"/>
              </a:rPr>
              <a:t>Involving Learners in Economic 	Development</a:t>
            </a:r>
          </a:p>
          <a:p>
            <a:pPr marL="880110" lvl="1" indent="-514350">
              <a:buNone/>
            </a:pPr>
            <a:endParaRPr lang="en-US" b="1" dirty="0" smtClean="0">
              <a:latin typeface="Century Gothic" pitchFamily="34" charset="0"/>
            </a:endParaRP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All Aspects of an Industry practices provide for a demand of higher skilled workers</a:t>
            </a:r>
            <a:endParaRPr lang="en-US" b="1" dirty="0">
              <a:latin typeface="Century Gothic" pitchFamily="34" charset="0"/>
            </a:endParaRPr>
          </a:p>
        </p:txBody>
      </p:sp>
      <p:sp>
        <p:nvSpPr>
          <p:cNvPr id="2" name="Title 1"/>
          <p:cNvSpPr>
            <a:spLocks noGrp="1"/>
          </p:cNvSpPr>
          <p:nvPr>
            <p:ph type="title"/>
          </p:nvPr>
        </p:nvSpPr>
        <p:spPr/>
        <p:txBody>
          <a:bodyPr>
            <a:normAutofit/>
          </a:bodyPr>
          <a:lstStyle/>
          <a:p>
            <a:r>
              <a:rPr lang="en-US" dirty="0" smtClean="0">
                <a:effectLst/>
                <a:latin typeface="Century Gothic" pitchFamily="34" charset="0"/>
              </a:rPr>
              <a:t>All Aspects of an Industry:</a:t>
            </a:r>
            <a:endParaRPr lang="en-US" dirty="0">
              <a:effectLst/>
              <a:latin typeface="Century Gothic" pitchFamily="34" charset="0"/>
            </a:endParaRPr>
          </a:p>
        </p:txBody>
      </p:sp>
      <p:pic>
        <p:nvPicPr>
          <p:cNvPr id="29697" name="Picture 1" descr="C:\Documents and Settings\kolson\Local Settings\Temporary Internet Files\Content.IE5\3V2RB30E\MC900441498[1].png"/>
          <p:cNvPicPr>
            <a:picLocks noChangeAspect="1" noChangeArrowheads="1"/>
          </p:cNvPicPr>
          <p:nvPr/>
        </p:nvPicPr>
        <p:blipFill>
          <a:blip r:embed="rId2" cstate="print"/>
          <a:srcRect/>
          <a:stretch>
            <a:fillRect/>
          </a:stretch>
        </p:blipFill>
        <p:spPr bwMode="auto">
          <a:xfrm>
            <a:off x="7315200" y="304800"/>
            <a:ext cx="914171" cy="91417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17854" lvl="2" indent="-514350">
              <a:buNone/>
            </a:pPr>
            <a:r>
              <a:rPr lang="en-US" b="1" dirty="0" smtClean="0">
                <a:latin typeface="Century Gothic" pitchFamily="34" charset="0"/>
              </a:rPr>
              <a:t>If jobs prepare learners with only  a few skills, they are left dependent upon too few jobs, which demand too few skills and provide too little income for a decent life</a:t>
            </a:r>
          </a:p>
          <a:p>
            <a:pPr marL="1117854" lvl="2" indent="-514350">
              <a:buFont typeface="Wingdings" pitchFamily="2" charset="2"/>
              <a:buChar char="§"/>
            </a:pPr>
            <a:endParaRPr lang="en-US" b="1" dirty="0" smtClean="0">
              <a:latin typeface="Century Gothic" pitchFamily="34" charset="0"/>
            </a:endParaRPr>
          </a:p>
          <a:p>
            <a:pPr marL="1117854" lvl="2" indent="-514350">
              <a:buNone/>
            </a:pPr>
            <a:endParaRPr lang="en-US" b="1" dirty="0" smtClean="0">
              <a:latin typeface="Century Gothic" pitchFamily="34" charset="0"/>
            </a:endParaRPr>
          </a:p>
          <a:p>
            <a:pPr marL="1117854" lvl="2" indent="-514350">
              <a:buNone/>
            </a:pPr>
            <a:endParaRPr lang="en-US" b="1" dirty="0" smtClean="0">
              <a:latin typeface="Century Gothic" pitchFamily="34" charset="0"/>
            </a:endParaRPr>
          </a:p>
          <a:p>
            <a:pPr marL="1117854" lvl="2" indent="-514350">
              <a:buNone/>
            </a:pPr>
            <a:endParaRPr lang="en-US" b="1" dirty="0" smtClean="0">
              <a:latin typeface="Century Gothic" pitchFamily="34" charset="0"/>
            </a:endParaRPr>
          </a:p>
          <a:p>
            <a:pPr marL="1117854" lvl="2" indent="-514350">
              <a:buFont typeface="Wingdings" pitchFamily="2" charset="2"/>
              <a:buChar char="§"/>
            </a:pPr>
            <a:endParaRPr lang="en-US" b="1" dirty="0" smtClean="0">
              <a:latin typeface="Century Gothic" pitchFamily="34" charset="0"/>
            </a:endParaRPr>
          </a:p>
          <a:p>
            <a:pPr marL="1117854" lvl="2" indent="-514350">
              <a:buNone/>
            </a:pPr>
            <a:r>
              <a:rPr lang="en-US" b="1" dirty="0" smtClean="0">
                <a:latin typeface="Century Gothic" pitchFamily="34" charset="0"/>
              </a:rPr>
              <a:t>In contrast, “All Aspects” provides learners with an understanding and experience in assorted aspects of an industry framework</a:t>
            </a:r>
          </a:p>
          <a:p>
            <a:endParaRPr lang="en-US" dirty="0"/>
          </a:p>
        </p:txBody>
      </p:sp>
      <p:sp>
        <p:nvSpPr>
          <p:cNvPr id="3" name="Title 2"/>
          <p:cNvSpPr>
            <a:spLocks noGrp="1"/>
          </p:cNvSpPr>
          <p:nvPr>
            <p:ph type="title"/>
          </p:nvPr>
        </p:nvSpPr>
        <p:spPr/>
        <p:txBody>
          <a:bodyPr/>
          <a:lstStyle/>
          <a:p>
            <a:endParaRPr lang="en-US"/>
          </a:p>
        </p:txBody>
      </p:sp>
      <p:pic>
        <p:nvPicPr>
          <p:cNvPr id="1027" name="Picture 3" descr="C:\Documents and Settings\kolson\Local Settings\Temporary Internet Files\Content.IE5\ZYVFXY9U\MC900056611[1].wmf"/>
          <p:cNvPicPr>
            <a:picLocks noChangeAspect="1" noChangeArrowheads="1"/>
          </p:cNvPicPr>
          <p:nvPr/>
        </p:nvPicPr>
        <p:blipFill>
          <a:blip r:embed="rId2" cstate="print"/>
          <a:srcRect/>
          <a:stretch>
            <a:fillRect/>
          </a:stretch>
        </p:blipFill>
        <p:spPr bwMode="auto">
          <a:xfrm>
            <a:off x="3200400" y="2521914"/>
            <a:ext cx="2895600" cy="212628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pPr>
              <a:buNone/>
            </a:pPr>
            <a:endParaRPr lang="en-US" b="1" dirty="0" smtClean="0">
              <a:effectLst>
                <a:outerShdw blurRad="38100" dist="38100" dir="2700000" algn="tl">
                  <a:srgbClr val="000000">
                    <a:alpha val="43137"/>
                  </a:srgbClr>
                </a:outerShdw>
              </a:effectLst>
            </a:endParaRPr>
          </a:p>
          <a:p>
            <a:pPr>
              <a:buNone/>
            </a:pPr>
            <a:endParaRPr lang="en-US" b="1" dirty="0" smtClean="0">
              <a:effectLst>
                <a:outerShdw blurRad="38100" dist="38100" dir="2700000" algn="tl">
                  <a:srgbClr val="000000">
                    <a:alpha val="43137"/>
                  </a:srgbClr>
                </a:outerShdw>
              </a:effectLst>
            </a:endParaRPr>
          </a:p>
          <a:p>
            <a:pPr>
              <a:buNone/>
            </a:pPr>
            <a:endParaRPr lang="en-US" b="1" dirty="0" smtClean="0">
              <a:effectLst>
                <a:outerShdw blurRad="38100" dist="38100" dir="2700000" algn="tl">
                  <a:srgbClr val="000000">
                    <a:alpha val="43137"/>
                  </a:srgbClr>
                </a:outerShdw>
              </a:effectLst>
            </a:endParaRPr>
          </a:p>
          <a:p>
            <a:pPr>
              <a:buNone/>
            </a:pPr>
            <a:r>
              <a:rPr lang="en-US" b="1" dirty="0" smtClean="0">
                <a:effectLst>
                  <a:outerShdw blurRad="38100" dist="38100" dir="2700000" algn="tl">
                    <a:srgbClr val="000000">
                      <a:alpha val="43137"/>
                    </a:srgbClr>
                  </a:outerShdw>
                </a:effectLst>
              </a:rPr>
              <a:t>			</a:t>
            </a:r>
            <a:r>
              <a:rPr lang="en-US" b="1" dirty="0" smtClean="0">
                <a:latin typeface="Century Gothic" pitchFamily="34" charset="0"/>
              </a:rPr>
              <a:t>Connect traditional CTE skills to 			broader knowledge and 				competence associated with the 		context in which CTE skills are used</a:t>
            </a:r>
            <a:endParaRPr lang="en-US" b="1" dirty="0">
              <a:latin typeface="Century Gothic" pitchFamily="34" charset="0"/>
            </a:endParaRPr>
          </a:p>
        </p:txBody>
      </p:sp>
      <p:sp>
        <p:nvSpPr>
          <p:cNvPr id="3" name="Title 2"/>
          <p:cNvSpPr>
            <a:spLocks noGrp="1"/>
          </p:cNvSpPr>
          <p:nvPr>
            <p:ph type="title"/>
          </p:nvPr>
        </p:nvSpPr>
        <p:spPr>
          <a:xfrm>
            <a:off x="381000" y="228600"/>
            <a:ext cx="8229600" cy="1143000"/>
          </a:xfrm>
        </p:spPr>
        <p:txBody>
          <a:bodyPr>
            <a:normAutofit/>
          </a:bodyPr>
          <a:lstStyle/>
          <a:p>
            <a:pPr algn="ctr"/>
            <a:r>
              <a:rPr lang="en-US" sz="3200" dirty="0" smtClean="0">
                <a:effectLst/>
                <a:latin typeface="Century Gothic" pitchFamily="34" charset="0"/>
              </a:rPr>
              <a:t>A Learner Exposed to All Aspects of an Industry Will Learn How to…….</a:t>
            </a:r>
            <a:endParaRPr lang="en-US" sz="3200" dirty="0">
              <a:effectLst/>
              <a:latin typeface="Century Gothic" pitchFamily="34" charset="0"/>
            </a:endParaRPr>
          </a:p>
        </p:txBody>
      </p:sp>
      <p:pic>
        <p:nvPicPr>
          <p:cNvPr id="2050" name="Picture 2" descr="C:\Documents and Settings\kolson\Local Settings\Temporary Internet Files\Content.IE5\JAHLHRAN\MC900439356[1].jpg"/>
          <p:cNvPicPr>
            <a:picLocks noChangeAspect="1" noChangeArrowheads="1"/>
          </p:cNvPicPr>
          <p:nvPr/>
        </p:nvPicPr>
        <p:blipFill>
          <a:blip r:embed="rId2" cstate="print"/>
          <a:srcRect/>
          <a:stretch>
            <a:fillRect/>
          </a:stretch>
        </p:blipFill>
        <p:spPr bwMode="auto">
          <a:xfrm>
            <a:off x="990600" y="1981200"/>
            <a:ext cx="3505200" cy="1828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sz="3300" b="1" dirty="0" smtClean="0">
                <a:latin typeface="Century Gothic" pitchFamily="34" charset="0"/>
              </a:rPr>
              <a:t>Five Identified Uses for the Funds:</a:t>
            </a:r>
          </a:p>
          <a:p>
            <a:pPr>
              <a:buNone/>
            </a:pPr>
            <a:endParaRPr lang="en-US" sz="3300" b="1" dirty="0" smtClean="0">
              <a:latin typeface="Century Gothic" pitchFamily="34" charset="0"/>
            </a:endParaRPr>
          </a:p>
          <a:p>
            <a:r>
              <a:rPr lang="en-US" b="1" dirty="0" smtClean="0">
                <a:latin typeface="Century Gothic" pitchFamily="34" charset="0"/>
              </a:rPr>
              <a:t>1.	Development of new and innovative clusters/pathways at the local level that support high-wage,  high-skill and high-demand occupations inclusive of instructional strategies promoting integration of rigorous academics, all aspects of an industry, 21</a:t>
            </a:r>
            <a:r>
              <a:rPr lang="en-US" b="1" baseline="30000" dirty="0" smtClean="0">
                <a:latin typeface="Century Gothic" pitchFamily="34" charset="0"/>
              </a:rPr>
              <a:t>st</a:t>
            </a:r>
            <a:r>
              <a:rPr lang="en-US" b="1" dirty="0" smtClean="0">
                <a:latin typeface="Century Gothic" pitchFamily="34" charset="0"/>
              </a:rPr>
              <a:t> Century Learner Skills and non-traditional participation</a:t>
            </a:r>
          </a:p>
          <a:p>
            <a:pPr>
              <a:buNone/>
            </a:pPr>
            <a:endParaRPr lang="en-US" b="1" dirty="0" smtClean="0">
              <a:latin typeface="Century Gothic" pitchFamily="34" charset="0"/>
            </a:endParaRPr>
          </a:p>
          <a:p>
            <a:r>
              <a:rPr lang="en-US" b="1" dirty="0" smtClean="0">
                <a:latin typeface="Century Gothic" pitchFamily="34" charset="0"/>
              </a:rPr>
              <a:t>2.	Participation in professional development opportunities that support career clusters/pathways implementation, academic integration, non-traditional participation and 21</a:t>
            </a:r>
            <a:r>
              <a:rPr lang="en-US" b="1" baseline="30000" dirty="0" smtClean="0">
                <a:latin typeface="Century Gothic" pitchFamily="34" charset="0"/>
              </a:rPr>
              <a:t>st</a:t>
            </a:r>
            <a:r>
              <a:rPr lang="en-US" b="1" dirty="0" smtClean="0">
                <a:latin typeface="Century Gothic" pitchFamily="34" charset="0"/>
              </a:rPr>
              <a:t> Century Learner Skills</a:t>
            </a:r>
          </a:p>
          <a:p>
            <a:pPr>
              <a:buNone/>
            </a:pPr>
            <a:endParaRPr lang="en-US" dirty="0" smtClean="0"/>
          </a:p>
          <a:p>
            <a:endParaRPr lang="en-US" dirty="0" smtClean="0"/>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Kansas Reserve Competitive Funds</a:t>
            </a:r>
            <a:endParaRPr lang="en-US" dirty="0">
              <a:effectLst/>
              <a:latin typeface="Century Gothi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latin typeface="Century Gothic" pitchFamily="34" charset="0"/>
              </a:rPr>
              <a:t>3.	Participation in an externship opportunity to enhance/improve all aspects of industry knowledge and skills integration for an approved cluster/pathway to include high-wage, high-skill, high-demand occupations and non-traditional students</a:t>
            </a:r>
          </a:p>
          <a:p>
            <a:pPr>
              <a:buNone/>
            </a:pPr>
            <a:endParaRPr lang="en-US" b="1" dirty="0" smtClean="0">
              <a:latin typeface="Century Gothic" pitchFamily="34" charset="0"/>
            </a:endParaRPr>
          </a:p>
          <a:p>
            <a:r>
              <a:rPr lang="en-US" b="1" dirty="0" smtClean="0">
                <a:latin typeface="Century Gothic" pitchFamily="34" charset="0"/>
              </a:rPr>
              <a:t>4.    Participation in a training opportunity to enhance instruction to become </a:t>
            </a:r>
            <a:r>
              <a:rPr lang="en-US" b="1" u="sng" dirty="0" smtClean="0">
                <a:latin typeface="Century Gothic" pitchFamily="34" charset="0"/>
              </a:rPr>
              <a:t>initially </a:t>
            </a:r>
            <a:r>
              <a:rPr lang="en-US" b="1" dirty="0" smtClean="0">
                <a:latin typeface="Century Gothic" pitchFamily="34" charset="0"/>
              </a:rPr>
              <a:t>certified/licensed in a content area that is recognized for that career cluster/pathway</a:t>
            </a:r>
          </a:p>
          <a:p>
            <a:pPr>
              <a:buNone/>
            </a:pPr>
            <a:endParaRPr lang="en-US" b="1" dirty="0" smtClean="0">
              <a:latin typeface="Century Gothic" pitchFamily="34" charset="0"/>
            </a:endParaRPr>
          </a:p>
          <a:p>
            <a:pPr lvl="0"/>
            <a:r>
              <a:rPr lang="en-US" b="1" dirty="0" smtClean="0">
                <a:latin typeface="Century Gothic" pitchFamily="34" charset="0"/>
              </a:rPr>
              <a:t> 5.	Development of an improvement plan to support increased performance levels of unmet core indicators which will provide a means for districts/consortiums to make data informed decisions for future career and technical education clusters/pathways.</a:t>
            </a:r>
          </a:p>
          <a:p>
            <a:endParaRPr lang="en-US" dirty="0"/>
          </a:p>
        </p:txBody>
      </p:sp>
      <p:sp>
        <p:nvSpPr>
          <p:cNvPr id="3" name="Title 2"/>
          <p:cNvSpPr>
            <a:spLocks noGrp="1"/>
          </p:cNvSpPr>
          <p:nvPr>
            <p:ph type="title"/>
          </p:nvPr>
        </p:nvSpPr>
        <p:spPr/>
        <p:txBody>
          <a:bodyPr/>
          <a:lstStyle/>
          <a:p>
            <a:endParaRPr lang="en-US" dirty="0"/>
          </a:p>
        </p:txBody>
      </p:sp>
      <p:pic>
        <p:nvPicPr>
          <p:cNvPr id="24577" name="Picture 1"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3581400" y="304800"/>
            <a:ext cx="470916" cy="912571"/>
          </a:xfrm>
          <a:prstGeom prst="rect">
            <a:avLst/>
          </a:prstGeom>
          <a:noFill/>
        </p:spPr>
      </p:pic>
      <p:pic>
        <p:nvPicPr>
          <p:cNvPr id="24578" name="Picture 2"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762000" y="304800"/>
            <a:ext cx="470916" cy="912571"/>
          </a:xfrm>
          <a:prstGeom prst="rect">
            <a:avLst/>
          </a:prstGeom>
          <a:noFill/>
        </p:spPr>
      </p:pic>
      <p:pic>
        <p:nvPicPr>
          <p:cNvPr id="24579" name="Picture 3"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2057400" y="533400"/>
            <a:ext cx="470916" cy="912571"/>
          </a:xfrm>
          <a:prstGeom prst="rect">
            <a:avLst/>
          </a:prstGeom>
          <a:noFill/>
        </p:spPr>
      </p:pic>
      <p:pic>
        <p:nvPicPr>
          <p:cNvPr id="24580" name="Picture 4"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5105400" y="533400"/>
            <a:ext cx="470916" cy="912571"/>
          </a:xfrm>
          <a:prstGeom prst="rect">
            <a:avLst/>
          </a:prstGeom>
          <a:noFill/>
        </p:spPr>
      </p:pic>
      <p:pic>
        <p:nvPicPr>
          <p:cNvPr id="24581" name="Picture 5"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6553200" y="304800"/>
            <a:ext cx="470916" cy="912571"/>
          </a:xfrm>
          <a:prstGeom prst="rect">
            <a:avLst/>
          </a:prstGeom>
          <a:noFill/>
        </p:spPr>
      </p:pic>
      <p:pic>
        <p:nvPicPr>
          <p:cNvPr id="24582" name="Picture 6" descr="C:\Documents and Settings\kolson\Local Settings\Temporary Internet Files\Content.IE5\KGG064BK\MC900349231[1].wmf"/>
          <p:cNvPicPr>
            <a:picLocks noChangeAspect="1" noChangeArrowheads="1"/>
          </p:cNvPicPr>
          <p:nvPr/>
        </p:nvPicPr>
        <p:blipFill>
          <a:blip r:embed="rId3" cstate="print"/>
          <a:srcRect/>
          <a:stretch>
            <a:fillRect/>
          </a:stretch>
        </p:blipFill>
        <p:spPr bwMode="auto">
          <a:xfrm>
            <a:off x="8001000" y="533400"/>
            <a:ext cx="470916" cy="91257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dirty="0" smtClean="0">
                <a:latin typeface="Century Gothic" pitchFamily="34" charset="0"/>
              </a:rPr>
              <a:t>Creative and Innovative approaches to the inclusion of All Aspects of An Industry through the use of……. </a:t>
            </a:r>
          </a:p>
          <a:p>
            <a:endParaRPr lang="en-US" dirty="0" smtClean="0"/>
          </a:p>
          <a:p>
            <a:endParaRPr lang="en-US" dirty="0" smtClean="0"/>
          </a:p>
        </p:txBody>
      </p:sp>
      <p:sp>
        <p:nvSpPr>
          <p:cNvPr id="3" name="Title 2"/>
          <p:cNvSpPr>
            <a:spLocks noGrp="1"/>
          </p:cNvSpPr>
          <p:nvPr>
            <p:ph type="title"/>
          </p:nvPr>
        </p:nvSpPr>
        <p:spPr/>
        <p:txBody>
          <a:bodyPr/>
          <a:lstStyle/>
          <a:p>
            <a:pPr algn="ctr"/>
            <a:r>
              <a:rPr lang="en-US" dirty="0" smtClean="0">
                <a:latin typeface="Century Gothic" pitchFamily="34" charset="0"/>
              </a:rPr>
              <a:t>Key to Approval</a:t>
            </a:r>
            <a:endParaRPr lang="en-US" dirty="0">
              <a:latin typeface="Century Gothic" pitchFamily="34" charset="0"/>
            </a:endParaRPr>
          </a:p>
        </p:txBody>
      </p:sp>
      <p:sp>
        <p:nvSpPr>
          <p:cNvPr id="4" name="Explosion 2 3"/>
          <p:cNvSpPr/>
          <p:nvPr/>
        </p:nvSpPr>
        <p:spPr>
          <a:xfrm>
            <a:off x="1295400" y="2895600"/>
            <a:ext cx="6553200" cy="350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FF00"/>
                </a:solidFill>
              </a:rPr>
              <a:t>DATA!!!</a:t>
            </a:r>
            <a:endParaRPr lang="en-US" sz="4400" b="1" dirty="0">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endParaRPr lang="en-US" sz="1800" dirty="0" smtClean="0"/>
          </a:p>
          <a:p>
            <a:pPr marL="452628" indent="-342900">
              <a:buFont typeface="Wingdings" pitchFamily="2" charset="2"/>
              <a:buChar char="ü"/>
            </a:pPr>
            <a:r>
              <a:rPr lang="en-US" sz="1800" b="1" dirty="0" smtClean="0">
                <a:latin typeface="Century Gothic" pitchFamily="34" charset="0"/>
              </a:rPr>
              <a:t>LOCAL:  			Surveys of  Students, Parents, and 				the Community</a:t>
            </a:r>
          </a:p>
          <a:p>
            <a:pPr>
              <a:buFont typeface="Wingdings" pitchFamily="2" charset="2"/>
              <a:buChar char="ü"/>
            </a:pPr>
            <a:r>
              <a:rPr lang="en-US" sz="1800" b="1" dirty="0" smtClean="0">
                <a:latin typeface="Century Gothic" pitchFamily="34" charset="0"/>
              </a:rPr>
              <a:t>STATE:   			Census Data for Kansas, 						Kansas Department of Commerce</a:t>
            </a:r>
          </a:p>
          <a:p>
            <a:pPr>
              <a:buFont typeface="Wingdings" pitchFamily="2" charset="2"/>
              <a:buChar char="ü"/>
            </a:pPr>
            <a:r>
              <a:rPr lang="en-US" sz="1800" b="1" dirty="0" smtClean="0">
                <a:latin typeface="Century Gothic" pitchFamily="34" charset="0"/>
              </a:rPr>
              <a:t>REGIONAL:			Kansas Department of Labor 					and Kansas Department of Commerce</a:t>
            </a:r>
          </a:p>
          <a:p>
            <a:pPr>
              <a:buFont typeface="Wingdings" pitchFamily="2" charset="2"/>
              <a:buChar char="ü"/>
            </a:pPr>
            <a:r>
              <a:rPr lang="en-US" sz="1800" b="1" dirty="0" smtClean="0">
                <a:latin typeface="Century Gothic" pitchFamily="34" charset="0"/>
              </a:rPr>
              <a:t>NATIONAL: 	 		Federal Bureau of Labor Statistics</a:t>
            </a:r>
          </a:p>
          <a:p>
            <a:pPr>
              <a:buNone/>
            </a:pPr>
            <a:endParaRPr lang="en-US" sz="1800" b="1" dirty="0" smtClean="0">
              <a:latin typeface="Century Gothic" pitchFamily="34" charset="0"/>
            </a:endParaRPr>
          </a:p>
          <a:p>
            <a:pPr>
              <a:buFont typeface="Wingdings" pitchFamily="2" charset="2"/>
              <a:buChar char="ü"/>
            </a:pPr>
            <a:r>
              <a:rPr lang="en-US" sz="1800" b="1" dirty="0" smtClean="0">
                <a:latin typeface="Century Gothic" pitchFamily="34" charset="0"/>
              </a:rPr>
              <a:t>TREND:			Search the internet</a:t>
            </a:r>
          </a:p>
          <a:p>
            <a:pPr>
              <a:buNone/>
            </a:pPr>
            <a:endParaRPr lang="en-US" sz="1800" b="1" dirty="0" smtClean="0">
              <a:latin typeface="Century Gothic" pitchFamily="34" charset="0"/>
            </a:endParaRPr>
          </a:p>
          <a:p>
            <a:pPr>
              <a:buFont typeface="Wingdings" pitchFamily="2" charset="2"/>
              <a:buChar char="ü"/>
            </a:pPr>
            <a:r>
              <a:rPr lang="en-US" sz="1800" b="1" dirty="0" err="1" smtClean="0">
                <a:latin typeface="Century Gothic" pitchFamily="34" charset="0"/>
              </a:rPr>
              <a:t>CaTE</a:t>
            </a:r>
            <a:r>
              <a:rPr lang="en-US" sz="1800" b="1" dirty="0" smtClean="0">
                <a:latin typeface="Century Gothic" pitchFamily="34" charset="0"/>
              </a:rPr>
              <a:t>:			Perkins Performance Measures/CAR Summary</a:t>
            </a:r>
          </a:p>
          <a:p>
            <a:endParaRPr lang="en-US" sz="1800" b="1" dirty="0" smtClean="0">
              <a:latin typeface="Century Gothic" pitchFamily="34" charset="0"/>
            </a:endParaRPr>
          </a:p>
          <a:p>
            <a:pPr>
              <a:buFont typeface="Wingdings" pitchFamily="2" charset="2"/>
              <a:buChar char="ü"/>
            </a:pPr>
            <a:r>
              <a:rPr lang="en-US" sz="1800" b="1" dirty="0" smtClean="0">
                <a:latin typeface="Century Gothic" pitchFamily="34" charset="0"/>
              </a:rPr>
              <a:t>Kansas Career Pipeline:	Identifies Student Interests</a:t>
            </a:r>
            <a:endParaRPr lang="en-US" sz="1800" b="1" dirty="0">
              <a:latin typeface="Century Gothic" pitchFamily="34" charset="0"/>
            </a:endParaRPr>
          </a:p>
        </p:txBody>
      </p:sp>
      <p:sp>
        <p:nvSpPr>
          <p:cNvPr id="3" name="Title 2"/>
          <p:cNvSpPr>
            <a:spLocks noGrp="1"/>
          </p:cNvSpPr>
          <p:nvPr>
            <p:ph type="title"/>
          </p:nvPr>
        </p:nvSpPr>
        <p:spPr/>
        <p:txBody>
          <a:bodyPr/>
          <a:lstStyle/>
          <a:p>
            <a:pPr algn="ctr"/>
            <a:r>
              <a:rPr lang="en-US" dirty="0" smtClean="0">
                <a:effectLst/>
                <a:latin typeface="Century Gothic" pitchFamily="34" charset="0"/>
              </a:rPr>
              <a:t>DATA:  WHAT IS USED?</a:t>
            </a:r>
            <a:endParaRPr lang="en-US" dirty="0">
              <a:effectLst/>
              <a:latin typeface="Century Gothic" pitchFamily="34" charset="0"/>
            </a:endParaRPr>
          </a:p>
        </p:txBody>
      </p:sp>
      <p:pic>
        <p:nvPicPr>
          <p:cNvPr id="20481" name="Picture 1" descr="C:\Documents and Settings\kolson\Local Settings\Temporary Internet Files\Content.IE5\ZYVFXY9U\MC900439344[1].jpg"/>
          <p:cNvPicPr>
            <a:picLocks noChangeAspect="1" noChangeArrowheads="1"/>
          </p:cNvPicPr>
          <p:nvPr/>
        </p:nvPicPr>
        <p:blipFill>
          <a:blip r:embed="rId3" cstate="print"/>
          <a:srcRect/>
          <a:stretch>
            <a:fillRect/>
          </a:stretch>
        </p:blipFill>
        <p:spPr bwMode="auto">
          <a:xfrm rot="1763124">
            <a:off x="2645589" y="1995657"/>
            <a:ext cx="1143000" cy="17653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b="1" dirty="0" smtClean="0">
                <a:latin typeface="Century Gothic" pitchFamily="34" charset="0"/>
              </a:rPr>
              <a:t>Integral part of Carl D. Perkins Career and Technical Education Act of 2006</a:t>
            </a:r>
          </a:p>
          <a:p>
            <a:pPr>
              <a:buFont typeface="Wingdings" pitchFamily="2" charset="2"/>
              <a:buChar char="Ø"/>
            </a:pPr>
            <a:endParaRPr lang="en-US" b="1" dirty="0" smtClean="0">
              <a:latin typeface="Century Gothic" pitchFamily="34" charset="0"/>
            </a:endParaRPr>
          </a:p>
          <a:p>
            <a:pPr>
              <a:buFont typeface="Wingdings" pitchFamily="2" charset="2"/>
              <a:buChar char="Ø"/>
            </a:pPr>
            <a:endParaRPr lang="en-US" b="1" dirty="0" smtClean="0">
              <a:latin typeface="Century Gothic" pitchFamily="34" charset="0"/>
            </a:endParaRPr>
          </a:p>
          <a:p>
            <a:pPr>
              <a:buFont typeface="Wingdings" pitchFamily="2" charset="2"/>
              <a:buChar char="Ø"/>
            </a:pPr>
            <a:endParaRPr lang="en-US" b="1" dirty="0" smtClean="0">
              <a:latin typeface="Century Gothic" pitchFamily="34" charset="0"/>
            </a:endParaRPr>
          </a:p>
          <a:p>
            <a:pPr>
              <a:buFont typeface="Wingdings" pitchFamily="2" charset="2"/>
              <a:buChar char="Ø"/>
            </a:pPr>
            <a:endParaRPr lang="en-US" b="1" dirty="0" smtClean="0">
              <a:latin typeface="Century Gothic" pitchFamily="34" charset="0"/>
            </a:endParaRPr>
          </a:p>
          <a:p>
            <a:pPr>
              <a:buNone/>
            </a:pPr>
            <a:r>
              <a:rPr lang="en-US" b="1" dirty="0" smtClean="0">
                <a:latin typeface="Century Gothic" pitchFamily="34" charset="0"/>
              </a:rPr>
              <a:t>Provision in this act calls for “………strong experience in and understanding of those aspects of industry the students are preparing to enter.”</a:t>
            </a:r>
            <a:endParaRPr lang="en-US" b="1" dirty="0">
              <a:latin typeface="Century Gothic" pitchFamily="34" charset="0"/>
            </a:endParaRPr>
          </a:p>
        </p:txBody>
      </p:sp>
      <p:sp>
        <p:nvSpPr>
          <p:cNvPr id="2" name="Title 1"/>
          <p:cNvSpPr>
            <a:spLocks noGrp="1"/>
          </p:cNvSpPr>
          <p:nvPr>
            <p:ph type="title"/>
          </p:nvPr>
        </p:nvSpPr>
        <p:spPr/>
        <p:txBody>
          <a:bodyPr/>
          <a:lstStyle/>
          <a:p>
            <a:pPr algn="ctr"/>
            <a:r>
              <a:rPr lang="en-US" dirty="0" smtClean="0">
                <a:effectLst/>
                <a:latin typeface="Century Gothic" pitchFamily="34" charset="0"/>
              </a:rPr>
              <a:t>All Aspects of an Industry</a:t>
            </a:r>
            <a:endParaRPr lang="en-US" dirty="0">
              <a:effectLst/>
              <a:latin typeface="Century Gothic" pitchFamily="34" charset="0"/>
            </a:endParaRPr>
          </a:p>
        </p:txBody>
      </p:sp>
      <p:pic>
        <p:nvPicPr>
          <p:cNvPr id="10242" name="Picture 2" descr="C:\Documents and Settings\kolson\Local Settings\Temporary Internet Files\Content.IE5\5INT8K3T\MC900149508[1].wmf"/>
          <p:cNvPicPr>
            <a:picLocks noChangeAspect="1" noChangeArrowheads="1"/>
          </p:cNvPicPr>
          <p:nvPr/>
        </p:nvPicPr>
        <p:blipFill>
          <a:blip r:embed="rId2" cstate="print"/>
          <a:srcRect/>
          <a:stretch>
            <a:fillRect/>
          </a:stretch>
        </p:blipFill>
        <p:spPr bwMode="auto">
          <a:xfrm>
            <a:off x="2743200" y="2362200"/>
            <a:ext cx="3221525" cy="1676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buNone/>
            </a:pPr>
            <a:r>
              <a:rPr lang="en-US" b="1" dirty="0" smtClean="0">
                <a:latin typeface="Century Gothic" pitchFamily="34" charset="0"/>
              </a:rPr>
              <a:t>1.	Describe the data that makes your district an eligible recipient of this grant. (Use and cite data to support the chosen category.)</a:t>
            </a:r>
          </a:p>
          <a:p>
            <a:pPr lvl="0">
              <a:buNone/>
            </a:pPr>
            <a:r>
              <a:rPr lang="en-US" b="1" dirty="0" smtClean="0">
                <a:latin typeface="Century Gothic" pitchFamily="34" charset="0"/>
              </a:rPr>
              <a:t>	a.	rural areas (</a:t>
            </a:r>
            <a:r>
              <a:rPr lang="en-US" b="1" u="sng" dirty="0" smtClean="0">
                <a:latin typeface="Century Gothic" pitchFamily="34" charset="0"/>
                <a:hlinkClick r:id="rId3"/>
              </a:rPr>
              <a:t>http://www.dol.ks.gov</a:t>
            </a:r>
            <a:r>
              <a:rPr lang="en-US" b="1" dirty="0" smtClean="0">
                <a:latin typeface="Century Gothic" pitchFamily="34" charset="0"/>
              </a:rPr>
              <a:t>);</a:t>
            </a:r>
          </a:p>
          <a:p>
            <a:pPr lvl="0">
              <a:buNone/>
            </a:pPr>
            <a:r>
              <a:rPr lang="en-US" b="1" dirty="0" smtClean="0">
                <a:latin typeface="Century Gothic" pitchFamily="34" charset="0"/>
              </a:rPr>
              <a:t>	b.	areas with  high percentages of career and technical 	education students; or,</a:t>
            </a:r>
          </a:p>
          <a:p>
            <a:pPr lvl="0">
              <a:buNone/>
            </a:pPr>
            <a:r>
              <a:rPr lang="en-US" b="1" dirty="0" smtClean="0">
                <a:latin typeface="Century Gothic" pitchFamily="34" charset="0"/>
              </a:rPr>
              <a:t>	c.	areas with high numbers of career and technical education 	students.</a:t>
            </a:r>
          </a:p>
          <a:p>
            <a:pPr>
              <a:buNone/>
            </a:pPr>
            <a:r>
              <a:rPr lang="en-US" b="1" dirty="0" smtClean="0">
                <a:latin typeface="Century Gothic" pitchFamily="34" charset="0"/>
              </a:rPr>
              <a:t> </a:t>
            </a:r>
          </a:p>
          <a:p>
            <a:pPr lvl="0">
              <a:buNone/>
            </a:pPr>
            <a:r>
              <a:rPr lang="en-US" b="1" dirty="0" smtClean="0">
                <a:latin typeface="Century Gothic" pitchFamily="34" charset="0"/>
              </a:rPr>
              <a:t>2.	Describe the overall proposed project.  Cite data to support your narrative is required.   </a:t>
            </a:r>
            <a:r>
              <a:rPr lang="en-US" b="1" i="1" dirty="0" smtClean="0">
                <a:latin typeface="Century Gothic" pitchFamily="34" charset="0"/>
              </a:rPr>
              <a:t>(What are the proposed activities?  What programs/clusters are involved?)  </a:t>
            </a:r>
            <a:endParaRPr lang="en-US" b="1" dirty="0" smtClean="0">
              <a:latin typeface="Century Gothic" pitchFamily="34" charset="0"/>
            </a:endParaRPr>
          </a:p>
          <a:p>
            <a:pPr>
              <a:buNone/>
            </a:pPr>
            <a:endParaRPr lang="en-US" b="1" dirty="0" smtClean="0">
              <a:latin typeface="Century Gothic" pitchFamily="34" charset="0"/>
            </a:endParaRPr>
          </a:p>
          <a:p>
            <a:pPr lvl="0">
              <a:buNone/>
            </a:pPr>
            <a:r>
              <a:rPr lang="en-US" b="1" dirty="0" smtClean="0">
                <a:latin typeface="Century Gothic" pitchFamily="34" charset="0"/>
              </a:rPr>
              <a:t>3.	Describe the importance and/or need for this project. Cite data to support your narrative is required.  </a:t>
            </a:r>
            <a:r>
              <a:rPr lang="en-US" b="1" i="1" dirty="0" smtClean="0">
                <a:latin typeface="Century Gothic" pitchFamily="34" charset="0"/>
              </a:rPr>
              <a:t>(Why do you want to do this project?  What is the potential impact of the project?)</a:t>
            </a:r>
            <a:endParaRPr lang="en-US" b="1" dirty="0" smtClean="0">
              <a:latin typeface="Century Gothic" pitchFamily="34" charset="0"/>
            </a:endParaRPr>
          </a:p>
          <a:p>
            <a:endParaRPr lang="en-US" b="1" dirty="0">
              <a:latin typeface="Century Gothic" pitchFamily="34" charset="0"/>
            </a:endParaRPr>
          </a:p>
        </p:txBody>
      </p:sp>
      <p:sp>
        <p:nvSpPr>
          <p:cNvPr id="3" name="Title 2"/>
          <p:cNvSpPr>
            <a:spLocks noGrp="1"/>
          </p:cNvSpPr>
          <p:nvPr>
            <p:ph type="title"/>
          </p:nvPr>
        </p:nvSpPr>
        <p:spPr/>
        <p:txBody>
          <a:bodyPr>
            <a:normAutofit/>
          </a:bodyPr>
          <a:lstStyle/>
          <a:p>
            <a:pPr algn="ctr"/>
            <a:r>
              <a:rPr lang="en-US" dirty="0" smtClean="0">
                <a:effectLst/>
                <a:latin typeface="Century Gothic" pitchFamily="34" charset="0"/>
              </a:rPr>
              <a:t>Where Is DATA Used?</a:t>
            </a:r>
            <a:endParaRPr lang="en-US" dirty="0">
              <a:effectLst/>
              <a:latin typeface="Century Gothic" pitchFamily="34" charset="0"/>
            </a:endParaRPr>
          </a:p>
        </p:txBody>
      </p:sp>
      <p:pic>
        <p:nvPicPr>
          <p:cNvPr id="18433" name="Picture 1" descr="C:\Documents and Settings\kolson\Local Settings\Temporary Internet Files\Content.IE5\5INT8K3T\MC900431626[1].png"/>
          <p:cNvPicPr>
            <a:picLocks noChangeAspect="1" noChangeArrowheads="1"/>
          </p:cNvPicPr>
          <p:nvPr/>
        </p:nvPicPr>
        <p:blipFill>
          <a:blip r:embed="rId4" cstate="print"/>
          <a:srcRect/>
          <a:stretch>
            <a:fillRect/>
          </a:stretch>
        </p:blipFill>
        <p:spPr bwMode="auto">
          <a:xfrm>
            <a:off x="7162800" y="4953000"/>
            <a:ext cx="1714500" cy="1714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b="1" dirty="0" smtClean="0">
                <a:latin typeface="Century Gothic" pitchFamily="34" charset="0"/>
              </a:rPr>
              <a:t>There are 		common elements to any industry.</a:t>
            </a:r>
          </a:p>
          <a:p>
            <a:pPr>
              <a:buNone/>
            </a:pPr>
            <a:endParaRPr lang="en-US" b="1" dirty="0" smtClean="0">
              <a:latin typeface="Century Gothic" pitchFamily="34" charset="0"/>
            </a:endParaRPr>
          </a:p>
          <a:p>
            <a:r>
              <a:rPr lang="en-US" b="1" dirty="0" smtClean="0">
                <a:latin typeface="Century Gothic" pitchFamily="34" charset="0"/>
              </a:rPr>
              <a:t>When including data the 			common aspects of any business and/or industry should be considered</a:t>
            </a:r>
            <a:endParaRPr lang="en-US" b="1" dirty="0">
              <a:latin typeface="Century Gothic" pitchFamily="34" charset="0"/>
            </a:endParaRPr>
          </a:p>
        </p:txBody>
      </p:sp>
      <p:sp>
        <p:nvSpPr>
          <p:cNvPr id="2" name="Title 1"/>
          <p:cNvSpPr>
            <a:spLocks noGrp="1"/>
          </p:cNvSpPr>
          <p:nvPr>
            <p:ph type="title"/>
          </p:nvPr>
        </p:nvSpPr>
        <p:spPr/>
        <p:txBody>
          <a:bodyPr>
            <a:normAutofit fontScale="90000"/>
          </a:bodyPr>
          <a:lstStyle/>
          <a:p>
            <a:pPr algn="ctr"/>
            <a:r>
              <a:rPr lang="en-US" dirty="0" smtClean="0">
                <a:effectLst/>
                <a:latin typeface="Century Gothic" pitchFamily="34" charset="0"/>
              </a:rPr>
              <a:t>When Considering All Aspects of an Industry……</a:t>
            </a:r>
            <a:endParaRPr lang="en-US" dirty="0">
              <a:effectLst/>
              <a:latin typeface="Century Gothic" pitchFamily="34" charset="0"/>
            </a:endParaRPr>
          </a:p>
        </p:txBody>
      </p:sp>
      <p:pic>
        <p:nvPicPr>
          <p:cNvPr id="16386" name="Picture 2" descr="C:\Documents and Settings\kolson\Local Settings\Temporary Internet Files\Content.IE5\1DKMB72A\MP900386762[1].jpg"/>
          <p:cNvPicPr>
            <a:picLocks noChangeAspect="1" noChangeArrowheads="1"/>
          </p:cNvPicPr>
          <p:nvPr/>
        </p:nvPicPr>
        <p:blipFill>
          <a:blip r:embed="rId2" cstate="print"/>
          <a:srcRect/>
          <a:stretch>
            <a:fillRect/>
          </a:stretch>
        </p:blipFill>
        <p:spPr bwMode="auto">
          <a:xfrm>
            <a:off x="2590800" y="2192092"/>
            <a:ext cx="1524000" cy="1169851"/>
          </a:xfrm>
          <a:prstGeom prst="rect">
            <a:avLst/>
          </a:prstGeom>
          <a:noFill/>
        </p:spPr>
      </p:pic>
      <p:pic>
        <p:nvPicPr>
          <p:cNvPr id="16387" name="Picture 3" descr="C:\Documents and Settings\kolson\Local Settings\Temporary Internet Files\Content.IE5\1DKMB72A\MP900386762[1].jpg"/>
          <p:cNvPicPr>
            <a:picLocks noChangeAspect="1" noChangeArrowheads="1"/>
          </p:cNvPicPr>
          <p:nvPr/>
        </p:nvPicPr>
        <p:blipFill>
          <a:blip r:embed="rId3" cstate="print"/>
          <a:srcRect/>
          <a:stretch>
            <a:fillRect/>
          </a:stretch>
        </p:blipFill>
        <p:spPr bwMode="auto">
          <a:xfrm>
            <a:off x="5101271" y="3259637"/>
            <a:ext cx="1676400" cy="990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9400" y="2438400"/>
            <a:ext cx="3429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90099"/>
                </a:solidFill>
              </a:rPr>
              <a:t>8 Common Elements</a:t>
            </a:r>
            <a:endParaRPr lang="en-US" sz="3600" b="1" dirty="0">
              <a:solidFill>
                <a:srgbClr val="990099"/>
              </a:solidFill>
            </a:endParaRPr>
          </a:p>
        </p:txBody>
      </p:sp>
      <p:sp>
        <p:nvSpPr>
          <p:cNvPr id="6" name="Rectangle 5"/>
          <p:cNvSpPr/>
          <p:nvPr/>
        </p:nvSpPr>
        <p:spPr>
          <a:xfrm>
            <a:off x="5486400" y="762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66FF33"/>
                </a:solidFill>
                <a:latin typeface="Century Gothic" pitchFamily="34" charset="0"/>
              </a:rPr>
              <a:t>Management</a:t>
            </a:r>
            <a:endParaRPr lang="en-US" b="1" dirty="0">
              <a:solidFill>
                <a:srgbClr val="66FF33"/>
              </a:solidFill>
              <a:latin typeface="Century Gothic" pitchFamily="34" charset="0"/>
            </a:endParaRPr>
          </a:p>
        </p:txBody>
      </p:sp>
      <p:sp>
        <p:nvSpPr>
          <p:cNvPr id="7" name="Rectangle 6"/>
          <p:cNvSpPr/>
          <p:nvPr/>
        </p:nvSpPr>
        <p:spPr>
          <a:xfrm>
            <a:off x="3276600" y="609600"/>
            <a:ext cx="1219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50000"/>
                  </a:schemeClr>
                </a:solidFill>
                <a:latin typeface="Century Gothic" pitchFamily="34" charset="0"/>
              </a:rPr>
              <a:t>Business Planning</a:t>
            </a:r>
            <a:endParaRPr lang="en-US" b="1" dirty="0">
              <a:solidFill>
                <a:schemeClr val="tx2">
                  <a:lumMod val="50000"/>
                </a:schemeClr>
              </a:solidFill>
              <a:latin typeface="Century Gothic" pitchFamily="34" charset="0"/>
            </a:endParaRPr>
          </a:p>
        </p:txBody>
      </p:sp>
      <p:sp>
        <p:nvSpPr>
          <p:cNvPr id="8" name="Rectangle 7"/>
          <p:cNvSpPr/>
          <p:nvPr/>
        </p:nvSpPr>
        <p:spPr>
          <a:xfrm>
            <a:off x="914400" y="1676400"/>
            <a:ext cx="1600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Century Gothic" pitchFamily="34" charset="0"/>
              </a:rPr>
              <a:t>Technical and Production Skills</a:t>
            </a:r>
            <a:endParaRPr lang="en-US" b="1" dirty="0">
              <a:solidFill>
                <a:srgbClr val="FFFF00"/>
              </a:solidFill>
              <a:latin typeface="Century Gothic" pitchFamily="34" charset="0"/>
            </a:endParaRPr>
          </a:p>
        </p:txBody>
      </p:sp>
      <p:sp>
        <p:nvSpPr>
          <p:cNvPr id="9" name="Rectangle 8"/>
          <p:cNvSpPr/>
          <p:nvPr/>
        </p:nvSpPr>
        <p:spPr>
          <a:xfrm>
            <a:off x="1066800" y="3429000"/>
            <a:ext cx="1066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latin typeface="Century Gothic" pitchFamily="34" charset="0"/>
              </a:rPr>
              <a:t>Labor</a:t>
            </a:r>
            <a:endParaRPr lang="en-US" b="1" dirty="0">
              <a:solidFill>
                <a:srgbClr val="7030A0"/>
              </a:solidFill>
              <a:latin typeface="Century Gothic" pitchFamily="34" charset="0"/>
            </a:endParaRPr>
          </a:p>
        </p:txBody>
      </p:sp>
      <p:sp>
        <p:nvSpPr>
          <p:cNvPr id="10" name="Rectangle 9"/>
          <p:cNvSpPr/>
          <p:nvPr/>
        </p:nvSpPr>
        <p:spPr>
          <a:xfrm>
            <a:off x="2057400" y="49530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40000"/>
                    <a:lumOff val="60000"/>
                  </a:schemeClr>
                </a:solidFill>
                <a:latin typeface="Century Gothic" pitchFamily="34" charset="0"/>
              </a:rPr>
              <a:t>Principals of Technology</a:t>
            </a:r>
            <a:endParaRPr lang="en-US" b="1" dirty="0">
              <a:solidFill>
                <a:schemeClr val="accent2">
                  <a:lumMod val="40000"/>
                  <a:lumOff val="60000"/>
                </a:schemeClr>
              </a:solidFill>
              <a:latin typeface="Century Gothic" pitchFamily="34" charset="0"/>
            </a:endParaRPr>
          </a:p>
        </p:txBody>
      </p:sp>
      <p:sp>
        <p:nvSpPr>
          <p:cNvPr id="11" name="Rectangle 10"/>
          <p:cNvSpPr/>
          <p:nvPr/>
        </p:nvSpPr>
        <p:spPr>
          <a:xfrm>
            <a:off x="5105400" y="5105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66FF33"/>
                </a:solidFill>
                <a:latin typeface="Century Gothic" pitchFamily="34" charset="0"/>
              </a:rPr>
              <a:t>Community Issues</a:t>
            </a:r>
            <a:endParaRPr lang="en-US" b="1" dirty="0">
              <a:solidFill>
                <a:srgbClr val="66FF33"/>
              </a:solidFill>
              <a:latin typeface="Century Gothic" pitchFamily="34" charset="0"/>
            </a:endParaRPr>
          </a:p>
        </p:txBody>
      </p:sp>
      <p:sp>
        <p:nvSpPr>
          <p:cNvPr id="12" name="Rectangle 11"/>
          <p:cNvSpPr/>
          <p:nvPr/>
        </p:nvSpPr>
        <p:spPr>
          <a:xfrm>
            <a:off x="7162800" y="42672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9900"/>
                </a:solidFill>
                <a:latin typeface="Century Gothic" pitchFamily="34" charset="0"/>
              </a:rPr>
              <a:t>Finance</a:t>
            </a:r>
            <a:endParaRPr lang="en-US" b="1" dirty="0">
              <a:solidFill>
                <a:srgbClr val="FF9900"/>
              </a:solidFill>
              <a:latin typeface="Century Gothic" pitchFamily="34" charset="0"/>
            </a:endParaRPr>
          </a:p>
        </p:txBody>
      </p:sp>
      <p:sp>
        <p:nvSpPr>
          <p:cNvPr id="13" name="Rectangle 12"/>
          <p:cNvSpPr/>
          <p:nvPr/>
        </p:nvSpPr>
        <p:spPr>
          <a:xfrm>
            <a:off x="7086600" y="22098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20000"/>
                    <a:lumOff val="80000"/>
                  </a:schemeClr>
                </a:solidFill>
                <a:latin typeface="Century Gothic" pitchFamily="34" charset="0"/>
              </a:rPr>
              <a:t>Health, Safety and Environment</a:t>
            </a:r>
            <a:endParaRPr lang="en-US" b="1" dirty="0">
              <a:solidFill>
                <a:schemeClr val="accent4">
                  <a:lumMod val="20000"/>
                  <a:lumOff val="80000"/>
                </a:schemeClr>
              </a:solidFill>
              <a:latin typeface="Century Gothic" pitchFamily="34" charset="0"/>
            </a:endParaRPr>
          </a:p>
        </p:txBody>
      </p:sp>
      <p:cxnSp>
        <p:nvCxnSpPr>
          <p:cNvPr id="19" name="Straight Arrow Connector 18"/>
          <p:cNvCxnSpPr/>
          <p:nvPr/>
        </p:nvCxnSpPr>
        <p:spPr>
          <a:xfrm rot="16200000" flipV="1">
            <a:off x="3962400" y="20574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410200" y="18288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172200" y="2744788"/>
            <a:ext cx="762000" cy="30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48400" y="39624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5334000" y="4495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857500" y="43815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2362200" y="358140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2667000" y="22860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305800" cy="5296894"/>
        </p:xfrm>
        <a:graphic>
          <a:graphicData uri="http://schemas.openxmlformats.org/drawingml/2006/table">
            <a:tbl>
              <a:tblPr firstRow="1" bandRow="1">
                <a:tableStyleId>{5C22544A-7EE6-4342-B048-85BDC9FD1C3A}</a:tableStyleId>
              </a:tblPr>
              <a:tblGrid>
                <a:gridCol w="533400"/>
                <a:gridCol w="2819400"/>
                <a:gridCol w="4953000"/>
              </a:tblGrid>
              <a:tr h="137160">
                <a:tc>
                  <a:txBody>
                    <a:bodyPr/>
                    <a:lstStyle/>
                    <a:p>
                      <a:pPr algn="ctr"/>
                      <a:endParaRPr lang="en-US" dirty="0"/>
                    </a:p>
                  </a:txBody>
                  <a:tcPr/>
                </a:tc>
                <a:tc>
                  <a:txBody>
                    <a:bodyPr/>
                    <a:lstStyle/>
                    <a:p>
                      <a:pPr algn="ctr"/>
                      <a:r>
                        <a:rPr lang="en-US" b="1" dirty="0" smtClean="0">
                          <a:latin typeface="Century Gothic" pitchFamily="34" charset="0"/>
                        </a:rPr>
                        <a:t>Elements</a:t>
                      </a:r>
                      <a:endParaRPr lang="en-US" b="1" dirty="0">
                        <a:latin typeface="Century Gothic" pitchFamily="34" charset="0"/>
                      </a:endParaRPr>
                    </a:p>
                  </a:txBody>
                  <a:tcPr/>
                </a:tc>
                <a:tc>
                  <a:txBody>
                    <a:bodyPr/>
                    <a:lstStyle/>
                    <a:p>
                      <a:pPr algn="ctr"/>
                      <a:r>
                        <a:rPr lang="en-US" b="1" dirty="0" smtClean="0">
                          <a:latin typeface="Century Gothic" pitchFamily="34" charset="0"/>
                        </a:rPr>
                        <a:t>Key Points to</a:t>
                      </a:r>
                      <a:r>
                        <a:rPr lang="en-US" b="1" baseline="0" dirty="0" smtClean="0">
                          <a:latin typeface="Century Gothic" pitchFamily="34" charset="0"/>
                        </a:rPr>
                        <a:t> Tie to Data</a:t>
                      </a:r>
                      <a:endParaRPr lang="en-US" b="1" dirty="0">
                        <a:latin typeface="Century Gothic" pitchFamily="34" charset="0"/>
                      </a:endParaRPr>
                    </a:p>
                  </a:txBody>
                  <a:tcPr/>
                </a:tc>
              </a:tr>
              <a:tr h="408167">
                <a:tc>
                  <a:txBody>
                    <a:bodyPr/>
                    <a:lstStyle/>
                    <a:p>
                      <a:pPr algn="ctr"/>
                      <a:r>
                        <a:rPr lang="en-US" dirty="0" smtClean="0"/>
                        <a:t>1.</a:t>
                      </a:r>
                      <a:endParaRPr lang="en-US" dirty="0"/>
                    </a:p>
                  </a:txBody>
                  <a:tcPr/>
                </a:tc>
                <a:tc>
                  <a:txBody>
                    <a:bodyPr/>
                    <a:lstStyle/>
                    <a:p>
                      <a:r>
                        <a:rPr lang="en-US" b="1" dirty="0" smtClean="0">
                          <a:latin typeface="Century Gothic" pitchFamily="34" charset="0"/>
                        </a:rPr>
                        <a:t>Business</a:t>
                      </a:r>
                      <a:r>
                        <a:rPr lang="en-US" b="1" baseline="0" dirty="0" smtClean="0">
                          <a:latin typeface="Century Gothic" pitchFamily="34" charset="0"/>
                        </a:rPr>
                        <a:t> Planning</a:t>
                      </a:r>
                      <a:endParaRPr lang="en-US" b="1" dirty="0">
                        <a:latin typeface="Century Gothic" pitchFamily="34" charset="0"/>
                      </a:endParaRPr>
                    </a:p>
                  </a:txBody>
                  <a:tcPr/>
                </a:tc>
                <a:tc>
                  <a:txBody>
                    <a:bodyPr/>
                    <a:lstStyle/>
                    <a:p>
                      <a:r>
                        <a:rPr lang="en-US" b="1" dirty="0" smtClean="0">
                          <a:latin typeface="Century Gothic" pitchFamily="34" charset="0"/>
                        </a:rPr>
                        <a:t>Strategic Planning/Goals and Objectives</a:t>
                      </a:r>
                      <a:endParaRPr lang="en-US" b="1" dirty="0">
                        <a:latin typeface="Century Gothic" pitchFamily="34" charset="0"/>
                      </a:endParaRPr>
                    </a:p>
                  </a:txBody>
                  <a:tcPr/>
                </a:tc>
              </a:tr>
              <a:tr h="408167">
                <a:tc>
                  <a:txBody>
                    <a:bodyPr/>
                    <a:lstStyle/>
                    <a:p>
                      <a:pPr algn="ctr"/>
                      <a:r>
                        <a:rPr lang="en-US" dirty="0" smtClean="0"/>
                        <a:t>2.</a:t>
                      </a:r>
                      <a:endParaRPr lang="en-US" dirty="0"/>
                    </a:p>
                  </a:txBody>
                  <a:tcPr/>
                </a:tc>
                <a:tc>
                  <a:txBody>
                    <a:bodyPr/>
                    <a:lstStyle/>
                    <a:p>
                      <a:r>
                        <a:rPr lang="en-US" b="1" dirty="0" smtClean="0">
                          <a:latin typeface="Century Gothic" pitchFamily="34" charset="0"/>
                        </a:rPr>
                        <a:t>Management</a:t>
                      </a:r>
                      <a:endParaRPr lang="en-US" b="1" dirty="0">
                        <a:latin typeface="Century Gothic" pitchFamily="34" charset="0"/>
                      </a:endParaRPr>
                    </a:p>
                  </a:txBody>
                  <a:tcPr/>
                </a:tc>
                <a:tc>
                  <a:txBody>
                    <a:bodyPr/>
                    <a:lstStyle/>
                    <a:p>
                      <a:r>
                        <a:rPr lang="en-US" b="1" dirty="0" smtClean="0">
                          <a:latin typeface="Century Gothic" pitchFamily="34" charset="0"/>
                        </a:rPr>
                        <a:t>Organizational</a:t>
                      </a:r>
                      <a:r>
                        <a:rPr lang="en-US" b="1" baseline="0" dirty="0" smtClean="0">
                          <a:latin typeface="Century Gothic" pitchFamily="34" charset="0"/>
                        </a:rPr>
                        <a:t> Structure/Culture/Mission Statement</a:t>
                      </a:r>
                      <a:endParaRPr lang="en-US" b="1" dirty="0">
                        <a:latin typeface="Century Gothic" pitchFamily="34" charset="0"/>
                      </a:endParaRPr>
                    </a:p>
                  </a:txBody>
                  <a:tcPr/>
                </a:tc>
              </a:tr>
              <a:tr h="408167">
                <a:tc>
                  <a:txBody>
                    <a:bodyPr/>
                    <a:lstStyle/>
                    <a:p>
                      <a:pPr algn="ctr"/>
                      <a:r>
                        <a:rPr lang="en-US" dirty="0" smtClean="0"/>
                        <a:t>3.</a:t>
                      </a:r>
                      <a:endParaRPr lang="en-US" dirty="0"/>
                    </a:p>
                  </a:txBody>
                  <a:tcPr/>
                </a:tc>
                <a:tc>
                  <a:txBody>
                    <a:bodyPr/>
                    <a:lstStyle/>
                    <a:p>
                      <a:r>
                        <a:rPr lang="en-US" b="1" dirty="0" smtClean="0">
                          <a:latin typeface="Century Gothic" pitchFamily="34" charset="0"/>
                        </a:rPr>
                        <a:t>Health, Safety and Environment</a:t>
                      </a:r>
                      <a:endParaRPr lang="en-US" b="1" dirty="0">
                        <a:latin typeface="Century Gothic" pitchFamily="34" charset="0"/>
                      </a:endParaRPr>
                    </a:p>
                  </a:txBody>
                  <a:tcPr/>
                </a:tc>
                <a:tc>
                  <a:txBody>
                    <a:bodyPr/>
                    <a:lstStyle/>
                    <a:p>
                      <a:r>
                        <a:rPr lang="en-US" b="1" dirty="0" smtClean="0">
                          <a:latin typeface="Century Gothic" pitchFamily="34" charset="0"/>
                        </a:rPr>
                        <a:t>Regulatory Issues/Safe</a:t>
                      </a:r>
                      <a:r>
                        <a:rPr lang="en-US" b="1" baseline="0" dirty="0" smtClean="0">
                          <a:latin typeface="Century Gothic" pitchFamily="34" charset="0"/>
                        </a:rPr>
                        <a:t> Workplace</a:t>
                      </a:r>
                      <a:endParaRPr lang="en-US" b="1" dirty="0">
                        <a:latin typeface="Century Gothic" pitchFamily="34" charset="0"/>
                      </a:endParaRPr>
                    </a:p>
                  </a:txBody>
                  <a:tcPr/>
                </a:tc>
              </a:tr>
              <a:tr h="583096">
                <a:tc>
                  <a:txBody>
                    <a:bodyPr/>
                    <a:lstStyle/>
                    <a:p>
                      <a:pPr algn="ctr"/>
                      <a:r>
                        <a:rPr lang="en-US" dirty="0" smtClean="0"/>
                        <a:t>4.</a:t>
                      </a:r>
                      <a:endParaRPr lang="en-US" dirty="0"/>
                    </a:p>
                  </a:txBody>
                  <a:tcPr/>
                </a:tc>
                <a:tc>
                  <a:txBody>
                    <a:bodyPr/>
                    <a:lstStyle/>
                    <a:p>
                      <a:r>
                        <a:rPr lang="en-US" b="1" dirty="0" smtClean="0">
                          <a:latin typeface="Century Gothic" pitchFamily="34" charset="0"/>
                        </a:rPr>
                        <a:t>Community Issues</a:t>
                      </a:r>
                      <a:endParaRPr lang="en-US" b="1" dirty="0">
                        <a:latin typeface="Century Gothic" pitchFamily="34" charset="0"/>
                      </a:endParaRPr>
                    </a:p>
                  </a:txBody>
                  <a:tcPr/>
                </a:tc>
                <a:tc>
                  <a:txBody>
                    <a:bodyPr/>
                    <a:lstStyle/>
                    <a:p>
                      <a:r>
                        <a:rPr lang="en-US" b="1" dirty="0" smtClean="0">
                          <a:latin typeface="Century Gothic" pitchFamily="34" charset="0"/>
                        </a:rPr>
                        <a:t>Impact of</a:t>
                      </a:r>
                      <a:r>
                        <a:rPr lang="en-US" b="1" baseline="0" dirty="0" smtClean="0">
                          <a:latin typeface="Century Gothic" pitchFamily="34" charset="0"/>
                        </a:rPr>
                        <a:t> company on the community and Impact of the community on the company</a:t>
                      </a:r>
                      <a:endParaRPr lang="en-US" b="1" dirty="0">
                        <a:latin typeface="Century Gothic" pitchFamily="34" charset="0"/>
                      </a:endParaRPr>
                    </a:p>
                  </a:txBody>
                  <a:tcPr/>
                </a:tc>
              </a:tr>
              <a:tr h="583096">
                <a:tc>
                  <a:txBody>
                    <a:bodyPr/>
                    <a:lstStyle/>
                    <a:p>
                      <a:pPr algn="ctr"/>
                      <a:r>
                        <a:rPr lang="en-US" dirty="0" smtClean="0"/>
                        <a:t>5.</a:t>
                      </a:r>
                      <a:endParaRPr lang="en-US" dirty="0"/>
                    </a:p>
                  </a:txBody>
                  <a:tcPr/>
                </a:tc>
                <a:tc>
                  <a:txBody>
                    <a:bodyPr/>
                    <a:lstStyle/>
                    <a:p>
                      <a:r>
                        <a:rPr lang="en-US" b="1" dirty="0" smtClean="0">
                          <a:latin typeface="Century Gothic" pitchFamily="34" charset="0"/>
                        </a:rPr>
                        <a:t>Principals of Technology</a:t>
                      </a:r>
                      <a:endParaRPr lang="en-US" b="1" dirty="0">
                        <a:latin typeface="Century Gothic" pitchFamily="34" charset="0"/>
                      </a:endParaRPr>
                    </a:p>
                  </a:txBody>
                  <a:tcPr/>
                </a:tc>
                <a:tc>
                  <a:txBody>
                    <a:bodyPr/>
                    <a:lstStyle/>
                    <a:p>
                      <a:r>
                        <a:rPr lang="en-US" b="1" dirty="0" smtClean="0">
                          <a:latin typeface="Century Gothic" pitchFamily="34" charset="0"/>
                        </a:rPr>
                        <a:t>Technology in</a:t>
                      </a:r>
                      <a:r>
                        <a:rPr lang="en-US" b="1" baseline="0" dirty="0" smtClean="0">
                          <a:latin typeface="Century Gothic" pitchFamily="34" charset="0"/>
                        </a:rPr>
                        <a:t> the workplace/Continued Professional Development</a:t>
                      </a:r>
                      <a:endParaRPr lang="en-US" b="1" dirty="0">
                        <a:latin typeface="Century Gothic" pitchFamily="34" charset="0"/>
                      </a:endParaRPr>
                    </a:p>
                  </a:txBody>
                  <a:tcPr/>
                </a:tc>
              </a:tr>
              <a:tr h="408167">
                <a:tc>
                  <a:txBody>
                    <a:bodyPr/>
                    <a:lstStyle/>
                    <a:p>
                      <a:pPr algn="ctr"/>
                      <a:r>
                        <a:rPr lang="en-US" dirty="0" smtClean="0"/>
                        <a:t>6.</a:t>
                      </a:r>
                      <a:endParaRPr lang="en-US" dirty="0"/>
                    </a:p>
                  </a:txBody>
                  <a:tcPr/>
                </a:tc>
                <a:tc>
                  <a:txBody>
                    <a:bodyPr/>
                    <a:lstStyle/>
                    <a:p>
                      <a:r>
                        <a:rPr lang="en-US" b="1" dirty="0" smtClean="0">
                          <a:latin typeface="Century Gothic" pitchFamily="34" charset="0"/>
                        </a:rPr>
                        <a:t>Technology/Production Skills</a:t>
                      </a:r>
                      <a:endParaRPr lang="en-US" b="1" dirty="0">
                        <a:latin typeface="Century Gothic" pitchFamily="34" charset="0"/>
                      </a:endParaRPr>
                    </a:p>
                  </a:txBody>
                  <a:tcPr/>
                </a:tc>
                <a:tc>
                  <a:txBody>
                    <a:bodyPr/>
                    <a:lstStyle/>
                    <a:p>
                      <a:r>
                        <a:rPr lang="en-US" b="1" dirty="0" smtClean="0">
                          <a:latin typeface="Century Gothic" pitchFamily="34" charset="0"/>
                        </a:rPr>
                        <a:t>Team Player Skills/Specific</a:t>
                      </a:r>
                      <a:r>
                        <a:rPr lang="en-US" b="1" baseline="0" dirty="0" smtClean="0">
                          <a:latin typeface="Century Gothic" pitchFamily="34" charset="0"/>
                        </a:rPr>
                        <a:t> Production Skills</a:t>
                      </a:r>
                      <a:endParaRPr lang="en-US" b="1" dirty="0">
                        <a:latin typeface="Century Gothic" pitchFamily="34" charset="0"/>
                      </a:endParaRPr>
                    </a:p>
                  </a:txBody>
                  <a:tcPr/>
                </a:tc>
              </a:tr>
              <a:tr h="583096">
                <a:tc>
                  <a:txBody>
                    <a:bodyPr/>
                    <a:lstStyle/>
                    <a:p>
                      <a:pPr algn="ctr"/>
                      <a:r>
                        <a:rPr lang="en-US" dirty="0" smtClean="0"/>
                        <a:t>7.</a:t>
                      </a:r>
                      <a:endParaRPr lang="en-US" dirty="0"/>
                    </a:p>
                  </a:txBody>
                  <a:tcPr/>
                </a:tc>
                <a:tc>
                  <a:txBody>
                    <a:bodyPr/>
                    <a:lstStyle/>
                    <a:p>
                      <a:r>
                        <a:rPr lang="en-US" b="1" dirty="0" smtClean="0">
                          <a:latin typeface="Century Gothic" pitchFamily="34" charset="0"/>
                        </a:rPr>
                        <a:t>Labor</a:t>
                      </a:r>
                      <a:endParaRPr lang="en-US" b="1" dirty="0">
                        <a:latin typeface="Century Gothic" pitchFamily="34" charset="0"/>
                      </a:endParaRPr>
                    </a:p>
                  </a:txBody>
                  <a:tcPr/>
                </a:tc>
                <a:tc>
                  <a:txBody>
                    <a:bodyPr/>
                    <a:lstStyle/>
                    <a:p>
                      <a:r>
                        <a:rPr lang="en-US" b="1" dirty="0" smtClean="0">
                          <a:latin typeface="Century Gothic" pitchFamily="34" charset="0"/>
                        </a:rPr>
                        <a:t>Employees’ rights and responsibilities/</a:t>
                      </a:r>
                      <a:r>
                        <a:rPr lang="en-US" b="1" baseline="0" dirty="0" smtClean="0">
                          <a:latin typeface="Century Gothic" pitchFamily="34" charset="0"/>
                        </a:rPr>
                        <a:t> Role of labor organizations</a:t>
                      </a:r>
                      <a:endParaRPr lang="en-US" b="1" dirty="0">
                        <a:latin typeface="Century Gothic" pitchFamily="34" charset="0"/>
                      </a:endParaRPr>
                    </a:p>
                  </a:txBody>
                  <a:tcPr/>
                </a:tc>
              </a:tr>
              <a:tr h="408167">
                <a:tc>
                  <a:txBody>
                    <a:bodyPr/>
                    <a:lstStyle/>
                    <a:p>
                      <a:pPr algn="ctr"/>
                      <a:r>
                        <a:rPr lang="en-US" dirty="0" smtClean="0"/>
                        <a:t>8.</a:t>
                      </a:r>
                      <a:endParaRPr lang="en-US" dirty="0"/>
                    </a:p>
                  </a:txBody>
                  <a:tcPr/>
                </a:tc>
                <a:tc>
                  <a:txBody>
                    <a:bodyPr/>
                    <a:lstStyle/>
                    <a:p>
                      <a:r>
                        <a:rPr lang="en-US" b="1" dirty="0" smtClean="0">
                          <a:latin typeface="Century Gothic" pitchFamily="34" charset="0"/>
                        </a:rPr>
                        <a:t>Finance</a:t>
                      </a:r>
                      <a:endParaRPr lang="en-US" b="1" dirty="0">
                        <a:latin typeface="Century Gothic" pitchFamily="34" charset="0"/>
                      </a:endParaRPr>
                    </a:p>
                  </a:txBody>
                  <a:tcPr/>
                </a:tc>
                <a:tc>
                  <a:txBody>
                    <a:bodyPr/>
                    <a:lstStyle/>
                    <a:p>
                      <a:r>
                        <a:rPr lang="en-US" b="1" dirty="0" smtClean="0">
                          <a:latin typeface="Century Gothic" pitchFamily="34" charset="0"/>
                        </a:rPr>
                        <a:t>Capital Acquisitions/Financial</a:t>
                      </a:r>
                      <a:r>
                        <a:rPr lang="en-US" b="1" baseline="0" dirty="0" smtClean="0">
                          <a:latin typeface="Century Gothic" pitchFamily="34" charset="0"/>
                        </a:rPr>
                        <a:t> Operations</a:t>
                      </a:r>
                      <a:endParaRPr lang="en-US" b="1" dirty="0">
                        <a:latin typeface="Century Gothic" pitchFamily="34" charset="0"/>
                      </a:endParaRPr>
                    </a:p>
                  </a:txBody>
                  <a:tcPr/>
                </a:tc>
              </a:tr>
            </a:tbl>
          </a:graphicData>
        </a:graphic>
      </p:graphicFrame>
      <p:sp>
        <p:nvSpPr>
          <p:cNvPr id="3" name="Title 2"/>
          <p:cNvSpPr>
            <a:spLocks noGrp="1"/>
          </p:cNvSpPr>
          <p:nvPr>
            <p:ph type="title"/>
          </p:nvPr>
        </p:nvSpPr>
        <p:spPr>
          <a:xfrm>
            <a:off x="457200" y="304800"/>
            <a:ext cx="8229600" cy="1143000"/>
          </a:xfrm>
        </p:spPr>
        <p:txBody>
          <a:bodyPr>
            <a:normAutofit/>
          </a:bodyPr>
          <a:lstStyle/>
          <a:p>
            <a:pPr algn="ctr"/>
            <a:r>
              <a:rPr lang="en-US" sz="3200" dirty="0" smtClean="0">
                <a:effectLst/>
                <a:latin typeface="Century Gothic" pitchFamily="34" charset="0"/>
              </a:rPr>
              <a:t>Key Points to the 8 Common Elements</a:t>
            </a:r>
            <a:endParaRPr lang="en-US" sz="3200" dirty="0">
              <a:effectLst/>
              <a:latin typeface="Century Gothic"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fontScale="90000"/>
          </a:bodyPr>
          <a:lstStyle/>
          <a:p>
            <a:pPr algn="ctr"/>
            <a:r>
              <a:rPr lang="en-US" dirty="0" smtClean="0">
                <a:effectLst/>
                <a:latin typeface="Century Gothic" pitchFamily="34" charset="0"/>
              </a:rPr>
              <a:t>Where and How are the 8 Aspects Learned in CTE?</a:t>
            </a:r>
            <a:endParaRPr lang="en-US" dirty="0">
              <a:effectLst/>
              <a:latin typeface="Century Gothic" pitchFamily="34" charset="0"/>
            </a:endParaRPr>
          </a:p>
        </p:txBody>
      </p:sp>
      <p:sp>
        <p:nvSpPr>
          <p:cNvPr id="4" name="Rounded Rectangle 3"/>
          <p:cNvSpPr/>
          <p:nvPr/>
        </p:nvSpPr>
        <p:spPr>
          <a:xfrm>
            <a:off x="2743200" y="32766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latin typeface="Century Gothic" pitchFamily="34" charset="0"/>
              </a:rPr>
              <a:t>All Aspects of an Industry</a:t>
            </a:r>
          </a:p>
          <a:p>
            <a:pPr algn="ctr"/>
            <a:r>
              <a:rPr lang="en-US" b="1" dirty="0" smtClean="0">
                <a:solidFill>
                  <a:srgbClr val="FFC000"/>
                </a:solidFill>
                <a:latin typeface="Century Gothic" pitchFamily="34" charset="0"/>
              </a:rPr>
              <a:t>8 Common Elements</a:t>
            </a:r>
            <a:endParaRPr lang="en-US" b="1" dirty="0">
              <a:solidFill>
                <a:srgbClr val="FFC000"/>
              </a:solidFill>
              <a:latin typeface="Century Gothic" pitchFamily="34" charset="0"/>
            </a:endParaRPr>
          </a:p>
        </p:txBody>
      </p:sp>
      <p:sp>
        <p:nvSpPr>
          <p:cNvPr id="5" name="Oval 4"/>
          <p:cNvSpPr/>
          <p:nvPr/>
        </p:nvSpPr>
        <p:spPr>
          <a:xfrm>
            <a:off x="3429000" y="1447800"/>
            <a:ext cx="2438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66FF33"/>
                </a:solidFill>
                <a:latin typeface="Century Gothic" pitchFamily="34" charset="0"/>
              </a:rPr>
              <a:t>21</a:t>
            </a:r>
            <a:r>
              <a:rPr lang="en-US" b="1" baseline="30000" dirty="0" smtClean="0">
                <a:solidFill>
                  <a:srgbClr val="66FF33"/>
                </a:solidFill>
                <a:latin typeface="Century Gothic" pitchFamily="34" charset="0"/>
              </a:rPr>
              <a:t>st</a:t>
            </a:r>
            <a:r>
              <a:rPr lang="en-US" b="1" dirty="0" smtClean="0">
                <a:solidFill>
                  <a:srgbClr val="66FF33"/>
                </a:solidFill>
                <a:latin typeface="Century Gothic" pitchFamily="34" charset="0"/>
              </a:rPr>
              <a:t> Century Employability</a:t>
            </a:r>
            <a:endParaRPr lang="en-US" b="1" dirty="0">
              <a:solidFill>
                <a:srgbClr val="66FF33"/>
              </a:solidFill>
              <a:latin typeface="Century Gothic" pitchFamily="34" charset="0"/>
            </a:endParaRPr>
          </a:p>
        </p:txBody>
      </p:sp>
      <p:sp>
        <p:nvSpPr>
          <p:cNvPr id="6" name="Oval 5"/>
          <p:cNvSpPr/>
          <p:nvPr/>
        </p:nvSpPr>
        <p:spPr>
          <a:xfrm>
            <a:off x="1066800" y="4724400"/>
            <a:ext cx="3048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latin typeface="Century Gothic" pitchFamily="34" charset="0"/>
              </a:rPr>
              <a:t>Business Entrepreneurship</a:t>
            </a:r>
            <a:endParaRPr lang="en-US" b="1" dirty="0">
              <a:solidFill>
                <a:srgbClr val="7030A0"/>
              </a:solidFill>
              <a:latin typeface="Century Gothic" pitchFamily="34" charset="0"/>
            </a:endParaRPr>
          </a:p>
        </p:txBody>
      </p:sp>
      <p:sp>
        <p:nvSpPr>
          <p:cNvPr id="7" name="Oval 6"/>
          <p:cNvSpPr/>
          <p:nvPr/>
        </p:nvSpPr>
        <p:spPr>
          <a:xfrm>
            <a:off x="5791200" y="4724400"/>
            <a:ext cx="2743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Occupational Skills</a:t>
            </a:r>
            <a:endParaRPr lang="en-US" b="1" dirty="0">
              <a:solidFill>
                <a:srgbClr val="FFFF00"/>
              </a:solidFill>
            </a:endParaRPr>
          </a:p>
        </p:txBody>
      </p:sp>
      <p:cxnSp>
        <p:nvCxnSpPr>
          <p:cNvPr id="9" name="Straight Arrow Connector 8"/>
          <p:cNvCxnSpPr>
            <a:stCxn id="4" idx="0"/>
          </p:cNvCxnSpPr>
          <p:nvPr/>
        </p:nvCxnSpPr>
        <p:spPr>
          <a:xfrm rot="5400000" flipH="1" flipV="1">
            <a:off x="4381500" y="30861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rot="5400000">
            <a:off x="3505200" y="3581400"/>
            <a:ext cx="457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p:cNvCxnSpPr>
          <p:nvPr/>
        </p:nvCxnSpPr>
        <p:spPr>
          <a:xfrm rot="16200000" flipH="1">
            <a:off x="5143500" y="3619500"/>
            <a:ext cx="609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70000" lnSpcReduction="20000"/>
          </a:bodyPr>
          <a:lstStyle/>
          <a:p>
            <a:pPr>
              <a:buNone/>
            </a:pPr>
            <a:r>
              <a:rPr lang="en-US" b="1" dirty="0" smtClean="0">
                <a:effectLst>
                  <a:outerShdw blurRad="38100" dist="38100" dir="2700000" algn="tl">
                    <a:srgbClr val="000000">
                      <a:alpha val="43137"/>
                    </a:srgbClr>
                  </a:outerShdw>
                </a:effectLst>
              </a:rPr>
              <a:t>				</a:t>
            </a:r>
            <a:r>
              <a:rPr lang="en-US" b="1" dirty="0" smtClean="0">
                <a:latin typeface="Century Gothic" pitchFamily="34" charset="0"/>
              </a:rPr>
              <a:t>Learned through Practical Hands-On 				Applications:</a:t>
            </a:r>
          </a:p>
          <a:p>
            <a:pPr>
              <a:buNone/>
            </a:pPr>
            <a:endParaRPr lang="en-US" b="1" dirty="0" smtClean="0">
              <a:latin typeface="Century Gothic" pitchFamily="34" charset="0"/>
            </a:endParaRPr>
          </a:p>
          <a:p>
            <a:pPr>
              <a:buFont typeface="Wingdings" pitchFamily="2" charset="2"/>
              <a:buChar char="Ø"/>
            </a:pPr>
            <a:endParaRPr lang="en-US" b="1" dirty="0" smtClean="0">
              <a:latin typeface="Century Gothic" pitchFamily="34" charset="0"/>
            </a:endParaRPr>
          </a:p>
          <a:p>
            <a:pPr>
              <a:buFont typeface="Wingdings" pitchFamily="2" charset="2"/>
              <a:buChar char="Ø"/>
            </a:pPr>
            <a:endParaRPr lang="en-US" b="1" dirty="0" smtClean="0">
              <a:latin typeface="Century Gothic" pitchFamily="34" charset="0"/>
            </a:endParaRPr>
          </a:p>
          <a:p>
            <a:pPr>
              <a:buFont typeface="Wingdings" pitchFamily="2" charset="2"/>
              <a:buChar char="ü"/>
            </a:pPr>
            <a:r>
              <a:rPr lang="en-US" b="1" dirty="0" smtClean="0">
                <a:latin typeface="Century Gothic" pitchFamily="34" charset="0"/>
              </a:rPr>
              <a:t>Core Business functions – project planning/management, operations and design</a:t>
            </a:r>
          </a:p>
          <a:p>
            <a:pPr>
              <a:buFont typeface="Wingdings" pitchFamily="2" charset="2"/>
              <a:buChar char="ü"/>
            </a:pPr>
            <a:r>
              <a:rPr lang="en-US" b="1" dirty="0" smtClean="0">
                <a:latin typeface="Century Gothic" pitchFamily="34" charset="0"/>
              </a:rPr>
              <a:t>Analyze customer needs, marketing and sales</a:t>
            </a:r>
          </a:p>
          <a:p>
            <a:pPr>
              <a:buFont typeface="Wingdings" pitchFamily="2" charset="2"/>
              <a:buChar char="ü"/>
            </a:pPr>
            <a:r>
              <a:rPr lang="en-US" b="1" dirty="0" smtClean="0">
                <a:latin typeface="Century Gothic" pitchFamily="34" charset="0"/>
              </a:rPr>
              <a:t>Business system management, process improvement and quality assurance</a:t>
            </a:r>
          </a:p>
          <a:p>
            <a:pPr>
              <a:buFont typeface="Wingdings" pitchFamily="2" charset="2"/>
              <a:buChar char="ü"/>
            </a:pPr>
            <a:r>
              <a:rPr lang="en-US" b="1" dirty="0" smtClean="0">
                <a:latin typeface="Century Gothic" pitchFamily="34" charset="0"/>
              </a:rPr>
              <a:t>Resources management- fiscal/accounting; time; materials</a:t>
            </a:r>
          </a:p>
          <a:p>
            <a:pPr>
              <a:buFont typeface="Wingdings" pitchFamily="2" charset="2"/>
              <a:buChar char="ü"/>
            </a:pPr>
            <a:r>
              <a:rPr lang="en-US" b="1" dirty="0" smtClean="0">
                <a:latin typeface="Century Gothic" pitchFamily="34" charset="0"/>
              </a:rPr>
              <a:t>Health, safety, and environmental sustainability within design and operations</a:t>
            </a:r>
          </a:p>
          <a:p>
            <a:pPr>
              <a:buFont typeface="Wingdings" pitchFamily="2" charset="2"/>
              <a:buChar char="ü"/>
            </a:pPr>
            <a:r>
              <a:rPr lang="en-US" b="1" dirty="0" smtClean="0">
                <a:latin typeface="Century Gothic" pitchFamily="34" charset="0"/>
              </a:rPr>
              <a:t>Managing human resources, culture, and ethical responsibility</a:t>
            </a:r>
          </a:p>
          <a:p>
            <a:pPr>
              <a:buFont typeface="Wingdings" pitchFamily="2" charset="2"/>
              <a:buChar char="ü"/>
            </a:pPr>
            <a:r>
              <a:rPr lang="en-US" b="1" dirty="0" smtClean="0">
                <a:latin typeface="Century Gothic" pitchFamily="34" charset="0"/>
              </a:rPr>
              <a:t>Technologies of the industry</a:t>
            </a:r>
            <a:endParaRPr lang="en-US" b="1" dirty="0">
              <a:latin typeface="Century Gothic" pitchFamily="34" charset="0"/>
            </a:endParaRPr>
          </a:p>
        </p:txBody>
      </p:sp>
      <p:sp>
        <p:nvSpPr>
          <p:cNvPr id="2" name="Title 1"/>
          <p:cNvSpPr>
            <a:spLocks noGrp="1"/>
          </p:cNvSpPr>
          <p:nvPr>
            <p:ph type="title"/>
          </p:nvPr>
        </p:nvSpPr>
        <p:spPr/>
        <p:txBody>
          <a:bodyPr>
            <a:noAutofit/>
          </a:bodyPr>
          <a:lstStyle/>
          <a:p>
            <a:pPr algn="ctr"/>
            <a:r>
              <a:rPr lang="en-US" sz="2800" dirty="0" smtClean="0">
                <a:latin typeface="Century Gothic" pitchFamily="34" charset="0"/>
              </a:rPr>
              <a:t>Business Entrepreneurship Knowledge and Skills</a:t>
            </a:r>
            <a:endParaRPr lang="en-US" sz="2800" dirty="0">
              <a:latin typeface="Century Gothic" pitchFamily="34" charset="0"/>
            </a:endParaRPr>
          </a:p>
        </p:txBody>
      </p:sp>
      <p:pic>
        <p:nvPicPr>
          <p:cNvPr id="8194" name="Picture 2" descr="C:\Documents and Settings\kolson\Local Settings\Temporary Internet Files\Content.IE5\JAHLHRAN\MC900233081[1].wmf"/>
          <p:cNvPicPr>
            <a:picLocks noChangeAspect="1" noChangeArrowheads="1"/>
          </p:cNvPicPr>
          <p:nvPr/>
        </p:nvPicPr>
        <p:blipFill>
          <a:blip r:embed="rId3" cstate="print"/>
          <a:srcRect/>
          <a:stretch>
            <a:fillRect/>
          </a:stretch>
        </p:blipFill>
        <p:spPr bwMode="auto">
          <a:xfrm>
            <a:off x="381001" y="1066800"/>
            <a:ext cx="2819399" cy="160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400" b="1" dirty="0" smtClean="0">
                <a:latin typeface="Century Gothic" pitchFamily="34" charset="0"/>
              </a:rPr>
              <a:t>Learned Best Through Post-secondary </a:t>
            </a:r>
          </a:p>
          <a:p>
            <a:pPr>
              <a:buNone/>
            </a:pPr>
            <a:r>
              <a:rPr lang="en-US" sz="2400" b="1" dirty="0" smtClean="0">
                <a:latin typeface="Century Gothic" pitchFamily="34" charset="0"/>
              </a:rPr>
              <a:t>Training and/or  the Workplace</a:t>
            </a:r>
            <a:endParaRPr lang="en-US" b="1" dirty="0" smtClean="0">
              <a:effectLst>
                <a:outerShdw blurRad="38100" dist="38100" dir="2700000" algn="tl">
                  <a:srgbClr val="000000">
                    <a:alpha val="43137"/>
                  </a:srgbClr>
                </a:outerShdw>
              </a:effectLst>
              <a:latin typeface="Century Gothic" pitchFamily="34" charset="0"/>
            </a:endParaRPr>
          </a:p>
          <a:p>
            <a:endParaRPr lang="en-US" b="1" dirty="0" smtClean="0">
              <a:effectLst>
                <a:outerShdw blurRad="38100" dist="38100" dir="2700000" algn="tl">
                  <a:srgbClr val="000000">
                    <a:alpha val="43137"/>
                  </a:srgbClr>
                </a:outerShdw>
              </a:effectLst>
              <a:latin typeface="Century Gothic" pitchFamily="34" charset="0"/>
            </a:endParaRPr>
          </a:p>
          <a:p>
            <a:endParaRPr lang="en-US" b="1" dirty="0" smtClean="0">
              <a:effectLst>
                <a:outerShdw blurRad="38100" dist="38100" dir="2700000" algn="tl">
                  <a:srgbClr val="000000">
                    <a:alpha val="43137"/>
                  </a:srgbClr>
                </a:outerShdw>
              </a:effectLst>
              <a:latin typeface="Century Gothic" pitchFamily="34" charset="0"/>
            </a:endParaRPr>
          </a:p>
          <a:p>
            <a:r>
              <a:rPr lang="en-US" b="1" dirty="0" smtClean="0">
                <a:effectLst>
                  <a:outerShdw blurRad="38100" dist="38100" dir="2700000" algn="tl">
                    <a:srgbClr val="000000">
                      <a:alpha val="43137"/>
                    </a:srgbClr>
                  </a:outerShdw>
                </a:effectLst>
                <a:latin typeface="Century Gothic" pitchFamily="34" charset="0"/>
              </a:rPr>
              <a:t>Specialized academic and technical </a:t>
            </a:r>
          </a:p>
          <a:p>
            <a:pPr>
              <a:buNone/>
            </a:pPr>
            <a:r>
              <a:rPr lang="en-US" b="1" dirty="0" smtClean="0">
                <a:effectLst>
                  <a:outerShdw blurRad="38100" dist="38100" dir="2700000" algn="tl">
                    <a:srgbClr val="000000">
                      <a:alpha val="43137"/>
                    </a:srgbClr>
                  </a:outerShdw>
                </a:effectLst>
                <a:latin typeface="Century Gothic" pitchFamily="34" charset="0"/>
              </a:rPr>
              <a:t>	skills for expert role performance</a:t>
            </a:r>
          </a:p>
          <a:p>
            <a:endParaRPr lang="en-US" b="1" dirty="0" smtClean="0">
              <a:effectLst>
                <a:outerShdw blurRad="38100" dist="38100" dir="2700000" algn="tl">
                  <a:srgbClr val="000000">
                    <a:alpha val="43137"/>
                  </a:srgbClr>
                </a:outerShdw>
              </a:effectLst>
              <a:latin typeface="Century Gothic" pitchFamily="34" charset="0"/>
            </a:endParaRPr>
          </a:p>
          <a:p>
            <a:r>
              <a:rPr lang="en-US" b="1" dirty="0" smtClean="0">
                <a:effectLst>
                  <a:outerShdw blurRad="38100" dist="38100" dir="2700000" algn="tl">
                    <a:srgbClr val="000000">
                      <a:alpha val="43137"/>
                    </a:srgbClr>
                  </a:outerShdw>
                </a:effectLst>
                <a:latin typeface="Century Gothic" pitchFamily="34" charset="0"/>
              </a:rPr>
              <a:t>Meta-skills for enduring expert performance within the industry</a:t>
            </a:r>
            <a:endParaRPr lang="en-US" b="1" dirty="0">
              <a:effectLst>
                <a:outerShdw blurRad="38100" dist="38100" dir="2700000" algn="tl">
                  <a:srgbClr val="000000">
                    <a:alpha val="43137"/>
                  </a:srgbClr>
                </a:outerShdw>
              </a:effectLst>
              <a:latin typeface="Century Gothic" pitchFamily="34" charset="0"/>
            </a:endParaRPr>
          </a:p>
        </p:txBody>
      </p:sp>
      <p:sp>
        <p:nvSpPr>
          <p:cNvPr id="2" name="Title 1"/>
          <p:cNvSpPr>
            <a:spLocks noGrp="1"/>
          </p:cNvSpPr>
          <p:nvPr>
            <p:ph type="title"/>
          </p:nvPr>
        </p:nvSpPr>
        <p:spPr/>
        <p:txBody>
          <a:bodyPr>
            <a:noAutofit/>
          </a:bodyPr>
          <a:lstStyle/>
          <a:p>
            <a:pPr algn="ctr"/>
            <a:r>
              <a:rPr lang="en-US" sz="2800" dirty="0" smtClean="0">
                <a:effectLst/>
                <a:latin typeface="Century Gothic" pitchFamily="34" charset="0"/>
              </a:rPr>
              <a:t>Occupational Knowledge and Skills</a:t>
            </a:r>
            <a:endParaRPr lang="en-US" sz="2800" dirty="0">
              <a:effectLst/>
              <a:latin typeface="Century Gothic" pitchFamily="34" charset="0"/>
            </a:endParaRPr>
          </a:p>
        </p:txBody>
      </p:sp>
      <p:pic>
        <p:nvPicPr>
          <p:cNvPr id="7170" name="Picture 2" descr="C:\Documents and Settings\kolson\Local Settings\Temporary Internet Files\Content.IE5\ZYVFXY9U\MC900287011[1].wmf"/>
          <p:cNvPicPr>
            <a:picLocks noChangeAspect="1" noChangeArrowheads="1"/>
          </p:cNvPicPr>
          <p:nvPr/>
        </p:nvPicPr>
        <p:blipFill>
          <a:blip r:embed="rId3" cstate="print"/>
          <a:srcRect/>
          <a:stretch>
            <a:fillRect/>
          </a:stretch>
        </p:blipFill>
        <p:spPr bwMode="auto">
          <a:xfrm>
            <a:off x="7010400" y="1295400"/>
            <a:ext cx="1391216" cy="23523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sz="2800" b="1" dirty="0" smtClean="0">
                <a:latin typeface="Century Gothic" pitchFamily="34" charset="0"/>
              </a:rPr>
              <a:t>Learned Best Through an Integrated Curriculum with Practical Hands-On Training at the Worksite:</a:t>
            </a:r>
          </a:p>
          <a:p>
            <a:pPr>
              <a:buNone/>
            </a:pPr>
            <a:endParaRPr lang="en-US" b="1" dirty="0" smtClean="0">
              <a:latin typeface="Century Gothic" pitchFamily="34" charset="0"/>
            </a:endParaRPr>
          </a:p>
          <a:p>
            <a:pPr lvl="8">
              <a:buFont typeface="Wingdings" pitchFamily="2" charset="2"/>
              <a:buChar char="ü"/>
            </a:pPr>
            <a:r>
              <a:rPr lang="en-US" sz="2100" b="1" dirty="0" smtClean="0">
                <a:latin typeface="Century Gothic" pitchFamily="34" charset="0"/>
              </a:rPr>
              <a:t>Critical thinking and problem solving</a:t>
            </a:r>
          </a:p>
          <a:p>
            <a:pPr lvl="8">
              <a:buFont typeface="Wingdings" pitchFamily="2" charset="2"/>
              <a:buChar char="ü"/>
            </a:pPr>
            <a:r>
              <a:rPr lang="en-US" sz="2100" b="1" dirty="0" smtClean="0">
                <a:latin typeface="Century Gothic" pitchFamily="34" charset="0"/>
              </a:rPr>
              <a:t>Creativity and Innovation</a:t>
            </a:r>
          </a:p>
          <a:p>
            <a:pPr lvl="8">
              <a:buFont typeface="Wingdings" pitchFamily="2" charset="2"/>
              <a:buChar char="ü"/>
            </a:pPr>
            <a:r>
              <a:rPr lang="en-US" sz="2100" b="1" dirty="0" smtClean="0">
                <a:latin typeface="Century Gothic" pitchFamily="34" charset="0"/>
              </a:rPr>
              <a:t>Collaboration and Teamwork</a:t>
            </a:r>
          </a:p>
          <a:p>
            <a:pPr lvl="8">
              <a:buFont typeface="Wingdings" pitchFamily="2" charset="2"/>
              <a:buChar char="ü"/>
            </a:pPr>
            <a:r>
              <a:rPr lang="en-US" sz="2100" b="1" dirty="0" smtClean="0">
                <a:latin typeface="Century Gothic" pitchFamily="34" charset="0"/>
              </a:rPr>
              <a:t>Communications – Oral and Written</a:t>
            </a:r>
          </a:p>
          <a:p>
            <a:pPr lvl="8">
              <a:buFont typeface="Wingdings" pitchFamily="2" charset="2"/>
              <a:buChar char="ü"/>
            </a:pPr>
            <a:r>
              <a:rPr lang="en-US" sz="2100" b="1" dirty="0" smtClean="0">
                <a:latin typeface="Century Gothic" pitchFamily="34" charset="0"/>
              </a:rPr>
              <a:t>Information Literacy</a:t>
            </a:r>
          </a:p>
          <a:p>
            <a:pPr lvl="8">
              <a:buFont typeface="Wingdings" pitchFamily="2" charset="2"/>
              <a:buChar char="ü"/>
            </a:pPr>
            <a:r>
              <a:rPr lang="en-US" sz="2100" b="1" dirty="0" smtClean="0">
                <a:latin typeface="Century Gothic" pitchFamily="34" charset="0"/>
              </a:rPr>
              <a:t>Information and Communication Technologies</a:t>
            </a:r>
          </a:p>
          <a:p>
            <a:pPr lvl="8">
              <a:buFont typeface="Wingdings" pitchFamily="2" charset="2"/>
              <a:buChar char="ü"/>
            </a:pPr>
            <a:r>
              <a:rPr lang="en-US" sz="2100" b="1" dirty="0" smtClean="0">
                <a:latin typeface="Century Gothic" pitchFamily="34" charset="0"/>
              </a:rPr>
              <a:t>Leadership and Responsibility</a:t>
            </a:r>
          </a:p>
          <a:p>
            <a:pPr lvl="8">
              <a:buFont typeface="Wingdings" pitchFamily="2" charset="2"/>
              <a:buChar char="ü"/>
            </a:pPr>
            <a:r>
              <a:rPr lang="en-US" sz="2100" b="1" dirty="0" smtClean="0">
                <a:latin typeface="Century Gothic" pitchFamily="34" charset="0"/>
              </a:rPr>
              <a:t>Adaptability</a:t>
            </a:r>
          </a:p>
          <a:p>
            <a:pPr lvl="8">
              <a:buFont typeface="Wingdings" pitchFamily="2" charset="2"/>
              <a:buChar char="ü"/>
            </a:pPr>
            <a:r>
              <a:rPr lang="en-US" sz="2100" b="1" dirty="0" smtClean="0">
                <a:latin typeface="Century Gothic" pitchFamily="34" charset="0"/>
              </a:rPr>
              <a:t>Initiative/Productivity/Self-direction</a:t>
            </a:r>
          </a:p>
          <a:p>
            <a:pPr lvl="8">
              <a:buFont typeface="Wingdings" pitchFamily="2" charset="2"/>
              <a:buChar char="ü"/>
            </a:pPr>
            <a:r>
              <a:rPr lang="en-US" sz="2100" b="1" dirty="0" smtClean="0">
                <a:latin typeface="Century Gothic" pitchFamily="34" charset="0"/>
              </a:rPr>
              <a:t>Global/Cultural awareness</a:t>
            </a:r>
          </a:p>
          <a:p>
            <a:pPr lvl="8">
              <a:buFont typeface="Wingdings" pitchFamily="2" charset="2"/>
              <a:buChar char="ü"/>
            </a:pPr>
            <a:r>
              <a:rPr lang="en-US" sz="2100" b="1" dirty="0" smtClean="0">
                <a:latin typeface="Century Gothic" pitchFamily="34" charset="0"/>
              </a:rPr>
              <a:t>Rigorous academic skills</a:t>
            </a:r>
          </a:p>
          <a:p>
            <a:pPr lvl="8">
              <a:buFont typeface="Wingdings" pitchFamily="2" charset="2"/>
              <a:buChar char="ü"/>
            </a:pPr>
            <a:r>
              <a:rPr lang="en-US" sz="2100" b="1" dirty="0" smtClean="0">
                <a:latin typeface="Century Gothic" pitchFamily="34" charset="0"/>
              </a:rPr>
              <a:t>Continuous lifelong learning</a:t>
            </a:r>
          </a:p>
          <a:p>
            <a:pPr lvl="8">
              <a:buFont typeface="Wingdings" pitchFamily="2" charset="2"/>
              <a:buChar char="ü"/>
            </a:pPr>
            <a:r>
              <a:rPr lang="en-US" sz="2100" b="1" dirty="0" smtClean="0">
                <a:latin typeface="Century Gothic" pitchFamily="34" charset="0"/>
              </a:rPr>
              <a:t>Core academics (reading, writing, math, science)</a:t>
            </a:r>
            <a:endParaRPr lang="en-US" sz="2100" b="1" dirty="0">
              <a:latin typeface="Century Gothic" pitchFamily="34" charset="0"/>
            </a:endParaRPr>
          </a:p>
        </p:txBody>
      </p:sp>
      <p:sp>
        <p:nvSpPr>
          <p:cNvPr id="2" name="Title 1"/>
          <p:cNvSpPr>
            <a:spLocks noGrp="1"/>
          </p:cNvSpPr>
          <p:nvPr>
            <p:ph type="title"/>
          </p:nvPr>
        </p:nvSpPr>
        <p:spPr/>
        <p:txBody>
          <a:bodyPr>
            <a:noAutofit/>
          </a:bodyPr>
          <a:lstStyle/>
          <a:p>
            <a:pPr algn="ctr"/>
            <a:r>
              <a:rPr lang="en-US" sz="2800" dirty="0" smtClean="0">
                <a:effectLst/>
                <a:latin typeface="Century Gothic" pitchFamily="34" charset="0"/>
              </a:rPr>
              <a:t>21</a:t>
            </a:r>
            <a:r>
              <a:rPr lang="en-US" sz="2800" baseline="30000" dirty="0" smtClean="0">
                <a:effectLst/>
                <a:latin typeface="Century Gothic" pitchFamily="34" charset="0"/>
              </a:rPr>
              <a:t>st</a:t>
            </a:r>
            <a:r>
              <a:rPr lang="en-US" sz="2800" dirty="0" smtClean="0">
                <a:effectLst/>
                <a:latin typeface="Century Gothic" pitchFamily="34" charset="0"/>
              </a:rPr>
              <a:t> Century Employability Knowledge and Skills</a:t>
            </a:r>
            <a:endParaRPr lang="en-US" sz="2800" dirty="0">
              <a:effectLst/>
              <a:latin typeface="Century Gothic" pitchFamily="34" charset="0"/>
            </a:endParaRPr>
          </a:p>
        </p:txBody>
      </p:sp>
      <p:pic>
        <p:nvPicPr>
          <p:cNvPr id="6146" name="Picture 2" descr="C:\Documents and Settings\kolson\Local Settings\Temporary Internet Files\Content.IE5\1DKMB72A\MC900441910[1].wmf"/>
          <p:cNvPicPr>
            <a:picLocks noChangeAspect="1" noChangeArrowheads="1"/>
          </p:cNvPicPr>
          <p:nvPr/>
        </p:nvPicPr>
        <p:blipFill>
          <a:blip r:embed="rId3" cstate="print"/>
          <a:srcRect/>
          <a:stretch>
            <a:fillRect/>
          </a:stretch>
        </p:blipFill>
        <p:spPr bwMode="auto">
          <a:xfrm>
            <a:off x="533400" y="3276600"/>
            <a:ext cx="1934722" cy="12477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latin typeface="Century Gothic" pitchFamily="34" charset="0"/>
              </a:rPr>
              <a:t>Kansas Document:</a:t>
            </a:r>
          </a:p>
          <a:p>
            <a:pPr>
              <a:buNone/>
            </a:pPr>
            <a:endParaRPr lang="en-US" b="1" dirty="0" smtClean="0">
              <a:latin typeface="Century Gothic" pitchFamily="34" charset="0"/>
            </a:endParaRPr>
          </a:p>
          <a:p>
            <a:pPr>
              <a:buNone/>
            </a:pPr>
            <a:r>
              <a:rPr lang="en-US" sz="3200" b="1" dirty="0" smtClean="0">
                <a:latin typeface="Century Gothic" pitchFamily="34" charset="0"/>
              </a:rPr>
              <a:t>“All Aspects of an Industry”</a:t>
            </a:r>
          </a:p>
          <a:p>
            <a:pPr>
              <a:buNone/>
            </a:pPr>
            <a:r>
              <a:rPr lang="en-US" sz="3200" b="1" dirty="0" smtClean="0">
                <a:latin typeface="Century Gothic" pitchFamily="34" charset="0"/>
                <a:hlinkClick r:id="rId3"/>
              </a:rPr>
              <a:t>http://www.ksde.org/Default.aspx?tabid=1660</a:t>
            </a:r>
            <a:r>
              <a:rPr lang="en-US" sz="3200" b="1" dirty="0" smtClean="0">
                <a:latin typeface="Century Gothic" pitchFamily="34" charset="0"/>
              </a:rPr>
              <a:t> </a:t>
            </a:r>
            <a:endParaRPr lang="en-US" sz="3200" b="1" dirty="0">
              <a:latin typeface="Century Gothic" pitchFamily="34" charset="0"/>
            </a:endParaRPr>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When Thinking about the 8 Common Elements……</a:t>
            </a:r>
            <a:endParaRPr lang="en-US" dirty="0">
              <a:effectLst/>
              <a:latin typeface="Century Gothic" pitchFamily="34" charset="0"/>
            </a:endParaRPr>
          </a:p>
        </p:txBody>
      </p:sp>
      <p:graphicFrame>
        <p:nvGraphicFramePr>
          <p:cNvPr id="3074" name="Object 2"/>
          <p:cNvGraphicFramePr>
            <a:graphicFrameLocks noChangeAspect="1"/>
          </p:cNvGraphicFramePr>
          <p:nvPr/>
        </p:nvGraphicFramePr>
        <p:xfrm>
          <a:off x="6096000" y="3657600"/>
          <a:ext cx="2733707" cy="2946400"/>
        </p:xfrm>
        <a:graphic>
          <a:graphicData uri="http://schemas.openxmlformats.org/presentationml/2006/ole">
            <p:oleObj spid="_x0000_s3074" name="Acrobat Document" r:id="rId4" imgW="5829300" imgH="7543800" progId="AcroExch.Document.7">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latin typeface="Century Gothic" pitchFamily="34" charset="0"/>
              </a:rPr>
              <a:t>Kansas City Public Schools</a:t>
            </a:r>
          </a:p>
          <a:p>
            <a:pPr>
              <a:buNone/>
            </a:pPr>
            <a:r>
              <a:rPr lang="en-US" b="1" dirty="0" smtClean="0">
                <a:latin typeface="Century Gothic" pitchFamily="34" charset="0"/>
              </a:rPr>
              <a:t>	1.	All Aspects of an Industry Forms</a:t>
            </a:r>
          </a:p>
          <a:p>
            <a:pPr>
              <a:buNone/>
            </a:pPr>
            <a:r>
              <a:rPr lang="en-US" b="1" u="sng" dirty="0" smtClean="0">
                <a:latin typeface="Century Gothic" pitchFamily="34" charset="0"/>
                <a:hlinkClick r:id="rId3"/>
              </a:rPr>
              <a:t>		http://www.nww.org/kckcontents.html</a:t>
            </a:r>
            <a:endParaRPr lang="en-US" b="1" u="sng" dirty="0" smtClean="0">
              <a:latin typeface="Century Gothic" pitchFamily="34" charset="0"/>
            </a:endParaRPr>
          </a:p>
          <a:p>
            <a:pPr>
              <a:buNone/>
            </a:pPr>
            <a:endParaRPr lang="en-US" b="1" dirty="0" smtClean="0">
              <a:latin typeface="Century Gothic" pitchFamily="34" charset="0"/>
            </a:endParaRPr>
          </a:p>
          <a:p>
            <a:r>
              <a:rPr lang="en-US" b="1" dirty="0" smtClean="0">
                <a:latin typeface="Century Gothic" pitchFamily="34" charset="0"/>
              </a:rPr>
              <a:t>KU Medical Professional Work Experience Opportunities for Teachers</a:t>
            </a:r>
          </a:p>
          <a:p>
            <a:endParaRPr lang="en-US" b="1" dirty="0" smtClean="0">
              <a:latin typeface="Century Gothic" pitchFamily="34" charset="0"/>
            </a:endParaRPr>
          </a:p>
          <a:p>
            <a:pPr>
              <a:buNone/>
            </a:pPr>
            <a:r>
              <a:rPr lang="en-US" b="1" dirty="0" smtClean="0">
                <a:latin typeface="Century Gothic" pitchFamily="34" charset="0"/>
              </a:rPr>
              <a:t>	Health Science Education is the      	Cluster chosen by students in Kansas (KCP)</a:t>
            </a:r>
          </a:p>
          <a:p>
            <a:pPr>
              <a:buNone/>
            </a:pPr>
            <a:r>
              <a:rPr lang="en-US" b="1" dirty="0" smtClean="0">
                <a:latin typeface="Century Gothic" pitchFamily="34" charset="0"/>
              </a:rPr>
              <a:t>	1.	Learn occupations in the 5 pathways of Health 	Science Education</a:t>
            </a:r>
          </a:p>
          <a:p>
            <a:pPr>
              <a:buNone/>
            </a:pPr>
            <a:r>
              <a:rPr lang="en-US" b="1" dirty="0" smtClean="0">
                <a:latin typeface="Century Gothic" pitchFamily="34" charset="0"/>
              </a:rPr>
              <a:t>	2.	Learn all aspects from Doctors/Nurses and Researcher 	perspectives</a:t>
            </a:r>
          </a:p>
          <a:p>
            <a:pPr>
              <a:buNone/>
            </a:pPr>
            <a:r>
              <a:rPr lang="en-US" b="1" dirty="0" smtClean="0">
                <a:latin typeface="Century Gothic" pitchFamily="34" charset="0"/>
              </a:rPr>
              <a:t>	3.	Trainers assist teachers in development of lesson 	plans and training opportunities for students	</a:t>
            </a:r>
            <a:endParaRPr lang="en-US" b="1" dirty="0">
              <a:latin typeface="Century Gothic" pitchFamily="34" charset="0"/>
            </a:endParaRPr>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Additional All Aspects of An Industry Resources from Kansas</a:t>
            </a:r>
            <a:endParaRPr lang="en-US" dirty="0">
              <a:effectLst/>
              <a:latin typeface="Century Gothic" pitchFamily="34" charset="0"/>
            </a:endParaRPr>
          </a:p>
        </p:txBody>
      </p:sp>
      <p:sp>
        <p:nvSpPr>
          <p:cNvPr id="4" name="Explosion 1 3"/>
          <p:cNvSpPr/>
          <p:nvPr/>
        </p:nvSpPr>
        <p:spPr>
          <a:xfrm>
            <a:off x="5029200" y="3276600"/>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FF00"/>
                </a:solidFill>
              </a:rPr>
              <a:t>#1</a:t>
            </a:r>
            <a:endParaRPr lang="en-US" b="1" dirty="0">
              <a:solidFill>
                <a:srgbClr val="00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dirty="0" smtClean="0">
                <a:latin typeface="Century Gothic" pitchFamily="34" charset="0"/>
              </a:rPr>
              <a:t>Dr. Ira S. Wolfe</a:t>
            </a:r>
          </a:p>
          <a:p>
            <a:pPr algn="ctr">
              <a:buNone/>
            </a:pPr>
            <a:endParaRPr lang="en-US" dirty="0" smtClean="0">
              <a:latin typeface="Century Gothic" pitchFamily="34" charset="0"/>
            </a:endParaRPr>
          </a:p>
          <a:p>
            <a:pPr>
              <a:buNone/>
            </a:pPr>
            <a:r>
              <a:rPr lang="en-US" sz="2200" dirty="0" smtClean="0">
                <a:latin typeface="Century Gothic" pitchFamily="34" charset="0"/>
              </a:rPr>
              <a:t>“The days of affording the costs of overstaffing to maintain full productivity, while continuing to pay for nonperformance have long gone.</a:t>
            </a:r>
          </a:p>
          <a:p>
            <a:pPr>
              <a:buNone/>
            </a:pPr>
            <a:r>
              <a:rPr lang="en-US" sz="2200" dirty="0" smtClean="0">
                <a:latin typeface="Century Gothic" pitchFamily="34" charset="0"/>
              </a:rPr>
              <a:t>We do not and will not have enough people to fill all the jobs that will be required to provide services and produce goods to a growing, aging and demanding population.  And we don’t and won’t have enough people with the right skills to do all the jobs that exist, even today.”</a:t>
            </a:r>
          </a:p>
          <a:p>
            <a:pPr algn="ctr">
              <a:buNone/>
            </a:pPr>
            <a:r>
              <a:rPr lang="en-US" sz="2200" dirty="0" smtClean="0">
                <a:latin typeface="Century Gothic" pitchFamily="34" charset="0"/>
              </a:rPr>
              <a:t>Ira </a:t>
            </a:r>
            <a:r>
              <a:rPr lang="en-US" sz="2200" dirty="0" err="1" smtClean="0">
                <a:latin typeface="Century Gothic" pitchFamily="34" charset="0"/>
              </a:rPr>
              <a:t>S.Wolfe</a:t>
            </a:r>
            <a:r>
              <a:rPr lang="en-US" sz="2200" dirty="0" smtClean="0">
                <a:latin typeface="Century Gothic" pitchFamily="34" charset="0"/>
              </a:rPr>
              <a:t> [iwolfe@super-solutions.com] </a:t>
            </a:r>
          </a:p>
          <a:p>
            <a:pPr algn="ctr">
              <a:buNone/>
            </a:pPr>
            <a:endParaRPr lang="en-US" dirty="0" smtClean="0"/>
          </a:p>
          <a:p>
            <a:pPr algn="ctr">
              <a:buNone/>
            </a:pPr>
            <a:endParaRPr lang="en-US" dirty="0" smtClean="0"/>
          </a:p>
        </p:txBody>
      </p:sp>
      <p:sp>
        <p:nvSpPr>
          <p:cNvPr id="3" name="Title 2"/>
          <p:cNvSpPr>
            <a:spLocks noGrp="1"/>
          </p:cNvSpPr>
          <p:nvPr>
            <p:ph type="title"/>
          </p:nvPr>
        </p:nvSpPr>
        <p:spPr/>
        <p:txBody>
          <a:bodyPr>
            <a:normAutofit/>
          </a:bodyPr>
          <a:lstStyle/>
          <a:p>
            <a:pPr algn="ctr"/>
            <a:r>
              <a:rPr lang="en-US" sz="3200" dirty="0" smtClean="0">
                <a:effectLst/>
                <a:latin typeface="Century Gothic" pitchFamily="34" charset="0"/>
              </a:rPr>
              <a:t>The Perfect Labor Storm: Fact Book</a:t>
            </a:r>
            <a:br>
              <a:rPr lang="en-US" sz="3200" dirty="0" smtClean="0">
                <a:effectLst/>
                <a:latin typeface="Century Gothic" pitchFamily="34" charset="0"/>
              </a:rPr>
            </a:br>
            <a:r>
              <a:rPr lang="en-US" sz="3200" dirty="0" smtClean="0">
                <a:effectLst/>
                <a:latin typeface="Century Gothic" pitchFamily="34" charset="0"/>
              </a:rPr>
              <a:t>Why Worker Shortages Won’t Go Away</a:t>
            </a:r>
            <a:endParaRPr lang="en-US" sz="3200" dirty="0">
              <a:effectLst/>
              <a:latin typeface="Century Gothic"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latin typeface="Century Gothic" pitchFamily="34" charset="0"/>
              </a:rPr>
              <a:t>Questions?</a:t>
            </a:r>
            <a:endParaRPr lang="en-US" dirty="0">
              <a:latin typeface="Century Gothic" pitchFamily="34" charset="0"/>
            </a:endParaRPr>
          </a:p>
        </p:txBody>
      </p:sp>
      <p:pic>
        <p:nvPicPr>
          <p:cNvPr id="4098" name="Picture 2" descr="C:\Documents and Settings\kolson\Local Settings\Temporary Internet Files\Content.IE5\VDYOGK2O\MC900434389[1].wmf"/>
          <p:cNvPicPr>
            <a:picLocks noChangeAspect="1" noChangeArrowheads="1"/>
          </p:cNvPicPr>
          <p:nvPr/>
        </p:nvPicPr>
        <p:blipFill>
          <a:blip r:embed="rId2" cstate="print"/>
          <a:srcRect/>
          <a:stretch>
            <a:fillRect/>
          </a:stretch>
        </p:blipFill>
        <p:spPr bwMode="auto">
          <a:xfrm>
            <a:off x="2590800" y="1905001"/>
            <a:ext cx="4343400" cy="3276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39925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latin typeface="Century Gothic" pitchFamily="34" charset="0"/>
              </a:rPr>
              <a:t>Contact Information:</a:t>
            </a:r>
            <a:br>
              <a:rPr lang="en-US" dirty="0" smtClean="0">
                <a:latin typeface="Century Gothic" pitchFamily="34" charset="0"/>
              </a:rPr>
            </a:br>
            <a:r>
              <a:rPr lang="en-US" dirty="0" smtClean="0">
                <a:latin typeface="Century Gothic" pitchFamily="34" charset="0"/>
              </a:rPr>
              <a:t/>
            </a:r>
            <a:br>
              <a:rPr lang="en-US" dirty="0" smtClean="0">
                <a:latin typeface="Century Gothic" pitchFamily="34" charset="0"/>
              </a:rPr>
            </a:br>
            <a:r>
              <a:rPr lang="en-US" dirty="0" smtClean="0">
                <a:latin typeface="Century Gothic" pitchFamily="34" charset="0"/>
              </a:rPr>
              <a:t>Karmey Olson</a:t>
            </a:r>
            <a:br>
              <a:rPr lang="en-US" dirty="0" smtClean="0">
                <a:latin typeface="Century Gothic" pitchFamily="34" charset="0"/>
              </a:rPr>
            </a:br>
            <a:r>
              <a:rPr lang="en-US" dirty="0" smtClean="0">
                <a:latin typeface="Century Gothic" pitchFamily="34" charset="0"/>
              </a:rPr>
              <a:t/>
            </a:r>
            <a:br>
              <a:rPr lang="en-US" dirty="0" smtClean="0">
                <a:latin typeface="Century Gothic" pitchFamily="34" charset="0"/>
              </a:rPr>
            </a:br>
            <a:r>
              <a:rPr lang="en-US" dirty="0" smtClean="0">
                <a:latin typeface="Century Gothic" pitchFamily="34" charset="0"/>
              </a:rPr>
              <a:t>785.296.2883</a:t>
            </a:r>
            <a:br>
              <a:rPr lang="en-US" dirty="0" smtClean="0">
                <a:latin typeface="Century Gothic" pitchFamily="34" charset="0"/>
              </a:rPr>
            </a:br>
            <a:r>
              <a:rPr lang="en-US" dirty="0" smtClean="0">
                <a:latin typeface="Century Gothic" pitchFamily="34" charset="0"/>
              </a:rPr>
              <a:t>kolson@ksde.org</a:t>
            </a:r>
            <a:br>
              <a:rPr lang="en-US" dirty="0" smtClean="0">
                <a:latin typeface="Century Gothic" pitchFamily="34" charset="0"/>
              </a:rPr>
            </a:br>
            <a:r>
              <a:rPr lang="en-US" dirty="0" smtClean="0"/>
              <a:t/>
            </a:r>
            <a:br>
              <a:rPr lang="en-US" dirty="0" smtClean="0"/>
            </a:br>
            <a:r>
              <a:rPr lang="en-US" dirty="0" smtClean="0"/>
              <a:t/>
            </a:r>
            <a:br>
              <a:rPr lang="en-US" dirty="0" smtClean="0"/>
            </a:br>
            <a:endParaRPr lang="en-US" dirty="0"/>
          </a:p>
        </p:txBody>
      </p:sp>
      <p:pic>
        <p:nvPicPr>
          <p:cNvPr id="5122" name="Picture 2" descr="C:\Documents and Settings\kolson\Desktop\KSDElogofullcolor.jpg"/>
          <p:cNvPicPr>
            <a:picLocks noGrp="1" noChangeAspect="1" noChangeArrowheads="1"/>
          </p:cNvPicPr>
          <p:nvPr>
            <p:ph idx="1"/>
          </p:nvPr>
        </p:nvPicPr>
        <p:blipFill>
          <a:blip r:embed="rId2" cstate="print"/>
          <a:srcRect/>
          <a:stretch>
            <a:fillRect/>
          </a:stretch>
        </p:blipFill>
        <p:spPr bwMode="auto">
          <a:xfrm>
            <a:off x="3048000" y="4267200"/>
            <a:ext cx="2889993" cy="17300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624078" indent="-514350">
              <a:buAutoNum type="arabicPeriod"/>
            </a:pPr>
            <a:r>
              <a:rPr lang="en-US" b="1" dirty="0" smtClean="0">
                <a:latin typeface="Century Gothic" pitchFamily="34" charset="0"/>
              </a:rPr>
              <a:t>Integrating Academic and CTE </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Successful integration depends on having a rich context for applying academic skills and knowledge</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Covering “All Aspects” provides the rich context</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Analyzing and solving problems facing industry and the enterprises within it involves utilizing skills in reading, writing, math, science and social studies</a:t>
            </a:r>
            <a:endParaRPr lang="en-US" b="1" dirty="0">
              <a:latin typeface="Century Gothic" pitchFamily="34" charset="0"/>
            </a:endParaRPr>
          </a:p>
        </p:txBody>
      </p:sp>
      <p:sp>
        <p:nvSpPr>
          <p:cNvPr id="2" name="Title 1"/>
          <p:cNvSpPr>
            <a:spLocks noGrp="1"/>
          </p:cNvSpPr>
          <p:nvPr>
            <p:ph type="title"/>
          </p:nvPr>
        </p:nvSpPr>
        <p:spPr/>
        <p:txBody>
          <a:bodyPr>
            <a:normAutofit/>
          </a:bodyPr>
          <a:lstStyle/>
          <a:p>
            <a:r>
              <a:rPr lang="en-US" dirty="0" smtClean="0">
                <a:effectLst/>
                <a:latin typeface="Century Gothic" pitchFamily="34" charset="0"/>
              </a:rPr>
              <a:t>All Aspects of an Industry:  </a:t>
            </a:r>
            <a:endParaRPr lang="en-US" dirty="0">
              <a:effectLst/>
              <a:latin typeface="Century Gothic" pitchFamily="34" charset="0"/>
            </a:endParaRPr>
          </a:p>
        </p:txBody>
      </p:sp>
      <p:pic>
        <p:nvPicPr>
          <p:cNvPr id="43009" name="Picture 1" descr="C:\Documents and Settings\kolson\Local Settings\Temporary Internet Files\Content.IE5\3V2RB30E\MC900441498[1].png"/>
          <p:cNvPicPr>
            <a:picLocks noChangeAspect="1" noChangeArrowheads="1"/>
          </p:cNvPicPr>
          <p:nvPr/>
        </p:nvPicPr>
        <p:blipFill>
          <a:blip r:embed="rId3" cstate="print"/>
          <a:srcRect/>
          <a:stretch>
            <a:fillRect/>
          </a:stretch>
        </p:blipFill>
        <p:spPr bwMode="auto">
          <a:xfrm>
            <a:off x="7086600" y="0"/>
            <a:ext cx="1523771" cy="15237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25963"/>
          </a:xfrm>
        </p:spPr>
        <p:txBody>
          <a:bodyPr>
            <a:normAutofit lnSpcReduction="10000"/>
          </a:bodyPr>
          <a:lstStyle/>
          <a:p>
            <a:r>
              <a:rPr lang="en-US" b="1" dirty="0" smtClean="0">
                <a:latin typeface="Century Gothic" pitchFamily="34" charset="0"/>
              </a:rPr>
              <a:t>A patient is brought to the hospital with a severe thumb laceration.  The attending physician verbally orders </a:t>
            </a:r>
            <a:r>
              <a:rPr lang="en-US" b="1" dirty="0" err="1" smtClean="0">
                <a:latin typeface="Century Gothic" pitchFamily="34" charset="0"/>
              </a:rPr>
              <a:t>lidocaine</a:t>
            </a:r>
            <a:r>
              <a:rPr lang="en-US" b="1" dirty="0" smtClean="0">
                <a:latin typeface="Century Gothic" pitchFamily="34" charset="0"/>
              </a:rPr>
              <a:t> 1% solution 2 </a:t>
            </a:r>
            <a:r>
              <a:rPr lang="en-US" b="1" dirty="0" err="1" smtClean="0">
                <a:latin typeface="Century Gothic" pitchFamily="34" charset="0"/>
              </a:rPr>
              <a:t>mL</a:t>
            </a:r>
            <a:r>
              <a:rPr lang="en-US" b="1" dirty="0" smtClean="0">
                <a:latin typeface="Century Gothic" pitchFamily="34" charset="0"/>
              </a:rPr>
              <a:t> as a local anesthetic.  The health care professional picks up a vial labeled 			</a:t>
            </a:r>
            <a:r>
              <a:rPr lang="en-US" b="1" dirty="0" err="1" smtClean="0">
                <a:latin typeface="Century Gothic" pitchFamily="34" charset="0"/>
              </a:rPr>
              <a:t>lidocaine</a:t>
            </a:r>
            <a:r>
              <a:rPr lang="en-US" b="1" dirty="0" smtClean="0">
                <a:latin typeface="Century Gothic" pitchFamily="34" charset="0"/>
              </a:rPr>
              <a:t> 1% with epinephrine and   		draws up 2 </a:t>
            </a:r>
            <a:r>
              <a:rPr lang="en-US" b="1" dirty="0" err="1" smtClean="0">
                <a:latin typeface="Century Gothic" pitchFamily="34" charset="0"/>
              </a:rPr>
              <a:t>mL.</a:t>
            </a:r>
            <a:r>
              <a:rPr lang="en-US" b="1" dirty="0" smtClean="0">
                <a:latin typeface="Century Gothic" pitchFamily="34" charset="0"/>
              </a:rPr>
              <a:t>  He then says, </a:t>
            </a:r>
          </a:p>
          <a:p>
            <a:pPr>
              <a:buNone/>
            </a:pPr>
            <a:r>
              <a:rPr lang="en-US" b="1" dirty="0" smtClean="0">
                <a:latin typeface="Century Gothic" pitchFamily="34" charset="0"/>
              </a:rPr>
              <a:t>	</a:t>
            </a:r>
          </a:p>
          <a:p>
            <a:pPr>
              <a:buNone/>
            </a:pPr>
            <a:r>
              <a:rPr lang="en-US" b="1" dirty="0" smtClean="0">
                <a:latin typeface="Century Gothic" pitchFamily="34" charset="0"/>
              </a:rPr>
              <a:t>		“This is </a:t>
            </a:r>
            <a:r>
              <a:rPr lang="en-US" b="1" dirty="0" err="1" smtClean="0">
                <a:latin typeface="Century Gothic" pitchFamily="34" charset="0"/>
              </a:rPr>
              <a:t>lidocaine</a:t>
            </a:r>
            <a:r>
              <a:rPr lang="en-US" b="1" dirty="0" smtClean="0">
                <a:latin typeface="Century Gothic" pitchFamily="34" charset="0"/>
              </a:rPr>
              <a:t> 1 % solution 2 </a:t>
            </a:r>
            <a:r>
              <a:rPr lang="en-US" b="1" dirty="0" err="1" smtClean="0">
                <a:latin typeface="Century Gothic" pitchFamily="34" charset="0"/>
              </a:rPr>
              <a:t>mL</a:t>
            </a:r>
            <a:r>
              <a:rPr lang="en-US" b="1" dirty="0" smtClean="0">
                <a:latin typeface="Century Gothic" pitchFamily="34" charset="0"/>
              </a:rPr>
              <a:t>,” but neither mentions the epinephrine nor show the physician the label.</a:t>
            </a:r>
            <a:endParaRPr lang="en-US" b="1" dirty="0">
              <a:latin typeface="Century Gothic" pitchFamily="34" charset="0"/>
            </a:endParaRPr>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EXAMPLE:  </a:t>
            </a:r>
            <a:br>
              <a:rPr lang="en-US" dirty="0" smtClean="0">
                <a:effectLst/>
                <a:latin typeface="Century Gothic" pitchFamily="34" charset="0"/>
              </a:rPr>
            </a:br>
            <a:r>
              <a:rPr lang="en-US" dirty="0" smtClean="0">
                <a:effectLst/>
                <a:latin typeface="Century Gothic" pitchFamily="34" charset="0"/>
              </a:rPr>
              <a:t>Critical Thinking on the Job</a:t>
            </a:r>
            <a:endParaRPr lang="en-US" dirty="0">
              <a:effectLst/>
              <a:latin typeface="Century Gothic" pitchFamily="34" charset="0"/>
            </a:endParaRPr>
          </a:p>
        </p:txBody>
      </p:sp>
      <p:sp>
        <p:nvSpPr>
          <p:cNvPr id="9" name="Oval Callout 8"/>
          <p:cNvSpPr/>
          <p:nvPr/>
        </p:nvSpPr>
        <p:spPr>
          <a:xfrm rot="20335953" flipH="1">
            <a:off x="130877" y="3457221"/>
            <a:ext cx="1620329" cy="1029476"/>
          </a:xfrm>
          <a:prstGeom prst="wedgeEllipseCallout">
            <a:avLst>
              <a:gd name="adj1" fmla="val -13255"/>
              <a:gd name="adj2" fmla="val 75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Century Gothic" pitchFamily="34" charset="0"/>
              </a:rPr>
              <a:t>OOPS!</a:t>
            </a:r>
            <a:endParaRPr lang="en-US" sz="2400" b="1"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Wingdings" pitchFamily="2" charset="2"/>
              <a:buChar char="ü"/>
            </a:pPr>
            <a:endParaRPr lang="en-US" b="1" dirty="0" smtClean="0">
              <a:effectLst>
                <a:outerShdw blurRad="38100" dist="38100" dir="2700000" algn="tl">
                  <a:srgbClr val="000000">
                    <a:alpha val="43137"/>
                  </a:srgbClr>
                </a:outerShdw>
              </a:effectLst>
            </a:endParaRPr>
          </a:p>
          <a:p>
            <a:pPr lvl="1">
              <a:buFont typeface="Wingdings" pitchFamily="2" charset="2"/>
              <a:buChar char="ü"/>
            </a:pPr>
            <a:endParaRPr lang="en-US" b="1" dirty="0" smtClean="0">
              <a:effectLst>
                <a:outerShdw blurRad="38100" dist="38100" dir="2700000" algn="tl">
                  <a:srgbClr val="000000">
                    <a:alpha val="43137"/>
                  </a:srgbClr>
                </a:outerShdw>
              </a:effectLst>
            </a:endParaRPr>
          </a:p>
          <a:p>
            <a:pPr lvl="1">
              <a:buFont typeface="Wingdings" pitchFamily="2" charset="2"/>
              <a:buChar char="ü"/>
            </a:pPr>
            <a:endParaRPr lang="en-US" b="1" dirty="0" smtClean="0">
              <a:effectLst>
                <a:outerShdw blurRad="38100" dist="38100" dir="2700000" algn="tl">
                  <a:srgbClr val="000000">
                    <a:alpha val="43137"/>
                  </a:srgbClr>
                </a:outerShdw>
              </a:effectLst>
            </a:endParaRPr>
          </a:p>
          <a:p>
            <a:pPr lvl="1">
              <a:buFont typeface="Wingdings" pitchFamily="2" charset="2"/>
              <a:buChar char="ü"/>
            </a:pPr>
            <a:r>
              <a:rPr lang="en-US" sz="3200" b="1" dirty="0" smtClean="0">
                <a:latin typeface="Century Gothic" pitchFamily="34" charset="0"/>
              </a:rPr>
              <a:t>Reading?</a:t>
            </a:r>
          </a:p>
          <a:p>
            <a:pPr>
              <a:buNone/>
            </a:pPr>
            <a:endParaRPr lang="en-US" sz="3200" b="1" dirty="0" smtClean="0">
              <a:latin typeface="Century Gothic" pitchFamily="34" charset="0"/>
            </a:endParaRPr>
          </a:p>
          <a:p>
            <a:pPr lvl="1">
              <a:buFont typeface="Wingdings" pitchFamily="2" charset="2"/>
              <a:buChar char="ü"/>
            </a:pPr>
            <a:r>
              <a:rPr lang="en-US" sz="3200" b="1" dirty="0" smtClean="0">
                <a:latin typeface="Century Gothic" pitchFamily="34" charset="0"/>
              </a:rPr>
              <a:t>Math?</a:t>
            </a:r>
          </a:p>
          <a:p>
            <a:pPr>
              <a:buNone/>
            </a:pPr>
            <a:endParaRPr lang="en-US" sz="3200" b="1" dirty="0" smtClean="0">
              <a:latin typeface="Century Gothic" pitchFamily="34" charset="0"/>
            </a:endParaRPr>
          </a:p>
          <a:p>
            <a:pPr lvl="1">
              <a:buFont typeface="Wingdings" pitchFamily="2" charset="2"/>
              <a:buChar char="ü"/>
            </a:pPr>
            <a:r>
              <a:rPr lang="en-US" sz="3200" b="1" dirty="0" smtClean="0">
                <a:latin typeface="Century Gothic" pitchFamily="34" charset="0"/>
              </a:rPr>
              <a:t>Science ?</a:t>
            </a:r>
          </a:p>
          <a:p>
            <a:pPr>
              <a:buNone/>
            </a:pPr>
            <a:endParaRPr lang="en-US" b="1"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What Academic Understanding is Needed for the Situation?</a:t>
            </a:r>
            <a:endParaRPr lang="en-US" dirty="0">
              <a:effectLst/>
              <a:latin typeface="Century Gothic" pitchFamily="34" charset="0"/>
            </a:endParaRPr>
          </a:p>
        </p:txBody>
      </p:sp>
      <p:pic>
        <p:nvPicPr>
          <p:cNvPr id="9218" name="Picture 2" descr="C:\Documents and Settings\kolson\Local Settings\Temporary Internet Files\Content.IE5\VDYOGK2O\MC900332574[1].wmf"/>
          <p:cNvPicPr>
            <a:picLocks noChangeAspect="1" noChangeArrowheads="1"/>
          </p:cNvPicPr>
          <p:nvPr/>
        </p:nvPicPr>
        <p:blipFill>
          <a:blip r:embed="rId2" cstate="print"/>
          <a:srcRect/>
          <a:stretch>
            <a:fillRect/>
          </a:stretch>
        </p:blipFill>
        <p:spPr bwMode="auto">
          <a:xfrm>
            <a:off x="4953000" y="2667000"/>
            <a:ext cx="3200400" cy="24124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buAutoNum type="arabicPeriod" startAt="2"/>
            </a:pPr>
            <a:r>
              <a:rPr lang="en-US" b="1" dirty="0" smtClean="0">
                <a:latin typeface="Century Gothic" pitchFamily="34" charset="0"/>
              </a:rPr>
              <a:t>Empower Learners to Make Career and Life 	Choices</a:t>
            </a:r>
          </a:p>
          <a:p>
            <a:pPr marL="624078" indent="-514350">
              <a:buNone/>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Teaching “All Aspects” gives transferable skills</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How to plan and manage expands their opportunities</a:t>
            </a:r>
          </a:p>
          <a:p>
            <a:pPr marL="880110" lvl="1" indent="-514350">
              <a:buFont typeface="Wingdings" pitchFamily="2" charset="2"/>
              <a:buChar char="ü"/>
            </a:pPr>
            <a:endParaRPr lang="en-US" b="1" dirty="0" smtClean="0">
              <a:latin typeface="Century Gothic" pitchFamily="34" charset="0"/>
            </a:endParaRPr>
          </a:p>
          <a:p>
            <a:pPr marL="880110" lvl="1" indent="-514350">
              <a:buFont typeface="Wingdings" pitchFamily="2" charset="2"/>
              <a:buChar char="ü"/>
            </a:pPr>
            <a:r>
              <a:rPr lang="en-US" b="1" dirty="0" smtClean="0">
                <a:latin typeface="Century Gothic" pitchFamily="34" charset="0"/>
              </a:rPr>
              <a:t>Encourages entrepreneurial  activities</a:t>
            </a:r>
            <a:endParaRPr lang="en-US" b="1" dirty="0">
              <a:latin typeface="Century Gothic" pitchFamily="34" charset="0"/>
            </a:endParaRPr>
          </a:p>
        </p:txBody>
      </p:sp>
      <p:sp>
        <p:nvSpPr>
          <p:cNvPr id="2" name="Title 1"/>
          <p:cNvSpPr>
            <a:spLocks noGrp="1"/>
          </p:cNvSpPr>
          <p:nvPr>
            <p:ph type="title"/>
          </p:nvPr>
        </p:nvSpPr>
        <p:spPr/>
        <p:txBody>
          <a:bodyPr>
            <a:normAutofit/>
          </a:bodyPr>
          <a:lstStyle/>
          <a:p>
            <a:r>
              <a:rPr lang="en-US" dirty="0" smtClean="0">
                <a:effectLst/>
                <a:latin typeface="Century Gothic" pitchFamily="34" charset="0"/>
              </a:rPr>
              <a:t>All Aspects of an Industry:  </a:t>
            </a:r>
            <a:endParaRPr lang="en-US" dirty="0">
              <a:effectLst/>
              <a:latin typeface="Century Gothic" pitchFamily="34" charset="0"/>
            </a:endParaRPr>
          </a:p>
        </p:txBody>
      </p:sp>
      <p:pic>
        <p:nvPicPr>
          <p:cNvPr id="37889" name="Picture 1" descr="C:\Documents and Settings\kolson\Local Settings\Temporary Internet Files\Content.IE5\3V2RB30E\MC900441498[1].png"/>
          <p:cNvPicPr>
            <a:picLocks noChangeAspect="1" noChangeArrowheads="1"/>
          </p:cNvPicPr>
          <p:nvPr/>
        </p:nvPicPr>
        <p:blipFill>
          <a:blip r:embed="rId3" cstate="print"/>
          <a:srcRect/>
          <a:stretch>
            <a:fillRect/>
          </a:stretch>
        </p:blipFill>
        <p:spPr bwMode="auto">
          <a:xfrm>
            <a:off x="7315200" y="228600"/>
            <a:ext cx="1218972" cy="12189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condary CC.bmp"/>
          <p:cNvPicPr>
            <a:picLocks noGrp="1" noChangeAspect="1"/>
          </p:cNvPicPr>
          <p:nvPr>
            <p:ph idx="1"/>
          </p:nvPr>
        </p:nvPicPr>
        <p:blipFill>
          <a:blip r:embed="rId2" cstate="print"/>
          <a:stretch>
            <a:fillRect/>
          </a:stretch>
        </p:blipFill>
        <p:spPr>
          <a:xfrm>
            <a:off x="457201" y="1066800"/>
            <a:ext cx="8153400" cy="5410200"/>
          </a:xfrm>
        </p:spPr>
      </p:pic>
      <p:sp>
        <p:nvSpPr>
          <p:cNvPr id="3" name="Title 2"/>
          <p:cNvSpPr>
            <a:spLocks noGrp="1"/>
          </p:cNvSpPr>
          <p:nvPr>
            <p:ph type="title"/>
          </p:nvPr>
        </p:nvSpPr>
        <p:spPr>
          <a:xfrm>
            <a:off x="228600" y="152400"/>
            <a:ext cx="8229600" cy="990600"/>
          </a:xfrm>
        </p:spPr>
        <p:txBody>
          <a:bodyPr>
            <a:normAutofit/>
          </a:bodyPr>
          <a:lstStyle/>
          <a:p>
            <a:pPr algn="ctr"/>
            <a:r>
              <a:rPr lang="en-US" sz="2400" dirty="0" smtClean="0"/>
              <a:t>Career Clusters:  Foundation Knowledge and Skills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16120"/>
        </p:xfrm>
        <a:graphic>
          <a:graphicData uri="http://schemas.openxmlformats.org/drawingml/2006/table">
            <a:tbl>
              <a:tblPr firstRow="1" bandRow="1">
                <a:tableStyleId>{5C22544A-7EE6-4342-B048-85BDC9FD1C3A}</a:tableStyleId>
              </a:tblPr>
              <a:tblGrid>
                <a:gridCol w="609600"/>
                <a:gridCol w="3733800"/>
                <a:gridCol w="3886200"/>
              </a:tblGrid>
              <a:tr h="370840">
                <a:tc>
                  <a:txBody>
                    <a:bodyPr/>
                    <a:lstStyle/>
                    <a:p>
                      <a:pPr algn="ctr"/>
                      <a:endParaRPr lang="en-US" dirty="0"/>
                    </a:p>
                  </a:txBody>
                  <a:tcPr/>
                </a:tc>
                <a:tc>
                  <a:txBody>
                    <a:bodyPr/>
                    <a:lstStyle/>
                    <a:p>
                      <a:pPr algn="ctr"/>
                      <a:r>
                        <a:rPr lang="en-US" dirty="0" smtClean="0"/>
                        <a:t>Pathway</a:t>
                      </a:r>
                      <a:endParaRPr lang="en-US" dirty="0"/>
                    </a:p>
                  </a:txBody>
                  <a:tcPr/>
                </a:tc>
                <a:tc>
                  <a:txBody>
                    <a:bodyPr/>
                    <a:lstStyle/>
                    <a:p>
                      <a:pPr algn="ctr"/>
                      <a:r>
                        <a:rPr lang="en-US" dirty="0" smtClean="0"/>
                        <a:t>Courses</a:t>
                      </a:r>
                      <a:endParaRPr lang="en-US" dirty="0"/>
                    </a:p>
                  </a:txBody>
                  <a:tcPr/>
                </a:tc>
              </a:tr>
              <a:tr h="370840">
                <a:tc>
                  <a:txBody>
                    <a:bodyPr/>
                    <a:lstStyle/>
                    <a:p>
                      <a:pPr algn="ctr"/>
                      <a:r>
                        <a:rPr lang="en-US" b="1" dirty="0" smtClean="0">
                          <a:latin typeface="Century Gothic" pitchFamily="34" charset="0"/>
                        </a:rPr>
                        <a:t>1.</a:t>
                      </a:r>
                      <a:endParaRPr lang="en-US" b="1" dirty="0">
                        <a:latin typeface="Century Gothic" pitchFamily="34" charset="0"/>
                      </a:endParaRPr>
                    </a:p>
                  </a:txBody>
                  <a:tcPr/>
                </a:tc>
                <a:tc>
                  <a:txBody>
                    <a:bodyPr/>
                    <a:lstStyle/>
                    <a:p>
                      <a:r>
                        <a:rPr lang="en-US" b="1" dirty="0" smtClean="0">
                          <a:latin typeface="Century Gothic" pitchFamily="34" charset="0"/>
                        </a:rPr>
                        <a:t>Food Products &amp;</a:t>
                      </a:r>
                      <a:r>
                        <a:rPr lang="en-US" b="1" baseline="0" dirty="0" smtClean="0">
                          <a:latin typeface="Century Gothic" pitchFamily="34" charset="0"/>
                        </a:rPr>
                        <a:t> Processing Systems                                                                                                                                                      </a:t>
                      </a:r>
                      <a:endParaRPr lang="en-US" b="1" dirty="0">
                        <a:latin typeface="Century Gothic" pitchFamily="34" charset="0"/>
                      </a:endParaRPr>
                    </a:p>
                  </a:txBody>
                  <a:tcPr/>
                </a:tc>
                <a:tc>
                  <a:txBody>
                    <a:bodyPr/>
                    <a:lstStyle/>
                    <a:p>
                      <a:r>
                        <a:rPr lang="en-US" b="1" dirty="0" smtClean="0">
                          <a:latin typeface="Century Gothic" pitchFamily="34" charset="0"/>
                        </a:rPr>
                        <a:t>Food Safety/Food Science</a:t>
                      </a:r>
                      <a:endParaRPr lang="en-US" b="1" dirty="0">
                        <a:latin typeface="Century Gothic" pitchFamily="34" charset="0"/>
                      </a:endParaRPr>
                    </a:p>
                  </a:txBody>
                  <a:tcPr/>
                </a:tc>
              </a:tr>
              <a:tr h="370840">
                <a:tc>
                  <a:txBody>
                    <a:bodyPr/>
                    <a:lstStyle/>
                    <a:p>
                      <a:pPr algn="ctr"/>
                      <a:endParaRPr lang="en-US" b="1" dirty="0">
                        <a:latin typeface="Century Gothic" pitchFamily="34" charset="0"/>
                      </a:endParaRPr>
                    </a:p>
                  </a:txBody>
                  <a:tcPr/>
                </a:tc>
                <a:tc>
                  <a:txBody>
                    <a:bodyPr/>
                    <a:lstStyle/>
                    <a:p>
                      <a:r>
                        <a:rPr lang="en-US" b="1" dirty="0" smtClean="0">
                          <a:latin typeface="Century Gothic" pitchFamily="34" charset="0"/>
                        </a:rPr>
                        <a:t>Family and Consumer Services</a:t>
                      </a:r>
                      <a:endParaRPr lang="en-US" b="1" dirty="0">
                        <a:latin typeface="Century Gothic" pitchFamily="34" charset="0"/>
                      </a:endParaRPr>
                    </a:p>
                  </a:txBody>
                  <a:tcPr/>
                </a:tc>
                <a:tc>
                  <a:txBody>
                    <a:bodyPr/>
                    <a:lstStyle/>
                    <a:p>
                      <a:endParaRPr lang="en-US" b="1" dirty="0">
                        <a:latin typeface="Century Gothic" pitchFamily="34" charset="0"/>
                      </a:endParaRPr>
                    </a:p>
                  </a:txBody>
                  <a:tcPr/>
                </a:tc>
              </a:tr>
              <a:tr h="370840">
                <a:tc>
                  <a:txBody>
                    <a:bodyPr/>
                    <a:lstStyle/>
                    <a:p>
                      <a:pPr algn="ctr"/>
                      <a:r>
                        <a:rPr lang="en-US" b="1" dirty="0" smtClean="0">
                          <a:latin typeface="Century Gothic" pitchFamily="34" charset="0"/>
                        </a:rPr>
                        <a:t>2.</a:t>
                      </a:r>
                      <a:endParaRPr lang="en-US" b="1" dirty="0">
                        <a:latin typeface="Century Gothic" pitchFamily="34" charset="0"/>
                      </a:endParaRPr>
                    </a:p>
                  </a:txBody>
                  <a:tcPr/>
                </a:tc>
                <a:tc>
                  <a:txBody>
                    <a:bodyPr/>
                    <a:lstStyle/>
                    <a:p>
                      <a:r>
                        <a:rPr lang="en-US" b="1" dirty="0" smtClean="0">
                          <a:latin typeface="Century Gothic" pitchFamily="34" charset="0"/>
                        </a:rPr>
                        <a:t>STEM</a:t>
                      </a:r>
                      <a:endParaRPr lang="en-US" b="1" dirty="0">
                        <a:latin typeface="Century Gothic" pitchFamily="34" charset="0"/>
                      </a:endParaRPr>
                    </a:p>
                  </a:txBody>
                  <a:tcPr/>
                </a:tc>
                <a:tc>
                  <a:txBody>
                    <a:bodyPr/>
                    <a:lstStyle/>
                    <a:p>
                      <a:r>
                        <a:rPr lang="en-US" b="1" dirty="0" err="1" smtClean="0">
                          <a:latin typeface="Century Gothic" pitchFamily="34" charset="0"/>
                        </a:rPr>
                        <a:t>BioSciences</a:t>
                      </a:r>
                      <a:endParaRPr lang="en-US" b="1" dirty="0">
                        <a:latin typeface="Century Gothic" pitchFamily="34" charset="0"/>
                      </a:endParaRPr>
                    </a:p>
                  </a:txBody>
                  <a:tcPr/>
                </a:tc>
              </a:tr>
              <a:tr h="370840">
                <a:tc>
                  <a:txBody>
                    <a:bodyPr/>
                    <a:lstStyle/>
                    <a:p>
                      <a:pPr algn="ctr"/>
                      <a:endParaRPr lang="en-US" b="1" dirty="0">
                        <a:latin typeface="Century Gothic" pitchFamily="34" charset="0"/>
                      </a:endParaRPr>
                    </a:p>
                  </a:txBody>
                  <a:tcPr/>
                </a:tc>
                <a:tc>
                  <a:txBody>
                    <a:bodyPr/>
                    <a:lstStyle/>
                    <a:p>
                      <a:r>
                        <a:rPr lang="en-US" b="1" dirty="0" smtClean="0">
                          <a:latin typeface="Century Gothic" pitchFamily="34" charset="0"/>
                        </a:rPr>
                        <a:t>Biomedical</a:t>
                      </a:r>
                      <a:endParaRPr lang="en-US" b="1" dirty="0">
                        <a:latin typeface="Century Gothic" pitchFamily="34" charset="0"/>
                      </a:endParaRPr>
                    </a:p>
                  </a:txBody>
                  <a:tcPr/>
                </a:tc>
                <a:tc>
                  <a:txBody>
                    <a:bodyPr/>
                    <a:lstStyle/>
                    <a:p>
                      <a:endParaRPr lang="en-US" b="1" dirty="0">
                        <a:latin typeface="Century Gothic" pitchFamily="34" charset="0"/>
                      </a:endParaRPr>
                    </a:p>
                  </a:txBody>
                  <a:tcPr/>
                </a:tc>
              </a:tr>
              <a:tr h="370840">
                <a:tc>
                  <a:txBody>
                    <a:bodyPr/>
                    <a:lstStyle/>
                    <a:p>
                      <a:pPr algn="ctr"/>
                      <a:endParaRPr lang="en-US" b="1" dirty="0">
                        <a:latin typeface="Century Gothic" pitchFamily="34" charset="0"/>
                      </a:endParaRPr>
                    </a:p>
                  </a:txBody>
                  <a:tcPr/>
                </a:tc>
                <a:tc>
                  <a:txBody>
                    <a:bodyPr/>
                    <a:lstStyle/>
                    <a:p>
                      <a:r>
                        <a:rPr lang="en-US" b="1" dirty="0" smtClean="0">
                          <a:latin typeface="Century Gothic" pitchFamily="34" charset="0"/>
                        </a:rPr>
                        <a:t>Biotechnology</a:t>
                      </a:r>
                      <a:r>
                        <a:rPr lang="en-US" b="1" baseline="0" dirty="0" smtClean="0">
                          <a:latin typeface="Century Gothic" pitchFamily="34" charset="0"/>
                        </a:rPr>
                        <a:t> in Agriculture</a:t>
                      </a:r>
                      <a:endParaRPr lang="en-US" b="1" dirty="0">
                        <a:latin typeface="Century Gothic" pitchFamily="34" charset="0"/>
                      </a:endParaRPr>
                    </a:p>
                  </a:txBody>
                  <a:tcPr/>
                </a:tc>
                <a:tc>
                  <a:txBody>
                    <a:bodyPr/>
                    <a:lstStyle/>
                    <a:p>
                      <a:endParaRPr lang="en-US" b="1" dirty="0">
                        <a:latin typeface="Century Gothic" pitchFamily="34" charset="0"/>
                      </a:endParaRPr>
                    </a:p>
                  </a:txBody>
                  <a:tcPr/>
                </a:tc>
              </a:tr>
              <a:tr h="370840">
                <a:tc>
                  <a:txBody>
                    <a:bodyPr/>
                    <a:lstStyle/>
                    <a:p>
                      <a:pPr algn="ctr"/>
                      <a:r>
                        <a:rPr lang="en-US" b="1" dirty="0" smtClean="0">
                          <a:latin typeface="Century Gothic" pitchFamily="34" charset="0"/>
                        </a:rPr>
                        <a:t>3.</a:t>
                      </a:r>
                      <a:endParaRPr lang="en-US" b="1" dirty="0">
                        <a:latin typeface="Century Gothic" pitchFamily="34" charset="0"/>
                      </a:endParaRPr>
                    </a:p>
                  </a:txBody>
                  <a:tcPr/>
                </a:tc>
                <a:tc>
                  <a:txBody>
                    <a:bodyPr/>
                    <a:lstStyle/>
                    <a:p>
                      <a:r>
                        <a:rPr lang="en-US" b="1" dirty="0" smtClean="0">
                          <a:latin typeface="Century Gothic" pitchFamily="34" charset="0"/>
                        </a:rPr>
                        <a:t>Marketing Management</a:t>
                      </a:r>
                      <a:endParaRPr lang="en-US" b="1" dirty="0">
                        <a:latin typeface="Century Gothic" pitchFamily="34" charset="0"/>
                      </a:endParaRPr>
                    </a:p>
                  </a:txBody>
                  <a:tcPr/>
                </a:tc>
                <a:tc>
                  <a:txBody>
                    <a:bodyPr/>
                    <a:lstStyle/>
                    <a:p>
                      <a:r>
                        <a:rPr lang="en-US" b="1" dirty="0" smtClean="0">
                          <a:latin typeface="Century Gothic" pitchFamily="34" charset="0"/>
                        </a:rPr>
                        <a:t>Marketing</a:t>
                      </a:r>
                      <a:r>
                        <a:rPr lang="en-US" b="1" baseline="0" dirty="0" smtClean="0">
                          <a:latin typeface="Century Gothic" pitchFamily="34" charset="0"/>
                        </a:rPr>
                        <a:t> the Restaurant/Hospitality Industry</a:t>
                      </a:r>
                      <a:endParaRPr lang="en-US" b="1" dirty="0">
                        <a:latin typeface="Century Gothic" pitchFamily="34" charset="0"/>
                      </a:endParaRPr>
                    </a:p>
                  </a:txBody>
                  <a:tcPr/>
                </a:tc>
              </a:tr>
              <a:tr h="370840">
                <a:tc>
                  <a:txBody>
                    <a:bodyPr/>
                    <a:lstStyle/>
                    <a:p>
                      <a:pPr algn="ctr"/>
                      <a:endParaRPr lang="en-US" b="1" dirty="0">
                        <a:latin typeface="Century Gothic" pitchFamily="34" charset="0"/>
                      </a:endParaRPr>
                    </a:p>
                  </a:txBody>
                  <a:tcPr/>
                </a:tc>
                <a:tc>
                  <a:txBody>
                    <a:bodyPr/>
                    <a:lstStyle/>
                    <a:p>
                      <a:r>
                        <a:rPr lang="en-US" b="1" dirty="0" smtClean="0">
                          <a:latin typeface="Century Gothic" pitchFamily="34" charset="0"/>
                        </a:rPr>
                        <a:t>Restaurant and Hospitality Management</a:t>
                      </a:r>
                      <a:endParaRPr lang="en-US" b="1" dirty="0">
                        <a:latin typeface="Century Gothic" pitchFamily="34" charset="0"/>
                      </a:endParaRPr>
                    </a:p>
                  </a:txBody>
                  <a:tcPr/>
                </a:tc>
                <a:tc>
                  <a:txBody>
                    <a:bodyPr/>
                    <a:lstStyle/>
                    <a:p>
                      <a:endParaRPr lang="en-US" b="1" dirty="0">
                        <a:latin typeface="Century Gothic" pitchFamily="34" charset="0"/>
                      </a:endParaRPr>
                    </a:p>
                  </a:txBody>
                  <a:tcPr/>
                </a:tc>
              </a:tr>
              <a:tr h="370840">
                <a:tc>
                  <a:txBody>
                    <a:bodyPr/>
                    <a:lstStyle/>
                    <a:p>
                      <a:pPr algn="ctr"/>
                      <a:r>
                        <a:rPr lang="en-US" b="1" dirty="0" smtClean="0">
                          <a:latin typeface="Century Gothic" pitchFamily="34" charset="0"/>
                        </a:rPr>
                        <a:t>4.</a:t>
                      </a:r>
                      <a:endParaRPr lang="en-US" b="1" dirty="0">
                        <a:latin typeface="Century Gothic" pitchFamily="34" charset="0"/>
                      </a:endParaRPr>
                    </a:p>
                  </a:txBody>
                  <a:tcPr/>
                </a:tc>
                <a:tc>
                  <a:txBody>
                    <a:bodyPr/>
                    <a:lstStyle/>
                    <a:p>
                      <a:r>
                        <a:rPr lang="en-US" b="1" dirty="0" smtClean="0">
                          <a:latin typeface="Century Gothic" pitchFamily="34" charset="0"/>
                        </a:rPr>
                        <a:t>EMS</a:t>
                      </a:r>
                      <a:r>
                        <a:rPr lang="en-US" b="1" baseline="0" dirty="0" smtClean="0">
                          <a:latin typeface="Century Gothic" pitchFamily="34" charset="0"/>
                        </a:rPr>
                        <a:t> and Fire Safety</a:t>
                      </a:r>
                      <a:endParaRPr lang="en-US" b="1" dirty="0">
                        <a:latin typeface="Century Gothic" pitchFamily="34" charset="0"/>
                      </a:endParaRPr>
                    </a:p>
                  </a:txBody>
                  <a:tcPr/>
                </a:tc>
                <a:tc>
                  <a:txBody>
                    <a:bodyPr/>
                    <a:lstStyle/>
                    <a:p>
                      <a:r>
                        <a:rPr lang="en-US" b="1" dirty="0" smtClean="0">
                          <a:latin typeface="Century Gothic" pitchFamily="34" charset="0"/>
                        </a:rPr>
                        <a:t>Health Science</a:t>
                      </a:r>
                      <a:r>
                        <a:rPr lang="en-US" b="1" baseline="0" dirty="0" smtClean="0">
                          <a:latin typeface="Century Gothic" pitchFamily="34" charset="0"/>
                        </a:rPr>
                        <a:t> II</a:t>
                      </a:r>
                      <a:endParaRPr lang="en-US" b="1" dirty="0">
                        <a:latin typeface="Century Gothic" pitchFamily="34" charset="0"/>
                      </a:endParaRPr>
                    </a:p>
                  </a:txBody>
                  <a:tcPr/>
                </a:tc>
              </a:tr>
              <a:tr h="370840">
                <a:tc>
                  <a:txBody>
                    <a:bodyPr/>
                    <a:lstStyle/>
                    <a:p>
                      <a:pPr algn="ctr"/>
                      <a:endParaRPr lang="en-US" b="1" dirty="0">
                        <a:latin typeface="Century Gothic" pitchFamily="34" charset="0"/>
                      </a:endParaRPr>
                    </a:p>
                  </a:txBody>
                  <a:tcPr/>
                </a:tc>
                <a:tc>
                  <a:txBody>
                    <a:bodyPr/>
                    <a:lstStyle/>
                    <a:p>
                      <a:r>
                        <a:rPr lang="en-US" b="1" dirty="0" smtClean="0">
                          <a:latin typeface="Century Gothic" pitchFamily="34" charset="0"/>
                        </a:rPr>
                        <a:t>Diagnostic/Therapeutic</a:t>
                      </a:r>
                      <a:endParaRPr lang="en-US" b="1" dirty="0">
                        <a:latin typeface="Century Gothic" pitchFamily="34" charset="0"/>
                      </a:endParaRPr>
                    </a:p>
                  </a:txBody>
                  <a:tcPr/>
                </a:tc>
                <a:tc>
                  <a:txBody>
                    <a:bodyPr/>
                    <a:lstStyle/>
                    <a:p>
                      <a:endParaRPr lang="en-US" b="1" dirty="0">
                        <a:latin typeface="Century Gothic" pitchFamily="34" charset="0"/>
                      </a:endParaRPr>
                    </a:p>
                  </a:txBody>
                  <a:tcPr/>
                </a:tc>
              </a:tr>
            </a:tbl>
          </a:graphicData>
        </a:graphic>
      </p:graphicFrame>
      <p:sp>
        <p:nvSpPr>
          <p:cNvPr id="3" name="Title 2"/>
          <p:cNvSpPr>
            <a:spLocks noGrp="1"/>
          </p:cNvSpPr>
          <p:nvPr>
            <p:ph type="title"/>
          </p:nvPr>
        </p:nvSpPr>
        <p:spPr/>
        <p:txBody>
          <a:bodyPr>
            <a:normAutofit fontScale="90000"/>
          </a:bodyPr>
          <a:lstStyle/>
          <a:p>
            <a:pPr algn="ctr"/>
            <a:r>
              <a:rPr lang="en-US" dirty="0" smtClean="0">
                <a:effectLst/>
                <a:latin typeface="Century Gothic" pitchFamily="34" charset="0"/>
              </a:rPr>
              <a:t>Transferable Skills Across Clusters in Kansas</a:t>
            </a:r>
            <a:endParaRPr lang="en-US" dirty="0">
              <a:effectLst/>
              <a:latin typeface="Century Gothic"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2002</TotalTime>
  <Words>1998</Words>
  <Application>Microsoft Office PowerPoint</Application>
  <PresentationFormat>On-screen Show (4:3)</PresentationFormat>
  <Paragraphs>316</Paragraphs>
  <Slides>31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Concourse</vt:lpstr>
      <vt:lpstr>Acrobat Document</vt:lpstr>
      <vt:lpstr> Data + Reserve Funds= AAI Inclusion </vt:lpstr>
      <vt:lpstr>All Aspects of an Industry</vt:lpstr>
      <vt:lpstr>The Perfect Labor Storm: Fact Book Why Worker Shortages Won’t Go Away</vt:lpstr>
      <vt:lpstr>All Aspects of an Industry:  </vt:lpstr>
      <vt:lpstr>EXAMPLE:   Critical Thinking on the Job</vt:lpstr>
      <vt:lpstr>What Academic Understanding is Needed for the Situation?</vt:lpstr>
      <vt:lpstr>All Aspects of an Industry:  </vt:lpstr>
      <vt:lpstr>Career Clusters:  Foundation Knowledge and Skills</vt:lpstr>
      <vt:lpstr>Transferable Skills Across Clusters in Kansas</vt:lpstr>
      <vt:lpstr>All Aspects of an Industry:  </vt:lpstr>
      <vt:lpstr>Example of Technological Change </vt:lpstr>
      <vt:lpstr> From Mig/Tig to Robotic Welders  </vt:lpstr>
      <vt:lpstr>All Aspects of an Industry:</vt:lpstr>
      <vt:lpstr>Slide 14</vt:lpstr>
      <vt:lpstr>A Learner Exposed to All Aspects of an Industry Will Learn How to…….</vt:lpstr>
      <vt:lpstr>Kansas Reserve Competitive Funds</vt:lpstr>
      <vt:lpstr>Slide 17</vt:lpstr>
      <vt:lpstr>Key to Approval</vt:lpstr>
      <vt:lpstr>DATA:  WHAT IS USED?</vt:lpstr>
      <vt:lpstr>Where Is DATA Used?</vt:lpstr>
      <vt:lpstr>When Considering All Aspects of an Industry……</vt:lpstr>
      <vt:lpstr>Slide 22</vt:lpstr>
      <vt:lpstr>Key Points to the 8 Common Elements</vt:lpstr>
      <vt:lpstr>Where and How are the 8 Aspects Learned in CTE?</vt:lpstr>
      <vt:lpstr>Business Entrepreneurship Knowledge and Skills</vt:lpstr>
      <vt:lpstr>Occupational Knowledge and Skills</vt:lpstr>
      <vt:lpstr>21st Century Employability Knowledge and Skills</vt:lpstr>
      <vt:lpstr>When Thinking about the 8 Common Elements……</vt:lpstr>
      <vt:lpstr>Additional All Aspects of An Industry Resources from Kansas</vt:lpstr>
      <vt:lpstr>Questions?</vt:lpstr>
      <vt:lpstr>  Contact Information:  Karmey Olson  785.296.2883 kolson@ksde.org   </vt:lpstr>
    </vt:vector>
  </TitlesOfParts>
  <Company>Ks 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Where &amp; How Does All Aspects of an Industry Fit In  </dc:title>
  <dc:creator>Karmey Olson</dc:creator>
  <cp:lastModifiedBy>Karmey Olson</cp:lastModifiedBy>
  <cp:revision>153</cp:revision>
  <dcterms:created xsi:type="dcterms:W3CDTF">2009-10-01T20:12:31Z</dcterms:created>
  <dcterms:modified xsi:type="dcterms:W3CDTF">2010-05-14T20:06:39Z</dcterms:modified>
</cp:coreProperties>
</file>