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58" r:id="rId3"/>
    <p:sldId id="259" r:id="rId4"/>
    <p:sldId id="260" r:id="rId5"/>
    <p:sldId id="261" r:id="rId6"/>
    <p:sldId id="272" r:id="rId7"/>
    <p:sldId id="279" r:id="rId8"/>
    <p:sldId id="268" r:id="rId9"/>
    <p:sldId id="269" r:id="rId10"/>
    <p:sldId id="270" r:id="rId11"/>
    <p:sldId id="271" r:id="rId12"/>
    <p:sldId id="273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E7ED0-6CB8-4131-AA6C-4BB653187748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89EBE-5D40-4F55-A545-EAF7F101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0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50510-73BB-4E26-ACE7-72D8E91DCE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B7D7D7-084B-4F71-824B-870C97777702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B7D7D7-084B-4F71-824B-870C97777702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B7D7D7-084B-4F71-824B-870C97777702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B7D7D7-084B-4F71-824B-870C97777702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B7D7D7-084B-4F71-824B-870C97777702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B7D7D7-084B-4F71-824B-870C97777702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B7D7D7-084B-4F71-824B-870C97777702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5343A04-9CB7-4493-A4CA-B70EAA405D5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5343A04-9CB7-4493-A4CA-B70EAA405D5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5343A04-9CB7-4493-A4CA-B70EAA405D5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5343A04-9CB7-4493-A4CA-B70EAA405D5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B7D7D7-084B-4F71-824B-870C97777702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5343A04-9CB7-4493-A4CA-B70EAA405D5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B7D7D7-084B-4F71-824B-870C97777702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2B7D7D7-084B-4F71-824B-870C97777702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DFF2-84DB-4159-9C1E-9477E553C534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260B-BB86-45A7-A57A-367AF92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DFF2-84DB-4159-9C1E-9477E553C534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260B-BB86-45A7-A57A-367AF92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0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DFF2-84DB-4159-9C1E-9477E553C534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260B-BB86-45A7-A57A-367AF92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DFF2-84DB-4159-9C1E-9477E553C534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260B-BB86-45A7-A57A-367AF92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9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DFF2-84DB-4159-9C1E-9477E553C534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260B-BB86-45A7-A57A-367AF92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DFF2-84DB-4159-9C1E-9477E553C534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260B-BB86-45A7-A57A-367AF92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9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DFF2-84DB-4159-9C1E-9477E553C534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260B-BB86-45A7-A57A-367AF92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7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DFF2-84DB-4159-9C1E-9477E553C534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260B-BB86-45A7-A57A-367AF92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DFF2-84DB-4159-9C1E-9477E553C534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260B-BB86-45A7-A57A-367AF92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3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DFF2-84DB-4159-9C1E-9477E553C534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260B-BB86-45A7-A57A-367AF92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2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DFF2-84DB-4159-9C1E-9477E553C534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260B-BB86-45A7-A57A-367AF92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8DFF2-84DB-4159-9C1E-9477E553C534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260B-BB86-45A7-A57A-367AF92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0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333399"/>
                </a:solidFill>
              </a:rPr>
              <a:t>National Assessment of Educational Progress</a:t>
            </a:r>
            <a:r>
              <a:rPr lang="en-US" sz="3600" dirty="0" smtClean="0">
                <a:solidFill>
                  <a:srgbClr val="333399"/>
                </a:solidFill>
                <a:latin typeface="Geneva"/>
              </a:rPr>
              <a:t/>
            </a:r>
            <a:br>
              <a:rPr lang="en-US" sz="3600" dirty="0" smtClean="0">
                <a:solidFill>
                  <a:srgbClr val="333399"/>
                </a:solidFill>
                <a:latin typeface="Geneva"/>
              </a:rPr>
            </a:br>
            <a:r>
              <a:rPr lang="en-US" sz="3600" dirty="0" smtClean="0">
                <a:solidFill>
                  <a:srgbClr val="333399"/>
                </a:solidFill>
                <a:latin typeface="Geneva"/>
              </a:rPr>
              <a:t/>
            </a:r>
            <a:br>
              <a:rPr lang="en-US" sz="3600" dirty="0" smtClean="0">
                <a:solidFill>
                  <a:srgbClr val="333399"/>
                </a:solidFill>
                <a:latin typeface="Geneva"/>
              </a:rPr>
            </a:br>
            <a:r>
              <a:rPr lang="en-US" sz="2800" dirty="0" smtClean="0">
                <a:solidFill>
                  <a:srgbClr val="333399"/>
                </a:solidFill>
              </a:rPr>
              <a:t>Beth Fultz</a:t>
            </a:r>
            <a:br>
              <a:rPr lang="en-US" sz="2800" dirty="0" smtClean="0">
                <a:solidFill>
                  <a:srgbClr val="333399"/>
                </a:solidFill>
              </a:rPr>
            </a:br>
            <a:r>
              <a:rPr lang="en-US" sz="2800" dirty="0" smtClean="0">
                <a:solidFill>
                  <a:srgbClr val="333399"/>
                </a:solidFill>
              </a:rPr>
              <a:t>NAEP Consultant</a:t>
            </a:r>
            <a:br>
              <a:rPr lang="en-US" sz="2800" dirty="0" smtClean="0">
                <a:solidFill>
                  <a:srgbClr val="333399"/>
                </a:solidFill>
              </a:rPr>
            </a:br>
            <a:r>
              <a:rPr lang="en-US" sz="2800" dirty="0" smtClean="0">
                <a:solidFill>
                  <a:srgbClr val="333399"/>
                </a:solidFill>
              </a:rPr>
              <a:t>Kansas State Department of Education</a:t>
            </a:r>
            <a:br>
              <a:rPr lang="en-US" sz="2800" dirty="0" smtClean="0">
                <a:solidFill>
                  <a:srgbClr val="333399"/>
                </a:solidFill>
              </a:rPr>
            </a:br>
            <a:endParaRPr lang="en-US" sz="3600" dirty="0" smtClean="0">
              <a:solidFill>
                <a:srgbClr val="333399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029200"/>
            <a:ext cx="77724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Questions Tool and Constructed Response Items</a:t>
            </a:r>
            <a:endParaRPr lang="en-US" sz="2000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0" y="6096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5800" y="5562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800"/>
          </a:p>
        </p:txBody>
      </p:sp>
      <p:pic>
        <p:nvPicPr>
          <p:cNvPr id="7" name="Picture 6" descr="H:\NAEP 2009\presentations\NAEP_K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NAEP Reading Grade 4</a:t>
            </a:r>
            <a:br>
              <a:rPr lang="en-US" b="1" dirty="0" smtClean="0"/>
            </a:br>
            <a:r>
              <a:rPr lang="en-US" b="1" dirty="0" smtClean="0"/>
              <a:t>Score Response</a:t>
            </a:r>
          </a:p>
        </p:txBody>
      </p:sp>
      <p:pic>
        <p:nvPicPr>
          <p:cNvPr id="11268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650834"/>
            <a:ext cx="7010400" cy="474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53200" y="3352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Difficult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NAEP Reading Grade 4</a:t>
            </a:r>
            <a:br>
              <a:rPr lang="en-US" b="1" dirty="0" smtClean="0"/>
            </a:br>
            <a:r>
              <a:rPr lang="en-US" b="1" dirty="0" smtClean="0"/>
              <a:t>Question/Response</a:t>
            </a:r>
          </a:p>
        </p:txBody>
      </p:sp>
      <p:pic>
        <p:nvPicPr>
          <p:cNvPr id="11268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905000"/>
            <a:ext cx="616005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28800" y="48006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Score Item 211: Recognize main purpose of informational text – Integrate/Interpret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NAEP Reading Grade 4</a:t>
            </a:r>
            <a:br>
              <a:rPr lang="en-US" b="1" dirty="0" smtClean="0"/>
            </a:br>
            <a:r>
              <a:rPr lang="en-US" b="1" dirty="0" smtClean="0"/>
              <a:t>Score Response </a:t>
            </a:r>
          </a:p>
        </p:txBody>
      </p:sp>
      <p:pic>
        <p:nvPicPr>
          <p:cNvPr id="11268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981200"/>
            <a:ext cx="7086600" cy="414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24600" y="3352800"/>
            <a:ext cx="1691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Relatively </a:t>
            </a:r>
          </a:p>
          <a:p>
            <a:r>
              <a:rPr lang="en-US" dirty="0" smtClean="0"/>
              <a:t>easier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NAEP  Grade 4</a:t>
            </a:r>
            <a:br>
              <a:rPr lang="en-US" b="1" dirty="0" smtClean="0"/>
            </a:br>
            <a:r>
              <a:rPr lang="en-US" b="1" dirty="0" smtClean="0"/>
              <a:t>Teacher Questionnaire</a:t>
            </a:r>
          </a:p>
        </p:txBody>
      </p:sp>
      <p:pic>
        <p:nvPicPr>
          <p:cNvPr id="11268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711112"/>
            <a:ext cx="3671700" cy="480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NAEP Reading Grade 4</a:t>
            </a:r>
            <a:br>
              <a:rPr lang="en-US" b="1" dirty="0" smtClean="0"/>
            </a:br>
            <a:r>
              <a:rPr lang="en-US" b="1" dirty="0" smtClean="0"/>
              <a:t>Teacher Question</a:t>
            </a:r>
          </a:p>
        </p:txBody>
      </p:sp>
      <p:pic>
        <p:nvPicPr>
          <p:cNvPr id="11268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6366" y="1905000"/>
            <a:ext cx="5466667" cy="31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28800" y="52650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Cognitive Process: </a:t>
            </a:r>
          </a:p>
          <a:p>
            <a:r>
              <a:rPr lang="en-US" dirty="0" smtClean="0"/>
              <a:t>Classroom Organization and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NAEP Reading Grade 4</a:t>
            </a:r>
            <a:br>
              <a:rPr lang="en-US" b="1" dirty="0" smtClean="0"/>
            </a:br>
            <a:r>
              <a:rPr lang="en-US" b="1" dirty="0" smtClean="0"/>
              <a:t>Teacher Response </a:t>
            </a:r>
          </a:p>
        </p:txBody>
      </p:sp>
      <p:pic>
        <p:nvPicPr>
          <p:cNvPr id="11268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24917"/>
            <a:ext cx="7162800" cy="493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2590800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ocate &amp; recall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NAEP Reading Grade 4</a:t>
            </a:r>
            <a:br>
              <a:rPr lang="en-US" b="1" dirty="0" smtClean="0"/>
            </a:br>
            <a:r>
              <a:rPr lang="en-US" b="1" dirty="0" smtClean="0"/>
              <a:t>Teacher Response </a:t>
            </a:r>
          </a:p>
        </p:txBody>
      </p:sp>
      <p:pic>
        <p:nvPicPr>
          <p:cNvPr id="11268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71644"/>
            <a:ext cx="7399338" cy="502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1" y="3048000"/>
            <a:ext cx="1684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ritique &amp; evaluate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NAEP QUESTIONS TOOL</a:t>
            </a:r>
          </a:p>
        </p:txBody>
      </p:sp>
      <p:pic>
        <p:nvPicPr>
          <p:cNvPr id="5124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828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b="1" dirty="0">
              <a:latin typeface="Geneva"/>
            </a:endParaRPr>
          </a:p>
        </p:txBody>
      </p:sp>
      <p:pic>
        <p:nvPicPr>
          <p:cNvPr id="5124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NAEP QUESTIONS TOOL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12900"/>
            <a:ext cx="62484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b="1" dirty="0">
              <a:latin typeface="Geneva"/>
            </a:endParaRPr>
          </a:p>
        </p:txBody>
      </p:sp>
      <p:pic>
        <p:nvPicPr>
          <p:cNvPr id="5124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NAEP QUESTIONS TOOL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71628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886200"/>
            <a:ext cx="23114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3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b="1" dirty="0">
              <a:latin typeface="Geneva"/>
            </a:endParaRPr>
          </a:p>
        </p:txBody>
      </p:sp>
      <p:pic>
        <p:nvPicPr>
          <p:cNvPr id="5124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NAEP QUESTIONS TOOL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2" y="1600200"/>
            <a:ext cx="69738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66024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NAEP </a:t>
            </a:r>
            <a:r>
              <a:rPr lang="en-US" b="1" dirty="0" smtClean="0"/>
              <a:t>Reading</a:t>
            </a:r>
            <a:endParaRPr lang="en-US" b="1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NAEP reading assessment contains multiple-choice questions, as well as </a:t>
            </a:r>
            <a:r>
              <a:rPr lang="en-US" sz="2800" dirty="0" smtClean="0"/>
              <a:t>short and </a:t>
            </a:r>
            <a:r>
              <a:rPr lang="en-US" sz="2800" dirty="0"/>
              <a:t>extended constructed-response questions. </a:t>
            </a:r>
            <a:endParaRPr lang="en-US" sz="2800" dirty="0" smtClean="0"/>
          </a:p>
          <a:p>
            <a:r>
              <a:rPr lang="en-US" sz="2800" dirty="0" smtClean="0"/>
              <a:t>Students </a:t>
            </a:r>
            <a:r>
              <a:rPr lang="en-US" sz="2800" dirty="0"/>
              <a:t>spend approximately 50 </a:t>
            </a:r>
            <a:r>
              <a:rPr lang="en-US" sz="2800" dirty="0" smtClean="0"/>
              <a:t>to 60 </a:t>
            </a:r>
            <a:r>
              <a:rPr lang="en-US" sz="2800" dirty="0"/>
              <a:t>percent of their assessment time providing written answers to </a:t>
            </a:r>
            <a:r>
              <a:rPr lang="en-US" sz="2800" dirty="0" smtClean="0"/>
              <a:t>constructed-response questions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pic>
        <p:nvPicPr>
          <p:cNvPr id="11268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7315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Item Type Distribution</a:t>
            </a:r>
            <a:br>
              <a:rPr lang="en-US" b="1" dirty="0" smtClean="0"/>
            </a:br>
            <a:r>
              <a:rPr lang="en-US" b="1" dirty="0" smtClean="0"/>
              <a:t>Reading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dirty="0" smtClean="0">
                <a:latin typeface="Geneva"/>
              </a:rPr>
              <a:t> </a:t>
            </a:r>
            <a:endParaRPr lang="en-US" b="1" dirty="0">
              <a:latin typeface="Geneva"/>
            </a:endParaRPr>
          </a:p>
        </p:txBody>
      </p:sp>
      <p:pic>
        <p:nvPicPr>
          <p:cNvPr id="5124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38375"/>
            <a:ext cx="7162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Reading Grade 4</a:t>
            </a:r>
            <a:br>
              <a:rPr lang="en-US" b="1" dirty="0" smtClean="0"/>
            </a:br>
            <a:r>
              <a:rPr lang="en-US" b="1" dirty="0" smtClean="0"/>
              <a:t>Sample Question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NAEP Reading Grade 4</a:t>
            </a:r>
            <a:br>
              <a:rPr lang="en-US" b="1" dirty="0" smtClean="0"/>
            </a:br>
            <a:r>
              <a:rPr lang="en-US" b="1" dirty="0" smtClean="0"/>
              <a:t>Sample Question</a:t>
            </a:r>
          </a:p>
        </p:txBody>
      </p:sp>
      <p:pic>
        <p:nvPicPr>
          <p:cNvPr id="11268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1" y="1544716"/>
            <a:ext cx="7361468" cy="493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48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NAEP Reading Grade 4</a:t>
            </a:r>
            <a:br>
              <a:rPr lang="en-US" b="1" dirty="0" smtClean="0"/>
            </a:br>
            <a:r>
              <a:rPr lang="en-US" b="1" dirty="0" smtClean="0"/>
              <a:t>Question/Response</a:t>
            </a:r>
          </a:p>
        </p:txBody>
      </p:sp>
      <p:pic>
        <p:nvPicPr>
          <p:cNvPr id="11268" name="Picture 4" descr="naep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77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:\NAEP 2009\presentations\NAEP_K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3" y="249072"/>
            <a:ext cx="108318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650834"/>
            <a:ext cx="6248399" cy="338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51054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Scale Score Item 326: Use information to explain caused relations in a process – Integrate/Interpret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17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157</Words>
  <Application>Microsoft Office PowerPoint</Application>
  <PresentationFormat>On-screen Show (4:3)</PresentationFormat>
  <Paragraphs>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National Assessment of Educational Progress  Beth Fultz NAEP Consultant Kansas State Department of Education </vt:lpstr>
      <vt:lpstr> NAEP QUESTIONS TOOL</vt:lpstr>
      <vt:lpstr>NAEP QUESTIONS TOOL </vt:lpstr>
      <vt:lpstr>NAEP QUESTIONS TOOL </vt:lpstr>
      <vt:lpstr>NAEP QUESTIONS TOOL </vt:lpstr>
      <vt:lpstr>NAEP Reading</vt:lpstr>
      <vt:lpstr>Item Type Distribution Reading</vt:lpstr>
      <vt:lpstr>   Reading Grade 4 Sample Question  NAEP Reading Grade 4 Sample Question</vt:lpstr>
      <vt:lpstr>NAEP Reading Grade 4 Question/Response</vt:lpstr>
      <vt:lpstr>NAEP Reading Grade 4 Score Response</vt:lpstr>
      <vt:lpstr>NAEP Reading Grade 4 Question/Response</vt:lpstr>
      <vt:lpstr>NAEP Reading Grade 4 Score Response </vt:lpstr>
      <vt:lpstr>NAEP  Grade 4 Teacher Questionnaire</vt:lpstr>
      <vt:lpstr>NAEP Reading Grade 4 Teacher Question</vt:lpstr>
      <vt:lpstr>NAEP Reading Grade 4 Teacher Response </vt:lpstr>
      <vt:lpstr>NAEP Reading Grade 4 Teacher Response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NAEP QUESTIONS TOOL</dc:title>
  <dc:creator>Beth Fultz</dc:creator>
  <cp:lastModifiedBy>Beth Fultz</cp:lastModifiedBy>
  <cp:revision>5</cp:revision>
  <dcterms:created xsi:type="dcterms:W3CDTF">2013-10-08T19:26:02Z</dcterms:created>
  <dcterms:modified xsi:type="dcterms:W3CDTF">2013-12-19T16:05:23Z</dcterms:modified>
</cp:coreProperties>
</file>