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_spacewalk_crop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26" r:id="rId3"/>
    <p:sldMasterId id="2147483840" r:id="rId4"/>
    <p:sldMasterId id="2147483844" r:id="rId5"/>
  </p:sldMasterIdLst>
  <p:notesMasterIdLst>
    <p:notesMasterId r:id="rId29"/>
  </p:notesMasterIdLst>
  <p:handoutMasterIdLst>
    <p:handoutMasterId r:id="rId30"/>
  </p:handoutMasterIdLst>
  <p:sldIdLst>
    <p:sldId id="256" r:id="rId6"/>
    <p:sldId id="442" r:id="rId7"/>
    <p:sldId id="799" r:id="rId8"/>
    <p:sldId id="561" r:id="rId9"/>
    <p:sldId id="562" r:id="rId10"/>
    <p:sldId id="655" r:id="rId11"/>
    <p:sldId id="753" r:id="rId12"/>
    <p:sldId id="758" r:id="rId13"/>
    <p:sldId id="762" r:id="rId14"/>
    <p:sldId id="794" r:id="rId15"/>
    <p:sldId id="800" r:id="rId16"/>
    <p:sldId id="820" r:id="rId17"/>
    <p:sldId id="827" r:id="rId18"/>
    <p:sldId id="795" r:id="rId19"/>
    <p:sldId id="790" r:id="rId20"/>
    <p:sldId id="814" r:id="rId21"/>
    <p:sldId id="813" r:id="rId22"/>
    <p:sldId id="825" r:id="rId23"/>
    <p:sldId id="821" r:id="rId24"/>
    <p:sldId id="822" r:id="rId25"/>
    <p:sldId id="823" r:id="rId26"/>
    <p:sldId id="824" r:id="rId27"/>
    <p:sldId id="456" r:id="rId28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06" autoAdjust="0"/>
    <p:restoredTop sz="87323" autoAdjust="0"/>
  </p:normalViewPr>
  <p:slideViewPr>
    <p:cSldViewPr>
      <p:cViewPr>
        <p:scale>
          <a:sx n="118" d="100"/>
          <a:sy n="118" d="100"/>
        </p:scale>
        <p:origin x="180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243D-D955-4082-B6F4-3A881E42F6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C285-C07E-4674-9A06-3F1191C920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Changes need to be made to address school culture</a:t>
          </a:r>
          <a:endParaRPr lang="en-US" dirty="0">
            <a:solidFill>
              <a:schemeClr val="tx1"/>
            </a:solidFill>
          </a:endParaRPr>
        </a:p>
      </dgm:t>
    </dgm:pt>
    <dgm:pt modelId="{488F1ADB-F10C-492F-BFF6-A8E88FBBEC72}" type="parTrans" cxnId="{77AF5D2E-3FE7-47AE-A1BD-6483DEB814B3}">
      <dgm:prSet/>
      <dgm:spPr/>
      <dgm:t>
        <a:bodyPr/>
        <a:lstStyle/>
        <a:p>
          <a:endParaRPr lang="en-US"/>
        </a:p>
      </dgm:t>
    </dgm:pt>
    <dgm:pt modelId="{06F69486-1C85-4F24-A8F8-19499889CD2A}" type="sibTrans" cxnId="{77AF5D2E-3FE7-47AE-A1BD-6483DEB814B3}">
      <dgm:prSet/>
      <dgm:spPr/>
      <dgm:t>
        <a:bodyPr/>
        <a:lstStyle/>
        <a:p>
          <a:endParaRPr lang="en-US"/>
        </a:p>
      </dgm:t>
    </dgm:pt>
    <dgm:pt modelId="{7A07B3D6-58B5-4741-9A2B-5352AC254CF6}">
      <dgm:prSet phldrT="[Text]"/>
      <dgm:spPr/>
      <dgm:t>
        <a:bodyPr/>
        <a:lstStyle/>
        <a:p>
          <a:r>
            <a:rPr lang="en-US" dirty="0" smtClean="0"/>
            <a:t>New dynamic roles for counselor and social workers</a:t>
          </a:r>
          <a:endParaRPr lang="en-US" dirty="0"/>
        </a:p>
      </dgm:t>
    </dgm:pt>
    <dgm:pt modelId="{60C23749-BB92-4141-A9CF-323A28047F2B}" type="parTrans" cxnId="{B93FA1B7-80A5-430B-96BE-2C4F555E1B2E}">
      <dgm:prSet/>
      <dgm:spPr/>
      <dgm:t>
        <a:bodyPr/>
        <a:lstStyle/>
        <a:p>
          <a:endParaRPr lang="en-US"/>
        </a:p>
      </dgm:t>
    </dgm:pt>
    <dgm:pt modelId="{5BD7231F-F049-48D4-AD99-6ECF4447C2CD}" type="sibTrans" cxnId="{B93FA1B7-80A5-430B-96BE-2C4F555E1B2E}">
      <dgm:prSet/>
      <dgm:spPr/>
      <dgm:t>
        <a:bodyPr/>
        <a:lstStyle/>
        <a:p>
          <a:endParaRPr lang="en-US"/>
        </a:p>
      </dgm:t>
    </dgm:pt>
    <dgm:pt modelId="{4A872082-5389-498F-80E8-6E9362AF4DD5}">
      <dgm:prSet phldrT="[Text]"/>
      <dgm:spPr/>
      <dgm:t>
        <a:bodyPr/>
        <a:lstStyle/>
        <a:p>
          <a:r>
            <a:rPr lang="en-US" dirty="0" smtClean="0"/>
            <a:t>Collaboration between schools and businesses</a:t>
          </a:r>
          <a:endParaRPr lang="en-US" dirty="0"/>
        </a:p>
      </dgm:t>
    </dgm:pt>
    <dgm:pt modelId="{D7DB1654-6B0F-4099-8EF8-B6014575D5CD}" type="parTrans" cxnId="{7DDAD455-E4D3-48C8-B95C-0C9B316BE014}">
      <dgm:prSet/>
      <dgm:spPr/>
      <dgm:t>
        <a:bodyPr/>
        <a:lstStyle/>
        <a:p>
          <a:endParaRPr lang="en-US"/>
        </a:p>
      </dgm:t>
    </dgm:pt>
    <dgm:pt modelId="{78B87535-9A8F-45D3-BD20-5C3CE9FB0392}" type="sibTrans" cxnId="{7DDAD455-E4D3-48C8-B95C-0C9B316BE014}">
      <dgm:prSet/>
      <dgm:spPr/>
      <dgm:t>
        <a:bodyPr/>
        <a:lstStyle/>
        <a:p>
          <a:endParaRPr lang="en-US"/>
        </a:p>
      </dgm:t>
    </dgm:pt>
    <dgm:pt modelId="{6F5B86D3-EE6F-48D9-9A4B-C1D87A6A7172}">
      <dgm:prSet phldrT="[Text]"/>
      <dgm:spPr/>
      <dgm:t>
        <a:bodyPr/>
        <a:lstStyle/>
        <a:p>
          <a:r>
            <a:rPr lang="en-US" dirty="0" smtClean="0"/>
            <a:t>Reorganize schools around students, not the system</a:t>
          </a:r>
          <a:endParaRPr lang="en-US" dirty="0"/>
        </a:p>
      </dgm:t>
    </dgm:pt>
    <dgm:pt modelId="{EF70DEE3-6AD6-45D3-9DE7-238D46C59796}" type="parTrans" cxnId="{2191BA85-C392-4C35-8F27-0956484C2E3C}">
      <dgm:prSet/>
      <dgm:spPr/>
      <dgm:t>
        <a:bodyPr/>
        <a:lstStyle/>
        <a:p>
          <a:endParaRPr lang="en-US"/>
        </a:p>
      </dgm:t>
    </dgm:pt>
    <dgm:pt modelId="{55B5B453-9DA9-418E-9C8B-9FC5E206E815}" type="sibTrans" cxnId="{2191BA85-C392-4C35-8F27-0956484C2E3C}">
      <dgm:prSet/>
      <dgm:spPr/>
      <dgm:t>
        <a:bodyPr/>
        <a:lstStyle/>
        <a:p>
          <a:endParaRPr lang="en-US"/>
        </a:p>
      </dgm:t>
    </dgm:pt>
    <dgm:pt modelId="{2E2E5510-8BA6-4D2A-AF4F-F1370323721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Community service needs to play a bigger role</a:t>
          </a:r>
          <a:endParaRPr lang="en-US" dirty="0">
            <a:solidFill>
              <a:schemeClr val="tx1"/>
            </a:solidFill>
          </a:endParaRPr>
        </a:p>
      </dgm:t>
    </dgm:pt>
    <dgm:pt modelId="{76138BC0-3350-4097-997D-3253C1F341D1}" type="parTrans" cxnId="{50302B9D-067B-48B9-B70F-F1D8D4EEB5B3}">
      <dgm:prSet/>
      <dgm:spPr/>
      <dgm:t>
        <a:bodyPr/>
        <a:lstStyle/>
        <a:p>
          <a:endParaRPr lang="en-US"/>
        </a:p>
      </dgm:t>
    </dgm:pt>
    <dgm:pt modelId="{9A3C0A94-7CBB-447A-B8B7-D4F2BBBFFDB2}" type="sibTrans" cxnId="{50302B9D-067B-48B9-B70F-F1D8D4EEB5B3}">
      <dgm:prSet/>
      <dgm:spPr/>
      <dgm:t>
        <a:bodyPr/>
        <a:lstStyle/>
        <a:p>
          <a:endParaRPr lang="en-US"/>
        </a:p>
      </dgm:t>
    </dgm:pt>
    <dgm:pt modelId="{1ED2221E-74CC-47DD-855F-DC1ADA01FD1C}">
      <dgm:prSet phldrT="[Text]"/>
      <dgm:spPr/>
      <dgm:t>
        <a:bodyPr/>
        <a:lstStyle/>
        <a:p>
          <a:endParaRPr lang="en-US" dirty="0"/>
        </a:p>
      </dgm:t>
    </dgm:pt>
    <dgm:pt modelId="{2E79E40B-72F7-420B-B16C-DCCCDC13087C}" type="parTrans" cxnId="{F9EA7C03-FD00-47DB-9E40-69EE960976F4}">
      <dgm:prSet/>
      <dgm:spPr/>
      <dgm:t>
        <a:bodyPr/>
        <a:lstStyle/>
        <a:p>
          <a:endParaRPr lang="en-US"/>
        </a:p>
      </dgm:t>
    </dgm:pt>
    <dgm:pt modelId="{2A4D506B-C92B-4859-8AC2-F8EA65CB472D}" type="sibTrans" cxnId="{F9EA7C03-FD00-47DB-9E40-69EE960976F4}">
      <dgm:prSet/>
      <dgm:spPr/>
      <dgm:t>
        <a:bodyPr/>
        <a:lstStyle/>
        <a:p>
          <a:endParaRPr lang="en-US"/>
        </a:p>
      </dgm:t>
    </dgm:pt>
    <dgm:pt modelId="{1F4D805E-2B5A-493F-9F91-F1150061BDC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Kansas children need quality preschool including all day kindergarten</a:t>
          </a:r>
          <a:endParaRPr lang="en-US" dirty="0">
            <a:solidFill>
              <a:schemeClr val="tx1"/>
            </a:solidFill>
          </a:endParaRPr>
        </a:p>
      </dgm:t>
    </dgm:pt>
    <dgm:pt modelId="{6B4F4780-365F-493B-BA1E-51857B97D505}" type="parTrans" cxnId="{BB99F0F5-D4C8-427D-BAEA-2F412F776EA8}">
      <dgm:prSet/>
      <dgm:spPr/>
      <dgm:t>
        <a:bodyPr/>
        <a:lstStyle/>
        <a:p>
          <a:endParaRPr lang="en-US"/>
        </a:p>
      </dgm:t>
    </dgm:pt>
    <dgm:pt modelId="{EBDAEF17-992C-4C79-9D6F-2D8CBEAD3A84}" type="sibTrans" cxnId="{BB99F0F5-D4C8-427D-BAEA-2F412F776EA8}">
      <dgm:prSet/>
      <dgm:spPr/>
      <dgm:t>
        <a:bodyPr/>
        <a:lstStyle/>
        <a:p>
          <a:endParaRPr lang="en-US"/>
        </a:p>
      </dgm:t>
    </dgm:pt>
    <dgm:pt modelId="{0C27117F-4342-45CB-8915-31319AB9DB8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5E4C1B-098C-4070-B62A-01A32F1173B5}" type="sibTrans" cxnId="{47FAB27B-857B-4DFA-8CE4-B06CCF21225C}">
      <dgm:prSet/>
      <dgm:spPr/>
      <dgm:t>
        <a:bodyPr/>
        <a:lstStyle/>
        <a:p>
          <a:endParaRPr lang="en-US"/>
        </a:p>
      </dgm:t>
    </dgm:pt>
    <dgm:pt modelId="{3B5D788D-1E00-4050-B399-B0CFDDD35774}" type="parTrans" cxnId="{47FAB27B-857B-4DFA-8CE4-B06CCF21225C}">
      <dgm:prSet/>
      <dgm:spPr/>
      <dgm:t>
        <a:bodyPr/>
        <a:lstStyle/>
        <a:p>
          <a:endParaRPr lang="en-US"/>
        </a:p>
      </dgm:t>
    </dgm:pt>
    <dgm:pt modelId="{03213F94-E605-4C1F-9768-CEE6B85753D7}" type="pres">
      <dgm:prSet presAssocID="{E791243D-D955-4082-B6F4-3A881E42F6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88A32-FD8E-41BA-8C8C-AFAA4FA040D9}" type="pres">
      <dgm:prSet presAssocID="{0C27117F-4342-45CB-8915-31319AB9DB86}" presName="centerShape" presStyleLbl="node0" presStyleIdx="0" presStyleCnt="1" custScaleX="213955" custScaleY="124171"/>
      <dgm:spPr/>
      <dgm:t>
        <a:bodyPr/>
        <a:lstStyle/>
        <a:p>
          <a:endParaRPr lang="en-US"/>
        </a:p>
      </dgm:t>
    </dgm:pt>
    <dgm:pt modelId="{DC404C7F-EC96-4974-8903-4E37DED611CA}" type="pres">
      <dgm:prSet presAssocID="{6B4F4780-365F-493B-BA1E-51857B97D505}" presName="parTrans" presStyleLbl="bgSibTrans2D1" presStyleIdx="0" presStyleCnt="6" custScaleX="130171"/>
      <dgm:spPr/>
      <dgm:t>
        <a:bodyPr/>
        <a:lstStyle/>
        <a:p>
          <a:endParaRPr lang="en-US"/>
        </a:p>
      </dgm:t>
    </dgm:pt>
    <dgm:pt modelId="{7BCD9494-F49B-42B0-AB8C-DBB9E1E94909}" type="pres">
      <dgm:prSet presAssocID="{1F4D805E-2B5A-493F-9F91-F1150061BDC4}" presName="node" presStyleLbl="node1" presStyleIdx="0" presStyleCnt="6" custScaleX="131332" custScaleY="125446" custRadScaleRad="116764" custRadScaleInc="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16ED-5D3A-4AE5-8366-59BA0A5ECABC}" type="pres">
      <dgm:prSet presAssocID="{488F1ADB-F10C-492F-BFF6-A8E88FBBEC72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3E2B2A81-2658-49E4-A537-21C3794C8390}" type="pres">
      <dgm:prSet presAssocID="{DFA2C285-C07E-4674-9A06-3F1191C920AD}" presName="node" presStyleLbl="node1" presStyleIdx="1" presStyleCnt="6" custScaleX="131332" custScaleY="125446" custRadScaleRad="113841" custRadScaleInc="-15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45D6-EF4C-4BF1-92E2-4A7F2C41B66F}" type="pres">
      <dgm:prSet presAssocID="{60C23749-BB92-4141-A9CF-323A28047F2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78043977-7588-42D6-B044-F1C7CC450760}" type="pres">
      <dgm:prSet presAssocID="{7A07B3D6-58B5-4741-9A2B-5352AC254CF6}" presName="node" presStyleLbl="node1" presStyleIdx="2" presStyleCnt="6" custScaleX="131332" custScaleY="125446" custRadScaleRad="93459" custRadScaleInc="-12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8109-5906-492F-86D0-AADAA054DFEF}" type="pres">
      <dgm:prSet presAssocID="{D7DB1654-6B0F-4099-8EF8-B6014575D5CD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9AF8C07-EB4A-4EF9-9C8E-553185B9CE70}" type="pres">
      <dgm:prSet presAssocID="{4A872082-5389-498F-80E8-6E9362AF4DD5}" presName="node" presStyleLbl="node1" presStyleIdx="3" presStyleCnt="6" custScaleX="131332" custScaleY="125446" custRadScaleRad="92481" custRadScaleInc="7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198E5-EE7E-4158-9742-323F90BEA087}" type="pres">
      <dgm:prSet presAssocID="{EF70DEE3-6AD6-45D3-9DE7-238D46C59796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1D0F3A9-5F44-4F7E-BA37-8AE3B98CD7CA}" type="pres">
      <dgm:prSet presAssocID="{6F5B86D3-EE6F-48D9-9A4B-C1D87A6A7172}" presName="node" presStyleLbl="node1" presStyleIdx="4" presStyleCnt="6" custScaleX="131332" custScaleY="125446" custRadScaleRad="112883" custRadScaleInc="9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78CBC-D046-41F4-9107-7CBFE56B210A}" type="pres">
      <dgm:prSet presAssocID="{76138BC0-3350-4097-997D-3253C1F341D1}" presName="parTrans" presStyleLbl="bgSibTrans2D1" presStyleIdx="5" presStyleCnt="6" custScaleX="133574" custLinFactNeighborX="8429" custLinFactNeighborY="-9165"/>
      <dgm:spPr/>
      <dgm:t>
        <a:bodyPr/>
        <a:lstStyle/>
        <a:p>
          <a:endParaRPr lang="en-US"/>
        </a:p>
      </dgm:t>
    </dgm:pt>
    <dgm:pt modelId="{7D18DEB3-6B81-4D49-B608-88ECAEF01B01}" type="pres">
      <dgm:prSet presAssocID="{2E2E5510-8BA6-4D2A-AF4F-F13703237210}" presName="node" presStyleLbl="node1" presStyleIdx="5" presStyleCnt="6" custScaleX="131332" custScaleY="125446" custRadScaleRad="116764" custRadScaleInc="-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8333C-023D-5C4D-B0F4-8B57C86119C1}" type="presOf" srcId="{6B4F4780-365F-493B-BA1E-51857B97D505}" destId="{DC404C7F-EC96-4974-8903-4E37DED611CA}" srcOrd="0" destOrd="0" presId="urn:microsoft.com/office/officeart/2005/8/layout/radial4"/>
    <dgm:cxn modelId="{2310ED0D-E83D-C340-80DF-1BFB56942FF1}" type="presOf" srcId="{4A872082-5389-498F-80E8-6E9362AF4DD5}" destId="{C9AF8C07-EB4A-4EF9-9C8E-553185B9CE70}" srcOrd="0" destOrd="0" presId="urn:microsoft.com/office/officeart/2005/8/layout/radial4"/>
    <dgm:cxn modelId="{935645E4-CAE6-BE43-83D8-FB8F857BD732}" type="presOf" srcId="{7A07B3D6-58B5-4741-9A2B-5352AC254CF6}" destId="{78043977-7588-42D6-B044-F1C7CC450760}" srcOrd="0" destOrd="0" presId="urn:microsoft.com/office/officeart/2005/8/layout/radial4"/>
    <dgm:cxn modelId="{6EF0F817-6092-B54C-9814-3D3FBB4B4576}" type="presOf" srcId="{EF70DEE3-6AD6-45D3-9DE7-238D46C59796}" destId="{585198E5-EE7E-4158-9742-323F90BEA087}" srcOrd="0" destOrd="0" presId="urn:microsoft.com/office/officeart/2005/8/layout/radial4"/>
    <dgm:cxn modelId="{F277016E-E5EA-B34D-BC04-E656CFD1FC94}" type="presOf" srcId="{D7DB1654-6B0F-4099-8EF8-B6014575D5CD}" destId="{C7A78109-5906-492F-86D0-AADAA054DFEF}" srcOrd="0" destOrd="0" presId="urn:microsoft.com/office/officeart/2005/8/layout/radial4"/>
    <dgm:cxn modelId="{934BD4BB-ADDA-0647-9927-E54FF0600054}" type="presOf" srcId="{0C27117F-4342-45CB-8915-31319AB9DB86}" destId="{53A88A32-FD8E-41BA-8C8C-AFAA4FA040D9}" srcOrd="0" destOrd="0" presId="urn:microsoft.com/office/officeart/2005/8/layout/radial4"/>
    <dgm:cxn modelId="{01B57EFE-436B-3B4F-9462-B7D5D66CA06C}" type="presOf" srcId="{488F1ADB-F10C-492F-BFF6-A8E88FBBEC72}" destId="{B6F816ED-5D3A-4AE5-8366-59BA0A5ECABC}" srcOrd="0" destOrd="0" presId="urn:microsoft.com/office/officeart/2005/8/layout/radial4"/>
    <dgm:cxn modelId="{69A23357-496F-0D43-9294-559BC3ACBA5B}" type="presOf" srcId="{6F5B86D3-EE6F-48D9-9A4B-C1D87A6A7172}" destId="{11D0F3A9-5F44-4F7E-BA37-8AE3B98CD7CA}" srcOrd="0" destOrd="0" presId="urn:microsoft.com/office/officeart/2005/8/layout/radial4"/>
    <dgm:cxn modelId="{AFB4DC5E-94BF-164F-9542-D571C7F59AEB}" type="presOf" srcId="{1F4D805E-2B5A-493F-9F91-F1150061BDC4}" destId="{7BCD9494-F49B-42B0-AB8C-DBB9E1E94909}" srcOrd="0" destOrd="0" presId="urn:microsoft.com/office/officeart/2005/8/layout/radial4"/>
    <dgm:cxn modelId="{7DDAD455-E4D3-48C8-B95C-0C9B316BE014}" srcId="{0C27117F-4342-45CB-8915-31319AB9DB86}" destId="{4A872082-5389-498F-80E8-6E9362AF4DD5}" srcOrd="3" destOrd="0" parTransId="{D7DB1654-6B0F-4099-8EF8-B6014575D5CD}" sibTransId="{78B87535-9A8F-45D3-BD20-5C3CE9FB0392}"/>
    <dgm:cxn modelId="{BB99F0F5-D4C8-427D-BAEA-2F412F776EA8}" srcId="{0C27117F-4342-45CB-8915-31319AB9DB86}" destId="{1F4D805E-2B5A-493F-9F91-F1150061BDC4}" srcOrd="0" destOrd="0" parTransId="{6B4F4780-365F-493B-BA1E-51857B97D505}" sibTransId="{EBDAEF17-992C-4C79-9D6F-2D8CBEAD3A84}"/>
    <dgm:cxn modelId="{47FAB27B-857B-4DFA-8CE4-B06CCF21225C}" srcId="{E791243D-D955-4082-B6F4-3A881E42F674}" destId="{0C27117F-4342-45CB-8915-31319AB9DB86}" srcOrd="0" destOrd="0" parTransId="{3B5D788D-1E00-4050-B399-B0CFDDD35774}" sibTransId="{975E4C1B-098C-4070-B62A-01A32F1173B5}"/>
    <dgm:cxn modelId="{C9621FFD-6D83-7D4E-860C-6B49FC8C0796}" type="presOf" srcId="{76138BC0-3350-4097-997D-3253C1F341D1}" destId="{5B678CBC-D046-41F4-9107-7CBFE56B210A}" srcOrd="0" destOrd="0" presId="urn:microsoft.com/office/officeart/2005/8/layout/radial4"/>
    <dgm:cxn modelId="{2191BA85-C392-4C35-8F27-0956484C2E3C}" srcId="{0C27117F-4342-45CB-8915-31319AB9DB86}" destId="{6F5B86D3-EE6F-48D9-9A4B-C1D87A6A7172}" srcOrd="4" destOrd="0" parTransId="{EF70DEE3-6AD6-45D3-9DE7-238D46C59796}" sibTransId="{55B5B453-9DA9-418E-9C8B-9FC5E206E815}"/>
    <dgm:cxn modelId="{50302B9D-067B-48B9-B70F-F1D8D4EEB5B3}" srcId="{0C27117F-4342-45CB-8915-31319AB9DB86}" destId="{2E2E5510-8BA6-4D2A-AF4F-F13703237210}" srcOrd="5" destOrd="0" parTransId="{76138BC0-3350-4097-997D-3253C1F341D1}" sibTransId="{9A3C0A94-7CBB-447A-B8B7-D4F2BBBFFDB2}"/>
    <dgm:cxn modelId="{F9EA7C03-FD00-47DB-9E40-69EE960976F4}" srcId="{E791243D-D955-4082-B6F4-3A881E42F674}" destId="{1ED2221E-74CC-47DD-855F-DC1ADA01FD1C}" srcOrd="1" destOrd="0" parTransId="{2E79E40B-72F7-420B-B16C-DCCCDC13087C}" sibTransId="{2A4D506B-C92B-4859-8AC2-F8EA65CB472D}"/>
    <dgm:cxn modelId="{72BF38E6-3657-6B4D-BD0E-FAE323720D4A}" type="presOf" srcId="{2E2E5510-8BA6-4D2A-AF4F-F13703237210}" destId="{7D18DEB3-6B81-4D49-B608-88ECAEF01B01}" srcOrd="0" destOrd="0" presId="urn:microsoft.com/office/officeart/2005/8/layout/radial4"/>
    <dgm:cxn modelId="{BADF8174-7CCC-E549-8DCA-1D87CFE9B148}" type="presOf" srcId="{E791243D-D955-4082-B6F4-3A881E42F674}" destId="{03213F94-E605-4C1F-9768-CEE6B85753D7}" srcOrd="0" destOrd="0" presId="urn:microsoft.com/office/officeart/2005/8/layout/radial4"/>
    <dgm:cxn modelId="{77AF5D2E-3FE7-47AE-A1BD-6483DEB814B3}" srcId="{0C27117F-4342-45CB-8915-31319AB9DB86}" destId="{DFA2C285-C07E-4674-9A06-3F1191C920AD}" srcOrd="1" destOrd="0" parTransId="{488F1ADB-F10C-492F-BFF6-A8E88FBBEC72}" sibTransId="{06F69486-1C85-4F24-A8F8-19499889CD2A}"/>
    <dgm:cxn modelId="{C1EC0377-ED2A-034C-A4A7-F07ACE0DFF38}" type="presOf" srcId="{DFA2C285-C07E-4674-9A06-3F1191C920AD}" destId="{3E2B2A81-2658-49E4-A537-21C3794C8390}" srcOrd="0" destOrd="0" presId="urn:microsoft.com/office/officeart/2005/8/layout/radial4"/>
    <dgm:cxn modelId="{B93FA1B7-80A5-430B-96BE-2C4F555E1B2E}" srcId="{0C27117F-4342-45CB-8915-31319AB9DB86}" destId="{7A07B3D6-58B5-4741-9A2B-5352AC254CF6}" srcOrd="2" destOrd="0" parTransId="{60C23749-BB92-4141-A9CF-323A28047F2B}" sibTransId="{5BD7231F-F049-48D4-AD99-6ECF4447C2CD}"/>
    <dgm:cxn modelId="{ECA0CCA4-ADEC-D041-A026-5337BBEA97DF}" type="presOf" srcId="{60C23749-BB92-4141-A9CF-323A28047F2B}" destId="{9CFD45D6-EF4C-4BF1-92E2-4A7F2C41B66F}" srcOrd="0" destOrd="0" presId="urn:microsoft.com/office/officeart/2005/8/layout/radial4"/>
    <dgm:cxn modelId="{EF74E02A-347B-294D-BDD4-AD609687E875}" type="presParOf" srcId="{03213F94-E605-4C1F-9768-CEE6B85753D7}" destId="{53A88A32-FD8E-41BA-8C8C-AFAA4FA040D9}" srcOrd="0" destOrd="0" presId="urn:microsoft.com/office/officeart/2005/8/layout/radial4"/>
    <dgm:cxn modelId="{F2F7CCA4-1929-134A-AFBE-4044C0A51C0B}" type="presParOf" srcId="{03213F94-E605-4C1F-9768-CEE6B85753D7}" destId="{DC404C7F-EC96-4974-8903-4E37DED611CA}" srcOrd="1" destOrd="0" presId="urn:microsoft.com/office/officeart/2005/8/layout/radial4"/>
    <dgm:cxn modelId="{7CB61863-A06C-3648-8C3F-5E607C2FED38}" type="presParOf" srcId="{03213F94-E605-4C1F-9768-CEE6B85753D7}" destId="{7BCD9494-F49B-42B0-AB8C-DBB9E1E94909}" srcOrd="2" destOrd="0" presId="urn:microsoft.com/office/officeart/2005/8/layout/radial4"/>
    <dgm:cxn modelId="{D9FECDF3-C56F-5744-BDEA-7F2E86743EF1}" type="presParOf" srcId="{03213F94-E605-4C1F-9768-CEE6B85753D7}" destId="{B6F816ED-5D3A-4AE5-8366-59BA0A5ECABC}" srcOrd="3" destOrd="0" presId="urn:microsoft.com/office/officeart/2005/8/layout/radial4"/>
    <dgm:cxn modelId="{0901FC7B-BFA5-554B-AA37-6AF152CC0FCE}" type="presParOf" srcId="{03213F94-E605-4C1F-9768-CEE6B85753D7}" destId="{3E2B2A81-2658-49E4-A537-21C3794C8390}" srcOrd="4" destOrd="0" presId="urn:microsoft.com/office/officeart/2005/8/layout/radial4"/>
    <dgm:cxn modelId="{D927CCF5-DBAF-1849-9CCF-8BC231D40732}" type="presParOf" srcId="{03213F94-E605-4C1F-9768-CEE6B85753D7}" destId="{9CFD45D6-EF4C-4BF1-92E2-4A7F2C41B66F}" srcOrd="5" destOrd="0" presId="urn:microsoft.com/office/officeart/2005/8/layout/radial4"/>
    <dgm:cxn modelId="{65011669-C66E-FA41-83C4-CFAD98CBB4AA}" type="presParOf" srcId="{03213F94-E605-4C1F-9768-CEE6B85753D7}" destId="{78043977-7588-42D6-B044-F1C7CC450760}" srcOrd="6" destOrd="0" presId="urn:microsoft.com/office/officeart/2005/8/layout/radial4"/>
    <dgm:cxn modelId="{823D5D00-0A97-C942-8BD8-258CDDF598F0}" type="presParOf" srcId="{03213F94-E605-4C1F-9768-CEE6B85753D7}" destId="{C7A78109-5906-492F-86D0-AADAA054DFEF}" srcOrd="7" destOrd="0" presId="urn:microsoft.com/office/officeart/2005/8/layout/radial4"/>
    <dgm:cxn modelId="{E6AB3283-D0C3-7C47-8849-F6DD0FB06C87}" type="presParOf" srcId="{03213F94-E605-4C1F-9768-CEE6B85753D7}" destId="{C9AF8C07-EB4A-4EF9-9C8E-553185B9CE70}" srcOrd="8" destOrd="0" presId="urn:microsoft.com/office/officeart/2005/8/layout/radial4"/>
    <dgm:cxn modelId="{C59FB2A3-09C9-504B-8EEA-D27D008AA9C7}" type="presParOf" srcId="{03213F94-E605-4C1F-9768-CEE6B85753D7}" destId="{585198E5-EE7E-4158-9742-323F90BEA087}" srcOrd="9" destOrd="0" presId="urn:microsoft.com/office/officeart/2005/8/layout/radial4"/>
    <dgm:cxn modelId="{31626874-1F4F-9249-A544-24374E1B52FE}" type="presParOf" srcId="{03213F94-E605-4C1F-9768-CEE6B85753D7}" destId="{11D0F3A9-5F44-4F7E-BA37-8AE3B98CD7CA}" srcOrd="10" destOrd="0" presId="urn:microsoft.com/office/officeart/2005/8/layout/radial4"/>
    <dgm:cxn modelId="{A8A5606C-1EDE-604C-B78A-5A4BAD423C2E}" type="presParOf" srcId="{03213F94-E605-4C1F-9768-CEE6B85753D7}" destId="{5B678CBC-D046-41F4-9107-7CBFE56B210A}" srcOrd="11" destOrd="0" presId="urn:microsoft.com/office/officeart/2005/8/layout/radial4"/>
    <dgm:cxn modelId="{3C69A240-3D27-344C-8DE5-E9A7DE9ECA91}" type="presParOf" srcId="{03213F94-E605-4C1F-9768-CEE6B85753D7}" destId="{7D18DEB3-6B81-4D49-B608-88ECAEF01B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smtClean="0">
              <a:solidFill>
                <a:schemeClr val="tx2"/>
              </a:solidFill>
            </a:rPr>
            <a:t>Social Emotional Growth</a:t>
          </a:r>
          <a:endParaRPr lang="en-US" sz="3600">
            <a:solidFill>
              <a:schemeClr val="tx2"/>
            </a:solidFill>
          </a:endParaRP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smtClean="0"/>
            <a:t>Kindergarten Readiness</a:t>
          </a:r>
          <a:endParaRPr lang="en-US" sz="3600"/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smtClean="0"/>
            <a:t>Individual Plan of Study</a:t>
          </a:r>
          <a:endParaRPr lang="en-US" sz="3600"/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600" smtClean="0"/>
            <a:t>High School Graduation Rates</a:t>
          </a:r>
          <a:endParaRPr lang="en-US" sz="3600"/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600" smtClean="0"/>
            <a:t>Post Secondary Completion</a:t>
          </a:r>
          <a:endParaRPr lang="en-US" sz="3600"/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118E8CCB-59B1-064F-94E7-D1B965BCDEDB}" type="presOf" srcId="{036BCADC-AE57-E04A-B05A-E6530078CE91}" destId="{628BF3DB-8C74-1E49-A51A-11216C57049F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CBF1B5A-1CF7-9E4C-8288-894E1A217A51}" type="presOf" srcId="{52B1DE18-6A1C-AD4B-A580-EFB10306A31C}" destId="{2BE05F37-9A4A-2141-9302-759141DC58F7}" srcOrd="0" destOrd="0" presId="urn:microsoft.com/office/officeart/2008/layout/VerticalCurvedList"/>
    <dgm:cxn modelId="{5076C9FC-E432-E144-A05D-C70D5DE57936}" type="presOf" srcId="{082C9BA0-F89E-7B45-99F8-52E6FD4188C9}" destId="{8920BE36-2629-4647-82BB-E5679876C639}" srcOrd="0" destOrd="0" presId="urn:microsoft.com/office/officeart/2008/layout/VerticalCurvedList"/>
    <dgm:cxn modelId="{48E91612-3ABE-2A40-8F0A-24F9DA041AAC}" type="presOf" srcId="{99B1A442-20F6-9947-9CF1-82B1CE2D9FA8}" destId="{0790621F-E159-F845-BDA3-95A52492E165}" srcOrd="0" destOrd="0" presId="urn:microsoft.com/office/officeart/2008/layout/VerticalCurvedList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6A98217B-642D-1445-B74A-3FB357045F4E}" type="presOf" srcId="{4CD40E5E-F263-3C45-AEBF-86D8DD33391C}" destId="{937BE5E8-7FBB-D646-831F-44001EF04F5A}" srcOrd="0" destOrd="0" presId="urn:microsoft.com/office/officeart/2008/layout/VerticalCurvedList"/>
    <dgm:cxn modelId="{196BF755-5957-8A47-A725-93C38A8486E6}" type="presOf" srcId="{FDBFCE31-5707-1949-9F5A-BF004052C599}" destId="{F74A63C8-E466-1848-8610-D8932C7E91B0}" srcOrd="0" destOrd="0" presId="urn:microsoft.com/office/officeart/2008/layout/VerticalCurvedList"/>
    <dgm:cxn modelId="{12611D1C-DB76-324F-A05C-C016839CD71D}" type="presOf" srcId="{5B7B2099-41D8-004B-8D65-B38C39E321CD}" destId="{D00DCD45-E5DB-9E44-BAB2-137C8E0A3DFB}" srcOrd="0" destOrd="0" presId="urn:microsoft.com/office/officeart/2008/layout/VerticalCurvedList"/>
    <dgm:cxn modelId="{6E7747E7-CF78-FF4A-ADDE-F225FA3F1AF0}" type="presParOf" srcId="{8920BE36-2629-4647-82BB-E5679876C639}" destId="{7B1087D9-B106-2B40-903A-2B80FD210404}" srcOrd="0" destOrd="0" presId="urn:microsoft.com/office/officeart/2008/layout/VerticalCurvedList"/>
    <dgm:cxn modelId="{235640CF-DF4C-8544-B629-85F4DAB97935}" type="presParOf" srcId="{7B1087D9-B106-2B40-903A-2B80FD210404}" destId="{E7F6D431-189D-D74F-8DD8-0D83DF54FA90}" srcOrd="0" destOrd="0" presId="urn:microsoft.com/office/officeart/2008/layout/VerticalCurvedList"/>
    <dgm:cxn modelId="{777B886F-FFB4-6541-9A4E-E093F884AE17}" type="presParOf" srcId="{E7F6D431-189D-D74F-8DD8-0D83DF54FA90}" destId="{1D44CD56-337C-6F47-A065-23F9BB34CE58}" srcOrd="0" destOrd="0" presId="urn:microsoft.com/office/officeart/2008/layout/VerticalCurvedList"/>
    <dgm:cxn modelId="{450615FA-A788-9847-AC0E-9276945C5B1A}" type="presParOf" srcId="{E7F6D431-189D-D74F-8DD8-0D83DF54FA90}" destId="{F74A63C8-E466-1848-8610-D8932C7E91B0}" srcOrd="1" destOrd="0" presId="urn:microsoft.com/office/officeart/2008/layout/VerticalCurvedList"/>
    <dgm:cxn modelId="{F9F7E9C3-AD1A-C841-B102-2FB5057216D1}" type="presParOf" srcId="{E7F6D431-189D-D74F-8DD8-0D83DF54FA90}" destId="{63D374A2-C544-1A40-B71B-CD7E926EB63B}" srcOrd="2" destOrd="0" presId="urn:microsoft.com/office/officeart/2008/layout/VerticalCurvedList"/>
    <dgm:cxn modelId="{E25CACBF-18B0-4D4A-BEDF-8B7A00624F3D}" type="presParOf" srcId="{E7F6D431-189D-D74F-8DD8-0D83DF54FA90}" destId="{F6B1C594-E5B8-3145-9EE6-EE995A413001}" srcOrd="3" destOrd="0" presId="urn:microsoft.com/office/officeart/2008/layout/VerticalCurvedList"/>
    <dgm:cxn modelId="{E95864EC-681B-624B-8FA7-050D2A68C11D}" type="presParOf" srcId="{7B1087D9-B106-2B40-903A-2B80FD210404}" destId="{2BE05F37-9A4A-2141-9302-759141DC58F7}" srcOrd="1" destOrd="0" presId="urn:microsoft.com/office/officeart/2008/layout/VerticalCurvedList"/>
    <dgm:cxn modelId="{8C6BD8D9-247D-0649-BBFF-FC9C34A73680}" type="presParOf" srcId="{7B1087D9-B106-2B40-903A-2B80FD210404}" destId="{9453C38E-C9FE-034C-9977-DE6957BCE791}" srcOrd="2" destOrd="0" presId="urn:microsoft.com/office/officeart/2008/layout/VerticalCurvedList"/>
    <dgm:cxn modelId="{746AF0EC-7F7E-3545-A7B0-EDD28A121903}" type="presParOf" srcId="{9453C38E-C9FE-034C-9977-DE6957BCE791}" destId="{676A47F5-D9A2-4F40-BEAA-4080D9BB4C27}" srcOrd="0" destOrd="0" presId="urn:microsoft.com/office/officeart/2008/layout/VerticalCurvedList"/>
    <dgm:cxn modelId="{D745F87C-3194-624A-8FE3-3402637A0667}" type="presParOf" srcId="{7B1087D9-B106-2B40-903A-2B80FD210404}" destId="{0790621F-E159-F845-BDA3-95A52492E165}" srcOrd="3" destOrd="0" presId="urn:microsoft.com/office/officeart/2008/layout/VerticalCurvedList"/>
    <dgm:cxn modelId="{1B3F4243-0BDB-C141-9394-3BDF5F85977E}" type="presParOf" srcId="{7B1087D9-B106-2B40-903A-2B80FD210404}" destId="{5644EB7E-7515-284F-B260-524F5A9BB8FA}" srcOrd="4" destOrd="0" presId="urn:microsoft.com/office/officeart/2008/layout/VerticalCurvedList"/>
    <dgm:cxn modelId="{3EC22A20-3BBB-DB44-AE2C-83C0F2EC59B3}" type="presParOf" srcId="{5644EB7E-7515-284F-B260-524F5A9BB8FA}" destId="{10B4999E-721F-EE47-8AA6-BB33D4EBAE51}" srcOrd="0" destOrd="0" presId="urn:microsoft.com/office/officeart/2008/layout/VerticalCurvedList"/>
    <dgm:cxn modelId="{7333E064-82B4-2941-AE24-38F103600500}" type="presParOf" srcId="{7B1087D9-B106-2B40-903A-2B80FD210404}" destId="{628BF3DB-8C74-1E49-A51A-11216C57049F}" srcOrd="5" destOrd="0" presId="urn:microsoft.com/office/officeart/2008/layout/VerticalCurvedList"/>
    <dgm:cxn modelId="{8BEFEA3C-FFA7-B540-BE6B-9C61870431BA}" type="presParOf" srcId="{7B1087D9-B106-2B40-903A-2B80FD210404}" destId="{C76781E5-C5D9-0F4D-9768-AA41A07EED68}" srcOrd="6" destOrd="0" presId="urn:microsoft.com/office/officeart/2008/layout/VerticalCurvedList"/>
    <dgm:cxn modelId="{DB4D5372-A547-4E4C-86F2-D9C712A2917D}" type="presParOf" srcId="{C76781E5-C5D9-0F4D-9768-AA41A07EED68}" destId="{EA8FAC7C-1433-314D-A6DF-38B6083DA1D5}" srcOrd="0" destOrd="0" presId="urn:microsoft.com/office/officeart/2008/layout/VerticalCurvedList"/>
    <dgm:cxn modelId="{E66AC67E-3260-D243-BCE6-994915933F48}" type="presParOf" srcId="{7B1087D9-B106-2B40-903A-2B80FD210404}" destId="{D00DCD45-E5DB-9E44-BAB2-137C8E0A3DFB}" srcOrd="7" destOrd="0" presId="urn:microsoft.com/office/officeart/2008/layout/VerticalCurvedList"/>
    <dgm:cxn modelId="{950F2D79-D321-0F41-995F-449426EFAE8B}" type="presParOf" srcId="{7B1087D9-B106-2B40-903A-2B80FD210404}" destId="{1268FF1B-B3A2-E24C-90DB-9B339840373A}" srcOrd="8" destOrd="0" presId="urn:microsoft.com/office/officeart/2008/layout/VerticalCurvedList"/>
    <dgm:cxn modelId="{64F7C2F7-3761-0C48-B9B0-B561475D4C9B}" type="presParOf" srcId="{1268FF1B-B3A2-E24C-90DB-9B339840373A}" destId="{BA677D07-8372-2944-89BD-C80AFD2B35A8}" srcOrd="0" destOrd="0" presId="urn:microsoft.com/office/officeart/2008/layout/VerticalCurvedList"/>
    <dgm:cxn modelId="{E75E7DBB-BF40-D842-942D-232B0800F6D9}" type="presParOf" srcId="{7B1087D9-B106-2B40-903A-2B80FD210404}" destId="{937BE5E8-7FBB-D646-831F-44001EF04F5A}" srcOrd="9" destOrd="0" presId="urn:microsoft.com/office/officeart/2008/layout/VerticalCurvedList"/>
    <dgm:cxn modelId="{C1356266-01DF-6540-BA7D-3460D4FB39BC}" type="presParOf" srcId="{7B1087D9-B106-2B40-903A-2B80FD210404}" destId="{43C94A50-B091-C144-B0AF-6669D8D11E72}" srcOrd="10" destOrd="0" presId="urn:microsoft.com/office/officeart/2008/layout/VerticalCurvedList"/>
    <dgm:cxn modelId="{44C44296-222A-354E-8FF5-F8D40BE647C8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8A32-FD8E-41BA-8C8C-AFAA4FA040D9}">
      <dsp:nvSpPr>
        <dsp:cNvPr id="0" name=""/>
        <dsp:cNvSpPr/>
      </dsp:nvSpPr>
      <dsp:spPr>
        <a:xfrm>
          <a:off x="3454853" y="2657123"/>
          <a:ext cx="5282292" cy="3065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28427" y="3106074"/>
        <a:ext cx="3735144" cy="2167730"/>
      </dsp:txXfrm>
    </dsp:sp>
    <dsp:sp modelId="{DC404C7F-EC96-4974-8903-4E37DED611CA}">
      <dsp:nvSpPr>
        <dsp:cNvPr id="0" name=""/>
        <dsp:cNvSpPr/>
      </dsp:nvSpPr>
      <dsp:spPr>
        <a:xfrm rot="11109438">
          <a:off x="1491358" y="3519633"/>
          <a:ext cx="215176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D9494-F49B-42B0-AB8C-DBB9E1E94909}">
      <dsp:nvSpPr>
        <dsp:cNvPr id="0" name=""/>
        <dsp:cNvSpPr/>
      </dsp:nvSpPr>
      <dsp:spPr>
        <a:xfrm>
          <a:off x="609221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Kansas children need quality preschool including all day kindergarten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60019" y="2980760"/>
        <a:ext cx="2168104" cy="1632786"/>
      </dsp:txXfrm>
    </dsp:sp>
    <dsp:sp modelId="{B6F816ED-5D3A-4AE5-8366-59BA0A5ECABC}">
      <dsp:nvSpPr>
        <dsp:cNvPr id="0" name=""/>
        <dsp:cNvSpPr/>
      </dsp:nvSpPr>
      <dsp:spPr>
        <a:xfrm rot="12677256">
          <a:off x="2309259" y="2147261"/>
          <a:ext cx="2008805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2A81-2658-49E4-A537-21C3794C8390}">
      <dsp:nvSpPr>
        <dsp:cNvPr id="0" name=""/>
        <dsp:cNvSpPr/>
      </dsp:nvSpPr>
      <dsp:spPr>
        <a:xfrm>
          <a:off x="1320478" y="1110264"/>
          <a:ext cx="2269700" cy="1734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Changes need to be made to address school culture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371276" y="1161062"/>
        <a:ext cx="2168104" cy="1632786"/>
      </dsp:txXfrm>
    </dsp:sp>
    <dsp:sp modelId="{9CFD45D6-EF4C-4BF1-92E2-4A7F2C41B66F}">
      <dsp:nvSpPr>
        <dsp:cNvPr id="0" name=""/>
        <dsp:cNvSpPr/>
      </dsp:nvSpPr>
      <dsp:spPr>
        <a:xfrm rot="14887044">
          <a:off x="4232640" y="1420783"/>
          <a:ext cx="178489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3977-7588-42D6-B044-F1C7CC450760}">
      <dsp:nvSpPr>
        <dsp:cNvPr id="0" name=""/>
        <dsp:cNvSpPr/>
      </dsp:nvSpPr>
      <dsp:spPr>
        <a:xfrm>
          <a:off x="3657616" y="77261"/>
          <a:ext cx="2269700" cy="1734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 dynamic roles for counselor and social workers</a:t>
          </a:r>
          <a:endParaRPr lang="en-US" sz="2300" kern="1200" dirty="0"/>
        </a:p>
      </dsp:txBody>
      <dsp:txXfrm>
        <a:off x="3708414" y="128059"/>
        <a:ext cx="2168104" cy="1632786"/>
      </dsp:txXfrm>
    </dsp:sp>
    <dsp:sp modelId="{C7A78109-5906-492F-86D0-AADAA054DFEF}">
      <dsp:nvSpPr>
        <dsp:cNvPr id="0" name=""/>
        <dsp:cNvSpPr/>
      </dsp:nvSpPr>
      <dsp:spPr>
        <a:xfrm rot="17419284">
          <a:off x="6112055" y="1418050"/>
          <a:ext cx="176036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8C07-EB4A-4EF9-9C8E-553185B9CE70}">
      <dsp:nvSpPr>
        <dsp:cNvPr id="0" name=""/>
        <dsp:cNvSpPr/>
      </dsp:nvSpPr>
      <dsp:spPr>
        <a:xfrm>
          <a:off x="6163065" y="77272"/>
          <a:ext cx="2269700" cy="1734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Collaboration between schools and businesses</a:t>
          </a:r>
          <a:endParaRPr lang="en-US" sz="2300" kern="1200" dirty="0"/>
        </a:p>
      </dsp:txBody>
      <dsp:txXfrm>
        <a:off x="6213863" y="128070"/>
        <a:ext cx="2168104" cy="1632786"/>
      </dsp:txXfrm>
    </dsp:sp>
    <dsp:sp modelId="{585198E5-EE7E-4158-9742-323F90BEA087}">
      <dsp:nvSpPr>
        <dsp:cNvPr id="0" name=""/>
        <dsp:cNvSpPr/>
      </dsp:nvSpPr>
      <dsp:spPr>
        <a:xfrm rot="19614312">
          <a:off x="7787334" y="2080485"/>
          <a:ext cx="201082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0F3A9-5F44-4F7E-BA37-8AE3B98CD7CA}">
      <dsp:nvSpPr>
        <dsp:cNvPr id="0" name=""/>
        <dsp:cNvSpPr/>
      </dsp:nvSpPr>
      <dsp:spPr>
        <a:xfrm>
          <a:off x="8500201" y="1016127"/>
          <a:ext cx="2269700" cy="17343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Reorganize schools around students, not the system</a:t>
          </a:r>
          <a:endParaRPr lang="en-US" sz="2300" kern="1200" dirty="0"/>
        </a:p>
      </dsp:txBody>
      <dsp:txXfrm>
        <a:off x="8550999" y="1066925"/>
        <a:ext cx="2168104" cy="1632786"/>
      </dsp:txXfrm>
    </dsp:sp>
    <dsp:sp modelId="{5B678CBC-D046-41F4-9107-7CBFE56B210A}">
      <dsp:nvSpPr>
        <dsp:cNvPr id="0" name=""/>
        <dsp:cNvSpPr/>
      </dsp:nvSpPr>
      <dsp:spPr>
        <a:xfrm rot="21290562">
          <a:off x="8660087" y="3455145"/>
          <a:ext cx="22080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DEB3-6B81-4D49-B608-88ECAEF01B01}">
      <dsp:nvSpPr>
        <dsp:cNvPr id="0" name=""/>
        <dsp:cNvSpPr/>
      </dsp:nvSpPr>
      <dsp:spPr>
        <a:xfrm>
          <a:off x="9313077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Community service needs to play a bigger role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363875" y="2980760"/>
        <a:ext cx="2168104" cy="1632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2"/>
              </a:solidFill>
            </a:rPr>
            <a:t>Social Emotional Growth</a:t>
          </a:r>
          <a:endParaRPr lang="en-US" sz="3600" kern="1200">
            <a:solidFill>
              <a:schemeClr val="tx2"/>
            </a:solidFill>
          </a:endParaRP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Kindergarten Readiness</a:t>
          </a:r>
          <a:endParaRPr lang="en-US" sz="3600" kern="1200"/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Individual Plan of Study</a:t>
          </a:r>
          <a:endParaRPr lang="en-US" sz="3600" kern="1200"/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High School Graduation Rates</a:t>
          </a:r>
          <a:endParaRPr lang="en-US" sz="3600" kern="1200"/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Post Secondary Completion</a:t>
          </a:r>
          <a:endParaRPr lang="en-US" sz="3600" kern="1200"/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Jay - This is the vision for education in Kansas</a:t>
            </a:r>
            <a:r>
              <a:rPr lang="en-US" baseline="0" dirty="0" smtClean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 smtClean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1BC64E8-45BE-4474-B3AA-B6DEBEC91A50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result is a little surprising since a</a:t>
            </a:r>
            <a:r>
              <a:rPr lang="en-US" dirty="0" smtClean="0"/>
              <a:t>bout 66% of the respondents were educators, education administrators, or former educators—people who mostly</a:t>
            </a:r>
            <a:r>
              <a:rPr lang="en-US" baseline="0" dirty="0" smtClean="0"/>
              <a:t> teach, or used to teach, academic skills</a:t>
            </a:r>
            <a:r>
              <a:rPr lang="en-US" dirty="0" smtClean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3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 smtClean="0"/>
              <a:t> volume can be equated with importance, t</a:t>
            </a:r>
            <a:r>
              <a:rPr lang="en-US" dirty="0" smtClean="0"/>
              <a:t>he business and industry groups are saying that the non-academic characteristics</a:t>
            </a:r>
            <a:r>
              <a:rPr lang="en-US" baseline="0" dirty="0" smtClean="0"/>
              <a:t> are more important than academic skills, including applied skills, and that non-academic skills are at least as important to them as to the community groups, maybe more so.  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6E88-C02A-4852-81EF-50219D7D68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29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learned that Kansans believe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Every child needs access to quality preschool education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School culture needs to be addressed – we must value the student going to a two-year or certification program as much as a student attending a four-year institution.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Counselors need to be able to help students identify and explore career interests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Must be collaboration between schools and businesses to prepare students for postsecondary pursuits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Schools must be reorganized around the student, not the system to meet unique needs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Community service is an important part of preparing students for life after high school.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8,000 organized school districts</a:t>
            </a:r>
            <a:r>
              <a:rPr lang="en-US" baseline="0" dirty="0" smtClean="0"/>
              <a:t> in 1918. </a:t>
            </a:r>
            <a:r>
              <a:rPr lang="en-US" dirty="0" smtClean="0"/>
              <a:t>In 1918,</a:t>
            </a:r>
            <a:r>
              <a:rPr lang="en-US" baseline="0" dirty="0" smtClean="0"/>
              <a:t> Kansas had 147,889 students in one room schools.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5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Among the outcomes being considered</a:t>
            </a:r>
            <a:r>
              <a:rPr lang="en-US" baseline="0" smtClean="0"/>
              <a:t> by the state board are:</a:t>
            </a:r>
          </a:p>
          <a:p>
            <a:endParaRPr lang="en-US" baseline="0" smtClean="0"/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High School Graduation Rates</a:t>
            </a:r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Post Secondary Completion/Attendance</a:t>
            </a:r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Remedial Rate of Students Attending Post-Secondary</a:t>
            </a:r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Kindergarten Readiness</a:t>
            </a:r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/>
              <a:t>Individual Plan of Study Focused on Career Interest </a:t>
            </a:r>
          </a:p>
          <a:p>
            <a:pPr marL="931774" lvl="1" indent="-465887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Social/Emotional Growth Measured Locally</a:t>
            </a:r>
          </a:p>
          <a:p>
            <a:endParaRPr lang="en-US" smtClean="0"/>
          </a:p>
          <a:p>
            <a:r>
              <a:rPr lang="en-US" smtClean="0"/>
              <a:t>Education Commissioner Randy Watson and members</a:t>
            </a:r>
            <a:r>
              <a:rPr lang="en-US" baseline="0" smtClean="0"/>
              <a:t> of the State Board of Education </a:t>
            </a:r>
            <a:r>
              <a:rPr lang="en-US" smtClean="0"/>
              <a:t>will meet</a:t>
            </a:r>
            <a:r>
              <a:rPr lang="en-US" baseline="0" smtClean="0"/>
              <a:t> </a:t>
            </a:r>
            <a:r>
              <a:rPr lang="en-US" smtClean="0"/>
              <a:t>with business, education and state leaders to build agreement on how we will work together to achieve this vision for Kansas education.</a:t>
            </a:r>
          </a:p>
          <a:p>
            <a:endParaRPr lang="en-US" smtClean="0"/>
          </a:p>
          <a:p>
            <a:r>
              <a:rPr lang="en-US" smtClean="0"/>
              <a:t>Kansas schools are already doing tremendous</a:t>
            </a:r>
            <a:r>
              <a:rPr lang="en-US" baseline="0" smtClean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 smtClean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 smtClean="0">
                <a:solidFill>
                  <a:prstClr val="black"/>
                </a:solidFill>
                <a:latin typeface="Arial"/>
              </a:rPr>
              <a:t>www.ksde.org</a:t>
            </a:r>
            <a:endParaRPr lang="en-US" sz="933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rgbClr val="22D9E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rgbClr val="22D9E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  <a:p>
            <a:pPr lvl="1"/>
            <a:r>
              <a:rPr lang="en-US" dirty="0" smtClean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1/16/2018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 smtClean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  <a:endParaRPr kumimoji="0" lang="en-US" sz="933" b="0" i="1" u="none" strike="noStrike" kern="1200" cap="none" spc="0" normalizeH="0" baseline="0" noProof="0" dirty="0">
              <a:ln>
                <a:noFill/>
              </a:ln>
              <a:solidFill>
                <a:srgbClr val="15284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05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1/16/2018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 smtClean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84B"/>
                </a:solidFill>
              </a:rPr>
              <a:t>| www.ksde.org</a:t>
            </a:r>
            <a:endParaRPr lang="en-US" sz="933" i="1" dirty="0">
              <a:solidFill>
                <a:srgbClr val="15284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1/16/2018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 smtClean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54B"/>
                </a:solidFill>
              </a:rPr>
              <a:t>| www.ksde.org</a:t>
            </a:r>
            <a:endParaRPr lang="en-US" sz="933" i="1" dirty="0">
              <a:solidFill>
                <a:srgbClr val="15254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5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#kansanscan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 smtClean="0"/>
              <a:t>Lead the World in the Success of Each 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 smtClean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02421"/>
            <a:ext cx="10119360" cy="233499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-609585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36" indent="-365751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3003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1/16/2018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  <a:p>
            <a:pPr lvl="1"/>
            <a:r>
              <a:rPr lang="en-US" dirty="0" smtClean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400"/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40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1/16/2018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933" dirty="0" smtClean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54B"/>
                </a:solidFill>
              </a:rPr>
              <a:t>| www.ksde.org</a:t>
            </a:r>
            <a:endParaRPr lang="en-US" sz="933" i="1" dirty="0">
              <a:solidFill>
                <a:srgbClr val="15254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3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7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7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2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7" indent="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65751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www.google.com/url?sa=i&amp;rct=j&amp;q=&amp;esrc=s&amp;source=images&amp;cd=&amp;ved=0ahUKEwi-h_PjoOrXAhVX1WMKHU7YC_MQjRwIBw&amp;url=http://emcmechanical.com/2012/04/11/boy-scouts-of-america/&amp;psig=AOvVaw3b4hDuzx8A2OWndfkC-9I8&amp;ust=1512267283833568" TargetMode="External"/><Relationship Id="rId1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7.jpeg"/><Relationship Id="rId17" Type="http://schemas.openxmlformats.org/officeDocument/2006/relationships/hyperlink" Target="https://www.google.com/url?sa=i&amp;rct=j&amp;q=&amp;esrc=s&amp;source=images&amp;cd=&amp;ved=0ahUKEwjmgIvyoerXAhVB9WMKHXScD4UQjRwIBw&amp;url=https://www.crowdrise.com/4hliberia&amp;psig=AOvVaw2QK2vnhEZenHEHbY53OheG&amp;ust=1512267582041207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11" Type="http://schemas.openxmlformats.org/officeDocument/2006/relationships/hyperlink" Target="http://www.researchcollaboration.org/" TargetMode="External"/><Relationship Id="rId5" Type="http://schemas.openxmlformats.org/officeDocument/2006/relationships/image" Target="../media/image32.png"/><Relationship Id="rId15" Type="http://schemas.openxmlformats.org/officeDocument/2006/relationships/hyperlink" Target="https://www.google.com/url?sa=i&amp;rct=j&amp;q=&amp;esrc=s&amp;source=images&amp;cd=&amp;ved=0ahUKEwjOlK2SoerXAhUH6GMKHbq_CfUQjRwIBw&amp;url=https://goodlogo.com/extended.info/girl-scouts-logo-3064&amp;psig=AOvVaw3q-IX6NwWArOzlJP3Pyit-&amp;ust=1512267374628231" TargetMode="External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hyperlink" Target="https://myways.nextgenlearning.org/" TargetMode="External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_spacewalk_cro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193800"/>
            <a:ext cx="8636000" cy="4978400"/>
          </a:xfrm>
        </p:spPr>
        <p:txBody>
          <a:bodyPr>
            <a:normAutofit/>
          </a:bodyPr>
          <a:lstStyle/>
          <a:p>
            <a:r>
              <a:rPr lang="en-US" sz="4000" dirty="0"/>
              <a:t>In the Economic Report of the President (White House, 2016b), </a:t>
            </a:r>
            <a:r>
              <a:rPr lang="en-US" sz="4000" b="1" dirty="0"/>
              <a:t>White House economists forecasted an 83 percent chance that workers earning less than $20 per hour will eventually lose their current jobs to automation</a:t>
            </a:r>
            <a:r>
              <a:rPr lang="en-US" sz="4000" dirty="0"/>
              <a:t>. </a:t>
            </a:r>
            <a:endParaRPr lang="en-US" dirty="0"/>
          </a:p>
          <a:p>
            <a:r>
              <a:rPr lang="en-US" sz="1400" dirty="0" smtClean="0"/>
              <a:t>Sheninger</a:t>
            </a:r>
            <a:r>
              <a:rPr lang="en-US" sz="1400" dirty="0"/>
              <a:t>, Eric C.; Murray, Thomas C.. Learning Transformed: 8 Keys to Designing </a:t>
            </a:r>
            <a:r>
              <a:rPr lang="en-US" sz="1400" dirty="0" err="1"/>
              <a:t>Tomorrows</a:t>
            </a:r>
            <a:r>
              <a:rPr lang="en-US" sz="1400" dirty="0"/>
              <a:t> Schools, Today (Kindle Locations 468-472). ASCD. Kindle Edition.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our students?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193800"/>
            <a:ext cx="8915400" cy="50800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chemeClr val="tx2"/>
                </a:solidFill>
              </a:rPr>
              <a:t>According to research at Gartner, </a:t>
            </a:r>
            <a:r>
              <a:rPr lang="en-US" sz="12800" b="1" dirty="0" smtClean="0">
                <a:solidFill>
                  <a:schemeClr val="bg2"/>
                </a:solidFill>
              </a:rPr>
              <a:t>some </a:t>
            </a:r>
            <a:r>
              <a:rPr lang="en-US" sz="12800" b="1" dirty="0">
                <a:solidFill>
                  <a:schemeClr val="bg2"/>
                </a:solidFill>
              </a:rPr>
              <a:t>65 percent of children in grade school today are predicted to work in jobs that have yet to be invented</a:t>
            </a:r>
            <a:r>
              <a:rPr lang="en-US" sz="12800" b="1" dirty="0">
                <a:solidFill>
                  <a:schemeClr val="tx2"/>
                </a:solidFill>
              </a:rPr>
              <a:t>.</a:t>
            </a:r>
            <a:r>
              <a:rPr lang="en-US" sz="12800" dirty="0">
                <a:solidFill>
                  <a:schemeClr val="tx2"/>
                </a:solidFill>
              </a:rPr>
              <a:t> </a:t>
            </a:r>
            <a:endParaRPr lang="en-US" sz="12800" dirty="0" smtClean="0">
              <a:solidFill>
                <a:schemeClr val="tx2"/>
              </a:solidFill>
            </a:endParaRPr>
          </a:p>
          <a:p>
            <a:r>
              <a:rPr lang="en-US" sz="12800" dirty="0" smtClean="0">
                <a:solidFill>
                  <a:schemeClr val="tx2"/>
                </a:solidFill>
              </a:rPr>
              <a:t>Given </a:t>
            </a:r>
            <a:r>
              <a:rPr lang="en-US" sz="12800" dirty="0">
                <a:solidFill>
                  <a:schemeClr val="tx2"/>
                </a:solidFill>
              </a:rPr>
              <a:t>this technological revolution, how should educators respond to accelerating change? </a:t>
            </a:r>
            <a:r>
              <a:rPr lang="en-US" sz="12800" dirty="0" smtClean="0">
                <a:solidFill>
                  <a:schemeClr val="tx2"/>
                </a:solidFill>
              </a:rPr>
              <a:t>Educators </a:t>
            </a:r>
            <a:r>
              <a:rPr lang="en-US" sz="12800" dirty="0">
                <a:solidFill>
                  <a:schemeClr val="tx2"/>
                </a:solidFill>
              </a:rPr>
              <a:t>and education leaders would do well to focus </a:t>
            </a:r>
            <a:r>
              <a:rPr lang="en-US" sz="12800" b="1" dirty="0">
                <a:solidFill>
                  <a:schemeClr val="bg2"/>
                </a:solidFill>
              </a:rPr>
              <a:t>less on translating knowledge—notably transferring existing knowledge to students— and more on the processes of entrepreneurial learning and creativity</a:t>
            </a:r>
            <a:r>
              <a:rPr lang="en-US" sz="12800" dirty="0">
                <a:solidFill>
                  <a:schemeClr val="bg2"/>
                </a:solidFill>
              </a:rPr>
              <a:t>. </a:t>
            </a:r>
            <a:endParaRPr lang="en-US" sz="12800" dirty="0" smtClean="0">
              <a:solidFill>
                <a:schemeClr val="bg2"/>
              </a:solidFill>
            </a:endParaRPr>
          </a:p>
          <a:p>
            <a:r>
              <a:rPr lang="en-US" sz="3400" dirty="0" smtClean="0"/>
              <a:t>Source</a:t>
            </a:r>
            <a:r>
              <a:rPr lang="en-US" sz="3400" dirty="0"/>
              <a:t>: https://</a:t>
            </a:r>
            <a:r>
              <a:rPr lang="en-US" sz="3400" dirty="0" err="1"/>
              <a:t>www.brookings.edu</a:t>
            </a:r>
            <a:r>
              <a:rPr lang="en-US" sz="3400" dirty="0"/>
              <a:t>/blog/brown-center-chalkboard/2016/09/14/education-and-accelerated-change-the-imperative-for-design-learning/amp/</a:t>
            </a:r>
            <a:endParaRPr lang="en-US" sz="3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Success</a:t>
            </a:r>
            <a:endParaRPr lang="en-US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982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How Does an IPS flow into Post Secondary Success?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1112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Success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94399" y="1193800"/>
            <a:ext cx="6164791" cy="5104568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667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508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72200" y="1193800"/>
            <a:ext cx="6095999" cy="508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36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3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16" y="1828800"/>
            <a:ext cx="959470" cy="15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smtClean="0"/>
              <a:t>Creating a Vision for Kansas – State Outcomes</a:t>
            </a:r>
            <a:endParaRPr lang="en-US"/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799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5-Point Star 14"/>
          <p:cNvSpPr/>
          <p:nvPr/>
        </p:nvSpPr>
        <p:spPr>
          <a:xfrm>
            <a:off x="3534231" y="5267011"/>
            <a:ext cx="767076" cy="671193"/>
          </a:xfrm>
          <a:prstGeom prst="star5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962400" y="4267200"/>
            <a:ext cx="765379" cy="732879"/>
          </a:xfrm>
          <a:prstGeom prst="star5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12954000" cy="792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72600" y="1600200"/>
            <a:ext cx="27432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2600" y="1600200"/>
            <a:ext cx="2743200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1600200"/>
            <a:ext cx="27432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839200" y="1981200"/>
            <a:ext cx="990600" cy="30480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39200" y="2533650"/>
            <a:ext cx="1143000" cy="952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" y="0"/>
            <a:ext cx="12182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83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Partners in our redesign of Kansas education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Shape 5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0363" y="3127553"/>
            <a:ext cx="2264250" cy="58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1746034"/>
            <a:ext cx="924147" cy="98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0378" y="3678850"/>
            <a:ext cx="1433496" cy="2040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503"/>
          <p:cNvGrpSpPr/>
          <p:nvPr/>
        </p:nvGrpSpPr>
        <p:grpSpPr>
          <a:xfrm>
            <a:off x="5556997" y="5181756"/>
            <a:ext cx="3232143" cy="653573"/>
            <a:chOff x="-9616359" y="1419663"/>
            <a:chExt cx="3640974" cy="698701"/>
          </a:xfrm>
        </p:grpSpPr>
        <p:pic>
          <p:nvPicPr>
            <p:cNvPr id="12" name="Shape 50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9616359" y="1419663"/>
              <a:ext cx="469450" cy="69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505"/>
            <p:cNvPicPr preferRelativeResize="0"/>
            <p:nvPr/>
          </p:nvPicPr>
          <p:blipFill rotWithShape="1">
            <a:blip r:embed="rId8">
              <a:alphaModFix/>
            </a:blip>
            <a:srcRect b="40069"/>
            <a:stretch/>
          </p:blipFill>
          <p:spPr>
            <a:xfrm>
              <a:off x="-8982485" y="1514401"/>
              <a:ext cx="3007100" cy="479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 descr="GLC MyWay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61" y="1534536"/>
            <a:ext cx="2298885" cy="422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032" name="Picture 8" descr="http://www.cccframework.org/images/rclogourl.jpg?crc=419773246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48" y="3563478"/>
            <a:ext cx="2582768" cy="8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Boy scout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907" y="1341405"/>
            <a:ext cx="1904908" cy="17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Girls scout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55" y="4044214"/>
            <a:ext cx="1772435" cy="15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national 4 h council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0" y="1568340"/>
            <a:ext cx="1995138" cy="19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60" y="4107002"/>
            <a:ext cx="2323751" cy="1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34761" y="1014211"/>
            <a:ext cx="4210435" cy="4060907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41055">
              <a:lnSpc>
                <a:spcPts val="7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 smtClean="0">
                <a:solidFill>
                  <a:prstClr val="white"/>
                </a:solidFill>
              </a:rPr>
              <a:t>Redesign?</a:t>
            </a:r>
            <a:endParaRPr lang="en-US" sz="7200" b="1" dirty="0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711201" y="449155"/>
            <a:ext cx="4891274" cy="5098670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172200" y="698590"/>
            <a:ext cx="3853388" cy="411355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smtClean="0">
                <a:solidFill>
                  <a:srgbClr val="15254B"/>
                </a:solidFill>
              </a:rPr>
              <a:t>Personalized</a:t>
            </a:r>
            <a:endParaRPr lang="en-US" sz="4000" dirty="0">
              <a:solidFill>
                <a:srgbClr val="15254B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7121" y="1985046"/>
            <a:ext cx="1173070" cy="1172827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8019" y="2346959"/>
            <a:ext cx="3654468" cy="538725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smtClean="0">
                <a:solidFill>
                  <a:srgbClr val="15254B"/>
                </a:solidFill>
              </a:rPr>
              <a:t>Project Based</a:t>
            </a:r>
            <a:endParaRPr lang="en-US" sz="4000" dirty="0">
              <a:solidFill>
                <a:srgbClr val="15254B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5466" y="3751384"/>
            <a:ext cx="1173070" cy="1172827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590191" y="3897763"/>
            <a:ext cx="4839809" cy="1135315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smtClean="0">
                <a:solidFill>
                  <a:srgbClr val="15254B"/>
                </a:solidFill>
              </a:rPr>
              <a:t>Longer time with teachers (hours and years)</a:t>
            </a:r>
            <a:endParaRPr lang="en-US" sz="4000" dirty="0">
              <a:solidFill>
                <a:srgbClr val="15254B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1277" y="4968509"/>
            <a:ext cx="1173070" cy="1172827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417121" y="5434787"/>
            <a:ext cx="4412679" cy="905458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smtClean="0">
                <a:solidFill>
                  <a:srgbClr val="15254B"/>
                </a:solidFill>
              </a:rPr>
              <a:t>Immersion with parents and the community</a:t>
            </a:r>
            <a:endParaRPr lang="en-US" sz="4000" dirty="0">
              <a:solidFill>
                <a:srgbClr val="15254B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9501" y="404209"/>
            <a:ext cx="1173070" cy="1172827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14" y="947057"/>
            <a:ext cx="461729" cy="461665"/>
          </a:xfrm>
          <a:prstGeom prst="rect">
            <a:avLst/>
          </a:prstGeom>
          <a:noFill/>
        </p:spPr>
        <p:txBody>
          <a:bodyPr wrap="none" lIns="365760" rtlCol="0">
            <a:spAutoFit/>
          </a:bodyPr>
          <a:lstStyle/>
          <a:p>
            <a:endParaRPr lang="en-US" dirty="0" smtClean="0">
              <a:solidFill>
                <a:srgbClr val="152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480"/>
            <a:ext cx="11582400" cy="1198561"/>
          </a:xfrm>
        </p:spPr>
        <p:txBody>
          <a:bodyPr/>
          <a:lstStyle/>
          <a:p>
            <a:r>
              <a:rPr lang="en-US" dirty="0" smtClean="0"/>
              <a:t>Announcing...Gemini II </a:t>
            </a:r>
            <a:r>
              <a:rPr lang="mr-IN" dirty="0" smtClean="0"/>
              <a:t>–</a:t>
            </a:r>
            <a:r>
              <a:rPr lang="en-US" dirty="0" smtClean="0"/>
              <a:t> The Space Walk Begins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7780"/>
            <a:ext cx="6488098" cy="50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200" y="-16276"/>
            <a:ext cx="115824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Gemini II Application Process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286976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dirty="0" smtClean="0">
                <a:solidFill>
                  <a:srgbClr val="15254B"/>
                </a:solidFill>
              </a:rPr>
              <a:t>Agree </a:t>
            </a:r>
            <a:r>
              <a:rPr lang="en-US" dirty="0">
                <a:solidFill>
                  <a:srgbClr val="15254B"/>
                </a:solidFill>
              </a:rPr>
              <a:t>to redesign one elementary and one secondary </a:t>
            </a:r>
            <a:r>
              <a:rPr lang="en-US" dirty="0" smtClean="0">
                <a:solidFill>
                  <a:srgbClr val="15254B"/>
                </a:solidFill>
              </a:rPr>
              <a:t>school.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dirty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dirty="0" smtClean="0">
                <a:solidFill>
                  <a:srgbClr val="15254B"/>
                </a:solidFill>
              </a:rPr>
              <a:t>Each </a:t>
            </a:r>
            <a:r>
              <a:rPr lang="en-US" dirty="0">
                <a:solidFill>
                  <a:srgbClr val="15254B"/>
                </a:solidFill>
              </a:rPr>
              <a:t>district and school must provide evidence and have approval by school board with vote; faculty with a vote of 80 percent; and local Kansas-National Education Association or other professional organization support</a:t>
            </a:r>
            <a:r>
              <a:rPr lang="en-US" dirty="0" smtClean="0">
                <a:solidFill>
                  <a:srgbClr val="15254B"/>
                </a:solidFill>
              </a:rPr>
              <a:t>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dirty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dirty="0" smtClean="0">
                <a:solidFill>
                  <a:srgbClr val="15254B"/>
                </a:solidFill>
              </a:rPr>
              <a:t>Be </a:t>
            </a:r>
            <a:r>
              <a:rPr lang="en-US" dirty="0">
                <a:solidFill>
                  <a:srgbClr val="15254B"/>
                </a:solidFill>
              </a:rPr>
              <a:t>able and willing to completely redesign one elementary and one secondary school around the vision, outcomes and definition of a successful high school graduate</a:t>
            </a:r>
            <a:r>
              <a:rPr lang="en-US" dirty="0" smtClean="0">
                <a:solidFill>
                  <a:srgbClr val="15254B"/>
                </a:solidFill>
              </a:rPr>
              <a:t>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dirty="0" smtClean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dirty="0" smtClean="0">
                <a:solidFill>
                  <a:srgbClr val="15254B"/>
                </a:solidFill>
              </a:rPr>
              <a:t>Be </a:t>
            </a:r>
            <a:r>
              <a:rPr lang="en-US" dirty="0">
                <a:solidFill>
                  <a:srgbClr val="15254B"/>
                </a:solidFill>
              </a:rPr>
              <a:t>able and willing to launch a new school design in the  </a:t>
            </a:r>
            <a:r>
              <a:rPr lang="en-US" dirty="0" smtClean="0">
                <a:solidFill>
                  <a:srgbClr val="15254B"/>
                </a:solidFill>
              </a:rPr>
              <a:t>2019-2020 </a:t>
            </a:r>
            <a:r>
              <a:rPr lang="en-US" dirty="0">
                <a:solidFill>
                  <a:srgbClr val="15254B"/>
                </a:solidFill>
              </a:rPr>
              <a:t>school year</a:t>
            </a:r>
            <a:r>
              <a:rPr lang="en-US" dirty="0" smtClean="0">
                <a:solidFill>
                  <a:srgbClr val="15254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5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Gemini II Application Process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471642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A300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rgbClr val="15254B"/>
                </a:solidFill>
              </a:rPr>
              <a:t>Window for application starts on February 5, 2018</a:t>
            </a:r>
          </a:p>
          <a:p>
            <a:pPr marL="571500" indent="-571500">
              <a:buClr>
                <a:srgbClr val="FFA300"/>
              </a:buClr>
              <a:buFont typeface="Arial" charset="0"/>
              <a:buChar char="•"/>
            </a:pPr>
            <a:endParaRPr lang="en-US" sz="3600" dirty="0">
              <a:solidFill>
                <a:srgbClr val="15254B"/>
              </a:solidFill>
            </a:endParaRPr>
          </a:p>
          <a:p>
            <a:pPr marL="571500" indent="-571500">
              <a:buClr>
                <a:srgbClr val="FFA300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rgbClr val="15254B"/>
                </a:solidFill>
              </a:rPr>
              <a:t>Deadline for applications is April 2, 2018</a:t>
            </a:r>
          </a:p>
          <a:p>
            <a:pPr marL="571500" indent="-571500">
              <a:buClr>
                <a:srgbClr val="FFA300"/>
              </a:buClr>
              <a:buFont typeface="Arial" charset="0"/>
              <a:buChar char="•"/>
            </a:pPr>
            <a:endParaRPr lang="en-US" sz="3600" dirty="0">
              <a:solidFill>
                <a:srgbClr val="15254B"/>
              </a:solidFill>
            </a:endParaRPr>
          </a:p>
          <a:p>
            <a:pPr marL="571500" indent="-571500">
              <a:buClr>
                <a:srgbClr val="FFA300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rgbClr val="15254B"/>
                </a:solidFill>
              </a:rPr>
              <a:t>Gemini II districts will be announced at the SBOE meeting on April 17, 2018</a:t>
            </a:r>
            <a:endParaRPr lang="en-US" sz="3600" dirty="0">
              <a:solidFill>
                <a:srgbClr val="1525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</a:t>
            </a:r>
            <a:r>
              <a:rPr lang="en-US" sz="6000" b="1" dirty="0" smtClean="0">
                <a:solidFill>
                  <a:schemeClr val="bg2"/>
                </a:solidFill>
              </a:rPr>
              <a:t>student</a:t>
            </a:r>
            <a:endParaRPr lang="en-US" sz="6000" b="1" dirty="0">
              <a:solidFill>
                <a:schemeClr val="bg2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76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US" sz="3733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359885"/>
            <a:ext cx="11785599" cy="1458443"/>
          </a:xfrm>
        </p:spPr>
        <p:txBody>
          <a:bodyPr>
            <a:noAutofit/>
          </a:bodyPr>
          <a:lstStyle/>
          <a:p>
            <a:r>
              <a:rPr lang="en-US" sz="3200" dirty="0"/>
              <a:t>The business and industry focal groups cited </a:t>
            </a:r>
            <a:r>
              <a:rPr lang="en-US" sz="3200" b="1" dirty="0">
                <a:solidFill>
                  <a:schemeClr val="bg2"/>
                </a:solidFill>
              </a:rPr>
              <a:t>non-academic skills</a:t>
            </a:r>
            <a:r>
              <a:rPr lang="en-US" sz="32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8329"/>
            <a:ext cx="12191997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887200" cy="865733"/>
          </a:xfrm>
        </p:spPr>
        <p:txBody>
          <a:bodyPr>
            <a:normAutofit fontScale="90000"/>
          </a:bodyPr>
          <a:lstStyle/>
          <a:p>
            <a:r>
              <a:rPr lang="en-US" sz="4800"/>
              <a:t>What </a:t>
            </a:r>
            <a:r>
              <a:rPr lang="en-US" sz="4800" smtClean="0"/>
              <a:t>Kansans </a:t>
            </a:r>
            <a:r>
              <a:rPr lang="en-US" sz="4800" dirty="0"/>
              <a:t>want from their schools</a:t>
            </a:r>
            <a:r>
              <a:rPr lang="en-US" sz="3733" dirty="0"/>
              <a:t/>
            </a:r>
            <a:br>
              <a:rPr lang="en-US" sz="3733" dirty="0"/>
            </a:br>
            <a:endParaRPr lang="en-US" sz="3733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0605360"/>
              </p:ext>
            </p:extLst>
          </p:nvPr>
        </p:nvGraphicFramePr>
        <p:xfrm>
          <a:off x="0" y="8890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6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1605"/>
            <a:ext cx="8534400" cy="5106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Education in Kansas in early 1900s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8686800" cy="503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228600"/>
            <a:ext cx="1137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Elementary Schools </a:t>
            </a:r>
            <a:r>
              <a:rPr lang="en-US" sz="4400" dirty="0" smtClean="0">
                <a:solidFill>
                  <a:schemeClr val="bg1"/>
                </a:solidFill>
              </a:rPr>
              <a:t>in Kansas in the 1940s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8534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228600"/>
            <a:ext cx="1153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Elementary Schools in Kansas in the 2017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41006</TotalTime>
  <Words>1122</Words>
  <Application>Microsoft Office PowerPoint</Application>
  <PresentationFormat>Widescreen</PresentationFormat>
  <Paragraphs>109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Century Gothic</vt:lpstr>
      <vt:lpstr>Franklin Gothic Demi Cond</vt:lpstr>
      <vt:lpstr>Mangal</vt:lpstr>
      <vt:lpstr>Times New Roman</vt:lpstr>
      <vt:lpstr>Wingdings</vt:lpstr>
      <vt:lpstr>KansansCAN-Blank-Template</vt:lpstr>
      <vt:lpstr>1_KansansCAN-Blank-Template</vt:lpstr>
      <vt:lpstr>1_Office Theme</vt:lpstr>
      <vt:lpstr>2_Office Theme</vt:lpstr>
      <vt:lpstr>3_Office Theme</vt:lpstr>
      <vt:lpstr>Kansas Leads the World in the Success of Each Student.</vt:lpstr>
      <vt:lpstr>PowerPoint Presentation</vt:lpstr>
      <vt:lpstr>PowerPoint Presentation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What Kansans want from their schools </vt:lpstr>
      <vt:lpstr>PowerPoint Presentation</vt:lpstr>
      <vt:lpstr>PowerPoint Presentation</vt:lpstr>
      <vt:lpstr>PowerPoint Presentation</vt:lpstr>
      <vt:lpstr>What does this mean for our students?</vt:lpstr>
      <vt:lpstr>Student Success</vt:lpstr>
      <vt:lpstr>PowerPoint Presentation</vt:lpstr>
      <vt:lpstr>Defining Success</vt:lpstr>
      <vt:lpstr>Creating a Vision for Kansas – State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Announcing...Gemini II – The Space Walk Begins</vt:lpstr>
      <vt:lpstr>PowerPoint Presentation</vt:lpstr>
      <vt:lpstr>Gemini II Application Process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913</cp:revision>
  <cp:lastPrinted>2018-01-16T18:04:16Z</cp:lastPrinted>
  <dcterms:created xsi:type="dcterms:W3CDTF">2015-08-04T16:12:34Z</dcterms:created>
  <dcterms:modified xsi:type="dcterms:W3CDTF">2018-01-16T18:13:34Z</dcterms:modified>
</cp:coreProperties>
</file>