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7"/>
  </p:notesMasterIdLst>
  <p:sldIdLst>
    <p:sldId id="277" r:id="rId2"/>
    <p:sldId id="279" r:id="rId3"/>
    <p:sldId id="280" r:id="rId4"/>
    <p:sldId id="256" r:id="rId5"/>
    <p:sldId id="263" r:id="rId6"/>
    <p:sldId id="259" r:id="rId7"/>
    <p:sldId id="270" r:id="rId8"/>
    <p:sldId id="274" r:id="rId9"/>
    <p:sldId id="276" r:id="rId10"/>
    <p:sldId id="260" r:id="rId11"/>
    <p:sldId id="273" r:id="rId12"/>
    <p:sldId id="266" r:id="rId13"/>
    <p:sldId id="264" r:id="rId14"/>
    <p:sldId id="275" r:id="rId15"/>
    <p:sldId id="267" r:id="rId16"/>
    <p:sldId id="268" r:id="rId17"/>
    <p:sldId id="269" r:id="rId18"/>
    <p:sldId id="281" r:id="rId19"/>
    <p:sldId id="428" r:id="rId20"/>
    <p:sldId id="2134806754" r:id="rId21"/>
    <p:sldId id="350" r:id="rId22"/>
    <p:sldId id="410" r:id="rId23"/>
    <p:sldId id="2134806762" r:id="rId24"/>
    <p:sldId id="2134806763" r:id="rId25"/>
    <p:sldId id="2134806761" r:id="rId26"/>
    <p:sldId id="2134806764" r:id="rId27"/>
    <p:sldId id="283" r:id="rId28"/>
    <p:sldId id="261" r:id="rId29"/>
    <p:sldId id="2134806352" r:id="rId30"/>
    <p:sldId id="2134806765" r:id="rId31"/>
    <p:sldId id="297" r:id="rId32"/>
    <p:sldId id="2134806766" r:id="rId33"/>
    <p:sldId id="2134806767" r:id="rId34"/>
    <p:sldId id="2134806768" r:id="rId35"/>
    <p:sldId id="294" r:id="rId36"/>
    <p:sldId id="295" r:id="rId37"/>
    <p:sldId id="296" r:id="rId38"/>
    <p:sldId id="2134806373" r:id="rId39"/>
    <p:sldId id="2134806769" r:id="rId40"/>
    <p:sldId id="284" r:id="rId41"/>
    <p:sldId id="285" r:id="rId42"/>
    <p:sldId id="293" r:id="rId43"/>
    <p:sldId id="265" r:id="rId44"/>
    <p:sldId id="420" r:id="rId45"/>
    <p:sldId id="421" r:id="rId46"/>
    <p:sldId id="304" r:id="rId47"/>
    <p:sldId id="306" r:id="rId48"/>
    <p:sldId id="305" r:id="rId49"/>
    <p:sldId id="422" r:id="rId50"/>
    <p:sldId id="291" r:id="rId51"/>
    <p:sldId id="298" r:id="rId52"/>
    <p:sldId id="300" r:id="rId53"/>
    <p:sldId id="423" r:id="rId54"/>
    <p:sldId id="424" r:id="rId55"/>
    <p:sldId id="301" r:id="rId56"/>
    <p:sldId id="425" r:id="rId57"/>
    <p:sldId id="426" r:id="rId58"/>
    <p:sldId id="427" r:id="rId59"/>
    <p:sldId id="307" r:id="rId60"/>
    <p:sldId id="290" r:id="rId61"/>
    <p:sldId id="292" r:id="rId62"/>
    <p:sldId id="303" r:id="rId63"/>
    <p:sldId id="286" r:id="rId64"/>
    <p:sldId id="257" r:id="rId65"/>
    <p:sldId id="258" r:id="rId66"/>
    <p:sldId id="2134806770" r:id="rId67"/>
    <p:sldId id="2134806771" r:id="rId68"/>
    <p:sldId id="2134806772" r:id="rId69"/>
    <p:sldId id="262" r:id="rId70"/>
    <p:sldId id="2134806773" r:id="rId71"/>
    <p:sldId id="287" r:id="rId72"/>
    <p:sldId id="417" r:id="rId73"/>
    <p:sldId id="419" r:id="rId74"/>
    <p:sldId id="288" r:id="rId75"/>
    <p:sldId id="2134806774" r:id="rId76"/>
    <p:sldId id="271" r:id="rId77"/>
    <p:sldId id="272" r:id="rId78"/>
    <p:sldId id="2134806775" r:id="rId79"/>
    <p:sldId id="1375" r:id="rId80"/>
    <p:sldId id="1244" r:id="rId81"/>
    <p:sldId id="2134806776" r:id="rId82"/>
    <p:sldId id="1376" r:id="rId83"/>
    <p:sldId id="1377" r:id="rId84"/>
    <p:sldId id="2134806777" r:id="rId85"/>
    <p:sldId id="282" r:id="rId86"/>
  </p:sldIdLst>
  <p:sldSz cx="12192000" cy="6858000"/>
  <p:notesSz cx="6858000" cy="9144000"/>
  <p:embeddedFontLst>
    <p:embeddedFont>
      <p:font typeface="Calibri" panose="020F0502020204030204" pitchFamily="34" charset="0"/>
      <p:regular r:id="rId88"/>
      <p:bold r:id="rId89"/>
      <p:italic r:id="rId90"/>
      <p:boldItalic r:id="rId91"/>
    </p:embeddedFont>
    <p:embeddedFont>
      <p:font typeface="Open Sans" panose="020B0606030504020204" pitchFamily="34" charset="0"/>
      <p:regular r:id="rId92"/>
      <p:bold r:id="rId93"/>
      <p:italic r:id="rId94"/>
      <p:boldItalic r:id="rId95"/>
    </p:embeddedFont>
    <p:embeddedFont>
      <p:font typeface="Open Sans Extrabold" panose="020B0906030804020204" pitchFamily="34" charset="0"/>
      <p:bold r:id="rId96"/>
      <p:boldItalic r:id="rId97"/>
    </p:embeddedFont>
    <p:embeddedFont>
      <p:font typeface="Open Sans Light" panose="020B0306030504020204" pitchFamily="34" charset="0"/>
      <p:regular r:id="rId98"/>
      <p:bold r:id="rId99"/>
      <p:italic r:id="rId100"/>
      <p:boldItalic r:id="rId101"/>
    </p:embeddedFont>
    <p:embeddedFont>
      <p:font typeface="Open Sans Semibold" panose="020B0706030804020204" pitchFamily="34" charset="0"/>
      <p:bold r:id="rId102"/>
      <p:boldItalic r:id="rId103"/>
    </p:embeddedFont>
    <p:embeddedFont>
      <p:font typeface="Open Sans Semibold" panose="020B0706030804020204" pitchFamily="34" charset="0"/>
      <p:bold r:id="rId102"/>
      <p:boldItalic r:id="rId103"/>
    </p:embeddedFont>
    <p:embeddedFont>
      <p:font typeface="Roboto" panose="02000000000000000000" pitchFamily="2" charset="0"/>
      <p:regular r:id="rId104"/>
      <p:bold r:id="rId105"/>
      <p:italic r:id="rId106"/>
      <p:boldItalic r:id="rId107"/>
    </p:embeddedFont>
    <p:embeddedFont>
      <p:font typeface="Roboto Slab" pitchFamily="2" charset="0"/>
      <p:regular r:id="rId108"/>
      <p:bold r:id="rId109"/>
    </p:embeddedFont>
    <p:embeddedFont>
      <p:font typeface="Verdana" panose="020B0604030504040204" pitchFamily="34" charset="0"/>
      <p:regular r:id="rId110"/>
      <p:bold r:id="rId111"/>
      <p:italic r:id="rId112"/>
      <p:boldItalic r:id="rId1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4" roundtripDataSignature="AMtx7miDcO69L7VXnbAaduC6cbdmCmZi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6" autoAdjust="0"/>
    <p:restoredTop sz="94660"/>
  </p:normalViewPr>
  <p:slideViewPr>
    <p:cSldViewPr snapToGrid="0">
      <p:cViewPr varScale="1">
        <p:scale>
          <a:sx n="47" d="100"/>
          <a:sy n="47" d="100"/>
        </p:scale>
        <p:origin x="10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2.fntdata"/><Relationship Id="rId112" Type="http://schemas.openxmlformats.org/officeDocument/2006/relationships/font" Target="fonts/font25.fntdata"/><Relationship Id="rId16" Type="http://schemas.openxmlformats.org/officeDocument/2006/relationships/slide" Target="slides/slide15.xml"/><Relationship Id="rId107" Type="http://schemas.openxmlformats.org/officeDocument/2006/relationships/font" Target="fonts/font20.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5.fntdata"/><Relationship Id="rId5" Type="http://schemas.openxmlformats.org/officeDocument/2006/relationships/slide" Target="slides/slide4.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26.fntdata"/><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6.fntdata"/><Relationship Id="rId108" Type="http://schemas.openxmlformats.org/officeDocument/2006/relationships/font" Target="fonts/font21.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22.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0.fntdata"/><Relationship Id="rId104"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110" Type="http://schemas.openxmlformats.org/officeDocument/2006/relationships/font" Target="fonts/font23.fntdata"/><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3.fntdata"/><Relationship Id="rId105"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font" Target="fonts/font1.fntdata"/><Relationship Id="rId111" Type="http://schemas.openxmlformats.org/officeDocument/2006/relationships/font" Target="fonts/font24.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ELA Grad</c:v>
                </c:pt>
              </c:strCache>
            </c:strRef>
          </c:tx>
          <c:spPr>
            <a:solidFill>
              <a:srgbClr val="00B0F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Sheet2!$A$2:$A$9</c:f>
              <c:strCache>
                <c:ptCount val="8"/>
                <c:pt idx="0">
                  <c:v>Lower 1</c:v>
                </c:pt>
                <c:pt idx="1">
                  <c:v>Upper 1</c:v>
                </c:pt>
                <c:pt idx="2">
                  <c:v>Lower 2</c:v>
                </c:pt>
                <c:pt idx="3">
                  <c:v>Upper 2</c:v>
                </c:pt>
                <c:pt idx="4">
                  <c:v>Lower 3</c:v>
                </c:pt>
                <c:pt idx="5">
                  <c:v>Upper 3</c:v>
                </c:pt>
                <c:pt idx="6">
                  <c:v>Lower 4</c:v>
                </c:pt>
                <c:pt idx="7">
                  <c:v>Upper 4</c:v>
                </c:pt>
              </c:strCache>
            </c:strRef>
          </c:cat>
          <c:val>
            <c:numRef>
              <c:f>Sheet2!$B$2:$B$9</c:f>
              <c:numCache>
                <c:formatCode>0.0</c:formatCode>
                <c:ptCount val="8"/>
                <c:pt idx="0">
                  <c:v>70.099999999999994</c:v>
                </c:pt>
                <c:pt idx="1">
                  <c:v>83</c:v>
                </c:pt>
                <c:pt idx="2">
                  <c:v>90.1</c:v>
                </c:pt>
                <c:pt idx="3">
                  <c:v>92.5</c:v>
                </c:pt>
                <c:pt idx="4">
                  <c:v>94.4</c:v>
                </c:pt>
                <c:pt idx="5">
                  <c:v>95.7</c:v>
                </c:pt>
                <c:pt idx="6">
                  <c:v>96.1</c:v>
                </c:pt>
                <c:pt idx="7">
                  <c:v>96.2</c:v>
                </c:pt>
              </c:numCache>
            </c:numRef>
          </c:val>
          <c:extLst>
            <c:ext xmlns:c16="http://schemas.microsoft.com/office/drawing/2014/chart" uri="{C3380CC4-5D6E-409C-BE32-E72D297353CC}">
              <c16:uniqueId val="{00000000-0DDF-43D1-9B77-C4925A8A0F5D}"/>
            </c:ext>
          </c:extLst>
        </c:ser>
        <c:ser>
          <c:idx val="1"/>
          <c:order val="1"/>
          <c:tx>
            <c:strRef>
              <c:f>Sheet2!$C$1</c:f>
              <c:strCache>
                <c:ptCount val="1"/>
                <c:pt idx="0">
                  <c:v>Math Grad</c:v>
                </c:pt>
              </c:strCache>
            </c:strRef>
          </c:tx>
          <c:spPr>
            <a:solidFill>
              <a:schemeClr val="bg1">
                <a:lumMod val="5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Sheet2!$A$2:$A$9</c:f>
              <c:strCache>
                <c:ptCount val="8"/>
                <c:pt idx="0">
                  <c:v>Lower 1</c:v>
                </c:pt>
                <c:pt idx="1">
                  <c:v>Upper 1</c:v>
                </c:pt>
                <c:pt idx="2">
                  <c:v>Lower 2</c:v>
                </c:pt>
                <c:pt idx="3">
                  <c:v>Upper 2</c:v>
                </c:pt>
                <c:pt idx="4">
                  <c:v>Lower 3</c:v>
                </c:pt>
                <c:pt idx="5">
                  <c:v>Upper 3</c:v>
                </c:pt>
                <c:pt idx="6">
                  <c:v>Lower 4</c:v>
                </c:pt>
                <c:pt idx="7">
                  <c:v>Upper 4</c:v>
                </c:pt>
              </c:strCache>
            </c:strRef>
          </c:cat>
          <c:val>
            <c:numRef>
              <c:f>Sheet2!$C$2:$C$9</c:f>
              <c:numCache>
                <c:formatCode>0.0</c:formatCode>
                <c:ptCount val="8"/>
                <c:pt idx="0">
                  <c:v>68.3</c:v>
                </c:pt>
                <c:pt idx="1">
                  <c:v>82.2</c:v>
                </c:pt>
                <c:pt idx="2">
                  <c:v>91.3</c:v>
                </c:pt>
                <c:pt idx="3">
                  <c:v>94.5</c:v>
                </c:pt>
                <c:pt idx="4">
                  <c:v>95.6</c:v>
                </c:pt>
                <c:pt idx="5">
                  <c:v>96.6</c:v>
                </c:pt>
                <c:pt idx="6">
                  <c:v>96.8</c:v>
                </c:pt>
                <c:pt idx="7">
                  <c:v>97.2</c:v>
                </c:pt>
              </c:numCache>
            </c:numRef>
          </c:val>
          <c:extLst>
            <c:ext xmlns:c16="http://schemas.microsoft.com/office/drawing/2014/chart" uri="{C3380CC4-5D6E-409C-BE32-E72D297353CC}">
              <c16:uniqueId val="{00000001-0DDF-43D1-9B77-C4925A8A0F5D}"/>
            </c:ext>
          </c:extLst>
        </c:ser>
        <c:ser>
          <c:idx val="2"/>
          <c:order val="2"/>
          <c:tx>
            <c:strRef>
              <c:f>Sheet2!$D$1</c:f>
              <c:strCache>
                <c:ptCount val="1"/>
                <c:pt idx="0">
                  <c:v>ELA PSE</c:v>
                </c:pt>
              </c:strCache>
            </c:strRef>
          </c:tx>
          <c:spPr>
            <a:solidFill>
              <a:srgbClr val="FF0066"/>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Sheet2!$A$2:$A$9</c:f>
              <c:strCache>
                <c:ptCount val="8"/>
                <c:pt idx="0">
                  <c:v>Lower 1</c:v>
                </c:pt>
                <c:pt idx="1">
                  <c:v>Upper 1</c:v>
                </c:pt>
                <c:pt idx="2">
                  <c:v>Lower 2</c:v>
                </c:pt>
                <c:pt idx="3">
                  <c:v>Upper 2</c:v>
                </c:pt>
                <c:pt idx="4">
                  <c:v>Lower 3</c:v>
                </c:pt>
                <c:pt idx="5">
                  <c:v>Upper 3</c:v>
                </c:pt>
                <c:pt idx="6">
                  <c:v>Lower 4</c:v>
                </c:pt>
                <c:pt idx="7">
                  <c:v>Upper 4</c:v>
                </c:pt>
              </c:strCache>
            </c:strRef>
          </c:cat>
          <c:val>
            <c:numRef>
              <c:f>Sheet2!$D$2:$D$9</c:f>
              <c:numCache>
                <c:formatCode>0.0</c:formatCode>
                <c:ptCount val="8"/>
                <c:pt idx="0">
                  <c:v>15.6</c:v>
                </c:pt>
                <c:pt idx="1">
                  <c:v>30.7</c:v>
                </c:pt>
                <c:pt idx="2">
                  <c:v>45.7</c:v>
                </c:pt>
                <c:pt idx="3">
                  <c:v>58.5</c:v>
                </c:pt>
                <c:pt idx="4">
                  <c:v>67</c:v>
                </c:pt>
                <c:pt idx="5">
                  <c:v>72.8</c:v>
                </c:pt>
                <c:pt idx="6">
                  <c:v>77.599999999999994</c:v>
                </c:pt>
                <c:pt idx="7">
                  <c:v>82</c:v>
                </c:pt>
              </c:numCache>
            </c:numRef>
          </c:val>
          <c:extLst>
            <c:ext xmlns:c16="http://schemas.microsoft.com/office/drawing/2014/chart" uri="{C3380CC4-5D6E-409C-BE32-E72D297353CC}">
              <c16:uniqueId val="{00000002-0DDF-43D1-9B77-C4925A8A0F5D}"/>
            </c:ext>
          </c:extLst>
        </c:ser>
        <c:ser>
          <c:idx val="3"/>
          <c:order val="3"/>
          <c:tx>
            <c:strRef>
              <c:f>Sheet2!$E$1</c:f>
              <c:strCache>
                <c:ptCount val="1"/>
                <c:pt idx="0">
                  <c:v>Math PSE</c:v>
                </c:pt>
              </c:strCache>
            </c:strRef>
          </c:tx>
          <c:spPr>
            <a:solidFill>
              <a:srgbClr val="C00000"/>
            </a:solidFill>
            <a:ln w="9525" cap="flat" cmpd="sng" algn="ctr">
              <a:solidFill>
                <a:schemeClr val="lt1">
                  <a:alpha val="50000"/>
                </a:schemeClr>
              </a:solidFill>
              <a:round/>
            </a:ln>
            <a:effectLst/>
          </c:spPr>
          <c:invertIfNegative val="0"/>
          <c:dPt>
            <c:idx val="0"/>
            <c:invertIfNegative val="0"/>
            <c:bubble3D val="0"/>
            <c:spPr>
              <a:solidFill>
                <a:srgbClr val="740000"/>
              </a:solidFill>
              <a:ln w="9525" cap="flat" cmpd="sng" algn="ctr">
                <a:solidFill>
                  <a:schemeClr val="lt1">
                    <a:alpha val="50000"/>
                  </a:schemeClr>
                </a:solidFill>
                <a:round/>
              </a:ln>
              <a:effectLst/>
            </c:spPr>
            <c:extLst>
              <c:ext xmlns:c16="http://schemas.microsoft.com/office/drawing/2014/chart" uri="{C3380CC4-5D6E-409C-BE32-E72D297353CC}">
                <c16:uniqueId val="{00000004-0DDF-43D1-9B77-C4925A8A0F5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Sheet2!$A$2:$A$9</c:f>
              <c:strCache>
                <c:ptCount val="8"/>
                <c:pt idx="0">
                  <c:v>Lower 1</c:v>
                </c:pt>
                <c:pt idx="1">
                  <c:v>Upper 1</c:v>
                </c:pt>
                <c:pt idx="2">
                  <c:v>Lower 2</c:v>
                </c:pt>
                <c:pt idx="3">
                  <c:v>Upper 2</c:v>
                </c:pt>
                <c:pt idx="4">
                  <c:v>Lower 3</c:v>
                </c:pt>
                <c:pt idx="5">
                  <c:v>Upper 3</c:v>
                </c:pt>
                <c:pt idx="6">
                  <c:v>Lower 4</c:v>
                </c:pt>
                <c:pt idx="7">
                  <c:v>Upper 4</c:v>
                </c:pt>
              </c:strCache>
            </c:strRef>
          </c:cat>
          <c:val>
            <c:numRef>
              <c:f>Sheet2!$E$2:$E$9</c:f>
              <c:numCache>
                <c:formatCode>0.0</c:formatCode>
                <c:ptCount val="8"/>
                <c:pt idx="0">
                  <c:v>14.3</c:v>
                </c:pt>
                <c:pt idx="1">
                  <c:v>30.8</c:v>
                </c:pt>
                <c:pt idx="2">
                  <c:v>50.3</c:v>
                </c:pt>
                <c:pt idx="3">
                  <c:v>62.4</c:v>
                </c:pt>
                <c:pt idx="4">
                  <c:v>72.3</c:v>
                </c:pt>
                <c:pt idx="5">
                  <c:v>77.5</c:v>
                </c:pt>
                <c:pt idx="6">
                  <c:v>81.7</c:v>
                </c:pt>
                <c:pt idx="7">
                  <c:v>84</c:v>
                </c:pt>
              </c:numCache>
            </c:numRef>
          </c:val>
          <c:extLst>
            <c:ext xmlns:c16="http://schemas.microsoft.com/office/drawing/2014/chart" uri="{C3380CC4-5D6E-409C-BE32-E72D297353CC}">
              <c16:uniqueId val="{00000005-0DDF-43D1-9B77-C4925A8A0F5D}"/>
            </c:ext>
          </c:extLst>
        </c:ser>
        <c:dLbls>
          <c:dLblPos val="inEnd"/>
          <c:showLegendKey val="0"/>
          <c:showVal val="1"/>
          <c:showCatName val="0"/>
          <c:showSerName val="0"/>
          <c:showPercent val="0"/>
          <c:showBubbleSize val="0"/>
        </c:dLbls>
        <c:gapWidth val="65"/>
        <c:axId val="1384902927"/>
        <c:axId val="1384903343"/>
      </c:barChart>
      <c:catAx>
        <c:axId val="1384902927"/>
        <c:scaling>
          <c:orientation val="minMax"/>
        </c:scaling>
        <c:delete val="1"/>
        <c:axPos val="b"/>
        <c:numFmt formatCode="General" sourceLinked="1"/>
        <c:majorTickMark val="none"/>
        <c:minorTickMark val="none"/>
        <c:tickLblPos val="nextTo"/>
        <c:crossAx val="1384903343"/>
        <c:crosses val="autoZero"/>
        <c:auto val="1"/>
        <c:lblAlgn val="ctr"/>
        <c:lblOffset val="100"/>
        <c:noMultiLvlLbl val="0"/>
      </c:catAx>
      <c:valAx>
        <c:axId val="138490334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1384902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19549-5519-4090-B05F-8CFCF22041E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3A48429-359F-445D-ADDC-F6247961F9DF}">
      <dgm:prSet/>
      <dgm:spPr/>
      <dgm:t>
        <a:bodyPr/>
        <a:lstStyle/>
        <a:p>
          <a:r>
            <a:rPr lang="en-US"/>
            <a:t>Summative Questions: </a:t>
          </a:r>
        </a:p>
      </dgm:t>
    </dgm:pt>
    <dgm:pt modelId="{62C6BD86-ACDC-4AE2-B9B7-429DE9CA7533}" type="parTrans" cxnId="{7F16253E-D4CA-45A6-BBE6-2C3F0DB74B41}">
      <dgm:prSet/>
      <dgm:spPr/>
      <dgm:t>
        <a:bodyPr/>
        <a:lstStyle/>
        <a:p>
          <a:endParaRPr lang="en-US"/>
        </a:p>
      </dgm:t>
    </dgm:pt>
    <dgm:pt modelId="{7D984E68-363A-4C11-B45B-CA9F17BD7BF1}" type="sibTrans" cxnId="{7F16253E-D4CA-45A6-BBE6-2C3F0DB74B41}">
      <dgm:prSet/>
      <dgm:spPr/>
      <dgm:t>
        <a:bodyPr/>
        <a:lstStyle/>
        <a:p>
          <a:endParaRPr lang="en-US"/>
        </a:p>
      </dgm:t>
    </dgm:pt>
    <dgm:pt modelId="{752C94D8-56BA-4EF8-8B0B-896C85306AD1}">
      <dgm:prSet/>
      <dgm:spPr/>
      <dgm:t>
        <a:bodyPr lIns="91440" tIns="91440" rIns="91440" bIns="91440"/>
        <a:lstStyle/>
        <a:p>
          <a:pPr marL="171450" indent="0"/>
          <a:r>
            <a:rPr lang="en-US" dirty="0"/>
            <a:t>How much of the standards did Johnny learn this year?</a:t>
          </a:r>
        </a:p>
      </dgm:t>
    </dgm:pt>
    <dgm:pt modelId="{11F49F1E-70C6-4C48-9D29-9B4FBEA7FB43}" type="parTrans" cxnId="{BF943929-0E66-424C-B3FD-37BCDA0883B0}">
      <dgm:prSet/>
      <dgm:spPr/>
      <dgm:t>
        <a:bodyPr/>
        <a:lstStyle/>
        <a:p>
          <a:endParaRPr lang="en-US"/>
        </a:p>
      </dgm:t>
    </dgm:pt>
    <dgm:pt modelId="{F8FE5F89-32F6-43B3-9560-A62D7603D0EB}" type="sibTrans" cxnId="{BF943929-0E66-424C-B3FD-37BCDA0883B0}">
      <dgm:prSet/>
      <dgm:spPr/>
      <dgm:t>
        <a:bodyPr/>
        <a:lstStyle/>
        <a:p>
          <a:endParaRPr lang="en-US"/>
        </a:p>
      </dgm:t>
    </dgm:pt>
    <dgm:pt modelId="{B06873A1-228D-4DE0-8CD0-79110E97770D}">
      <dgm:prSet/>
      <dgm:spPr/>
      <dgm:t>
        <a:bodyPr lIns="91440" tIns="91440" rIns="91440" bIns="91440"/>
        <a:lstStyle/>
        <a:p>
          <a:pPr marL="169863" indent="0"/>
          <a:r>
            <a:rPr lang="en-US" dirty="0"/>
            <a:t>Overall, where were the strengths and weakness in my class?</a:t>
          </a:r>
        </a:p>
      </dgm:t>
    </dgm:pt>
    <dgm:pt modelId="{B11EB03C-D434-46B2-A3ED-96B857682560}" type="parTrans" cxnId="{2BB31924-E996-4166-A711-2D4F6FAE95FA}">
      <dgm:prSet/>
      <dgm:spPr/>
      <dgm:t>
        <a:bodyPr/>
        <a:lstStyle/>
        <a:p>
          <a:endParaRPr lang="en-US"/>
        </a:p>
      </dgm:t>
    </dgm:pt>
    <dgm:pt modelId="{55EF08D5-31EE-467B-A2FB-144D67E85F76}" type="sibTrans" cxnId="{2BB31924-E996-4166-A711-2D4F6FAE95FA}">
      <dgm:prSet/>
      <dgm:spPr/>
      <dgm:t>
        <a:bodyPr/>
        <a:lstStyle/>
        <a:p>
          <a:endParaRPr lang="en-US"/>
        </a:p>
      </dgm:t>
    </dgm:pt>
    <dgm:pt modelId="{C854F446-422F-4A3C-87EF-75E07E21A923}">
      <dgm:prSet/>
      <dgm:spPr/>
      <dgm:t>
        <a:bodyPr lIns="91440" tIns="91440" rIns="91440" bIns="91440"/>
        <a:lstStyle/>
        <a:p>
          <a:pPr marL="171450" indent="0"/>
          <a:r>
            <a:rPr lang="en-US" dirty="0"/>
            <a:t>Which schools in my district were most successful in meeting the standards? </a:t>
          </a:r>
        </a:p>
      </dgm:t>
    </dgm:pt>
    <dgm:pt modelId="{1398894A-0B1A-4F21-A18A-62ECAAA8031B}" type="parTrans" cxnId="{7B6D2D42-BC29-43F0-8100-9B11FB1F9809}">
      <dgm:prSet/>
      <dgm:spPr/>
      <dgm:t>
        <a:bodyPr/>
        <a:lstStyle/>
        <a:p>
          <a:endParaRPr lang="en-US"/>
        </a:p>
      </dgm:t>
    </dgm:pt>
    <dgm:pt modelId="{BFDDFB43-BD44-4B61-8FBE-0DDA1F8831A9}" type="sibTrans" cxnId="{7B6D2D42-BC29-43F0-8100-9B11FB1F9809}">
      <dgm:prSet/>
      <dgm:spPr/>
      <dgm:t>
        <a:bodyPr/>
        <a:lstStyle/>
        <a:p>
          <a:endParaRPr lang="en-US"/>
        </a:p>
      </dgm:t>
    </dgm:pt>
    <dgm:pt modelId="{008D5D89-6DFB-4770-B663-B770B216D836}">
      <dgm:prSet/>
      <dgm:spPr/>
      <dgm:t>
        <a:bodyPr/>
        <a:lstStyle/>
        <a:p>
          <a:r>
            <a:rPr lang="en-US"/>
            <a:t>Interim Questions:</a:t>
          </a:r>
        </a:p>
      </dgm:t>
    </dgm:pt>
    <dgm:pt modelId="{3F4355E3-43B0-4C06-9A50-C9131B7EE611}" type="parTrans" cxnId="{24FF07A4-2F63-41C5-A482-6CC308273429}">
      <dgm:prSet/>
      <dgm:spPr/>
      <dgm:t>
        <a:bodyPr/>
        <a:lstStyle/>
        <a:p>
          <a:endParaRPr lang="en-US"/>
        </a:p>
      </dgm:t>
    </dgm:pt>
    <dgm:pt modelId="{C5368E42-B6C7-4066-8A3C-FF6954639EFA}" type="sibTrans" cxnId="{24FF07A4-2F63-41C5-A482-6CC308273429}">
      <dgm:prSet/>
      <dgm:spPr/>
      <dgm:t>
        <a:bodyPr/>
        <a:lstStyle/>
        <a:p>
          <a:endParaRPr lang="en-US"/>
        </a:p>
      </dgm:t>
    </dgm:pt>
    <dgm:pt modelId="{EE8976E0-89D7-45E7-98B8-DE4203EE6738}">
      <dgm:prSet/>
      <dgm:spPr/>
      <dgm:t>
        <a:bodyPr/>
        <a:lstStyle/>
        <a:p>
          <a:r>
            <a:rPr lang="en-US" dirty="0"/>
            <a:t>Which standards has Maria mastered?</a:t>
          </a:r>
        </a:p>
      </dgm:t>
    </dgm:pt>
    <dgm:pt modelId="{9FE6A3B3-9C9F-406F-AFBE-7C1CFDCA899A}" type="parTrans" cxnId="{832C3DF7-CBE7-4208-85EE-3B47EC9112B7}">
      <dgm:prSet/>
      <dgm:spPr/>
      <dgm:t>
        <a:bodyPr/>
        <a:lstStyle/>
        <a:p>
          <a:endParaRPr lang="en-US"/>
        </a:p>
      </dgm:t>
    </dgm:pt>
    <dgm:pt modelId="{3B94E462-4C73-4C3E-942C-DCC47ABED674}" type="sibTrans" cxnId="{832C3DF7-CBE7-4208-85EE-3B47EC9112B7}">
      <dgm:prSet/>
      <dgm:spPr/>
      <dgm:t>
        <a:bodyPr/>
        <a:lstStyle/>
        <a:p>
          <a:endParaRPr lang="en-US"/>
        </a:p>
      </dgm:t>
    </dgm:pt>
    <dgm:pt modelId="{D105A631-D2AA-45E2-900D-52481AE309DC}">
      <dgm:prSet/>
      <dgm:spPr/>
      <dgm:t>
        <a:bodyPr/>
        <a:lstStyle/>
        <a:p>
          <a:r>
            <a:rPr lang="en-US" dirty="0"/>
            <a:t>How much has Maria grown from October to January? Is that a lot?</a:t>
          </a:r>
        </a:p>
      </dgm:t>
    </dgm:pt>
    <dgm:pt modelId="{6C148FFB-AF63-4EA4-AB2E-8667617E5BF5}" type="parTrans" cxnId="{09E32A27-81BC-4865-8C77-A5BA9F52F35C}">
      <dgm:prSet/>
      <dgm:spPr/>
      <dgm:t>
        <a:bodyPr/>
        <a:lstStyle/>
        <a:p>
          <a:endParaRPr lang="en-US"/>
        </a:p>
      </dgm:t>
    </dgm:pt>
    <dgm:pt modelId="{8CB33D5A-5E31-48E2-A902-5E7D748D3237}" type="sibTrans" cxnId="{09E32A27-81BC-4865-8C77-A5BA9F52F35C}">
      <dgm:prSet/>
      <dgm:spPr/>
      <dgm:t>
        <a:bodyPr/>
        <a:lstStyle/>
        <a:p>
          <a:endParaRPr lang="en-US"/>
        </a:p>
      </dgm:t>
    </dgm:pt>
    <dgm:pt modelId="{8A559D09-AC55-4DAA-A724-E1BCC1A87FA6}">
      <dgm:prSet/>
      <dgm:spPr/>
      <dgm:t>
        <a:bodyPr/>
        <a:lstStyle/>
        <a:p>
          <a:r>
            <a:rPr lang="en-US" dirty="0"/>
            <a:t>If Maria took the summative test today, how would she likely perform?</a:t>
          </a:r>
        </a:p>
      </dgm:t>
    </dgm:pt>
    <dgm:pt modelId="{7C59ACB9-31FE-4AE8-B392-3974BB1ABDE5}" type="parTrans" cxnId="{3C505958-9CA5-4025-BE58-F045CEF4833C}">
      <dgm:prSet/>
      <dgm:spPr/>
      <dgm:t>
        <a:bodyPr/>
        <a:lstStyle/>
        <a:p>
          <a:endParaRPr lang="en-US"/>
        </a:p>
      </dgm:t>
    </dgm:pt>
    <dgm:pt modelId="{7698EBFB-F722-445A-B8F4-BBD9CB297B26}" type="sibTrans" cxnId="{3C505958-9CA5-4025-BE58-F045CEF4833C}">
      <dgm:prSet/>
      <dgm:spPr/>
      <dgm:t>
        <a:bodyPr/>
        <a:lstStyle/>
        <a:p>
          <a:endParaRPr lang="en-US"/>
        </a:p>
      </dgm:t>
    </dgm:pt>
    <dgm:pt modelId="{A238C84C-8719-4A0F-9529-55AC81F61CCC}">
      <dgm:prSet/>
      <dgm:spPr/>
      <dgm:t>
        <a:bodyPr/>
        <a:lstStyle/>
        <a:p>
          <a:r>
            <a:rPr lang="en-US"/>
            <a:t>Formative Questions:</a:t>
          </a:r>
        </a:p>
      </dgm:t>
    </dgm:pt>
    <dgm:pt modelId="{C4F7B6BD-C470-4360-9A0C-F956A0F4D550}" type="parTrans" cxnId="{86FB6A1C-08A2-46A1-9E95-31CF664425CE}">
      <dgm:prSet/>
      <dgm:spPr/>
      <dgm:t>
        <a:bodyPr/>
        <a:lstStyle/>
        <a:p>
          <a:endParaRPr lang="en-US"/>
        </a:p>
      </dgm:t>
    </dgm:pt>
    <dgm:pt modelId="{5BD93F0B-3960-4051-8AB9-B583058379B4}" type="sibTrans" cxnId="{86FB6A1C-08A2-46A1-9E95-31CF664425CE}">
      <dgm:prSet/>
      <dgm:spPr/>
      <dgm:t>
        <a:bodyPr/>
        <a:lstStyle/>
        <a:p>
          <a:endParaRPr lang="en-US"/>
        </a:p>
      </dgm:t>
    </dgm:pt>
    <dgm:pt modelId="{CC981B15-1DFF-439E-B54F-9AB05B8DF5D7}">
      <dgm:prSet/>
      <dgm:spPr/>
      <dgm:t>
        <a:bodyPr/>
        <a:lstStyle/>
        <a:p>
          <a:pPr marL="519113" indent="0"/>
          <a:r>
            <a:rPr lang="en-US" dirty="0"/>
            <a:t>Do my students understand what I just taught them?</a:t>
          </a:r>
        </a:p>
      </dgm:t>
    </dgm:pt>
    <dgm:pt modelId="{53FC9F9D-7F33-4C77-8B23-A347DBE15073}" type="parTrans" cxnId="{99C642B6-2347-49A7-BE2F-001FDDD02B36}">
      <dgm:prSet/>
      <dgm:spPr/>
      <dgm:t>
        <a:bodyPr/>
        <a:lstStyle/>
        <a:p>
          <a:endParaRPr lang="en-US"/>
        </a:p>
      </dgm:t>
    </dgm:pt>
    <dgm:pt modelId="{D556F8E5-C538-46B3-A211-51EB2100E3EB}" type="sibTrans" cxnId="{99C642B6-2347-49A7-BE2F-001FDDD02B36}">
      <dgm:prSet/>
      <dgm:spPr/>
      <dgm:t>
        <a:bodyPr/>
        <a:lstStyle/>
        <a:p>
          <a:endParaRPr lang="en-US"/>
        </a:p>
      </dgm:t>
    </dgm:pt>
    <dgm:pt modelId="{E0FB06A5-EF5C-4B2B-A44D-5293FA407B45}">
      <dgm:prSet/>
      <dgm:spPr/>
      <dgm:t>
        <a:bodyPr/>
        <a:lstStyle/>
        <a:p>
          <a:pPr marL="519113" indent="0"/>
          <a:r>
            <a:rPr lang="en-US" dirty="0"/>
            <a:t>Where are they struggling?</a:t>
          </a:r>
        </a:p>
      </dgm:t>
    </dgm:pt>
    <dgm:pt modelId="{E5AF17AF-615C-473C-AB79-6F717048C8F8}" type="parTrans" cxnId="{3E740551-B710-4A7F-BC24-1D7F9DE101F7}">
      <dgm:prSet/>
      <dgm:spPr/>
      <dgm:t>
        <a:bodyPr/>
        <a:lstStyle/>
        <a:p>
          <a:endParaRPr lang="en-US"/>
        </a:p>
      </dgm:t>
    </dgm:pt>
    <dgm:pt modelId="{4696FDE7-5BC8-4535-9CAE-C101C483E79B}" type="sibTrans" cxnId="{3E740551-B710-4A7F-BC24-1D7F9DE101F7}">
      <dgm:prSet/>
      <dgm:spPr/>
      <dgm:t>
        <a:bodyPr/>
        <a:lstStyle/>
        <a:p>
          <a:endParaRPr lang="en-US"/>
        </a:p>
      </dgm:t>
    </dgm:pt>
    <dgm:pt modelId="{716A05A2-F428-4F7C-8A1B-AB111ECC3A84}">
      <dgm:prSet/>
      <dgm:spPr/>
      <dgm:t>
        <a:bodyPr lIns="91440" tIns="91440" rIns="91440" bIns="91440"/>
        <a:lstStyle/>
        <a:p>
          <a:pPr marL="171450" indent="0"/>
          <a:endParaRPr lang="en-US" dirty="0"/>
        </a:p>
      </dgm:t>
    </dgm:pt>
    <dgm:pt modelId="{F776FDB2-9BFC-4C56-B762-BAF599A67315}" type="parTrans" cxnId="{E632A2B2-E19E-4D13-85D0-9BCB422DADB0}">
      <dgm:prSet/>
      <dgm:spPr/>
      <dgm:t>
        <a:bodyPr/>
        <a:lstStyle/>
        <a:p>
          <a:endParaRPr lang="en-US"/>
        </a:p>
      </dgm:t>
    </dgm:pt>
    <dgm:pt modelId="{F4453FCC-FD95-41AB-A16F-5ECE6C89D6B5}" type="sibTrans" cxnId="{E632A2B2-E19E-4D13-85D0-9BCB422DADB0}">
      <dgm:prSet/>
      <dgm:spPr/>
      <dgm:t>
        <a:bodyPr/>
        <a:lstStyle/>
        <a:p>
          <a:endParaRPr lang="en-US"/>
        </a:p>
      </dgm:t>
    </dgm:pt>
    <dgm:pt modelId="{EF58429C-ED1C-4EC8-97DD-94DFE8C63A12}" type="pres">
      <dgm:prSet presAssocID="{F7819549-5519-4090-B05F-8CFCF22041EA}" presName="linear" presStyleCnt="0">
        <dgm:presLayoutVars>
          <dgm:dir/>
          <dgm:animLvl val="lvl"/>
          <dgm:resizeHandles val="exact"/>
        </dgm:presLayoutVars>
      </dgm:prSet>
      <dgm:spPr/>
    </dgm:pt>
    <dgm:pt modelId="{AC42A4BD-AF3E-44AA-9A66-930F212457A1}" type="pres">
      <dgm:prSet presAssocID="{03A48429-359F-445D-ADDC-F6247961F9DF}" presName="parentLin" presStyleCnt="0"/>
      <dgm:spPr/>
    </dgm:pt>
    <dgm:pt modelId="{C133116A-7918-4A13-AED1-823F2412271C}" type="pres">
      <dgm:prSet presAssocID="{03A48429-359F-445D-ADDC-F6247961F9DF}" presName="parentLeftMargin" presStyleLbl="node1" presStyleIdx="0" presStyleCnt="3"/>
      <dgm:spPr/>
    </dgm:pt>
    <dgm:pt modelId="{5EDC14AD-616F-4F72-906A-33BDB763822E}" type="pres">
      <dgm:prSet presAssocID="{03A48429-359F-445D-ADDC-F6247961F9DF}" presName="parentText" presStyleLbl="node1" presStyleIdx="0" presStyleCnt="3" custLinFactNeighborX="-93035" custLinFactNeighborY="-42944">
        <dgm:presLayoutVars>
          <dgm:chMax val="0"/>
          <dgm:bulletEnabled val="1"/>
        </dgm:presLayoutVars>
      </dgm:prSet>
      <dgm:spPr/>
    </dgm:pt>
    <dgm:pt modelId="{706A06B6-0F2B-405D-BDD9-43605AA73596}" type="pres">
      <dgm:prSet presAssocID="{03A48429-359F-445D-ADDC-F6247961F9DF}" presName="negativeSpace" presStyleCnt="0"/>
      <dgm:spPr/>
    </dgm:pt>
    <dgm:pt modelId="{B27EE288-4064-4864-A131-C52CF64572CF}" type="pres">
      <dgm:prSet presAssocID="{03A48429-359F-445D-ADDC-F6247961F9DF}" presName="childText" presStyleLbl="conFgAcc1" presStyleIdx="0" presStyleCnt="3" custScaleY="117105">
        <dgm:presLayoutVars>
          <dgm:bulletEnabled val="1"/>
        </dgm:presLayoutVars>
      </dgm:prSet>
      <dgm:spPr/>
    </dgm:pt>
    <dgm:pt modelId="{EEBB0674-5567-4F6A-A69D-950B4797CA12}" type="pres">
      <dgm:prSet presAssocID="{7D984E68-363A-4C11-B45B-CA9F17BD7BF1}" presName="spaceBetweenRectangles" presStyleCnt="0"/>
      <dgm:spPr/>
    </dgm:pt>
    <dgm:pt modelId="{B081CDA0-09CE-4B88-9442-344A0A52722A}" type="pres">
      <dgm:prSet presAssocID="{008D5D89-6DFB-4770-B663-B770B216D836}" presName="parentLin" presStyleCnt="0"/>
      <dgm:spPr/>
    </dgm:pt>
    <dgm:pt modelId="{5BFAAE0D-DA15-4EDE-8464-15C8FB83052D}" type="pres">
      <dgm:prSet presAssocID="{008D5D89-6DFB-4770-B663-B770B216D836}" presName="parentLeftMargin" presStyleLbl="node1" presStyleIdx="0" presStyleCnt="3"/>
      <dgm:spPr/>
    </dgm:pt>
    <dgm:pt modelId="{DE973F8C-191B-4D84-A046-C90B020C6D80}" type="pres">
      <dgm:prSet presAssocID="{008D5D89-6DFB-4770-B663-B770B216D836}" presName="parentText" presStyleLbl="node1" presStyleIdx="1" presStyleCnt="3" custLinFactNeighborX="29157" custLinFactNeighborY="-19120">
        <dgm:presLayoutVars>
          <dgm:chMax val="0"/>
          <dgm:bulletEnabled val="1"/>
        </dgm:presLayoutVars>
      </dgm:prSet>
      <dgm:spPr/>
    </dgm:pt>
    <dgm:pt modelId="{3FDCD772-0295-4493-8D7E-A1757954A6AA}" type="pres">
      <dgm:prSet presAssocID="{008D5D89-6DFB-4770-B663-B770B216D836}" presName="negativeSpace" presStyleCnt="0"/>
      <dgm:spPr/>
    </dgm:pt>
    <dgm:pt modelId="{EF3DAA06-E2B3-409C-B6FE-4399A6D8E077}" type="pres">
      <dgm:prSet presAssocID="{008D5D89-6DFB-4770-B663-B770B216D836}" presName="childText" presStyleLbl="conFgAcc1" presStyleIdx="1" presStyleCnt="3">
        <dgm:presLayoutVars>
          <dgm:bulletEnabled val="1"/>
        </dgm:presLayoutVars>
      </dgm:prSet>
      <dgm:spPr/>
    </dgm:pt>
    <dgm:pt modelId="{969BC534-2B15-49AD-B369-7350A669B139}" type="pres">
      <dgm:prSet presAssocID="{C5368E42-B6C7-4066-8A3C-FF6954639EFA}" presName="spaceBetweenRectangles" presStyleCnt="0"/>
      <dgm:spPr/>
    </dgm:pt>
    <dgm:pt modelId="{EB401791-E875-410D-8C8E-8C1567F11A79}" type="pres">
      <dgm:prSet presAssocID="{A238C84C-8719-4A0F-9529-55AC81F61CCC}" presName="parentLin" presStyleCnt="0"/>
      <dgm:spPr/>
    </dgm:pt>
    <dgm:pt modelId="{2BB07DA4-C92E-4C39-BA55-B13062EF1A76}" type="pres">
      <dgm:prSet presAssocID="{A238C84C-8719-4A0F-9529-55AC81F61CCC}" presName="parentLeftMargin" presStyleLbl="node1" presStyleIdx="1" presStyleCnt="3"/>
      <dgm:spPr/>
    </dgm:pt>
    <dgm:pt modelId="{69082016-4C6D-4615-8917-7DC670A1BA92}" type="pres">
      <dgm:prSet presAssocID="{A238C84C-8719-4A0F-9529-55AC81F61CCC}" presName="parentText" presStyleLbl="node1" presStyleIdx="2" presStyleCnt="3" custLinFactX="2676" custLinFactNeighborX="100000" custLinFactNeighborY="-19121">
        <dgm:presLayoutVars>
          <dgm:chMax val="0"/>
          <dgm:bulletEnabled val="1"/>
        </dgm:presLayoutVars>
      </dgm:prSet>
      <dgm:spPr/>
    </dgm:pt>
    <dgm:pt modelId="{9F8BD7AE-CD7C-431A-B8F5-D4595AAA6837}" type="pres">
      <dgm:prSet presAssocID="{A238C84C-8719-4A0F-9529-55AC81F61CCC}" presName="negativeSpace" presStyleCnt="0"/>
      <dgm:spPr/>
    </dgm:pt>
    <dgm:pt modelId="{F2FCCB78-E960-4786-92AA-9C9BD307866D}" type="pres">
      <dgm:prSet presAssocID="{A238C84C-8719-4A0F-9529-55AC81F61CCC}" presName="childText" presStyleLbl="conFgAcc1" presStyleIdx="2" presStyleCnt="3">
        <dgm:presLayoutVars>
          <dgm:bulletEnabled val="1"/>
        </dgm:presLayoutVars>
      </dgm:prSet>
      <dgm:spPr/>
    </dgm:pt>
  </dgm:ptLst>
  <dgm:cxnLst>
    <dgm:cxn modelId="{86FB6A1C-08A2-46A1-9E95-31CF664425CE}" srcId="{F7819549-5519-4090-B05F-8CFCF22041EA}" destId="{A238C84C-8719-4A0F-9529-55AC81F61CCC}" srcOrd="2" destOrd="0" parTransId="{C4F7B6BD-C470-4360-9A0C-F956A0F4D550}" sibTransId="{5BD93F0B-3960-4051-8AB9-B583058379B4}"/>
    <dgm:cxn modelId="{DA59D023-FD59-4D4F-AD9E-D68C0418FE37}" type="presOf" srcId="{E0FB06A5-EF5C-4B2B-A44D-5293FA407B45}" destId="{F2FCCB78-E960-4786-92AA-9C9BD307866D}" srcOrd="0" destOrd="1" presId="urn:microsoft.com/office/officeart/2005/8/layout/list1"/>
    <dgm:cxn modelId="{2BB31924-E996-4166-A711-2D4F6FAE95FA}" srcId="{03A48429-359F-445D-ADDC-F6247961F9DF}" destId="{B06873A1-228D-4DE0-8CD0-79110E97770D}" srcOrd="2" destOrd="0" parTransId="{B11EB03C-D434-46B2-A3ED-96B857682560}" sibTransId="{55EF08D5-31EE-467B-A2FB-144D67E85F76}"/>
    <dgm:cxn modelId="{09E32A27-81BC-4865-8C77-A5BA9F52F35C}" srcId="{008D5D89-6DFB-4770-B663-B770B216D836}" destId="{D105A631-D2AA-45E2-900D-52481AE309DC}" srcOrd="1" destOrd="0" parTransId="{6C148FFB-AF63-4EA4-AB2E-8667617E5BF5}" sibTransId="{8CB33D5A-5E31-48E2-A902-5E7D748D3237}"/>
    <dgm:cxn modelId="{BF943929-0E66-424C-B3FD-37BCDA0883B0}" srcId="{03A48429-359F-445D-ADDC-F6247961F9DF}" destId="{752C94D8-56BA-4EF8-8B0B-896C85306AD1}" srcOrd="1" destOrd="0" parTransId="{11F49F1E-70C6-4C48-9D29-9B4FBEA7FB43}" sibTransId="{F8FE5F89-32F6-43B3-9560-A62D7603D0EB}"/>
    <dgm:cxn modelId="{E1493C29-C1F0-4213-B3A2-D42B2DCFCD89}" type="presOf" srcId="{8A559D09-AC55-4DAA-A724-E1BCC1A87FA6}" destId="{EF3DAA06-E2B3-409C-B6FE-4399A6D8E077}" srcOrd="0" destOrd="2" presId="urn:microsoft.com/office/officeart/2005/8/layout/list1"/>
    <dgm:cxn modelId="{EEE97129-80EA-47C2-BC36-65A69751E6DC}" type="presOf" srcId="{C854F446-422F-4A3C-87EF-75E07E21A923}" destId="{B27EE288-4064-4864-A131-C52CF64572CF}" srcOrd="0" destOrd="3" presId="urn:microsoft.com/office/officeart/2005/8/layout/list1"/>
    <dgm:cxn modelId="{E23E0739-B154-4A9E-8C11-9CCABDC9C420}" type="presOf" srcId="{752C94D8-56BA-4EF8-8B0B-896C85306AD1}" destId="{B27EE288-4064-4864-A131-C52CF64572CF}" srcOrd="0" destOrd="1" presId="urn:microsoft.com/office/officeart/2005/8/layout/list1"/>
    <dgm:cxn modelId="{7F16253E-D4CA-45A6-BBE6-2C3F0DB74B41}" srcId="{F7819549-5519-4090-B05F-8CFCF22041EA}" destId="{03A48429-359F-445D-ADDC-F6247961F9DF}" srcOrd="0" destOrd="0" parTransId="{62C6BD86-ACDC-4AE2-B9B7-429DE9CA7533}" sibTransId="{7D984E68-363A-4C11-B45B-CA9F17BD7BF1}"/>
    <dgm:cxn modelId="{6430275F-45A4-44C6-82BB-EB5E8EBDBA9B}" type="presOf" srcId="{716A05A2-F428-4F7C-8A1B-AB111ECC3A84}" destId="{B27EE288-4064-4864-A131-C52CF64572CF}" srcOrd="0" destOrd="0" presId="urn:microsoft.com/office/officeart/2005/8/layout/list1"/>
    <dgm:cxn modelId="{BE31B55F-289B-4DC6-BF84-B19C3B379C20}" type="presOf" srcId="{EE8976E0-89D7-45E7-98B8-DE4203EE6738}" destId="{EF3DAA06-E2B3-409C-B6FE-4399A6D8E077}" srcOrd="0" destOrd="0" presId="urn:microsoft.com/office/officeart/2005/8/layout/list1"/>
    <dgm:cxn modelId="{7B6D2D42-BC29-43F0-8100-9B11FB1F9809}" srcId="{03A48429-359F-445D-ADDC-F6247961F9DF}" destId="{C854F446-422F-4A3C-87EF-75E07E21A923}" srcOrd="3" destOrd="0" parTransId="{1398894A-0B1A-4F21-A18A-62ECAAA8031B}" sibTransId="{BFDDFB43-BD44-4B61-8FBE-0DDA1F8831A9}"/>
    <dgm:cxn modelId="{2A903A6B-1DBC-4225-89E0-8F3121462555}" type="presOf" srcId="{008D5D89-6DFB-4770-B663-B770B216D836}" destId="{5BFAAE0D-DA15-4EDE-8464-15C8FB83052D}" srcOrd="0" destOrd="0" presId="urn:microsoft.com/office/officeart/2005/8/layout/list1"/>
    <dgm:cxn modelId="{3E740551-B710-4A7F-BC24-1D7F9DE101F7}" srcId="{A238C84C-8719-4A0F-9529-55AC81F61CCC}" destId="{E0FB06A5-EF5C-4B2B-A44D-5293FA407B45}" srcOrd="1" destOrd="0" parTransId="{E5AF17AF-615C-473C-AB79-6F717048C8F8}" sibTransId="{4696FDE7-5BC8-4535-9CAE-C101C483E79B}"/>
    <dgm:cxn modelId="{3C505958-9CA5-4025-BE58-F045CEF4833C}" srcId="{008D5D89-6DFB-4770-B663-B770B216D836}" destId="{8A559D09-AC55-4DAA-A724-E1BCC1A87FA6}" srcOrd="2" destOrd="0" parTransId="{7C59ACB9-31FE-4AE8-B392-3974BB1ABDE5}" sibTransId="{7698EBFB-F722-445A-B8F4-BBD9CB297B26}"/>
    <dgm:cxn modelId="{96C48880-54AC-4542-B827-8A4ED85162E7}" type="presOf" srcId="{CC981B15-1DFF-439E-B54F-9AB05B8DF5D7}" destId="{F2FCCB78-E960-4786-92AA-9C9BD307866D}" srcOrd="0" destOrd="0" presId="urn:microsoft.com/office/officeart/2005/8/layout/list1"/>
    <dgm:cxn modelId="{210BFE89-2BD6-43F9-BB52-AF7D48CDA755}" type="presOf" srcId="{F7819549-5519-4090-B05F-8CFCF22041EA}" destId="{EF58429C-ED1C-4EC8-97DD-94DFE8C63A12}" srcOrd="0" destOrd="0" presId="urn:microsoft.com/office/officeart/2005/8/layout/list1"/>
    <dgm:cxn modelId="{83B2178F-981B-49F8-A3F3-1442095C2170}" type="presOf" srcId="{008D5D89-6DFB-4770-B663-B770B216D836}" destId="{DE973F8C-191B-4D84-A046-C90B020C6D80}" srcOrd="1" destOrd="0" presId="urn:microsoft.com/office/officeart/2005/8/layout/list1"/>
    <dgm:cxn modelId="{5A86EC97-4309-4323-9073-69227DEC6182}" type="presOf" srcId="{03A48429-359F-445D-ADDC-F6247961F9DF}" destId="{5EDC14AD-616F-4F72-906A-33BDB763822E}" srcOrd="1" destOrd="0" presId="urn:microsoft.com/office/officeart/2005/8/layout/list1"/>
    <dgm:cxn modelId="{ACF5539A-6DA7-4766-BA5B-3B11FE75A718}" type="presOf" srcId="{D105A631-D2AA-45E2-900D-52481AE309DC}" destId="{EF3DAA06-E2B3-409C-B6FE-4399A6D8E077}" srcOrd="0" destOrd="1" presId="urn:microsoft.com/office/officeart/2005/8/layout/list1"/>
    <dgm:cxn modelId="{24FF07A4-2F63-41C5-A482-6CC308273429}" srcId="{F7819549-5519-4090-B05F-8CFCF22041EA}" destId="{008D5D89-6DFB-4770-B663-B770B216D836}" srcOrd="1" destOrd="0" parTransId="{3F4355E3-43B0-4C06-9A50-C9131B7EE611}" sibTransId="{C5368E42-B6C7-4066-8A3C-FF6954639EFA}"/>
    <dgm:cxn modelId="{E632A2B2-E19E-4D13-85D0-9BCB422DADB0}" srcId="{03A48429-359F-445D-ADDC-F6247961F9DF}" destId="{716A05A2-F428-4F7C-8A1B-AB111ECC3A84}" srcOrd="0" destOrd="0" parTransId="{F776FDB2-9BFC-4C56-B762-BAF599A67315}" sibTransId="{F4453FCC-FD95-41AB-A16F-5ECE6C89D6B5}"/>
    <dgm:cxn modelId="{6AA405B4-EB9C-4370-8E11-A53E187BF8C2}" type="presOf" srcId="{B06873A1-228D-4DE0-8CD0-79110E97770D}" destId="{B27EE288-4064-4864-A131-C52CF64572CF}" srcOrd="0" destOrd="2" presId="urn:microsoft.com/office/officeart/2005/8/layout/list1"/>
    <dgm:cxn modelId="{99C642B6-2347-49A7-BE2F-001FDDD02B36}" srcId="{A238C84C-8719-4A0F-9529-55AC81F61CCC}" destId="{CC981B15-1DFF-439E-B54F-9AB05B8DF5D7}" srcOrd="0" destOrd="0" parTransId="{53FC9F9D-7F33-4C77-8B23-A347DBE15073}" sibTransId="{D556F8E5-C538-46B3-A211-51EB2100E3EB}"/>
    <dgm:cxn modelId="{3BC25BB9-5350-410F-B9F2-3DF6C546E413}" type="presOf" srcId="{A238C84C-8719-4A0F-9529-55AC81F61CCC}" destId="{2BB07DA4-C92E-4C39-BA55-B13062EF1A76}" srcOrd="0" destOrd="0" presId="urn:microsoft.com/office/officeart/2005/8/layout/list1"/>
    <dgm:cxn modelId="{BAD790EC-A89C-4F33-A660-8442D88A6EAD}" type="presOf" srcId="{A238C84C-8719-4A0F-9529-55AC81F61CCC}" destId="{69082016-4C6D-4615-8917-7DC670A1BA92}" srcOrd="1" destOrd="0" presId="urn:microsoft.com/office/officeart/2005/8/layout/list1"/>
    <dgm:cxn modelId="{6AC973F4-32D7-4124-BB41-3C30793390A7}" type="presOf" srcId="{03A48429-359F-445D-ADDC-F6247961F9DF}" destId="{C133116A-7918-4A13-AED1-823F2412271C}" srcOrd="0" destOrd="0" presId="urn:microsoft.com/office/officeart/2005/8/layout/list1"/>
    <dgm:cxn modelId="{832C3DF7-CBE7-4208-85EE-3B47EC9112B7}" srcId="{008D5D89-6DFB-4770-B663-B770B216D836}" destId="{EE8976E0-89D7-45E7-98B8-DE4203EE6738}" srcOrd="0" destOrd="0" parTransId="{9FE6A3B3-9C9F-406F-AFBE-7C1CFDCA899A}" sibTransId="{3B94E462-4C73-4C3E-942C-DCC47ABED674}"/>
    <dgm:cxn modelId="{536FFBA9-6F01-4D7F-B9D7-5DD5982F4869}" type="presParOf" srcId="{EF58429C-ED1C-4EC8-97DD-94DFE8C63A12}" destId="{AC42A4BD-AF3E-44AA-9A66-930F212457A1}" srcOrd="0" destOrd="0" presId="urn:microsoft.com/office/officeart/2005/8/layout/list1"/>
    <dgm:cxn modelId="{C2895921-D90C-4B0B-AF0C-83C6ECFB0E12}" type="presParOf" srcId="{AC42A4BD-AF3E-44AA-9A66-930F212457A1}" destId="{C133116A-7918-4A13-AED1-823F2412271C}" srcOrd="0" destOrd="0" presId="urn:microsoft.com/office/officeart/2005/8/layout/list1"/>
    <dgm:cxn modelId="{0234C084-8E20-43B0-8084-795634977EFC}" type="presParOf" srcId="{AC42A4BD-AF3E-44AA-9A66-930F212457A1}" destId="{5EDC14AD-616F-4F72-906A-33BDB763822E}" srcOrd="1" destOrd="0" presId="urn:microsoft.com/office/officeart/2005/8/layout/list1"/>
    <dgm:cxn modelId="{D13BFF25-19E7-4295-BDB9-03BE6131BF44}" type="presParOf" srcId="{EF58429C-ED1C-4EC8-97DD-94DFE8C63A12}" destId="{706A06B6-0F2B-405D-BDD9-43605AA73596}" srcOrd="1" destOrd="0" presId="urn:microsoft.com/office/officeart/2005/8/layout/list1"/>
    <dgm:cxn modelId="{BE7A04F2-F2B9-46C0-A515-C4BED60B6F68}" type="presParOf" srcId="{EF58429C-ED1C-4EC8-97DD-94DFE8C63A12}" destId="{B27EE288-4064-4864-A131-C52CF64572CF}" srcOrd="2" destOrd="0" presId="urn:microsoft.com/office/officeart/2005/8/layout/list1"/>
    <dgm:cxn modelId="{54F8C717-AC79-4190-AC5D-E42E9C3CB397}" type="presParOf" srcId="{EF58429C-ED1C-4EC8-97DD-94DFE8C63A12}" destId="{EEBB0674-5567-4F6A-A69D-950B4797CA12}" srcOrd="3" destOrd="0" presId="urn:microsoft.com/office/officeart/2005/8/layout/list1"/>
    <dgm:cxn modelId="{72B8F4E3-AFDD-4460-8714-448142E8F3A4}" type="presParOf" srcId="{EF58429C-ED1C-4EC8-97DD-94DFE8C63A12}" destId="{B081CDA0-09CE-4B88-9442-344A0A52722A}" srcOrd="4" destOrd="0" presId="urn:microsoft.com/office/officeart/2005/8/layout/list1"/>
    <dgm:cxn modelId="{EF618784-1854-4B52-8DDF-D87251BA3073}" type="presParOf" srcId="{B081CDA0-09CE-4B88-9442-344A0A52722A}" destId="{5BFAAE0D-DA15-4EDE-8464-15C8FB83052D}" srcOrd="0" destOrd="0" presId="urn:microsoft.com/office/officeart/2005/8/layout/list1"/>
    <dgm:cxn modelId="{F4FF608F-E97B-41F6-A425-32A321DE59AE}" type="presParOf" srcId="{B081CDA0-09CE-4B88-9442-344A0A52722A}" destId="{DE973F8C-191B-4D84-A046-C90B020C6D80}" srcOrd="1" destOrd="0" presId="urn:microsoft.com/office/officeart/2005/8/layout/list1"/>
    <dgm:cxn modelId="{53495949-41F7-466D-9B97-7E445A926FEE}" type="presParOf" srcId="{EF58429C-ED1C-4EC8-97DD-94DFE8C63A12}" destId="{3FDCD772-0295-4493-8D7E-A1757954A6AA}" srcOrd="5" destOrd="0" presId="urn:microsoft.com/office/officeart/2005/8/layout/list1"/>
    <dgm:cxn modelId="{5B91B6F7-902D-4A79-8520-D6FDDC8A64D9}" type="presParOf" srcId="{EF58429C-ED1C-4EC8-97DD-94DFE8C63A12}" destId="{EF3DAA06-E2B3-409C-B6FE-4399A6D8E077}" srcOrd="6" destOrd="0" presId="urn:microsoft.com/office/officeart/2005/8/layout/list1"/>
    <dgm:cxn modelId="{04956B81-F2EA-416B-8A20-3E980C988CD5}" type="presParOf" srcId="{EF58429C-ED1C-4EC8-97DD-94DFE8C63A12}" destId="{969BC534-2B15-49AD-B369-7350A669B139}" srcOrd="7" destOrd="0" presId="urn:microsoft.com/office/officeart/2005/8/layout/list1"/>
    <dgm:cxn modelId="{A2B350F0-FEEB-4847-99AB-A0C06BC11C30}" type="presParOf" srcId="{EF58429C-ED1C-4EC8-97DD-94DFE8C63A12}" destId="{EB401791-E875-410D-8C8E-8C1567F11A79}" srcOrd="8" destOrd="0" presId="urn:microsoft.com/office/officeart/2005/8/layout/list1"/>
    <dgm:cxn modelId="{53521FD7-BDA6-46A4-A538-10E44783B9B8}" type="presParOf" srcId="{EB401791-E875-410D-8C8E-8C1567F11A79}" destId="{2BB07DA4-C92E-4C39-BA55-B13062EF1A76}" srcOrd="0" destOrd="0" presId="urn:microsoft.com/office/officeart/2005/8/layout/list1"/>
    <dgm:cxn modelId="{9B5CD2AB-2703-4441-8A80-EBB959361D39}" type="presParOf" srcId="{EB401791-E875-410D-8C8E-8C1567F11A79}" destId="{69082016-4C6D-4615-8917-7DC670A1BA92}" srcOrd="1" destOrd="0" presId="urn:microsoft.com/office/officeart/2005/8/layout/list1"/>
    <dgm:cxn modelId="{FDB8AA8F-91D2-4FBA-B77C-1E48877CEBD7}" type="presParOf" srcId="{EF58429C-ED1C-4EC8-97DD-94DFE8C63A12}" destId="{9F8BD7AE-CD7C-431A-B8F5-D4595AAA6837}" srcOrd="9" destOrd="0" presId="urn:microsoft.com/office/officeart/2005/8/layout/list1"/>
    <dgm:cxn modelId="{CE45F9AC-0DDF-4770-AF12-3FDBEF712EF7}" type="presParOf" srcId="{EF58429C-ED1C-4EC8-97DD-94DFE8C63A12}" destId="{F2FCCB78-E960-4786-92AA-9C9BD307866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EE288-4064-4864-A131-C52CF64572CF}">
      <dsp:nvSpPr>
        <dsp:cNvPr id="0" name=""/>
        <dsp:cNvSpPr/>
      </dsp:nvSpPr>
      <dsp:spPr>
        <a:xfrm>
          <a:off x="0" y="293741"/>
          <a:ext cx="8130040" cy="153454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0" algn="l" defTabSz="711200">
            <a:lnSpc>
              <a:spcPct val="90000"/>
            </a:lnSpc>
            <a:spcBef>
              <a:spcPct val="0"/>
            </a:spcBef>
            <a:spcAft>
              <a:spcPct val="15000"/>
            </a:spcAft>
            <a:buChar char="•"/>
          </a:pPr>
          <a:endParaRPr lang="en-US" sz="1600" kern="1200" dirty="0"/>
        </a:p>
        <a:p>
          <a:pPr marL="171450" lvl="1" indent="0" algn="l" defTabSz="711200">
            <a:lnSpc>
              <a:spcPct val="90000"/>
            </a:lnSpc>
            <a:spcBef>
              <a:spcPct val="0"/>
            </a:spcBef>
            <a:spcAft>
              <a:spcPct val="15000"/>
            </a:spcAft>
            <a:buChar char="•"/>
          </a:pPr>
          <a:r>
            <a:rPr lang="en-US" sz="1600" kern="1200" dirty="0"/>
            <a:t>How much of the standards did Johnny learn this year?</a:t>
          </a:r>
        </a:p>
        <a:p>
          <a:pPr marL="169863" lvl="1" indent="0" algn="l" defTabSz="711200">
            <a:lnSpc>
              <a:spcPct val="90000"/>
            </a:lnSpc>
            <a:spcBef>
              <a:spcPct val="0"/>
            </a:spcBef>
            <a:spcAft>
              <a:spcPct val="15000"/>
            </a:spcAft>
            <a:buChar char="•"/>
          </a:pPr>
          <a:r>
            <a:rPr lang="en-US" sz="1600" kern="1200" dirty="0"/>
            <a:t>Overall, where were the strengths and weakness in my class?</a:t>
          </a:r>
        </a:p>
        <a:p>
          <a:pPr marL="171450" lvl="1" indent="0" algn="l" defTabSz="711200">
            <a:lnSpc>
              <a:spcPct val="90000"/>
            </a:lnSpc>
            <a:spcBef>
              <a:spcPct val="0"/>
            </a:spcBef>
            <a:spcAft>
              <a:spcPct val="15000"/>
            </a:spcAft>
            <a:buChar char="•"/>
          </a:pPr>
          <a:r>
            <a:rPr lang="en-US" sz="1600" kern="1200" dirty="0"/>
            <a:t>Which schools in my district were most successful in meeting the standards? </a:t>
          </a:r>
        </a:p>
      </dsp:txBody>
      <dsp:txXfrm>
        <a:off x="0" y="293741"/>
        <a:ext cx="8130040" cy="1534543"/>
      </dsp:txXfrm>
    </dsp:sp>
    <dsp:sp modelId="{5EDC14AD-616F-4F72-906A-33BDB763822E}">
      <dsp:nvSpPr>
        <dsp:cNvPr id="0" name=""/>
        <dsp:cNvSpPr/>
      </dsp:nvSpPr>
      <dsp:spPr>
        <a:xfrm>
          <a:off x="28312" y="0"/>
          <a:ext cx="5691028"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107" tIns="0" rIns="215107" bIns="0" numCol="1" spcCol="1270" anchor="ctr" anchorCtr="0">
          <a:noAutofit/>
        </a:bodyPr>
        <a:lstStyle/>
        <a:p>
          <a:pPr marL="0" lvl="0" indent="0" algn="l" defTabSz="711200">
            <a:lnSpc>
              <a:spcPct val="90000"/>
            </a:lnSpc>
            <a:spcBef>
              <a:spcPct val="0"/>
            </a:spcBef>
            <a:spcAft>
              <a:spcPct val="35000"/>
            </a:spcAft>
            <a:buNone/>
          </a:pPr>
          <a:r>
            <a:rPr lang="en-US" sz="1600" kern="1200"/>
            <a:t>Summative Questions: </a:t>
          </a:r>
        </a:p>
      </dsp:txBody>
      <dsp:txXfrm>
        <a:off x="51369" y="23057"/>
        <a:ext cx="5644914" cy="426206"/>
      </dsp:txXfrm>
    </dsp:sp>
    <dsp:sp modelId="{EF3DAA06-E2B3-409C-B6FE-4399A6D8E077}">
      <dsp:nvSpPr>
        <dsp:cNvPr id="0" name=""/>
        <dsp:cNvSpPr/>
      </dsp:nvSpPr>
      <dsp:spPr>
        <a:xfrm>
          <a:off x="0" y="2150844"/>
          <a:ext cx="8130040"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981" tIns="333248" rIns="63098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Which standards has Maria mastered?</a:t>
          </a:r>
        </a:p>
        <a:p>
          <a:pPr marL="171450" lvl="1" indent="-171450" algn="l" defTabSz="711200">
            <a:lnSpc>
              <a:spcPct val="90000"/>
            </a:lnSpc>
            <a:spcBef>
              <a:spcPct val="0"/>
            </a:spcBef>
            <a:spcAft>
              <a:spcPct val="15000"/>
            </a:spcAft>
            <a:buChar char="•"/>
          </a:pPr>
          <a:r>
            <a:rPr lang="en-US" sz="1600" kern="1200" dirty="0"/>
            <a:t>How much has Maria grown from October to January? Is that a lot?</a:t>
          </a:r>
        </a:p>
        <a:p>
          <a:pPr marL="171450" lvl="1" indent="-171450" algn="l" defTabSz="711200">
            <a:lnSpc>
              <a:spcPct val="90000"/>
            </a:lnSpc>
            <a:spcBef>
              <a:spcPct val="0"/>
            </a:spcBef>
            <a:spcAft>
              <a:spcPct val="15000"/>
            </a:spcAft>
            <a:buChar char="•"/>
          </a:pPr>
          <a:r>
            <a:rPr lang="en-US" sz="1600" kern="1200" dirty="0"/>
            <a:t>If Maria took the summative test today, how would she likely perform?</a:t>
          </a:r>
        </a:p>
      </dsp:txBody>
      <dsp:txXfrm>
        <a:off x="0" y="2150844"/>
        <a:ext cx="8130040" cy="1285200"/>
      </dsp:txXfrm>
    </dsp:sp>
    <dsp:sp modelId="{DE973F8C-191B-4D84-A046-C90B020C6D80}">
      <dsp:nvSpPr>
        <dsp:cNvPr id="0" name=""/>
        <dsp:cNvSpPr/>
      </dsp:nvSpPr>
      <dsp:spPr>
        <a:xfrm>
          <a:off x="525025" y="1824377"/>
          <a:ext cx="5691028"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107" tIns="0" rIns="215107" bIns="0" numCol="1" spcCol="1270" anchor="ctr" anchorCtr="0">
          <a:noAutofit/>
        </a:bodyPr>
        <a:lstStyle/>
        <a:p>
          <a:pPr marL="0" lvl="0" indent="0" algn="l" defTabSz="711200">
            <a:lnSpc>
              <a:spcPct val="90000"/>
            </a:lnSpc>
            <a:spcBef>
              <a:spcPct val="0"/>
            </a:spcBef>
            <a:spcAft>
              <a:spcPct val="35000"/>
            </a:spcAft>
            <a:buNone/>
          </a:pPr>
          <a:r>
            <a:rPr lang="en-US" sz="1600" kern="1200"/>
            <a:t>Interim Questions:</a:t>
          </a:r>
        </a:p>
      </dsp:txBody>
      <dsp:txXfrm>
        <a:off x="548082" y="1847434"/>
        <a:ext cx="5644914" cy="426206"/>
      </dsp:txXfrm>
    </dsp:sp>
    <dsp:sp modelId="{F2FCCB78-E960-4786-92AA-9C9BD307866D}">
      <dsp:nvSpPr>
        <dsp:cNvPr id="0" name=""/>
        <dsp:cNvSpPr/>
      </dsp:nvSpPr>
      <dsp:spPr>
        <a:xfrm>
          <a:off x="0" y="3758604"/>
          <a:ext cx="8130040"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981" tIns="333248" rIns="630981" bIns="113792" numCol="1" spcCol="1270" anchor="t" anchorCtr="0">
          <a:noAutofit/>
        </a:bodyPr>
        <a:lstStyle/>
        <a:p>
          <a:pPr marL="519113" lvl="1" indent="0" algn="l" defTabSz="711200">
            <a:lnSpc>
              <a:spcPct val="90000"/>
            </a:lnSpc>
            <a:spcBef>
              <a:spcPct val="0"/>
            </a:spcBef>
            <a:spcAft>
              <a:spcPct val="15000"/>
            </a:spcAft>
            <a:buChar char="•"/>
          </a:pPr>
          <a:r>
            <a:rPr lang="en-US" sz="1600" kern="1200" dirty="0"/>
            <a:t>Do my students understand what I just taught them?</a:t>
          </a:r>
        </a:p>
        <a:p>
          <a:pPr marL="519113" lvl="1" indent="0" algn="l" defTabSz="711200">
            <a:lnSpc>
              <a:spcPct val="90000"/>
            </a:lnSpc>
            <a:spcBef>
              <a:spcPct val="0"/>
            </a:spcBef>
            <a:spcAft>
              <a:spcPct val="15000"/>
            </a:spcAft>
            <a:buChar char="•"/>
          </a:pPr>
          <a:r>
            <a:rPr lang="en-US" sz="1600" kern="1200" dirty="0"/>
            <a:t>Where are they struggling?</a:t>
          </a:r>
        </a:p>
      </dsp:txBody>
      <dsp:txXfrm>
        <a:off x="0" y="3758604"/>
        <a:ext cx="8130040" cy="1008000"/>
      </dsp:txXfrm>
    </dsp:sp>
    <dsp:sp modelId="{69082016-4C6D-4615-8917-7DC670A1BA92}">
      <dsp:nvSpPr>
        <dsp:cNvPr id="0" name=""/>
        <dsp:cNvSpPr/>
      </dsp:nvSpPr>
      <dsp:spPr>
        <a:xfrm>
          <a:off x="965295" y="3432132"/>
          <a:ext cx="5691028"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107" tIns="0" rIns="215107" bIns="0" numCol="1" spcCol="1270" anchor="ctr" anchorCtr="0">
          <a:noAutofit/>
        </a:bodyPr>
        <a:lstStyle/>
        <a:p>
          <a:pPr marL="0" lvl="0" indent="0" algn="l" defTabSz="711200">
            <a:lnSpc>
              <a:spcPct val="90000"/>
            </a:lnSpc>
            <a:spcBef>
              <a:spcPct val="0"/>
            </a:spcBef>
            <a:spcAft>
              <a:spcPct val="35000"/>
            </a:spcAft>
            <a:buNone/>
          </a:pPr>
          <a:r>
            <a:rPr lang="en-US" sz="1600" kern="1200"/>
            <a:t>Formative Questions:</a:t>
          </a:r>
        </a:p>
      </dsp:txBody>
      <dsp:txXfrm>
        <a:off x="988352" y="3455189"/>
        <a:ext cx="5644914"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kauffman.org/wp-content/uploads/2021/09/MVA_Definition.pdf"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s://www.ksde.org/Portals/0/CSAS/CSAS%20Home/CTE%20Home/Work-Based%20Learning%20(WBL)%20Digital%20Reference%20Guide%20(Updated%20July%202021).pdf?ver=2021-07-09-112423-293"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kauffman.org/wp-content/uploads/2021/09/MVA_Definition.pdf"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https://www.ksde.org/Portals/0/CSAS/CSAS%20Home/CTE%20Home/Work-Based%20Learning%20(WBL)%20Digital%20Reference%20Guide%20(Updated%20July%202021).pdf?ver=2021-07-09-112423-293"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7875c048af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7875c048af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solidFill>
                <a:srgbClr val="FF0000"/>
              </a:solidFill>
            </a:endParaRPr>
          </a:p>
        </p:txBody>
      </p:sp>
      <p:sp>
        <p:nvSpPr>
          <p:cNvPr id="178" name="Google Shape;178;g17875c048af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1713023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43435c3d5d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143435c3d5d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FF0000"/>
                </a:solidFill>
              </a:rPr>
              <a:t>Changes will be reflected here</a:t>
            </a:r>
            <a:endParaRPr b="1">
              <a:solidFill>
                <a:srgbClr val="FF0000"/>
              </a:solidFill>
            </a:endParaRPr>
          </a:p>
        </p:txBody>
      </p:sp>
      <p:sp>
        <p:nvSpPr>
          <p:cNvPr id="209" name="Google Shape;209;g143435c3d5d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7875c048a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7875c048af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Ways to stay informed. </a:t>
            </a:r>
            <a:endParaRPr/>
          </a:p>
        </p:txBody>
      </p:sp>
      <p:sp>
        <p:nvSpPr>
          <p:cNvPr id="217" name="Google Shape;217;g17875c048af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B03B681A-0971-437A-97B1-44BF12E3167A}" type="slidenum">
              <a:rPr lang="en-US">
                <a:solidFill>
                  <a:prstClr val="black"/>
                </a:solidFill>
                <a:latin typeface="Calibri" panose="020F0502020204030204"/>
              </a:rPr>
              <a:pPr defTabSz="949478">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155730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38</a:t>
            </a:fld>
            <a:endParaRPr lang="en-US"/>
          </a:p>
        </p:txBody>
      </p:sp>
    </p:spTree>
    <p:extLst>
      <p:ext uri="{BB962C8B-B14F-4D97-AF65-F5344CB8AC3E}">
        <p14:creationId xmlns:p14="http://schemas.microsoft.com/office/powerpoint/2010/main" val="341555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81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think of a balanced assessment system as consisting of formative, interim, and summative assessments, there are other types of assessments used in schools that do not fit the definitions neatly.</a:t>
            </a:r>
          </a:p>
          <a:p>
            <a:endParaRPr lang="en-US" dirty="0"/>
          </a:p>
          <a:p>
            <a:r>
              <a:rPr lang="en-US" dirty="0"/>
              <a:t>For example, you may use an end-of-chapter test from a text book to see what the students have learned from the chapter. Typically, we consider this an interim assessment.</a:t>
            </a:r>
          </a:p>
          <a:p>
            <a:endParaRPr lang="en-US" dirty="0"/>
          </a:p>
          <a:p>
            <a:r>
              <a:rPr lang="en-US" dirty="0"/>
              <a:t>Teachers also create their own end-of-unit tests. These could be considered summative, interim OR formative, depending on how they are used. If they are used to assign a grade for the unit, they are summative. If they are only used for the teacher to determine where students’ knowledge and skills are lacking so she can plan instruction, then they are formative. Any combination of that or aggregate analysis of the data makes them interim.</a:t>
            </a:r>
          </a:p>
          <a:p>
            <a:endParaRPr lang="en-US" dirty="0"/>
          </a:p>
          <a:p>
            <a:r>
              <a:rPr lang="en-US" dirty="0"/>
              <a:t>We also have tests that are screeners. Screeners are used to place students into programs. The various reading tests under Fastbridge are often used as screeners. However, once they are administered multiple times to measure progress, they act more like interim tests.</a:t>
            </a:r>
          </a:p>
          <a:p>
            <a:endParaRPr lang="en-US" dirty="0"/>
          </a:p>
          <a:p>
            <a:r>
              <a:rPr lang="en-US" dirty="0"/>
              <a:t>Finally, admissions tests could be considered summative – the end of high school – but, really, they are more like screeners to see if the student has the requisite knowledge and skill for college. </a:t>
            </a:r>
          </a:p>
          <a:p>
            <a:endParaRPr lang="en-US" dirty="0"/>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44</a:t>
            </a:fld>
            <a:endParaRPr lang="en-US"/>
          </a:p>
        </p:txBody>
      </p:sp>
    </p:spTree>
    <p:extLst>
      <p:ext uri="{BB962C8B-B14F-4D97-AF65-F5344CB8AC3E}">
        <p14:creationId xmlns:p14="http://schemas.microsoft.com/office/powerpoint/2010/main" val="379811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take a break so you can talk about what I have presented so far. </a:t>
            </a:r>
          </a:p>
          <a:p>
            <a:endParaRPr lang="en-US" dirty="0"/>
          </a:p>
          <a:p>
            <a:r>
              <a:rPr lang="en-US" dirty="0"/>
              <a:t>Talk to the people at your table about the types of tests you give the most frequently. What types are they? Why do you give them? Could you use more feedback from assessments or are you already giving too many?</a:t>
            </a:r>
          </a:p>
          <a:p>
            <a:endParaRPr lang="en-US" dirty="0"/>
          </a:p>
          <a:p>
            <a:r>
              <a:rPr lang="en-US" dirty="0"/>
              <a:t>What type of assessment are you giving most frequently?</a:t>
            </a:r>
          </a:p>
          <a:p>
            <a:r>
              <a:rPr lang="en-US" dirty="0"/>
              <a:t>How satisfied are you with the number of assessments you give? Explain.</a:t>
            </a:r>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45</a:t>
            </a:fld>
            <a:endParaRPr lang="en-US"/>
          </a:p>
        </p:txBody>
      </p:sp>
    </p:spTree>
    <p:extLst>
      <p:ext uri="{BB962C8B-B14F-4D97-AF65-F5344CB8AC3E}">
        <p14:creationId xmlns:p14="http://schemas.microsoft.com/office/powerpoint/2010/main" val="810083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what each type of assessment is </a:t>
            </a:r>
            <a:r>
              <a:rPr lang="en-US" dirty="0" err="1"/>
              <a:t>is</a:t>
            </a:r>
            <a:r>
              <a:rPr lang="en-US" dirty="0"/>
              <a:t> only the first step. The next question is which to use when? My recommendation is to first figure out what your question is. What information are you trying to collect? What do you want to know? When you can articulate your question, you can then figure out what type of assessment is most likely to answer it.</a:t>
            </a:r>
          </a:p>
          <a:p>
            <a:endParaRPr lang="en-US" dirty="0"/>
          </a:p>
          <a:p>
            <a:r>
              <a:rPr lang="en-US" dirty="0"/>
              <a:t>This slide shows some typical questions for each assessment type. </a:t>
            </a:r>
          </a:p>
          <a:p>
            <a:r>
              <a:rPr lang="en-US" dirty="0"/>
              <a:t>Summative tests can answer questions like:</a:t>
            </a:r>
          </a:p>
          <a:p>
            <a:pPr marL="171450" indent="-171450">
              <a:buFont typeface="Arial" panose="020B0604020202020204" pitchFamily="34" charset="0"/>
              <a:buChar char="•"/>
            </a:pPr>
            <a:r>
              <a:rPr lang="en-US" dirty="0"/>
              <a:t>How much of the standards did Johnny learn this year?</a:t>
            </a:r>
          </a:p>
          <a:p>
            <a:pPr marL="171450" indent="-171450">
              <a:buFont typeface="Arial" panose="020B0604020202020204" pitchFamily="34" charset="0"/>
              <a:buChar char="•"/>
            </a:pPr>
            <a:r>
              <a:rPr lang="en-US" dirty="0"/>
              <a:t>Overall, where were the strengths and weakness in my class?</a:t>
            </a:r>
          </a:p>
          <a:p>
            <a:pPr marL="171450" indent="-171450">
              <a:buFont typeface="Arial" panose="020B0604020202020204" pitchFamily="34" charset="0"/>
              <a:buChar char="•"/>
            </a:pPr>
            <a:r>
              <a:rPr lang="en-US" dirty="0"/>
              <a:t>Which schools in my district were most successful in meeting the standards? </a:t>
            </a:r>
          </a:p>
          <a:p>
            <a:r>
              <a:rPr lang="en-US" dirty="0"/>
              <a:t>Interim assessments can answer questions such as:</a:t>
            </a:r>
          </a:p>
          <a:p>
            <a:pPr marL="171450" lvl="0" indent="-171450">
              <a:buFont typeface="Arial" panose="020B0604020202020204" pitchFamily="34" charset="0"/>
              <a:buChar char="•"/>
            </a:pPr>
            <a:r>
              <a:rPr lang="en-US" dirty="0"/>
              <a:t>Which standards has Maria mastered?</a:t>
            </a:r>
          </a:p>
          <a:p>
            <a:pPr marL="171450" lvl="0" indent="-171450">
              <a:buFont typeface="Arial" panose="020B0604020202020204" pitchFamily="34" charset="0"/>
              <a:buChar char="•"/>
            </a:pPr>
            <a:r>
              <a:rPr lang="en-US" dirty="0"/>
              <a:t>How much has Maria grown from October to January? Is that a lot?</a:t>
            </a:r>
          </a:p>
          <a:p>
            <a:pPr marL="171450" lvl="0" indent="-171450">
              <a:buFont typeface="Arial" panose="020B0604020202020204" pitchFamily="34" charset="0"/>
              <a:buChar char="•"/>
            </a:pPr>
            <a:r>
              <a:rPr lang="en-US" dirty="0"/>
              <a:t>If Maria took the summative test today, how would she likely perform?</a:t>
            </a:r>
          </a:p>
          <a:p>
            <a:r>
              <a:rPr lang="en-US" dirty="0"/>
              <a:t>And formative assessments help teachers with more immediate questions to help in lesson planning like:</a:t>
            </a:r>
          </a:p>
          <a:p>
            <a:pPr marL="171450" indent="-171450">
              <a:buFont typeface="Arial" panose="020B0604020202020204" pitchFamily="34" charset="0"/>
              <a:buChar char="•"/>
            </a:pPr>
            <a:r>
              <a:rPr lang="en-US" dirty="0"/>
              <a:t>Do my students understand what I just taught them?</a:t>
            </a:r>
          </a:p>
          <a:p>
            <a:pPr marL="171450" indent="-171450">
              <a:buFont typeface="Arial" panose="020B0604020202020204" pitchFamily="34" charset="0"/>
              <a:buChar char="•"/>
            </a:pPr>
            <a:r>
              <a:rPr lang="en-US" dirty="0"/>
              <a:t>Where are they struggling?</a:t>
            </a:r>
          </a:p>
          <a:p>
            <a:endParaRPr lang="en-US" dirty="0"/>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49</a:t>
            </a:fld>
            <a:endParaRPr lang="en-US"/>
          </a:p>
        </p:txBody>
      </p:sp>
    </p:spTree>
    <p:extLst>
      <p:ext uri="{BB962C8B-B14F-4D97-AF65-F5344CB8AC3E}">
        <p14:creationId xmlns:p14="http://schemas.microsoft.com/office/powerpoint/2010/main" val="2165206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50</a:t>
            </a:fld>
            <a:endParaRPr lang="en-US"/>
          </a:p>
        </p:txBody>
      </p:sp>
    </p:spTree>
    <p:extLst>
      <p:ext uri="{BB962C8B-B14F-4D97-AF65-F5344CB8AC3E}">
        <p14:creationId xmlns:p14="http://schemas.microsoft.com/office/powerpoint/2010/main" val="210189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decided you need an interim assessment, the next question is “which one?” Now, you may not have much of a choice if you’re a teacher and the district has already paid for a specific example, but you can at least choose between a district purchased assessment, the KS interims, and something you create yourself. </a:t>
            </a:r>
          </a:p>
          <a:p>
            <a:endParaRPr lang="en-US" dirty="0"/>
          </a:p>
          <a:p>
            <a:r>
              <a:rPr lang="en-US" dirty="0"/>
              <a:t>If your goal is to check on how well students have learned the standards, you need to make sure the test measures those standards. The KS interim is the best for that. Or you could write your own test.</a:t>
            </a:r>
          </a:p>
          <a:p>
            <a:r>
              <a:rPr lang="en-US" dirty="0"/>
              <a:t>If your goal is to see how your students match up to others, you will want an assessment that is normed. These are typically purchased by the district.</a:t>
            </a:r>
          </a:p>
          <a:p>
            <a:r>
              <a:rPr lang="en-US" dirty="0"/>
              <a:t>If your goal is to monitor the progress your student makes through the  year, you want to give a test that tracks growth, which again is typically purchased. </a:t>
            </a:r>
          </a:p>
          <a:p>
            <a:endParaRPr lang="en-US" dirty="0"/>
          </a:p>
          <a:p>
            <a:r>
              <a:rPr lang="en-US" dirty="0"/>
              <a:t>If you’re someone who gets to decide which test to purchase, you’ll want to think about which of the first three questions are most important. Second, you’ll need to think about other features such as accommodations and ease of use. </a:t>
            </a:r>
          </a:p>
        </p:txBody>
      </p:sp>
      <p:sp>
        <p:nvSpPr>
          <p:cNvPr id="4" name="Slide Number Placeholder 3"/>
          <p:cNvSpPr>
            <a:spLocks noGrp="1"/>
          </p:cNvSpPr>
          <p:nvPr>
            <p:ph type="sldNum" sz="quarter" idx="5"/>
          </p:nvPr>
        </p:nvSpPr>
        <p:spPr/>
        <p:txBody>
          <a:bodyPr/>
          <a:lstStyle/>
          <a:p>
            <a:fld id="{A0D11981-F587-4A88-8860-46A4EEEF9CE1}" type="slidenum">
              <a:rPr lang="en-US" smtClean="0"/>
              <a:t>53</a:t>
            </a:fld>
            <a:endParaRPr lang="en-US"/>
          </a:p>
        </p:txBody>
      </p:sp>
    </p:spTree>
    <p:extLst>
      <p:ext uri="{BB962C8B-B14F-4D97-AF65-F5344CB8AC3E}">
        <p14:creationId xmlns:p14="http://schemas.microsoft.com/office/powerpoint/2010/main" val="1411094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another break from this presentation to talk about what we’ve learned. </a:t>
            </a:r>
          </a:p>
          <a:p>
            <a:endParaRPr lang="en-US" dirty="0"/>
          </a:p>
          <a:p>
            <a:r>
              <a:rPr lang="en-US" dirty="0"/>
              <a:t>Think about questions you want to answer. What are the 2-3 most important questions you face during the school year? What type of assessment could help you answer these? Are you already using that test or do you need to select or design a new one?</a:t>
            </a:r>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54</a:t>
            </a:fld>
            <a:endParaRPr lang="en-US"/>
          </a:p>
        </p:txBody>
      </p:sp>
    </p:spTree>
    <p:extLst>
      <p:ext uri="{BB962C8B-B14F-4D97-AF65-F5344CB8AC3E}">
        <p14:creationId xmlns:p14="http://schemas.microsoft.com/office/powerpoint/2010/main" val="1709905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decide you really want to work more on formative assessment, these can be easy to implement. Many teachers call formative assessment “good teaching,” </a:t>
            </a:r>
          </a:p>
          <a:p>
            <a:endParaRPr lang="en-US" dirty="0"/>
          </a:p>
          <a:p>
            <a:r>
              <a:rPr lang="en-US" dirty="0"/>
              <a:t>There are many types of quick check-ins you can use to see how well a student is understanding material. If you’re interested in seeing what your class took from your instruction that day, an exit interview question may be most appropriate. If you want to gauge understanding of a concept as you’re teaching it, whiteboards, red-yellow-green markers will be helpful. If you’re focused on a single student or small group of students and trying to figure out what concepts they are not understanding, asking “what is wrong with this approach” questions or “pick the best explanation” may help. </a:t>
            </a:r>
          </a:p>
          <a:p>
            <a:endParaRPr lang="en-US" dirty="0"/>
          </a:p>
          <a:p>
            <a:r>
              <a:rPr lang="en-US" dirty="0"/>
              <a:t>There are many resources out there on formative techniques and your facilitator can help you find them. </a:t>
            </a:r>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56</a:t>
            </a:fld>
            <a:endParaRPr lang="en-US"/>
          </a:p>
        </p:txBody>
      </p:sp>
    </p:spTree>
    <p:extLst>
      <p:ext uri="{BB962C8B-B14F-4D97-AF65-F5344CB8AC3E}">
        <p14:creationId xmlns:p14="http://schemas.microsoft.com/office/powerpoint/2010/main" val="2432086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grain size of information from the interim will be bigger than that from formative. Interim can identify standards that are mastered or problematic for an individual student and give you an overview of your classroom as a whole. However, it can only answer the “what” and not the “why.” To really probe a misunderstanding or the depth of understanding, you need to use formative tools.</a:t>
            </a:r>
          </a:p>
          <a:p>
            <a:endParaRPr lang="en-US" dirty="0"/>
          </a:p>
        </p:txBody>
      </p:sp>
      <p:sp>
        <p:nvSpPr>
          <p:cNvPr id="4" name="Slide Number Placeholder 3"/>
          <p:cNvSpPr>
            <a:spLocks noGrp="1"/>
          </p:cNvSpPr>
          <p:nvPr>
            <p:ph type="sldNum" sz="quarter" idx="5"/>
          </p:nvPr>
        </p:nvSpPr>
        <p:spPr/>
        <p:txBody>
          <a:bodyPr/>
          <a:lstStyle/>
          <a:p>
            <a:fld id="{A0D11981-F587-4A88-8860-46A4EEEF9CE1}" type="slidenum">
              <a:rPr lang="en-US" smtClean="0"/>
              <a:t>57</a:t>
            </a:fld>
            <a:endParaRPr lang="en-US"/>
          </a:p>
        </p:txBody>
      </p:sp>
    </p:spTree>
    <p:extLst>
      <p:ext uri="{BB962C8B-B14F-4D97-AF65-F5344CB8AC3E}">
        <p14:creationId xmlns:p14="http://schemas.microsoft.com/office/powerpoint/2010/main" val="1618111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once we understand the difference amount assessments in a balanced assessment system and when to use each kind, we need to understand how to use the information from each of these. </a:t>
            </a:r>
          </a:p>
          <a:p>
            <a:endParaRPr lang="en-US" dirty="0"/>
          </a:p>
          <a:p>
            <a:r>
              <a:rPr lang="en-US" dirty="0"/>
              <a:t>In order to be able to move seamlessly across the three types of assessment and consider what the information from all three is telling you, all three assessments must be aligned to the content standards. We will talk about alignment in a separate video, but basically, all three assessments must measure the Kansas content standards and not anything outside of the standards. </a:t>
            </a:r>
          </a:p>
          <a:p>
            <a:endParaRPr lang="en-US" dirty="0"/>
          </a:p>
          <a:p>
            <a:r>
              <a:rPr lang="en-US" dirty="0"/>
              <a:t>For instance, KAP measures all of the standards in a grade and subject area. Depending on the level of emphasis, there may only be 1-2 items on a single standard, but it measures all of them and does not include any items that are not in the standards. However, summative assessments do not give you information at the standard level. Instead, the reports group standards into meaningful categories to give you information on how a student does on Reading Literary Texts separately from Reading Informational Texts, for example.</a:t>
            </a:r>
          </a:p>
          <a:p>
            <a:endParaRPr lang="en-US" dirty="0"/>
          </a:p>
          <a:p>
            <a:r>
              <a:rPr lang="en-US" dirty="0"/>
              <a:t>The KS interim assessments are also fully aligned to the KS content standards. Assessments developed by commercial vendors, such as NWEA MAP or Renaissance Start, will have some items that align to KS standards and others that do not. KS interims will give you information about individual items, while most commercial tests will give you different subcategory information. They will also tell you how many items a student got right and wrong. </a:t>
            </a:r>
          </a:p>
          <a:p>
            <a:endParaRPr lang="en-US" dirty="0"/>
          </a:p>
          <a:p>
            <a:r>
              <a:rPr lang="en-US" dirty="0"/>
              <a:t>Formative assessments typically focus on one standard or even a part of a standard. These are the tests that give the most insight about a student but with the fewest reference points. </a:t>
            </a:r>
          </a:p>
        </p:txBody>
      </p:sp>
      <p:sp>
        <p:nvSpPr>
          <p:cNvPr id="4" name="Slide Number Placeholder 3"/>
          <p:cNvSpPr>
            <a:spLocks noGrp="1"/>
          </p:cNvSpPr>
          <p:nvPr>
            <p:ph type="sldNum" sz="quarter" idx="5"/>
          </p:nvPr>
        </p:nvSpPr>
        <p:spPr/>
        <p:txBody>
          <a:bodyPr/>
          <a:lstStyle/>
          <a:p>
            <a:fld id="{A0D11981-F587-4A88-8860-46A4EEEF9CE1}" type="slidenum">
              <a:rPr lang="en-US" smtClean="0"/>
              <a:t>58</a:t>
            </a:fld>
            <a:endParaRPr lang="en-US"/>
          </a:p>
        </p:txBody>
      </p:sp>
    </p:spTree>
    <p:extLst>
      <p:ext uri="{BB962C8B-B14F-4D97-AF65-F5344CB8AC3E}">
        <p14:creationId xmlns:p14="http://schemas.microsoft.com/office/powerpoint/2010/main" val="2059752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a balanced assessment system is comprised of summative, interim, and formative assessments all working in conjunction to provide information about students’ knowledge and skills in various levels of detail. </a:t>
            </a:r>
          </a:p>
          <a:p>
            <a:endParaRPr lang="en-US" dirty="0"/>
          </a:p>
          <a:p>
            <a:r>
              <a:rPr lang="en-US" dirty="0"/>
              <a:t>To work well, a balanced assessment system needs to have all components fully aligned to the state content standards. Teachers need to understand what they can learn from each type of assessment and how to make the most of that data without overinterpreting it. </a:t>
            </a:r>
          </a:p>
          <a:p>
            <a:endParaRPr lang="en-US" dirty="0"/>
          </a:p>
          <a:p>
            <a:r>
              <a:rPr lang="en-US" dirty="0"/>
              <a:t>To do so, I recommend articulating your question first and then determining the best assessment to answer it. </a:t>
            </a:r>
          </a:p>
          <a:p>
            <a:endParaRPr lang="en-US" dirty="0"/>
          </a:p>
          <a:p>
            <a:r>
              <a:rPr lang="en-US" dirty="0"/>
              <a:t>Many times, teachers learn more from their students from their own assessments. Formative techniques can help with this.</a:t>
            </a:r>
          </a:p>
          <a:p>
            <a:endParaRPr lang="en-US" dirty="0"/>
          </a:p>
          <a:p>
            <a:r>
              <a:rPr lang="en-US" dirty="0"/>
              <a:t>However, although formative assessments are probably the most useful in the classroom, interim and summative assessments provide necessary information about performance relative to an external standard. We need to know how much of the grade-level content a student has learned, which is why the summative assessment has performance level. And sometimes we want to understand how our students’ achievement and growth compare to others, which we get through norm-referenced data.</a:t>
            </a:r>
          </a:p>
          <a:p>
            <a:endParaRPr lang="en-US" dirty="0"/>
          </a:p>
          <a:p>
            <a:r>
              <a:rPr lang="en-US" dirty="0"/>
              <a:t>It’s all about asking the right question at the right time and interpreting the data appropriately. </a:t>
            </a:r>
          </a:p>
          <a:p>
            <a:r>
              <a:rPr lang="en-US" dirty="0"/>
              <a:t>	</a:t>
            </a:r>
          </a:p>
        </p:txBody>
      </p:sp>
      <p:sp>
        <p:nvSpPr>
          <p:cNvPr id="4" name="Slide Number Placeholder 3"/>
          <p:cNvSpPr>
            <a:spLocks noGrp="1"/>
          </p:cNvSpPr>
          <p:nvPr>
            <p:ph type="sldNum" sz="quarter" idx="5"/>
          </p:nvPr>
        </p:nvSpPr>
        <p:spPr/>
        <p:txBody>
          <a:bodyPr/>
          <a:lstStyle/>
          <a:p>
            <a:fld id="{A0D11981-F587-4A88-8860-46A4EEEF9CE1}" type="slidenum">
              <a:rPr lang="en-US" smtClean="0"/>
              <a:t>60</a:t>
            </a:fld>
            <a:endParaRPr lang="en-US"/>
          </a:p>
        </p:txBody>
      </p:sp>
    </p:spTree>
    <p:extLst>
      <p:ext uri="{BB962C8B-B14F-4D97-AF65-F5344CB8AC3E}">
        <p14:creationId xmlns:p14="http://schemas.microsoft.com/office/powerpoint/2010/main" val="1293894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61</a:t>
            </a:fld>
            <a:endParaRPr lang="en-US"/>
          </a:p>
        </p:txBody>
      </p:sp>
    </p:spTree>
    <p:extLst>
      <p:ext uri="{BB962C8B-B14F-4D97-AF65-F5344CB8AC3E}">
        <p14:creationId xmlns:p14="http://schemas.microsoft.com/office/powerpoint/2010/main" val="3876206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Fact Sheet</a:t>
            </a:r>
            <a:endParaRPr/>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e762cf2a15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e762cf2a15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believe that AP Seminar fits incredibly well as English 10 and here is why. </a:t>
            </a:r>
            <a:endParaRPr/>
          </a:p>
        </p:txBody>
      </p:sp>
      <p:sp>
        <p:nvSpPr>
          <p:cNvPr id="134" name="Google Shape;134;g1e762cf2a15_0_2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e762cf2a15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e762cf2a15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Similar to most English 10 courses, AP Seminar focuses on 4 main components. </a:t>
            </a:r>
            <a:endParaRPr/>
          </a:p>
        </p:txBody>
      </p:sp>
      <p:sp>
        <p:nvSpPr>
          <p:cNvPr id="157" name="Google Shape;157;g1e762cf2a15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7875c048af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7875c048af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solidFill>
                <a:srgbClr val="FF0000"/>
              </a:solidFill>
            </a:endParaRPr>
          </a:p>
        </p:txBody>
      </p:sp>
      <p:sp>
        <p:nvSpPr>
          <p:cNvPr id="178" name="Google Shape;178;g17875c048af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e762cf2a1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e762cf2a1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Noto Sans Symbols"/>
              <a:buNone/>
            </a:pPr>
            <a:endParaRPr sz="1200">
              <a:latin typeface="Arial"/>
              <a:ea typeface="Arial"/>
              <a:cs typeface="Arial"/>
              <a:sym typeface="Arial"/>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When we looked more closely at 10</a:t>
            </a:r>
            <a:r>
              <a:rPr lang="en-US" sz="1200" baseline="30000">
                <a:latin typeface="Arial"/>
                <a:ea typeface="Arial"/>
                <a:cs typeface="Arial"/>
                <a:sym typeface="Arial"/>
              </a:rPr>
              <a:t>th</a:t>
            </a:r>
            <a:r>
              <a:rPr lang="en-US" sz="1200">
                <a:latin typeface="Arial"/>
                <a:ea typeface="Arial"/>
                <a:cs typeface="Arial"/>
                <a:sym typeface="Arial"/>
              </a:rPr>
              <a:t> graders in Seminar we found higher exam scores – these scores are roughly 30% higher than other common 10</a:t>
            </a:r>
            <a:r>
              <a:rPr lang="en-US" sz="1200" baseline="30000">
                <a:latin typeface="Arial"/>
                <a:ea typeface="Arial"/>
                <a:cs typeface="Arial"/>
                <a:sym typeface="Arial"/>
              </a:rPr>
              <a:t>th</a:t>
            </a:r>
            <a:r>
              <a:rPr lang="en-US" sz="1200">
                <a:latin typeface="Arial"/>
                <a:ea typeface="Arial"/>
                <a:cs typeface="Arial"/>
                <a:sym typeface="Arial"/>
              </a:rPr>
              <a:t> grade courses</a:t>
            </a:r>
            <a:endParaRPr/>
          </a:p>
          <a:p>
            <a:pPr marL="0" marR="0" lvl="0" indent="0" algn="l" rtl="0">
              <a:lnSpc>
                <a:spcPct val="150000"/>
              </a:lnSpc>
              <a:spcBef>
                <a:spcPts val="0"/>
              </a:spcBef>
              <a:spcAft>
                <a:spcPts val="0"/>
              </a:spcAft>
              <a:buNone/>
            </a:pPr>
            <a:endParaRPr sz="1200">
              <a:solidFill>
                <a:srgbClr val="505050"/>
              </a:solidFill>
              <a:latin typeface="Roboto"/>
              <a:ea typeface="Roboto"/>
              <a:cs typeface="Roboto"/>
              <a:sym typeface="Roboto"/>
            </a:endParaRPr>
          </a:p>
          <a:p>
            <a:pPr marL="1143000" marR="0" lvl="2" indent="-228600" algn="l" rtl="0">
              <a:lnSpc>
                <a:spcPct val="115000"/>
              </a:lnSpc>
              <a:spcBef>
                <a:spcPts val="1800"/>
              </a:spcBef>
              <a:spcAft>
                <a:spcPts val="0"/>
              </a:spcAft>
              <a:buClr>
                <a:schemeClr val="dk1"/>
              </a:buClr>
              <a:buSzPts val="1800"/>
              <a:buFont typeface="Calibri"/>
              <a:buAutoNum type="romanLcPeriod"/>
            </a:pPr>
            <a:r>
              <a:rPr lang="en-US" sz="1800">
                <a:latin typeface="Arial"/>
                <a:ea typeface="Arial"/>
                <a:cs typeface="Arial"/>
                <a:sym typeface="Arial"/>
              </a:rPr>
              <a:t>96% of 10</a:t>
            </a:r>
            <a:r>
              <a:rPr lang="en-US" sz="1800" baseline="30000">
                <a:latin typeface="Arial"/>
                <a:ea typeface="Arial"/>
                <a:cs typeface="Arial"/>
                <a:sym typeface="Arial"/>
              </a:rPr>
              <a:t>th</a:t>
            </a:r>
            <a:r>
              <a:rPr lang="en-US" sz="1800">
                <a:latin typeface="Arial"/>
                <a:ea typeface="Arial"/>
                <a:cs typeface="Arial"/>
                <a:sym typeface="Arial"/>
              </a:rPr>
              <a:t> grade students who scored above the 75</a:t>
            </a:r>
            <a:r>
              <a:rPr lang="en-US" sz="1800" baseline="30000">
                <a:latin typeface="Arial"/>
                <a:ea typeface="Arial"/>
                <a:cs typeface="Arial"/>
                <a:sym typeface="Arial"/>
              </a:rPr>
              <a:t>th</a:t>
            </a:r>
            <a:r>
              <a:rPr lang="en-US" sz="1800">
                <a:latin typeface="Arial"/>
                <a:ea typeface="Arial"/>
                <a:cs typeface="Arial"/>
                <a:sym typeface="Arial"/>
              </a:rPr>
              <a:t> percentile on their PSAT earned a 3 or higher on AP Seminar.  </a:t>
            </a:r>
            <a:endParaRPr sz="1800">
              <a:latin typeface="Calibri"/>
              <a:ea typeface="Calibri"/>
              <a:cs typeface="Calibri"/>
              <a:sym typeface="Calibri"/>
            </a:endParaRPr>
          </a:p>
          <a:p>
            <a:pPr marL="1143000" marR="0" lvl="2" indent="-228600" algn="l" rtl="0">
              <a:lnSpc>
                <a:spcPct val="115000"/>
              </a:lnSpc>
              <a:spcBef>
                <a:spcPts val="0"/>
              </a:spcBef>
              <a:spcAft>
                <a:spcPts val="0"/>
              </a:spcAft>
              <a:buClr>
                <a:schemeClr val="dk1"/>
              </a:buClr>
              <a:buSzPts val="1800"/>
              <a:buFont typeface="Calibri"/>
              <a:buAutoNum type="romanLcPeriod"/>
            </a:pPr>
            <a:r>
              <a:rPr lang="en-US" sz="1800">
                <a:latin typeface="Arial"/>
                <a:ea typeface="Arial"/>
                <a:cs typeface="Arial"/>
                <a:sym typeface="Arial"/>
              </a:rPr>
              <a:t>72% of 10</a:t>
            </a:r>
            <a:r>
              <a:rPr lang="en-US" sz="1800" baseline="30000">
                <a:latin typeface="Arial"/>
                <a:ea typeface="Arial"/>
                <a:cs typeface="Arial"/>
                <a:sym typeface="Arial"/>
              </a:rPr>
              <a:t>th</a:t>
            </a:r>
            <a:r>
              <a:rPr lang="en-US" sz="1800">
                <a:latin typeface="Arial"/>
                <a:ea typeface="Arial"/>
                <a:cs typeface="Arial"/>
                <a:sym typeface="Arial"/>
              </a:rPr>
              <a:t> grade students who scored at the 50</a:t>
            </a:r>
            <a:r>
              <a:rPr lang="en-US" sz="1800" baseline="30000">
                <a:latin typeface="Arial"/>
                <a:ea typeface="Arial"/>
                <a:cs typeface="Arial"/>
                <a:sym typeface="Arial"/>
              </a:rPr>
              <a:t>th</a:t>
            </a:r>
            <a:r>
              <a:rPr lang="en-US" sz="1800">
                <a:latin typeface="Arial"/>
                <a:ea typeface="Arial"/>
                <a:cs typeface="Arial"/>
                <a:sym typeface="Arial"/>
              </a:rPr>
              <a:t> percentile on their PSAT scored a 3 or higher on AP Seminar.  </a:t>
            </a:r>
            <a:endParaRPr sz="1800">
              <a:latin typeface="Calibri"/>
              <a:ea typeface="Calibri"/>
              <a:cs typeface="Calibri"/>
              <a:sym typeface="Calibri"/>
            </a:endParaRPr>
          </a:p>
          <a:p>
            <a:pPr marL="0" marR="0" lvl="0" indent="0" algn="l" rtl="0">
              <a:lnSpc>
                <a:spcPct val="150000"/>
              </a:lnSpc>
              <a:spcBef>
                <a:spcPts val="1000"/>
              </a:spcBef>
              <a:spcAft>
                <a:spcPts val="0"/>
              </a:spcAft>
              <a:buNone/>
            </a:pPr>
            <a:endParaRPr sz="1200">
              <a:solidFill>
                <a:srgbClr val="505050"/>
              </a:solidFill>
              <a:latin typeface="Calibri"/>
              <a:ea typeface="Calibri"/>
              <a:cs typeface="Calibri"/>
              <a:sym typeface="Calibri"/>
            </a:endParaRPr>
          </a:p>
          <a:p>
            <a:pPr marL="342900" marR="0" lvl="0" indent="-266700" algn="l" rtl="0">
              <a:spcBef>
                <a:spcPts val="1800"/>
              </a:spcBef>
              <a:spcAft>
                <a:spcPts val="0"/>
              </a:spcAft>
              <a:buClr>
                <a:schemeClr val="dk1"/>
              </a:buClr>
              <a:buSzPts val="1200"/>
              <a:buFont typeface="Noto Sans Symbols"/>
              <a:buNone/>
            </a:pPr>
            <a:endParaRPr sz="1200">
              <a:latin typeface="Times New Roman"/>
              <a:ea typeface="Times New Roman"/>
              <a:cs typeface="Times New Roman"/>
              <a:sym typeface="Times New Roman"/>
            </a:endParaRPr>
          </a:p>
          <a:p>
            <a:pPr marL="457200" marR="0" lvl="0" indent="0" algn="l" rtl="0">
              <a:spcBef>
                <a:spcPts val="0"/>
              </a:spcBef>
              <a:spcAft>
                <a:spcPts val="0"/>
              </a:spcAft>
              <a:buNone/>
            </a:pPr>
            <a:r>
              <a:rPr lang="en-US" sz="1200">
                <a:latin typeface="Arial"/>
                <a:ea typeface="Arial"/>
                <a:cs typeface="Arial"/>
                <a:sym typeface="Arial"/>
              </a:rPr>
              <a:t> </a:t>
            </a:r>
            <a:endParaRPr sz="1200">
              <a:latin typeface="Times New Roman"/>
              <a:ea typeface="Times New Roman"/>
              <a:cs typeface="Times New Roman"/>
              <a:sym typeface="Times New Roman"/>
            </a:endParaRPr>
          </a:p>
          <a:p>
            <a:pPr marL="342900" marR="0" lvl="0" indent="-266700" algn="l" rtl="0">
              <a:spcBef>
                <a:spcPts val="0"/>
              </a:spcBef>
              <a:spcAft>
                <a:spcPts val="0"/>
              </a:spcAft>
              <a:buClr>
                <a:schemeClr val="dk1"/>
              </a:buClr>
              <a:buSzPts val="1200"/>
              <a:buFont typeface="Noto Sans Symbols"/>
              <a:buNone/>
            </a:pPr>
            <a:endParaRPr sz="1200">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85" name="Google Shape;185;g1e762cf2a15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e762cf2a15_0_4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e762cf2a15_0_4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1e762cf2a15_0_4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e762cf2a15_0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e762cf2a15_0_4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e762cf2a15_0_4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Describe business rules for using each – what are the non-negotiables in terms of design, etc.?</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Describe logo usage – when to use KSDE, when to use Kansans Can, using dual logos, etc. </a:t>
            </a:r>
            <a:endParaRPr/>
          </a:p>
        </p:txBody>
      </p:sp>
      <p:sp>
        <p:nvSpPr>
          <p:cNvPr id="245" name="Google Shape;2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FA935-6041-43A0-BE52-1D862E62BC98}" type="slidenum">
              <a:rPr lang="en-US" smtClean="0"/>
              <a:t>73</a:t>
            </a:fld>
            <a:endParaRPr lang="en-US" dirty="0"/>
          </a:p>
        </p:txBody>
      </p:sp>
    </p:spTree>
    <p:extLst>
      <p:ext uri="{BB962C8B-B14F-4D97-AF65-F5344CB8AC3E}">
        <p14:creationId xmlns:p14="http://schemas.microsoft.com/office/powerpoint/2010/main" val="1731854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280ce737c4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g1280ce737c4_0_65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KSDE should create a workgroup or advisory panel for the purpose of these steps.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sz="1200" dirty="0">
                <a:latin typeface="Calibri"/>
                <a:ea typeface="Calibri"/>
                <a:cs typeface="Calibri"/>
                <a:sym typeface="Calibri"/>
              </a:rPr>
              <a:t>Based on the student’s Individual Plan of Study, minimum graduation requirements can be achieved through the demonstration of competency or mastery on alternative measures and/or through community based experiences as agreed upon by stakeholders. </a:t>
            </a:r>
            <a:endParaRPr dirty="0"/>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“Students may be awarded credit based upon demonstrated knowledge of the content of a course or subjects, regardless of the amount of time spent by the student in the course or subject." QPA July 1, 2005 </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280ce737c4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g1280ce737c4_0_68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dirty="0">
                <a:solidFill>
                  <a:schemeClr val="dk1"/>
                </a:solidFill>
              </a:rPr>
              <a:t>Our survey asked respondents about Market Value Assets, a term used by Prep KC / Kauffman. The subcommittee has chosen to name these "Postsecondary Assets," which aligns to "successful high school graduate" as defined by the state board.</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Font typeface="Arial"/>
              <a:buNone/>
            </a:pPr>
            <a:r>
              <a:rPr lang="en" dirty="0">
                <a:solidFill>
                  <a:schemeClr val="dk1"/>
                </a:solidFill>
              </a:rPr>
              <a:t>KSDE has published a Work-Based Learning Digital Reference Guide (KSDE): </a:t>
            </a:r>
            <a:endParaRPr dirty="0">
              <a:solidFill>
                <a:schemeClr val="dk1"/>
              </a:solidFill>
            </a:endParaRPr>
          </a:p>
          <a:p>
            <a:pPr marL="0" lvl="0" indent="0" algn="l" rtl="0">
              <a:spcBef>
                <a:spcPts val="0"/>
              </a:spcBef>
              <a:spcAft>
                <a:spcPts val="0"/>
              </a:spcAft>
              <a:buClr>
                <a:schemeClr val="dk1"/>
              </a:buClr>
              <a:buFont typeface="Arial"/>
              <a:buNone/>
            </a:pPr>
            <a:r>
              <a:rPr lang="en" dirty="0">
                <a:solidFill>
                  <a:schemeClr val="dk1"/>
                </a:solidFill>
              </a:rPr>
              <a:t>https://www.ksde.org/Portals/0/CSAS/CSAS%20Home/CTE%20Home/WBL%20Digital%20Reference%20Guide.pdf?ver=2020-07-24-133454-847</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And a Personalized Learning Plan Guidance Document.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r>
              <a:rPr lang="en" dirty="0">
                <a:solidFill>
                  <a:schemeClr val="dk1"/>
                </a:solidFill>
              </a:rPr>
              <a:t>State board may want to say here, "we'll maintain the list", the list should not be all inclusive, it's about having criteria to determine, "what is a postsecondary asset?</a:t>
            </a:r>
            <a:endParaRPr dirty="0">
              <a:solidFill>
                <a:schemeClr val="dk1"/>
              </a:solidFill>
            </a:endParaRPr>
          </a:p>
          <a:p>
            <a:pPr marL="0" lvl="0" indent="0" algn="l" rtl="0">
              <a:spcBef>
                <a:spcPts val="0"/>
              </a:spcBef>
              <a:spcAft>
                <a:spcPts val="0"/>
              </a:spcAft>
              <a:buNone/>
            </a:pPr>
            <a:r>
              <a:rPr lang="en" dirty="0">
                <a:solidFill>
                  <a:schemeClr val="dk1"/>
                </a:solidFill>
              </a:rPr>
              <a:t>**  Postsecondary assets may also be determined at the local level, by the district.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  This list of options is not all-inclusive. (How to create/define additions to this list?)    e.g. Community Service Hours, Work experience (minimum requirements?)</a:t>
            </a:r>
            <a:endParaRPr sz="12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Recognition of achievement could include: </a:t>
            </a:r>
            <a:endParaRPr dirty="0"/>
          </a:p>
          <a:p>
            <a:pPr marL="457200" lvl="0" indent="-298450" algn="l" rtl="0">
              <a:spcBef>
                <a:spcPts val="0"/>
              </a:spcBef>
              <a:spcAft>
                <a:spcPts val="0"/>
              </a:spcAft>
              <a:buSzPts val="1100"/>
              <a:buChar char="-"/>
            </a:pPr>
            <a:r>
              <a:rPr lang="en" dirty="0"/>
              <a:t>Alternative pathways to graduation that are not based on “seat time" (need to really communicate this)</a:t>
            </a:r>
            <a:endParaRPr dirty="0"/>
          </a:p>
          <a:p>
            <a:pPr marL="457200" lvl="0" indent="-298450" algn="l" rtl="0">
              <a:spcBef>
                <a:spcPts val="0"/>
              </a:spcBef>
              <a:spcAft>
                <a:spcPts val="0"/>
              </a:spcAft>
              <a:buSzPts val="1100"/>
              <a:buChar char="-"/>
            </a:pPr>
            <a:r>
              <a:rPr lang="en" dirty="0"/>
              <a:t>Giving CREDIT for being the basketball manager or working crew for theatre. The goal is learning and building skills, which these kids get.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References:</a:t>
            </a:r>
            <a:endParaRPr dirty="0"/>
          </a:p>
          <a:p>
            <a:pPr marL="0" lvl="0" indent="0" algn="l" rtl="0">
              <a:spcBef>
                <a:spcPts val="0"/>
              </a:spcBef>
              <a:spcAft>
                <a:spcPts val="0"/>
              </a:spcAft>
              <a:buNone/>
            </a:pPr>
            <a:r>
              <a:rPr lang="en" dirty="0"/>
              <a:t>Kansas Work-based Learning - Personalized Learning Plan Guidance Document (KSDE):</a:t>
            </a:r>
            <a:endParaRPr dirty="0"/>
          </a:p>
          <a:p>
            <a:pPr marL="0" lvl="0" indent="0" algn="l" rtl="0">
              <a:spcBef>
                <a:spcPts val="0"/>
              </a:spcBef>
              <a:spcAft>
                <a:spcPts val="0"/>
              </a:spcAft>
              <a:buNone/>
            </a:pPr>
            <a:r>
              <a:rPr lang="en" dirty="0"/>
              <a:t>https://www.ksde.org/Portals/0/CSAS/CSAS%20Home/CTE%20Home/Kansas%20Work-Based%20Learning_Personalized%20Learning%20Plan.pdf</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280ce737c4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280ce737c4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Potential next steps for PS Assets: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More clearly define those Assets that are more open to interpretation (for example - looking into research behind how many athletic/activity experiences lead to higher probability of success in postsecondary)</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Balancing local choice with what the research says about PS assets and their relation to future success.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Look into already-established resources like </a:t>
            </a:r>
            <a:r>
              <a:rPr lang="en" u="sng">
                <a:solidFill>
                  <a:schemeClr val="hlink"/>
                </a:solidFill>
                <a:hlinkClick r:id="rId3"/>
              </a:rPr>
              <a:t>Kaufmann Foundations Market Value Assets</a:t>
            </a:r>
            <a:r>
              <a:rPr lang="en">
                <a:solidFill>
                  <a:schemeClr val="dk1"/>
                </a:solidFill>
              </a:rPr>
              <a:t> and </a:t>
            </a:r>
            <a:r>
              <a:rPr lang="en" u="sng">
                <a:solidFill>
                  <a:schemeClr val="hlink"/>
                </a:solidFill>
                <a:hlinkClick r:id="rId4"/>
              </a:rPr>
              <a:t>KSDE Work-based learning Guide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280ce737c4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280ce737c4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Benchmarks would be set for some “experiences” (hours of community service, years in athletics/activities, ACT, SAT, etc.)</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list of options is not all-inclusive. (How to create/define additions to this list?)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e.g. Community Service Hours, Work experience (minimum requirements?)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Potential talking points about next steps for PS Assets: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More clearly define those Assets that are more open to interpretation (for example - looking into research behind how many athletic/activity experiences lead to higher probability of success in postsecondary)</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Balancing local choice with what the research says about PS assets and their relation to future success.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Look into already-established resources like </a:t>
            </a:r>
            <a:r>
              <a:rPr lang="en" u="sng">
                <a:solidFill>
                  <a:schemeClr val="hlink"/>
                </a:solidFill>
                <a:hlinkClick r:id="rId3"/>
              </a:rPr>
              <a:t>Kaufmann Foundations Market Value Assets</a:t>
            </a:r>
            <a:r>
              <a:rPr lang="en">
                <a:solidFill>
                  <a:schemeClr val="dk1"/>
                </a:solidFill>
              </a:rPr>
              <a:t> and </a:t>
            </a:r>
            <a:r>
              <a:rPr lang="en" u="sng">
                <a:solidFill>
                  <a:schemeClr val="hlink"/>
                </a:solidFill>
                <a:hlinkClick r:id="rId4"/>
              </a:rPr>
              <a:t>KSDE Work-based learning Guide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Edited:  </a:t>
            </a:r>
            <a:r>
              <a:rPr lang="en" sz="1600">
                <a:solidFill>
                  <a:schemeClr val="dk1"/>
                </a:solidFill>
                <a:highlight>
                  <a:schemeClr val="lt1"/>
                </a:highlight>
              </a:rPr>
              <a:t>Completed TEC School?  (not sure what TEC stands for)" &lt; removed this line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Edited:  </a:t>
            </a:r>
            <a:r>
              <a:rPr lang="en" sz="1600">
                <a:solidFill>
                  <a:schemeClr val="dk1"/>
                </a:solidFill>
                <a:highlight>
                  <a:schemeClr val="lt1"/>
                </a:highlight>
              </a:rPr>
              <a:t>CTE Completer and KS Honor Scholar  &lt; removed these per the Zoom meeting on Thursday.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280ce737c4_0_64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2" name="Google Shape;272;g1280ce737c4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61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3435c3d5d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43435c3d5d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advantage is that you would be able to use the data for your screener without searching for a second screener and/ or changing the administration timeframe due to a KSDE requirement. </a:t>
            </a:r>
            <a:endParaRPr dirty="0"/>
          </a:p>
        </p:txBody>
      </p:sp>
      <p:sp>
        <p:nvSpPr>
          <p:cNvPr id="150" name="Google Shape;150;g143435c3d5d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280ce737c4_0_65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STEM elective may include: Welding, Advanced Ag Mechanics, Physics</a:t>
            </a:r>
            <a:endParaRPr/>
          </a:p>
        </p:txBody>
      </p:sp>
      <p:sp>
        <p:nvSpPr>
          <p:cNvPr id="278" name="Google Shape;278;g1280ce737c4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6328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80ce737c4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Oct 28 meeting: Kansas Qualified Admissions, Scholars Curriculum, IB, Alternative diplomas &amp; schools</a:t>
            </a:r>
            <a:endParaRPr/>
          </a:p>
        </p:txBody>
      </p:sp>
      <p:sp>
        <p:nvSpPr>
          <p:cNvPr id="391" name="Google Shape;391;g1280ce737c4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80ce737c4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Oct 28 meeting: Kansas Qualified Admissions, Scholars Curriculum, IB, Alternative diplomas &amp; schools</a:t>
            </a:r>
            <a:endParaRPr/>
          </a:p>
        </p:txBody>
      </p:sp>
      <p:sp>
        <p:nvSpPr>
          <p:cNvPr id="391" name="Google Shape;391;g1280ce737c4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774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80ce737c4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Oct 28 meeting: Kansas Qualified Admissions, Scholars Curriculum, IB, Alternative diplomas &amp; schools</a:t>
            </a:r>
            <a:endParaRPr/>
          </a:p>
        </p:txBody>
      </p:sp>
      <p:sp>
        <p:nvSpPr>
          <p:cNvPr id="391" name="Google Shape;391;g1280ce737c4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581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3435c3d5d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43435c3d5d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how it is NOW</a:t>
            </a:r>
            <a:endParaRPr/>
          </a:p>
        </p:txBody>
      </p:sp>
      <p:sp>
        <p:nvSpPr>
          <p:cNvPr id="150" name="Google Shape;150;g143435c3d5d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20713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3435c3d5d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43435c3d5d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Explain the importance of timed reading</a:t>
            </a:r>
            <a:r>
              <a:rPr lang="en-US" dirty="0"/>
              <a:t>. While helping secondary schools focus their efforts on those students who are most in need of identification and assistance. </a:t>
            </a:r>
            <a:endParaRPr dirty="0"/>
          </a:p>
        </p:txBody>
      </p:sp>
      <p:sp>
        <p:nvSpPr>
          <p:cNvPr id="150" name="Google Shape;150;g143435c3d5d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60060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3435c3d5d_0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43435c3d5d_0_2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training won’t be changing, just the clarification of the reporting. You can tell them that we are considering an update of the six hours of training. </a:t>
            </a:r>
            <a:endParaRPr dirty="0"/>
          </a:p>
        </p:txBody>
      </p:sp>
      <p:sp>
        <p:nvSpPr>
          <p:cNvPr id="157" name="Google Shape;157;g143435c3d5d_0_2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3435c3d5d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43435c3d5d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won’t be up for a few weeks- </a:t>
            </a:r>
            <a:endParaRPr dirty="0"/>
          </a:p>
        </p:txBody>
      </p:sp>
      <p:sp>
        <p:nvSpPr>
          <p:cNvPr id="202" name="Google Shape;202;g143435c3d5d_0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43435c3d5d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43435c3d5d_0_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FF0000"/>
                </a:solidFill>
              </a:rPr>
              <a:t>May take out depending on what Beth finds out due to timing</a:t>
            </a:r>
            <a:endParaRPr b="1">
              <a:solidFill>
                <a:srgbClr val="FF0000"/>
              </a:solidFill>
            </a:endParaRPr>
          </a:p>
        </p:txBody>
      </p:sp>
      <p:sp>
        <p:nvSpPr>
          <p:cNvPr id="188" name="Google Shape;188;g143435c3d5d_0_2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6"/>
        <p:cNvGrpSpPr/>
        <p:nvPr/>
      </p:nvGrpSpPr>
      <p:grpSpPr>
        <a:xfrm>
          <a:off x="0" y="0"/>
          <a:ext cx="0" cy="0"/>
          <a:chOff x="0" y="0"/>
          <a:chExt cx="0" cy="0"/>
        </a:xfrm>
      </p:grpSpPr>
      <p:pic>
        <p:nvPicPr>
          <p:cNvPr id="17" name="Google Shape;17;p15"/>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5"/>
          <p:cNvSpPr txBox="1">
            <a:spLocks noGrp="1"/>
          </p:cNvSpPr>
          <p:nvPr>
            <p:ph type="title"/>
          </p:nvPr>
        </p:nvSpPr>
        <p:spPr>
          <a:xfrm>
            <a:off x="838200" y="4290581"/>
            <a:ext cx="11353800" cy="8910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3581400" y="5331272"/>
            <a:ext cx="8610600" cy="6880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228600" algn="l">
              <a:lnSpc>
                <a:spcPct val="90000"/>
              </a:lnSpc>
              <a:spcBef>
                <a:spcPts val="500"/>
              </a:spcBef>
              <a:spcAft>
                <a:spcPts val="0"/>
              </a:spcAft>
              <a:buSzPts val="2000"/>
              <a:buNone/>
              <a:defRPr sz="2000">
                <a:solidFill>
                  <a:srgbClr val="888B94"/>
                </a:solidFill>
              </a:defRPr>
            </a:lvl2pPr>
            <a:lvl3pPr marL="1371600" lvl="2" indent="-228600" algn="l">
              <a:lnSpc>
                <a:spcPct val="90000"/>
              </a:lnSpc>
              <a:spcBef>
                <a:spcPts val="500"/>
              </a:spcBef>
              <a:spcAft>
                <a:spcPts val="0"/>
              </a:spcAft>
              <a:buSzPts val="1800"/>
              <a:buNone/>
              <a:defRPr sz="1800">
                <a:solidFill>
                  <a:srgbClr val="888B94"/>
                </a:solidFill>
              </a:defRPr>
            </a:lvl3pPr>
            <a:lvl4pPr marL="1828800" lvl="3" indent="-228600" algn="l">
              <a:lnSpc>
                <a:spcPct val="90000"/>
              </a:lnSpc>
              <a:spcBef>
                <a:spcPts val="500"/>
              </a:spcBef>
              <a:spcAft>
                <a:spcPts val="0"/>
              </a:spcAft>
              <a:buSzPts val="1600"/>
              <a:buNone/>
              <a:defRPr sz="1600">
                <a:solidFill>
                  <a:srgbClr val="888B94"/>
                </a:solidFill>
              </a:defRPr>
            </a:lvl4pPr>
            <a:lvl5pPr marL="2286000" lvl="4" indent="-228600" algn="l">
              <a:lnSpc>
                <a:spcPct val="90000"/>
              </a:lnSpc>
              <a:spcBef>
                <a:spcPts val="500"/>
              </a:spcBef>
              <a:spcAft>
                <a:spcPts val="0"/>
              </a:spcAft>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7"/>
        <p:cNvGrpSpPr/>
        <p:nvPr/>
      </p:nvGrpSpPr>
      <p:grpSpPr>
        <a:xfrm>
          <a:off x="0" y="0"/>
          <a:ext cx="0" cy="0"/>
          <a:chOff x="0" y="0"/>
          <a:chExt cx="0" cy="0"/>
        </a:xfrm>
      </p:grpSpPr>
      <p:pic>
        <p:nvPicPr>
          <p:cNvPr id="88" name="Google Shape;88;p25"/>
          <p:cNvPicPr preferRelativeResize="0"/>
          <p:nvPr/>
        </p:nvPicPr>
        <p:blipFill rotWithShape="1">
          <a:blip r:embed="rId2">
            <a:alphaModFix/>
          </a:blip>
          <a:srcRect/>
          <a:stretch/>
        </p:blipFill>
        <p:spPr>
          <a:xfrm>
            <a:off x="1187" y="668"/>
            <a:ext cx="12189626" cy="6856664"/>
          </a:xfrm>
          <a:prstGeom prst="rect">
            <a:avLst/>
          </a:prstGeom>
          <a:noFill/>
          <a:ln>
            <a:noFill/>
          </a:ln>
        </p:spPr>
      </p:pic>
      <p:sp>
        <p:nvSpPr>
          <p:cNvPr id="89" name="Google Shape;89;p25"/>
          <p:cNvSpPr txBox="1">
            <a:spLocks noGrp="1"/>
          </p:cNvSpPr>
          <p:nvPr>
            <p:ph type="title"/>
          </p:nvPr>
        </p:nvSpPr>
        <p:spPr>
          <a:xfrm>
            <a:off x="1893456" y="423334"/>
            <a:ext cx="8340436" cy="2713228"/>
          </a:xfrm>
          <a:prstGeom prst="rect">
            <a:avLst/>
          </a:prstGeom>
          <a:noFill/>
          <a:ln>
            <a:noFill/>
          </a:ln>
        </p:spPr>
        <p:txBody>
          <a:bodyPr spcFirstLastPara="1" wrap="square" lIns="91425" tIns="45700" rIns="457200" bIns="45700" anchor="b" anchorCtr="0">
            <a:normAutofit/>
          </a:bodyPr>
          <a:lstStyle>
            <a:lvl1pPr lvl="0" algn="l">
              <a:lnSpc>
                <a:spcPct val="90000"/>
              </a:lnSpc>
              <a:spcBef>
                <a:spcPts val="0"/>
              </a:spcBef>
              <a:spcAft>
                <a:spcPts val="0"/>
              </a:spcAft>
              <a:buClr>
                <a:schemeClr val="lt1"/>
              </a:buClr>
              <a:buSzPts val="6000"/>
              <a:buFont typeface="Open Sans SemiBold"/>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body" idx="1"/>
          </p:nvPr>
        </p:nvSpPr>
        <p:spPr>
          <a:xfrm>
            <a:off x="1893456" y="3246268"/>
            <a:ext cx="8340436" cy="1500187"/>
          </a:xfrm>
          <a:prstGeom prst="rect">
            <a:avLst/>
          </a:prstGeom>
          <a:noFill/>
          <a:ln>
            <a:noFill/>
          </a:ln>
        </p:spPr>
        <p:txBody>
          <a:bodyPr spcFirstLastPara="1" wrap="square" lIns="91425" tIns="182875" rIns="457200" bIns="182875"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B94"/>
                </a:solidFill>
              </a:defRPr>
            </a:lvl2pPr>
            <a:lvl3pPr marL="1371600" lvl="2" indent="-228600" algn="l">
              <a:lnSpc>
                <a:spcPct val="90000"/>
              </a:lnSpc>
              <a:spcBef>
                <a:spcPts val="500"/>
              </a:spcBef>
              <a:spcAft>
                <a:spcPts val="0"/>
              </a:spcAft>
              <a:buSzPts val="1800"/>
              <a:buNone/>
              <a:defRPr sz="1800">
                <a:solidFill>
                  <a:srgbClr val="888B94"/>
                </a:solidFill>
              </a:defRPr>
            </a:lvl3pPr>
            <a:lvl4pPr marL="1828800" lvl="3" indent="-228600" algn="l">
              <a:lnSpc>
                <a:spcPct val="90000"/>
              </a:lnSpc>
              <a:spcBef>
                <a:spcPts val="500"/>
              </a:spcBef>
              <a:spcAft>
                <a:spcPts val="0"/>
              </a:spcAft>
              <a:buSzPts val="1600"/>
              <a:buNone/>
              <a:defRPr sz="1600">
                <a:solidFill>
                  <a:srgbClr val="888B94"/>
                </a:solidFill>
              </a:defRPr>
            </a:lvl4pPr>
            <a:lvl5pPr marL="2286000" lvl="4" indent="-228600" algn="l">
              <a:lnSpc>
                <a:spcPct val="90000"/>
              </a:lnSpc>
              <a:spcBef>
                <a:spcPts val="500"/>
              </a:spcBef>
              <a:spcAft>
                <a:spcPts val="0"/>
              </a:spcAft>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
        <p:nvSpPr>
          <p:cNvPr id="91" name="Google Shape;9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only star">
  <p:cSld name="Title only star">
    <p:spTree>
      <p:nvGrpSpPr>
        <p:cNvPr id="1" name="Shape 94"/>
        <p:cNvGrpSpPr/>
        <p:nvPr/>
      </p:nvGrpSpPr>
      <p:grpSpPr>
        <a:xfrm>
          <a:off x="0" y="0"/>
          <a:ext cx="0" cy="0"/>
          <a:chOff x="0" y="0"/>
          <a:chExt cx="0" cy="0"/>
        </a:xfrm>
      </p:grpSpPr>
      <p:pic>
        <p:nvPicPr>
          <p:cNvPr id="95" name="Google Shape;95;p26"/>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96" name="Google Shape;9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26"/>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logo">
  <p:cSld name="Title only logo">
    <p:spTree>
      <p:nvGrpSpPr>
        <p:cNvPr id="1" name="Shape 100"/>
        <p:cNvGrpSpPr/>
        <p:nvPr/>
      </p:nvGrpSpPr>
      <p:grpSpPr>
        <a:xfrm>
          <a:off x="0" y="0"/>
          <a:ext cx="0" cy="0"/>
          <a:chOff x="0" y="0"/>
          <a:chExt cx="0" cy="0"/>
        </a:xfrm>
      </p:grpSpPr>
      <p:pic>
        <p:nvPicPr>
          <p:cNvPr id="101" name="Google Shape;101;p27"/>
          <p:cNvPicPr preferRelativeResize="0"/>
          <p:nvPr/>
        </p:nvPicPr>
        <p:blipFill rotWithShape="1">
          <a:blip r:embed="rId2">
            <a:alphaModFix/>
          </a:blip>
          <a:srcRect/>
          <a:stretch/>
        </p:blipFill>
        <p:spPr>
          <a:xfrm>
            <a:off x="3047" y="1714"/>
            <a:ext cx="12185906" cy="6854572"/>
          </a:xfrm>
          <a:prstGeom prst="rect">
            <a:avLst/>
          </a:prstGeom>
          <a:noFill/>
          <a:ln>
            <a:noFill/>
          </a:ln>
        </p:spPr>
      </p:pic>
      <p:sp>
        <p:nvSpPr>
          <p:cNvPr id="102" name="Google Shape;10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27"/>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Semi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8"/>
          <p:cNvSpPr>
            <a:spLocks noGrp="1"/>
          </p:cNvSpPr>
          <p:nvPr>
            <p:ph type="pic" idx="2"/>
          </p:nvPr>
        </p:nvSpPr>
        <p:spPr>
          <a:xfrm>
            <a:off x="5183188" y="457201"/>
            <a:ext cx="6172200" cy="5403850"/>
          </a:xfrm>
          <a:prstGeom prst="rect">
            <a:avLst/>
          </a:prstGeom>
          <a:noFill/>
          <a:ln>
            <a:noFill/>
          </a:ln>
        </p:spPr>
      </p:sp>
      <p:sp>
        <p:nvSpPr>
          <p:cNvPr id="109" name="Google Shape;109;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3644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1/20/2023</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2091807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6895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ubTitle and Body">
  <p:cSld name="Title, SubTitle and Body">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356461" y="538394"/>
            <a:ext cx="11459700" cy="413100"/>
          </a:xfrm>
          <a:prstGeom prst="rect">
            <a:avLst/>
          </a:prstGeom>
          <a:noFill/>
          <a:ln>
            <a:noFill/>
          </a:ln>
        </p:spPr>
        <p:txBody>
          <a:bodyPr spcFirstLastPara="1" wrap="square" lIns="0" tIns="0" rIns="72000" bIns="0" anchor="t"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16"/>
          <p:cNvSpPr txBox="1">
            <a:spLocks noGrp="1"/>
          </p:cNvSpPr>
          <p:nvPr>
            <p:ph type="body" idx="1"/>
          </p:nvPr>
        </p:nvSpPr>
        <p:spPr>
          <a:xfrm>
            <a:off x="357215" y="1740546"/>
            <a:ext cx="11459700" cy="4408800"/>
          </a:xfrm>
          <a:prstGeom prst="rect">
            <a:avLst/>
          </a:prstGeom>
          <a:noFill/>
          <a:ln>
            <a:noFill/>
          </a:ln>
        </p:spPr>
        <p:txBody>
          <a:bodyPr spcFirstLastPara="1" wrap="square" lIns="91425" tIns="45700" rIns="91425" bIns="45700" anchor="t" anchorCtr="0">
            <a:normAutofit/>
          </a:bodyPr>
          <a:lstStyle>
            <a:lvl1pPr marL="457200" lvl="0" indent="-315417" algn="l" rtl="0">
              <a:lnSpc>
                <a:spcPct val="100000"/>
              </a:lnSpc>
              <a:spcBef>
                <a:spcPts val="684"/>
              </a:spcBef>
              <a:spcAft>
                <a:spcPts val="0"/>
              </a:spcAft>
              <a:buClr>
                <a:schemeClr val="accent3"/>
              </a:buClr>
              <a:buSzPts val="1367"/>
              <a:buChar char="•"/>
              <a:defRPr>
                <a:latin typeface="Arial"/>
                <a:ea typeface="Arial"/>
                <a:cs typeface="Arial"/>
                <a:sym typeface="Arial"/>
              </a:defRPr>
            </a:lvl1pPr>
            <a:lvl2pPr marL="914400" lvl="1" indent="-305765" algn="l" rtl="0">
              <a:lnSpc>
                <a:spcPct val="100000"/>
              </a:lnSpc>
              <a:spcBef>
                <a:spcPts val="304"/>
              </a:spcBef>
              <a:spcAft>
                <a:spcPts val="0"/>
              </a:spcAft>
              <a:buClr>
                <a:schemeClr val="accent3"/>
              </a:buClr>
              <a:buSzPts val="1215"/>
              <a:buChar char="•"/>
              <a:defRPr>
                <a:latin typeface="Arial"/>
                <a:ea typeface="Arial"/>
                <a:cs typeface="Arial"/>
                <a:sym typeface="Arial"/>
              </a:defRPr>
            </a:lvl2pPr>
            <a:lvl3pPr marL="1371600" lvl="2" indent="-305765" algn="l" rtl="0">
              <a:lnSpc>
                <a:spcPct val="100000"/>
              </a:lnSpc>
              <a:spcBef>
                <a:spcPts val="304"/>
              </a:spcBef>
              <a:spcAft>
                <a:spcPts val="0"/>
              </a:spcAft>
              <a:buClr>
                <a:schemeClr val="accent3"/>
              </a:buClr>
              <a:buSzPts val="1215"/>
              <a:buChar char="•"/>
              <a:defRPr>
                <a:latin typeface="Arial"/>
                <a:ea typeface="Arial"/>
                <a:cs typeface="Arial"/>
                <a:sym typeface="Arial"/>
              </a:defRPr>
            </a:lvl3pPr>
            <a:lvl4pPr marL="1828800" lvl="3" indent="-305765" algn="l" rtl="0">
              <a:lnSpc>
                <a:spcPct val="100000"/>
              </a:lnSpc>
              <a:spcBef>
                <a:spcPts val="304"/>
              </a:spcBef>
              <a:spcAft>
                <a:spcPts val="0"/>
              </a:spcAft>
              <a:buClr>
                <a:schemeClr val="accent3"/>
              </a:buClr>
              <a:buSzPts val="1215"/>
              <a:buChar char="•"/>
              <a:defRPr>
                <a:latin typeface="Arial"/>
                <a:ea typeface="Arial"/>
                <a:cs typeface="Arial"/>
                <a:sym typeface="Arial"/>
              </a:defRPr>
            </a:lvl4pPr>
            <a:lvl5pPr marL="2286000" lvl="4" indent="-315417" algn="l" rtl="0">
              <a:spcBef>
                <a:spcPts val="342"/>
              </a:spcBef>
              <a:spcAft>
                <a:spcPts val="0"/>
              </a:spcAft>
              <a:buClr>
                <a:schemeClr val="accent3"/>
              </a:buClr>
              <a:buSzPts val="1367"/>
              <a:buChar char="•"/>
              <a:defRPr sz="1709">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6" name="Google Shape;116;p16"/>
          <p:cNvSpPr txBox="1">
            <a:spLocks noGrp="1"/>
          </p:cNvSpPr>
          <p:nvPr>
            <p:ph type="subTitle" idx="2"/>
          </p:nvPr>
        </p:nvSpPr>
        <p:spPr>
          <a:xfrm>
            <a:off x="356461" y="1078726"/>
            <a:ext cx="6511200" cy="534600"/>
          </a:xfrm>
          <a:prstGeom prst="rect">
            <a:avLst/>
          </a:prstGeom>
          <a:noFill/>
          <a:ln>
            <a:noFill/>
          </a:ln>
        </p:spPr>
        <p:txBody>
          <a:bodyPr spcFirstLastPara="1" wrap="square" lIns="0" tIns="45700" rIns="0" bIns="45700" anchor="t" anchorCtr="0">
            <a:noAutofit/>
          </a:bodyPr>
          <a:lstStyle>
            <a:lvl1pPr lvl="0" algn="l" rtl="0">
              <a:lnSpc>
                <a:spcPct val="100000"/>
              </a:lnSpc>
              <a:spcBef>
                <a:spcPts val="684"/>
              </a:spcBef>
              <a:spcAft>
                <a:spcPts val="0"/>
              </a:spcAft>
              <a:buSzPts val="2400"/>
              <a:buNone/>
              <a:defRPr sz="1709" b="1">
                <a:solidFill>
                  <a:schemeClr val="accent3"/>
                </a:solidFill>
                <a:latin typeface="Arial"/>
                <a:ea typeface="Arial"/>
                <a:cs typeface="Arial"/>
                <a:sym typeface="Arial"/>
              </a:defRPr>
            </a:lvl1pPr>
            <a:lvl2pPr lvl="1" algn="ctr" rtl="0">
              <a:lnSpc>
                <a:spcPct val="100000"/>
              </a:lnSpc>
              <a:spcBef>
                <a:spcPts val="304"/>
              </a:spcBef>
              <a:spcAft>
                <a:spcPts val="0"/>
              </a:spcAft>
              <a:buSzPts val="2200"/>
              <a:buNone/>
              <a:defRPr>
                <a:solidFill>
                  <a:srgbClr val="898989"/>
                </a:solidFill>
              </a:defRPr>
            </a:lvl2pPr>
            <a:lvl3pPr lvl="2" algn="ctr" rtl="0">
              <a:lnSpc>
                <a:spcPct val="100000"/>
              </a:lnSpc>
              <a:spcBef>
                <a:spcPts val="304"/>
              </a:spcBef>
              <a:spcAft>
                <a:spcPts val="0"/>
              </a:spcAft>
              <a:buSzPts val="2200"/>
              <a:buNone/>
              <a:defRPr>
                <a:solidFill>
                  <a:srgbClr val="898989"/>
                </a:solidFill>
              </a:defRPr>
            </a:lvl3pPr>
            <a:lvl4pPr lvl="3" algn="ctr" rtl="0">
              <a:lnSpc>
                <a:spcPct val="100000"/>
              </a:lnSpc>
              <a:spcBef>
                <a:spcPts val="304"/>
              </a:spcBef>
              <a:spcAft>
                <a:spcPts val="0"/>
              </a:spcAft>
              <a:buSzPts val="1519"/>
              <a:buNone/>
              <a:defRPr>
                <a:solidFill>
                  <a:srgbClr val="898989"/>
                </a:solidFill>
              </a:defRPr>
            </a:lvl4pPr>
            <a:lvl5pPr lvl="4" algn="ctr" rtl="0">
              <a:spcBef>
                <a:spcPts val="456"/>
              </a:spcBef>
              <a:spcAft>
                <a:spcPts val="0"/>
              </a:spcAft>
              <a:buClr>
                <a:srgbClr val="898989"/>
              </a:buClr>
              <a:buSzPts val="2279"/>
              <a:buNone/>
              <a:defRPr>
                <a:solidFill>
                  <a:srgbClr val="898989"/>
                </a:solidFill>
              </a:defRPr>
            </a:lvl5pPr>
            <a:lvl6pPr lvl="5" algn="ctr" rtl="0">
              <a:spcBef>
                <a:spcPts val="399"/>
              </a:spcBef>
              <a:spcAft>
                <a:spcPts val="0"/>
              </a:spcAft>
              <a:buClr>
                <a:srgbClr val="898989"/>
              </a:buClr>
              <a:buSzPts val="1994"/>
              <a:buNone/>
              <a:defRPr>
                <a:solidFill>
                  <a:srgbClr val="898989"/>
                </a:solidFill>
              </a:defRPr>
            </a:lvl6pPr>
            <a:lvl7pPr lvl="6" algn="ctr" rtl="0">
              <a:spcBef>
                <a:spcPts val="399"/>
              </a:spcBef>
              <a:spcAft>
                <a:spcPts val="0"/>
              </a:spcAft>
              <a:buClr>
                <a:srgbClr val="898989"/>
              </a:buClr>
              <a:buSzPts val="1994"/>
              <a:buNone/>
              <a:defRPr>
                <a:solidFill>
                  <a:srgbClr val="898989"/>
                </a:solidFill>
              </a:defRPr>
            </a:lvl7pPr>
            <a:lvl8pPr lvl="7" algn="ctr" rtl="0">
              <a:spcBef>
                <a:spcPts val="399"/>
              </a:spcBef>
              <a:spcAft>
                <a:spcPts val="0"/>
              </a:spcAft>
              <a:buClr>
                <a:srgbClr val="898989"/>
              </a:buClr>
              <a:buSzPts val="1994"/>
              <a:buNone/>
              <a:defRPr>
                <a:solidFill>
                  <a:srgbClr val="898989"/>
                </a:solidFill>
              </a:defRPr>
            </a:lvl8pPr>
            <a:lvl9pPr lvl="8" algn="ctr" rtl="0">
              <a:spcBef>
                <a:spcPts val="399"/>
              </a:spcBef>
              <a:spcAft>
                <a:spcPts val="0"/>
              </a:spcAft>
              <a:buClr>
                <a:srgbClr val="898989"/>
              </a:buClr>
              <a:buSzPts val="1994"/>
              <a:buNone/>
              <a:defRPr>
                <a:solidFill>
                  <a:srgbClr val="898989"/>
                </a:solidFill>
              </a:defRPr>
            </a:lvl9pPr>
          </a:lstStyle>
          <a:p>
            <a:endParaRPr/>
          </a:p>
        </p:txBody>
      </p:sp>
    </p:spTree>
    <p:extLst>
      <p:ext uri="{BB962C8B-B14F-4D97-AF65-F5344CB8AC3E}">
        <p14:creationId xmlns:p14="http://schemas.microsoft.com/office/powerpoint/2010/main" val="3387337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 name="Google Shape;42;p6"/>
          <p:cNvSpPr txBox="1">
            <a:spLocks noGrp="1"/>
          </p:cNvSpPr>
          <p:nvPr>
            <p:ph type="body" idx="1"/>
          </p:nvPr>
        </p:nvSpPr>
        <p:spPr>
          <a:xfrm>
            <a:off x="838200" y="1644073"/>
            <a:ext cx="10515600" cy="45328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3" name="Google Shape;43;p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p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 name="Google Shape;45;p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46" name="Google Shape;46;p6"/>
          <p:cNvSpPr txBox="1">
            <a:spLocks noGrp="1"/>
          </p:cNvSpPr>
          <p:nvPr>
            <p:ph type="title"/>
          </p:nvPr>
        </p:nvSpPr>
        <p:spPr>
          <a:xfrm>
            <a:off x="838200" y="365125"/>
            <a:ext cx="10515600" cy="1070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84311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3"/>
          <p:cNvSpPr txBox="1">
            <a:spLocks noGrp="1"/>
          </p:cNvSpPr>
          <p:nvPr>
            <p:ph type="body" idx="1"/>
          </p:nvPr>
        </p:nvSpPr>
        <p:spPr>
          <a:xfrm>
            <a:off x="838200" y="2539999"/>
            <a:ext cx="10515600" cy="36368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2" name="Google Shape;22;p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 name="Google Shape;23;p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 name="Google Shape;24;p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5" name="Google Shape;25;p3"/>
          <p:cNvSpPr txBox="1">
            <a:spLocks noGrp="1"/>
          </p:cNvSpPr>
          <p:nvPr>
            <p:ph type="title"/>
          </p:nvPr>
        </p:nvSpPr>
        <p:spPr>
          <a:xfrm>
            <a:off x="838200" y="365125"/>
            <a:ext cx="10515600" cy="1068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 name="Google Shape;26;p3"/>
          <p:cNvSpPr txBox="1">
            <a:spLocks noGrp="1"/>
          </p:cNvSpPr>
          <p:nvPr>
            <p:ph type="body" idx="2"/>
          </p:nvPr>
        </p:nvSpPr>
        <p:spPr>
          <a:xfrm>
            <a:off x="2336800" y="1690689"/>
            <a:ext cx="9017200" cy="5040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SzPts val="1800"/>
              <a:buNone/>
              <a:defRPr>
                <a:latin typeface="Open Sans"/>
                <a:ea typeface="Open Sans"/>
                <a:cs typeface="Open Sans"/>
                <a:sym typeface="Open Sans"/>
              </a:defRPr>
            </a:lvl1pPr>
            <a:lvl2pPr marL="1219170" lvl="1" indent="-423323" algn="l">
              <a:lnSpc>
                <a:spcPct val="90000"/>
              </a:lnSpc>
              <a:spcBef>
                <a:spcPts val="533"/>
              </a:spcBef>
              <a:spcAft>
                <a:spcPts val="0"/>
              </a:spcAft>
              <a:buSzPts val="1400"/>
              <a:buChar char="•"/>
              <a:defRPr/>
            </a:lvl2pPr>
            <a:lvl3pPr marL="1828754" lvl="2" indent="-423323" algn="l">
              <a:lnSpc>
                <a:spcPct val="90000"/>
              </a:lnSpc>
              <a:spcBef>
                <a:spcPts val="533"/>
              </a:spcBef>
              <a:spcAft>
                <a:spcPts val="0"/>
              </a:spcAft>
              <a:buSzPts val="14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03045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23"/>
        <p:cNvGrpSpPr/>
        <p:nvPr/>
      </p:nvGrpSpPr>
      <p:grpSpPr>
        <a:xfrm>
          <a:off x="0" y="0"/>
          <a:ext cx="0" cy="0"/>
          <a:chOff x="0" y="0"/>
          <a:chExt cx="0" cy="0"/>
        </a:xfrm>
      </p:grpSpPr>
      <p:pic>
        <p:nvPicPr>
          <p:cNvPr id="24" name="Google Shape;24;p17"/>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17"/>
          <p:cNvSpPr txBox="1">
            <a:spLocks noGrp="1"/>
          </p:cNvSpPr>
          <p:nvPr>
            <p:ph type="body" idx="1"/>
          </p:nvPr>
        </p:nvSpPr>
        <p:spPr>
          <a:xfrm>
            <a:off x="838200" y="1458913"/>
            <a:ext cx="10393363" cy="2817523"/>
          </a:xfrm>
          <a:prstGeom prst="rect">
            <a:avLst/>
          </a:prstGeom>
          <a:noFill/>
          <a:ln>
            <a:noFill/>
          </a:ln>
        </p:spPr>
        <p:txBody>
          <a:bodyPr spcFirstLastPara="1" wrap="square" lIns="1645900" tIns="914400" rIns="1645900" bIns="914400" anchor="t" anchorCtr="0">
            <a:normAutofit/>
          </a:bodyPr>
          <a:lstStyle>
            <a:lvl1pPr marL="457200" lvl="0" indent="-228600" algn="l">
              <a:lnSpc>
                <a:spcPct val="90000"/>
              </a:lnSpc>
              <a:spcBef>
                <a:spcPts val="1000"/>
              </a:spcBef>
              <a:spcAft>
                <a:spcPts val="0"/>
              </a:spcAft>
              <a:buSzPts val="3600"/>
              <a:buNone/>
              <a:defRPr sz="3600" i="1"/>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7"/>
          <p:cNvSpPr txBox="1">
            <a:spLocks noGrp="1"/>
          </p:cNvSpPr>
          <p:nvPr>
            <p:ph type="body" idx="2"/>
          </p:nvPr>
        </p:nvSpPr>
        <p:spPr>
          <a:xfrm>
            <a:off x="828675" y="4284663"/>
            <a:ext cx="10402888" cy="850900"/>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SzPts val="1800"/>
              <a:buNone/>
              <a:defRPr sz="1800"/>
            </a:lvl1pPr>
            <a:lvl2pPr marL="914400" lvl="1" indent="-228600" algn="r">
              <a:lnSpc>
                <a:spcPct val="90000"/>
              </a:lnSpc>
              <a:spcBef>
                <a:spcPts val="500"/>
              </a:spcBef>
              <a:spcAft>
                <a:spcPts val="0"/>
              </a:spcAft>
              <a:buSzPts val="2400"/>
              <a:buNone/>
              <a:defRPr/>
            </a:lvl2pPr>
            <a:lvl3pPr marL="1371600" lvl="2" indent="-228600" algn="r">
              <a:lnSpc>
                <a:spcPct val="90000"/>
              </a:lnSpc>
              <a:spcBef>
                <a:spcPts val="500"/>
              </a:spcBef>
              <a:spcAft>
                <a:spcPts val="0"/>
              </a:spcAft>
              <a:buSzPts val="2000"/>
              <a:buNone/>
              <a:defRPr/>
            </a:lvl3pPr>
            <a:lvl4pPr marL="1828800" lvl="3" indent="-228600" algn="r">
              <a:lnSpc>
                <a:spcPct val="90000"/>
              </a:lnSpc>
              <a:spcBef>
                <a:spcPts val="500"/>
              </a:spcBef>
              <a:spcAft>
                <a:spcPts val="0"/>
              </a:spcAft>
              <a:buSzPts val="1800"/>
              <a:buNone/>
              <a:defRPr/>
            </a:lvl4pPr>
            <a:lvl5pPr marL="2286000" lvl="4" indent="-228600" algn="r">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0"/>
        <p:cNvGrpSpPr/>
        <p:nvPr/>
      </p:nvGrpSpPr>
      <p:grpSpPr>
        <a:xfrm>
          <a:off x="0" y="0"/>
          <a:ext cx="0" cy="0"/>
          <a:chOff x="0" y="0"/>
          <a:chExt cx="0" cy="0"/>
        </a:xfrm>
      </p:grpSpPr>
      <p:pic>
        <p:nvPicPr>
          <p:cNvPr id="31" name="Google Shape;31;p18"/>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32" name="Google Shape;32;p18"/>
          <p:cNvSpPr txBox="1">
            <a:spLocks noGrp="1"/>
          </p:cNvSpPr>
          <p:nvPr>
            <p:ph type="title"/>
          </p:nvPr>
        </p:nvSpPr>
        <p:spPr>
          <a:xfrm>
            <a:off x="839788" y="365126"/>
            <a:ext cx="10515600" cy="1149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9788" y="1681162"/>
            <a:ext cx="5157787" cy="91425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800" b="1">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839788" y="2671761"/>
            <a:ext cx="5157787" cy="298089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8"/>
          <p:cNvSpPr txBox="1">
            <a:spLocks noGrp="1"/>
          </p:cNvSpPr>
          <p:nvPr>
            <p:ph type="body" idx="3"/>
          </p:nvPr>
        </p:nvSpPr>
        <p:spPr>
          <a:xfrm>
            <a:off x="6172200" y="1681162"/>
            <a:ext cx="5183188" cy="91425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800" b="1">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8"/>
          <p:cNvSpPr txBox="1">
            <a:spLocks noGrp="1"/>
          </p:cNvSpPr>
          <p:nvPr>
            <p:ph type="body" idx="4"/>
          </p:nvPr>
        </p:nvSpPr>
        <p:spPr>
          <a:xfrm>
            <a:off x="6172200" y="2671761"/>
            <a:ext cx="5183188" cy="298089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 consultant information">
  <p:cSld name="2 consultant information">
    <p:spTree>
      <p:nvGrpSpPr>
        <p:cNvPr id="1" name="Shape 46"/>
        <p:cNvGrpSpPr/>
        <p:nvPr/>
      </p:nvGrpSpPr>
      <p:grpSpPr>
        <a:xfrm>
          <a:off x="0" y="0"/>
          <a:ext cx="0" cy="0"/>
          <a:chOff x="0" y="0"/>
          <a:chExt cx="0" cy="0"/>
        </a:xfrm>
      </p:grpSpPr>
      <p:pic>
        <p:nvPicPr>
          <p:cNvPr id="47" name="Google Shape;47;p22" descr="Kansans Can contact page&#10;Kansas State Department of Education&#10;www.ksde.org&#10;#KansansCan&#10;Kansas leads the world in the success of each student."/>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8" name="Google Shape;4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2"/>
          <p:cNvSpPr txBox="1">
            <a:spLocks noGrp="1"/>
          </p:cNvSpPr>
          <p:nvPr>
            <p:ph type="body" idx="1"/>
          </p:nvPr>
        </p:nvSpPr>
        <p:spPr>
          <a:xfrm>
            <a:off x="1244889" y="3168073"/>
            <a:ext cx="4592495" cy="23540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2000"/>
              <a:buNone/>
              <a:defRPr sz="2000" b="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2"/>
          <p:cNvSpPr txBox="1">
            <a:spLocks noGrp="1"/>
          </p:cNvSpPr>
          <p:nvPr>
            <p:ph type="body" idx="2"/>
          </p:nvPr>
        </p:nvSpPr>
        <p:spPr>
          <a:xfrm>
            <a:off x="6338743" y="3168073"/>
            <a:ext cx="4592495" cy="23540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2000"/>
              <a:buNone/>
              <a:defRPr sz="2000" b="0"/>
            </a:lvl1pPr>
            <a:lvl2pPr marL="914400" lvl="1" indent="-228600" algn="l">
              <a:lnSpc>
                <a:spcPct val="90000"/>
              </a:lnSpc>
              <a:spcBef>
                <a:spcPts val="500"/>
              </a:spcBef>
              <a:spcAft>
                <a:spcPts val="0"/>
              </a:spcAft>
              <a:buSzPts val="2000"/>
              <a:buNone/>
              <a:defRPr sz="2000"/>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1244889" y="5661891"/>
            <a:ext cx="9686349"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4"/>
        <p:cNvGrpSpPr/>
        <p:nvPr/>
      </p:nvGrpSpPr>
      <p:grpSpPr>
        <a:xfrm>
          <a:off x="0" y="0"/>
          <a:ext cx="0" cy="0"/>
          <a:chOff x="0" y="0"/>
          <a:chExt cx="0" cy="0"/>
        </a:xfrm>
      </p:grpSpPr>
      <p:sp>
        <p:nvSpPr>
          <p:cNvPr id="55" name="Google Shape;5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61"/>
        <p:cNvGrpSpPr/>
        <p:nvPr/>
      </p:nvGrpSpPr>
      <p:grpSpPr>
        <a:xfrm>
          <a:off x="0" y="0"/>
          <a:ext cx="0" cy="0"/>
          <a:chOff x="0" y="0"/>
          <a:chExt cx="0" cy="0"/>
        </a:xfrm>
      </p:grpSpPr>
      <p:pic>
        <p:nvPicPr>
          <p:cNvPr id="62" name="Google Shape;62;p19"/>
          <p:cNvPicPr preferRelativeResize="0"/>
          <p:nvPr/>
        </p:nvPicPr>
        <p:blipFill rotWithShape="1">
          <a:blip r:embed="rId2">
            <a:alphaModFix/>
          </a:blip>
          <a:srcRect/>
          <a:stretch/>
        </p:blipFill>
        <p:spPr>
          <a:xfrm>
            <a:off x="1524" y="2571"/>
            <a:ext cx="12188952" cy="6852858"/>
          </a:xfrm>
          <a:prstGeom prst="rect">
            <a:avLst/>
          </a:prstGeom>
          <a:noFill/>
          <a:ln>
            <a:noFill/>
          </a:ln>
        </p:spPr>
      </p:pic>
      <p:sp>
        <p:nvSpPr>
          <p:cNvPr id="63" name="Google Shape;6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19"/>
          <p:cNvSpPr>
            <a:spLocks noGrp="1"/>
          </p:cNvSpPr>
          <p:nvPr>
            <p:ph type="pic" idx="2"/>
          </p:nvPr>
        </p:nvSpPr>
        <p:spPr>
          <a:xfrm>
            <a:off x="0" y="0"/>
            <a:ext cx="12188952" cy="5116945"/>
          </a:xfrm>
          <a:prstGeom prst="rect">
            <a:avLst/>
          </a:prstGeom>
          <a:noFill/>
          <a:ln>
            <a:noFill/>
          </a:ln>
        </p:spPr>
      </p:sp>
      <p:sp>
        <p:nvSpPr>
          <p:cNvPr id="67" name="Google Shape;67;p19"/>
          <p:cNvSpPr txBox="1">
            <a:spLocks noGrp="1"/>
          </p:cNvSpPr>
          <p:nvPr>
            <p:ph type="title"/>
          </p:nvPr>
        </p:nvSpPr>
        <p:spPr>
          <a:xfrm>
            <a:off x="838200" y="5218545"/>
            <a:ext cx="10420927" cy="100385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Open Sans SemiBold"/>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8"/>
        <p:cNvGrpSpPr/>
        <p:nvPr/>
      </p:nvGrpSpPr>
      <p:grpSpPr>
        <a:xfrm>
          <a:off x="0" y="0"/>
          <a:ext cx="0" cy="0"/>
          <a:chOff x="0" y="0"/>
          <a:chExt cx="0" cy="0"/>
        </a:xfrm>
      </p:grpSpPr>
      <p:sp>
        <p:nvSpPr>
          <p:cNvPr id="69" name="Google Shape;69;p20"/>
          <p:cNvSpPr>
            <a:spLocks noGrp="1"/>
          </p:cNvSpPr>
          <p:nvPr>
            <p:ph type="media" idx="2"/>
          </p:nvPr>
        </p:nvSpPr>
        <p:spPr>
          <a:xfrm>
            <a:off x="1134918" y="803563"/>
            <a:ext cx="9922164" cy="4932218"/>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accent2"/>
              </a:buClr>
              <a:buSzPts val="2800"/>
              <a:buFont typeface="Arial"/>
              <a:buNone/>
              <a:defRPr sz="28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3171D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888B90"/>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70" name="Google Shape;7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Semi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body" idx="1"/>
          </p:nvPr>
        </p:nvSpPr>
        <p:spPr>
          <a:xfrm>
            <a:off x="5183188" y="457201"/>
            <a:ext cx="6172200" cy="5403850"/>
          </a:xfrm>
          <a:prstGeom prst="rect">
            <a:avLst/>
          </a:prstGeom>
          <a:noFill/>
          <a:ln>
            <a:noFill/>
          </a:ln>
        </p:spPr>
        <p:txBody>
          <a:bodyPr spcFirstLastPara="1" wrap="square" lIns="91425" tIns="45700" rIns="91425" bIns="45700" anchor="ctr"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80"/>
        <p:cNvGrpSpPr/>
        <p:nvPr/>
      </p:nvGrpSpPr>
      <p:grpSpPr>
        <a:xfrm>
          <a:off x="0" y="0"/>
          <a:ext cx="0" cy="0"/>
          <a:chOff x="0" y="0"/>
          <a:chExt cx="0" cy="0"/>
        </a:xfrm>
      </p:grpSpPr>
      <p:pic>
        <p:nvPicPr>
          <p:cNvPr id="81" name="Google Shape;81;p23"/>
          <p:cNvPicPr preferRelativeResize="0"/>
          <p:nvPr/>
        </p:nvPicPr>
        <p:blipFill rotWithShape="1">
          <a:blip r:embed="rId2">
            <a:alphaModFix/>
          </a:blip>
          <a:srcRect/>
          <a:stretch/>
        </p:blipFill>
        <p:spPr>
          <a:xfrm>
            <a:off x="1185" y="666"/>
            <a:ext cx="12189630" cy="6856666"/>
          </a:xfrm>
          <a:prstGeom prst="rect">
            <a:avLst/>
          </a:prstGeom>
          <a:noFill/>
          <a:ln>
            <a:noFill/>
          </a:ln>
        </p:spPr>
      </p:pic>
      <p:sp>
        <p:nvSpPr>
          <p:cNvPr id="82" name="Google Shape;82;p23"/>
          <p:cNvSpPr txBox="1">
            <a:spLocks noGrp="1"/>
          </p:cNvSpPr>
          <p:nvPr>
            <p:ph type="subTitle" idx="1"/>
          </p:nvPr>
        </p:nvSpPr>
        <p:spPr>
          <a:xfrm>
            <a:off x="1524000" y="4326467"/>
            <a:ext cx="7480151" cy="103765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3" name="Google Shape;83;p23"/>
          <p:cNvSpPr txBox="1">
            <a:spLocks noGrp="1"/>
          </p:cNvSpPr>
          <p:nvPr>
            <p:ph type="title"/>
          </p:nvPr>
        </p:nvSpPr>
        <p:spPr>
          <a:xfrm>
            <a:off x="1524000" y="1597891"/>
            <a:ext cx="7480151" cy="2728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Open Sans Semi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4"/>
          <p:cNvPicPr preferRelativeResize="0"/>
          <p:nvPr/>
        </p:nvPicPr>
        <p:blipFill rotWithShape="1">
          <a:blip r:embed="rId21">
            <a:alphaModFix/>
          </a:blip>
          <a:srcRect/>
          <a:stretch/>
        </p:blipFill>
        <p:spPr>
          <a:xfrm>
            <a:off x="0" y="1714"/>
            <a:ext cx="12191999" cy="6854572"/>
          </a:xfrm>
          <a:prstGeom prst="rect">
            <a:avLst/>
          </a:prstGeom>
          <a:noFill/>
          <a:ln>
            <a:noFill/>
          </a:ln>
        </p:spPr>
      </p:pic>
      <p:sp>
        <p:nvSpPr>
          <p:cNvPr id="11" name="Google Shape;1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B94"/>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B94"/>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3" name="Google Shape;1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SemiBold"/>
              <a:buNone/>
              <a:defRPr sz="4400" b="0" i="0" u="none" strike="noStrike" cap="none">
                <a:solidFill>
                  <a:schemeClr val="dk1"/>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3171D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888B90"/>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mc:AlternateContent xmlns:mc="http://schemas.openxmlformats.org/markup-compatibility/2006" xmlns:p14="http://schemas.microsoft.com/office/powerpoint/2010/main">
    <mc:Choice Requires="p14">
      <p:transition spd="slow" p14:dur="30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sde.org/Agency/Division-of-Learning-Services/Career-Standards-and-Assessment-Services/Content-Area-A-E/Dyslexia?TSPD_101_R0=0812b43512ab2000e0398007e1208cd12f8cfc3517da5bfe37a7e94c26a8b83c13a73f505475967b081b9b9121143000c08c213ab7ff458274cc4ea19a7fa4bd11aeb663e7d8ba601bb3fcf8c9917826d2edb181d53bd3a2e01bd597129907b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sites.google.com/ksde.org/ksdeearlyliteracydyslexi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ELitDyslexia@ksd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hyperlink" Target="https://www.ksde.org/Portals/0/CSAS/CSAS%20Home/Assessments/Understanding%20Assessment%20for%20ELA.pdf?ver=2021-06-09-151311-647"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hyperlink" Target="mailto:jewing@ksde.org" TargetMode="External"/><Relationship Id="rId2" Type="http://schemas.openxmlformats.org/officeDocument/2006/relationships/hyperlink" Target="mailto:bfultz@ksde.org" TargetMode="Externa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hyperlink" Target="https://ksde.zoom.us/meeting/register/tZAvcuqspjkrGtLkS4sta6A7Gt1MhTLGkiFW"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hyperlink" Target="https://docs.google.com/forms/d/e/1FAIpQLSdpfjfdxFL_prcMj9Zc-zrYOEPCH6MCp20c6JrYzd2kX6KjYw/viewform?usp=sf_link" TargetMode="External"/><Relationship Id="rId4" Type="http://schemas.openxmlformats.org/officeDocument/2006/relationships/hyperlink" Target="https://ksde.zoom.us/meeting/register/tZUqdeGvrDwuGNADzhbwrUEUHoztqfyymU-8"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hyperlink" Target="https://apcentral.collegeboard.org/courses/ap-capstone/toolkit"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s://collegeboard.force.com/APCapstone/s/"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collegeboard.force.com/APCapstone/s/"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ksde.zoom.us/meeting/register/tZEpceCqpjooGtRggGfsvNe_uQkzMkTdfE31"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ksde.zoom.us/meeting/register/tZEpdu6orjItGNPb0OZK1dUJZhBNxAU-NLKS"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s://www.ksde.org/Portals/0/CSAS/CSAS%20Home/Graduation%20and%20Schools%20of%20Choice/New%20Graduation%20Requirement%20FAQ%20Sheet%2012_15_22.pdf?ver=2022-12-15-114013-710"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www.ksde.org/Portals/0/CSAS/CSAS%20Home/Graduation%20and%20Schools%20of%20Choice/NEw%20Graduation%20Requirements%20FAQ.pdf?ver=2022-12-12-142812-720"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mailto:rkelso@ksde.org" TargetMode="External"/><Relationship Id="rId2" Type="http://schemas.openxmlformats.org/officeDocument/2006/relationships/hyperlink" Target="mailto:dfernkopf@ksde.org" TargetMode="Externa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8C1B-D7FD-7BA8-9054-B04688172D59}"/>
              </a:ext>
            </a:extLst>
          </p:cNvPr>
          <p:cNvSpPr>
            <a:spLocks noGrp="1"/>
          </p:cNvSpPr>
          <p:nvPr>
            <p:ph type="title"/>
          </p:nvPr>
        </p:nvSpPr>
        <p:spPr/>
        <p:txBody>
          <a:bodyPr/>
          <a:lstStyle/>
          <a:p>
            <a:r>
              <a:rPr lang="en-US" dirty="0"/>
              <a:t>Curriculum Leaders Meeting</a:t>
            </a:r>
          </a:p>
        </p:txBody>
      </p:sp>
      <p:sp>
        <p:nvSpPr>
          <p:cNvPr id="3" name="Text Placeholder 2">
            <a:extLst>
              <a:ext uri="{FF2B5EF4-FFF2-40B4-BE49-F238E27FC236}">
                <a16:creationId xmlns:a16="http://schemas.microsoft.com/office/drawing/2014/main" id="{823C08B3-4FB9-1D27-F860-2AF952D37660}"/>
              </a:ext>
            </a:extLst>
          </p:cNvPr>
          <p:cNvSpPr>
            <a:spLocks noGrp="1"/>
          </p:cNvSpPr>
          <p:nvPr>
            <p:ph type="body" idx="1"/>
          </p:nvPr>
        </p:nvSpPr>
        <p:spPr/>
        <p:txBody>
          <a:bodyPr/>
          <a:lstStyle/>
          <a:p>
            <a:r>
              <a:rPr lang="en-US" dirty="0"/>
              <a:t>January 20, 2023</a:t>
            </a:r>
          </a:p>
        </p:txBody>
      </p:sp>
    </p:spTree>
    <p:extLst>
      <p:ext uri="{BB962C8B-B14F-4D97-AF65-F5344CB8AC3E}">
        <p14:creationId xmlns:p14="http://schemas.microsoft.com/office/powerpoint/2010/main" val="266279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43435c3d5d_0_277"/>
          <p:cNvSpPr txBox="1">
            <a:spLocks noGrp="1"/>
          </p:cNvSpPr>
          <p:nvPr>
            <p:ph type="title"/>
          </p:nvPr>
        </p:nvSpPr>
        <p:spPr>
          <a:xfrm>
            <a:off x="298175" y="365125"/>
            <a:ext cx="115791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45454"/>
              <a:buNone/>
            </a:pPr>
            <a:r>
              <a:rPr lang="en-US" dirty="0"/>
              <a:t>Required Dyslexia Training</a:t>
            </a:r>
            <a:endParaRPr dirty="0"/>
          </a:p>
        </p:txBody>
      </p:sp>
      <p:sp>
        <p:nvSpPr>
          <p:cNvPr id="160" name="Google Shape;160;g143435c3d5d_0_277"/>
          <p:cNvSpPr txBox="1">
            <a:spLocks noGrp="1"/>
          </p:cNvSpPr>
          <p:nvPr>
            <p:ph type="body" idx="2"/>
          </p:nvPr>
        </p:nvSpPr>
        <p:spPr>
          <a:xfrm>
            <a:off x="558525" y="1514425"/>
            <a:ext cx="11101500" cy="4631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400"/>
              <a:buNone/>
            </a:pPr>
            <a:r>
              <a:rPr lang="en-US" sz="2800" dirty="0"/>
              <a:t>On SO66 there will be two responses required. One noting that all </a:t>
            </a:r>
            <a:r>
              <a:rPr lang="en-US" sz="2800" b="1" dirty="0">
                <a:solidFill>
                  <a:srgbClr val="FF0000"/>
                </a:solidFill>
              </a:rPr>
              <a:t>new</a:t>
            </a:r>
            <a:r>
              <a:rPr lang="en-US" sz="2800" dirty="0"/>
              <a:t> teachers endorsed below have received the </a:t>
            </a:r>
            <a:r>
              <a:rPr lang="en-US" sz="2800" b="1" dirty="0"/>
              <a:t>initial 6 hours of training</a:t>
            </a:r>
            <a:r>
              <a:rPr lang="en-US" sz="2800" dirty="0"/>
              <a:t> and another that notes that those listed below have received the </a:t>
            </a:r>
            <a:r>
              <a:rPr lang="en-US" sz="2800" b="1" dirty="0"/>
              <a:t>district determined required annual structured literacy training</a:t>
            </a:r>
            <a:r>
              <a:rPr lang="en-US" sz="2800" dirty="0"/>
              <a:t>. </a:t>
            </a:r>
            <a:endParaRPr sz="2800" dirty="0"/>
          </a:p>
          <a:p>
            <a:pPr marL="0" lvl="0" indent="0" algn="l" rtl="0">
              <a:lnSpc>
                <a:spcPct val="142857"/>
              </a:lnSpc>
              <a:spcBef>
                <a:spcPts val="0"/>
              </a:spcBef>
              <a:spcAft>
                <a:spcPts val="0"/>
              </a:spcAft>
              <a:buSzPts val="2400"/>
              <a:buNone/>
            </a:pP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endorsed elementary education. </a:t>
            </a: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endorsed early childhood unified. </a:t>
            </a: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endorsed high incidence special education in teaching in grades K - 12.</a:t>
            </a: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endorsed English Language Arts grades 5 - 12.</a:t>
            </a: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endorsed as reading specialists. </a:t>
            </a: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endorsed as school psychologists. </a:t>
            </a:r>
            <a:endParaRPr sz="1512" dirty="0">
              <a:solidFill>
                <a:srgbClr val="000000"/>
              </a:solidFill>
              <a:latin typeface="Open Sans"/>
              <a:ea typeface="Open Sans"/>
              <a:cs typeface="Open Sans"/>
              <a:sym typeface="Open Sans"/>
            </a:endParaRPr>
          </a:p>
          <a:p>
            <a:pPr marL="457200" lvl="0" indent="-324666" algn="l" rtl="0">
              <a:lnSpc>
                <a:spcPct val="142857"/>
              </a:lnSpc>
              <a:spcBef>
                <a:spcPts val="0"/>
              </a:spcBef>
              <a:spcAft>
                <a:spcPts val="0"/>
              </a:spcAft>
              <a:buClr>
                <a:srgbClr val="000000"/>
              </a:buClr>
              <a:buSzPts val="1513"/>
              <a:buFont typeface="Open Sans"/>
              <a:buChar char="●"/>
            </a:pPr>
            <a:r>
              <a:rPr lang="en-US" sz="1512" dirty="0">
                <a:solidFill>
                  <a:srgbClr val="000000"/>
                </a:solidFill>
                <a:latin typeface="Open Sans"/>
                <a:ea typeface="Open Sans"/>
                <a:cs typeface="Open Sans"/>
                <a:sym typeface="Open Sans"/>
              </a:rPr>
              <a:t>and it is highly </a:t>
            </a:r>
            <a:r>
              <a:rPr lang="en-US" sz="1512" i="1" dirty="0">
                <a:solidFill>
                  <a:srgbClr val="000000"/>
                </a:solidFill>
                <a:latin typeface="Open Sans"/>
                <a:ea typeface="Open Sans"/>
                <a:cs typeface="Open Sans"/>
                <a:sym typeface="Open Sans"/>
              </a:rPr>
              <a:t>recommended</a:t>
            </a:r>
            <a:r>
              <a:rPr lang="en-US" sz="1512" dirty="0">
                <a:solidFill>
                  <a:srgbClr val="000000"/>
                </a:solidFill>
                <a:latin typeface="Open Sans"/>
                <a:ea typeface="Open Sans"/>
                <a:cs typeface="Open Sans"/>
                <a:sym typeface="Open Sans"/>
              </a:rPr>
              <a:t> that paraeducators receive the training. </a:t>
            </a: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E5CB-7BDD-FB24-37EF-94677B1F833B}"/>
              </a:ext>
            </a:extLst>
          </p:cNvPr>
          <p:cNvSpPr>
            <a:spLocks noGrp="1"/>
          </p:cNvSpPr>
          <p:nvPr>
            <p:ph type="title"/>
          </p:nvPr>
        </p:nvSpPr>
        <p:spPr/>
        <p:txBody>
          <a:bodyPr>
            <a:normAutofit/>
          </a:bodyPr>
          <a:lstStyle/>
          <a:p>
            <a:r>
              <a:rPr lang="en-US" sz="2800" dirty="0"/>
              <a:t>To gain support for their structured literacy efforts- districts can identify their own professional learning or…</a:t>
            </a:r>
          </a:p>
        </p:txBody>
      </p:sp>
      <p:sp>
        <p:nvSpPr>
          <p:cNvPr id="3" name="Text Placeholder 2">
            <a:extLst>
              <a:ext uri="{FF2B5EF4-FFF2-40B4-BE49-F238E27FC236}">
                <a16:creationId xmlns:a16="http://schemas.microsoft.com/office/drawing/2014/main" id="{72BF6F42-139D-86C5-1E92-530AFAE6F41C}"/>
              </a:ext>
            </a:extLst>
          </p:cNvPr>
          <p:cNvSpPr>
            <a:spLocks noGrp="1"/>
          </p:cNvSpPr>
          <p:nvPr>
            <p:ph type="body" idx="1"/>
          </p:nvPr>
        </p:nvSpPr>
        <p:spPr>
          <a:xfrm>
            <a:off x="935481" y="1205346"/>
            <a:ext cx="8091561" cy="1229510"/>
          </a:xfrm>
        </p:spPr>
        <p:txBody>
          <a:bodyPr>
            <a:normAutofit/>
          </a:bodyPr>
          <a:lstStyle/>
          <a:p>
            <a:r>
              <a:rPr lang="en-US" dirty="0"/>
              <a:t>utilize KSDE Professional learning- </a:t>
            </a:r>
            <a:r>
              <a:rPr lang="en-US" dirty="0">
                <a:solidFill>
                  <a:srgbClr val="0070C0"/>
                </a:solidFill>
              </a:rPr>
              <a:t>in person</a:t>
            </a:r>
            <a:r>
              <a:rPr lang="en-US" dirty="0"/>
              <a:t>	</a:t>
            </a:r>
          </a:p>
        </p:txBody>
      </p:sp>
      <p:sp>
        <p:nvSpPr>
          <p:cNvPr id="4" name="Text Placeholder 3">
            <a:extLst>
              <a:ext uri="{FF2B5EF4-FFF2-40B4-BE49-F238E27FC236}">
                <a16:creationId xmlns:a16="http://schemas.microsoft.com/office/drawing/2014/main" id="{601689C8-A72B-81A2-F632-B0D3D0F7BCF8}"/>
              </a:ext>
            </a:extLst>
          </p:cNvPr>
          <p:cNvSpPr>
            <a:spLocks noGrp="1"/>
          </p:cNvSpPr>
          <p:nvPr>
            <p:ph type="body" idx="2"/>
          </p:nvPr>
        </p:nvSpPr>
        <p:spPr>
          <a:xfrm>
            <a:off x="1169581" y="2671761"/>
            <a:ext cx="8612372" cy="2980893"/>
          </a:xfrm>
        </p:spPr>
        <p:txBody>
          <a:bodyPr>
            <a:normAutofit fontScale="92500" lnSpcReduction="10000"/>
          </a:bodyPr>
          <a:lstStyle/>
          <a:p>
            <a:pPr marL="0" lvl="0" indent="0" algn="l" rtl="0">
              <a:spcBef>
                <a:spcPts val="1000"/>
              </a:spcBef>
              <a:spcAft>
                <a:spcPts val="0"/>
              </a:spcAft>
              <a:buNone/>
            </a:pPr>
            <a:r>
              <a:rPr lang="en-US" b="1" dirty="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rPr>
              <a:t>Tier 1 Support for Students in Middle/ Secondary: Dyslexia</a:t>
            </a:r>
            <a:endParaRPr lang="en-US" b="1" dirty="0">
              <a:solidFill>
                <a:srgbClr val="0070C0"/>
              </a:solidFill>
            </a:endParaRPr>
          </a:p>
          <a:p>
            <a:pPr marL="457200" lvl="0" indent="-412750" algn="l" rtl="0">
              <a:lnSpc>
                <a:spcPct val="100000"/>
              </a:lnSpc>
              <a:spcBef>
                <a:spcPts val="0"/>
              </a:spcBef>
              <a:spcAft>
                <a:spcPts val="0"/>
              </a:spcAft>
              <a:buSzPts val="2900"/>
              <a:buFont typeface="Open Sans"/>
              <a:buChar char="•"/>
            </a:pPr>
            <a:r>
              <a:rPr lang="en-US" sz="2400" dirty="0">
                <a:solidFill>
                  <a:srgbClr val="000000"/>
                </a:solidFill>
                <a:latin typeface="Open Sans"/>
                <a:ea typeface="Open Sans"/>
                <a:cs typeface="Open Sans"/>
                <a:sym typeface="Open Sans"/>
              </a:rPr>
              <a:t>Jan. 23, 2023  Keystone:   Ozawkie, KS </a:t>
            </a:r>
          </a:p>
          <a:p>
            <a:pPr marL="457200" lvl="0" indent="-412750" algn="l" rtl="0">
              <a:lnSpc>
                <a:spcPct val="100000"/>
              </a:lnSpc>
              <a:spcBef>
                <a:spcPts val="0"/>
              </a:spcBef>
              <a:spcAft>
                <a:spcPts val="0"/>
              </a:spcAft>
              <a:buSzPts val="2900"/>
              <a:buFont typeface="Open Sans"/>
              <a:buChar char="•"/>
            </a:pPr>
            <a:r>
              <a:rPr lang="en-US" sz="2400" dirty="0">
                <a:solidFill>
                  <a:srgbClr val="000000"/>
                </a:solidFill>
                <a:latin typeface="Open Sans"/>
                <a:ea typeface="Open Sans"/>
                <a:cs typeface="Open Sans"/>
                <a:sym typeface="Open Sans"/>
              </a:rPr>
              <a:t>Jan. 30, 2023  SW Plains:  Sublette, KS  </a:t>
            </a:r>
          </a:p>
          <a:p>
            <a:pPr marL="457200" lvl="0" indent="-412750" algn="l" rtl="0">
              <a:lnSpc>
                <a:spcPct val="100000"/>
              </a:lnSpc>
              <a:spcBef>
                <a:spcPts val="0"/>
              </a:spcBef>
              <a:spcAft>
                <a:spcPts val="0"/>
              </a:spcAft>
              <a:buSzPts val="2900"/>
              <a:buFont typeface="Open Sans"/>
              <a:buChar char="•"/>
            </a:pPr>
            <a:r>
              <a:rPr lang="en-US" sz="2400" dirty="0">
                <a:solidFill>
                  <a:srgbClr val="000000"/>
                </a:solidFill>
                <a:latin typeface="Open Sans"/>
                <a:ea typeface="Open Sans"/>
                <a:cs typeface="Open Sans"/>
                <a:sym typeface="Open Sans"/>
              </a:rPr>
              <a:t>Feb. 6, 2023   NKESC:   Oakley, KS</a:t>
            </a:r>
          </a:p>
          <a:p>
            <a:pPr marL="457200" lvl="0" indent="-412750" algn="l" rtl="0">
              <a:lnSpc>
                <a:spcPct val="100000"/>
              </a:lnSpc>
              <a:spcBef>
                <a:spcPts val="0"/>
              </a:spcBef>
              <a:spcAft>
                <a:spcPts val="0"/>
              </a:spcAft>
              <a:buSzPts val="2900"/>
              <a:buFont typeface="Open Sans"/>
              <a:buChar char="•"/>
            </a:pPr>
            <a:r>
              <a:rPr lang="en-US" sz="2400" dirty="0">
                <a:solidFill>
                  <a:srgbClr val="000000"/>
                </a:solidFill>
                <a:latin typeface="Open Sans"/>
                <a:ea typeface="Open Sans"/>
                <a:cs typeface="Open Sans"/>
                <a:sym typeface="Open Sans"/>
              </a:rPr>
              <a:t>Feb. 27, 2023   Smoky Hill:   Salina KS</a:t>
            </a:r>
          </a:p>
          <a:p>
            <a:pPr marL="457200" lvl="0" indent="-412750" algn="l" rtl="0">
              <a:lnSpc>
                <a:spcPct val="100000"/>
              </a:lnSpc>
              <a:spcBef>
                <a:spcPts val="0"/>
              </a:spcBef>
              <a:spcAft>
                <a:spcPts val="0"/>
              </a:spcAft>
              <a:buSzPts val="2900"/>
              <a:buFont typeface="Open Sans"/>
              <a:buChar char="•"/>
            </a:pPr>
            <a:r>
              <a:rPr lang="en-US" sz="2400" dirty="0">
                <a:solidFill>
                  <a:srgbClr val="000000"/>
                </a:solidFill>
                <a:latin typeface="Open Sans"/>
                <a:ea typeface="Open Sans"/>
                <a:cs typeface="Open Sans"/>
                <a:sym typeface="Open Sans"/>
              </a:rPr>
              <a:t>March 6, 2023 Greenbush: Lawrence</a:t>
            </a:r>
          </a:p>
          <a:p>
            <a:pPr marL="44450" lvl="0" indent="0" algn="l" rtl="0">
              <a:lnSpc>
                <a:spcPct val="100000"/>
              </a:lnSpc>
              <a:spcBef>
                <a:spcPts val="0"/>
              </a:spcBef>
              <a:spcAft>
                <a:spcPts val="0"/>
              </a:spcAft>
              <a:buSzPts val="2900"/>
              <a:buNone/>
            </a:pPr>
            <a:r>
              <a:rPr lang="en-US" dirty="0">
                <a:solidFill>
                  <a:srgbClr val="0070C0"/>
                </a:solidFill>
                <a:latin typeface="Open Sans"/>
                <a:ea typeface="Open Sans"/>
                <a:cs typeface="Open Sans"/>
                <a:sym typeface="Open Sans"/>
              </a:rPr>
              <a:t>More Dates TBD</a:t>
            </a:r>
          </a:p>
          <a:p>
            <a:pPr marL="44450" lvl="0" indent="0" algn="l" rtl="0">
              <a:lnSpc>
                <a:spcPct val="100000"/>
              </a:lnSpc>
              <a:spcBef>
                <a:spcPts val="0"/>
              </a:spcBef>
              <a:spcAft>
                <a:spcPts val="0"/>
              </a:spcAft>
              <a:buSzPts val="2900"/>
              <a:buNone/>
            </a:pPr>
            <a:endParaRPr lang="en-US" dirty="0">
              <a:solidFill>
                <a:srgbClr val="0070C0"/>
              </a:solidFill>
              <a:latin typeface="Open Sans"/>
              <a:ea typeface="Open Sans"/>
              <a:cs typeface="Open Sans"/>
              <a:sym typeface="Open Sans"/>
            </a:endParaRPr>
          </a:p>
          <a:p>
            <a:pPr marL="44450" lvl="0" indent="0" algn="l" rtl="0">
              <a:lnSpc>
                <a:spcPct val="100000"/>
              </a:lnSpc>
              <a:spcBef>
                <a:spcPts val="0"/>
              </a:spcBef>
              <a:spcAft>
                <a:spcPts val="0"/>
              </a:spcAft>
              <a:buSzPts val="2900"/>
              <a:buNone/>
            </a:pPr>
            <a:r>
              <a:rPr lang="en-US" b="1" dirty="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Summer Academies 2023</a:t>
            </a:r>
            <a:endParaRPr lang="en-US" b="1" dirty="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endParaRPr lang="en-US" dirty="0"/>
          </a:p>
        </p:txBody>
      </p:sp>
    </p:spTree>
    <p:extLst>
      <p:ext uri="{BB962C8B-B14F-4D97-AF65-F5344CB8AC3E}">
        <p14:creationId xmlns:p14="http://schemas.microsoft.com/office/powerpoint/2010/main" val="163973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43435c3d5d_0_232"/>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1800"/>
              <a:buNone/>
            </a:pPr>
            <a:r>
              <a:rPr lang="en-US" dirty="0"/>
              <a:t> or use KSDE Virtual Professional Learning</a:t>
            </a:r>
            <a:endParaRPr dirty="0"/>
          </a:p>
        </p:txBody>
      </p:sp>
      <p:sp>
        <p:nvSpPr>
          <p:cNvPr id="205" name="Google Shape;205;g143435c3d5d_0_232"/>
          <p:cNvSpPr txBox="1">
            <a:spLocks noGrp="1"/>
          </p:cNvSpPr>
          <p:nvPr>
            <p:ph type="body" idx="2"/>
          </p:nvPr>
        </p:nvSpPr>
        <p:spPr>
          <a:xfrm>
            <a:off x="685950" y="1514425"/>
            <a:ext cx="11097300" cy="47451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1000"/>
              </a:spcBef>
              <a:spcAft>
                <a:spcPts val="0"/>
              </a:spcAft>
              <a:buSzPct val="117647"/>
              <a:buNone/>
            </a:pPr>
            <a:endParaRPr dirty="0"/>
          </a:p>
          <a:p>
            <a:pPr marL="457200" lvl="0" indent="-346710" algn="l" rtl="0">
              <a:lnSpc>
                <a:spcPct val="170000"/>
              </a:lnSpc>
              <a:spcBef>
                <a:spcPts val="1000"/>
              </a:spcBef>
              <a:spcAft>
                <a:spcPts val="0"/>
              </a:spcAft>
              <a:buSzPct val="100000"/>
              <a:buChar char="•"/>
            </a:pPr>
            <a:r>
              <a:rPr lang="en-US" dirty="0"/>
              <a:t>Previous PD that has been provided is being prepared for uploading to the KSDE Dyslexia Webpage (search KSDE Dyslexia) to allow access for all districts: </a:t>
            </a:r>
          </a:p>
          <a:p>
            <a:pPr lvl="1" indent="-346710">
              <a:lnSpc>
                <a:spcPct val="170000"/>
              </a:lnSpc>
              <a:spcBef>
                <a:spcPts val="1000"/>
              </a:spcBef>
              <a:buSzPct val="100000"/>
            </a:pPr>
            <a:r>
              <a:rPr lang="en-US" dirty="0"/>
              <a:t>Suzanne </a:t>
            </a:r>
            <a:r>
              <a:rPr lang="en-US" dirty="0" err="1"/>
              <a:t>Adlof’s</a:t>
            </a:r>
            <a:r>
              <a:rPr lang="en-US" dirty="0"/>
              <a:t> Dyslexia/ Language Disorder Webinars</a:t>
            </a:r>
          </a:p>
          <a:p>
            <a:pPr lvl="1" indent="-346710">
              <a:lnSpc>
                <a:spcPct val="170000"/>
              </a:lnSpc>
              <a:spcBef>
                <a:spcPts val="1000"/>
              </a:spcBef>
              <a:buSzPct val="100000"/>
            </a:pPr>
            <a:r>
              <a:rPr lang="en-US" dirty="0"/>
              <a:t>Shifting the Balance</a:t>
            </a:r>
          </a:p>
          <a:p>
            <a:pPr lvl="1" indent="-346710">
              <a:lnSpc>
                <a:spcPct val="170000"/>
              </a:lnSpc>
              <a:spcBef>
                <a:spcPts val="1000"/>
              </a:spcBef>
              <a:buSzPct val="100000"/>
            </a:pPr>
            <a:r>
              <a:rPr lang="en-US" dirty="0"/>
              <a:t>Structured Literacy Walkthrough Tool</a:t>
            </a:r>
          </a:p>
          <a:p>
            <a:pPr lvl="1" indent="-346710">
              <a:lnSpc>
                <a:spcPct val="170000"/>
              </a:lnSpc>
              <a:spcBef>
                <a:spcPts val="1000"/>
              </a:spcBef>
              <a:buSzPct val="100000"/>
            </a:pPr>
            <a:r>
              <a:rPr lang="en-US" dirty="0"/>
              <a:t>I’ve Screened…Now What? </a:t>
            </a:r>
          </a:p>
          <a:p>
            <a:pPr lvl="1" indent="-346710">
              <a:lnSpc>
                <a:spcPct val="170000"/>
              </a:lnSpc>
              <a:spcBef>
                <a:spcPts val="1000"/>
              </a:spcBef>
              <a:buSzPct val="100000"/>
            </a:pPr>
            <a:r>
              <a:rPr lang="en-US" dirty="0"/>
              <a:t>Language to Literacy</a:t>
            </a:r>
          </a:p>
          <a:p>
            <a:pPr lvl="1" indent="-346710">
              <a:lnSpc>
                <a:spcPct val="170000"/>
              </a:lnSpc>
              <a:spcBef>
                <a:spcPts val="1000"/>
              </a:spcBef>
              <a:buSzPct val="100000"/>
            </a:pPr>
            <a:r>
              <a:rPr lang="en-US" dirty="0"/>
              <a:t>90 Minute Literacy  Block Party</a:t>
            </a:r>
            <a:endParaRPr dirty="0"/>
          </a:p>
          <a:p>
            <a:pPr marL="457200" lvl="0" indent="0" algn="l" rtl="0">
              <a:lnSpc>
                <a:spcPct val="100000"/>
              </a:lnSpc>
              <a:spcBef>
                <a:spcPts val="1000"/>
              </a:spcBef>
              <a:spcAft>
                <a:spcPts val="0"/>
              </a:spcAft>
              <a:buSzPct val="117647"/>
              <a:buNone/>
            </a:pPr>
            <a:endParaRPr dirty="0"/>
          </a:p>
        </p:txBody>
      </p:sp>
      <p:pic>
        <p:nvPicPr>
          <p:cNvPr id="2" name="Google Shape;213;g143435c3d5d_0_33">
            <a:extLst>
              <a:ext uri="{FF2B5EF4-FFF2-40B4-BE49-F238E27FC236}">
                <a16:creationId xmlns:a16="http://schemas.microsoft.com/office/drawing/2014/main" id="{E1452B72-74FD-6EC9-DA6F-51BAB3283F38}"/>
              </a:ext>
            </a:extLst>
          </p:cNvPr>
          <p:cNvPicPr preferRelativeResize="0"/>
          <p:nvPr/>
        </p:nvPicPr>
        <p:blipFill rotWithShape="1">
          <a:blip r:embed="rId3">
            <a:alphaModFix/>
          </a:blip>
          <a:srcRect/>
          <a:stretch/>
        </p:blipFill>
        <p:spPr>
          <a:xfrm>
            <a:off x="8797159" y="3429000"/>
            <a:ext cx="2213762" cy="21088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43435c3d5d_0_226"/>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45454"/>
              <a:buNone/>
            </a:pPr>
            <a:r>
              <a:rPr lang="en-US" sz="3600" dirty="0"/>
              <a:t>Pilot for 2nd Grade Assessment (optional)</a:t>
            </a:r>
            <a:endParaRPr sz="3600" dirty="0"/>
          </a:p>
        </p:txBody>
      </p:sp>
      <p:sp>
        <p:nvSpPr>
          <p:cNvPr id="191" name="Google Shape;191;g143435c3d5d_0_226"/>
          <p:cNvSpPr txBox="1">
            <a:spLocks noGrp="1"/>
          </p:cNvSpPr>
          <p:nvPr>
            <p:ph type="body" idx="2"/>
          </p:nvPr>
        </p:nvSpPr>
        <p:spPr>
          <a:xfrm>
            <a:off x="685950" y="1387366"/>
            <a:ext cx="10820100" cy="4692134"/>
          </a:xfrm>
          <a:prstGeom prst="rect">
            <a:avLst/>
          </a:prstGeom>
          <a:noFill/>
          <a:ln>
            <a:noFill/>
          </a:ln>
        </p:spPr>
        <p:txBody>
          <a:bodyPr spcFirstLastPara="1" wrap="square" lIns="91425" tIns="45700" rIns="91425" bIns="45700" anchor="t" anchorCtr="0">
            <a:normAutofit fontScale="85000" lnSpcReduction="20000"/>
          </a:bodyPr>
          <a:lstStyle/>
          <a:p>
            <a:pPr marL="457200" lvl="0" indent="-381000" algn="l" rtl="0">
              <a:lnSpc>
                <a:spcPct val="100000"/>
              </a:lnSpc>
              <a:spcBef>
                <a:spcPts val="1000"/>
              </a:spcBef>
              <a:spcAft>
                <a:spcPts val="0"/>
              </a:spcAft>
              <a:buSzPct val="108108"/>
              <a:buChar char="•"/>
            </a:pPr>
            <a:r>
              <a:rPr lang="en-US" b="1" dirty="0">
                <a:solidFill>
                  <a:srgbClr val="0070C0"/>
                </a:solidFill>
              </a:rPr>
              <a:t>Nothing new to report- but progressing…stay tuned.</a:t>
            </a:r>
          </a:p>
          <a:p>
            <a:pPr marL="76200" lvl="0" indent="0" algn="l" rtl="0">
              <a:lnSpc>
                <a:spcPct val="100000"/>
              </a:lnSpc>
              <a:spcBef>
                <a:spcPts val="1000"/>
              </a:spcBef>
              <a:spcAft>
                <a:spcPts val="0"/>
              </a:spcAft>
              <a:buSzPct val="108108"/>
              <a:buNone/>
            </a:pPr>
            <a:endParaRPr lang="en-US" dirty="0">
              <a:solidFill>
                <a:srgbClr val="FF0000"/>
              </a:solidFill>
            </a:endParaRPr>
          </a:p>
          <a:p>
            <a:pPr marL="457200" lvl="0" indent="-381000" algn="l" rtl="0">
              <a:lnSpc>
                <a:spcPct val="100000"/>
              </a:lnSpc>
              <a:spcBef>
                <a:spcPts val="1000"/>
              </a:spcBef>
              <a:spcAft>
                <a:spcPts val="0"/>
              </a:spcAft>
              <a:buSzPct val="108108"/>
              <a:buChar char="•"/>
            </a:pPr>
            <a:r>
              <a:rPr lang="en-US" dirty="0"/>
              <a:t>Brief assessment (2, 30-minute computer administered sessions) used to inform classroom instruction (in development)</a:t>
            </a:r>
            <a:endParaRPr dirty="0"/>
          </a:p>
          <a:p>
            <a:pPr marL="457200" lvl="0" indent="0" algn="l" rtl="0">
              <a:lnSpc>
                <a:spcPct val="100000"/>
              </a:lnSpc>
              <a:spcBef>
                <a:spcPts val="1000"/>
              </a:spcBef>
              <a:spcAft>
                <a:spcPts val="0"/>
              </a:spcAft>
              <a:buSzPct val="108108"/>
              <a:buNone/>
            </a:pPr>
            <a:endParaRPr dirty="0"/>
          </a:p>
          <a:p>
            <a:pPr marL="457200" lvl="0" indent="-381000" algn="l" rtl="0">
              <a:lnSpc>
                <a:spcPct val="100000"/>
              </a:lnSpc>
              <a:spcBef>
                <a:spcPts val="1000"/>
              </a:spcBef>
              <a:spcAft>
                <a:spcPts val="0"/>
              </a:spcAft>
              <a:buSzPct val="108108"/>
              <a:buChar char="•"/>
            </a:pPr>
            <a:r>
              <a:rPr lang="en-US" dirty="0"/>
              <a:t>A “bridge” assessment between the instructional focus of early literacy instruction and the expectation of a comprehension assessment more typical of the 3rd grade assessment </a:t>
            </a:r>
            <a:endParaRPr dirty="0"/>
          </a:p>
          <a:p>
            <a:pPr marL="457200" lvl="0" indent="0" algn="l" rtl="0">
              <a:lnSpc>
                <a:spcPct val="100000"/>
              </a:lnSpc>
              <a:spcBef>
                <a:spcPts val="1000"/>
              </a:spcBef>
              <a:spcAft>
                <a:spcPts val="0"/>
              </a:spcAft>
              <a:buSzPct val="108108"/>
              <a:buNone/>
            </a:pPr>
            <a:endParaRPr dirty="0"/>
          </a:p>
          <a:p>
            <a:pPr marL="457200" lvl="0" indent="-381000" algn="l" rtl="0">
              <a:lnSpc>
                <a:spcPct val="100000"/>
              </a:lnSpc>
              <a:spcBef>
                <a:spcPts val="1000"/>
              </a:spcBef>
              <a:spcAft>
                <a:spcPts val="0"/>
              </a:spcAft>
              <a:buSzPct val="108108"/>
              <a:buChar char="•"/>
            </a:pPr>
            <a:r>
              <a:rPr lang="en-US" dirty="0"/>
              <a:t>Allow schools/ districts to see the effectiveness of core instruction in early grades</a:t>
            </a:r>
            <a:endParaRPr dirty="0"/>
          </a:p>
          <a:p>
            <a:pPr marL="457200" lvl="0" indent="0" algn="l" rtl="0">
              <a:lnSpc>
                <a:spcPct val="100000"/>
              </a:lnSpc>
              <a:spcBef>
                <a:spcPts val="1000"/>
              </a:spcBef>
              <a:spcAft>
                <a:spcPts val="0"/>
              </a:spcAft>
              <a:buSzPct val="108108"/>
              <a:buNone/>
            </a:pPr>
            <a:endParaRPr dirty="0"/>
          </a:p>
          <a:p>
            <a:pPr marL="457200" lvl="0" indent="-381000" algn="l" rtl="0">
              <a:lnSpc>
                <a:spcPct val="100000"/>
              </a:lnSpc>
              <a:spcBef>
                <a:spcPts val="1000"/>
              </a:spcBef>
              <a:spcAft>
                <a:spcPts val="0"/>
              </a:spcAft>
              <a:buSzPct val="108108"/>
              <a:buChar char="•"/>
            </a:pPr>
            <a:r>
              <a:rPr lang="en-US" dirty="0"/>
              <a:t>Allow schools to see if there are areas to focus on for the shift from learning to read- to reading to learn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D1462A-881B-E3D7-B4B3-AE02DCE6FC84}"/>
              </a:ext>
            </a:extLst>
          </p:cNvPr>
          <p:cNvSpPr>
            <a:spLocks noGrp="1"/>
          </p:cNvSpPr>
          <p:nvPr>
            <p:ph type="body" idx="1"/>
          </p:nvPr>
        </p:nvSpPr>
        <p:spPr>
          <a:xfrm>
            <a:off x="838200" y="1031358"/>
            <a:ext cx="10393363" cy="4114800"/>
          </a:xfrm>
        </p:spPr>
        <p:txBody>
          <a:bodyPr>
            <a:normAutofit fontScale="25000" lnSpcReduction="20000"/>
          </a:bodyPr>
          <a:lstStyle/>
          <a:p>
            <a:pPr>
              <a:lnSpc>
                <a:spcPct val="170000"/>
              </a:lnSpc>
            </a:pPr>
            <a:r>
              <a:rPr lang="en-US" sz="8600" dirty="0"/>
              <a:t>Literacy Advisory Council will meet later this month. This council will ask people to serve and rotate on and off…please consider saying “yes” if /when asked to serve! </a:t>
            </a:r>
          </a:p>
          <a:p>
            <a:pPr>
              <a:lnSpc>
                <a:spcPct val="170000"/>
              </a:lnSpc>
            </a:pPr>
            <a:r>
              <a:rPr lang="en-US" sz="8600" dirty="0"/>
              <a:t>The purpose is to assist KSDE with insight from the field. </a:t>
            </a:r>
          </a:p>
        </p:txBody>
      </p:sp>
    </p:spTree>
    <p:extLst>
      <p:ext uri="{BB962C8B-B14F-4D97-AF65-F5344CB8AC3E}">
        <p14:creationId xmlns:p14="http://schemas.microsoft.com/office/powerpoint/2010/main" val="14068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43435c3d5d_0_33"/>
          <p:cNvSpPr txBox="1">
            <a:spLocks noGrp="1"/>
          </p:cNvSpPr>
          <p:nvPr>
            <p:ph type="title"/>
          </p:nvPr>
        </p:nvSpPr>
        <p:spPr>
          <a:xfrm>
            <a:off x="839788" y="365126"/>
            <a:ext cx="105156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KSDE Dyslexia Initiatives</a:t>
            </a:r>
            <a:endParaRPr/>
          </a:p>
        </p:txBody>
      </p:sp>
      <p:sp>
        <p:nvSpPr>
          <p:cNvPr id="212" name="Google Shape;212;g143435c3d5d_0_33"/>
          <p:cNvSpPr txBox="1">
            <a:spLocks noGrp="1"/>
          </p:cNvSpPr>
          <p:nvPr>
            <p:ph type="body" idx="2"/>
          </p:nvPr>
        </p:nvSpPr>
        <p:spPr>
          <a:xfrm>
            <a:off x="839825" y="1408386"/>
            <a:ext cx="10820100" cy="4244089"/>
          </a:xfrm>
          <a:prstGeom prst="rect">
            <a:avLst/>
          </a:prstGeom>
          <a:noFill/>
          <a:ln>
            <a:noFill/>
          </a:ln>
        </p:spPr>
        <p:txBody>
          <a:bodyPr spcFirstLastPara="1" wrap="square" lIns="91425" tIns="45700" rIns="91425" bIns="45700" anchor="t" anchorCtr="0">
            <a:normAutofit lnSpcReduction="10000"/>
          </a:bodyPr>
          <a:lstStyle/>
          <a:p>
            <a:pPr marL="457200" lvl="0" indent="-431800" algn="l" rtl="0">
              <a:lnSpc>
                <a:spcPct val="90000"/>
              </a:lnSpc>
              <a:spcBef>
                <a:spcPts val="1000"/>
              </a:spcBef>
              <a:spcAft>
                <a:spcPts val="0"/>
              </a:spcAft>
              <a:buSzPts val="3200"/>
              <a:buChar char="•"/>
            </a:pPr>
            <a:r>
              <a:rPr lang="en-US" sz="3200" dirty="0"/>
              <a:t>Dyslexia Handbook- revision in process once screening protocol is finalized. </a:t>
            </a:r>
            <a:endParaRPr sz="3200" dirty="0"/>
          </a:p>
          <a:p>
            <a:pPr marL="457200" lvl="0" indent="0" algn="l" rtl="0">
              <a:lnSpc>
                <a:spcPct val="90000"/>
              </a:lnSpc>
              <a:spcBef>
                <a:spcPts val="1000"/>
              </a:spcBef>
              <a:spcAft>
                <a:spcPts val="0"/>
              </a:spcAft>
              <a:buNone/>
            </a:pPr>
            <a:endParaRPr sz="3200" dirty="0"/>
          </a:p>
          <a:p>
            <a:pPr marL="457200" lvl="0" indent="-431800" algn="l" rtl="0">
              <a:lnSpc>
                <a:spcPct val="90000"/>
              </a:lnSpc>
              <a:spcBef>
                <a:spcPts val="1000"/>
              </a:spcBef>
              <a:spcAft>
                <a:spcPts val="0"/>
              </a:spcAft>
              <a:buSzPts val="3200"/>
              <a:buChar char="•"/>
            </a:pPr>
            <a:r>
              <a:rPr lang="en-US" sz="3200" dirty="0"/>
              <a:t>Information for Kansas Initiatives- updates will be coming</a:t>
            </a:r>
            <a:r>
              <a:rPr lang="en-US" dirty="0"/>
              <a:t> See: </a:t>
            </a:r>
            <a:r>
              <a:rPr lang="en-US" sz="3200" u="sng" dirty="0">
                <a:solidFill>
                  <a:schemeClr val="hlink"/>
                </a:solidFill>
                <a:hlinkClick r:id="rId3"/>
              </a:rPr>
              <a:t>KSDE Dyslexia Page</a:t>
            </a:r>
            <a:endParaRPr sz="3200" dirty="0"/>
          </a:p>
          <a:p>
            <a:pPr marL="457200" lvl="0" indent="0" algn="l" rtl="0">
              <a:lnSpc>
                <a:spcPct val="90000"/>
              </a:lnSpc>
              <a:spcBef>
                <a:spcPts val="1000"/>
              </a:spcBef>
              <a:spcAft>
                <a:spcPts val="0"/>
              </a:spcAft>
              <a:buSzPts val="2400"/>
              <a:buNone/>
            </a:pPr>
            <a:endParaRPr sz="3200" dirty="0"/>
          </a:p>
          <a:p>
            <a:pPr marL="457200" lvl="0" indent="-431800" algn="l" rtl="0">
              <a:lnSpc>
                <a:spcPct val="90000"/>
              </a:lnSpc>
              <a:spcBef>
                <a:spcPts val="1000"/>
              </a:spcBef>
              <a:spcAft>
                <a:spcPts val="0"/>
              </a:spcAft>
              <a:buSzPts val="3200"/>
              <a:buChar char="•"/>
            </a:pPr>
            <a:r>
              <a:rPr lang="en-US" sz="3200" dirty="0"/>
              <a:t>Link to the </a:t>
            </a:r>
          </a:p>
          <a:p>
            <a:pPr marL="25400" lvl="0" indent="0" algn="l" rtl="0">
              <a:lnSpc>
                <a:spcPct val="90000"/>
              </a:lnSpc>
              <a:spcBef>
                <a:spcPts val="1000"/>
              </a:spcBef>
              <a:spcAft>
                <a:spcPts val="0"/>
              </a:spcAft>
              <a:buSzPts val="3200"/>
              <a:buNone/>
            </a:pPr>
            <a:r>
              <a:rPr lang="en-US" sz="3200" dirty="0"/>
              <a:t>Early Literacy/ </a:t>
            </a:r>
            <a:r>
              <a:rPr lang="en-US" sz="3200" u="sng" dirty="0">
                <a:solidFill>
                  <a:schemeClr val="hlink"/>
                </a:solidFill>
                <a:hlinkClick r:id="rId4"/>
              </a:rPr>
              <a:t>Dyslexia Link/ Newsletter</a:t>
            </a:r>
            <a:endParaRPr sz="3200" dirty="0"/>
          </a:p>
          <a:p>
            <a:pPr marL="457200" lvl="0" indent="0" algn="l" rtl="0">
              <a:lnSpc>
                <a:spcPct val="90000"/>
              </a:lnSpc>
              <a:spcBef>
                <a:spcPts val="1000"/>
              </a:spcBef>
              <a:spcAft>
                <a:spcPts val="0"/>
              </a:spcAft>
              <a:buSzPts val="2400"/>
              <a:buNone/>
            </a:pPr>
            <a:endParaRPr sz="3200" dirty="0"/>
          </a:p>
        </p:txBody>
      </p:sp>
      <p:pic>
        <p:nvPicPr>
          <p:cNvPr id="3" name="Picture 2" descr="Qr code&#10;&#10;Description automatically generated">
            <a:extLst>
              <a:ext uri="{FF2B5EF4-FFF2-40B4-BE49-F238E27FC236}">
                <a16:creationId xmlns:a16="http://schemas.microsoft.com/office/drawing/2014/main" id="{1DE3DBA7-D7C7-05D7-ECBC-5FC78B689278}"/>
              </a:ext>
            </a:extLst>
          </p:cNvPr>
          <p:cNvPicPr>
            <a:picLocks noChangeAspect="1"/>
          </p:cNvPicPr>
          <p:nvPr/>
        </p:nvPicPr>
        <p:blipFill>
          <a:blip r:embed="rId5"/>
          <a:stretch>
            <a:fillRect/>
          </a:stretch>
        </p:blipFill>
        <p:spPr>
          <a:xfrm>
            <a:off x="8668695" y="3607676"/>
            <a:ext cx="1925733" cy="25071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7875c048af_0_30"/>
          <p:cNvSpPr txBox="1">
            <a:spLocks noGrp="1"/>
          </p:cNvSpPr>
          <p:nvPr>
            <p:ph type="body" idx="1"/>
          </p:nvPr>
        </p:nvSpPr>
        <p:spPr>
          <a:xfrm>
            <a:off x="838200" y="968531"/>
            <a:ext cx="10393500" cy="4235100"/>
          </a:xfrm>
          <a:prstGeom prst="rect">
            <a:avLst/>
          </a:prstGeom>
        </p:spPr>
        <p:txBody>
          <a:bodyPr spcFirstLastPara="1" wrap="square" lIns="1645900" tIns="914400" rIns="1645900" bIns="914400" anchor="t" anchorCtr="0">
            <a:noAutofit/>
          </a:bodyPr>
          <a:lstStyle/>
          <a:p>
            <a:pPr marL="0" lvl="0" indent="0" algn="l" rtl="0">
              <a:spcBef>
                <a:spcPts val="1000"/>
              </a:spcBef>
              <a:spcAft>
                <a:spcPts val="0"/>
              </a:spcAft>
              <a:buNone/>
            </a:pPr>
            <a:r>
              <a:rPr lang="en-US"/>
              <a:t>Remain updated via </a:t>
            </a:r>
            <a:endParaRPr/>
          </a:p>
          <a:p>
            <a:pPr marL="457200" lvl="0" indent="-457200" algn="l" rtl="0">
              <a:spcBef>
                <a:spcPts val="1000"/>
              </a:spcBef>
              <a:spcAft>
                <a:spcPts val="0"/>
              </a:spcAft>
              <a:buSzPts val="3600"/>
              <a:buChar char="●"/>
            </a:pPr>
            <a:r>
              <a:rPr lang="en-US"/>
              <a:t>KSDE Weekly</a:t>
            </a:r>
            <a:endParaRPr/>
          </a:p>
          <a:p>
            <a:pPr marL="457200" lvl="0" indent="-457200" algn="l" rtl="0">
              <a:spcBef>
                <a:spcPts val="0"/>
              </a:spcBef>
              <a:spcAft>
                <a:spcPts val="0"/>
              </a:spcAft>
              <a:buSzPts val="3600"/>
              <a:buChar char="●"/>
            </a:pPr>
            <a:r>
              <a:rPr lang="en-US"/>
              <a:t>Listservs (Early Literacy/ Dyslexia)</a:t>
            </a:r>
            <a:endParaRPr/>
          </a:p>
          <a:p>
            <a:pPr marL="457200" lvl="0" indent="-457200" algn="l" rtl="0">
              <a:spcBef>
                <a:spcPts val="0"/>
              </a:spcBef>
              <a:spcAft>
                <a:spcPts val="0"/>
              </a:spcAft>
              <a:buSzPts val="3600"/>
              <a:buChar char="●"/>
            </a:pPr>
            <a:r>
              <a:rPr lang="en-US"/>
              <a:t>Stakeholder Meetings </a:t>
            </a:r>
            <a:endParaRPr/>
          </a:p>
          <a:p>
            <a:pPr marL="457200" lvl="0" indent="-457200" algn="l" rtl="0">
              <a:spcBef>
                <a:spcPts val="0"/>
              </a:spcBef>
              <a:spcAft>
                <a:spcPts val="0"/>
              </a:spcAft>
              <a:buSzPts val="3600"/>
              <a:buChar char="●"/>
            </a:pPr>
            <a:r>
              <a:rPr lang="en-US"/>
              <a:t>KSDE  Dyslexia Webpage</a:t>
            </a:r>
            <a:endParaRPr/>
          </a:p>
          <a:p>
            <a:pPr marL="914400" lvl="1" indent="-381000" algn="l" rtl="0">
              <a:spcBef>
                <a:spcPts val="0"/>
              </a:spcBef>
              <a:spcAft>
                <a:spcPts val="0"/>
              </a:spcAft>
              <a:buSzPts val="2400"/>
              <a:buChar char="○"/>
            </a:pPr>
            <a:r>
              <a:rPr lang="en-US" u="sng">
                <a:solidFill>
                  <a:schemeClr val="hlink"/>
                </a:solidFill>
                <a:hlinkClick r:id="rId3"/>
              </a:rPr>
              <a:t>ELitDyslexia@ksde.org</a:t>
            </a:r>
            <a:r>
              <a:rPr lang="en-US"/>
              <a:t> or lcurtis@ksde.org</a:t>
            </a:r>
            <a:endParaRPr/>
          </a:p>
          <a:p>
            <a:pPr marL="914400" lvl="0" indent="0" algn="l" rtl="0">
              <a:spcBef>
                <a:spcPts val="10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body" idx="2"/>
          </p:nvPr>
        </p:nvSpPr>
        <p:spPr>
          <a:xfrm>
            <a:off x="853498" y="3085250"/>
            <a:ext cx="5991600" cy="235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a:t>Laurie Curtis</a:t>
            </a:r>
            <a:br>
              <a:rPr lang="en-US"/>
            </a:br>
            <a:r>
              <a:rPr lang="en-US"/>
              <a:t>Early Literacy/ Dyslexia Program Manager</a:t>
            </a:r>
            <a:br>
              <a:rPr lang="en-US"/>
            </a:br>
            <a:r>
              <a:rPr lang="en-US"/>
              <a:t>CSAS</a:t>
            </a:r>
            <a:br>
              <a:rPr lang="en-US"/>
            </a:br>
            <a:r>
              <a:rPr lang="en-US"/>
              <a:t>(785) 296-2749</a:t>
            </a:r>
            <a:br>
              <a:rPr lang="en-US"/>
            </a:br>
            <a:r>
              <a:rPr lang="en-US"/>
              <a:t>lcurtis@ksde.org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515D0B-092A-2D5C-9589-2163DF8C90B7}"/>
              </a:ext>
            </a:extLst>
          </p:cNvPr>
          <p:cNvSpPr>
            <a:spLocks noGrp="1"/>
          </p:cNvSpPr>
          <p:nvPr>
            <p:ph type="title"/>
          </p:nvPr>
        </p:nvSpPr>
        <p:spPr/>
        <p:txBody>
          <a:bodyPr/>
          <a:lstStyle/>
          <a:p>
            <a:r>
              <a:rPr lang="en-US" dirty="0"/>
              <a:t>Legislative &amp; Finance Updates</a:t>
            </a:r>
          </a:p>
        </p:txBody>
      </p:sp>
      <p:sp>
        <p:nvSpPr>
          <p:cNvPr id="8" name="Text Placeholder 7">
            <a:extLst>
              <a:ext uri="{FF2B5EF4-FFF2-40B4-BE49-F238E27FC236}">
                <a16:creationId xmlns:a16="http://schemas.microsoft.com/office/drawing/2014/main" id="{B66AEEF0-5DE4-FF47-C8E1-609ADE3EEA61}"/>
              </a:ext>
            </a:extLst>
          </p:cNvPr>
          <p:cNvSpPr>
            <a:spLocks noGrp="1"/>
          </p:cNvSpPr>
          <p:nvPr>
            <p:ph type="body" idx="1"/>
          </p:nvPr>
        </p:nvSpPr>
        <p:spPr/>
        <p:txBody>
          <a:bodyPr>
            <a:normAutofit/>
          </a:bodyPr>
          <a:lstStyle/>
          <a:p>
            <a:r>
              <a:rPr lang="en-US" sz="3600" dirty="0"/>
              <a:t>Dr. Craig Neuenswander</a:t>
            </a:r>
          </a:p>
        </p:txBody>
      </p:sp>
    </p:spTree>
    <p:extLst>
      <p:ext uri="{BB962C8B-B14F-4D97-AF65-F5344CB8AC3E}">
        <p14:creationId xmlns:p14="http://schemas.microsoft.com/office/powerpoint/2010/main" val="263341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a:xfrm>
            <a:off x="905608" y="4326467"/>
            <a:ext cx="8098543" cy="1037658"/>
          </a:xfrm>
        </p:spPr>
        <p:txBody>
          <a:bodyPr>
            <a:normAutofit/>
          </a:bodyPr>
          <a:lstStyle/>
          <a:p>
            <a:endParaRPr lang="en-US" dirty="0"/>
          </a:p>
        </p:txBody>
      </p:sp>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905608" y="1951891"/>
            <a:ext cx="8098543" cy="2374575"/>
          </a:xfrm>
        </p:spPr>
        <p:txBody>
          <a:bodyPr>
            <a:normAutofit fontScale="90000"/>
          </a:bodyPr>
          <a:lstStyle/>
          <a:p>
            <a:r>
              <a:rPr lang="en-US" i="1" dirty="0"/>
              <a:t>Governor’s Budget Recommendations</a:t>
            </a:r>
            <a:br>
              <a:rPr lang="en-US" i="1" dirty="0"/>
            </a:br>
            <a:br>
              <a:rPr lang="en-US" i="1" dirty="0"/>
            </a:br>
            <a:r>
              <a:rPr lang="en-US" i="1" dirty="0"/>
              <a:t>FY 2024</a:t>
            </a:r>
          </a:p>
        </p:txBody>
      </p:sp>
    </p:spTree>
    <p:extLst>
      <p:ext uri="{BB962C8B-B14F-4D97-AF65-F5344CB8AC3E}">
        <p14:creationId xmlns:p14="http://schemas.microsoft.com/office/powerpoint/2010/main" val="218164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7875c048af_0_39"/>
          <p:cNvSpPr txBox="1">
            <a:spLocks noGrp="1"/>
          </p:cNvSpPr>
          <p:nvPr>
            <p:ph type="title"/>
          </p:nvPr>
        </p:nvSpPr>
        <p:spPr>
          <a:xfrm>
            <a:off x="839788" y="365126"/>
            <a:ext cx="10984350" cy="1149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WIFI Connection Login</a:t>
            </a:r>
            <a:endParaRPr dirty="0"/>
          </a:p>
        </p:txBody>
      </p:sp>
      <p:sp>
        <p:nvSpPr>
          <p:cNvPr id="182" name="Google Shape;182;g17875c048af_0_39"/>
          <p:cNvSpPr txBox="1">
            <a:spLocks noGrp="1"/>
          </p:cNvSpPr>
          <p:nvPr>
            <p:ph type="body" idx="2"/>
          </p:nvPr>
        </p:nvSpPr>
        <p:spPr>
          <a:xfrm>
            <a:off x="839787" y="1673352"/>
            <a:ext cx="10568947" cy="4451001"/>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5400" b="1" dirty="0"/>
              <a:t>Network:  </a:t>
            </a:r>
            <a:r>
              <a:rPr lang="en-US" sz="5400" dirty="0"/>
              <a:t>Hotel Topeka</a:t>
            </a:r>
          </a:p>
          <a:p>
            <a:pPr marL="0" lvl="0" indent="0" algn="l" rtl="0">
              <a:spcBef>
                <a:spcPts val="1000"/>
              </a:spcBef>
              <a:spcAft>
                <a:spcPts val="0"/>
              </a:spcAft>
              <a:buNone/>
            </a:pPr>
            <a:endParaRPr lang="en-US" sz="5400" dirty="0"/>
          </a:p>
          <a:p>
            <a:pPr marL="0" lvl="0" indent="0" algn="l" rtl="0">
              <a:spcBef>
                <a:spcPts val="1000"/>
              </a:spcBef>
              <a:spcAft>
                <a:spcPts val="0"/>
              </a:spcAft>
              <a:buNone/>
            </a:pPr>
            <a:r>
              <a:rPr lang="en-US" sz="5400" b="1" dirty="0"/>
              <a:t>Password:  </a:t>
            </a:r>
            <a:r>
              <a:rPr lang="en-US" sz="5400" dirty="0"/>
              <a:t>Spring22!</a:t>
            </a:r>
            <a:endParaRPr sz="5400" dirty="0"/>
          </a:p>
        </p:txBody>
      </p:sp>
    </p:spTree>
    <p:extLst>
      <p:ext uri="{BB962C8B-B14F-4D97-AF65-F5344CB8AC3E}">
        <p14:creationId xmlns:p14="http://schemas.microsoft.com/office/powerpoint/2010/main" val="923978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2743199" y="451262"/>
            <a:ext cx="8947355" cy="5771408"/>
          </a:xfrm>
        </p:spPr>
        <p:txBody>
          <a:bodyPr>
            <a:normAutofit/>
          </a:bodyPr>
          <a:lstStyle/>
          <a:p>
            <a:r>
              <a:rPr lang="en-US" altLang="en-US" sz="4000" u="sng" dirty="0">
                <a:latin typeface="+mj-lt"/>
                <a:ea typeface="Arial Unicode MS" pitchFamily="34" charset="-128"/>
              </a:rPr>
              <a:t>Consensus Revenue Estimates</a:t>
            </a:r>
            <a:br>
              <a:rPr lang="en-US" altLang="en-US" sz="4000" dirty="0">
                <a:latin typeface="+mj-lt"/>
                <a:ea typeface="Arial Unicode MS" pitchFamily="34" charset="-128"/>
              </a:rPr>
            </a:br>
            <a:br>
              <a:rPr lang="en-US" altLang="en-US" sz="4000" dirty="0">
                <a:latin typeface="+mj-lt"/>
                <a:ea typeface="Arial Unicode MS" pitchFamily="34" charset="-128"/>
              </a:rPr>
            </a:br>
            <a:br>
              <a:rPr lang="en-US" altLang="en-US" sz="2800" dirty="0">
                <a:solidFill>
                  <a:srgbClr val="FFFF00"/>
                </a:solidFill>
                <a:latin typeface="+mj-lt"/>
                <a:ea typeface="Arial Unicode MS" pitchFamily="34" charset="-128"/>
              </a:rPr>
            </a:br>
            <a:r>
              <a:rPr lang="en-US" altLang="en-US" sz="3200" dirty="0">
                <a:solidFill>
                  <a:srgbClr val="FFFF00"/>
                </a:solidFill>
                <a:latin typeface="+mj-lt"/>
                <a:ea typeface="Arial Unicode MS" pitchFamily="34" charset="-128"/>
              </a:rPr>
              <a:t>Dec</a:t>
            </a:r>
            <a:r>
              <a:rPr lang="en-US" altLang="en-US" sz="3200" dirty="0">
                <a:latin typeface="+mj-lt"/>
                <a:ea typeface="Arial Unicode MS" pitchFamily="34" charset="-128"/>
              </a:rPr>
              <a:t> 2022 Report:</a:t>
            </a:r>
            <a:br>
              <a:rPr lang="en-US" altLang="en-US" sz="3200" dirty="0">
                <a:solidFill>
                  <a:srgbClr val="FFFF00"/>
                </a:solidFill>
                <a:latin typeface="+mj-lt"/>
                <a:ea typeface="Arial Unicode MS" pitchFamily="34" charset="-128"/>
              </a:rPr>
            </a:br>
            <a:br>
              <a:rPr lang="en-US" altLang="en-US" sz="3200" dirty="0">
                <a:solidFill>
                  <a:srgbClr val="FFFF00"/>
                </a:solidFill>
                <a:latin typeface="+mj-lt"/>
                <a:ea typeface="Arial Unicode MS" pitchFamily="34" charset="-128"/>
              </a:rPr>
            </a:br>
            <a:r>
              <a:rPr lang="en-US" altLang="en-US" sz="3200" dirty="0">
                <a:solidFill>
                  <a:srgbClr val="FFFF00"/>
                </a:solidFill>
                <a:latin typeface="+mj-lt"/>
                <a:ea typeface="Arial Unicode MS" pitchFamily="34" charset="-128"/>
              </a:rPr>
              <a:t>	</a:t>
            </a:r>
            <a:r>
              <a:rPr lang="en-US" altLang="en-US" sz="3200" dirty="0">
                <a:latin typeface="+mj-lt"/>
                <a:ea typeface="Arial Unicode MS" pitchFamily="34" charset="-128"/>
              </a:rPr>
              <a:t>For the Month: $140 Million More</a:t>
            </a:r>
            <a:br>
              <a:rPr lang="en-US" altLang="en-US" sz="3200" dirty="0">
                <a:latin typeface="+mj-lt"/>
                <a:ea typeface="Arial Unicode MS" pitchFamily="34" charset="-128"/>
              </a:rPr>
            </a:br>
            <a:br>
              <a:rPr lang="en-US" altLang="en-US" sz="3200" dirty="0">
                <a:latin typeface="+mj-lt"/>
                <a:ea typeface="Arial Unicode MS" pitchFamily="34" charset="-128"/>
              </a:rPr>
            </a:br>
            <a:r>
              <a:rPr lang="en-US" altLang="en-US" sz="3200" dirty="0">
                <a:latin typeface="+mj-lt"/>
                <a:ea typeface="Arial Unicode MS" pitchFamily="34" charset="-128"/>
              </a:rPr>
              <a:t>	State is $105 Million above for FY23</a:t>
            </a:r>
            <a:br>
              <a:rPr lang="en-US" altLang="en-US" sz="3200" dirty="0">
                <a:solidFill>
                  <a:srgbClr val="FFFF00"/>
                </a:solidFill>
                <a:latin typeface="+mj-lt"/>
                <a:ea typeface="Arial Unicode MS" pitchFamily="34" charset="-128"/>
              </a:rPr>
            </a:br>
            <a:br>
              <a:rPr lang="en-US" altLang="en-US" sz="3200" dirty="0">
                <a:solidFill>
                  <a:srgbClr val="FFFF00"/>
                </a:solidFill>
                <a:latin typeface="+mj-lt"/>
                <a:ea typeface="Arial Unicode MS" pitchFamily="34" charset="-128"/>
              </a:rPr>
            </a:br>
            <a:br>
              <a:rPr lang="en-US" altLang="en-US" sz="3200" dirty="0">
                <a:solidFill>
                  <a:srgbClr val="FFFF00"/>
                </a:solidFill>
                <a:latin typeface="+mj-lt"/>
                <a:ea typeface="Arial Unicode MS" pitchFamily="34" charset="-128"/>
              </a:rPr>
            </a:br>
            <a:r>
              <a:rPr lang="en-US" altLang="en-US" sz="3200" dirty="0">
                <a:latin typeface="+mj-lt"/>
                <a:ea typeface="Arial Unicode MS" pitchFamily="34" charset="-128"/>
              </a:rPr>
              <a:t>Cash Balance:	FY 2023  &gt; $2 Billion</a:t>
            </a:r>
            <a:br>
              <a:rPr lang="en-US" altLang="en-US" sz="2800" dirty="0">
                <a:solidFill>
                  <a:srgbClr val="FFFF00"/>
                </a:solidFill>
                <a:latin typeface="+mj-lt"/>
                <a:ea typeface="Arial Unicode MS" pitchFamily="34" charset="-128"/>
              </a:rPr>
            </a:br>
            <a:r>
              <a:rPr lang="en-US" altLang="en-US" sz="2800" dirty="0">
                <a:solidFill>
                  <a:srgbClr val="FFFF00"/>
                </a:solidFill>
                <a:latin typeface="+mj-lt"/>
                <a:ea typeface="Arial Unicode MS" pitchFamily="34" charset="-128"/>
              </a:rPr>
              <a:t>			</a:t>
            </a:r>
            <a:endParaRPr lang="en-US" sz="2800" dirty="0">
              <a:solidFill>
                <a:srgbClr val="FFFF00"/>
              </a:solidFill>
              <a:latin typeface="+mj-lt"/>
            </a:endParaRPr>
          </a:p>
        </p:txBody>
      </p:sp>
    </p:spTree>
    <p:extLst>
      <p:ext uri="{BB962C8B-B14F-4D97-AF65-F5344CB8AC3E}">
        <p14:creationId xmlns:p14="http://schemas.microsoft.com/office/powerpoint/2010/main" val="3024374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2743200" y="451262"/>
            <a:ext cx="8610600" cy="5771408"/>
          </a:xfrm>
        </p:spPr>
        <p:txBody>
          <a:bodyPr>
            <a:normAutofit/>
          </a:bodyPr>
          <a:lstStyle/>
          <a:p>
            <a:r>
              <a:rPr lang="en-US" altLang="en-US" sz="4000" u="sng" dirty="0">
                <a:solidFill>
                  <a:srgbClr val="FFFF00"/>
                </a:solidFill>
                <a:latin typeface="+mj-lt"/>
                <a:ea typeface="Arial Unicode MS" pitchFamily="34" charset="-128"/>
              </a:rPr>
              <a:t>Consensus Revenue Estimates</a:t>
            </a:r>
            <a:br>
              <a:rPr lang="en-US" altLang="en-US" sz="4000" dirty="0">
                <a:latin typeface="+mj-lt"/>
                <a:ea typeface="Arial Unicode MS" pitchFamily="34" charset="-128"/>
              </a:rPr>
            </a:br>
            <a:br>
              <a:rPr lang="en-US" altLang="en-US" sz="4000" dirty="0">
                <a:latin typeface="+mj-lt"/>
                <a:ea typeface="Arial Unicode MS" pitchFamily="34" charset="-128"/>
              </a:rPr>
            </a:br>
            <a:r>
              <a:rPr lang="en-US" altLang="en-US" sz="4000" dirty="0">
                <a:latin typeface="+mj-lt"/>
                <a:ea typeface="Arial Unicode MS" pitchFamily="34" charset="-128"/>
              </a:rPr>
              <a:t>Exceeded FY 2022 </a:t>
            </a:r>
            <a:r>
              <a:rPr lang="en-US" altLang="en-US" sz="4000" dirty="0">
                <a:solidFill>
                  <a:srgbClr val="FFFF00"/>
                </a:solidFill>
                <a:latin typeface="+mj-lt"/>
                <a:ea typeface="Arial Unicode MS" pitchFamily="34" charset="-128"/>
              </a:rPr>
              <a:t>$437 Million </a:t>
            </a:r>
            <a:br>
              <a:rPr lang="en-US" altLang="en-US" sz="4000" dirty="0">
                <a:solidFill>
                  <a:srgbClr val="FFFF00"/>
                </a:solidFill>
                <a:latin typeface="+mj-lt"/>
                <a:ea typeface="Arial Unicode MS" pitchFamily="34" charset="-128"/>
              </a:rPr>
            </a:br>
            <a:br>
              <a:rPr lang="en-US" altLang="en-US" sz="4000" dirty="0">
                <a:latin typeface="+mj-lt"/>
                <a:ea typeface="Arial Unicode MS" pitchFamily="34" charset="-128"/>
              </a:rPr>
            </a:br>
            <a:r>
              <a:rPr lang="en-US" altLang="en-US" sz="4000" dirty="0">
                <a:latin typeface="+mj-lt"/>
                <a:ea typeface="Arial Unicode MS" pitchFamily="34" charset="-128"/>
              </a:rPr>
              <a:t>Nov </a:t>
            </a:r>
            <a:r>
              <a:rPr lang="en-US" altLang="en-US" sz="4000">
                <a:latin typeface="+mj-lt"/>
                <a:ea typeface="Arial Unicode MS" pitchFamily="34" charset="-128"/>
              </a:rPr>
              <a:t>2022 Estimates: </a:t>
            </a:r>
            <a:br>
              <a:rPr lang="en-US" altLang="en-US" sz="4000" dirty="0">
                <a:latin typeface="+mj-lt"/>
                <a:ea typeface="Arial Unicode MS" pitchFamily="34" charset="-128"/>
              </a:rPr>
            </a:br>
            <a:r>
              <a:rPr lang="en-US" altLang="en-US" sz="4000" dirty="0">
                <a:latin typeface="+mj-lt"/>
                <a:ea typeface="Arial Unicode MS" pitchFamily="34" charset="-128"/>
              </a:rPr>
              <a:t>FY 2022 Increased </a:t>
            </a:r>
            <a:r>
              <a:rPr lang="en-US" altLang="en-US" sz="4000" dirty="0">
                <a:solidFill>
                  <a:srgbClr val="FFFF00"/>
                </a:solidFill>
                <a:latin typeface="+mj-lt"/>
                <a:ea typeface="Arial Unicode MS" pitchFamily="34" charset="-128"/>
              </a:rPr>
              <a:t>$794 Million </a:t>
            </a:r>
            <a:br>
              <a:rPr lang="en-US" altLang="en-US" sz="4000" dirty="0">
                <a:solidFill>
                  <a:srgbClr val="FFFF00"/>
                </a:solidFill>
                <a:latin typeface="+mj-lt"/>
                <a:ea typeface="Arial Unicode MS" pitchFamily="34" charset="-128"/>
              </a:rPr>
            </a:br>
            <a:r>
              <a:rPr lang="en-US" altLang="en-US" sz="4000" dirty="0">
                <a:latin typeface="+mj-lt"/>
                <a:ea typeface="Arial Unicode MS" pitchFamily="34" charset="-128"/>
              </a:rPr>
              <a:t>FY 2023 Increased </a:t>
            </a:r>
            <a:r>
              <a:rPr lang="en-US" altLang="en-US" sz="4000" dirty="0">
                <a:solidFill>
                  <a:srgbClr val="FFFF00"/>
                </a:solidFill>
                <a:latin typeface="+mj-lt"/>
                <a:ea typeface="Arial Unicode MS" pitchFamily="34" charset="-128"/>
              </a:rPr>
              <a:t>$423 Million</a:t>
            </a:r>
            <a:br>
              <a:rPr lang="en-US" altLang="en-US" sz="4000" dirty="0">
                <a:solidFill>
                  <a:srgbClr val="FFFF00"/>
                </a:solidFill>
                <a:latin typeface="+mj-lt"/>
                <a:ea typeface="Arial Unicode MS" pitchFamily="34" charset="-128"/>
              </a:rPr>
            </a:br>
            <a:br>
              <a:rPr lang="en-US" altLang="en-US" sz="4000" dirty="0">
                <a:solidFill>
                  <a:srgbClr val="FFFF00"/>
                </a:solidFill>
                <a:latin typeface="+mj-lt"/>
                <a:ea typeface="Arial Unicode MS" pitchFamily="34" charset="-128"/>
              </a:rPr>
            </a:br>
            <a:r>
              <a:rPr lang="en-US" altLang="en-US" sz="4000" dirty="0">
                <a:latin typeface="+mj-lt"/>
                <a:ea typeface="Arial Unicode MS" pitchFamily="34" charset="-128"/>
              </a:rPr>
              <a:t>Since Nov Exceed Estimates </a:t>
            </a:r>
            <a:r>
              <a:rPr lang="en-US" altLang="en-US" sz="4000" dirty="0">
                <a:solidFill>
                  <a:srgbClr val="FFFF00"/>
                </a:solidFill>
                <a:latin typeface="+mj-lt"/>
                <a:ea typeface="Arial Unicode MS" pitchFamily="34" charset="-128"/>
              </a:rPr>
              <a:t>$175 Million</a:t>
            </a:r>
            <a:endParaRPr lang="en-US" dirty="0">
              <a:solidFill>
                <a:srgbClr val="FFFF00"/>
              </a:solidFill>
              <a:latin typeface="+mj-lt"/>
            </a:endParaRPr>
          </a:p>
        </p:txBody>
      </p:sp>
    </p:spTree>
    <p:extLst>
      <p:ext uri="{BB962C8B-B14F-4D97-AF65-F5344CB8AC3E}">
        <p14:creationId xmlns:p14="http://schemas.microsoft.com/office/powerpoint/2010/main" val="2127339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2743200" y="451262"/>
            <a:ext cx="8610600" cy="5771408"/>
          </a:xfrm>
        </p:spPr>
        <p:txBody>
          <a:bodyPr>
            <a:normAutofit/>
          </a:bodyPr>
          <a:lstStyle/>
          <a:p>
            <a:r>
              <a:rPr lang="en-US" altLang="en-US" sz="4000" u="sng" dirty="0">
                <a:solidFill>
                  <a:srgbClr val="FFFF00"/>
                </a:solidFill>
                <a:latin typeface="+mj-lt"/>
                <a:ea typeface="Arial Unicode MS" pitchFamily="34" charset="-128"/>
              </a:rPr>
              <a:t>Governor’s Projected Ending Balance</a:t>
            </a:r>
            <a:br>
              <a:rPr lang="en-US" altLang="en-US" sz="4000" dirty="0">
                <a:latin typeface="+mj-lt"/>
                <a:ea typeface="Arial Unicode MS" pitchFamily="34" charset="-128"/>
              </a:rPr>
            </a:br>
            <a:br>
              <a:rPr lang="en-US" altLang="en-US" sz="4000" dirty="0">
                <a:latin typeface="+mj-lt"/>
                <a:ea typeface="Arial Unicode MS" pitchFamily="34" charset="-128"/>
              </a:rPr>
            </a:br>
            <a:r>
              <a:rPr lang="en-US" altLang="en-US" sz="4000" dirty="0">
                <a:latin typeface="+mj-lt"/>
                <a:ea typeface="Arial Unicode MS" pitchFamily="34" charset="-128"/>
              </a:rPr>
              <a:t>July 1, 2023</a:t>
            </a:r>
            <a:br>
              <a:rPr lang="en-US" altLang="en-US" sz="4000" dirty="0">
                <a:latin typeface="+mj-lt"/>
                <a:ea typeface="Arial Unicode MS" pitchFamily="34" charset="-128"/>
              </a:rPr>
            </a:br>
            <a:r>
              <a:rPr lang="en-US" altLang="en-US" sz="4000" dirty="0">
                <a:latin typeface="+mj-lt"/>
                <a:ea typeface="Arial Unicode MS" pitchFamily="34" charset="-128"/>
              </a:rPr>
              <a:t>Balance				$1.5 B</a:t>
            </a:r>
            <a:br>
              <a:rPr lang="en-US" altLang="en-US" sz="4000" dirty="0">
                <a:latin typeface="+mj-lt"/>
                <a:ea typeface="Arial Unicode MS" pitchFamily="34" charset="-128"/>
              </a:rPr>
            </a:br>
            <a:r>
              <a:rPr lang="en-US" altLang="en-US" sz="4000" dirty="0">
                <a:latin typeface="+mj-lt"/>
                <a:ea typeface="Arial Unicode MS" pitchFamily="34" charset="-128"/>
              </a:rPr>
              <a:t>+ Budget Stabilization</a:t>
            </a:r>
            <a:br>
              <a:rPr lang="en-US" altLang="en-US" sz="4000" dirty="0">
                <a:latin typeface="+mj-lt"/>
                <a:ea typeface="Arial Unicode MS" pitchFamily="34" charset="-128"/>
              </a:rPr>
            </a:br>
            <a:br>
              <a:rPr lang="en-US" altLang="en-US" sz="4000" dirty="0">
                <a:latin typeface="+mj-lt"/>
                <a:ea typeface="Arial Unicode MS" pitchFamily="34" charset="-128"/>
              </a:rPr>
            </a:br>
            <a:r>
              <a:rPr lang="en-US" altLang="en-US" sz="4000" dirty="0">
                <a:latin typeface="+mj-lt"/>
                <a:ea typeface="Arial Unicode MS" pitchFamily="34" charset="-128"/>
              </a:rPr>
              <a:t>July1, 2024</a:t>
            </a:r>
            <a:br>
              <a:rPr lang="en-US" altLang="en-US" sz="4000" dirty="0">
                <a:latin typeface="+mj-lt"/>
                <a:ea typeface="Arial Unicode MS" pitchFamily="34" charset="-128"/>
              </a:rPr>
            </a:br>
            <a:r>
              <a:rPr lang="en-US" altLang="en-US" sz="4000" dirty="0">
                <a:latin typeface="+mj-lt"/>
                <a:ea typeface="Arial Unicode MS" pitchFamily="34" charset="-128"/>
              </a:rPr>
              <a:t>Balance				$2.0 B</a:t>
            </a:r>
            <a:br>
              <a:rPr lang="en-US" altLang="en-US" sz="4000" dirty="0">
                <a:latin typeface="+mj-lt"/>
                <a:ea typeface="Arial Unicode MS" pitchFamily="34" charset="-128"/>
              </a:rPr>
            </a:br>
            <a:r>
              <a:rPr lang="en-US" altLang="en-US" sz="4000" dirty="0">
                <a:latin typeface="+mj-lt"/>
                <a:ea typeface="Arial Unicode MS" pitchFamily="34" charset="-128"/>
              </a:rPr>
              <a:t>+ Budget Stabilization</a:t>
            </a:r>
            <a:r>
              <a:rPr lang="en-US" altLang="en-US" sz="4400" dirty="0">
                <a:latin typeface="+mj-lt"/>
                <a:ea typeface="Arial Unicode MS" pitchFamily="34" charset="-128"/>
              </a:rPr>
              <a:t>	</a:t>
            </a:r>
            <a:endParaRPr lang="en-US" dirty="0">
              <a:solidFill>
                <a:srgbClr val="FFFF00"/>
              </a:solidFill>
              <a:latin typeface="+mj-lt"/>
            </a:endParaRPr>
          </a:p>
        </p:txBody>
      </p:sp>
    </p:spTree>
    <p:extLst>
      <p:ext uri="{BB962C8B-B14F-4D97-AF65-F5344CB8AC3E}">
        <p14:creationId xmlns:p14="http://schemas.microsoft.com/office/powerpoint/2010/main" val="2512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27" y="-287693"/>
            <a:ext cx="9264433" cy="1278294"/>
          </a:xfrm>
        </p:spPr>
        <p:txBody>
          <a:bodyPr>
            <a:noAutofit/>
          </a:bodyPr>
          <a:lstStyle/>
          <a:p>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Governor’s Budget Recommendations</a:t>
            </a: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2">
            <a:extLst>
              <a:ext uri="{FF2B5EF4-FFF2-40B4-BE49-F238E27FC236}">
                <a16:creationId xmlns:a16="http://schemas.microsoft.com/office/drawing/2014/main" id="{18356FC7-A8C2-2348-2DD3-98A296FA68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219DC4A2-994E-8B63-DE33-25CF79A67048}"/>
              </a:ext>
            </a:extLst>
          </p:cNvPr>
          <p:cNvSpPr>
            <a:spLocks noChangeArrowheads="1"/>
          </p:cNvSpPr>
          <p:nvPr/>
        </p:nvSpPr>
        <p:spPr bwMode="auto">
          <a:xfrm>
            <a:off x="384629" y="2095861"/>
            <a:ext cx="11241314"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lang="en-US" altLang="en-US" sz="2600" dirty="0">
                <a:solidFill>
                  <a:srgbClr val="0070C0"/>
                </a:solidFill>
                <a:latin typeface="+mj-lt"/>
                <a:ea typeface="Calibri" panose="020F0502020204030204" pitchFamily="34" charset="0"/>
                <a:cs typeface="Open Sans Light" panose="020B0306030504020204" pitchFamily="34" charset="0"/>
              </a:rPr>
              <a:t>Increase t</a:t>
            </a: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he BASE by the 3-year average of the CPI </a:t>
            </a:r>
          </a:p>
          <a:p>
            <a:pPr marR="0" lvl="0" algn="l" defTabSz="914400" rtl="0" eaLnBrk="0" fontAlgn="base" latinLnBrk="0" hangingPunct="0">
              <a:lnSpc>
                <a:spcPct val="100000"/>
              </a:lnSpc>
              <a:spcBef>
                <a:spcPct val="0"/>
              </a:spcBef>
              <a:spcAft>
                <a:spcPct val="0"/>
              </a:spcAft>
              <a:buClrTx/>
              <a:buSzTx/>
              <a:tabLst>
                <a:tab pos="914400" algn="l"/>
              </a:tabLst>
            </a:pP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	Current estimate is $5,103 – finalized in April</a:t>
            </a:r>
          </a:p>
          <a:p>
            <a:pPr marR="0" lvl="0" algn="l" defTabSz="914400" rtl="0" eaLnBrk="0" fontAlgn="base" latinLnBrk="0" hangingPunct="0">
              <a:lnSpc>
                <a:spcPct val="100000"/>
              </a:lnSpc>
              <a:spcBef>
                <a:spcPct val="0"/>
              </a:spcBef>
              <a:spcAft>
                <a:spcPct val="0"/>
              </a:spcAft>
              <a:buClrTx/>
              <a:buSzTx/>
              <a:tabLst>
                <a:tab pos="914400" algn="l"/>
              </a:tabLst>
            </a:pPr>
            <a:endParaRPr lang="en-US" altLang="en-US" sz="2600" dirty="0">
              <a:solidFill>
                <a:srgbClr val="0070C0"/>
              </a:solidFill>
              <a:latin typeface="+mj-lt"/>
              <a:cs typeface="Open Sans Light" panose="020B0306030504020204" pitchFamily="34" charset="0"/>
            </a:endParaRPr>
          </a:p>
          <a:p>
            <a:pPr marR="0" lvl="0" algn="l" defTabSz="914400" rtl="0" eaLnBrk="0" fontAlgn="base" latinLnBrk="0" hangingPunct="0">
              <a:lnSpc>
                <a:spcPct val="100000"/>
              </a:lnSpc>
              <a:spcBef>
                <a:spcPct val="0"/>
              </a:spcBef>
              <a:spcAft>
                <a:spcPct val="0"/>
              </a:spcAft>
              <a:buClrTx/>
              <a:buSzTx/>
              <a:tabLst>
                <a:tab pos="914400" algn="l"/>
              </a:tabLst>
            </a:pPr>
            <a:endParaRPr lang="en-US" altLang="en-US" sz="2600" dirty="0">
              <a:solidFill>
                <a:srgbClr val="0070C0"/>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Phase in special education to 92% of excess costs over 5 years</a:t>
            </a:r>
          </a:p>
          <a:p>
            <a:pPr marR="0" lvl="0" algn="l" defTabSz="914400" rtl="0" eaLnBrk="0" fontAlgn="base" latinLnBrk="0" hangingPunct="0">
              <a:lnSpc>
                <a:spcPct val="100000"/>
              </a:lnSpc>
              <a:spcBef>
                <a:spcPct val="0"/>
              </a:spcBef>
              <a:spcAft>
                <a:spcPct val="0"/>
              </a:spcAft>
              <a:buClrTx/>
              <a:buSzTx/>
              <a:tabLst>
                <a:tab pos="914400" algn="l"/>
              </a:tabLst>
            </a:pPr>
            <a:r>
              <a:rPr lang="en-US" altLang="en-US" sz="2600" dirty="0">
                <a:solidFill>
                  <a:srgbClr val="0070C0"/>
                </a:solidFill>
                <a:latin typeface="+mj-lt"/>
                <a:ea typeface="Calibri" panose="020F0502020204030204" pitchFamily="34" charset="0"/>
                <a:cs typeface="Open Sans Light" panose="020B0306030504020204" pitchFamily="34" charset="0"/>
              </a:rPr>
              <a:t>	</a:t>
            </a: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Adds $72,359,420 per year</a:t>
            </a:r>
          </a:p>
          <a:p>
            <a:pPr marR="0" lvl="0" algn="l" defTabSz="914400" rtl="0" eaLnBrk="0" fontAlgn="base" latinLnBrk="0" hangingPunct="0">
              <a:lnSpc>
                <a:spcPct val="100000"/>
              </a:lnSpc>
              <a:spcBef>
                <a:spcPct val="0"/>
              </a:spcBef>
              <a:spcAft>
                <a:spcPct val="0"/>
              </a:spcAft>
              <a:buClrTx/>
              <a:buSzTx/>
              <a:tabLst>
                <a:tab pos="914400" algn="l"/>
              </a:tabLst>
            </a:pPr>
            <a:r>
              <a:rPr lang="en-US" altLang="en-US" sz="2600" dirty="0">
                <a:solidFill>
                  <a:srgbClr val="0070C0"/>
                </a:solidFill>
                <a:latin typeface="+mj-lt"/>
                <a:cs typeface="Open Sans Light" panose="020B0306030504020204" pitchFamily="34" charset="0"/>
              </a:rPr>
              <a:t>	In FY 2024 categorical aid would increase about $5,000</a:t>
            </a:r>
            <a:endParaRPr lang="en-US" altLang="en-US" sz="2600" dirty="0">
              <a:solidFill>
                <a:srgbClr val="0070C0"/>
              </a:solidFill>
              <a:latin typeface="+mj-lt"/>
            </a:endParaRPr>
          </a:p>
        </p:txBody>
      </p:sp>
    </p:spTree>
    <p:extLst>
      <p:ext uri="{BB962C8B-B14F-4D97-AF65-F5344CB8AC3E}">
        <p14:creationId xmlns:p14="http://schemas.microsoft.com/office/powerpoint/2010/main" val="426080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27" y="-287693"/>
            <a:ext cx="9264433" cy="1278294"/>
          </a:xfrm>
        </p:spPr>
        <p:txBody>
          <a:bodyPr>
            <a:noAutofit/>
          </a:bodyPr>
          <a:lstStyle/>
          <a:p>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Governor’s Budget Recommendations</a:t>
            </a: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2">
            <a:extLst>
              <a:ext uri="{FF2B5EF4-FFF2-40B4-BE49-F238E27FC236}">
                <a16:creationId xmlns:a16="http://schemas.microsoft.com/office/drawing/2014/main" id="{18356FC7-A8C2-2348-2DD3-98A296FA68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219DC4A2-994E-8B63-DE33-25CF79A67048}"/>
              </a:ext>
            </a:extLst>
          </p:cNvPr>
          <p:cNvSpPr>
            <a:spLocks noChangeArrowheads="1"/>
          </p:cNvSpPr>
          <p:nvPr/>
        </p:nvSpPr>
        <p:spPr bwMode="auto">
          <a:xfrm>
            <a:off x="384629" y="1695752"/>
            <a:ext cx="1124131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Add $1,900,000 to fully fund professional development state aid.</a:t>
            </a:r>
          </a:p>
          <a:p>
            <a:pPr marR="0" lvl="0" algn="l" defTabSz="914400" rtl="0" eaLnBrk="0" fontAlgn="base" latinLnBrk="0" hangingPunct="0">
              <a:lnSpc>
                <a:spcPct val="100000"/>
              </a:lnSpc>
              <a:spcBef>
                <a:spcPct val="0"/>
              </a:spcBef>
              <a:spcAft>
                <a:spcPct val="0"/>
              </a:spcAft>
              <a:buClrTx/>
              <a:buSzTx/>
              <a:tabLst>
                <a:tab pos="914400" algn="l"/>
              </a:tabLst>
            </a:pPr>
            <a:endParaRPr lang="en-US" altLang="en-US" sz="2600" dirty="0">
              <a:solidFill>
                <a:srgbClr val="0070C0"/>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Add $1,000,000 to fully fund the Mentor Teacher program.</a:t>
            </a:r>
          </a:p>
          <a:p>
            <a:pPr marR="0" lvl="0" algn="l" defTabSz="914400" rtl="0" eaLnBrk="0" fontAlgn="base" latinLnBrk="0" hangingPunct="0">
              <a:lnSpc>
                <a:spcPct val="100000"/>
              </a:lnSpc>
              <a:spcBef>
                <a:spcPct val="0"/>
              </a:spcBef>
              <a:spcAft>
                <a:spcPct val="0"/>
              </a:spcAft>
              <a:buClrTx/>
              <a:buSzTx/>
              <a:tabLst>
                <a:tab pos="914400" algn="l"/>
              </a:tabLst>
            </a:pPr>
            <a:endPar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Add $1,000,000 to the Safe and Secure Schools ($5M total).  	</a:t>
            </a:r>
            <a:r>
              <a:rPr lang="en-US" altLang="en-US" sz="2600" dirty="0">
                <a:solidFill>
                  <a:srgbClr val="0070C0"/>
                </a:solidFill>
                <a:latin typeface="+mj-lt"/>
                <a:ea typeface="Calibri" panose="020F0502020204030204" pitchFamily="34" charset="0"/>
                <a:cs typeface="Open Sans Light" panose="020B0306030504020204" pitchFamily="34" charset="0"/>
              </a:rPr>
              <a:t>C</a:t>
            </a: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ommunication expenditures will be allowed.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endParaRPr lang="en-US" altLang="en-US" sz="2600" dirty="0">
              <a:solidFill>
                <a:srgbClr val="0070C0"/>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Add $3,000,000 to expand the Mental Health Initiative Team pilot program.  </a:t>
            </a:r>
            <a:endParaRPr kumimoji="0" lang="en-US" altLang="en-US" sz="2600" b="0" i="0" u="none" strike="noStrike" cap="none" normalizeH="0" baseline="0" dirty="0">
              <a:ln>
                <a:noFill/>
              </a:ln>
              <a:solidFill>
                <a:srgbClr val="0070C0"/>
              </a:solidFill>
              <a:effectLst/>
              <a:latin typeface="+mj-lt"/>
            </a:endParaRPr>
          </a:p>
        </p:txBody>
      </p:sp>
    </p:spTree>
    <p:extLst>
      <p:ext uri="{BB962C8B-B14F-4D97-AF65-F5344CB8AC3E}">
        <p14:creationId xmlns:p14="http://schemas.microsoft.com/office/powerpoint/2010/main" val="836872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27" y="-287693"/>
            <a:ext cx="9201059" cy="1278294"/>
          </a:xfrm>
        </p:spPr>
        <p:txBody>
          <a:bodyPr>
            <a:noAutofit/>
          </a:bodyPr>
          <a:lstStyle/>
          <a:p>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Governor’s Budget Recommendations</a:t>
            </a: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2">
            <a:extLst>
              <a:ext uri="{FF2B5EF4-FFF2-40B4-BE49-F238E27FC236}">
                <a16:creationId xmlns:a16="http://schemas.microsoft.com/office/drawing/2014/main" id="{18356FC7-A8C2-2348-2DD3-98A296FA68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219DC4A2-994E-8B63-DE33-25CF79A67048}"/>
              </a:ext>
            </a:extLst>
          </p:cNvPr>
          <p:cNvSpPr>
            <a:spLocks noChangeArrowheads="1"/>
          </p:cNvSpPr>
          <p:nvPr/>
        </p:nvSpPr>
        <p:spPr bwMode="auto">
          <a:xfrm>
            <a:off x="370648" y="1586991"/>
            <a:ext cx="9550401" cy="266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2600" b="0" i="0" u="none" strike="noStrike" cap="none" normalizeH="0" baseline="0" dirty="0">
                <a:ln>
                  <a:noFill/>
                </a:ln>
                <a:solidFill>
                  <a:srgbClr val="002060"/>
                </a:solidFill>
                <a:effectLst/>
                <a:latin typeface="+mj-lt"/>
                <a:ea typeface="Calibri" panose="020F0502020204030204" pitchFamily="34" charset="0"/>
                <a:cs typeface="Open Sans Light" panose="020B0306030504020204" pitchFamily="34" charset="0"/>
              </a:rPr>
              <a:t> </a:t>
            </a: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High Density At-Risk state aid sunsets July 1, 2024.  The Governor recommended extending this by one year.</a:t>
            </a:r>
          </a:p>
          <a:p>
            <a:pPr marL="0" marR="0" lvl="0" indent="0" algn="l" defTabSz="914400" rtl="0" eaLnBrk="0" fontAlgn="base" latinLnBrk="0" hangingPunct="0">
              <a:lnSpc>
                <a:spcPct val="100000"/>
              </a:lnSpc>
              <a:spcBef>
                <a:spcPct val="0"/>
              </a:spcBef>
              <a:spcAft>
                <a:spcPct val="0"/>
              </a:spcAft>
              <a:buClrTx/>
              <a:buSzTx/>
              <a:tabLst>
                <a:tab pos="914400" algn="l"/>
              </a:tabLst>
            </a:pPr>
            <a:endParaRPr kumimoji="0" lang="en-US" altLang="en-US" sz="2600" b="0" i="0" u="none" strike="noStrike" cap="none" normalizeH="0" baseline="0" dirty="0">
              <a:ln>
                <a:noFill/>
              </a:ln>
              <a:solidFill>
                <a:srgbClr val="0070C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lang="en-US" altLang="en-US" sz="2600" dirty="0">
                <a:solidFill>
                  <a:srgbClr val="0070C0"/>
                </a:solidFill>
                <a:latin typeface="+mj-lt"/>
                <a:ea typeface="Calibri" panose="020F0502020204030204" pitchFamily="34" charset="0"/>
                <a:cs typeface="Open Sans Light" panose="020B0306030504020204" pitchFamily="34" charset="0"/>
              </a:rPr>
              <a:t> T</a:t>
            </a: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he legislature and Governor </a:t>
            </a:r>
            <a:r>
              <a:rPr lang="en-US" altLang="en-US" sz="2600" dirty="0">
                <a:solidFill>
                  <a:srgbClr val="0070C0"/>
                </a:solidFill>
                <a:latin typeface="+mj-lt"/>
                <a:ea typeface="Calibri" panose="020F0502020204030204" pitchFamily="34" charset="0"/>
                <a:cs typeface="Open Sans Light" panose="020B0306030504020204" pitchFamily="34" charset="0"/>
              </a:rPr>
              <a:t>budgeted</a:t>
            </a: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 to make the late state aid payment on time this year. This one-time payment will keep the state current each year moving forward.</a:t>
            </a:r>
            <a:endParaRPr kumimoji="0" lang="en-US" altLang="en-US" sz="2600" b="0" i="0" u="none" strike="noStrike" cap="none" normalizeH="0" baseline="0" dirty="0">
              <a:ln>
                <a:noFill/>
              </a:ln>
              <a:solidFill>
                <a:srgbClr val="0070C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endParaRPr kumimoji="0" lang="en-US" altLang="en-US" sz="1100" b="0" i="0" u="none" strike="noStrike" cap="none" normalizeH="0" baseline="0" dirty="0">
              <a:ln>
                <a:noFill/>
              </a:ln>
              <a:solidFill>
                <a:schemeClr val="tx1"/>
              </a:solidFill>
              <a:effectLst/>
              <a:latin typeface="+mj-lt"/>
              <a:ea typeface="Calibri" panose="020F0502020204030204" pitchFamily="34" charset="0"/>
              <a:cs typeface="Open Sans Light" panose="020B0306030504020204" pitchFamily="34" charset="0"/>
            </a:endParaRPr>
          </a:p>
        </p:txBody>
      </p:sp>
    </p:spTree>
    <p:extLst>
      <p:ext uri="{BB962C8B-B14F-4D97-AF65-F5344CB8AC3E}">
        <p14:creationId xmlns:p14="http://schemas.microsoft.com/office/powerpoint/2010/main" val="1567876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27" y="-287693"/>
            <a:ext cx="9201059" cy="1074467"/>
          </a:xfrm>
        </p:spPr>
        <p:txBody>
          <a:bodyPr>
            <a:noAutofit/>
          </a:bodyPr>
          <a:lstStyle/>
          <a:p>
            <a:r>
              <a:rPr lang="en-US" sz="4000" dirty="0">
                <a:solidFill>
                  <a:srgbClr val="0070C0"/>
                </a:solidFill>
                <a:latin typeface="Open Sans" panose="020B0606030504020204" pitchFamily="34" charset="0"/>
                <a:ea typeface="Open Sans" panose="020B0606030504020204" pitchFamily="34" charset="0"/>
                <a:cs typeface="Open Sans" panose="020B0606030504020204" pitchFamily="34" charset="0"/>
              </a:rPr>
              <a:t>Legislation</a:t>
            </a: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2">
            <a:extLst>
              <a:ext uri="{FF2B5EF4-FFF2-40B4-BE49-F238E27FC236}">
                <a16:creationId xmlns:a16="http://schemas.microsoft.com/office/drawing/2014/main" id="{18356FC7-A8C2-2348-2DD3-98A296FA68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219DC4A2-994E-8B63-DE33-25CF79A67048}"/>
              </a:ext>
            </a:extLst>
          </p:cNvPr>
          <p:cNvSpPr>
            <a:spLocks noChangeArrowheads="1"/>
          </p:cNvSpPr>
          <p:nvPr/>
        </p:nvSpPr>
        <p:spPr bwMode="auto">
          <a:xfrm>
            <a:off x="388755" y="1091696"/>
            <a:ext cx="9550401" cy="426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2600" b="0" i="0" u="none" strike="noStrike" cap="none" normalizeH="0" baseline="0" dirty="0">
                <a:ln>
                  <a:noFill/>
                </a:ln>
                <a:solidFill>
                  <a:srgbClr val="002060"/>
                </a:solidFill>
                <a:effectLst/>
                <a:latin typeface="+mj-lt"/>
                <a:ea typeface="Calibri" panose="020F0502020204030204" pitchFamily="34" charset="0"/>
                <a:cs typeface="Open Sans Light" panose="020B0306030504020204" pitchFamily="34" charset="0"/>
              </a:rPr>
              <a:t> </a:t>
            </a: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HB 2003  KSHSAA Classifications</a:t>
            </a: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endParaRPr lang="en-US" altLang="en-US" sz="2600" dirty="0">
              <a:solidFill>
                <a:srgbClr val="0070C0"/>
              </a:solidFill>
              <a:latin typeface="+mj-lt"/>
              <a:ea typeface="Calibri" panose="020F0502020204030204" pitchFamily="34" charset="0"/>
              <a:cs typeface="Open Sans Light" panose="020B03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2600" b="0" i="0" u="none" strike="noStrike" cap="none" normalizeH="0" baseline="0" dirty="0">
                <a:ln>
                  <a:noFill/>
                </a:ln>
                <a:solidFill>
                  <a:srgbClr val="0070C0"/>
                </a:solidFill>
                <a:effectLst/>
                <a:latin typeface="+mj-lt"/>
                <a:ea typeface="Calibri" panose="020F0502020204030204" pitchFamily="34" charset="0"/>
                <a:cs typeface="Open Sans Light" panose="020B0306030504020204" pitchFamily="34" charset="0"/>
              </a:rPr>
              <a:t>HB 2030  Non-public students participate in public school activities</a:t>
            </a: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endParaRPr lang="en-US" altLang="en-US" sz="2600" dirty="0">
              <a:solidFill>
                <a:srgbClr val="0070C0"/>
              </a:solidFill>
              <a:latin typeface="+mj-lt"/>
              <a:cs typeface="Open Sans Light" panose="020B03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2600" b="0" i="0" u="none" strike="noStrike" cap="none" normalizeH="0" baseline="0" dirty="0">
                <a:ln>
                  <a:noFill/>
                </a:ln>
                <a:solidFill>
                  <a:srgbClr val="0070C0"/>
                </a:solidFill>
                <a:effectLst/>
                <a:latin typeface="+mj-lt"/>
                <a:cs typeface="Open Sans Light" panose="020B0306030504020204" pitchFamily="34" charset="0"/>
              </a:rPr>
              <a:t>HB 2040  Current year enrollment counts</a:t>
            </a: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endParaRPr lang="en-US" altLang="en-US" sz="2600" dirty="0">
              <a:solidFill>
                <a:srgbClr val="0070C0"/>
              </a:solidFill>
              <a:latin typeface="+mj-lt"/>
              <a:cs typeface="Open Sans Light" panose="020B03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2600" b="0" i="0" u="none" strike="noStrike" cap="none" normalizeH="0" baseline="0" dirty="0">
                <a:ln>
                  <a:noFill/>
                </a:ln>
                <a:solidFill>
                  <a:srgbClr val="0070C0"/>
                </a:solidFill>
                <a:effectLst/>
                <a:latin typeface="+mj-lt"/>
                <a:cs typeface="Open Sans Light" panose="020B0306030504020204" pitchFamily="34" charset="0"/>
              </a:rPr>
              <a:t>HB 2048  Expand TCLISSP eligibility </a:t>
            </a: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endParaRPr lang="en-US" altLang="en-US" sz="2600" dirty="0">
              <a:solidFill>
                <a:srgbClr val="0070C0"/>
              </a:solidFill>
              <a:latin typeface="+mj-lt"/>
              <a:cs typeface="Open Sans Light" panose="020B03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2600" b="0" i="0" u="none" strike="noStrike" cap="none" normalizeH="0" baseline="0" dirty="0">
                <a:ln>
                  <a:noFill/>
                </a:ln>
                <a:solidFill>
                  <a:srgbClr val="0070C0"/>
                </a:solidFill>
                <a:effectLst/>
                <a:latin typeface="+mj-lt"/>
                <a:cs typeface="Open Sans Light" panose="020B0306030504020204" pitchFamily="34" charset="0"/>
              </a:rPr>
              <a:t>SB 29 &amp; 32 – School supply sales tax exemptions</a:t>
            </a:r>
            <a:endParaRPr kumimoji="0" lang="en-US" altLang="en-US" sz="2600" b="0" i="0" u="none" strike="noStrike" cap="none" normalizeH="0" baseline="0" dirty="0">
              <a:ln>
                <a:noFill/>
              </a:ln>
              <a:solidFill>
                <a:srgbClr val="0070C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endParaRPr kumimoji="0" lang="en-US" altLang="en-US" sz="1100" b="0" i="0" u="none" strike="noStrike" cap="none" normalizeH="0" baseline="0" dirty="0">
              <a:ln>
                <a:noFill/>
              </a:ln>
              <a:solidFill>
                <a:schemeClr val="tx1"/>
              </a:solidFill>
              <a:effectLst/>
              <a:latin typeface="+mj-lt"/>
              <a:ea typeface="Calibri" panose="020F0502020204030204" pitchFamily="34" charset="0"/>
              <a:cs typeface="Open Sans Light" panose="020B0306030504020204" pitchFamily="34" charset="0"/>
            </a:endParaRPr>
          </a:p>
        </p:txBody>
      </p:sp>
    </p:spTree>
    <p:extLst>
      <p:ext uri="{BB962C8B-B14F-4D97-AF65-F5344CB8AC3E}">
        <p14:creationId xmlns:p14="http://schemas.microsoft.com/office/powerpoint/2010/main" val="4123842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F3FB-B25E-5204-B9D8-463CF8B9823F}"/>
              </a:ext>
            </a:extLst>
          </p:cNvPr>
          <p:cNvSpPr>
            <a:spLocks noGrp="1"/>
          </p:cNvSpPr>
          <p:nvPr>
            <p:ph type="title"/>
          </p:nvPr>
        </p:nvSpPr>
        <p:spPr/>
        <p:txBody>
          <a:bodyPr/>
          <a:lstStyle/>
          <a:p>
            <a:r>
              <a:rPr lang="en-US" dirty="0"/>
              <a:t>Short Term Priorities - DLS</a:t>
            </a:r>
          </a:p>
        </p:txBody>
      </p:sp>
      <p:sp>
        <p:nvSpPr>
          <p:cNvPr id="3" name="Text Placeholder 2">
            <a:extLst>
              <a:ext uri="{FF2B5EF4-FFF2-40B4-BE49-F238E27FC236}">
                <a16:creationId xmlns:a16="http://schemas.microsoft.com/office/drawing/2014/main" id="{D883A947-0970-2871-D04B-76A1B4A80166}"/>
              </a:ext>
            </a:extLst>
          </p:cNvPr>
          <p:cNvSpPr>
            <a:spLocks noGrp="1"/>
          </p:cNvSpPr>
          <p:nvPr>
            <p:ph type="body" idx="1"/>
          </p:nvPr>
        </p:nvSpPr>
        <p:spPr/>
        <p:txBody>
          <a:bodyPr>
            <a:normAutofit/>
          </a:bodyPr>
          <a:lstStyle/>
          <a:p>
            <a:r>
              <a:rPr lang="en-US" sz="3600" dirty="0"/>
              <a:t>Dr. Ben Proctor</a:t>
            </a:r>
          </a:p>
        </p:txBody>
      </p:sp>
    </p:spTree>
    <p:extLst>
      <p:ext uri="{BB962C8B-B14F-4D97-AF65-F5344CB8AC3E}">
        <p14:creationId xmlns:p14="http://schemas.microsoft.com/office/powerpoint/2010/main" val="451593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4440253"/>
            <a:ext cx="11353800" cy="891019"/>
          </a:xfrm>
        </p:spPr>
        <p:txBody>
          <a:bodyPr>
            <a:normAutofit/>
          </a:bodyPr>
          <a:lstStyle/>
          <a:p>
            <a:r>
              <a:rPr lang="en-US" dirty="0"/>
              <a:t>KSDE DIVISION OF LEARNING SERVICES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331272"/>
            <a:ext cx="7406148" cy="891019"/>
          </a:xfrm>
        </p:spPr>
        <p:txBody>
          <a:bodyPr>
            <a:normAutofit fontScale="85000" lnSpcReduction="10000"/>
          </a:bodyPr>
          <a:lstStyle/>
          <a:p>
            <a:pPr algn="r"/>
            <a:r>
              <a:rPr lang="en-US" b="1" i="1" dirty="0">
                <a:latin typeface="Calibri" panose="020F0502020204030204" pitchFamily="34" charset="0"/>
                <a:cs typeface="Calibri" panose="020F0502020204030204" pitchFamily="34" charset="0"/>
              </a:rPr>
              <a:t>Addressing Academic Performance with Short-Term Priorities</a:t>
            </a:r>
          </a:p>
          <a:p>
            <a:pPr algn="r"/>
            <a:r>
              <a:rPr lang="en-US" b="1" i="1" dirty="0">
                <a:latin typeface="Calibri" panose="020F0502020204030204" pitchFamily="34" charset="0"/>
                <a:cs typeface="Calibri" panose="020F0502020204030204" pitchFamily="34" charset="0"/>
              </a:rPr>
              <a:t> Curriculum Leaders January 20, 2023</a:t>
            </a:r>
          </a:p>
        </p:txBody>
      </p:sp>
    </p:spTree>
    <p:extLst>
      <p:ext uri="{BB962C8B-B14F-4D97-AF65-F5344CB8AC3E}">
        <p14:creationId xmlns:p14="http://schemas.microsoft.com/office/powerpoint/2010/main" val="430270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C80CD4-D710-402D-8560-74DFCBE2E8FA}"/>
              </a:ext>
            </a:extLst>
          </p:cNvPr>
          <p:cNvSpPr/>
          <p:nvPr/>
        </p:nvSpPr>
        <p:spPr>
          <a:xfrm>
            <a:off x="334673"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1 (Bottom)</a:t>
            </a:r>
          </a:p>
        </p:txBody>
      </p:sp>
      <p:sp>
        <p:nvSpPr>
          <p:cNvPr id="11" name="Rectangle 10">
            <a:extLst>
              <a:ext uri="{FF2B5EF4-FFF2-40B4-BE49-F238E27FC236}">
                <a16:creationId xmlns:a16="http://schemas.microsoft.com/office/drawing/2014/main" id="{640759B8-38C7-4D94-BF2B-EBBC8A6D3490}"/>
              </a:ext>
            </a:extLst>
          </p:cNvPr>
          <p:cNvSpPr/>
          <p:nvPr/>
        </p:nvSpPr>
        <p:spPr>
          <a:xfrm>
            <a:off x="1796760"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1 (Top)</a:t>
            </a:r>
          </a:p>
        </p:txBody>
      </p:sp>
      <p:sp>
        <p:nvSpPr>
          <p:cNvPr id="12" name="Rectangle 11">
            <a:extLst>
              <a:ext uri="{FF2B5EF4-FFF2-40B4-BE49-F238E27FC236}">
                <a16:creationId xmlns:a16="http://schemas.microsoft.com/office/drawing/2014/main" id="{324BEA94-5587-4C17-8E2A-170082E2CC87}"/>
              </a:ext>
            </a:extLst>
          </p:cNvPr>
          <p:cNvSpPr/>
          <p:nvPr/>
        </p:nvSpPr>
        <p:spPr>
          <a:xfrm>
            <a:off x="3274867"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2 (Bottom)</a:t>
            </a:r>
          </a:p>
        </p:txBody>
      </p:sp>
      <p:sp>
        <p:nvSpPr>
          <p:cNvPr id="13" name="Rectangle 12">
            <a:extLst>
              <a:ext uri="{FF2B5EF4-FFF2-40B4-BE49-F238E27FC236}">
                <a16:creationId xmlns:a16="http://schemas.microsoft.com/office/drawing/2014/main" id="{16820114-2A0A-40F1-A9EF-5B2E97002C15}"/>
              </a:ext>
            </a:extLst>
          </p:cNvPr>
          <p:cNvSpPr/>
          <p:nvPr/>
        </p:nvSpPr>
        <p:spPr>
          <a:xfrm>
            <a:off x="475297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2 (Top)</a:t>
            </a:r>
          </a:p>
        </p:txBody>
      </p:sp>
      <p:sp>
        <p:nvSpPr>
          <p:cNvPr id="14" name="Rectangle 13">
            <a:extLst>
              <a:ext uri="{FF2B5EF4-FFF2-40B4-BE49-F238E27FC236}">
                <a16:creationId xmlns:a16="http://schemas.microsoft.com/office/drawing/2014/main" id="{59E34C4D-FC09-43BB-B848-F892EDEFB84D}"/>
              </a:ext>
            </a:extLst>
          </p:cNvPr>
          <p:cNvSpPr/>
          <p:nvPr/>
        </p:nvSpPr>
        <p:spPr>
          <a:xfrm>
            <a:off x="618172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3 (Bottom)</a:t>
            </a:r>
          </a:p>
        </p:txBody>
      </p:sp>
      <p:sp>
        <p:nvSpPr>
          <p:cNvPr id="15" name="Rectangle 14">
            <a:extLst>
              <a:ext uri="{FF2B5EF4-FFF2-40B4-BE49-F238E27FC236}">
                <a16:creationId xmlns:a16="http://schemas.microsoft.com/office/drawing/2014/main" id="{E3A6E431-0B0F-4ED6-B39F-763AE2C41FBE}"/>
              </a:ext>
            </a:extLst>
          </p:cNvPr>
          <p:cNvSpPr/>
          <p:nvPr/>
        </p:nvSpPr>
        <p:spPr>
          <a:xfrm>
            <a:off x="7610475"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3 (Top)</a:t>
            </a:r>
          </a:p>
        </p:txBody>
      </p:sp>
      <p:sp>
        <p:nvSpPr>
          <p:cNvPr id="16" name="Rectangle 15">
            <a:extLst>
              <a:ext uri="{FF2B5EF4-FFF2-40B4-BE49-F238E27FC236}">
                <a16:creationId xmlns:a16="http://schemas.microsoft.com/office/drawing/2014/main" id="{D60153FF-408E-40AF-B87B-6FF35B72ACDC}"/>
              </a:ext>
            </a:extLst>
          </p:cNvPr>
          <p:cNvSpPr/>
          <p:nvPr/>
        </p:nvSpPr>
        <p:spPr>
          <a:xfrm>
            <a:off x="9086201"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4 (Bottom)</a:t>
            </a:r>
          </a:p>
        </p:txBody>
      </p:sp>
      <p:sp>
        <p:nvSpPr>
          <p:cNvPr id="17" name="Rectangle 16">
            <a:extLst>
              <a:ext uri="{FF2B5EF4-FFF2-40B4-BE49-F238E27FC236}">
                <a16:creationId xmlns:a16="http://schemas.microsoft.com/office/drawing/2014/main" id="{37FD6391-6A45-4782-A4DC-B4A25062F6C9}"/>
              </a:ext>
            </a:extLst>
          </p:cNvPr>
          <p:cNvSpPr/>
          <p:nvPr/>
        </p:nvSpPr>
        <p:spPr>
          <a:xfrm>
            <a:off x="10561927" y="5924550"/>
            <a:ext cx="1295400" cy="257175"/>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Level 4 (Top)</a:t>
            </a:r>
          </a:p>
        </p:txBody>
      </p:sp>
      <p:sp>
        <p:nvSpPr>
          <p:cNvPr id="23" name="Rectangle 22">
            <a:extLst>
              <a:ext uri="{FF2B5EF4-FFF2-40B4-BE49-F238E27FC236}">
                <a16:creationId xmlns:a16="http://schemas.microsoft.com/office/drawing/2014/main" id="{6D24F77B-56A9-4593-9883-22660CD3905F}"/>
              </a:ext>
            </a:extLst>
          </p:cNvPr>
          <p:cNvSpPr/>
          <p:nvPr/>
        </p:nvSpPr>
        <p:spPr>
          <a:xfrm>
            <a:off x="110836" y="100189"/>
            <a:ext cx="11970327" cy="971671"/>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Open Sans Light"/>
              </a:rPr>
              <a:t>Kansas State Assessment Performance Correlated with Graduation Rates and Postsecondary Effective Rates</a:t>
            </a:r>
          </a:p>
          <a:p>
            <a:pPr algn="ctr" defTabSz="914377"/>
            <a:r>
              <a:rPr lang="en-US" b="1" dirty="0">
                <a:solidFill>
                  <a:prstClr val="white"/>
                </a:solidFill>
                <a:latin typeface="Open Sans Light"/>
              </a:rPr>
              <a:t>2017 and 2018 10</a:t>
            </a:r>
            <a:r>
              <a:rPr lang="en-US" b="1" baseline="30000" dirty="0">
                <a:solidFill>
                  <a:prstClr val="white"/>
                </a:solidFill>
                <a:latin typeface="Open Sans Light"/>
              </a:rPr>
              <a:t>th</a:t>
            </a:r>
            <a:r>
              <a:rPr lang="en-US" b="1" dirty="0">
                <a:solidFill>
                  <a:prstClr val="white"/>
                </a:solidFill>
                <a:latin typeface="Open Sans Light"/>
              </a:rPr>
              <a:t> Graders (Approximately 70,000 Students)</a:t>
            </a:r>
          </a:p>
        </p:txBody>
      </p:sp>
      <p:sp>
        <p:nvSpPr>
          <p:cNvPr id="2" name="Slide Number Placeholder 1">
            <a:extLst>
              <a:ext uri="{FF2B5EF4-FFF2-40B4-BE49-F238E27FC236}">
                <a16:creationId xmlns:a16="http://schemas.microsoft.com/office/drawing/2014/main" id="{B6C1F29C-7BF8-4CEA-8FD3-5FAD13B3764F}"/>
              </a:ext>
            </a:extLst>
          </p:cNvPr>
          <p:cNvSpPr>
            <a:spLocks noGrp="1"/>
          </p:cNvSpPr>
          <p:nvPr>
            <p:ph type="sldNum" sz="quarter" idx="12"/>
          </p:nvPr>
        </p:nvSpPr>
        <p:spPr/>
        <p:txBody>
          <a:bodyPr/>
          <a:lstStyle/>
          <a:p>
            <a:pPr defTabSz="914377"/>
            <a:fld id="{7FD1F73E-0BBA-472D-89D7-AA97411977D3}" type="slidenum">
              <a:rPr lang="en-US">
                <a:solidFill>
                  <a:srgbClr val="12284C">
                    <a:tint val="75000"/>
                  </a:srgbClr>
                </a:solidFill>
                <a:latin typeface="Open Sans Light"/>
              </a:rPr>
              <a:pPr defTabSz="914377"/>
              <a:t>29</a:t>
            </a:fld>
            <a:endParaRPr lang="en-US">
              <a:solidFill>
                <a:srgbClr val="12284C">
                  <a:tint val="75000"/>
                </a:srgbClr>
              </a:solidFill>
              <a:latin typeface="Open Sans Light"/>
            </a:endParaRPr>
          </a:p>
        </p:txBody>
      </p:sp>
      <p:graphicFrame>
        <p:nvGraphicFramePr>
          <p:cNvPr id="7" name="Chart 6">
            <a:extLst>
              <a:ext uri="{FF2B5EF4-FFF2-40B4-BE49-F238E27FC236}">
                <a16:creationId xmlns:a16="http://schemas.microsoft.com/office/drawing/2014/main" id="{A7E6B0C1-CE3E-C6C6-6AAF-FC34AAA7BAC8}"/>
              </a:ext>
            </a:extLst>
          </p:cNvPr>
          <p:cNvGraphicFramePr>
            <a:graphicFrameLocks/>
          </p:cNvGraphicFramePr>
          <p:nvPr/>
        </p:nvGraphicFramePr>
        <p:xfrm>
          <a:off x="110836" y="1071860"/>
          <a:ext cx="11970328" cy="485268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9E197918-B41E-4D25-AC31-00AA9FC621BE}"/>
              </a:ext>
            </a:extLst>
          </p:cNvPr>
          <p:cNvSpPr/>
          <p:nvPr/>
        </p:nvSpPr>
        <p:spPr>
          <a:xfrm>
            <a:off x="511610" y="1168172"/>
            <a:ext cx="2623415" cy="4667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schemeClr val="bg1"/>
                </a:solidFill>
                <a:latin typeface="Open Sans Light"/>
              </a:rPr>
              <a:t>ELA – Graduation Rate</a:t>
            </a:r>
          </a:p>
        </p:txBody>
      </p:sp>
      <p:sp>
        <p:nvSpPr>
          <p:cNvPr id="18" name="Rectangle 17">
            <a:extLst>
              <a:ext uri="{FF2B5EF4-FFF2-40B4-BE49-F238E27FC236}">
                <a16:creationId xmlns:a16="http://schemas.microsoft.com/office/drawing/2014/main" id="{21F24D55-3E81-4A9E-892B-85AB407B5A49}"/>
              </a:ext>
            </a:extLst>
          </p:cNvPr>
          <p:cNvSpPr/>
          <p:nvPr/>
        </p:nvSpPr>
        <p:spPr>
          <a:xfrm>
            <a:off x="3338513" y="1168172"/>
            <a:ext cx="2623416" cy="46672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Math – Graduation Rate</a:t>
            </a:r>
          </a:p>
        </p:txBody>
      </p:sp>
      <p:sp>
        <p:nvSpPr>
          <p:cNvPr id="8" name="Rectangle 7">
            <a:extLst>
              <a:ext uri="{FF2B5EF4-FFF2-40B4-BE49-F238E27FC236}">
                <a16:creationId xmlns:a16="http://schemas.microsoft.com/office/drawing/2014/main" id="{9DC68FE8-20D5-73F2-7D77-96513D492A68}"/>
              </a:ext>
            </a:extLst>
          </p:cNvPr>
          <p:cNvSpPr/>
          <p:nvPr/>
        </p:nvSpPr>
        <p:spPr>
          <a:xfrm>
            <a:off x="6165417" y="1159171"/>
            <a:ext cx="2623416" cy="46672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ELA – Postsecondary Effective Rate</a:t>
            </a:r>
          </a:p>
        </p:txBody>
      </p:sp>
      <p:sp>
        <p:nvSpPr>
          <p:cNvPr id="9" name="Rectangle 8">
            <a:extLst>
              <a:ext uri="{FF2B5EF4-FFF2-40B4-BE49-F238E27FC236}">
                <a16:creationId xmlns:a16="http://schemas.microsoft.com/office/drawing/2014/main" id="{A13B671D-E803-4FD9-A1B7-357F91F1CA8E}"/>
              </a:ext>
            </a:extLst>
          </p:cNvPr>
          <p:cNvSpPr/>
          <p:nvPr/>
        </p:nvSpPr>
        <p:spPr>
          <a:xfrm>
            <a:off x="8992321" y="1168172"/>
            <a:ext cx="2623416" cy="46672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100" b="1" dirty="0">
                <a:solidFill>
                  <a:prstClr val="white"/>
                </a:solidFill>
                <a:latin typeface="Open Sans Light"/>
              </a:rPr>
              <a:t>Math – Postsecondary Effective Rate</a:t>
            </a:r>
          </a:p>
        </p:txBody>
      </p:sp>
    </p:spTree>
    <p:extLst>
      <p:ext uri="{BB962C8B-B14F-4D97-AF65-F5344CB8AC3E}">
        <p14:creationId xmlns:p14="http://schemas.microsoft.com/office/powerpoint/2010/main" val="2077778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2ACC-7EE3-F436-07A0-140737202D7C}"/>
              </a:ext>
            </a:extLst>
          </p:cNvPr>
          <p:cNvSpPr>
            <a:spLocks noGrp="1"/>
          </p:cNvSpPr>
          <p:nvPr>
            <p:ph type="title"/>
          </p:nvPr>
        </p:nvSpPr>
        <p:spPr/>
        <p:txBody>
          <a:bodyPr/>
          <a:lstStyle/>
          <a:p>
            <a:r>
              <a:rPr lang="en-US" dirty="0"/>
              <a:t>Commissioner Update</a:t>
            </a:r>
          </a:p>
        </p:txBody>
      </p:sp>
      <p:sp>
        <p:nvSpPr>
          <p:cNvPr id="7" name="Text Placeholder 6">
            <a:extLst>
              <a:ext uri="{FF2B5EF4-FFF2-40B4-BE49-F238E27FC236}">
                <a16:creationId xmlns:a16="http://schemas.microsoft.com/office/drawing/2014/main" id="{954FD694-5995-EC61-D43B-88F422E231E8}"/>
              </a:ext>
            </a:extLst>
          </p:cNvPr>
          <p:cNvSpPr>
            <a:spLocks noGrp="1"/>
          </p:cNvSpPr>
          <p:nvPr>
            <p:ph type="body" idx="1"/>
          </p:nvPr>
        </p:nvSpPr>
        <p:spPr/>
        <p:txBody>
          <a:bodyPr>
            <a:normAutofit/>
          </a:bodyPr>
          <a:lstStyle/>
          <a:p>
            <a:r>
              <a:rPr lang="en-US" sz="3600" dirty="0"/>
              <a:t>Dr. Randy Watson</a:t>
            </a:r>
          </a:p>
        </p:txBody>
      </p:sp>
    </p:spTree>
    <p:extLst>
      <p:ext uri="{BB962C8B-B14F-4D97-AF65-F5344CB8AC3E}">
        <p14:creationId xmlns:p14="http://schemas.microsoft.com/office/powerpoint/2010/main" val="3304072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3E3920-BE80-F5DD-2567-4D4FEC25E313}"/>
              </a:ext>
            </a:extLst>
          </p:cNvPr>
          <p:cNvSpPr>
            <a:spLocks noGrp="1"/>
          </p:cNvSpPr>
          <p:nvPr>
            <p:ph idx="1"/>
          </p:nvPr>
        </p:nvSpPr>
        <p:spPr>
          <a:xfrm>
            <a:off x="838199" y="1690688"/>
            <a:ext cx="10747249" cy="4532890"/>
          </a:xfrm>
        </p:spPr>
        <p:txBody>
          <a:bodyPr>
            <a:normAutofit/>
          </a:bodyPr>
          <a:lstStyle/>
          <a:p>
            <a:pPr>
              <a:lnSpc>
                <a:spcPct val="100000"/>
              </a:lnSpc>
            </a:pPr>
            <a:r>
              <a:rPr lang="en-US" b="1" dirty="0">
                <a:latin typeface="Calibri" panose="020F0502020204030204" pitchFamily="34" charset="0"/>
                <a:cs typeface="Calibri" panose="020F0502020204030204" pitchFamily="34" charset="0"/>
              </a:rPr>
              <a:t>High school students who score at Level 1 (Limited) on the summative state assessment are much less likely to graduate and meet the postsecondary effective rate.</a:t>
            </a:r>
          </a:p>
          <a:p>
            <a:pPr>
              <a:lnSpc>
                <a:spcPct val="100000"/>
              </a:lnSpc>
            </a:pPr>
            <a:r>
              <a:rPr lang="en-US" b="1" dirty="0">
                <a:latin typeface="Calibri" panose="020F0502020204030204" pitchFamily="34" charset="0"/>
                <a:cs typeface="Calibri" panose="020F0502020204030204" pitchFamily="34" charset="0"/>
              </a:rPr>
              <a:t>It is important to improve academic performance at each grade level to maximize postsecondary opportunities and options for all kids.</a:t>
            </a:r>
          </a:p>
          <a:p>
            <a:pPr lvl="1">
              <a:lnSpc>
                <a:spcPct val="100000"/>
              </a:lnSpc>
            </a:pPr>
            <a:r>
              <a:rPr lang="en-US" b="1" dirty="0">
                <a:latin typeface="Calibri" panose="020F0502020204030204" pitchFamily="34" charset="0"/>
                <a:ea typeface="Times New Roman" panose="02020603050405020304" pitchFamily="18" charset="0"/>
                <a:cs typeface="Calibri" panose="020F0502020204030204" pitchFamily="34" charset="0"/>
              </a:rPr>
              <a:t>R</a:t>
            </a:r>
            <a:r>
              <a:rPr lang="en-US" b="1" dirty="0">
                <a:effectLst/>
                <a:latin typeface="Calibri" panose="020F0502020204030204" pitchFamily="34" charset="0"/>
                <a:ea typeface="Times New Roman" panose="02020603050405020304" pitchFamily="18" charset="0"/>
                <a:cs typeface="Calibri" panose="020F0502020204030204" pitchFamily="34" charset="0"/>
              </a:rPr>
              <a:t>ecent analysis conducted by Research and Evaluation (R&amp;E) finds significant effects of academic achievement at each grade level to subsequent grade level </a:t>
            </a:r>
            <a:r>
              <a:rPr lang="en-US" b="1" dirty="0">
                <a:latin typeface="Calibri" panose="020F0502020204030204" pitchFamily="34" charset="0"/>
                <a:ea typeface="Times New Roman" panose="02020603050405020304" pitchFamily="18" charset="0"/>
                <a:cs typeface="Calibri" panose="020F0502020204030204" pitchFamily="34" charset="0"/>
              </a:rPr>
              <a:t>achievement</a:t>
            </a:r>
            <a:r>
              <a:rPr lang="en-US" b="1" dirty="0">
                <a:effectLst/>
                <a:latin typeface="Calibri" panose="020F0502020204030204" pitchFamily="34" charset="0"/>
                <a:ea typeface="Times New Roman" panose="02020603050405020304" pitchFamily="18" charset="0"/>
                <a:cs typeface="Calibri" panose="020F0502020204030204" pitchFamily="34" charset="0"/>
              </a:rPr>
              <a:t> and ultimately to postsecondary </a:t>
            </a:r>
            <a:r>
              <a:rPr lang="en-US" b="1" dirty="0">
                <a:latin typeface="Calibri" panose="020F0502020204030204" pitchFamily="34" charset="0"/>
                <a:ea typeface="Times New Roman" panose="02020603050405020304" pitchFamily="18" charset="0"/>
                <a:cs typeface="Calibri" panose="020F0502020204030204" pitchFamily="34" charset="0"/>
              </a:rPr>
              <a:t>success</a:t>
            </a:r>
            <a:r>
              <a:rPr lang="en-US" b="1" dirty="0">
                <a:effectLst/>
                <a:latin typeface="Calibri" panose="020F0502020204030204" pitchFamily="34" charset="0"/>
                <a:ea typeface="Times New Roman" panose="02020603050405020304" pitchFamily="18"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a:p>
            <a:pPr marL="0" indent="0">
              <a:lnSpc>
                <a:spcPct val="100000"/>
              </a:lnSpc>
              <a:buNone/>
            </a:pPr>
            <a:endParaRPr lang="en-US" dirty="0">
              <a:latin typeface="Calibri" panose="020F0502020204030204" pitchFamily="34" charset="0"/>
              <a:cs typeface="Calibri" panose="020F0502020204030204" pitchFamily="34" charset="0"/>
            </a:endParaRPr>
          </a:p>
          <a:p>
            <a:pPr marL="0" indent="0">
              <a:buNone/>
            </a:pPr>
            <a:endParaRPr lang="en-US" dirty="0"/>
          </a:p>
        </p:txBody>
      </p:sp>
      <p:sp>
        <p:nvSpPr>
          <p:cNvPr id="3" name="Title 2">
            <a:extLst>
              <a:ext uri="{FF2B5EF4-FFF2-40B4-BE49-F238E27FC236}">
                <a16:creationId xmlns:a16="http://schemas.microsoft.com/office/drawing/2014/main" id="{469EF4AE-7DED-A465-B6A9-7CF4BF4D1EF0}"/>
              </a:ext>
            </a:extLst>
          </p:cNvPr>
          <p:cNvSpPr>
            <a:spLocks noGrp="1"/>
          </p:cNvSpPr>
          <p:nvPr>
            <p:ph type="title"/>
          </p:nvPr>
        </p:nvSpPr>
        <p:spPr/>
        <p:txBody>
          <a:bodyPr>
            <a:normAutofit/>
          </a:bodyPr>
          <a:lstStyle/>
          <a:p>
            <a:r>
              <a:rPr lang="en-US" sz="3600" b="1" dirty="0">
                <a:latin typeface="Calibri" panose="020F0502020204030204" pitchFamily="34" charset="0"/>
                <a:cs typeface="Calibri" panose="020F0502020204030204" pitchFamily="34" charset="0"/>
              </a:rPr>
              <a:t>What does our data tell us and how do we use the data to inform our work? </a:t>
            </a:r>
          </a:p>
        </p:txBody>
      </p:sp>
    </p:spTree>
    <p:extLst>
      <p:ext uri="{BB962C8B-B14F-4D97-AF65-F5344CB8AC3E}">
        <p14:creationId xmlns:p14="http://schemas.microsoft.com/office/powerpoint/2010/main" val="2186119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3E3920-BE80-F5DD-2567-4D4FEC25E313}"/>
              </a:ext>
            </a:extLst>
          </p:cNvPr>
          <p:cNvSpPr>
            <a:spLocks noGrp="1"/>
          </p:cNvSpPr>
          <p:nvPr>
            <p:ph idx="1"/>
          </p:nvPr>
        </p:nvSpPr>
        <p:spPr>
          <a:xfrm>
            <a:off x="838199" y="1644073"/>
            <a:ext cx="11103865" cy="4532890"/>
          </a:xfrm>
        </p:spPr>
        <p:txBody>
          <a:bodyPr/>
          <a:lstStyle/>
          <a:p>
            <a:pPr>
              <a:lnSpc>
                <a:spcPct val="100000"/>
              </a:lnSpc>
            </a:pPr>
            <a:r>
              <a:rPr lang="en-US" sz="2700" b="1" dirty="0">
                <a:latin typeface="Calibri" panose="020F0502020204030204" pitchFamily="34" charset="0"/>
                <a:cs typeface="Calibri" panose="020F0502020204030204" pitchFamily="34" charset="0"/>
              </a:rPr>
              <a:t>Foster a positive culture across the Division of Learning Services (DLS).</a:t>
            </a:r>
          </a:p>
          <a:p>
            <a:pPr>
              <a:lnSpc>
                <a:spcPct val="100000"/>
              </a:lnSpc>
            </a:pPr>
            <a:r>
              <a:rPr lang="en-US" sz="2700" b="1" dirty="0">
                <a:latin typeface="Calibri" panose="020F0502020204030204" pitchFamily="34" charset="0"/>
                <a:cs typeface="Calibri" panose="020F0502020204030204" pitchFamily="34" charset="0"/>
              </a:rPr>
              <a:t>Establish clear actions to address academic performance.</a:t>
            </a:r>
          </a:p>
          <a:p>
            <a:pPr>
              <a:lnSpc>
                <a:spcPct val="100000"/>
              </a:lnSpc>
            </a:pPr>
            <a:r>
              <a:rPr lang="en-US" sz="2700" b="1" dirty="0">
                <a:latin typeface="Calibri" panose="020F0502020204030204" pitchFamily="34" charset="0"/>
                <a:cs typeface="Calibri" panose="020F0502020204030204" pitchFamily="34" charset="0"/>
              </a:rPr>
              <a:t>Create (internal) measurable outcomes related to addressing academic performance.</a:t>
            </a:r>
          </a:p>
          <a:p>
            <a:pPr>
              <a:lnSpc>
                <a:spcPct val="100000"/>
              </a:lnSpc>
            </a:pPr>
            <a:r>
              <a:rPr lang="en-US" sz="2700" b="1" dirty="0">
                <a:latin typeface="Calibri" panose="020F0502020204030204" pitchFamily="34" charset="0"/>
                <a:cs typeface="Calibri" panose="020F0502020204030204" pitchFamily="34" charset="0"/>
              </a:rPr>
              <a:t>Mobilize at all levels to address academic performance.</a:t>
            </a:r>
          </a:p>
          <a:p>
            <a:pPr>
              <a:lnSpc>
                <a:spcPct val="100000"/>
              </a:lnSpc>
            </a:pPr>
            <a:r>
              <a:rPr lang="en-US" sz="2700" b="1" dirty="0">
                <a:latin typeface="Calibri" panose="020F0502020204030204" pitchFamily="34" charset="0"/>
                <a:cs typeface="Calibri" panose="020F0502020204030204" pitchFamily="34" charset="0"/>
              </a:rPr>
              <a:t>Understand the student impact of each State Board Outcome.</a:t>
            </a:r>
            <a:endParaRPr lang="en-US" sz="2700" b="1" dirty="0"/>
          </a:p>
          <a:p>
            <a:endParaRPr lang="en-US" dirty="0"/>
          </a:p>
          <a:p>
            <a:endParaRPr lang="en-US" dirty="0"/>
          </a:p>
        </p:txBody>
      </p:sp>
      <p:sp>
        <p:nvSpPr>
          <p:cNvPr id="3" name="Title 2">
            <a:extLst>
              <a:ext uri="{FF2B5EF4-FFF2-40B4-BE49-F238E27FC236}">
                <a16:creationId xmlns:a16="http://schemas.microsoft.com/office/drawing/2014/main" id="{469EF4AE-7DED-A465-B6A9-7CF4BF4D1EF0}"/>
              </a:ext>
            </a:extLst>
          </p:cNvPr>
          <p:cNvSpPr>
            <a:spLocks noGrp="1"/>
          </p:cNvSpPr>
          <p:nvPr>
            <p:ph type="title"/>
          </p:nvPr>
        </p:nvSpPr>
        <p:spPr/>
        <p:txBody>
          <a:bodyPr>
            <a:normAutofit/>
          </a:bodyPr>
          <a:lstStyle/>
          <a:p>
            <a:r>
              <a:rPr lang="en-US" sz="3600" b="1" dirty="0">
                <a:latin typeface="Calibri" panose="020F0502020204030204" pitchFamily="34" charset="0"/>
                <a:cs typeface="Calibri" panose="020F0502020204030204" pitchFamily="34" charset="0"/>
              </a:rPr>
              <a:t>Short-Term Priorities</a:t>
            </a:r>
          </a:p>
        </p:txBody>
      </p:sp>
    </p:spTree>
    <p:extLst>
      <p:ext uri="{BB962C8B-B14F-4D97-AF65-F5344CB8AC3E}">
        <p14:creationId xmlns:p14="http://schemas.microsoft.com/office/powerpoint/2010/main" val="2958676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97CF2-2019-75C5-D802-182CA08504D8}"/>
              </a:ext>
            </a:extLst>
          </p:cNvPr>
          <p:cNvSpPr>
            <a:spLocks noGrp="1"/>
          </p:cNvSpPr>
          <p:nvPr>
            <p:ph idx="1"/>
          </p:nvPr>
        </p:nvSpPr>
        <p:spPr/>
        <p:txBody>
          <a:bodyPr/>
          <a:lstStyle/>
          <a:p>
            <a:r>
              <a:rPr lang="en-US" b="1" dirty="0">
                <a:latin typeface="Calibri" panose="020F0502020204030204" pitchFamily="34" charset="0"/>
                <a:cs typeface="Calibri" panose="020F0502020204030204" pitchFamily="34" charset="0"/>
              </a:rPr>
              <a:t>Embrace the Coherence Framework across the division.</a:t>
            </a:r>
          </a:p>
          <a:p>
            <a:r>
              <a:rPr lang="en-US" b="1" dirty="0">
                <a:latin typeface="Calibri" panose="020F0502020204030204" pitchFamily="34" charset="0"/>
                <a:cs typeface="Calibri" panose="020F0502020204030204" pitchFamily="34" charset="0"/>
              </a:rPr>
              <a:t>Respond to climate and culture concerns within DLS.</a:t>
            </a:r>
          </a:p>
          <a:p>
            <a:r>
              <a:rPr lang="en-US" b="1" dirty="0">
                <a:latin typeface="Calibri" panose="020F0502020204030204" pitchFamily="34" charset="0"/>
                <a:cs typeface="Calibri" panose="020F0502020204030204" pitchFamily="34" charset="0"/>
              </a:rPr>
              <a:t>Build a common vocabulary and understanding of our Vision.</a:t>
            </a:r>
          </a:p>
          <a:p>
            <a:r>
              <a:rPr lang="en-US" b="1" dirty="0">
                <a:latin typeface="Calibri" panose="020F0502020204030204" pitchFamily="34" charset="0"/>
                <a:cs typeface="Calibri" panose="020F0502020204030204" pitchFamily="34" charset="0"/>
              </a:rPr>
              <a:t>Create consistent and effective communication structures.</a:t>
            </a:r>
          </a:p>
          <a:p>
            <a:r>
              <a:rPr lang="en-US" b="1" dirty="0">
                <a:latin typeface="Calibri" panose="020F0502020204030204" pitchFamily="34" charset="0"/>
                <a:cs typeface="Calibri" panose="020F0502020204030204" pitchFamily="34" charset="0"/>
              </a:rPr>
              <a:t>Establish frequent opportunities to collaborate as a division.</a:t>
            </a:r>
          </a:p>
          <a:p>
            <a:r>
              <a:rPr lang="en-US" b="1" dirty="0">
                <a:latin typeface="Calibri" panose="020F0502020204030204" pitchFamily="34" charset="0"/>
                <a:cs typeface="Calibri" panose="020F0502020204030204" pitchFamily="34" charset="0"/>
              </a:rPr>
              <a:t>Trust our experts to own the work.</a:t>
            </a:r>
          </a:p>
        </p:txBody>
      </p:sp>
      <p:sp>
        <p:nvSpPr>
          <p:cNvPr id="3" name="Title 2">
            <a:extLst>
              <a:ext uri="{FF2B5EF4-FFF2-40B4-BE49-F238E27FC236}">
                <a16:creationId xmlns:a16="http://schemas.microsoft.com/office/drawing/2014/main" id="{161996FE-E98C-8436-5105-444AE92973F7}"/>
              </a:ext>
            </a:extLst>
          </p:cNvPr>
          <p:cNvSpPr>
            <a:spLocks noGrp="1"/>
          </p:cNvSpPr>
          <p:nvPr>
            <p:ph type="title"/>
          </p:nvPr>
        </p:nvSpPr>
        <p:spPr>
          <a:xfrm>
            <a:off x="838199" y="365125"/>
            <a:ext cx="11093245" cy="1325563"/>
          </a:xfrm>
        </p:spPr>
        <p:txBody>
          <a:bodyPr>
            <a:normAutofit/>
          </a:bodyPr>
          <a:lstStyle/>
          <a:p>
            <a:r>
              <a:rPr lang="en-US" sz="3800" b="1" dirty="0">
                <a:latin typeface="Calibri" panose="020F0502020204030204" pitchFamily="34" charset="0"/>
                <a:cs typeface="Calibri" panose="020F0502020204030204" pitchFamily="34" charset="0"/>
              </a:rPr>
              <a:t>Foster a Positive Culture Across DLS</a:t>
            </a:r>
          </a:p>
        </p:txBody>
      </p:sp>
    </p:spTree>
    <p:extLst>
      <p:ext uri="{BB962C8B-B14F-4D97-AF65-F5344CB8AC3E}">
        <p14:creationId xmlns:p14="http://schemas.microsoft.com/office/powerpoint/2010/main" val="1181010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97CF2-2019-75C5-D802-182CA08504D8}"/>
              </a:ext>
            </a:extLst>
          </p:cNvPr>
          <p:cNvSpPr>
            <a:spLocks noGrp="1"/>
          </p:cNvSpPr>
          <p:nvPr>
            <p:ph idx="1"/>
          </p:nvPr>
        </p:nvSpPr>
        <p:spPr>
          <a:xfrm>
            <a:off x="838199" y="1799303"/>
            <a:ext cx="10610089" cy="4377659"/>
          </a:xfrm>
        </p:spPr>
        <p:txBody>
          <a:bodyPr>
            <a:normAutofit/>
          </a:bodyPr>
          <a:lstStyle/>
          <a:p>
            <a:r>
              <a:rPr lang="en-US" b="1" dirty="0">
                <a:latin typeface="Calibri" panose="020F0502020204030204" pitchFamily="34" charset="0"/>
                <a:cs typeface="Calibri" panose="020F0502020204030204" pitchFamily="34" charset="0"/>
              </a:rPr>
              <a:t>Ensure effective use of a Balanced Assessment System, including effective data literacy.</a:t>
            </a:r>
          </a:p>
          <a:p>
            <a:r>
              <a:rPr lang="en-US" b="1" dirty="0">
                <a:latin typeface="Calibri" panose="020F0502020204030204" pitchFamily="34" charset="0"/>
                <a:cs typeface="Calibri" panose="020F0502020204030204" pitchFamily="34" charset="0"/>
              </a:rPr>
              <a:t>Ensure a Standards-Based approach in all content areas, including High-Quality Instruction and Materials.</a:t>
            </a:r>
          </a:p>
          <a:p>
            <a:r>
              <a:rPr lang="en-US" b="1" dirty="0">
                <a:latin typeface="Calibri" panose="020F0502020204030204" pitchFamily="34" charset="0"/>
                <a:cs typeface="Calibri" panose="020F0502020204030204" pitchFamily="34" charset="0"/>
              </a:rPr>
              <a:t>Ensure the elements of Structured Literacy are present in each school system and sustainable long-term.</a:t>
            </a:r>
          </a:p>
          <a:p>
            <a:r>
              <a:rPr lang="en-US" b="1" dirty="0">
                <a:latin typeface="Calibri" panose="020F0502020204030204" pitchFamily="34" charset="0"/>
                <a:cs typeface="Calibri" panose="020F0502020204030204" pitchFamily="34" charset="0"/>
              </a:rPr>
              <a:t>Ensure the principles of a Multi-Tiered System of Support are present in each school system and sustainable long-term.</a:t>
            </a:r>
            <a:endParaRPr lang="en-US" b="1" dirty="0"/>
          </a:p>
        </p:txBody>
      </p:sp>
      <p:sp>
        <p:nvSpPr>
          <p:cNvPr id="3" name="Title 2">
            <a:extLst>
              <a:ext uri="{FF2B5EF4-FFF2-40B4-BE49-F238E27FC236}">
                <a16:creationId xmlns:a16="http://schemas.microsoft.com/office/drawing/2014/main" id="{161996FE-E98C-8436-5105-444AE92973F7}"/>
              </a:ext>
            </a:extLst>
          </p:cNvPr>
          <p:cNvSpPr>
            <a:spLocks noGrp="1"/>
          </p:cNvSpPr>
          <p:nvPr>
            <p:ph type="title"/>
          </p:nvPr>
        </p:nvSpPr>
        <p:spPr>
          <a:xfrm>
            <a:off x="838199" y="365125"/>
            <a:ext cx="11093245" cy="1325563"/>
          </a:xfrm>
        </p:spPr>
        <p:txBody>
          <a:bodyPr>
            <a:normAutofit fontScale="90000"/>
          </a:bodyPr>
          <a:lstStyle/>
          <a:p>
            <a:br>
              <a:rPr lang="en-US" sz="4000" b="1" dirty="0"/>
            </a:br>
            <a:r>
              <a:rPr lang="en-US" sz="4000" b="1" dirty="0">
                <a:latin typeface="Calibri" panose="020F0502020204030204" pitchFamily="34" charset="0"/>
                <a:cs typeface="Calibri" panose="020F0502020204030204" pitchFamily="34" charset="0"/>
              </a:rPr>
              <a:t>Establish Clear Actions to Address Academic Performance</a:t>
            </a:r>
            <a:br>
              <a:rPr lang="en-US" sz="4000" b="1" dirty="0"/>
            </a:br>
            <a:endParaRPr lang="en-US" sz="3800" dirty="0"/>
          </a:p>
        </p:txBody>
      </p:sp>
    </p:spTree>
    <p:extLst>
      <p:ext uri="{BB962C8B-B14F-4D97-AF65-F5344CB8AC3E}">
        <p14:creationId xmlns:p14="http://schemas.microsoft.com/office/powerpoint/2010/main" val="1167459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97CF2-2019-75C5-D802-182CA08504D8}"/>
              </a:ext>
            </a:extLst>
          </p:cNvPr>
          <p:cNvSpPr>
            <a:spLocks noGrp="1"/>
          </p:cNvSpPr>
          <p:nvPr>
            <p:ph idx="1"/>
          </p:nvPr>
        </p:nvSpPr>
        <p:spPr>
          <a:xfrm>
            <a:off x="838200" y="1799303"/>
            <a:ext cx="10515600" cy="4377659"/>
          </a:xfrm>
        </p:spPr>
        <p:txBody>
          <a:bodyPr/>
          <a:lstStyle/>
          <a:p>
            <a:r>
              <a:rPr lang="en-US" b="1" dirty="0">
                <a:latin typeface="Calibri" panose="020F0502020204030204" pitchFamily="34" charset="0"/>
                <a:cs typeface="Calibri" panose="020F0502020204030204" pitchFamily="34" charset="0"/>
              </a:rPr>
              <a:t>Balanced Assessment Training, Usage, and Support</a:t>
            </a:r>
          </a:p>
          <a:p>
            <a:r>
              <a:rPr lang="en-US" b="1" dirty="0">
                <a:latin typeface="Calibri" panose="020F0502020204030204" pitchFamily="34" charset="0"/>
                <a:cs typeface="Calibri" panose="020F0502020204030204" pitchFamily="34" charset="0"/>
              </a:rPr>
              <a:t>Standards Alignment Training and Support</a:t>
            </a:r>
          </a:p>
          <a:p>
            <a:r>
              <a:rPr lang="en-US" b="1" dirty="0">
                <a:latin typeface="Calibri" panose="020F0502020204030204" pitchFamily="34" charset="0"/>
                <a:cs typeface="Calibri" panose="020F0502020204030204" pitchFamily="34" charset="0"/>
              </a:rPr>
              <a:t>Structured Literacy Training &amp; Support</a:t>
            </a:r>
          </a:p>
          <a:p>
            <a:r>
              <a:rPr lang="en-US" b="1" dirty="0">
                <a:latin typeface="Calibri" panose="020F0502020204030204" pitchFamily="34" charset="0"/>
                <a:cs typeface="Calibri" panose="020F0502020204030204" pitchFamily="34" charset="0"/>
              </a:rPr>
              <a:t>Multi-Tiered System of Support Training</a:t>
            </a:r>
          </a:p>
        </p:txBody>
      </p:sp>
      <p:sp>
        <p:nvSpPr>
          <p:cNvPr id="3" name="Title 2">
            <a:extLst>
              <a:ext uri="{FF2B5EF4-FFF2-40B4-BE49-F238E27FC236}">
                <a16:creationId xmlns:a16="http://schemas.microsoft.com/office/drawing/2014/main" id="{161996FE-E98C-8436-5105-444AE92973F7}"/>
              </a:ext>
            </a:extLst>
          </p:cNvPr>
          <p:cNvSpPr>
            <a:spLocks noGrp="1"/>
          </p:cNvSpPr>
          <p:nvPr>
            <p:ph type="title"/>
          </p:nvPr>
        </p:nvSpPr>
        <p:spPr>
          <a:xfrm>
            <a:off x="838199" y="365125"/>
            <a:ext cx="11093245" cy="1325563"/>
          </a:xfrm>
        </p:spPr>
        <p:txBody>
          <a:bodyPr>
            <a:normAutofit fontScale="90000"/>
          </a:bodyPr>
          <a:lstStyle/>
          <a:p>
            <a:br>
              <a:rPr lang="en-US" sz="4000" b="1" dirty="0"/>
            </a:br>
            <a:r>
              <a:rPr lang="en-US" sz="4000" b="1" dirty="0">
                <a:latin typeface="Calibri" panose="020F0502020204030204" pitchFamily="34" charset="0"/>
                <a:cs typeface="Calibri" panose="020F0502020204030204" pitchFamily="34" charset="0"/>
              </a:rPr>
              <a:t>Create Internal Measurable Outcomes Related to Addressing Academic Performance</a:t>
            </a:r>
            <a:br>
              <a:rPr lang="en-US" sz="4000" b="1" dirty="0"/>
            </a:br>
            <a:endParaRPr lang="en-US" sz="3800" dirty="0"/>
          </a:p>
        </p:txBody>
      </p:sp>
    </p:spTree>
    <p:extLst>
      <p:ext uri="{BB962C8B-B14F-4D97-AF65-F5344CB8AC3E}">
        <p14:creationId xmlns:p14="http://schemas.microsoft.com/office/powerpoint/2010/main" val="2182855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97CF2-2019-75C5-D802-182CA08504D8}"/>
              </a:ext>
            </a:extLst>
          </p:cNvPr>
          <p:cNvSpPr>
            <a:spLocks noGrp="1"/>
          </p:cNvSpPr>
          <p:nvPr>
            <p:ph idx="1"/>
          </p:nvPr>
        </p:nvSpPr>
        <p:spPr>
          <a:xfrm>
            <a:off x="838200" y="1799303"/>
            <a:ext cx="10515600" cy="4377659"/>
          </a:xfrm>
        </p:spPr>
        <p:txBody>
          <a:bodyPr/>
          <a:lstStyle/>
          <a:p>
            <a:r>
              <a:rPr lang="en-US" b="1" dirty="0">
                <a:latin typeface="Calibri" panose="020F0502020204030204" pitchFamily="34" charset="0"/>
                <a:cs typeface="Calibri" panose="020F0502020204030204" pitchFamily="34" charset="0"/>
              </a:rPr>
              <a:t>KSDE Staff</a:t>
            </a:r>
          </a:p>
          <a:p>
            <a:r>
              <a:rPr lang="en-US" b="1" dirty="0">
                <a:latin typeface="Calibri" panose="020F0502020204030204" pitchFamily="34" charset="0"/>
                <a:cs typeface="Calibri" panose="020F0502020204030204" pitchFamily="34" charset="0"/>
              </a:rPr>
              <a:t>Technical Assistance System Network (TASN) Projects</a:t>
            </a:r>
          </a:p>
          <a:p>
            <a:r>
              <a:rPr lang="en-US" b="1" dirty="0">
                <a:latin typeface="Calibri" panose="020F0502020204030204" pitchFamily="34" charset="0"/>
                <a:cs typeface="Calibri" panose="020F0502020204030204" pitchFamily="34" charset="0"/>
              </a:rPr>
              <a:t>Service Centers</a:t>
            </a:r>
          </a:p>
          <a:p>
            <a:r>
              <a:rPr lang="en-US" b="1" dirty="0">
                <a:latin typeface="Calibri" panose="020F0502020204030204" pitchFamily="34" charset="0"/>
                <a:cs typeface="Calibri" panose="020F0502020204030204" pitchFamily="34" charset="0"/>
              </a:rPr>
              <a:t>Leadership Organizations</a:t>
            </a:r>
          </a:p>
          <a:p>
            <a:r>
              <a:rPr lang="en-US" b="1" dirty="0">
                <a:latin typeface="Calibri" panose="020F0502020204030204" pitchFamily="34" charset="0"/>
                <a:cs typeface="Calibri" panose="020F0502020204030204" pitchFamily="34" charset="0"/>
              </a:rPr>
              <a:t>Higher Education Partners</a:t>
            </a:r>
          </a:p>
          <a:p>
            <a:r>
              <a:rPr lang="en-US" b="1" dirty="0">
                <a:latin typeface="Calibri" panose="020F0502020204030204" pitchFamily="34" charset="0"/>
                <a:cs typeface="Calibri" panose="020F0502020204030204" pitchFamily="34" charset="0"/>
              </a:rPr>
              <a:t>Community-Level Partnerships</a:t>
            </a:r>
          </a:p>
          <a:p>
            <a:r>
              <a:rPr lang="en-US" b="1" dirty="0">
                <a:latin typeface="Calibri" panose="020F0502020204030204" pitchFamily="34" charset="0"/>
                <a:cs typeface="Calibri" panose="020F0502020204030204" pitchFamily="34" charset="0"/>
              </a:rPr>
              <a:t>Statewide Collaborative Structures including School Leaders**</a:t>
            </a:r>
          </a:p>
          <a:p>
            <a:pPr marL="0" indent="0">
              <a:buNone/>
            </a:pPr>
            <a:endParaRPr lang="en-US" b="1"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161996FE-E98C-8436-5105-444AE92973F7}"/>
              </a:ext>
            </a:extLst>
          </p:cNvPr>
          <p:cNvSpPr>
            <a:spLocks noGrp="1"/>
          </p:cNvSpPr>
          <p:nvPr>
            <p:ph type="title"/>
          </p:nvPr>
        </p:nvSpPr>
        <p:spPr>
          <a:xfrm>
            <a:off x="838199" y="365125"/>
            <a:ext cx="11093245" cy="1325563"/>
          </a:xfrm>
        </p:spPr>
        <p:txBody>
          <a:bodyPr>
            <a:normAutofit fontScale="90000"/>
          </a:bodyPr>
          <a:lstStyle/>
          <a:p>
            <a:br>
              <a:rPr lang="en-US" sz="4000" b="1" dirty="0"/>
            </a:br>
            <a:r>
              <a:rPr lang="en-US" sz="4000" b="1" dirty="0">
                <a:latin typeface="Calibri" panose="020F0502020204030204" pitchFamily="34" charset="0"/>
                <a:cs typeface="Calibri" panose="020F0502020204030204" pitchFamily="34" charset="0"/>
              </a:rPr>
              <a:t>Mobilize at All Levels to Address Academic Performance</a:t>
            </a:r>
            <a:br>
              <a:rPr lang="en-US" sz="4000" b="1" dirty="0"/>
            </a:br>
            <a:endParaRPr lang="en-US" sz="3800" dirty="0"/>
          </a:p>
        </p:txBody>
      </p:sp>
    </p:spTree>
    <p:extLst>
      <p:ext uri="{BB962C8B-B14F-4D97-AF65-F5344CB8AC3E}">
        <p14:creationId xmlns:p14="http://schemas.microsoft.com/office/powerpoint/2010/main" val="165695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97CF2-2019-75C5-D802-182CA08504D8}"/>
              </a:ext>
            </a:extLst>
          </p:cNvPr>
          <p:cNvSpPr>
            <a:spLocks noGrp="1"/>
          </p:cNvSpPr>
          <p:nvPr>
            <p:ph idx="1"/>
          </p:nvPr>
        </p:nvSpPr>
        <p:spPr>
          <a:xfrm>
            <a:off x="838201" y="1843088"/>
            <a:ext cx="10515600" cy="4225259"/>
          </a:xfrm>
        </p:spPr>
        <p:txBody>
          <a:bodyPr/>
          <a:lstStyle/>
          <a:p>
            <a:r>
              <a:rPr lang="en-US" b="1" dirty="0">
                <a:latin typeface="Calibri" panose="020F0502020204030204" pitchFamily="34" charset="0"/>
                <a:cs typeface="Calibri" panose="020F0502020204030204" pitchFamily="34" charset="0"/>
              </a:rPr>
              <a:t>Civic Engagement</a:t>
            </a:r>
          </a:p>
          <a:p>
            <a:r>
              <a:rPr lang="en-US" b="1" dirty="0">
                <a:latin typeface="Calibri" panose="020F0502020204030204" pitchFamily="34" charset="0"/>
                <a:cs typeface="Calibri" panose="020F0502020204030204" pitchFamily="34" charset="0"/>
              </a:rPr>
              <a:t>Kansans Can Competencies</a:t>
            </a:r>
          </a:p>
          <a:p>
            <a:r>
              <a:rPr lang="en-US" b="1" dirty="0">
                <a:latin typeface="Calibri" panose="020F0502020204030204" pitchFamily="34" charset="0"/>
                <a:cs typeface="Calibri" panose="020F0502020204030204" pitchFamily="34" charset="0"/>
              </a:rPr>
              <a:t>Individual Plans of Study</a:t>
            </a:r>
          </a:p>
          <a:p>
            <a:r>
              <a:rPr lang="en-US" b="1" dirty="0">
                <a:latin typeface="Calibri" panose="020F0502020204030204" pitchFamily="34" charset="0"/>
                <a:cs typeface="Calibri" panose="020F0502020204030204" pitchFamily="34" charset="0"/>
              </a:rPr>
              <a:t>Kindergarten Readiness</a:t>
            </a:r>
          </a:p>
          <a:p>
            <a:r>
              <a:rPr lang="en-US" b="1" dirty="0">
                <a:latin typeface="Calibri" panose="020F0502020204030204" pitchFamily="34" charset="0"/>
                <a:cs typeface="Calibri" panose="020F0502020204030204" pitchFamily="34" charset="0"/>
              </a:rPr>
              <a:t>High School Graduation</a:t>
            </a:r>
          </a:p>
          <a:p>
            <a:r>
              <a:rPr lang="en-US" b="1" dirty="0">
                <a:latin typeface="Calibri" panose="020F0502020204030204" pitchFamily="34" charset="0"/>
                <a:cs typeface="Calibri" panose="020F0502020204030204" pitchFamily="34" charset="0"/>
              </a:rPr>
              <a:t>Postsecondary Success</a:t>
            </a:r>
          </a:p>
        </p:txBody>
      </p:sp>
      <p:sp>
        <p:nvSpPr>
          <p:cNvPr id="3" name="Title 2">
            <a:extLst>
              <a:ext uri="{FF2B5EF4-FFF2-40B4-BE49-F238E27FC236}">
                <a16:creationId xmlns:a16="http://schemas.microsoft.com/office/drawing/2014/main" id="{161996FE-E98C-8436-5105-444AE92973F7}"/>
              </a:ext>
            </a:extLst>
          </p:cNvPr>
          <p:cNvSpPr>
            <a:spLocks noGrp="1"/>
          </p:cNvSpPr>
          <p:nvPr>
            <p:ph type="title"/>
          </p:nvPr>
        </p:nvSpPr>
        <p:spPr>
          <a:xfrm>
            <a:off x="838199" y="365125"/>
            <a:ext cx="11093245" cy="1325563"/>
          </a:xfrm>
        </p:spPr>
        <p:txBody>
          <a:bodyPr>
            <a:normAutofit fontScale="90000"/>
          </a:bodyPr>
          <a:lstStyle/>
          <a:p>
            <a:br>
              <a:rPr lang="en-US" sz="4000" b="1" dirty="0"/>
            </a:br>
            <a:br>
              <a:rPr lang="en-US" sz="4000" b="1" dirty="0"/>
            </a:br>
            <a:endParaRPr lang="en-US" sz="3800" dirty="0"/>
          </a:p>
        </p:txBody>
      </p:sp>
      <p:sp>
        <p:nvSpPr>
          <p:cNvPr id="6" name="Title 2">
            <a:extLst>
              <a:ext uri="{FF2B5EF4-FFF2-40B4-BE49-F238E27FC236}">
                <a16:creationId xmlns:a16="http://schemas.microsoft.com/office/drawing/2014/main" id="{0142BE54-4B85-E367-CACE-EBB1495AD6A1}"/>
              </a:ext>
            </a:extLst>
          </p:cNvPr>
          <p:cNvSpPr txBox="1">
            <a:spLocks/>
          </p:cNvSpPr>
          <p:nvPr/>
        </p:nvSpPr>
        <p:spPr>
          <a:xfrm>
            <a:off x="838199" y="517525"/>
            <a:ext cx="1124564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3600" b="1" dirty="0">
                <a:latin typeface="Calibri" panose="020F0502020204030204" pitchFamily="34" charset="0"/>
                <a:cs typeface="Calibri" panose="020F0502020204030204" pitchFamily="34" charset="0"/>
              </a:rPr>
              <a:t>Understand Student Impact of Each State Board Outcome</a:t>
            </a:r>
          </a:p>
        </p:txBody>
      </p:sp>
    </p:spTree>
    <p:extLst>
      <p:ext uri="{BB962C8B-B14F-4D97-AF65-F5344CB8AC3E}">
        <p14:creationId xmlns:p14="http://schemas.microsoft.com/office/powerpoint/2010/main" val="1247151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97CF2-2019-75C5-D802-182CA08504D8}"/>
              </a:ext>
            </a:extLst>
          </p:cNvPr>
          <p:cNvSpPr>
            <a:spLocks noGrp="1"/>
          </p:cNvSpPr>
          <p:nvPr>
            <p:ph idx="1"/>
          </p:nvPr>
        </p:nvSpPr>
        <p:spPr>
          <a:xfrm>
            <a:off x="838200" y="1417321"/>
            <a:ext cx="10515600" cy="4759642"/>
          </a:xfrm>
        </p:spPr>
        <p:txBody>
          <a:bodyPr/>
          <a:lstStyle/>
          <a:p>
            <a:pPr>
              <a:spcBef>
                <a:spcPts val="0"/>
              </a:spcBef>
              <a:spcAft>
                <a:spcPts val="1200"/>
              </a:spcAft>
            </a:pPr>
            <a:r>
              <a:rPr lang="en-US" b="1" dirty="0">
                <a:latin typeface="Calibri" panose="020F0502020204030204" pitchFamily="34" charset="0"/>
                <a:cs typeface="Calibri" panose="020F0502020204030204" pitchFamily="34" charset="0"/>
              </a:rPr>
              <a:t>Kansas Education Systems Accreditation (KESA):  Create clarity within the KESA model including measures for improvement in student performance and a continuous improvement process.</a:t>
            </a:r>
          </a:p>
          <a:p>
            <a:r>
              <a:rPr lang="en-US" b="1" dirty="0">
                <a:latin typeface="Calibri" panose="020F0502020204030204" pitchFamily="34" charset="0"/>
                <a:cs typeface="Calibri" panose="020F0502020204030204" pitchFamily="34" charset="0"/>
              </a:rPr>
              <a:t>Teacher Licensure:  Review and recommend updates to licensure regulations, mentoring regulations, and professional development regulations to address teacher recruitment and retention issues across the state.</a:t>
            </a:r>
          </a:p>
          <a:p>
            <a:r>
              <a:rPr lang="en-US" b="1" dirty="0">
                <a:latin typeface="Calibri" panose="020F0502020204030204" pitchFamily="34" charset="0"/>
                <a:cs typeface="Calibri" panose="020F0502020204030204" pitchFamily="34" charset="0"/>
              </a:rPr>
              <a:t>Career and Technical Education (CTE):  Focus on preparing students for high wage, high demand postsecondary opportunities with an emphasis on a high-quality Individual Plan of Study process.</a:t>
            </a:r>
          </a:p>
          <a:p>
            <a:endParaRPr lang="en-US" b="1" dirty="0">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EBD84DB6-09CD-0E24-1FDC-7D7CBD503456}"/>
              </a:ext>
            </a:extLst>
          </p:cNvPr>
          <p:cNvSpPr>
            <a:spLocks noGrp="1"/>
          </p:cNvSpPr>
          <p:nvPr>
            <p:ph type="title"/>
          </p:nvPr>
        </p:nvSpPr>
        <p:spPr>
          <a:xfrm>
            <a:off x="838200" y="365126"/>
            <a:ext cx="10515600" cy="1052196"/>
          </a:xfrm>
        </p:spPr>
        <p:txBody>
          <a:bodyPr>
            <a:normAutofit/>
          </a:bodyPr>
          <a:lstStyle/>
          <a:p>
            <a:r>
              <a:rPr lang="en-US" sz="3600" b="1" dirty="0">
                <a:latin typeface="Calibri" panose="020F0502020204030204" pitchFamily="34" charset="0"/>
                <a:cs typeface="Calibri" panose="020F0502020204030204" pitchFamily="34" charset="0"/>
              </a:rPr>
              <a:t>Other Areas of Focus</a:t>
            </a:r>
          </a:p>
        </p:txBody>
      </p:sp>
    </p:spTree>
    <p:extLst>
      <p:ext uri="{BB962C8B-B14F-4D97-AF65-F5344CB8AC3E}">
        <p14:creationId xmlns:p14="http://schemas.microsoft.com/office/powerpoint/2010/main" val="212784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7E5750-6630-FF55-0FCE-7534821334DD}"/>
              </a:ext>
            </a:extLst>
          </p:cNvPr>
          <p:cNvSpPr>
            <a:spLocks noGrp="1"/>
          </p:cNvSpPr>
          <p:nvPr>
            <p:ph type="title"/>
          </p:nvPr>
        </p:nvSpPr>
        <p:spPr>
          <a:xfrm>
            <a:off x="838200" y="38332"/>
            <a:ext cx="10515600" cy="846571"/>
          </a:xfrm>
        </p:spPr>
        <p:txBody>
          <a:bodyPr/>
          <a:lstStyle/>
          <a:p>
            <a:r>
              <a:rPr lang="en-US" dirty="0"/>
              <a:t>Sample Transition Table</a:t>
            </a:r>
          </a:p>
        </p:txBody>
      </p:sp>
      <p:graphicFrame>
        <p:nvGraphicFramePr>
          <p:cNvPr id="8" name="Table 7">
            <a:extLst>
              <a:ext uri="{FF2B5EF4-FFF2-40B4-BE49-F238E27FC236}">
                <a16:creationId xmlns:a16="http://schemas.microsoft.com/office/drawing/2014/main" id="{604F31BA-40B1-E1C1-E81F-96A285B9A4BB}"/>
              </a:ext>
            </a:extLst>
          </p:cNvPr>
          <p:cNvGraphicFramePr>
            <a:graphicFrameLocks noGrp="1"/>
          </p:cNvGraphicFramePr>
          <p:nvPr/>
        </p:nvGraphicFramePr>
        <p:xfrm>
          <a:off x="253819" y="1044807"/>
          <a:ext cx="6622665" cy="5131918"/>
        </p:xfrm>
        <a:graphic>
          <a:graphicData uri="http://schemas.openxmlformats.org/drawingml/2006/table">
            <a:tbl>
              <a:tblPr/>
              <a:tblGrid>
                <a:gridCol w="692566">
                  <a:extLst>
                    <a:ext uri="{9D8B030D-6E8A-4147-A177-3AD203B41FA5}">
                      <a16:colId xmlns:a16="http://schemas.microsoft.com/office/drawing/2014/main" val="2004008555"/>
                    </a:ext>
                  </a:extLst>
                </a:gridCol>
                <a:gridCol w="692566">
                  <a:extLst>
                    <a:ext uri="{9D8B030D-6E8A-4147-A177-3AD203B41FA5}">
                      <a16:colId xmlns:a16="http://schemas.microsoft.com/office/drawing/2014/main" val="1428800674"/>
                    </a:ext>
                  </a:extLst>
                </a:gridCol>
                <a:gridCol w="692566">
                  <a:extLst>
                    <a:ext uri="{9D8B030D-6E8A-4147-A177-3AD203B41FA5}">
                      <a16:colId xmlns:a16="http://schemas.microsoft.com/office/drawing/2014/main" val="643501310"/>
                    </a:ext>
                  </a:extLst>
                </a:gridCol>
                <a:gridCol w="649281">
                  <a:extLst>
                    <a:ext uri="{9D8B030D-6E8A-4147-A177-3AD203B41FA5}">
                      <a16:colId xmlns:a16="http://schemas.microsoft.com/office/drawing/2014/main" val="1275925224"/>
                    </a:ext>
                  </a:extLst>
                </a:gridCol>
                <a:gridCol w="649281">
                  <a:extLst>
                    <a:ext uri="{9D8B030D-6E8A-4147-A177-3AD203B41FA5}">
                      <a16:colId xmlns:a16="http://schemas.microsoft.com/office/drawing/2014/main" val="885584260"/>
                    </a:ext>
                  </a:extLst>
                </a:gridCol>
                <a:gridCol w="649281">
                  <a:extLst>
                    <a:ext uri="{9D8B030D-6E8A-4147-A177-3AD203B41FA5}">
                      <a16:colId xmlns:a16="http://schemas.microsoft.com/office/drawing/2014/main" val="3385839454"/>
                    </a:ext>
                  </a:extLst>
                </a:gridCol>
                <a:gridCol w="649281">
                  <a:extLst>
                    <a:ext uri="{9D8B030D-6E8A-4147-A177-3AD203B41FA5}">
                      <a16:colId xmlns:a16="http://schemas.microsoft.com/office/drawing/2014/main" val="1547029942"/>
                    </a:ext>
                  </a:extLst>
                </a:gridCol>
                <a:gridCol w="649281">
                  <a:extLst>
                    <a:ext uri="{9D8B030D-6E8A-4147-A177-3AD203B41FA5}">
                      <a16:colId xmlns:a16="http://schemas.microsoft.com/office/drawing/2014/main" val="3629463192"/>
                    </a:ext>
                  </a:extLst>
                </a:gridCol>
                <a:gridCol w="649281">
                  <a:extLst>
                    <a:ext uri="{9D8B030D-6E8A-4147-A177-3AD203B41FA5}">
                      <a16:colId xmlns:a16="http://schemas.microsoft.com/office/drawing/2014/main" val="2790600723"/>
                    </a:ext>
                  </a:extLst>
                </a:gridCol>
                <a:gridCol w="649281">
                  <a:extLst>
                    <a:ext uri="{9D8B030D-6E8A-4147-A177-3AD203B41FA5}">
                      <a16:colId xmlns:a16="http://schemas.microsoft.com/office/drawing/2014/main" val="2733749861"/>
                    </a:ext>
                  </a:extLst>
                </a:gridCol>
              </a:tblGrid>
              <a:tr h="365378">
                <a:tc>
                  <a:txBody>
                    <a:bodyPr/>
                    <a:lstStyle/>
                    <a:p>
                      <a:pPr algn="l" fontAlgn="b"/>
                      <a:r>
                        <a:rPr lang="en-US" sz="1400" b="1" i="0" u="none" strike="noStrike" dirty="0">
                          <a:solidFill>
                            <a:srgbClr val="000000"/>
                          </a:solidFill>
                          <a:effectLst/>
                          <a:latin typeface="Calibri" panose="020F0502020204030204" pitchFamily="34" charset="0"/>
                        </a:rPr>
                        <a:t>API</a:t>
                      </a:r>
                    </a:p>
                  </a:txBody>
                  <a:tcPr marL="7477" marR="7477" marT="747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2021 Students</a:t>
                      </a: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1</a:t>
                      </a: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a:t>
                      </a: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3</a:t>
                      </a: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4</a:t>
                      </a: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5</a:t>
                      </a: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6</a:t>
                      </a: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7</a:t>
                      </a: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8</a:t>
                      </a: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245569"/>
                  </a:ext>
                </a:extLst>
              </a:tr>
              <a:tr h="521969">
                <a:tc>
                  <a:txBody>
                    <a:bodyPr/>
                    <a:lstStyle/>
                    <a:p>
                      <a:pPr algn="ctr" fontAlgn="b"/>
                      <a:r>
                        <a:rPr lang="en-US" sz="1600" b="1" i="0" u="none" strike="noStrike" dirty="0">
                          <a:solidFill>
                            <a:srgbClr val="000000"/>
                          </a:solidFill>
                          <a:effectLst/>
                          <a:latin typeface="Calibri" panose="020F0502020204030204" pitchFamily="34" charset="0"/>
                        </a:rPr>
                        <a:t>1</a:t>
                      </a:r>
                    </a:p>
                  </a:txBody>
                  <a:tcPr marL="7477" marR="7477" marT="747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108</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dirty="0">
                          <a:solidFill>
                            <a:srgbClr val="000000"/>
                          </a:solidFill>
                          <a:effectLst/>
                          <a:latin typeface="Calibri" panose="020F0502020204030204" pitchFamily="34" charset="0"/>
                        </a:rPr>
                        <a:t>35</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67</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5</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1</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a:solidFill>
                            <a:srgbClr val="006100"/>
                          </a:solidFill>
                          <a:effectLst/>
                          <a:latin typeface="Calibri" panose="020F0502020204030204" pitchFamily="34" charset="0"/>
                        </a:rPr>
                        <a:t>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a:solidFill>
                            <a:srgbClr val="006100"/>
                          </a:solidFill>
                          <a:effectLst/>
                          <a:latin typeface="Calibri" panose="020F0502020204030204" pitchFamily="34" charset="0"/>
                        </a:rPr>
                        <a:t>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a:solidFill>
                            <a:srgbClr val="006100"/>
                          </a:solidFill>
                          <a:effectLst/>
                          <a:latin typeface="Calibri" panose="020F0502020204030204" pitchFamily="34" charset="0"/>
                        </a:rPr>
                        <a:t>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59491527"/>
                  </a:ext>
                </a:extLst>
              </a:tr>
              <a:tr h="521969">
                <a:tc>
                  <a:txBody>
                    <a:bodyPr/>
                    <a:lstStyle/>
                    <a:p>
                      <a:pPr algn="ctr" fontAlgn="b"/>
                      <a:r>
                        <a:rPr lang="en-US" sz="1600" b="1" i="0" u="none" strike="noStrike" dirty="0">
                          <a:solidFill>
                            <a:srgbClr val="000000"/>
                          </a:solidFill>
                          <a:effectLst/>
                          <a:latin typeface="Calibri" panose="020F0502020204030204" pitchFamily="34" charset="0"/>
                        </a:rPr>
                        <a:t>2</a:t>
                      </a:r>
                    </a:p>
                  </a:txBody>
                  <a:tcPr marL="7477" marR="7477" marT="747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557</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dirty="0">
                          <a:solidFill>
                            <a:srgbClr val="9C0006"/>
                          </a:solidFill>
                          <a:effectLst/>
                          <a:latin typeface="Calibri" panose="020F0502020204030204" pitchFamily="34" charset="0"/>
                        </a:rPr>
                        <a:t>75</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dirty="0">
                          <a:solidFill>
                            <a:srgbClr val="000000"/>
                          </a:solidFill>
                          <a:effectLst/>
                          <a:latin typeface="Calibri" panose="020F0502020204030204" pitchFamily="34" charset="0"/>
                        </a:rPr>
                        <a:t>317</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101</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49</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11</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2</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a:solidFill>
                            <a:srgbClr val="006100"/>
                          </a:solidFill>
                          <a:effectLst/>
                          <a:latin typeface="Calibri" panose="020F0502020204030204" pitchFamily="34" charset="0"/>
                        </a:rPr>
                        <a:t>2</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a:solidFill>
                            <a:srgbClr val="006100"/>
                          </a:solidFill>
                          <a:effectLst/>
                          <a:latin typeface="Calibri" panose="020F0502020204030204" pitchFamily="34" charset="0"/>
                        </a:rPr>
                        <a:t>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681675320"/>
                  </a:ext>
                </a:extLst>
              </a:tr>
              <a:tr h="521969">
                <a:tc>
                  <a:txBody>
                    <a:bodyPr/>
                    <a:lstStyle/>
                    <a:p>
                      <a:pPr algn="ctr" fontAlgn="b"/>
                      <a:r>
                        <a:rPr lang="en-US" sz="1600" b="1" i="0" u="none" strike="noStrike" dirty="0">
                          <a:solidFill>
                            <a:srgbClr val="000000"/>
                          </a:solidFill>
                          <a:effectLst/>
                          <a:latin typeface="Calibri" panose="020F0502020204030204" pitchFamily="34" charset="0"/>
                        </a:rPr>
                        <a:t>3</a:t>
                      </a:r>
                    </a:p>
                  </a:txBody>
                  <a:tcPr marL="7477" marR="7477" marT="747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379</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a:solidFill>
                            <a:srgbClr val="9C0006"/>
                          </a:solidFill>
                          <a:effectLst/>
                          <a:latin typeface="Calibri" panose="020F0502020204030204" pitchFamily="34" charset="0"/>
                        </a:rPr>
                        <a:t>15</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143</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000000"/>
                          </a:solidFill>
                          <a:effectLst/>
                          <a:latin typeface="Calibri" panose="020F0502020204030204" pitchFamily="34" charset="0"/>
                        </a:rPr>
                        <a:t>112</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79</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23</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7</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a:solidFill>
                            <a:srgbClr val="006100"/>
                          </a:solidFill>
                          <a:effectLst/>
                          <a:latin typeface="Calibri" panose="020F0502020204030204" pitchFamily="34" charset="0"/>
                        </a:rPr>
                        <a:t>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981252832"/>
                  </a:ext>
                </a:extLst>
              </a:tr>
              <a:tr h="521969">
                <a:tc>
                  <a:txBody>
                    <a:bodyPr/>
                    <a:lstStyle/>
                    <a:p>
                      <a:pPr algn="ctr" fontAlgn="b"/>
                      <a:r>
                        <a:rPr lang="en-US" sz="1600" b="1" i="0" u="none" strike="noStrike" dirty="0">
                          <a:solidFill>
                            <a:srgbClr val="000000"/>
                          </a:solidFill>
                          <a:effectLst/>
                          <a:latin typeface="Calibri" panose="020F0502020204030204" pitchFamily="34" charset="0"/>
                        </a:rPr>
                        <a:t>4</a:t>
                      </a:r>
                    </a:p>
                  </a:txBody>
                  <a:tcPr marL="7477" marR="7477" marT="747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429</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a:solidFill>
                            <a:srgbClr val="9C0006"/>
                          </a:solidFill>
                          <a:effectLst/>
                          <a:latin typeface="Calibri" panose="020F0502020204030204" pitchFamily="34" charset="0"/>
                        </a:rPr>
                        <a:t>6</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89</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112</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000000"/>
                          </a:solidFill>
                          <a:effectLst/>
                          <a:latin typeface="Calibri" panose="020F0502020204030204" pitchFamily="34" charset="0"/>
                        </a:rPr>
                        <a:t>117</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75</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27</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2</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a:solidFill>
                            <a:srgbClr val="006100"/>
                          </a:solidFill>
                          <a:effectLst/>
                          <a:latin typeface="Calibri" panose="020F0502020204030204" pitchFamily="34" charset="0"/>
                        </a:rPr>
                        <a:t>1</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882956897"/>
                  </a:ext>
                </a:extLst>
              </a:tr>
              <a:tr h="521969">
                <a:tc>
                  <a:txBody>
                    <a:bodyPr/>
                    <a:lstStyle/>
                    <a:p>
                      <a:pPr algn="ctr" fontAlgn="b"/>
                      <a:r>
                        <a:rPr lang="en-US" sz="1600" b="1" i="0" u="none" strike="noStrike" dirty="0">
                          <a:solidFill>
                            <a:srgbClr val="000000"/>
                          </a:solidFill>
                          <a:effectLst/>
                          <a:latin typeface="Calibri" panose="020F0502020204030204" pitchFamily="34" charset="0"/>
                        </a:rPr>
                        <a:t>5</a:t>
                      </a:r>
                    </a:p>
                  </a:txBody>
                  <a:tcPr marL="7477" marR="7477" marT="747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524</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a:solidFill>
                            <a:srgbClr val="9C0006"/>
                          </a:solidFill>
                          <a:effectLst/>
                          <a:latin typeface="Calibri" panose="020F0502020204030204" pitchFamily="34" charset="0"/>
                        </a:rPr>
                        <a:t>3</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33</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90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133</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000000"/>
                          </a:solidFill>
                          <a:effectLst/>
                          <a:latin typeface="Calibri" panose="020F0502020204030204" pitchFamily="34" charset="0"/>
                        </a:rPr>
                        <a:t>150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86</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27</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a:solidFill>
                            <a:srgbClr val="006100"/>
                          </a:solidFill>
                          <a:effectLst/>
                          <a:latin typeface="Calibri" panose="020F0502020204030204" pitchFamily="34" charset="0"/>
                        </a:rPr>
                        <a:t>2</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98992486"/>
                  </a:ext>
                </a:extLst>
              </a:tr>
              <a:tr h="521969">
                <a:tc>
                  <a:txBody>
                    <a:bodyPr/>
                    <a:lstStyle/>
                    <a:p>
                      <a:pPr algn="ctr" fontAlgn="b"/>
                      <a:r>
                        <a:rPr lang="en-US" sz="1600" b="1" i="0" u="none" strike="noStrike" dirty="0">
                          <a:solidFill>
                            <a:srgbClr val="000000"/>
                          </a:solidFill>
                          <a:effectLst/>
                          <a:latin typeface="Calibri" panose="020F0502020204030204" pitchFamily="34" charset="0"/>
                        </a:rPr>
                        <a:t>6</a:t>
                      </a:r>
                    </a:p>
                  </a:txBody>
                  <a:tcPr marL="7477" marR="7477" marT="747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436</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a:solidFill>
                            <a:srgbClr val="9C0006"/>
                          </a:solidFill>
                          <a:effectLst/>
                          <a:latin typeface="Calibri" panose="020F0502020204030204" pitchFamily="34" charset="0"/>
                        </a:rPr>
                        <a:t>3</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11</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28</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65</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123</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000000"/>
                          </a:solidFill>
                          <a:effectLst/>
                          <a:latin typeface="Calibri" panose="020F0502020204030204" pitchFamily="34" charset="0"/>
                        </a:rPr>
                        <a:t>116</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75</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a:solidFill>
                            <a:srgbClr val="006100"/>
                          </a:solidFill>
                          <a:effectLst/>
                          <a:latin typeface="Calibri" panose="020F0502020204030204" pitchFamily="34" charset="0"/>
                        </a:rPr>
                        <a:t>15</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599913602"/>
                  </a:ext>
                </a:extLst>
              </a:tr>
              <a:tr h="521969">
                <a:tc>
                  <a:txBody>
                    <a:bodyPr/>
                    <a:lstStyle/>
                    <a:p>
                      <a:pPr algn="ctr" fontAlgn="b"/>
                      <a:r>
                        <a:rPr lang="en-US" sz="1600" b="1" i="0" u="none" strike="noStrike" dirty="0">
                          <a:solidFill>
                            <a:srgbClr val="000000"/>
                          </a:solidFill>
                          <a:effectLst/>
                          <a:latin typeface="Calibri" panose="020F0502020204030204" pitchFamily="34" charset="0"/>
                        </a:rPr>
                        <a:t>7</a:t>
                      </a:r>
                    </a:p>
                  </a:txBody>
                  <a:tcPr marL="7477" marR="7477" marT="747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330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a:solidFill>
                            <a:srgbClr val="9C0006"/>
                          </a:solidFill>
                          <a:effectLst/>
                          <a:latin typeface="Calibri" panose="020F0502020204030204" pitchFamily="34" charset="0"/>
                        </a:rPr>
                        <a:t>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4</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31</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61</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103</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dirty="0">
                          <a:solidFill>
                            <a:srgbClr val="000000"/>
                          </a:solidFill>
                          <a:effectLst/>
                          <a:latin typeface="Calibri" panose="020F0502020204030204" pitchFamily="34" charset="0"/>
                        </a:rPr>
                        <a:t>94</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37</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083571155"/>
                  </a:ext>
                </a:extLst>
              </a:tr>
              <a:tr h="521969">
                <a:tc>
                  <a:txBody>
                    <a:bodyPr/>
                    <a:lstStyle/>
                    <a:p>
                      <a:pPr algn="ctr" fontAlgn="b"/>
                      <a:r>
                        <a:rPr lang="en-US" sz="1600" b="1" i="0" u="none" strike="noStrike" dirty="0">
                          <a:solidFill>
                            <a:srgbClr val="000000"/>
                          </a:solidFill>
                          <a:effectLst/>
                          <a:latin typeface="Calibri" panose="020F0502020204030204" pitchFamily="34" charset="0"/>
                        </a:rPr>
                        <a:t>8</a:t>
                      </a:r>
                    </a:p>
                  </a:txBody>
                  <a:tcPr marL="7477" marR="7477" marT="747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107</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0" i="0" u="none" strike="noStrike">
                          <a:solidFill>
                            <a:srgbClr val="9C0006"/>
                          </a:solidFill>
                          <a:effectLst/>
                          <a:latin typeface="Calibri" panose="020F0502020204030204" pitchFamily="34" charset="0"/>
                        </a:rPr>
                        <a:t>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2</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8</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9C0006"/>
                          </a:solidFill>
                          <a:effectLst/>
                          <a:latin typeface="Calibri" panose="020F0502020204030204" pitchFamily="34" charset="0"/>
                        </a:rPr>
                        <a:t>20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dirty="0">
                          <a:solidFill>
                            <a:srgbClr val="9C0006"/>
                          </a:solidFill>
                          <a:effectLst/>
                          <a:latin typeface="Calibri" panose="020F0502020204030204" pitchFamily="34" charset="0"/>
                        </a:rPr>
                        <a:t>36</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765777229"/>
                  </a:ext>
                </a:extLst>
              </a:tr>
              <a:tr h="521969">
                <a:tc>
                  <a:txBody>
                    <a:bodyPr/>
                    <a:lstStyle/>
                    <a:p>
                      <a:pPr algn="ctr" fontAlgn="b"/>
                      <a:r>
                        <a:rPr lang="en-US" sz="1400" b="0" i="0" u="none" strike="noStrike" dirty="0">
                          <a:solidFill>
                            <a:srgbClr val="000000"/>
                          </a:solidFill>
                          <a:effectLst/>
                          <a:latin typeface="Calibri" panose="020F0502020204030204" pitchFamily="34" charset="0"/>
                        </a:rPr>
                        <a:t>2022 Students</a:t>
                      </a:r>
                    </a:p>
                  </a:txBody>
                  <a:tcPr marL="7477" marR="7477" marT="7477" marB="0" anchor="b">
                    <a:lnL>
                      <a:noFill/>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ctr" fontAlgn="b"/>
                      <a:r>
                        <a:rPr lang="en-US" sz="1400" b="0" i="0" u="none" strike="noStrike" dirty="0">
                          <a:solidFill>
                            <a:srgbClr val="FFFFFF"/>
                          </a:solidFill>
                          <a:effectLst/>
                          <a:latin typeface="Calibri" panose="020F0502020204030204" pitchFamily="34" charset="0"/>
                        </a:rPr>
                        <a:t>2870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0" i="0" u="none" strike="noStrike" dirty="0">
                          <a:solidFill>
                            <a:srgbClr val="000000"/>
                          </a:solidFill>
                          <a:effectLst/>
                          <a:latin typeface="Calibri" panose="020F0502020204030204" pitchFamily="34" charset="0"/>
                        </a:rPr>
                        <a:t>137</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400" b="0" i="0" u="none" strike="noStrike" dirty="0">
                          <a:solidFill>
                            <a:srgbClr val="000000"/>
                          </a:solidFill>
                          <a:effectLst/>
                          <a:latin typeface="Calibri" panose="020F0502020204030204" pitchFamily="34" charset="0"/>
                        </a:rPr>
                        <a:t>660</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400" b="0" i="0" u="none" strike="noStrike" dirty="0">
                          <a:solidFill>
                            <a:srgbClr val="000000"/>
                          </a:solidFill>
                          <a:effectLst/>
                          <a:latin typeface="Calibri" panose="020F0502020204030204" pitchFamily="34" charset="0"/>
                        </a:rPr>
                        <a:t>452</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400" b="0" i="0" u="none" strike="noStrike" dirty="0">
                          <a:solidFill>
                            <a:srgbClr val="000000"/>
                          </a:solidFill>
                          <a:effectLst/>
                          <a:latin typeface="Calibri" panose="020F0502020204030204" pitchFamily="34" charset="0"/>
                        </a:rPr>
                        <a:t>477</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400" b="0" i="0" u="none" strike="noStrike" dirty="0">
                          <a:solidFill>
                            <a:srgbClr val="000000"/>
                          </a:solidFill>
                          <a:effectLst/>
                          <a:latin typeface="Calibri" panose="020F0502020204030204" pitchFamily="34" charset="0"/>
                        </a:rPr>
                        <a:t>451</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400" b="0" i="0" u="none" strike="noStrike" dirty="0">
                          <a:solidFill>
                            <a:srgbClr val="000000"/>
                          </a:solidFill>
                          <a:effectLst/>
                          <a:latin typeface="Calibri" panose="020F0502020204030204" pitchFamily="34" charset="0"/>
                        </a:rPr>
                        <a:t>361</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400" b="0" i="0" u="none" strike="noStrike" dirty="0">
                          <a:solidFill>
                            <a:srgbClr val="000000"/>
                          </a:solidFill>
                          <a:effectLst/>
                          <a:latin typeface="Calibri" panose="020F0502020204030204" pitchFamily="34" charset="0"/>
                        </a:rPr>
                        <a:t>236</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US" sz="1400" b="0" i="0" u="none" strike="noStrike" dirty="0">
                          <a:solidFill>
                            <a:srgbClr val="000000"/>
                          </a:solidFill>
                          <a:effectLst/>
                          <a:latin typeface="Calibri" panose="020F0502020204030204" pitchFamily="34" charset="0"/>
                        </a:rPr>
                        <a:t>96</a:t>
                      </a:r>
                    </a:p>
                  </a:txBody>
                  <a:tcPr marL="7477" marR="7477" marT="7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14453757"/>
                  </a:ext>
                </a:extLst>
              </a:tr>
            </a:tbl>
          </a:graphicData>
        </a:graphic>
      </p:graphicFrame>
      <p:graphicFrame>
        <p:nvGraphicFramePr>
          <p:cNvPr id="9" name="Table 8">
            <a:extLst>
              <a:ext uri="{FF2B5EF4-FFF2-40B4-BE49-F238E27FC236}">
                <a16:creationId xmlns:a16="http://schemas.microsoft.com/office/drawing/2014/main" id="{AB8663CE-42EB-3413-23A8-1EB51DB90371}"/>
              </a:ext>
            </a:extLst>
          </p:cNvPr>
          <p:cNvGraphicFramePr>
            <a:graphicFrameLocks noGrp="1"/>
          </p:cNvGraphicFramePr>
          <p:nvPr/>
        </p:nvGraphicFramePr>
        <p:xfrm>
          <a:off x="7290619" y="1044807"/>
          <a:ext cx="2166834" cy="4580373"/>
        </p:xfrm>
        <a:graphic>
          <a:graphicData uri="http://schemas.openxmlformats.org/drawingml/2006/table">
            <a:tbl>
              <a:tblPr/>
              <a:tblGrid>
                <a:gridCol w="722278">
                  <a:extLst>
                    <a:ext uri="{9D8B030D-6E8A-4147-A177-3AD203B41FA5}">
                      <a16:colId xmlns:a16="http://schemas.microsoft.com/office/drawing/2014/main" val="2717526395"/>
                    </a:ext>
                  </a:extLst>
                </a:gridCol>
                <a:gridCol w="722278">
                  <a:extLst>
                    <a:ext uri="{9D8B030D-6E8A-4147-A177-3AD203B41FA5}">
                      <a16:colId xmlns:a16="http://schemas.microsoft.com/office/drawing/2014/main" val="473162367"/>
                    </a:ext>
                  </a:extLst>
                </a:gridCol>
                <a:gridCol w="722278">
                  <a:extLst>
                    <a:ext uri="{9D8B030D-6E8A-4147-A177-3AD203B41FA5}">
                      <a16:colId xmlns:a16="http://schemas.microsoft.com/office/drawing/2014/main" val="3386293351"/>
                    </a:ext>
                  </a:extLst>
                </a:gridCol>
              </a:tblGrid>
              <a:tr h="445221">
                <a:tc>
                  <a:txBody>
                    <a:bodyPr/>
                    <a:lstStyle/>
                    <a:p>
                      <a:pPr algn="ctr" fontAlgn="b"/>
                      <a:r>
                        <a:rPr lang="en-US" sz="1400" b="1" i="0" u="none" strike="noStrike" dirty="0">
                          <a:solidFill>
                            <a:srgbClr val="000000"/>
                          </a:solidFill>
                          <a:effectLst/>
                          <a:latin typeface="Calibri" panose="020F0502020204030204" pitchFamily="34" charset="0"/>
                        </a:rPr>
                        <a:t>% Decrease</a:t>
                      </a:r>
                    </a:p>
                  </a:txBody>
                  <a:tcPr marL="8336" marR="8336" marT="8336" marB="0" anchor="b">
                    <a:lnL>
                      <a:noFill/>
                    </a:lnL>
                    <a:lnR>
                      <a:noFill/>
                    </a:lnR>
                    <a:lnT>
                      <a:noFill/>
                    </a:lnT>
                    <a:lnB w="6350" cap="flat" cmpd="sng" algn="ctr">
                      <a:solidFill>
                        <a:srgbClr val="3F3F3F"/>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 Maintain</a:t>
                      </a:r>
                    </a:p>
                  </a:txBody>
                  <a:tcPr marL="8336" marR="8336" marT="8336" marB="0" anchor="b">
                    <a:lnL>
                      <a:noFill/>
                    </a:lnL>
                    <a:lnR>
                      <a:noFill/>
                    </a:lnR>
                    <a:lnT>
                      <a:noFill/>
                    </a:lnT>
                    <a:lnB w="6350" cap="flat" cmpd="sng" algn="ctr">
                      <a:solidFill>
                        <a:srgbClr val="3F3F3F"/>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 Increase</a:t>
                      </a:r>
                    </a:p>
                  </a:txBody>
                  <a:tcPr marL="8336" marR="8336" marT="8336" marB="0" anchor="b">
                    <a:lnL>
                      <a:noFill/>
                    </a:lnL>
                    <a:lnR>
                      <a:noFill/>
                    </a:lnR>
                    <a:lnT>
                      <a:noFill/>
                    </a:lnT>
                    <a:lnB w="6350" cap="flat" cmpd="sng" algn="ctr">
                      <a:solidFill>
                        <a:srgbClr val="3F3F3F"/>
                      </a:solidFill>
                      <a:prstDash val="solid"/>
                      <a:round/>
                      <a:headEnd type="none" w="med" len="med"/>
                      <a:tailEnd type="none" w="med" len="med"/>
                    </a:lnB>
                  </a:tcPr>
                </a:tc>
                <a:extLst>
                  <a:ext uri="{0D108BD9-81ED-4DB2-BD59-A6C34878D82A}">
                    <a16:rowId xmlns:a16="http://schemas.microsoft.com/office/drawing/2014/main" val="666322751"/>
                  </a:ext>
                </a:extLst>
              </a:tr>
              <a:tr h="516894">
                <a:tc>
                  <a:txBody>
                    <a:bodyPr/>
                    <a:lstStyle/>
                    <a:p>
                      <a:pPr algn="ctr" fontAlgn="b"/>
                      <a:r>
                        <a:rPr lang="en-US" sz="1400" b="0" i="0" u="none" strike="noStrike" dirty="0">
                          <a:solidFill>
                            <a:srgbClr val="9C0006"/>
                          </a:solidFill>
                          <a:effectLst/>
                          <a:latin typeface="Calibri" panose="020F0502020204030204" pitchFamily="34" charset="0"/>
                        </a:rPr>
                        <a:t>0.0</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C7CE"/>
                    </a:solidFill>
                  </a:tcPr>
                </a:tc>
                <a:tc>
                  <a:txBody>
                    <a:bodyPr/>
                    <a:lstStyle/>
                    <a:p>
                      <a:pPr algn="ctr" fontAlgn="b"/>
                      <a:r>
                        <a:rPr lang="en-US" sz="1400" b="0" i="0" u="none" strike="noStrike" dirty="0">
                          <a:solidFill>
                            <a:srgbClr val="000000"/>
                          </a:solidFill>
                          <a:effectLst/>
                          <a:latin typeface="Calibri" panose="020F0502020204030204" pitchFamily="34" charset="0"/>
                        </a:rPr>
                        <a:t>32.4</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67.6</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C6EFCE"/>
                    </a:solidFill>
                  </a:tcPr>
                </a:tc>
                <a:extLst>
                  <a:ext uri="{0D108BD9-81ED-4DB2-BD59-A6C34878D82A}">
                    <a16:rowId xmlns:a16="http://schemas.microsoft.com/office/drawing/2014/main" val="4192177277"/>
                  </a:ext>
                </a:extLst>
              </a:tr>
              <a:tr h="516894">
                <a:tc>
                  <a:txBody>
                    <a:bodyPr/>
                    <a:lstStyle/>
                    <a:p>
                      <a:pPr algn="ctr" fontAlgn="b"/>
                      <a:r>
                        <a:rPr lang="en-US" sz="1400" b="0" i="0" u="none" strike="noStrike">
                          <a:solidFill>
                            <a:srgbClr val="9C0006"/>
                          </a:solidFill>
                          <a:effectLst/>
                          <a:latin typeface="Calibri" panose="020F0502020204030204" pitchFamily="34" charset="0"/>
                        </a:rPr>
                        <a:t>13.5</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C7CE"/>
                    </a:solidFill>
                  </a:tcPr>
                </a:tc>
                <a:tc>
                  <a:txBody>
                    <a:bodyPr/>
                    <a:lstStyle/>
                    <a:p>
                      <a:pPr algn="ctr" fontAlgn="b"/>
                      <a:r>
                        <a:rPr lang="en-US" sz="1400" b="0" i="0" u="none" strike="noStrike" dirty="0">
                          <a:solidFill>
                            <a:srgbClr val="000000"/>
                          </a:solidFill>
                          <a:effectLst/>
                          <a:latin typeface="Calibri" panose="020F0502020204030204" pitchFamily="34" charset="0"/>
                        </a:rPr>
                        <a:t>56.9</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29.6</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C6EFCE"/>
                    </a:solidFill>
                  </a:tcPr>
                </a:tc>
                <a:extLst>
                  <a:ext uri="{0D108BD9-81ED-4DB2-BD59-A6C34878D82A}">
                    <a16:rowId xmlns:a16="http://schemas.microsoft.com/office/drawing/2014/main" val="3910098234"/>
                  </a:ext>
                </a:extLst>
              </a:tr>
              <a:tr h="516894">
                <a:tc>
                  <a:txBody>
                    <a:bodyPr/>
                    <a:lstStyle/>
                    <a:p>
                      <a:pPr algn="ctr" fontAlgn="b"/>
                      <a:r>
                        <a:rPr lang="en-US" sz="1400" b="0" i="0" u="none" strike="noStrike">
                          <a:solidFill>
                            <a:srgbClr val="9C0006"/>
                          </a:solidFill>
                          <a:effectLst/>
                          <a:latin typeface="Calibri" panose="020F0502020204030204" pitchFamily="34" charset="0"/>
                        </a:rPr>
                        <a:t>41.7</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C7CE"/>
                    </a:solidFill>
                  </a:tcPr>
                </a:tc>
                <a:tc>
                  <a:txBody>
                    <a:bodyPr/>
                    <a:lstStyle/>
                    <a:p>
                      <a:pPr algn="ctr" fontAlgn="b"/>
                      <a:r>
                        <a:rPr lang="en-US" sz="1400" b="0" i="0" u="none" strike="noStrike" dirty="0">
                          <a:solidFill>
                            <a:srgbClr val="000000"/>
                          </a:solidFill>
                          <a:effectLst/>
                          <a:latin typeface="Calibri" panose="020F0502020204030204" pitchFamily="34" charset="0"/>
                        </a:rPr>
                        <a:t>29.6</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28.8</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C6EFCE"/>
                    </a:solidFill>
                  </a:tcPr>
                </a:tc>
                <a:extLst>
                  <a:ext uri="{0D108BD9-81ED-4DB2-BD59-A6C34878D82A}">
                    <a16:rowId xmlns:a16="http://schemas.microsoft.com/office/drawing/2014/main" val="2339050299"/>
                  </a:ext>
                </a:extLst>
              </a:tr>
              <a:tr h="516894">
                <a:tc>
                  <a:txBody>
                    <a:bodyPr/>
                    <a:lstStyle/>
                    <a:p>
                      <a:pPr algn="ctr" fontAlgn="b"/>
                      <a:r>
                        <a:rPr lang="en-US" sz="1400" b="0" i="0" u="none" strike="noStrike">
                          <a:solidFill>
                            <a:srgbClr val="9C0006"/>
                          </a:solidFill>
                          <a:effectLst/>
                          <a:latin typeface="Calibri" panose="020F0502020204030204" pitchFamily="34" charset="0"/>
                        </a:rPr>
                        <a:t>48.3</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C7CE"/>
                    </a:solidFill>
                  </a:tcPr>
                </a:tc>
                <a:tc>
                  <a:txBody>
                    <a:bodyPr/>
                    <a:lstStyle/>
                    <a:p>
                      <a:pPr algn="ctr" fontAlgn="b"/>
                      <a:r>
                        <a:rPr lang="en-US" sz="1400" b="0" i="0" u="none" strike="noStrike" dirty="0">
                          <a:solidFill>
                            <a:srgbClr val="000000"/>
                          </a:solidFill>
                          <a:effectLst/>
                          <a:latin typeface="Calibri" panose="020F0502020204030204" pitchFamily="34" charset="0"/>
                        </a:rPr>
                        <a:t>27.3</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24.5</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C6EFCE"/>
                    </a:solidFill>
                  </a:tcPr>
                </a:tc>
                <a:extLst>
                  <a:ext uri="{0D108BD9-81ED-4DB2-BD59-A6C34878D82A}">
                    <a16:rowId xmlns:a16="http://schemas.microsoft.com/office/drawing/2014/main" val="2660694120"/>
                  </a:ext>
                </a:extLst>
              </a:tr>
              <a:tr h="516894">
                <a:tc>
                  <a:txBody>
                    <a:bodyPr/>
                    <a:lstStyle/>
                    <a:p>
                      <a:pPr algn="ctr" fontAlgn="b"/>
                      <a:r>
                        <a:rPr lang="en-US" sz="1400" b="0" i="0" u="none" strike="noStrike">
                          <a:solidFill>
                            <a:srgbClr val="9C0006"/>
                          </a:solidFill>
                          <a:effectLst/>
                          <a:latin typeface="Calibri" panose="020F0502020204030204" pitchFamily="34" charset="0"/>
                        </a:rPr>
                        <a:t>49.4</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000000"/>
                          </a:solidFill>
                          <a:effectLst/>
                          <a:latin typeface="Calibri" panose="020F0502020204030204" pitchFamily="34" charset="0"/>
                        </a:rPr>
                        <a:t>28.6</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21.9</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C6EFCE"/>
                    </a:solidFill>
                  </a:tcPr>
                </a:tc>
                <a:extLst>
                  <a:ext uri="{0D108BD9-81ED-4DB2-BD59-A6C34878D82A}">
                    <a16:rowId xmlns:a16="http://schemas.microsoft.com/office/drawing/2014/main" val="930166904"/>
                  </a:ext>
                </a:extLst>
              </a:tr>
              <a:tr h="516894">
                <a:tc>
                  <a:txBody>
                    <a:bodyPr/>
                    <a:lstStyle/>
                    <a:p>
                      <a:pPr algn="ctr" fontAlgn="b"/>
                      <a:r>
                        <a:rPr lang="en-US" sz="1400" b="0" i="0" u="none" strike="noStrike">
                          <a:solidFill>
                            <a:srgbClr val="9C0006"/>
                          </a:solidFill>
                          <a:effectLst/>
                          <a:latin typeface="Calibri" panose="020F0502020204030204" pitchFamily="34" charset="0"/>
                        </a:rPr>
                        <a:t>52.8</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000000"/>
                          </a:solidFill>
                          <a:effectLst/>
                          <a:latin typeface="Calibri" panose="020F0502020204030204" pitchFamily="34" charset="0"/>
                        </a:rPr>
                        <a:t>26.6</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20.6</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C6EFCE"/>
                    </a:solidFill>
                  </a:tcPr>
                </a:tc>
                <a:extLst>
                  <a:ext uri="{0D108BD9-81ED-4DB2-BD59-A6C34878D82A}">
                    <a16:rowId xmlns:a16="http://schemas.microsoft.com/office/drawing/2014/main" val="2340016623"/>
                  </a:ext>
                </a:extLst>
              </a:tr>
              <a:tr h="516894">
                <a:tc>
                  <a:txBody>
                    <a:bodyPr/>
                    <a:lstStyle/>
                    <a:p>
                      <a:pPr algn="ctr" fontAlgn="b"/>
                      <a:r>
                        <a:rPr lang="en-US" sz="1400" b="0" i="0" u="none" strike="noStrike">
                          <a:solidFill>
                            <a:srgbClr val="9C0006"/>
                          </a:solidFill>
                          <a:effectLst/>
                          <a:latin typeface="Calibri" panose="020F0502020204030204" pitchFamily="34" charset="0"/>
                        </a:rPr>
                        <a:t>60.3</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000000"/>
                          </a:solidFill>
                          <a:effectLst/>
                          <a:latin typeface="Calibri" panose="020F0502020204030204" pitchFamily="34" charset="0"/>
                        </a:rPr>
                        <a:t>28.5</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11.2</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C6EFCE"/>
                    </a:solidFill>
                  </a:tcPr>
                </a:tc>
                <a:extLst>
                  <a:ext uri="{0D108BD9-81ED-4DB2-BD59-A6C34878D82A}">
                    <a16:rowId xmlns:a16="http://schemas.microsoft.com/office/drawing/2014/main" val="4156927278"/>
                  </a:ext>
                </a:extLst>
              </a:tr>
              <a:tr h="516894">
                <a:tc>
                  <a:txBody>
                    <a:bodyPr/>
                    <a:lstStyle/>
                    <a:p>
                      <a:pPr algn="ctr" fontAlgn="b"/>
                      <a:r>
                        <a:rPr lang="en-US" sz="1400" b="0" i="0" u="none" strike="noStrike">
                          <a:solidFill>
                            <a:srgbClr val="9C0006"/>
                          </a:solidFill>
                          <a:effectLst/>
                          <a:latin typeface="Calibri" panose="020F0502020204030204" pitchFamily="34" charset="0"/>
                        </a:rPr>
                        <a:t>61.7</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C7CE"/>
                    </a:solidFill>
                  </a:tcPr>
                </a:tc>
                <a:tc>
                  <a:txBody>
                    <a:bodyPr/>
                    <a:lstStyle/>
                    <a:p>
                      <a:pPr algn="ctr" fontAlgn="b"/>
                      <a:r>
                        <a:rPr lang="en-US" sz="1400" b="0" i="0" u="none" strike="noStrike">
                          <a:solidFill>
                            <a:srgbClr val="000000"/>
                          </a:solidFill>
                          <a:effectLst/>
                          <a:latin typeface="Calibri" panose="020F0502020204030204" pitchFamily="34" charset="0"/>
                        </a:rPr>
                        <a:t>38.3</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6100"/>
                          </a:solidFill>
                          <a:effectLst/>
                          <a:latin typeface="Calibri" panose="020F0502020204030204" pitchFamily="34" charset="0"/>
                        </a:rPr>
                        <a:t>0.0</a:t>
                      </a:r>
                    </a:p>
                  </a:txBody>
                  <a:tcPr marL="8336" marR="8336" marT="83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C6EFCE"/>
                    </a:solidFill>
                  </a:tcPr>
                </a:tc>
                <a:extLst>
                  <a:ext uri="{0D108BD9-81ED-4DB2-BD59-A6C34878D82A}">
                    <a16:rowId xmlns:a16="http://schemas.microsoft.com/office/drawing/2014/main" val="799516650"/>
                  </a:ext>
                </a:extLst>
              </a:tr>
            </a:tbl>
          </a:graphicData>
        </a:graphic>
      </p:graphicFrame>
      <p:graphicFrame>
        <p:nvGraphicFramePr>
          <p:cNvPr id="10" name="Table 9">
            <a:extLst>
              <a:ext uri="{FF2B5EF4-FFF2-40B4-BE49-F238E27FC236}">
                <a16:creationId xmlns:a16="http://schemas.microsoft.com/office/drawing/2014/main" id="{6A1E79ED-1E03-B573-4FCC-6A501A6BF34F}"/>
              </a:ext>
            </a:extLst>
          </p:cNvPr>
          <p:cNvGraphicFramePr>
            <a:graphicFrameLocks noGrp="1"/>
          </p:cNvGraphicFramePr>
          <p:nvPr/>
        </p:nvGraphicFramePr>
        <p:xfrm>
          <a:off x="9871586" y="2740176"/>
          <a:ext cx="2066595" cy="1377648"/>
        </p:xfrm>
        <a:graphic>
          <a:graphicData uri="http://schemas.openxmlformats.org/drawingml/2006/table">
            <a:tbl>
              <a:tblPr/>
              <a:tblGrid>
                <a:gridCol w="688865">
                  <a:extLst>
                    <a:ext uri="{9D8B030D-6E8A-4147-A177-3AD203B41FA5}">
                      <a16:colId xmlns:a16="http://schemas.microsoft.com/office/drawing/2014/main" val="3833251071"/>
                    </a:ext>
                  </a:extLst>
                </a:gridCol>
                <a:gridCol w="688865">
                  <a:extLst>
                    <a:ext uri="{9D8B030D-6E8A-4147-A177-3AD203B41FA5}">
                      <a16:colId xmlns:a16="http://schemas.microsoft.com/office/drawing/2014/main" val="2381956942"/>
                    </a:ext>
                  </a:extLst>
                </a:gridCol>
                <a:gridCol w="688865">
                  <a:extLst>
                    <a:ext uri="{9D8B030D-6E8A-4147-A177-3AD203B41FA5}">
                      <a16:colId xmlns:a16="http://schemas.microsoft.com/office/drawing/2014/main" val="2599356418"/>
                    </a:ext>
                  </a:extLst>
                </a:gridCol>
              </a:tblGrid>
              <a:tr h="344412">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402976"/>
                  </a:ext>
                </a:extLst>
              </a:tr>
              <a:tr h="344412">
                <a:tc>
                  <a:txBody>
                    <a:bodyPr/>
                    <a:lstStyle/>
                    <a:p>
                      <a:pPr algn="ctr" fontAlgn="b"/>
                      <a:r>
                        <a:rPr lang="en-US" sz="1400" b="0" i="0" u="none" strike="noStrike" dirty="0">
                          <a:solidFill>
                            <a:srgbClr val="000000"/>
                          </a:solidFill>
                          <a:effectLst/>
                          <a:latin typeface="Calibri" panose="020F0502020204030204" pitchFamily="34" charset="0"/>
                        </a:rPr>
                        <a:t>Decrease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9C0006"/>
                          </a:solidFill>
                          <a:effectLst/>
                          <a:latin typeface="Calibri" panose="020F0502020204030204" pitchFamily="34" charset="0"/>
                        </a:rPr>
                        <a:t>1194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1400" b="0" i="0" u="none" strike="noStrike" dirty="0">
                          <a:solidFill>
                            <a:srgbClr val="9C0006"/>
                          </a:solidFill>
                          <a:effectLst/>
                          <a:latin typeface="Calibri" panose="020F0502020204030204" pitchFamily="34" charset="0"/>
                        </a:rPr>
                        <a:t>41.6028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814699456"/>
                  </a:ext>
                </a:extLst>
              </a:tr>
              <a:tr h="344412">
                <a:tc>
                  <a:txBody>
                    <a:bodyPr/>
                    <a:lstStyle/>
                    <a:p>
                      <a:pPr algn="ctr" fontAlgn="b"/>
                      <a:r>
                        <a:rPr lang="en-US" sz="1400" b="0" i="0" u="none" strike="noStrike" dirty="0">
                          <a:solidFill>
                            <a:srgbClr val="000000"/>
                          </a:solidFill>
                          <a:effectLst/>
                          <a:latin typeface="Calibri" panose="020F0502020204030204" pitchFamily="34" charset="0"/>
                        </a:rPr>
                        <a:t>Maintain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982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dirty="0">
                          <a:solidFill>
                            <a:srgbClr val="000000"/>
                          </a:solidFill>
                          <a:effectLst/>
                          <a:latin typeface="Calibri" panose="020F0502020204030204" pitchFamily="34" charset="0"/>
                        </a:rPr>
                        <a:t>34.216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13507477"/>
                  </a:ext>
                </a:extLst>
              </a:tr>
              <a:tr h="344412">
                <a:tc>
                  <a:txBody>
                    <a:bodyPr/>
                    <a:lstStyle/>
                    <a:p>
                      <a:pPr algn="ctr" fontAlgn="b"/>
                      <a:r>
                        <a:rPr lang="en-US" sz="1400" b="0" i="0" u="none" strike="noStrike" dirty="0">
                          <a:solidFill>
                            <a:srgbClr val="000000"/>
                          </a:solidFill>
                          <a:effectLst/>
                          <a:latin typeface="Calibri" panose="020F0502020204030204" pitchFamily="34" charset="0"/>
                        </a:rPr>
                        <a:t>Increase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6100"/>
                          </a:solidFill>
                          <a:effectLst/>
                          <a:latin typeface="Calibri" panose="020F0502020204030204" pitchFamily="34" charset="0"/>
                        </a:rPr>
                        <a:t>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400" b="0" i="0" u="none" strike="noStrike" dirty="0">
                          <a:solidFill>
                            <a:srgbClr val="006100"/>
                          </a:solidFill>
                          <a:effectLst/>
                          <a:latin typeface="Calibri" panose="020F0502020204030204" pitchFamily="34" charset="0"/>
                        </a:rPr>
                        <a:t>24.1812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080870744"/>
                  </a:ext>
                </a:extLst>
              </a:tr>
            </a:tbl>
          </a:graphicData>
        </a:graphic>
      </p:graphicFrame>
    </p:spTree>
    <p:extLst>
      <p:ext uri="{BB962C8B-B14F-4D97-AF65-F5344CB8AC3E}">
        <p14:creationId xmlns:p14="http://schemas.microsoft.com/office/powerpoint/2010/main" val="3740130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b="1" dirty="0">
                <a:latin typeface="Calibri" panose="020F0502020204030204" pitchFamily="34" charset="0"/>
                <a:cs typeface="Calibri" panose="020F0502020204030204" pitchFamily="34" charset="0"/>
              </a:rPr>
              <a:t>Ben Proctor</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Deputy Commissioner</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Division of Learning Services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(785) 296-2304</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bproctor@ksde.org</a:t>
            </a:r>
          </a:p>
        </p:txBody>
      </p:sp>
    </p:spTree>
    <p:extLst>
      <p:ext uri="{BB962C8B-B14F-4D97-AF65-F5344CB8AC3E}">
        <p14:creationId xmlns:p14="http://schemas.microsoft.com/office/powerpoint/2010/main" val="133472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txBox="1">
            <a:spLocks noGrp="1"/>
          </p:cNvSpPr>
          <p:nvPr>
            <p:ph type="title"/>
          </p:nvPr>
        </p:nvSpPr>
        <p:spPr>
          <a:xfrm>
            <a:off x="838200" y="4290577"/>
            <a:ext cx="11353800" cy="60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Open Sans SemiBold"/>
              <a:buNone/>
            </a:pPr>
            <a:r>
              <a:rPr lang="en-US" sz="3600" dirty="0"/>
              <a:t>KSDE Kansas Dyslexia Initiatives </a:t>
            </a:r>
            <a:br>
              <a:rPr lang="en-US" sz="3600" dirty="0"/>
            </a:br>
            <a:endParaRPr dirty="0"/>
          </a:p>
        </p:txBody>
      </p:sp>
      <p:sp>
        <p:nvSpPr>
          <p:cNvPr id="118" name="Google Shape;118;p1"/>
          <p:cNvSpPr txBox="1">
            <a:spLocks noGrp="1"/>
          </p:cNvSpPr>
          <p:nvPr>
            <p:ph type="body" idx="1"/>
          </p:nvPr>
        </p:nvSpPr>
        <p:spPr>
          <a:xfrm>
            <a:off x="2932771" y="4890578"/>
            <a:ext cx="9259229" cy="175227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400"/>
              <a:buNone/>
            </a:pPr>
            <a:r>
              <a:rPr lang="en-US" dirty="0"/>
              <a:t>Curriculum Leaders/ Update (1.20.23)</a:t>
            </a:r>
          </a:p>
          <a:p>
            <a:pPr marL="0" lvl="0" indent="0" algn="l" rtl="0">
              <a:lnSpc>
                <a:spcPct val="90000"/>
              </a:lnSpc>
              <a:spcBef>
                <a:spcPts val="0"/>
              </a:spcBef>
              <a:spcAft>
                <a:spcPts val="0"/>
              </a:spcAft>
              <a:buSzPts val="2400"/>
              <a:buNone/>
            </a:pPr>
            <a:endParaRPr dirty="0"/>
          </a:p>
          <a:p>
            <a:pPr marL="0" lvl="0" indent="0" algn="l" rtl="0">
              <a:lnSpc>
                <a:spcPct val="90000"/>
              </a:lnSpc>
              <a:spcBef>
                <a:spcPts val="1000"/>
              </a:spcBef>
              <a:spcAft>
                <a:spcPts val="0"/>
              </a:spcAft>
              <a:buSzPts val="2400"/>
              <a:buNone/>
            </a:pPr>
            <a:r>
              <a:rPr lang="en-US" sz="3200" dirty="0"/>
              <a:t>Amy Bybee &amp; Melissa Brunner, KSDE Teacher Leader Consultants: Early Literacy/ Dyslexia Team</a:t>
            </a:r>
            <a:endParaRPr sz="3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F613-DED8-421B-DFBD-B51173277F71}"/>
              </a:ext>
            </a:extLst>
          </p:cNvPr>
          <p:cNvSpPr>
            <a:spLocks noGrp="1"/>
          </p:cNvSpPr>
          <p:nvPr>
            <p:ph type="title"/>
          </p:nvPr>
        </p:nvSpPr>
        <p:spPr/>
        <p:txBody>
          <a:bodyPr/>
          <a:lstStyle/>
          <a:p>
            <a:r>
              <a:rPr lang="en-US" dirty="0"/>
              <a:t>LUNCH</a:t>
            </a:r>
          </a:p>
        </p:txBody>
      </p:sp>
      <p:sp>
        <p:nvSpPr>
          <p:cNvPr id="3" name="Text Placeholder 2">
            <a:extLst>
              <a:ext uri="{FF2B5EF4-FFF2-40B4-BE49-F238E27FC236}">
                <a16:creationId xmlns:a16="http://schemas.microsoft.com/office/drawing/2014/main" id="{421D0B63-69B0-9392-999D-DC4AD68175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93504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E87B-DF78-39F9-5D2F-63F96ED4F1D8}"/>
              </a:ext>
            </a:extLst>
          </p:cNvPr>
          <p:cNvSpPr>
            <a:spLocks noGrp="1"/>
          </p:cNvSpPr>
          <p:nvPr>
            <p:ph type="title"/>
          </p:nvPr>
        </p:nvSpPr>
        <p:spPr/>
        <p:txBody>
          <a:bodyPr/>
          <a:lstStyle/>
          <a:p>
            <a:r>
              <a:rPr lang="en-US" dirty="0"/>
              <a:t>Balanced Assessment Overview</a:t>
            </a:r>
          </a:p>
        </p:txBody>
      </p:sp>
      <p:sp>
        <p:nvSpPr>
          <p:cNvPr id="3" name="Text Placeholder 2">
            <a:extLst>
              <a:ext uri="{FF2B5EF4-FFF2-40B4-BE49-F238E27FC236}">
                <a16:creationId xmlns:a16="http://schemas.microsoft.com/office/drawing/2014/main" id="{C0DBB2FB-C32B-BC31-8262-2B0A6E668138}"/>
              </a:ext>
            </a:extLst>
          </p:cNvPr>
          <p:cNvSpPr>
            <a:spLocks noGrp="1"/>
          </p:cNvSpPr>
          <p:nvPr>
            <p:ph type="body" idx="1"/>
          </p:nvPr>
        </p:nvSpPr>
        <p:spPr/>
        <p:txBody>
          <a:bodyPr>
            <a:noAutofit/>
          </a:bodyPr>
          <a:lstStyle/>
          <a:p>
            <a:r>
              <a:rPr lang="en-US" sz="3600" dirty="0"/>
              <a:t>Beth Fultz</a:t>
            </a:r>
          </a:p>
          <a:p>
            <a:r>
              <a:rPr lang="en-US" sz="3600" dirty="0"/>
              <a:t>Julie Ewing</a:t>
            </a:r>
          </a:p>
        </p:txBody>
      </p:sp>
    </p:spTree>
    <p:extLst>
      <p:ext uri="{BB962C8B-B14F-4D97-AF65-F5344CB8AC3E}">
        <p14:creationId xmlns:p14="http://schemas.microsoft.com/office/powerpoint/2010/main" val="240767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B286B7-17BA-D510-6CFF-CA4135E5015F}"/>
              </a:ext>
            </a:extLst>
          </p:cNvPr>
          <p:cNvSpPr>
            <a:spLocks noGrp="1"/>
          </p:cNvSpPr>
          <p:nvPr>
            <p:ph idx="1"/>
          </p:nvPr>
        </p:nvSpPr>
        <p:spPr/>
        <p:txBody>
          <a:bodyPr>
            <a:normAutofit/>
          </a:bodyPr>
          <a:lstStyle/>
          <a:p>
            <a:pPr marL="0" indent="0">
              <a:buNone/>
            </a:pPr>
            <a:r>
              <a:rPr lang="en-US" sz="6000" dirty="0">
                <a:solidFill>
                  <a:srgbClr val="000000"/>
                </a:solidFill>
                <a:effectLst/>
                <a:latin typeface="Arial" panose="020B0604020202020204" pitchFamily="34" charset="0"/>
                <a:ea typeface="Calibri" panose="020F0502020204030204" pitchFamily="34" charset="0"/>
              </a:rPr>
              <a:t>Use the code </a:t>
            </a:r>
            <a:r>
              <a:rPr lang="en-US" sz="6000" b="1" dirty="0">
                <a:solidFill>
                  <a:srgbClr val="000000"/>
                </a:solidFill>
                <a:effectLst/>
                <a:latin typeface="Arial" panose="020B0604020202020204" pitchFamily="34" charset="0"/>
                <a:ea typeface="Calibri" panose="020F0502020204030204" pitchFamily="34" charset="0"/>
              </a:rPr>
              <a:t>4645 3854</a:t>
            </a:r>
            <a:endParaRPr lang="en-US" sz="6000" dirty="0"/>
          </a:p>
          <a:p>
            <a:endParaRPr lang="en-US" sz="4800" dirty="0"/>
          </a:p>
          <a:p>
            <a:r>
              <a:rPr lang="en-US" sz="4800" dirty="0"/>
              <a:t>What do you think of when you hear </a:t>
            </a:r>
            <a:r>
              <a:rPr lang="en-US" sz="4800" b="1" dirty="0">
                <a:solidFill>
                  <a:srgbClr val="FF0000"/>
                </a:solidFill>
              </a:rPr>
              <a:t>Balanced Assessment System</a:t>
            </a:r>
            <a:r>
              <a:rPr lang="en-US" sz="4800" dirty="0"/>
              <a:t>?</a:t>
            </a:r>
          </a:p>
        </p:txBody>
      </p:sp>
      <p:sp>
        <p:nvSpPr>
          <p:cNvPr id="3" name="Title 2">
            <a:extLst>
              <a:ext uri="{FF2B5EF4-FFF2-40B4-BE49-F238E27FC236}">
                <a16:creationId xmlns:a16="http://schemas.microsoft.com/office/drawing/2014/main" id="{8F9BE18F-9E69-953B-BFCE-A4FDBCA9760D}"/>
              </a:ext>
            </a:extLst>
          </p:cNvPr>
          <p:cNvSpPr>
            <a:spLocks noGrp="1"/>
          </p:cNvSpPr>
          <p:nvPr>
            <p:ph type="title"/>
          </p:nvPr>
        </p:nvSpPr>
        <p:spPr/>
        <p:txBody>
          <a:bodyPr>
            <a:normAutofit/>
          </a:bodyPr>
          <a:lstStyle/>
          <a:p>
            <a:r>
              <a:rPr lang="en-US" sz="6000" dirty="0">
                <a:solidFill>
                  <a:srgbClr val="000000"/>
                </a:solidFill>
                <a:effectLst/>
                <a:latin typeface="Arial" panose="020B0604020202020204" pitchFamily="34" charset="0"/>
                <a:ea typeface="Calibri" panose="020F0502020204030204" pitchFamily="34" charset="0"/>
              </a:rPr>
              <a:t>Go to </a:t>
            </a:r>
            <a:r>
              <a:rPr lang="en-US" sz="6000" b="1" u="sng" dirty="0">
                <a:solidFill>
                  <a:srgbClr val="000000"/>
                </a:solidFill>
                <a:effectLst/>
                <a:latin typeface="Arial" panose="020B0604020202020204" pitchFamily="34" charset="0"/>
                <a:ea typeface="Calibri" panose="020F0502020204030204" pitchFamily="34" charset="0"/>
                <a:hlinkClick r:id="rId2"/>
              </a:rPr>
              <a:t>www.menti.com</a:t>
            </a:r>
            <a:r>
              <a:rPr lang="en-US" sz="6000" dirty="0">
                <a:solidFill>
                  <a:srgbClr val="000000"/>
                </a:solidFill>
                <a:effectLst/>
                <a:latin typeface="Arial" panose="020B0604020202020204" pitchFamily="34" charset="0"/>
                <a:ea typeface="Calibri" panose="020F0502020204030204" pitchFamily="34" charset="0"/>
              </a:rPr>
              <a:t> </a:t>
            </a:r>
            <a:endParaRPr lang="en-US" sz="6000" dirty="0"/>
          </a:p>
        </p:txBody>
      </p:sp>
    </p:spTree>
    <p:extLst>
      <p:ext uri="{BB962C8B-B14F-4D97-AF65-F5344CB8AC3E}">
        <p14:creationId xmlns:p14="http://schemas.microsoft.com/office/powerpoint/2010/main" val="2920731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Balanced Assessment System</a:t>
            </a:r>
          </a:p>
        </p:txBody>
      </p:sp>
      <p:sp>
        <p:nvSpPr>
          <p:cNvPr id="2" name="Rectangle 1">
            <a:extLst>
              <a:ext uri="{FF2B5EF4-FFF2-40B4-BE49-F238E27FC236}">
                <a16:creationId xmlns:a16="http://schemas.microsoft.com/office/drawing/2014/main" id="{3C258EB6-A8B5-D443-063E-9BE5FB31EBAA}"/>
              </a:ext>
            </a:extLst>
          </p:cNvPr>
          <p:cNvSpPr/>
          <p:nvPr/>
        </p:nvSpPr>
        <p:spPr>
          <a:xfrm>
            <a:off x="838199" y="1499020"/>
            <a:ext cx="3442138" cy="3294993"/>
          </a:xfrm>
          <a:prstGeom prst="rect">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Formative Tools</a:t>
            </a:r>
          </a:p>
          <a:p>
            <a:pPr algn="ctr"/>
            <a:endParaRPr lang="en-US" b="1" dirty="0">
              <a:solidFill>
                <a:schemeClr val="tx1"/>
              </a:solidFill>
            </a:endParaRPr>
          </a:p>
          <a:p>
            <a:pPr algn="ctr"/>
            <a:r>
              <a:rPr lang="en-US" b="1" dirty="0">
                <a:solidFill>
                  <a:schemeClr val="tx1"/>
                </a:solidFill>
              </a:rPr>
              <a:t>Planned, instructionally-embedded, and ongoing</a:t>
            </a:r>
          </a:p>
          <a:p>
            <a:pPr algn="ctr"/>
            <a:r>
              <a:rPr lang="en-US" b="1" dirty="0">
                <a:solidFill>
                  <a:schemeClr val="tx1"/>
                </a:solidFill>
              </a:rPr>
              <a:t>Minute by minute between teacher and student</a:t>
            </a:r>
          </a:p>
          <a:p>
            <a:pPr algn="ctr"/>
            <a:endParaRPr lang="en-US" b="1" dirty="0">
              <a:solidFill>
                <a:schemeClr val="tx1"/>
              </a:solidFill>
            </a:endParaRPr>
          </a:p>
        </p:txBody>
      </p:sp>
      <p:sp>
        <p:nvSpPr>
          <p:cNvPr id="3" name="Rectangle 2">
            <a:extLst>
              <a:ext uri="{FF2B5EF4-FFF2-40B4-BE49-F238E27FC236}">
                <a16:creationId xmlns:a16="http://schemas.microsoft.com/office/drawing/2014/main" id="{BCCA13C4-8CF4-2407-5A29-A95E5CA8F9E0}"/>
              </a:ext>
            </a:extLst>
          </p:cNvPr>
          <p:cNvSpPr/>
          <p:nvPr/>
        </p:nvSpPr>
        <p:spPr>
          <a:xfrm>
            <a:off x="4081955" y="1785993"/>
            <a:ext cx="3442138" cy="32949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Interim Assessments</a:t>
            </a:r>
          </a:p>
          <a:p>
            <a:pPr algn="ctr"/>
            <a:endParaRPr lang="en-US" b="1" dirty="0">
              <a:solidFill>
                <a:schemeClr val="tx1"/>
              </a:solidFill>
            </a:endParaRPr>
          </a:p>
          <a:p>
            <a:pPr algn="ctr"/>
            <a:r>
              <a:rPr lang="en-US" b="1" dirty="0">
                <a:solidFill>
                  <a:schemeClr val="tx1"/>
                </a:solidFill>
              </a:rPr>
              <a:t>Intentionally developed and administered at particular intervals of the school year</a:t>
            </a:r>
          </a:p>
          <a:p>
            <a:pPr algn="ctr"/>
            <a:r>
              <a:rPr lang="en-US" b="1" dirty="0">
                <a:solidFill>
                  <a:schemeClr val="tx1"/>
                </a:solidFill>
              </a:rPr>
              <a:t>Can be aggregated at classroom or building level</a:t>
            </a:r>
          </a:p>
          <a:p>
            <a:pPr algn="ctr"/>
            <a:r>
              <a:rPr lang="en-US" b="1" dirty="0">
                <a:solidFill>
                  <a:schemeClr val="tx1"/>
                </a:solidFill>
              </a:rPr>
              <a:t>Typically focuses on smaller number of standards</a:t>
            </a:r>
          </a:p>
        </p:txBody>
      </p:sp>
      <p:sp>
        <p:nvSpPr>
          <p:cNvPr id="4" name="Rectangle 3">
            <a:extLst>
              <a:ext uri="{FF2B5EF4-FFF2-40B4-BE49-F238E27FC236}">
                <a16:creationId xmlns:a16="http://schemas.microsoft.com/office/drawing/2014/main" id="{B9C90CF3-157A-3686-F1E7-028D418E025B}"/>
              </a:ext>
            </a:extLst>
          </p:cNvPr>
          <p:cNvSpPr/>
          <p:nvPr/>
        </p:nvSpPr>
        <p:spPr>
          <a:xfrm>
            <a:off x="7325710" y="1977661"/>
            <a:ext cx="3442138" cy="3294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Summative Assessments</a:t>
            </a:r>
          </a:p>
          <a:p>
            <a:pPr algn="ctr"/>
            <a:endParaRPr lang="en-US" b="1" dirty="0">
              <a:solidFill>
                <a:schemeClr val="tx1"/>
              </a:solidFill>
            </a:endParaRPr>
          </a:p>
          <a:p>
            <a:pPr algn="ctr"/>
            <a:r>
              <a:rPr lang="en-US" b="1" dirty="0">
                <a:solidFill>
                  <a:schemeClr val="tx1"/>
                </a:solidFill>
              </a:rPr>
              <a:t>Provide evidence of learning and mastery of standards at end point in time</a:t>
            </a:r>
          </a:p>
          <a:p>
            <a:pPr algn="ctr"/>
            <a:r>
              <a:rPr lang="en-US" b="1" dirty="0">
                <a:solidFill>
                  <a:schemeClr val="tx1"/>
                </a:solidFill>
              </a:rPr>
              <a:t>End of year</a:t>
            </a:r>
          </a:p>
          <a:p>
            <a:pPr algn="ctr"/>
            <a:r>
              <a:rPr lang="en-US" b="1" dirty="0">
                <a:solidFill>
                  <a:schemeClr val="tx1"/>
                </a:solidFill>
              </a:rPr>
              <a:t>Comprehensive</a:t>
            </a:r>
          </a:p>
          <a:p>
            <a:pPr algn="ctr"/>
            <a:r>
              <a:rPr lang="en-US" b="1" dirty="0">
                <a:solidFill>
                  <a:schemeClr val="tx1"/>
                </a:solidFill>
              </a:rPr>
              <a:t>Can be used as a snapshot within and across schools and districts</a:t>
            </a:r>
          </a:p>
        </p:txBody>
      </p:sp>
      <p:sp>
        <p:nvSpPr>
          <p:cNvPr id="6" name="Rectangle 5">
            <a:extLst>
              <a:ext uri="{FF2B5EF4-FFF2-40B4-BE49-F238E27FC236}">
                <a16:creationId xmlns:a16="http://schemas.microsoft.com/office/drawing/2014/main" id="{5AB1CB8D-12AD-0816-B9B4-2A4641740E03}"/>
              </a:ext>
            </a:extLst>
          </p:cNvPr>
          <p:cNvSpPr/>
          <p:nvPr/>
        </p:nvSpPr>
        <p:spPr>
          <a:xfrm>
            <a:off x="1907628" y="5453647"/>
            <a:ext cx="8150773" cy="69368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All based on Kansas Standards</a:t>
            </a:r>
          </a:p>
        </p:txBody>
      </p:sp>
    </p:spTree>
    <p:extLst>
      <p:ext uri="{BB962C8B-B14F-4D97-AF65-F5344CB8AC3E}">
        <p14:creationId xmlns:p14="http://schemas.microsoft.com/office/powerpoint/2010/main" val="3166407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2B35-69BE-4118-97BC-C1FBC0EBFBB6}"/>
              </a:ext>
            </a:extLst>
          </p:cNvPr>
          <p:cNvSpPr>
            <a:spLocks noGrp="1"/>
          </p:cNvSpPr>
          <p:nvPr>
            <p:ph type="title"/>
          </p:nvPr>
        </p:nvSpPr>
        <p:spPr/>
        <p:txBody>
          <a:bodyPr/>
          <a:lstStyle/>
          <a:p>
            <a:r>
              <a:rPr lang="en-US" dirty="0"/>
              <a:t>Where do all my tests fit?</a:t>
            </a:r>
          </a:p>
        </p:txBody>
      </p:sp>
      <p:sp>
        <p:nvSpPr>
          <p:cNvPr id="4" name="Slide Number Placeholder 3">
            <a:extLst>
              <a:ext uri="{FF2B5EF4-FFF2-40B4-BE49-F238E27FC236}">
                <a16:creationId xmlns:a16="http://schemas.microsoft.com/office/drawing/2014/main" id="{A5222ABE-CA6C-4927-B95D-1F1B2F89A1C1}"/>
              </a:ext>
            </a:extLst>
          </p:cNvPr>
          <p:cNvSpPr>
            <a:spLocks noGrp="1"/>
          </p:cNvSpPr>
          <p:nvPr>
            <p:ph type="sldNum" sz="quarter" idx="12"/>
          </p:nvPr>
        </p:nvSpPr>
        <p:spPr/>
        <p:txBody>
          <a:bodyPr/>
          <a:lstStyle/>
          <a:p>
            <a:fld id="{F94C5651-F708-497B-A598-45F059B6BCA7}" type="slidenum">
              <a:rPr lang="en-US" smtClean="0"/>
              <a:t>44</a:t>
            </a:fld>
            <a:endParaRPr lang="en-US" dirty="0"/>
          </a:p>
        </p:txBody>
      </p:sp>
      <p:sp>
        <p:nvSpPr>
          <p:cNvPr id="5" name="Oval 4">
            <a:extLst>
              <a:ext uri="{FF2B5EF4-FFF2-40B4-BE49-F238E27FC236}">
                <a16:creationId xmlns:a16="http://schemas.microsoft.com/office/drawing/2014/main" id="{90CD8C42-A616-4A04-9064-0F9C8BAC52B8}"/>
              </a:ext>
            </a:extLst>
          </p:cNvPr>
          <p:cNvSpPr/>
          <p:nvPr/>
        </p:nvSpPr>
        <p:spPr>
          <a:xfrm>
            <a:off x="1102723" y="1606868"/>
            <a:ext cx="4147458" cy="2050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End of chapter test = interim</a:t>
            </a:r>
          </a:p>
        </p:txBody>
      </p:sp>
      <p:sp>
        <p:nvSpPr>
          <p:cNvPr id="6" name="Oval 5">
            <a:extLst>
              <a:ext uri="{FF2B5EF4-FFF2-40B4-BE49-F238E27FC236}">
                <a16:creationId xmlns:a16="http://schemas.microsoft.com/office/drawing/2014/main" id="{5B05C2E2-F737-462E-B386-F15695589B38}"/>
              </a:ext>
            </a:extLst>
          </p:cNvPr>
          <p:cNvSpPr/>
          <p:nvPr/>
        </p:nvSpPr>
        <p:spPr>
          <a:xfrm>
            <a:off x="6242180" y="1606868"/>
            <a:ext cx="4220080" cy="2050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dirty="0"/>
              <a:t>Teacher-created end-of-unit test = all three?</a:t>
            </a:r>
          </a:p>
        </p:txBody>
      </p:sp>
      <p:sp>
        <p:nvSpPr>
          <p:cNvPr id="7" name="Oval 6">
            <a:extLst>
              <a:ext uri="{FF2B5EF4-FFF2-40B4-BE49-F238E27FC236}">
                <a16:creationId xmlns:a16="http://schemas.microsoft.com/office/drawing/2014/main" id="{441D47BE-0A2B-4B58-A35E-17C4B1F279E3}"/>
              </a:ext>
            </a:extLst>
          </p:cNvPr>
          <p:cNvSpPr/>
          <p:nvPr/>
        </p:nvSpPr>
        <p:spPr>
          <a:xfrm>
            <a:off x="1102723" y="3948956"/>
            <a:ext cx="4147457" cy="2059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dirty="0"/>
              <a:t>ACT = more like a screener</a:t>
            </a:r>
          </a:p>
        </p:txBody>
      </p:sp>
      <p:sp>
        <p:nvSpPr>
          <p:cNvPr id="8" name="Oval 7">
            <a:extLst>
              <a:ext uri="{FF2B5EF4-FFF2-40B4-BE49-F238E27FC236}">
                <a16:creationId xmlns:a16="http://schemas.microsoft.com/office/drawing/2014/main" id="{EE028D1B-960A-451A-87F9-91C017306D3A}"/>
              </a:ext>
            </a:extLst>
          </p:cNvPr>
          <p:cNvSpPr/>
          <p:nvPr/>
        </p:nvSpPr>
        <p:spPr>
          <a:xfrm>
            <a:off x="6242180" y="3853543"/>
            <a:ext cx="4388031" cy="215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dirty="0"/>
              <a:t>Fastbridge dyslexia screener = screeners are different</a:t>
            </a:r>
          </a:p>
        </p:txBody>
      </p:sp>
    </p:spTree>
    <p:extLst>
      <p:ext uri="{BB962C8B-B14F-4D97-AF65-F5344CB8AC3E}">
        <p14:creationId xmlns:p14="http://schemas.microsoft.com/office/powerpoint/2010/main" val="364645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84DB-AA12-4033-A3AB-669F8CA64424}"/>
              </a:ext>
            </a:extLst>
          </p:cNvPr>
          <p:cNvSpPr>
            <a:spLocks noGrp="1"/>
          </p:cNvSpPr>
          <p:nvPr>
            <p:ph type="title"/>
          </p:nvPr>
        </p:nvSpPr>
        <p:spPr>
          <a:xfrm>
            <a:off x="838200" y="365125"/>
            <a:ext cx="10515600" cy="1650047"/>
          </a:xfrm>
        </p:spPr>
        <p:txBody>
          <a:bodyPr/>
          <a:lstStyle/>
          <a:p>
            <a:r>
              <a:rPr lang="en-US" dirty="0"/>
              <a:t>Exercise #1: What assessments do you give throughout the year?</a:t>
            </a:r>
          </a:p>
        </p:txBody>
      </p:sp>
      <p:sp>
        <p:nvSpPr>
          <p:cNvPr id="3" name="Content Placeholder 2">
            <a:extLst>
              <a:ext uri="{FF2B5EF4-FFF2-40B4-BE49-F238E27FC236}">
                <a16:creationId xmlns:a16="http://schemas.microsoft.com/office/drawing/2014/main" id="{5D83C948-581F-40B7-B8F6-50A593631CEE}"/>
              </a:ext>
            </a:extLst>
          </p:cNvPr>
          <p:cNvSpPr>
            <a:spLocks noGrp="1"/>
          </p:cNvSpPr>
          <p:nvPr>
            <p:ph idx="1"/>
          </p:nvPr>
        </p:nvSpPr>
        <p:spPr>
          <a:xfrm>
            <a:off x="838200" y="2194560"/>
            <a:ext cx="10515600" cy="3982402"/>
          </a:xfrm>
        </p:spPr>
        <p:txBody>
          <a:bodyPr/>
          <a:lstStyle/>
          <a:p>
            <a:r>
              <a:rPr lang="en-US" dirty="0"/>
              <a:t>Talk to your neighbors about the types of assessments you use. Try to use the three main categories plus “screener” as you do so.</a:t>
            </a:r>
          </a:p>
          <a:p>
            <a:pPr lvl="1"/>
            <a:r>
              <a:rPr lang="en-US" dirty="0"/>
              <a:t>Summative</a:t>
            </a:r>
          </a:p>
          <a:p>
            <a:pPr lvl="1"/>
            <a:r>
              <a:rPr lang="en-US" dirty="0"/>
              <a:t>Interim</a:t>
            </a:r>
          </a:p>
          <a:p>
            <a:pPr lvl="1"/>
            <a:r>
              <a:rPr lang="en-US" dirty="0"/>
              <a:t>Formative</a:t>
            </a:r>
          </a:p>
          <a:p>
            <a:pPr lvl="1"/>
            <a:r>
              <a:rPr lang="en-US" dirty="0"/>
              <a:t>Screener</a:t>
            </a:r>
          </a:p>
        </p:txBody>
      </p:sp>
      <p:sp>
        <p:nvSpPr>
          <p:cNvPr id="4" name="Slide Number Placeholder 3">
            <a:extLst>
              <a:ext uri="{FF2B5EF4-FFF2-40B4-BE49-F238E27FC236}">
                <a16:creationId xmlns:a16="http://schemas.microsoft.com/office/drawing/2014/main" id="{A9131553-8554-448C-856C-C229E02CB184}"/>
              </a:ext>
            </a:extLst>
          </p:cNvPr>
          <p:cNvSpPr>
            <a:spLocks noGrp="1"/>
          </p:cNvSpPr>
          <p:nvPr>
            <p:ph type="sldNum" sz="quarter" idx="12"/>
          </p:nvPr>
        </p:nvSpPr>
        <p:spPr/>
        <p:txBody>
          <a:bodyPr/>
          <a:lstStyle/>
          <a:p>
            <a:fld id="{F94C5651-F708-497B-A598-45F059B6BCA7}" type="slidenum">
              <a:rPr lang="en-US" smtClean="0"/>
              <a:t>45</a:t>
            </a:fld>
            <a:endParaRPr lang="en-US"/>
          </a:p>
        </p:txBody>
      </p:sp>
    </p:spTree>
    <p:extLst>
      <p:ext uri="{BB962C8B-B14F-4D97-AF65-F5344CB8AC3E}">
        <p14:creationId xmlns:p14="http://schemas.microsoft.com/office/powerpoint/2010/main" val="1146118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B286B7-17BA-D510-6CFF-CA4135E5015F}"/>
              </a:ext>
            </a:extLst>
          </p:cNvPr>
          <p:cNvSpPr>
            <a:spLocks noGrp="1"/>
          </p:cNvSpPr>
          <p:nvPr>
            <p:ph idx="1"/>
          </p:nvPr>
        </p:nvSpPr>
        <p:spPr>
          <a:xfrm>
            <a:off x="838200" y="1690687"/>
            <a:ext cx="10515600" cy="4486275"/>
          </a:xfrm>
        </p:spPr>
        <p:txBody>
          <a:bodyPr>
            <a:normAutofit/>
          </a:bodyPr>
          <a:lstStyle/>
          <a:p>
            <a:pPr marL="0" indent="0">
              <a:buNone/>
            </a:pPr>
            <a:r>
              <a:rPr lang="en-US" sz="6000" dirty="0">
                <a:solidFill>
                  <a:srgbClr val="000000"/>
                </a:solidFill>
                <a:effectLst/>
                <a:latin typeface="Arial" panose="020B0604020202020204" pitchFamily="34" charset="0"/>
                <a:ea typeface="Calibri" panose="020F0502020204030204" pitchFamily="34" charset="0"/>
              </a:rPr>
              <a:t>Use the code </a:t>
            </a:r>
            <a:r>
              <a:rPr lang="en-US" sz="6000" b="1" dirty="0">
                <a:solidFill>
                  <a:srgbClr val="000000"/>
                </a:solidFill>
                <a:effectLst/>
                <a:latin typeface="Arial" panose="020B0604020202020204" pitchFamily="34" charset="0"/>
                <a:ea typeface="Calibri" panose="020F0502020204030204" pitchFamily="34" charset="0"/>
              </a:rPr>
              <a:t>4645 3854</a:t>
            </a:r>
            <a:endParaRPr lang="en-US" sz="6000" dirty="0"/>
          </a:p>
          <a:p>
            <a:endParaRPr lang="en-US" sz="4800" dirty="0"/>
          </a:p>
          <a:p>
            <a:r>
              <a:rPr lang="en-US" sz="4800" dirty="0"/>
              <a:t>What </a:t>
            </a:r>
            <a:r>
              <a:rPr lang="en-US" sz="4800" b="1" dirty="0">
                <a:solidFill>
                  <a:srgbClr val="FF0000"/>
                </a:solidFill>
              </a:rPr>
              <a:t>summative</a:t>
            </a:r>
            <a:r>
              <a:rPr lang="en-US" sz="4800" dirty="0"/>
              <a:t> assessment has the most value in your district?</a:t>
            </a:r>
          </a:p>
        </p:txBody>
      </p:sp>
      <p:sp>
        <p:nvSpPr>
          <p:cNvPr id="3" name="Title 2">
            <a:extLst>
              <a:ext uri="{FF2B5EF4-FFF2-40B4-BE49-F238E27FC236}">
                <a16:creationId xmlns:a16="http://schemas.microsoft.com/office/drawing/2014/main" id="{8F9BE18F-9E69-953B-BFCE-A4FDBCA9760D}"/>
              </a:ext>
            </a:extLst>
          </p:cNvPr>
          <p:cNvSpPr>
            <a:spLocks noGrp="1"/>
          </p:cNvSpPr>
          <p:nvPr>
            <p:ph type="title"/>
          </p:nvPr>
        </p:nvSpPr>
        <p:spPr/>
        <p:txBody>
          <a:bodyPr>
            <a:normAutofit/>
          </a:bodyPr>
          <a:lstStyle/>
          <a:p>
            <a:r>
              <a:rPr lang="en-US" sz="6000" dirty="0">
                <a:solidFill>
                  <a:srgbClr val="000000"/>
                </a:solidFill>
                <a:effectLst/>
                <a:latin typeface="Arial" panose="020B0604020202020204" pitchFamily="34" charset="0"/>
                <a:ea typeface="Calibri" panose="020F0502020204030204" pitchFamily="34" charset="0"/>
              </a:rPr>
              <a:t>Go to </a:t>
            </a:r>
            <a:r>
              <a:rPr lang="en-US" sz="6000" b="1" u="sng" dirty="0">
                <a:solidFill>
                  <a:srgbClr val="000000"/>
                </a:solidFill>
                <a:effectLst/>
                <a:latin typeface="Arial" panose="020B0604020202020204" pitchFamily="34" charset="0"/>
                <a:ea typeface="Calibri" panose="020F0502020204030204" pitchFamily="34" charset="0"/>
                <a:hlinkClick r:id="rId2"/>
              </a:rPr>
              <a:t>www.menti.com</a:t>
            </a:r>
            <a:r>
              <a:rPr lang="en-US" sz="6000" dirty="0">
                <a:solidFill>
                  <a:srgbClr val="000000"/>
                </a:solidFill>
                <a:effectLst/>
                <a:latin typeface="Arial" panose="020B0604020202020204" pitchFamily="34" charset="0"/>
                <a:ea typeface="Calibri" panose="020F0502020204030204" pitchFamily="34" charset="0"/>
              </a:rPr>
              <a:t> </a:t>
            </a:r>
            <a:endParaRPr lang="en-US" sz="6000" dirty="0"/>
          </a:p>
        </p:txBody>
      </p:sp>
    </p:spTree>
    <p:extLst>
      <p:ext uri="{BB962C8B-B14F-4D97-AF65-F5344CB8AC3E}">
        <p14:creationId xmlns:p14="http://schemas.microsoft.com/office/powerpoint/2010/main" val="2191637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B286B7-17BA-D510-6CFF-CA4135E5015F}"/>
              </a:ext>
            </a:extLst>
          </p:cNvPr>
          <p:cNvSpPr>
            <a:spLocks noGrp="1"/>
          </p:cNvSpPr>
          <p:nvPr>
            <p:ph idx="1"/>
          </p:nvPr>
        </p:nvSpPr>
        <p:spPr>
          <a:xfrm>
            <a:off x="838200" y="1690687"/>
            <a:ext cx="10515600" cy="4486275"/>
          </a:xfrm>
        </p:spPr>
        <p:txBody>
          <a:bodyPr>
            <a:normAutofit/>
          </a:bodyPr>
          <a:lstStyle/>
          <a:p>
            <a:pPr marL="0" indent="0">
              <a:buNone/>
            </a:pPr>
            <a:r>
              <a:rPr lang="en-US" sz="6000" dirty="0">
                <a:solidFill>
                  <a:srgbClr val="000000"/>
                </a:solidFill>
                <a:effectLst/>
                <a:latin typeface="Arial" panose="020B0604020202020204" pitchFamily="34" charset="0"/>
                <a:ea typeface="Calibri" panose="020F0502020204030204" pitchFamily="34" charset="0"/>
              </a:rPr>
              <a:t>Use the code </a:t>
            </a:r>
            <a:r>
              <a:rPr lang="en-US" sz="6000" b="1" dirty="0">
                <a:solidFill>
                  <a:srgbClr val="000000"/>
                </a:solidFill>
                <a:effectLst/>
                <a:latin typeface="Arial" panose="020B0604020202020204" pitchFamily="34" charset="0"/>
                <a:ea typeface="Calibri" panose="020F0502020204030204" pitchFamily="34" charset="0"/>
              </a:rPr>
              <a:t>4645 3854</a:t>
            </a:r>
            <a:endParaRPr lang="en-US" sz="6000" dirty="0"/>
          </a:p>
          <a:p>
            <a:endParaRPr lang="en-US" sz="4800" dirty="0"/>
          </a:p>
          <a:p>
            <a:r>
              <a:rPr lang="en-US" sz="4800" dirty="0"/>
              <a:t>What </a:t>
            </a:r>
            <a:r>
              <a:rPr lang="en-US" sz="4800" b="1" dirty="0">
                <a:solidFill>
                  <a:srgbClr val="FF0000"/>
                </a:solidFill>
              </a:rPr>
              <a:t>interim</a:t>
            </a:r>
            <a:r>
              <a:rPr lang="en-US" sz="4800" dirty="0"/>
              <a:t> assessment has the most value in your district?</a:t>
            </a:r>
          </a:p>
        </p:txBody>
      </p:sp>
      <p:sp>
        <p:nvSpPr>
          <p:cNvPr id="3" name="Title 2">
            <a:extLst>
              <a:ext uri="{FF2B5EF4-FFF2-40B4-BE49-F238E27FC236}">
                <a16:creationId xmlns:a16="http://schemas.microsoft.com/office/drawing/2014/main" id="{8F9BE18F-9E69-953B-BFCE-A4FDBCA9760D}"/>
              </a:ext>
            </a:extLst>
          </p:cNvPr>
          <p:cNvSpPr>
            <a:spLocks noGrp="1"/>
          </p:cNvSpPr>
          <p:nvPr>
            <p:ph type="title"/>
          </p:nvPr>
        </p:nvSpPr>
        <p:spPr/>
        <p:txBody>
          <a:bodyPr>
            <a:normAutofit/>
          </a:bodyPr>
          <a:lstStyle/>
          <a:p>
            <a:r>
              <a:rPr lang="en-US" sz="6000" dirty="0">
                <a:solidFill>
                  <a:srgbClr val="000000"/>
                </a:solidFill>
                <a:effectLst/>
                <a:latin typeface="Arial" panose="020B0604020202020204" pitchFamily="34" charset="0"/>
                <a:ea typeface="Calibri" panose="020F0502020204030204" pitchFamily="34" charset="0"/>
              </a:rPr>
              <a:t>Go to </a:t>
            </a:r>
            <a:r>
              <a:rPr lang="en-US" sz="6000" b="1" u="sng" dirty="0">
                <a:solidFill>
                  <a:srgbClr val="000000"/>
                </a:solidFill>
                <a:effectLst/>
                <a:latin typeface="Arial" panose="020B0604020202020204" pitchFamily="34" charset="0"/>
                <a:ea typeface="Calibri" panose="020F0502020204030204" pitchFamily="34" charset="0"/>
                <a:hlinkClick r:id="rId2"/>
              </a:rPr>
              <a:t>www.menti.com</a:t>
            </a:r>
            <a:r>
              <a:rPr lang="en-US" sz="6000" dirty="0">
                <a:solidFill>
                  <a:srgbClr val="000000"/>
                </a:solidFill>
                <a:effectLst/>
                <a:latin typeface="Arial" panose="020B0604020202020204" pitchFamily="34" charset="0"/>
                <a:ea typeface="Calibri" panose="020F0502020204030204" pitchFamily="34" charset="0"/>
              </a:rPr>
              <a:t> </a:t>
            </a:r>
            <a:endParaRPr lang="en-US" sz="6000" dirty="0"/>
          </a:p>
        </p:txBody>
      </p:sp>
    </p:spTree>
    <p:extLst>
      <p:ext uri="{BB962C8B-B14F-4D97-AF65-F5344CB8AC3E}">
        <p14:creationId xmlns:p14="http://schemas.microsoft.com/office/powerpoint/2010/main" val="3720357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B286B7-17BA-D510-6CFF-CA4135E5015F}"/>
              </a:ext>
            </a:extLst>
          </p:cNvPr>
          <p:cNvSpPr>
            <a:spLocks noGrp="1"/>
          </p:cNvSpPr>
          <p:nvPr>
            <p:ph idx="1"/>
          </p:nvPr>
        </p:nvSpPr>
        <p:spPr>
          <a:xfrm>
            <a:off x="838200" y="1816767"/>
            <a:ext cx="10515600" cy="4360195"/>
          </a:xfrm>
        </p:spPr>
        <p:txBody>
          <a:bodyPr>
            <a:normAutofit/>
          </a:bodyPr>
          <a:lstStyle/>
          <a:p>
            <a:pPr marL="0" indent="0">
              <a:buNone/>
            </a:pPr>
            <a:r>
              <a:rPr lang="en-US" sz="6000" dirty="0">
                <a:solidFill>
                  <a:srgbClr val="000000"/>
                </a:solidFill>
                <a:effectLst/>
                <a:latin typeface="Arial" panose="020B0604020202020204" pitchFamily="34" charset="0"/>
                <a:ea typeface="Calibri" panose="020F0502020204030204" pitchFamily="34" charset="0"/>
              </a:rPr>
              <a:t>Use the code </a:t>
            </a:r>
            <a:r>
              <a:rPr lang="en-US" sz="6000" b="1" dirty="0">
                <a:solidFill>
                  <a:srgbClr val="000000"/>
                </a:solidFill>
                <a:effectLst/>
                <a:latin typeface="Arial" panose="020B0604020202020204" pitchFamily="34" charset="0"/>
                <a:ea typeface="Calibri" panose="020F0502020204030204" pitchFamily="34" charset="0"/>
              </a:rPr>
              <a:t>4645 3854</a:t>
            </a:r>
            <a:endParaRPr lang="en-US" sz="6000" dirty="0"/>
          </a:p>
          <a:p>
            <a:endParaRPr lang="en-US" sz="4800" dirty="0"/>
          </a:p>
          <a:p>
            <a:r>
              <a:rPr lang="en-US" sz="4800" dirty="0"/>
              <a:t>What </a:t>
            </a:r>
            <a:r>
              <a:rPr lang="en-US" sz="4800" b="1" dirty="0">
                <a:solidFill>
                  <a:srgbClr val="FF0000"/>
                </a:solidFill>
              </a:rPr>
              <a:t>formative</a:t>
            </a:r>
            <a:r>
              <a:rPr lang="en-US" sz="4800" b="1" dirty="0"/>
              <a:t> </a:t>
            </a:r>
            <a:r>
              <a:rPr lang="en-US" sz="4800" dirty="0"/>
              <a:t>assessment has the most value in your district?</a:t>
            </a:r>
          </a:p>
        </p:txBody>
      </p:sp>
      <p:sp>
        <p:nvSpPr>
          <p:cNvPr id="3" name="Title 2">
            <a:extLst>
              <a:ext uri="{FF2B5EF4-FFF2-40B4-BE49-F238E27FC236}">
                <a16:creationId xmlns:a16="http://schemas.microsoft.com/office/drawing/2014/main" id="{8F9BE18F-9E69-953B-BFCE-A4FDBCA9760D}"/>
              </a:ext>
            </a:extLst>
          </p:cNvPr>
          <p:cNvSpPr>
            <a:spLocks noGrp="1"/>
          </p:cNvSpPr>
          <p:nvPr>
            <p:ph type="title"/>
          </p:nvPr>
        </p:nvSpPr>
        <p:spPr/>
        <p:txBody>
          <a:bodyPr>
            <a:normAutofit/>
          </a:bodyPr>
          <a:lstStyle/>
          <a:p>
            <a:r>
              <a:rPr lang="en-US" sz="6000" dirty="0">
                <a:solidFill>
                  <a:srgbClr val="000000"/>
                </a:solidFill>
                <a:effectLst/>
                <a:latin typeface="Arial" panose="020B0604020202020204" pitchFamily="34" charset="0"/>
                <a:ea typeface="Calibri" panose="020F0502020204030204" pitchFamily="34" charset="0"/>
              </a:rPr>
              <a:t>Go to </a:t>
            </a:r>
            <a:r>
              <a:rPr lang="en-US" sz="6000" b="1" u="sng" dirty="0">
                <a:solidFill>
                  <a:srgbClr val="000000"/>
                </a:solidFill>
                <a:effectLst/>
                <a:latin typeface="Arial" panose="020B0604020202020204" pitchFamily="34" charset="0"/>
                <a:ea typeface="Calibri" panose="020F0502020204030204" pitchFamily="34" charset="0"/>
                <a:hlinkClick r:id="rId2"/>
              </a:rPr>
              <a:t>www.menti.com</a:t>
            </a:r>
            <a:r>
              <a:rPr lang="en-US" sz="6000" dirty="0">
                <a:solidFill>
                  <a:srgbClr val="000000"/>
                </a:solidFill>
                <a:effectLst/>
                <a:latin typeface="Arial" panose="020B0604020202020204" pitchFamily="34" charset="0"/>
                <a:ea typeface="Calibri" panose="020F0502020204030204" pitchFamily="34" charset="0"/>
              </a:rPr>
              <a:t> </a:t>
            </a:r>
            <a:endParaRPr lang="en-US" sz="6000" dirty="0"/>
          </a:p>
        </p:txBody>
      </p:sp>
    </p:spTree>
    <p:extLst>
      <p:ext uri="{BB962C8B-B14F-4D97-AF65-F5344CB8AC3E}">
        <p14:creationId xmlns:p14="http://schemas.microsoft.com/office/powerpoint/2010/main" val="1803151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7EB3-16AB-4389-A3BE-BBBABF9B6BCA}"/>
              </a:ext>
            </a:extLst>
          </p:cNvPr>
          <p:cNvSpPr>
            <a:spLocks noGrp="1"/>
          </p:cNvSpPr>
          <p:nvPr>
            <p:ph type="title"/>
          </p:nvPr>
        </p:nvSpPr>
        <p:spPr>
          <a:xfrm>
            <a:off x="839788" y="457200"/>
            <a:ext cx="10512423" cy="1008743"/>
          </a:xfrm>
        </p:spPr>
        <p:txBody>
          <a:bodyPr vert="horz" lIns="91440" tIns="45720" rIns="91440" bIns="45720" rtlCol="0" anchor="b">
            <a:normAutofit fontScale="90000"/>
          </a:bodyPr>
          <a:lstStyle/>
          <a:p>
            <a:r>
              <a:rPr lang="en-US" sz="4400" kern="1200" dirty="0">
                <a:solidFill>
                  <a:srgbClr val="000000"/>
                </a:solidFill>
                <a:latin typeface="+mj-lt"/>
                <a:ea typeface="+mj-ea"/>
                <a:cs typeface="+mj-cs"/>
              </a:rPr>
              <a:t>Using Assessments in a Balanced Systems</a:t>
            </a:r>
            <a:br>
              <a:rPr lang="en-US" kern="1200" dirty="0">
                <a:solidFill>
                  <a:srgbClr val="002060"/>
                </a:solidFill>
                <a:latin typeface="+mj-lt"/>
                <a:ea typeface="+mj-ea"/>
                <a:cs typeface="+mj-cs"/>
              </a:rPr>
            </a:br>
            <a:endParaRPr lang="en-US" kern="1200" dirty="0">
              <a:solidFill>
                <a:srgbClr val="002060"/>
              </a:solidFill>
              <a:latin typeface="+mj-lt"/>
              <a:ea typeface="+mj-ea"/>
              <a:cs typeface="+mj-cs"/>
            </a:endParaRPr>
          </a:p>
        </p:txBody>
      </p:sp>
      <p:sp>
        <p:nvSpPr>
          <p:cNvPr id="5" name="TextBox 4">
            <a:extLst>
              <a:ext uri="{FF2B5EF4-FFF2-40B4-BE49-F238E27FC236}">
                <a16:creationId xmlns:a16="http://schemas.microsoft.com/office/drawing/2014/main" id="{5ED4C21E-CE09-4304-94A1-32855B9DAC36}"/>
              </a:ext>
            </a:extLst>
          </p:cNvPr>
          <p:cNvSpPr txBox="1"/>
          <p:nvPr/>
        </p:nvSpPr>
        <p:spPr>
          <a:xfrm>
            <a:off x="839789" y="2057400"/>
            <a:ext cx="2222726" cy="3811588"/>
          </a:xfrm>
          <a:prstGeom prst="rect">
            <a:avLst/>
          </a:prstGeom>
        </p:spPr>
        <p:txBody>
          <a:bodyPr vert="horz" lIns="91440" tIns="45720" rIns="91440" bIns="45720" rtlCol="0">
            <a:normAutofit/>
          </a:bodyPr>
          <a:lstStyle/>
          <a:p>
            <a:pPr>
              <a:lnSpc>
                <a:spcPct val="90000"/>
              </a:lnSpc>
              <a:spcBef>
                <a:spcPts val="1000"/>
              </a:spcBef>
            </a:pPr>
            <a:r>
              <a:rPr lang="en-US" sz="2400" i="1" kern="1200" dirty="0">
                <a:latin typeface="+mn-lt"/>
                <a:ea typeface="+mn-ea"/>
                <a:cs typeface="+mn-cs"/>
              </a:rPr>
              <a:t>Once we understand the types of assessments, the next question is “how do we use them all appropriately?”</a:t>
            </a:r>
          </a:p>
        </p:txBody>
      </p:sp>
      <p:sp>
        <p:nvSpPr>
          <p:cNvPr id="4" name="Slide Number Placeholder 3">
            <a:extLst>
              <a:ext uri="{FF2B5EF4-FFF2-40B4-BE49-F238E27FC236}">
                <a16:creationId xmlns:a16="http://schemas.microsoft.com/office/drawing/2014/main" id="{F886FB97-B3C8-48DB-9966-337C760077B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94C5651-F708-497B-A598-45F059B6BCA7}" type="slidenum">
              <a:rPr lang="en-US" smtClean="0"/>
              <a:pPr>
                <a:spcAft>
                  <a:spcPts val="600"/>
                </a:spcAft>
              </a:pPr>
              <a:t>49</a:t>
            </a:fld>
            <a:endParaRPr lang="en-US"/>
          </a:p>
        </p:txBody>
      </p:sp>
      <p:graphicFrame>
        <p:nvGraphicFramePr>
          <p:cNvPr id="6" name="Content Placeholder 2">
            <a:extLst>
              <a:ext uri="{FF2B5EF4-FFF2-40B4-BE49-F238E27FC236}">
                <a16:creationId xmlns:a16="http://schemas.microsoft.com/office/drawing/2014/main" id="{4F2F696B-8B1D-41BA-8671-FCE5E67F4011}"/>
              </a:ext>
            </a:extLst>
          </p:cNvPr>
          <p:cNvGraphicFramePr>
            <a:graphicFrameLocks noGrp="1"/>
          </p:cNvGraphicFramePr>
          <p:nvPr>
            <p:ph idx="1"/>
          </p:nvPr>
        </p:nvGraphicFramePr>
        <p:xfrm>
          <a:off x="3312482" y="1268588"/>
          <a:ext cx="8130040" cy="4824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94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7875c048af_0_39"/>
          <p:cNvSpPr txBox="1">
            <a:spLocks noGrp="1"/>
          </p:cNvSpPr>
          <p:nvPr>
            <p:ph type="title"/>
          </p:nvPr>
        </p:nvSpPr>
        <p:spPr>
          <a:xfrm>
            <a:off x="839788" y="365126"/>
            <a:ext cx="10984350" cy="1149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Kansas Dyslexia Initiatives</a:t>
            </a:r>
            <a:endParaRPr dirty="0"/>
          </a:p>
        </p:txBody>
      </p:sp>
      <p:sp>
        <p:nvSpPr>
          <p:cNvPr id="181" name="Google Shape;181;g17875c048af_0_39"/>
          <p:cNvSpPr txBox="1">
            <a:spLocks noGrp="1"/>
          </p:cNvSpPr>
          <p:nvPr>
            <p:ph type="body" idx="1"/>
          </p:nvPr>
        </p:nvSpPr>
        <p:spPr>
          <a:xfrm>
            <a:off x="839787" y="1681162"/>
            <a:ext cx="9346203" cy="9144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dirty="0"/>
              <a:t>With the goal of not missing any student-</a:t>
            </a:r>
            <a:endParaRPr dirty="0"/>
          </a:p>
        </p:txBody>
      </p:sp>
      <p:sp>
        <p:nvSpPr>
          <p:cNvPr id="182" name="Google Shape;182;g17875c048af_0_39"/>
          <p:cNvSpPr txBox="1">
            <a:spLocks noGrp="1"/>
          </p:cNvSpPr>
          <p:nvPr>
            <p:ph type="body" idx="2"/>
          </p:nvPr>
        </p:nvSpPr>
        <p:spPr>
          <a:xfrm>
            <a:off x="839787" y="2671761"/>
            <a:ext cx="10568947" cy="3452592"/>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en-US" dirty="0"/>
              <a:t>Universal screening</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KIDS accountability and SO66 report for educator training</a:t>
            </a:r>
            <a:endParaRPr dirty="0"/>
          </a:p>
          <a:p>
            <a:pPr marL="0" lvl="0" indent="0" algn="l" rtl="0">
              <a:lnSpc>
                <a:spcPct val="120000"/>
              </a:lnSpc>
              <a:spcBef>
                <a:spcPts val="1000"/>
              </a:spcBef>
              <a:spcAft>
                <a:spcPts val="0"/>
              </a:spcAft>
              <a:buNone/>
            </a:pPr>
            <a:endParaRPr dirty="0"/>
          </a:p>
          <a:p>
            <a:pPr marL="0" lvl="0" indent="0" algn="l" rtl="0">
              <a:lnSpc>
                <a:spcPct val="120000"/>
              </a:lnSpc>
              <a:spcBef>
                <a:spcPts val="1000"/>
              </a:spcBef>
              <a:spcAft>
                <a:spcPts val="0"/>
              </a:spcAft>
              <a:buNone/>
            </a:pPr>
            <a:r>
              <a:rPr lang="en-US" dirty="0"/>
              <a:t>MTSS that includes strong Tier 1 instruction using science of reading evidence base and supports </a:t>
            </a:r>
            <a:r>
              <a:rPr lang="en-US" b="1" dirty="0"/>
              <a:t>all</a:t>
            </a:r>
            <a:r>
              <a:rPr lang="en-US" dirty="0"/>
              <a:t> students who are identified as needing extra support</a:t>
            </a:r>
          </a:p>
          <a:p>
            <a:pPr marL="0" lvl="0" indent="0" algn="l" rtl="0">
              <a:lnSpc>
                <a:spcPct val="120000"/>
              </a:lnSpc>
              <a:spcBef>
                <a:spcPts val="1000"/>
              </a:spcBef>
              <a:spcAft>
                <a:spcPts val="0"/>
              </a:spcAft>
              <a:buNone/>
            </a:pPr>
            <a:endParaRPr lang="en-US" dirty="0"/>
          </a:p>
          <a:p>
            <a:pPr marL="0" lvl="0" indent="0" algn="l" rtl="0">
              <a:lnSpc>
                <a:spcPct val="120000"/>
              </a:lnSpc>
              <a:spcBef>
                <a:spcPts val="1000"/>
              </a:spcBef>
              <a:spcAft>
                <a:spcPts val="0"/>
              </a:spcAft>
              <a:buNone/>
            </a:pPr>
            <a:r>
              <a:rPr lang="en-US" dirty="0"/>
              <a:t>KSDE providing continual support as districts shift away from a balanced literacy approach to a structured literacy model of instruction</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75AD98-C42D-AF45-548E-CD67A9035E52}"/>
              </a:ext>
            </a:extLst>
          </p:cNvPr>
          <p:cNvSpPr>
            <a:spLocks noGrp="1"/>
          </p:cNvSpPr>
          <p:nvPr>
            <p:ph idx="1"/>
          </p:nvPr>
        </p:nvSpPr>
        <p:spPr/>
        <p:txBody>
          <a:bodyPr/>
          <a:lstStyle/>
          <a:p>
            <a:pPr marL="0" indent="0">
              <a:buNone/>
            </a:pPr>
            <a:r>
              <a:rPr lang="en-US" dirty="0"/>
              <a:t>Talk to your neighbors and discuss how you currently use summative assessment data?</a:t>
            </a:r>
          </a:p>
          <a:p>
            <a:pPr marL="0" indent="0">
              <a:buNone/>
            </a:pPr>
            <a:endParaRPr lang="en-US" dirty="0"/>
          </a:p>
          <a:p>
            <a:r>
              <a:rPr lang="en-US" dirty="0"/>
              <a:t>What data does a summative give?</a:t>
            </a:r>
          </a:p>
          <a:p>
            <a:endParaRPr lang="en-US" dirty="0"/>
          </a:p>
          <a:p>
            <a:r>
              <a:rPr lang="en-US" dirty="0"/>
              <a:t>What data doesn’t it give?</a:t>
            </a:r>
          </a:p>
          <a:p>
            <a:pPr marL="0" indent="0">
              <a:buNone/>
            </a:pPr>
            <a:endParaRPr lang="en-US" dirty="0"/>
          </a:p>
        </p:txBody>
      </p:sp>
      <p:sp>
        <p:nvSpPr>
          <p:cNvPr id="3" name="Title 2">
            <a:extLst>
              <a:ext uri="{FF2B5EF4-FFF2-40B4-BE49-F238E27FC236}">
                <a16:creationId xmlns:a16="http://schemas.microsoft.com/office/drawing/2014/main" id="{43106540-E522-085F-A39C-9217BF9FFF66}"/>
              </a:ext>
            </a:extLst>
          </p:cNvPr>
          <p:cNvSpPr>
            <a:spLocks noGrp="1"/>
          </p:cNvSpPr>
          <p:nvPr>
            <p:ph type="title"/>
          </p:nvPr>
        </p:nvSpPr>
        <p:spPr/>
        <p:txBody>
          <a:bodyPr/>
          <a:lstStyle/>
          <a:p>
            <a:r>
              <a:rPr lang="en-US" dirty="0"/>
              <a:t>Exercise #2 Summative Data</a:t>
            </a:r>
          </a:p>
        </p:txBody>
      </p:sp>
    </p:spTree>
    <p:extLst>
      <p:ext uri="{BB962C8B-B14F-4D97-AF65-F5344CB8AC3E}">
        <p14:creationId xmlns:p14="http://schemas.microsoft.com/office/powerpoint/2010/main" val="708775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BB6832-E047-476F-4C12-586229F51ED5}"/>
              </a:ext>
            </a:extLst>
          </p:cNvPr>
          <p:cNvPicPr>
            <a:picLocks noGrp="1" noChangeAspect="1"/>
          </p:cNvPicPr>
          <p:nvPr>
            <p:ph idx="1"/>
          </p:nvPr>
        </p:nvPicPr>
        <p:blipFill>
          <a:blip r:embed="rId2"/>
          <a:stretch>
            <a:fillRect/>
          </a:stretch>
        </p:blipFill>
        <p:spPr>
          <a:xfrm>
            <a:off x="5053217" y="1259639"/>
            <a:ext cx="5871457" cy="4532313"/>
          </a:xfrm>
        </p:spPr>
      </p:pic>
      <p:sp>
        <p:nvSpPr>
          <p:cNvPr id="3" name="Title 2">
            <a:extLst>
              <a:ext uri="{FF2B5EF4-FFF2-40B4-BE49-F238E27FC236}">
                <a16:creationId xmlns:a16="http://schemas.microsoft.com/office/drawing/2014/main" id="{158F8665-D0AD-7CF0-479F-42FE6B97F81A}"/>
              </a:ext>
            </a:extLst>
          </p:cNvPr>
          <p:cNvSpPr>
            <a:spLocks noGrp="1"/>
          </p:cNvSpPr>
          <p:nvPr>
            <p:ph type="title"/>
          </p:nvPr>
        </p:nvSpPr>
        <p:spPr/>
        <p:txBody>
          <a:bodyPr/>
          <a:lstStyle/>
          <a:p>
            <a:r>
              <a:rPr lang="en-US" dirty="0"/>
              <a:t>School Level Report- ELA State Assessment</a:t>
            </a:r>
          </a:p>
        </p:txBody>
      </p:sp>
    </p:spTree>
    <p:extLst>
      <p:ext uri="{BB962C8B-B14F-4D97-AF65-F5344CB8AC3E}">
        <p14:creationId xmlns:p14="http://schemas.microsoft.com/office/powerpoint/2010/main" val="1334863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F8665-D0AD-7CF0-479F-42FE6B97F81A}"/>
              </a:ext>
            </a:extLst>
          </p:cNvPr>
          <p:cNvSpPr>
            <a:spLocks noGrp="1"/>
          </p:cNvSpPr>
          <p:nvPr>
            <p:ph type="title"/>
          </p:nvPr>
        </p:nvSpPr>
        <p:spPr/>
        <p:txBody>
          <a:bodyPr/>
          <a:lstStyle/>
          <a:p>
            <a:r>
              <a:rPr lang="en-US" dirty="0"/>
              <a:t>School Level Report- ELA State Assessment</a:t>
            </a:r>
          </a:p>
        </p:txBody>
      </p:sp>
      <p:pic>
        <p:nvPicPr>
          <p:cNvPr id="4" name="Picture 3">
            <a:extLst>
              <a:ext uri="{FF2B5EF4-FFF2-40B4-BE49-F238E27FC236}">
                <a16:creationId xmlns:a16="http://schemas.microsoft.com/office/drawing/2014/main" id="{C64F2022-3888-AE88-4340-E802BC27F92C}"/>
              </a:ext>
            </a:extLst>
          </p:cNvPr>
          <p:cNvPicPr>
            <a:picLocks noChangeAspect="1"/>
          </p:cNvPicPr>
          <p:nvPr/>
        </p:nvPicPr>
        <p:blipFill>
          <a:blip r:embed="rId2"/>
          <a:stretch>
            <a:fillRect/>
          </a:stretch>
        </p:blipFill>
        <p:spPr>
          <a:xfrm>
            <a:off x="4841662" y="1421182"/>
            <a:ext cx="5685013" cy="4185533"/>
          </a:xfrm>
          <a:prstGeom prst="rect">
            <a:avLst/>
          </a:prstGeom>
        </p:spPr>
      </p:pic>
    </p:spTree>
    <p:extLst>
      <p:ext uri="{BB962C8B-B14F-4D97-AF65-F5344CB8AC3E}">
        <p14:creationId xmlns:p14="http://schemas.microsoft.com/office/powerpoint/2010/main" val="390512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4F79-79AF-4AAF-A6C4-F23C4A299942}"/>
              </a:ext>
            </a:extLst>
          </p:cNvPr>
          <p:cNvSpPr>
            <a:spLocks noGrp="1"/>
          </p:cNvSpPr>
          <p:nvPr>
            <p:ph type="title"/>
          </p:nvPr>
        </p:nvSpPr>
        <p:spPr/>
        <p:txBody>
          <a:bodyPr/>
          <a:lstStyle/>
          <a:p>
            <a:r>
              <a:rPr lang="en-US" dirty="0"/>
              <a:t>Selecting the Best Interim Assessment</a:t>
            </a:r>
          </a:p>
        </p:txBody>
      </p:sp>
      <p:sp>
        <p:nvSpPr>
          <p:cNvPr id="3" name="Content Placeholder 2">
            <a:extLst>
              <a:ext uri="{FF2B5EF4-FFF2-40B4-BE49-F238E27FC236}">
                <a16:creationId xmlns:a16="http://schemas.microsoft.com/office/drawing/2014/main" id="{267A9980-CD06-4E4E-A452-5F0A3E774259}"/>
              </a:ext>
            </a:extLst>
          </p:cNvPr>
          <p:cNvSpPr>
            <a:spLocks noGrp="1"/>
          </p:cNvSpPr>
          <p:nvPr>
            <p:ph idx="1"/>
          </p:nvPr>
        </p:nvSpPr>
        <p:spPr/>
        <p:txBody>
          <a:bodyPr>
            <a:normAutofit lnSpcReduction="10000"/>
          </a:bodyPr>
          <a:lstStyle/>
          <a:p>
            <a:r>
              <a:rPr lang="en-US" dirty="0"/>
              <a:t>The first step is to determine why you want to give an interim assessment.</a:t>
            </a:r>
          </a:p>
          <a:p>
            <a:pPr lvl="1"/>
            <a:r>
              <a:rPr lang="en-US" dirty="0"/>
              <a:t>If you want to judge performance on the state content standards, you need to be sure the test is aligned to the state content standards.</a:t>
            </a:r>
          </a:p>
          <a:p>
            <a:pPr lvl="1"/>
            <a:r>
              <a:rPr lang="en-US" dirty="0"/>
              <a:t>If you want to see how your students match up to others, you want a test that is “normed.”</a:t>
            </a:r>
          </a:p>
          <a:p>
            <a:pPr lvl="1"/>
            <a:r>
              <a:rPr lang="en-US" dirty="0"/>
              <a:t>If you want to monitor the progress your student makes throughout the year, you want to give a test that tracks growth.</a:t>
            </a:r>
          </a:p>
          <a:p>
            <a:r>
              <a:rPr lang="en-US" dirty="0"/>
              <a:t>Second is to consider other features</a:t>
            </a:r>
          </a:p>
          <a:p>
            <a:pPr lvl="1"/>
            <a:r>
              <a:rPr lang="en-US" dirty="0"/>
              <a:t>Does it provide the needed accommodations for all my students?</a:t>
            </a:r>
          </a:p>
          <a:p>
            <a:pPr lvl="1"/>
            <a:r>
              <a:rPr lang="en-US" dirty="0"/>
              <a:t>How easy is it to use?</a:t>
            </a:r>
          </a:p>
        </p:txBody>
      </p:sp>
      <p:sp>
        <p:nvSpPr>
          <p:cNvPr id="4" name="Slide Number Placeholder 3">
            <a:extLst>
              <a:ext uri="{FF2B5EF4-FFF2-40B4-BE49-F238E27FC236}">
                <a16:creationId xmlns:a16="http://schemas.microsoft.com/office/drawing/2014/main" id="{BB8822D7-DACF-476A-81AD-42512150B616}"/>
              </a:ext>
            </a:extLst>
          </p:cNvPr>
          <p:cNvSpPr>
            <a:spLocks noGrp="1"/>
          </p:cNvSpPr>
          <p:nvPr>
            <p:ph type="sldNum" sz="quarter" idx="12"/>
          </p:nvPr>
        </p:nvSpPr>
        <p:spPr/>
        <p:txBody>
          <a:bodyPr/>
          <a:lstStyle/>
          <a:p>
            <a:fld id="{F94C5651-F708-497B-A598-45F059B6BCA7}" type="slidenum">
              <a:rPr lang="en-US" smtClean="0"/>
              <a:t>53</a:t>
            </a:fld>
            <a:endParaRPr lang="en-US"/>
          </a:p>
        </p:txBody>
      </p:sp>
    </p:spTree>
    <p:extLst>
      <p:ext uri="{BB962C8B-B14F-4D97-AF65-F5344CB8AC3E}">
        <p14:creationId xmlns:p14="http://schemas.microsoft.com/office/powerpoint/2010/main" val="20433625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1CAB-49F3-4569-9E1C-9F387704A7E2}"/>
              </a:ext>
            </a:extLst>
          </p:cNvPr>
          <p:cNvSpPr>
            <a:spLocks noGrp="1"/>
          </p:cNvSpPr>
          <p:nvPr>
            <p:ph type="title"/>
          </p:nvPr>
        </p:nvSpPr>
        <p:spPr/>
        <p:txBody>
          <a:bodyPr/>
          <a:lstStyle/>
          <a:p>
            <a:r>
              <a:rPr lang="en-US" dirty="0"/>
              <a:t>Exercise #3</a:t>
            </a:r>
          </a:p>
        </p:txBody>
      </p:sp>
      <p:sp>
        <p:nvSpPr>
          <p:cNvPr id="3" name="Content Placeholder 2">
            <a:extLst>
              <a:ext uri="{FF2B5EF4-FFF2-40B4-BE49-F238E27FC236}">
                <a16:creationId xmlns:a16="http://schemas.microsoft.com/office/drawing/2014/main" id="{CD2988D7-C0B2-497D-ABA1-A260C64D8B10}"/>
              </a:ext>
            </a:extLst>
          </p:cNvPr>
          <p:cNvSpPr>
            <a:spLocks noGrp="1"/>
          </p:cNvSpPr>
          <p:nvPr>
            <p:ph idx="1"/>
          </p:nvPr>
        </p:nvSpPr>
        <p:spPr/>
        <p:txBody>
          <a:bodyPr/>
          <a:lstStyle/>
          <a:p>
            <a:r>
              <a:rPr lang="en-US" dirty="0"/>
              <a:t>Share with your neighbors what interim assessments your district uses</a:t>
            </a:r>
          </a:p>
          <a:p>
            <a:pPr lvl="1"/>
            <a:r>
              <a:rPr lang="en-US" dirty="0"/>
              <a:t>What do you like about them?</a:t>
            </a:r>
          </a:p>
          <a:p>
            <a:pPr lvl="1"/>
            <a:r>
              <a:rPr lang="en-US" dirty="0"/>
              <a:t>What would you change?</a:t>
            </a:r>
          </a:p>
          <a:p>
            <a:pPr lvl="1"/>
            <a:r>
              <a:rPr lang="en-US" dirty="0"/>
              <a:t>What data does the interims give you?</a:t>
            </a:r>
          </a:p>
        </p:txBody>
      </p:sp>
      <p:sp>
        <p:nvSpPr>
          <p:cNvPr id="4" name="Slide Number Placeholder 3">
            <a:extLst>
              <a:ext uri="{FF2B5EF4-FFF2-40B4-BE49-F238E27FC236}">
                <a16:creationId xmlns:a16="http://schemas.microsoft.com/office/drawing/2014/main" id="{A0C959D3-AD04-4A76-B1C1-C94CB8F7F6FD}"/>
              </a:ext>
            </a:extLst>
          </p:cNvPr>
          <p:cNvSpPr>
            <a:spLocks noGrp="1"/>
          </p:cNvSpPr>
          <p:nvPr>
            <p:ph type="sldNum" sz="quarter" idx="12"/>
          </p:nvPr>
        </p:nvSpPr>
        <p:spPr/>
        <p:txBody>
          <a:bodyPr/>
          <a:lstStyle/>
          <a:p>
            <a:fld id="{F94C5651-F708-497B-A598-45F059B6BCA7}" type="slidenum">
              <a:rPr lang="en-US" smtClean="0"/>
              <a:t>54</a:t>
            </a:fld>
            <a:endParaRPr lang="en-US"/>
          </a:p>
        </p:txBody>
      </p:sp>
    </p:spTree>
    <p:extLst>
      <p:ext uri="{BB962C8B-B14F-4D97-AF65-F5344CB8AC3E}">
        <p14:creationId xmlns:p14="http://schemas.microsoft.com/office/powerpoint/2010/main" val="4261182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5C9B36-4673-8E76-D5BB-C04259078BE8}"/>
              </a:ext>
            </a:extLst>
          </p:cNvPr>
          <p:cNvPicPr>
            <a:picLocks noGrp="1" noChangeAspect="1"/>
          </p:cNvPicPr>
          <p:nvPr>
            <p:ph idx="1"/>
          </p:nvPr>
        </p:nvPicPr>
        <p:blipFill>
          <a:blip r:embed="rId2"/>
          <a:stretch>
            <a:fillRect/>
          </a:stretch>
        </p:blipFill>
        <p:spPr>
          <a:xfrm>
            <a:off x="2553971" y="1440113"/>
            <a:ext cx="7084058" cy="4532313"/>
          </a:xfrm>
        </p:spPr>
      </p:pic>
      <p:sp>
        <p:nvSpPr>
          <p:cNvPr id="3" name="Title 2">
            <a:extLst>
              <a:ext uri="{FF2B5EF4-FFF2-40B4-BE49-F238E27FC236}">
                <a16:creationId xmlns:a16="http://schemas.microsoft.com/office/drawing/2014/main" id="{3C0794C7-1A1B-07C8-F26A-F7A2BEC4C1F6}"/>
              </a:ext>
            </a:extLst>
          </p:cNvPr>
          <p:cNvSpPr>
            <a:spLocks noGrp="1"/>
          </p:cNvSpPr>
          <p:nvPr>
            <p:ph type="title"/>
          </p:nvPr>
        </p:nvSpPr>
        <p:spPr/>
        <p:txBody>
          <a:bodyPr/>
          <a:lstStyle/>
          <a:p>
            <a:r>
              <a:rPr lang="en-US" dirty="0"/>
              <a:t>School Level Report- KS Interim</a:t>
            </a:r>
          </a:p>
        </p:txBody>
      </p:sp>
    </p:spTree>
    <p:extLst>
      <p:ext uri="{BB962C8B-B14F-4D97-AF65-F5344CB8AC3E}">
        <p14:creationId xmlns:p14="http://schemas.microsoft.com/office/powerpoint/2010/main" val="3788589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5823-176A-4833-91A8-2A2312298F63}"/>
              </a:ext>
            </a:extLst>
          </p:cNvPr>
          <p:cNvSpPr>
            <a:spLocks noGrp="1"/>
          </p:cNvSpPr>
          <p:nvPr>
            <p:ph type="title"/>
          </p:nvPr>
        </p:nvSpPr>
        <p:spPr>
          <a:xfrm>
            <a:off x="838200" y="365125"/>
            <a:ext cx="10902696" cy="1325563"/>
          </a:xfrm>
        </p:spPr>
        <p:txBody>
          <a:bodyPr>
            <a:normAutofit/>
          </a:bodyPr>
          <a:lstStyle/>
          <a:p>
            <a:r>
              <a:rPr lang="en-US" sz="3600" dirty="0"/>
              <a:t>Selecting types of Formative Assessment</a:t>
            </a:r>
          </a:p>
        </p:txBody>
      </p:sp>
      <p:sp>
        <p:nvSpPr>
          <p:cNvPr id="3" name="Content Placeholder 2">
            <a:extLst>
              <a:ext uri="{FF2B5EF4-FFF2-40B4-BE49-F238E27FC236}">
                <a16:creationId xmlns:a16="http://schemas.microsoft.com/office/drawing/2014/main" id="{EA85E56C-D04E-4A19-BF21-8C720A7E591F}"/>
              </a:ext>
            </a:extLst>
          </p:cNvPr>
          <p:cNvSpPr>
            <a:spLocks noGrp="1"/>
          </p:cNvSpPr>
          <p:nvPr>
            <p:ph idx="1"/>
          </p:nvPr>
        </p:nvSpPr>
        <p:spPr/>
        <p:txBody>
          <a:bodyPr>
            <a:normAutofit fontScale="92500"/>
          </a:bodyPr>
          <a:lstStyle/>
          <a:p>
            <a:r>
              <a:rPr lang="en-US" dirty="0"/>
              <a:t>Some teachers have noted that formative assessment is simply part of good teaching.</a:t>
            </a:r>
          </a:p>
          <a:p>
            <a:r>
              <a:rPr lang="en-US" dirty="0"/>
              <a:t>There are many types of quick check-ins you can use to see how well a student is understanding material.</a:t>
            </a:r>
          </a:p>
          <a:p>
            <a:pPr lvl="1"/>
            <a:r>
              <a:rPr lang="en-US" dirty="0"/>
              <a:t>If you’re interested in seeing what your class took from your instruction that day, an exit interview question may be most appropriate</a:t>
            </a:r>
          </a:p>
          <a:p>
            <a:pPr lvl="1"/>
            <a:r>
              <a:rPr lang="en-US" dirty="0"/>
              <a:t>If you want to gauge understanding of a concept as you’re teaching it, whiteboards, red-yellow-green markers will be helpful.</a:t>
            </a:r>
          </a:p>
          <a:p>
            <a:pPr lvl="1"/>
            <a:r>
              <a:rPr lang="en-US" dirty="0"/>
              <a:t>If you’re focused on a single student or small group of students and trying to figure out what concepts they are not understanding, asking “what is wrong with this approach” questions or “pick the best explanation” may help.</a:t>
            </a:r>
          </a:p>
        </p:txBody>
      </p:sp>
      <p:sp>
        <p:nvSpPr>
          <p:cNvPr id="4" name="Slide Number Placeholder 3">
            <a:extLst>
              <a:ext uri="{FF2B5EF4-FFF2-40B4-BE49-F238E27FC236}">
                <a16:creationId xmlns:a16="http://schemas.microsoft.com/office/drawing/2014/main" id="{1AECF060-3250-4BE9-B3CE-E455D08CBE99}"/>
              </a:ext>
            </a:extLst>
          </p:cNvPr>
          <p:cNvSpPr>
            <a:spLocks noGrp="1"/>
          </p:cNvSpPr>
          <p:nvPr>
            <p:ph type="sldNum" sz="quarter" idx="12"/>
          </p:nvPr>
        </p:nvSpPr>
        <p:spPr/>
        <p:txBody>
          <a:bodyPr/>
          <a:lstStyle/>
          <a:p>
            <a:fld id="{F94C5651-F708-497B-A598-45F059B6BCA7}" type="slidenum">
              <a:rPr lang="en-US" smtClean="0"/>
              <a:t>56</a:t>
            </a:fld>
            <a:endParaRPr lang="en-US"/>
          </a:p>
        </p:txBody>
      </p:sp>
    </p:spTree>
    <p:extLst>
      <p:ext uri="{BB962C8B-B14F-4D97-AF65-F5344CB8AC3E}">
        <p14:creationId xmlns:p14="http://schemas.microsoft.com/office/powerpoint/2010/main" val="2725967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E1EF-C342-4355-A460-2D4EDFEBFCAC}"/>
              </a:ext>
            </a:extLst>
          </p:cNvPr>
          <p:cNvSpPr>
            <a:spLocks noGrp="1"/>
          </p:cNvSpPr>
          <p:nvPr>
            <p:ph type="title"/>
          </p:nvPr>
        </p:nvSpPr>
        <p:spPr/>
        <p:txBody>
          <a:bodyPr/>
          <a:lstStyle/>
          <a:p>
            <a:r>
              <a:rPr lang="en-US" dirty="0"/>
              <a:t>Knowing when to use Interim vs Formative</a:t>
            </a:r>
          </a:p>
        </p:txBody>
      </p:sp>
      <p:sp>
        <p:nvSpPr>
          <p:cNvPr id="3" name="Content Placeholder 2">
            <a:extLst>
              <a:ext uri="{FF2B5EF4-FFF2-40B4-BE49-F238E27FC236}">
                <a16:creationId xmlns:a16="http://schemas.microsoft.com/office/drawing/2014/main" id="{B8B20F9D-F64A-4653-A933-D31A2A18F8C0}"/>
              </a:ext>
            </a:extLst>
          </p:cNvPr>
          <p:cNvSpPr>
            <a:spLocks noGrp="1"/>
          </p:cNvSpPr>
          <p:nvPr>
            <p:ph idx="1"/>
          </p:nvPr>
        </p:nvSpPr>
        <p:spPr>
          <a:xfrm>
            <a:off x="838200" y="2011679"/>
            <a:ext cx="10515600" cy="4165283"/>
          </a:xfrm>
        </p:spPr>
        <p:txBody>
          <a:bodyPr/>
          <a:lstStyle/>
          <a:p>
            <a:r>
              <a:rPr lang="en-US" dirty="0"/>
              <a:t>Interim can identify standards that are mastered or problematic for an individual student and give you an overview of your classroom as a whole.</a:t>
            </a:r>
          </a:p>
          <a:p>
            <a:r>
              <a:rPr lang="en-US" dirty="0"/>
              <a:t>To really probe a misunderstanding or the depth of understanding, you need to use formative tools.</a:t>
            </a:r>
          </a:p>
        </p:txBody>
      </p:sp>
      <p:sp>
        <p:nvSpPr>
          <p:cNvPr id="4" name="Slide Number Placeholder 3">
            <a:extLst>
              <a:ext uri="{FF2B5EF4-FFF2-40B4-BE49-F238E27FC236}">
                <a16:creationId xmlns:a16="http://schemas.microsoft.com/office/drawing/2014/main" id="{F56A55AA-D77B-4311-B019-13EFB7F5661E}"/>
              </a:ext>
            </a:extLst>
          </p:cNvPr>
          <p:cNvSpPr>
            <a:spLocks noGrp="1"/>
          </p:cNvSpPr>
          <p:nvPr>
            <p:ph type="sldNum" sz="quarter" idx="12"/>
          </p:nvPr>
        </p:nvSpPr>
        <p:spPr/>
        <p:txBody>
          <a:bodyPr/>
          <a:lstStyle/>
          <a:p>
            <a:fld id="{F94C5651-F708-497B-A598-45F059B6BCA7}" type="slidenum">
              <a:rPr lang="en-US" smtClean="0"/>
              <a:t>57</a:t>
            </a:fld>
            <a:endParaRPr lang="en-US"/>
          </a:p>
        </p:txBody>
      </p:sp>
    </p:spTree>
    <p:extLst>
      <p:ext uri="{BB962C8B-B14F-4D97-AF65-F5344CB8AC3E}">
        <p14:creationId xmlns:p14="http://schemas.microsoft.com/office/powerpoint/2010/main" val="3437093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6882-C50B-466D-93AF-D9825D7184BC}"/>
              </a:ext>
            </a:extLst>
          </p:cNvPr>
          <p:cNvSpPr>
            <a:spLocks noGrp="1"/>
          </p:cNvSpPr>
          <p:nvPr>
            <p:ph type="title"/>
          </p:nvPr>
        </p:nvSpPr>
        <p:spPr/>
        <p:txBody>
          <a:bodyPr/>
          <a:lstStyle/>
          <a:p>
            <a:r>
              <a:rPr lang="en-US" dirty="0"/>
              <a:t>Interpreting results</a:t>
            </a:r>
          </a:p>
        </p:txBody>
      </p:sp>
      <p:sp>
        <p:nvSpPr>
          <p:cNvPr id="3" name="Content Placeholder 2">
            <a:extLst>
              <a:ext uri="{FF2B5EF4-FFF2-40B4-BE49-F238E27FC236}">
                <a16:creationId xmlns:a16="http://schemas.microsoft.com/office/drawing/2014/main" id="{FA6D95D2-10D3-41E4-8DFE-7B673C3A41BA}"/>
              </a:ext>
            </a:extLst>
          </p:cNvPr>
          <p:cNvSpPr>
            <a:spLocks noGrp="1"/>
          </p:cNvSpPr>
          <p:nvPr>
            <p:ph idx="1"/>
          </p:nvPr>
        </p:nvSpPr>
        <p:spPr/>
        <p:txBody>
          <a:bodyPr/>
          <a:lstStyle/>
          <a:p>
            <a:r>
              <a:rPr lang="en-US" dirty="0"/>
              <a:t>In a balanced assessment system, the common thread should be the content standards. </a:t>
            </a:r>
          </a:p>
          <a:p>
            <a:pPr lvl="1"/>
            <a:r>
              <a:rPr lang="en-US" dirty="0"/>
              <a:t>Summative only gives information relative to a category made up of multiple content standards. E.g., Reading Literary Texts</a:t>
            </a:r>
          </a:p>
          <a:p>
            <a:pPr lvl="1"/>
            <a:r>
              <a:rPr lang="en-US" dirty="0"/>
              <a:t>Interim could give you information about a group of standards or about individual items linked to standards.</a:t>
            </a:r>
          </a:p>
          <a:p>
            <a:pPr lvl="2"/>
            <a:r>
              <a:rPr lang="en-US" dirty="0"/>
              <a:t>The group may be the same as the summative or a smaller grain size</a:t>
            </a:r>
          </a:p>
          <a:p>
            <a:pPr lvl="2"/>
            <a:r>
              <a:rPr lang="en-US" dirty="0"/>
              <a:t>The individual item report will show which items they missed, and which distractor they chose</a:t>
            </a:r>
          </a:p>
          <a:p>
            <a:pPr lvl="1"/>
            <a:r>
              <a:rPr lang="en-US" dirty="0"/>
              <a:t>Formative is the smallest grain size and gives you more insight into student thinking, depth of understanding, lack of understanding, or misunderstanding.</a:t>
            </a:r>
          </a:p>
        </p:txBody>
      </p:sp>
      <p:sp>
        <p:nvSpPr>
          <p:cNvPr id="4" name="Slide Number Placeholder 3">
            <a:extLst>
              <a:ext uri="{FF2B5EF4-FFF2-40B4-BE49-F238E27FC236}">
                <a16:creationId xmlns:a16="http://schemas.microsoft.com/office/drawing/2014/main" id="{13070377-C83C-467E-B18F-637E36486A48}"/>
              </a:ext>
            </a:extLst>
          </p:cNvPr>
          <p:cNvSpPr>
            <a:spLocks noGrp="1"/>
          </p:cNvSpPr>
          <p:nvPr>
            <p:ph type="sldNum" sz="quarter" idx="12"/>
          </p:nvPr>
        </p:nvSpPr>
        <p:spPr/>
        <p:txBody>
          <a:bodyPr/>
          <a:lstStyle/>
          <a:p>
            <a:fld id="{F94C5651-F708-497B-A598-45F059B6BCA7}" type="slidenum">
              <a:rPr lang="en-US" smtClean="0"/>
              <a:t>58</a:t>
            </a:fld>
            <a:endParaRPr lang="en-US"/>
          </a:p>
        </p:txBody>
      </p:sp>
    </p:spTree>
    <p:extLst>
      <p:ext uri="{BB962C8B-B14F-4D97-AF65-F5344CB8AC3E}">
        <p14:creationId xmlns:p14="http://schemas.microsoft.com/office/powerpoint/2010/main" val="4254620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B286B7-17BA-D510-6CFF-CA4135E5015F}"/>
              </a:ext>
            </a:extLst>
          </p:cNvPr>
          <p:cNvSpPr>
            <a:spLocks noGrp="1"/>
          </p:cNvSpPr>
          <p:nvPr>
            <p:ph idx="1"/>
          </p:nvPr>
        </p:nvSpPr>
        <p:spPr>
          <a:xfrm>
            <a:off x="838200" y="1900989"/>
            <a:ext cx="10515600" cy="4275974"/>
          </a:xfrm>
        </p:spPr>
        <p:txBody>
          <a:bodyPr>
            <a:normAutofit fontScale="92500" lnSpcReduction="20000"/>
          </a:bodyPr>
          <a:lstStyle/>
          <a:p>
            <a:pPr marL="0" indent="0">
              <a:buNone/>
            </a:pPr>
            <a:r>
              <a:rPr lang="en-US" sz="6000" dirty="0">
                <a:solidFill>
                  <a:srgbClr val="000000"/>
                </a:solidFill>
                <a:effectLst/>
                <a:latin typeface="Arial" panose="020B0604020202020204" pitchFamily="34" charset="0"/>
                <a:ea typeface="Calibri" panose="020F0502020204030204" pitchFamily="34" charset="0"/>
              </a:rPr>
              <a:t>Use the code </a:t>
            </a:r>
            <a:r>
              <a:rPr lang="en-US" sz="6000" b="1" dirty="0">
                <a:solidFill>
                  <a:srgbClr val="000000"/>
                </a:solidFill>
                <a:effectLst/>
                <a:latin typeface="Arial" panose="020B0604020202020204" pitchFamily="34" charset="0"/>
                <a:ea typeface="Calibri" panose="020F0502020204030204" pitchFamily="34" charset="0"/>
              </a:rPr>
              <a:t>4645 3854</a:t>
            </a:r>
            <a:endParaRPr lang="en-US" sz="6000" dirty="0"/>
          </a:p>
          <a:p>
            <a:endParaRPr lang="en-US" sz="4800" dirty="0"/>
          </a:p>
          <a:p>
            <a:pPr marL="0" indent="0">
              <a:buNone/>
            </a:pPr>
            <a:r>
              <a:rPr lang="en-US" sz="4800" dirty="0">
                <a:effectLst/>
                <a:latin typeface="Open Sans Light" panose="020B0306030504020204" pitchFamily="34" charset="0"/>
                <a:ea typeface="Times New Roman" panose="02020603050405020304" pitchFamily="18" charset="0"/>
              </a:rPr>
              <a:t>Where does your district need the most support concerning assessments?</a:t>
            </a:r>
          </a:p>
          <a:p>
            <a:pPr marL="0" indent="0">
              <a:buNone/>
            </a:pPr>
            <a:r>
              <a:rPr lang="en-US" sz="4800" dirty="0">
                <a:ea typeface="Times New Roman" panose="02020603050405020304" pitchFamily="18" charset="0"/>
              </a:rPr>
              <a:t>	S</a:t>
            </a:r>
            <a:r>
              <a:rPr lang="en-US" sz="4800" dirty="0">
                <a:effectLst/>
                <a:latin typeface="Open Sans Light" panose="020B0306030504020204" pitchFamily="34" charset="0"/>
                <a:ea typeface="Times New Roman" panose="02020603050405020304" pitchFamily="18" charset="0"/>
              </a:rPr>
              <a:t>ummative</a:t>
            </a:r>
          </a:p>
          <a:p>
            <a:pPr marL="0" indent="0">
              <a:buNone/>
            </a:pPr>
            <a:r>
              <a:rPr lang="en-US" sz="4800" dirty="0">
                <a:ea typeface="Times New Roman" panose="02020603050405020304" pitchFamily="18" charset="0"/>
              </a:rPr>
              <a:t>	I</a:t>
            </a:r>
            <a:r>
              <a:rPr lang="en-US" sz="4800" dirty="0">
                <a:effectLst/>
                <a:latin typeface="Open Sans Light" panose="020B0306030504020204" pitchFamily="34" charset="0"/>
                <a:ea typeface="Times New Roman" panose="02020603050405020304" pitchFamily="18" charset="0"/>
              </a:rPr>
              <a:t>nterim </a:t>
            </a:r>
          </a:p>
          <a:p>
            <a:pPr marL="0" indent="0">
              <a:buNone/>
            </a:pPr>
            <a:r>
              <a:rPr lang="en-US" sz="4800" dirty="0">
                <a:ea typeface="Times New Roman" panose="02020603050405020304" pitchFamily="18" charset="0"/>
              </a:rPr>
              <a:t>	F</a:t>
            </a:r>
            <a:r>
              <a:rPr lang="en-US" sz="4800" dirty="0">
                <a:effectLst/>
                <a:latin typeface="Open Sans Light" panose="020B0306030504020204" pitchFamily="34" charset="0"/>
                <a:ea typeface="Times New Roman" panose="02020603050405020304" pitchFamily="18" charset="0"/>
              </a:rPr>
              <a:t>ormative</a:t>
            </a:r>
            <a:endParaRPr lang="en-US" sz="4800" dirty="0">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8F9BE18F-9E69-953B-BFCE-A4FDBCA9760D}"/>
              </a:ext>
            </a:extLst>
          </p:cNvPr>
          <p:cNvSpPr>
            <a:spLocks noGrp="1"/>
          </p:cNvSpPr>
          <p:nvPr>
            <p:ph type="title"/>
          </p:nvPr>
        </p:nvSpPr>
        <p:spPr/>
        <p:txBody>
          <a:bodyPr>
            <a:normAutofit/>
          </a:bodyPr>
          <a:lstStyle/>
          <a:p>
            <a:r>
              <a:rPr lang="en-US" sz="5400" dirty="0">
                <a:solidFill>
                  <a:srgbClr val="000000"/>
                </a:solidFill>
                <a:effectLst/>
                <a:latin typeface="Arial" panose="020B0604020202020204" pitchFamily="34" charset="0"/>
                <a:ea typeface="Calibri" panose="020F0502020204030204" pitchFamily="34" charset="0"/>
              </a:rPr>
              <a:t>Go to </a:t>
            </a:r>
            <a:r>
              <a:rPr lang="en-US" sz="5400" b="1" u="sng" dirty="0">
                <a:solidFill>
                  <a:srgbClr val="000000"/>
                </a:solidFill>
                <a:effectLst/>
                <a:latin typeface="Arial" panose="020B0604020202020204" pitchFamily="34" charset="0"/>
                <a:ea typeface="Calibri" panose="020F0502020204030204" pitchFamily="34" charset="0"/>
                <a:hlinkClick r:id="rId2"/>
              </a:rPr>
              <a:t>www.menti.com</a:t>
            </a:r>
            <a:r>
              <a:rPr lang="en-US" sz="5400" dirty="0">
                <a:solidFill>
                  <a:srgbClr val="000000"/>
                </a:solidFill>
                <a:effectLst/>
                <a:latin typeface="Arial" panose="020B0604020202020204" pitchFamily="34" charset="0"/>
                <a:ea typeface="Calibri" panose="020F0502020204030204" pitchFamily="34" charset="0"/>
              </a:rPr>
              <a:t> </a:t>
            </a:r>
            <a:endParaRPr lang="en-US" sz="5400" dirty="0"/>
          </a:p>
        </p:txBody>
      </p:sp>
    </p:spTree>
    <p:extLst>
      <p:ext uri="{BB962C8B-B14F-4D97-AF65-F5344CB8AC3E}">
        <p14:creationId xmlns:p14="http://schemas.microsoft.com/office/powerpoint/2010/main" val="318495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43435c3d5d_0_27"/>
          <p:cNvSpPr txBox="1">
            <a:spLocks noGrp="1"/>
          </p:cNvSpPr>
          <p:nvPr>
            <p:ph type="title"/>
          </p:nvPr>
        </p:nvSpPr>
        <p:spPr>
          <a:xfrm>
            <a:off x="298175" y="365125"/>
            <a:ext cx="115791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45454"/>
              <a:buNone/>
            </a:pPr>
            <a:r>
              <a:rPr lang="en-US" dirty="0"/>
              <a:t>Universal Screening</a:t>
            </a:r>
            <a:endParaRPr dirty="0"/>
          </a:p>
        </p:txBody>
      </p:sp>
      <p:sp>
        <p:nvSpPr>
          <p:cNvPr id="153" name="Google Shape;153;g143435c3d5d_0_27"/>
          <p:cNvSpPr txBox="1">
            <a:spLocks noGrp="1"/>
          </p:cNvSpPr>
          <p:nvPr>
            <p:ph type="body" idx="2"/>
          </p:nvPr>
        </p:nvSpPr>
        <p:spPr>
          <a:xfrm>
            <a:off x="839825" y="1514425"/>
            <a:ext cx="10820100" cy="4631400"/>
          </a:xfrm>
          <a:prstGeom prst="rect">
            <a:avLst/>
          </a:prstGeom>
          <a:noFill/>
          <a:ln>
            <a:noFill/>
          </a:ln>
        </p:spPr>
        <p:txBody>
          <a:bodyPr spcFirstLastPara="1" wrap="square" lIns="91425" tIns="45700" rIns="91425" bIns="45700" anchor="t" anchorCtr="0">
            <a:normAutofit fontScale="92500" lnSpcReduction="20000"/>
          </a:bodyPr>
          <a:lstStyle/>
          <a:p>
            <a:pPr marL="457200" lvl="0" indent="0" algn="l" rtl="0">
              <a:lnSpc>
                <a:spcPct val="90000"/>
              </a:lnSpc>
              <a:spcBef>
                <a:spcPts val="1000"/>
              </a:spcBef>
              <a:spcAft>
                <a:spcPts val="0"/>
              </a:spcAft>
              <a:buSzPts val="2400"/>
              <a:buNone/>
            </a:pPr>
            <a:endParaRPr sz="2800" dirty="0"/>
          </a:p>
          <a:p>
            <a:pPr marL="457200" lvl="0" indent="0" algn="l" rtl="0">
              <a:lnSpc>
                <a:spcPct val="110000"/>
              </a:lnSpc>
              <a:spcBef>
                <a:spcPts val="1000"/>
              </a:spcBef>
              <a:spcAft>
                <a:spcPts val="0"/>
              </a:spcAft>
              <a:buSzPts val="2400"/>
              <a:buNone/>
            </a:pPr>
            <a:r>
              <a:rPr lang="en-US" sz="2800" b="1" dirty="0"/>
              <a:t>Currently: </a:t>
            </a:r>
            <a:r>
              <a:rPr lang="en-US" sz="2800" dirty="0"/>
              <a:t>Every student (K-12) is to be screened 3 times per year as required in the Dyslexia handbook which </a:t>
            </a:r>
            <a:r>
              <a:rPr lang="en-US" sz="2800" i="1" dirty="0"/>
              <a:t>prescribes what subtest at each time of the year for each grade. </a:t>
            </a:r>
            <a:endParaRPr sz="2800" i="1" dirty="0"/>
          </a:p>
          <a:p>
            <a:pPr marL="457200" lvl="0" indent="0" algn="l" rtl="0">
              <a:lnSpc>
                <a:spcPct val="90000"/>
              </a:lnSpc>
              <a:spcBef>
                <a:spcPts val="1000"/>
              </a:spcBef>
              <a:spcAft>
                <a:spcPts val="0"/>
              </a:spcAft>
              <a:buSzPts val="2400"/>
              <a:buNone/>
            </a:pPr>
            <a:endParaRPr sz="2800" dirty="0"/>
          </a:p>
          <a:p>
            <a:pPr marL="457200" lvl="0" indent="0" algn="l" rtl="0">
              <a:lnSpc>
                <a:spcPct val="110000"/>
              </a:lnSpc>
              <a:spcBef>
                <a:spcPts val="1000"/>
              </a:spcBef>
              <a:spcAft>
                <a:spcPts val="0"/>
              </a:spcAft>
              <a:buSzPts val="2400"/>
              <a:buNone/>
            </a:pPr>
            <a:r>
              <a:rPr lang="en-US" sz="2800" b="1" dirty="0"/>
              <a:t>Considering: </a:t>
            </a:r>
            <a:r>
              <a:rPr lang="en-US" sz="2800" dirty="0"/>
              <a:t>All students K-8 will be screened 3 times per year using a valid, reliable nationally-normed screener that </a:t>
            </a:r>
            <a:r>
              <a:rPr lang="en-US" sz="2800" i="1" dirty="0"/>
              <a:t>includes the SBOE required sub-test assessments when determined by the technical manual</a:t>
            </a:r>
            <a:r>
              <a:rPr lang="en-US" sz="2800" dirty="0"/>
              <a:t> for the screener and additionally as district determines. Any student moving into district should be screened within the first two weeks of attendance.</a:t>
            </a:r>
            <a:endParaRPr sz="2800" dirty="0"/>
          </a:p>
          <a:p>
            <a:pPr marL="914400" lvl="0" indent="0" algn="l" rtl="0">
              <a:lnSpc>
                <a:spcPct val="90000"/>
              </a:lnSpc>
              <a:spcBef>
                <a:spcPts val="1000"/>
              </a:spcBef>
              <a:spcAft>
                <a:spcPts val="0"/>
              </a:spcAft>
              <a:buSzPts val="2400"/>
              <a:buNone/>
            </a:pPr>
            <a:endParaRPr sz="2800" dirty="0"/>
          </a:p>
          <a:p>
            <a:pPr marL="457200" lvl="0" indent="0" algn="l" rtl="0">
              <a:lnSpc>
                <a:spcPct val="90000"/>
              </a:lnSpc>
              <a:spcBef>
                <a:spcPts val="1000"/>
              </a:spcBef>
              <a:spcAft>
                <a:spcPts val="0"/>
              </a:spcAft>
              <a:buSzPts val="2400"/>
              <a:buNone/>
            </a:pPr>
            <a:endParaRPr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D414-C439-49CD-84C5-E6809A1C8DB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4A9E8D6-B29D-4D81-A63A-5E61FCEFDF83}"/>
              </a:ext>
            </a:extLst>
          </p:cNvPr>
          <p:cNvSpPr>
            <a:spLocks noGrp="1"/>
          </p:cNvSpPr>
          <p:nvPr>
            <p:ph idx="1"/>
          </p:nvPr>
        </p:nvSpPr>
        <p:spPr>
          <a:xfrm>
            <a:off x="838200" y="1488141"/>
            <a:ext cx="10515600" cy="4688822"/>
          </a:xfrm>
        </p:spPr>
        <p:txBody>
          <a:bodyPr>
            <a:normAutofit fontScale="92500" lnSpcReduction="20000"/>
          </a:bodyPr>
          <a:lstStyle/>
          <a:p>
            <a:r>
              <a:rPr lang="en-US" dirty="0"/>
              <a:t>A balanced assessment system is comprised of summative, interim, and formative assessments all working in conjunction to provide information about students’ knowledge and skills in various levels of detail. </a:t>
            </a:r>
          </a:p>
          <a:p>
            <a:r>
              <a:rPr lang="en-US" dirty="0"/>
              <a:t>To work well, a balanced assessment system needs to have all components fully aligned to the state content standards.</a:t>
            </a:r>
          </a:p>
          <a:p>
            <a:r>
              <a:rPr lang="en-US" dirty="0"/>
              <a:t>Many times, teachers learn more from their students from their own assessments.</a:t>
            </a:r>
          </a:p>
          <a:p>
            <a:r>
              <a:rPr lang="en-US" dirty="0"/>
              <a:t>Interim and summative assessments provide necessary information about performance relative to an external standard.</a:t>
            </a:r>
          </a:p>
          <a:p>
            <a:pPr lvl="1"/>
            <a:r>
              <a:rPr lang="en-US" dirty="0"/>
              <a:t>Criterion – performance levels</a:t>
            </a:r>
          </a:p>
          <a:p>
            <a:pPr lvl="1"/>
            <a:r>
              <a:rPr lang="en-US" dirty="0"/>
              <a:t>Normative – compared to other schools, districts, states, or the nation as a whole.	</a:t>
            </a:r>
          </a:p>
        </p:txBody>
      </p:sp>
      <p:sp>
        <p:nvSpPr>
          <p:cNvPr id="4" name="Slide Number Placeholder 3">
            <a:extLst>
              <a:ext uri="{FF2B5EF4-FFF2-40B4-BE49-F238E27FC236}">
                <a16:creationId xmlns:a16="http://schemas.microsoft.com/office/drawing/2014/main" id="{F33D35C9-F0FE-400C-8BDD-F90479C95B04}"/>
              </a:ext>
            </a:extLst>
          </p:cNvPr>
          <p:cNvSpPr>
            <a:spLocks noGrp="1"/>
          </p:cNvSpPr>
          <p:nvPr>
            <p:ph type="sldNum" sz="quarter" idx="12"/>
          </p:nvPr>
        </p:nvSpPr>
        <p:spPr/>
        <p:txBody>
          <a:bodyPr/>
          <a:lstStyle/>
          <a:p>
            <a:fld id="{F94C5651-F708-497B-A598-45F059B6BCA7}" type="slidenum">
              <a:rPr lang="en-US" smtClean="0"/>
              <a:t>60</a:t>
            </a:fld>
            <a:endParaRPr lang="en-US"/>
          </a:p>
        </p:txBody>
      </p:sp>
    </p:spTree>
    <p:extLst>
      <p:ext uri="{BB962C8B-B14F-4D97-AF65-F5344CB8AC3E}">
        <p14:creationId xmlns:p14="http://schemas.microsoft.com/office/powerpoint/2010/main" val="2943571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29696B-A5EF-7FCF-106E-706532512FA9}"/>
              </a:ext>
            </a:extLst>
          </p:cNvPr>
          <p:cNvSpPr>
            <a:spLocks noGrp="1"/>
          </p:cNvSpPr>
          <p:nvPr>
            <p:ph idx="1"/>
          </p:nvPr>
        </p:nvSpPr>
        <p:spPr/>
        <p:txBody>
          <a:bodyPr/>
          <a:lstStyle/>
          <a:p>
            <a:r>
              <a:rPr lang="en-US" dirty="0">
                <a:hlinkClick r:id="rId3"/>
              </a:rPr>
              <a:t>Understanding Assessment for ELA.pdf (ksde.org)</a:t>
            </a:r>
            <a:endParaRPr lang="en-US" dirty="0"/>
          </a:p>
          <a:p>
            <a:pPr lvl="1"/>
            <a:r>
              <a:rPr lang="en-US" dirty="0"/>
              <a:t>By Marianne Perie, Measurement in Practice, LLC</a:t>
            </a:r>
          </a:p>
        </p:txBody>
      </p:sp>
      <p:sp>
        <p:nvSpPr>
          <p:cNvPr id="3" name="Title 2">
            <a:extLst>
              <a:ext uri="{FF2B5EF4-FFF2-40B4-BE49-F238E27FC236}">
                <a16:creationId xmlns:a16="http://schemas.microsoft.com/office/drawing/2014/main" id="{0DE27BC6-A609-765E-C769-3EE58CDA4465}"/>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083221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B55D47-7B3F-CDF0-10E3-283B94E14FAF}"/>
              </a:ext>
            </a:extLst>
          </p:cNvPr>
          <p:cNvSpPr>
            <a:spLocks noGrp="1"/>
          </p:cNvSpPr>
          <p:nvPr>
            <p:ph sz="quarter" idx="13"/>
          </p:nvPr>
        </p:nvSpPr>
        <p:spPr>
          <a:xfrm>
            <a:off x="1244889" y="3308685"/>
            <a:ext cx="4592495" cy="2213434"/>
          </a:xfrm>
        </p:spPr>
        <p:txBody>
          <a:bodyPr>
            <a:normAutofit/>
          </a:bodyPr>
          <a:lstStyle/>
          <a:p>
            <a:pPr marL="0" marR="0">
              <a:lnSpc>
                <a:spcPct val="105000"/>
              </a:lnSpc>
              <a:spcBef>
                <a:spcPts val="0"/>
              </a:spcBef>
              <a:spcAft>
                <a:spcPts val="0"/>
              </a:spcAft>
            </a:pPr>
            <a:endParaRPr lang="en-US" sz="1800" b="1" dirty="0">
              <a:solidFill>
                <a:srgbClr val="44546A"/>
              </a:solidFill>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800" b="1" dirty="0">
                <a:solidFill>
                  <a:srgbClr val="44546A"/>
                </a:solidFill>
                <a:effectLst/>
                <a:latin typeface="Calibri" panose="020F0502020204030204" pitchFamily="34" charset="0"/>
                <a:ea typeface="Calibri" panose="020F0502020204030204" pitchFamily="34" charset="0"/>
              </a:rPr>
              <a:t>Beth Fultz</a:t>
            </a:r>
            <a:endParaRPr lang="en-US" sz="18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1800" i="1" dirty="0">
                <a:solidFill>
                  <a:srgbClr val="44546A"/>
                </a:solidFill>
                <a:effectLst/>
                <a:latin typeface="Calibri" panose="020F0502020204030204" pitchFamily="34" charset="0"/>
                <a:ea typeface="Calibri" panose="020F0502020204030204" pitchFamily="34" charset="0"/>
              </a:rPr>
              <a:t>Director</a:t>
            </a:r>
          </a:p>
          <a:p>
            <a:pPr marL="0" marR="0">
              <a:lnSpc>
                <a:spcPct val="100000"/>
              </a:lnSpc>
              <a:spcBef>
                <a:spcPts val="0"/>
              </a:spcBef>
              <a:spcAft>
                <a:spcPts val="0"/>
              </a:spcAft>
            </a:pPr>
            <a:r>
              <a:rPr lang="en-US" sz="1800" dirty="0">
                <a:solidFill>
                  <a:srgbClr val="44546A"/>
                </a:solidFill>
                <a:effectLst/>
                <a:latin typeface="Calibri" panose="020F0502020204030204" pitchFamily="34" charset="0"/>
                <a:ea typeface="Calibri" panose="020F0502020204030204" pitchFamily="34" charset="0"/>
              </a:rPr>
              <a:t>Career, Standards &amp; Assessment Services</a:t>
            </a:r>
          </a:p>
          <a:p>
            <a:pPr marL="0" marR="0">
              <a:lnSpc>
                <a:spcPct val="150000"/>
              </a:lnSpc>
              <a:spcBef>
                <a:spcPts val="0"/>
              </a:spcBef>
              <a:spcAft>
                <a:spcPts val="0"/>
              </a:spcAft>
            </a:pPr>
            <a:r>
              <a:rPr lang="en-US" sz="1800" dirty="0">
                <a:solidFill>
                  <a:srgbClr val="44546A"/>
                </a:solidFill>
                <a:latin typeface="Calibri" panose="020F0502020204030204" pitchFamily="34" charset="0"/>
                <a:ea typeface="Calibri" panose="020F0502020204030204" pitchFamily="34" charset="0"/>
              </a:rPr>
              <a:t>785-296-2325</a:t>
            </a:r>
          </a:p>
          <a:p>
            <a:pPr marL="0" marR="0">
              <a:lnSpc>
                <a:spcPct val="150000"/>
              </a:lnSpc>
              <a:spcBef>
                <a:spcPts val="0"/>
              </a:spcBef>
              <a:spcAft>
                <a:spcPts val="0"/>
              </a:spcAft>
            </a:pPr>
            <a:r>
              <a:rPr lang="en-US" sz="1800" dirty="0">
                <a:solidFill>
                  <a:srgbClr val="44546A"/>
                </a:solidFill>
                <a:effectLst/>
                <a:latin typeface="Calibri" panose="020F0502020204030204" pitchFamily="34" charset="0"/>
                <a:ea typeface="Calibri" panose="020F0502020204030204" pitchFamily="34" charset="0"/>
                <a:hlinkClick r:id="rId2"/>
              </a:rPr>
              <a:t>bfultz@ksde.org</a:t>
            </a:r>
            <a:endParaRPr lang="en-US" sz="1800" dirty="0">
              <a:solidFill>
                <a:srgbClr val="44546A"/>
              </a:solidFill>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endParaRPr lang="en-US" sz="1800" dirty="0">
              <a:solidFill>
                <a:srgbClr val="44546A"/>
              </a:solidFill>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endParaRPr lang="en-US" dirty="0"/>
          </a:p>
        </p:txBody>
      </p:sp>
      <p:sp>
        <p:nvSpPr>
          <p:cNvPr id="3" name="Content Placeholder 2">
            <a:extLst>
              <a:ext uri="{FF2B5EF4-FFF2-40B4-BE49-F238E27FC236}">
                <a16:creationId xmlns:a16="http://schemas.microsoft.com/office/drawing/2014/main" id="{B95BEC8D-3778-79A3-1F2D-84232891C0EC}"/>
              </a:ext>
            </a:extLst>
          </p:cNvPr>
          <p:cNvSpPr>
            <a:spLocks noGrp="1"/>
          </p:cNvSpPr>
          <p:nvPr>
            <p:ph sz="quarter" idx="14"/>
          </p:nvPr>
        </p:nvSpPr>
        <p:spPr>
          <a:xfrm>
            <a:off x="6338743" y="3308685"/>
            <a:ext cx="4592495" cy="2213434"/>
          </a:xfrm>
        </p:spPr>
        <p:txBody>
          <a:bodyPr/>
          <a:lstStyle/>
          <a:p>
            <a:pPr marL="0" marR="0">
              <a:lnSpc>
                <a:spcPct val="105000"/>
              </a:lnSpc>
              <a:spcBef>
                <a:spcPts val="0"/>
              </a:spcBef>
              <a:spcAft>
                <a:spcPts val="0"/>
              </a:spcAft>
            </a:pPr>
            <a:r>
              <a:rPr lang="en-US" sz="1800" b="1" dirty="0">
                <a:solidFill>
                  <a:srgbClr val="12284C"/>
                </a:solidFill>
                <a:effectLst/>
                <a:latin typeface="Calibri" panose="020F0502020204030204" pitchFamily="34" charset="0"/>
                <a:ea typeface="Times New Roman" panose="02020603050405020304" pitchFamily="18" charset="0"/>
                <a:cs typeface="Calibri" panose="020F0502020204030204" pitchFamily="34" charset="0"/>
              </a:rPr>
              <a:t>Julie Ewing</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r>
              <a:rPr lang="en-US" sz="1800" i="1" dirty="0">
                <a:solidFill>
                  <a:srgbClr val="12284C"/>
                </a:solidFill>
                <a:effectLst/>
                <a:latin typeface="Calibri" panose="020F0502020204030204" pitchFamily="34" charset="0"/>
                <a:ea typeface="Times New Roman" panose="02020603050405020304" pitchFamily="18" charset="0"/>
                <a:cs typeface="Calibri" panose="020F0502020204030204" pitchFamily="34" charset="0"/>
              </a:rPr>
              <a:t>Assessment Coordinator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600"/>
              </a:spcAft>
            </a:pPr>
            <a:r>
              <a:rPr lang="en-US" sz="1800" dirty="0">
                <a:solidFill>
                  <a:srgbClr val="12284C"/>
                </a:solidFill>
                <a:effectLst/>
                <a:latin typeface="Calibri" panose="020F0502020204030204" pitchFamily="34" charset="0"/>
                <a:ea typeface="Times New Roman" panose="02020603050405020304" pitchFamily="18" charset="0"/>
                <a:cs typeface="Calibri" panose="020F0502020204030204" pitchFamily="34" charset="0"/>
              </a:rPr>
              <a:t>Career, Standards and Assessment Services</a:t>
            </a:r>
          </a:p>
          <a:p>
            <a:pPr marL="0" marR="0">
              <a:lnSpc>
                <a:spcPct val="100000"/>
              </a:lnSpc>
              <a:spcBef>
                <a:spcPts val="0"/>
              </a:spcBef>
              <a:spcAft>
                <a:spcPts val="600"/>
              </a:spcAft>
            </a:pPr>
            <a:r>
              <a:rPr lang="en-US" sz="1800" dirty="0">
                <a:solidFill>
                  <a:srgbClr val="12284C"/>
                </a:solidFill>
                <a:latin typeface="Calibri" panose="020F0502020204030204" pitchFamily="34" charset="0"/>
                <a:ea typeface="Calibri" panose="020F0502020204030204" pitchFamily="34" charset="0"/>
                <a:cs typeface="Calibri" panose="020F0502020204030204" pitchFamily="34" charset="0"/>
              </a:rPr>
              <a:t>785-296-4349</a:t>
            </a:r>
          </a:p>
          <a:p>
            <a:pPr marL="0" marR="0">
              <a:lnSpc>
                <a:spcPct val="100000"/>
              </a:lnSpc>
              <a:spcBef>
                <a:spcPts val="0"/>
              </a:spcBef>
              <a:spcAft>
                <a:spcPts val="600"/>
              </a:spcAft>
            </a:pPr>
            <a:r>
              <a:rPr lang="en-US" sz="1800" dirty="0">
                <a:solidFill>
                  <a:srgbClr val="12284C"/>
                </a:solidFill>
                <a:effectLst/>
                <a:latin typeface="Calibri" panose="020F0502020204030204" pitchFamily="34" charset="0"/>
                <a:ea typeface="Calibri" panose="020F0502020204030204" pitchFamily="34" charset="0"/>
                <a:cs typeface="Calibri" panose="020F0502020204030204" pitchFamily="34" charset="0"/>
                <a:hlinkClick r:id="rId3"/>
              </a:rPr>
              <a:t>jewing@ksde.org</a:t>
            </a:r>
            <a:endParaRPr lang="en-US" sz="1800" dirty="0">
              <a:solidFill>
                <a:srgbClr val="12284C"/>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6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951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DA96-364D-BA4E-EA7E-1D5BA9834954}"/>
              </a:ext>
            </a:extLst>
          </p:cNvPr>
          <p:cNvSpPr>
            <a:spLocks noGrp="1"/>
          </p:cNvSpPr>
          <p:nvPr>
            <p:ph type="title"/>
          </p:nvPr>
        </p:nvSpPr>
        <p:spPr/>
        <p:txBody>
          <a:bodyPr/>
          <a:lstStyle/>
          <a:p>
            <a:r>
              <a:rPr lang="en-US" dirty="0"/>
              <a:t>Program Manager Updates</a:t>
            </a:r>
          </a:p>
        </p:txBody>
      </p:sp>
      <p:sp>
        <p:nvSpPr>
          <p:cNvPr id="3" name="Text Placeholder 2">
            <a:extLst>
              <a:ext uri="{FF2B5EF4-FFF2-40B4-BE49-F238E27FC236}">
                <a16:creationId xmlns:a16="http://schemas.microsoft.com/office/drawing/2014/main" id="{4C4260B3-DFBF-E9BD-F64E-28FE828294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93813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body" idx="1"/>
          </p:nvPr>
        </p:nvSpPr>
        <p:spPr>
          <a:xfrm>
            <a:off x="838200" y="2206625"/>
            <a:ext cx="7892100" cy="4351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January 23:</a:t>
            </a:r>
            <a:endParaRPr/>
          </a:p>
          <a:p>
            <a:pPr marL="685800" lvl="1" indent="-228600" algn="l" rtl="0">
              <a:lnSpc>
                <a:spcPct val="90000"/>
              </a:lnSpc>
              <a:spcBef>
                <a:spcPts val="500"/>
              </a:spcBef>
              <a:spcAft>
                <a:spcPts val="0"/>
              </a:spcAft>
              <a:buSzPts val="2400"/>
              <a:buChar char="•"/>
            </a:pPr>
            <a:r>
              <a:rPr lang="en-US"/>
              <a:t>9:00-9:30 AM: </a:t>
            </a:r>
            <a:r>
              <a:rPr lang="en-US" u="sng">
                <a:solidFill>
                  <a:schemeClr val="accent1"/>
                </a:solidFill>
                <a:hlinkClick r:id="rId3">
                  <a:extLst>
                    <a:ext uri="{A12FA001-AC4F-418D-AE19-62706E023703}">
                      <ahyp:hlinkClr xmlns:ahyp="http://schemas.microsoft.com/office/drawing/2018/hyperlinkcolor" val="tx"/>
                    </a:ext>
                  </a:extLst>
                </a:hlinkClick>
              </a:rPr>
              <a:t>REGISTER</a:t>
            </a:r>
            <a:endParaRPr>
              <a:solidFill>
                <a:schemeClr val="accent1"/>
              </a:solidFill>
            </a:endParaRPr>
          </a:p>
          <a:p>
            <a:pPr marL="685800" lvl="1" indent="-228600" algn="l" rtl="0">
              <a:lnSpc>
                <a:spcPct val="90000"/>
              </a:lnSpc>
              <a:spcBef>
                <a:spcPts val="500"/>
              </a:spcBef>
              <a:spcAft>
                <a:spcPts val="0"/>
              </a:spcAft>
              <a:buSzPts val="2400"/>
              <a:buChar char="•"/>
            </a:pPr>
            <a:r>
              <a:rPr lang="en-US"/>
              <a:t>12:00-12:30 PM: </a:t>
            </a:r>
            <a:r>
              <a:rPr lang="en-US" u="sng">
                <a:solidFill>
                  <a:schemeClr val="accent1"/>
                </a:solidFill>
                <a:hlinkClick r:id="rId4">
                  <a:extLst>
                    <a:ext uri="{A12FA001-AC4F-418D-AE19-62706E023703}">
                      <ahyp:hlinkClr xmlns:ahyp="http://schemas.microsoft.com/office/drawing/2018/hyperlinkcolor" val="tx"/>
                    </a:ext>
                  </a:extLst>
                </a:hlinkClick>
              </a:rPr>
              <a:t>REGISTER</a:t>
            </a:r>
            <a:endParaRPr>
              <a:solidFill>
                <a:schemeClr val="accent1"/>
              </a:solidFill>
            </a:endParaRPr>
          </a:p>
          <a:p>
            <a:pPr marL="685800" lvl="0" indent="0" algn="l" rtl="0">
              <a:lnSpc>
                <a:spcPct val="90000"/>
              </a:lnSpc>
              <a:spcBef>
                <a:spcPts val="500"/>
              </a:spcBef>
              <a:spcAft>
                <a:spcPts val="0"/>
              </a:spcAft>
              <a:buNone/>
            </a:pPr>
            <a:endParaRPr/>
          </a:p>
          <a:p>
            <a:pPr marL="228600" lvl="0" indent="-228600" algn="l" rtl="0">
              <a:lnSpc>
                <a:spcPct val="90000"/>
              </a:lnSpc>
              <a:spcBef>
                <a:spcPts val="500"/>
              </a:spcBef>
              <a:spcAft>
                <a:spcPts val="0"/>
              </a:spcAft>
              <a:buSzPts val="1800"/>
              <a:buChar char="•"/>
            </a:pPr>
            <a:r>
              <a:rPr lang="en-US"/>
              <a:t>February 10, 9:00 AM-Noon:  </a:t>
            </a:r>
            <a:r>
              <a:rPr lang="en-US" sz="2000" u="sng">
                <a:solidFill>
                  <a:schemeClr val="accent1"/>
                </a:solidFill>
                <a:hlinkClick r:id="rId5">
                  <a:extLst>
                    <a:ext uri="{A12FA001-AC4F-418D-AE19-62706E023703}">
                      <ahyp:hlinkClr xmlns:ahyp="http://schemas.microsoft.com/office/drawing/2018/hyperlinkcolor" val="tx"/>
                    </a:ext>
                  </a:extLst>
                </a:hlinkClick>
              </a:rPr>
              <a:t>REGISTER</a:t>
            </a:r>
            <a:endParaRPr>
              <a:solidFill>
                <a:schemeClr val="accent1"/>
              </a:solidFill>
            </a:endParaRPr>
          </a:p>
          <a:p>
            <a:pPr marL="685800" lvl="1" indent="-266700" algn="l" rtl="0">
              <a:lnSpc>
                <a:spcPct val="90000"/>
              </a:lnSpc>
              <a:spcBef>
                <a:spcPts val="500"/>
              </a:spcBef>
              <a:spcAft>
                <a:spcPts val="0"/>
              </a:spcAft>
              <a:buSzPts val="2400"/>
              <a:buChar char="•"/>
            </a:pPr>
            <a:r>
              <a:rPr lang="en-US"/>
              <a:t>AP Seminar: English 10 Workshop Experience</a:t>
            </a:r>
            <a:endParaRPr/>
          </a:p>
          <a:p>
            <a:pPr marL="1143000" lvl="2" indent="-228600" algn="l" rtl="0">
              <a:lnSpc>
                <a:spcPct val="90000"/>
              </a:lnSpc>
              <a:spcBef>
                <a:spcPts val="500"/>
              </a:spcBef>
              <a:spcAft>
                <a:spcPts val="0"/>
              </a:spcAft>
              <a:buSzPts val="2000"/>
              <a:buChar char="•"/>
            </a:pPr>
            <a:r>
              <a:rPr lang="en-US"/>
              <a:t>In-person event:  Instructional team</a:t>
            </a:r>
            <a:endParaRPr/>
          </a:p>
          <a:p>
            <a:pPr marL="1600200" lvl="3" indent="-228600" algn="l" rtl="0">
              <a:lnSpc>
                <a:spcPct val="90000"/>
              </a:lnSpc>
              <a:spcBef>
                <a:spcPts val="500"/>
              </a:spcBef>
              <a:spcAft>
                <a:spcPts val="0"/>
              </a:spcAft>
              <a:buSzPts val="1800"/>
              <a:buChar char="•"/>
            </a:pPr>
            <a:r>
              <a:rPr lang="en-US"/>
              <a:t>Orion</a:t>
            </a:r>
            <a:endParaRPr/>
          </a:p>
          <a:p>
            <a:pPr marL="1600200" lvl="3" indent="-228600" algn="l" rtl="0">
              <a:lnSpc>
                <a:spcPct val="90000"/>
              </a:lnSpc>
              <a:spcBef>
                <a:spcPts val="500"/>
              </a:spcBef>
              <a:spcAft>
                <a:spcPts val="0"/>
              </a:spcAft>
              <a:buSzPts val="1800"/>
              <a:buChar char="•"/>
            </a:pPr>
            <a:r>
              <a:rPr lang="en-US"/>
              <a:t>Topeka</a:t>
            </a:r>
            <a:endParaRPr/>
          </a:p>
        </p:txBody>
      </p:sp>
      <p:sp>
        <p:nvSpPr>
          <p:cNvPr id="129" name="Google Shape;12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SemiBold"/>
              <a:buNone/>
            </a:pPr>
            <a:r>
              <a:rPr lang="en-US">
                <a:latin typeface="Open Sans Light"/>
                <a:ea typeface="Open Sans Light"/>
                <a:cs typeface="Open Sans Light"/>
                <a:sym typeface="Open Sans Light"/>
              </a:rPr>
              <a:t>Come investigate further</a:t>
            </a:r>
            <a:r>
              <a:rPr lang="en-US"/>
              <a:t>                         AP Seminar: English 10 </a:t>
            </a:r>
            <a:endParaRPr/>
          </a:p>
        </p:txBody>
      </p:sp>
      <p:pic>
        <p:nvPicPr>
          <p:cNvPr id="130" name="Google Shape;130;p18"/>
          <p:cNvPicPr preferRelativeResize="0"/>
          <p:nvPr/>
        </p:nvPicPr>
        <p:blipFill>
          <a:blip r:embed="rId6">
            <a:alphaModFix/>
          </a:blip>
          <a:stretch>
            <a:fillRect/>
          </a:stretch>
        </p:blipFill>
        <p:spPr>
          <a:xfrm>
            <a:off x="8023525" y="1114500"/>
            <a:ext cx="3599301" cy="47990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p:nvPr/>
        </p:nvSpPr>
        <p:spPr>
          <a:xfrm>
            <a:off x="404784" y="2242543"/>
            <a:ext cx="2715600" cy="3837000"/>
          </a:xfrm>
          <a:prstGeom prst="rect">
            <a:avLst/>
          </a:prstGeom>
          <a:solidFill>
            <a:schemeClr val="accent4"/>
          </a:solidFill>
          <a:ln>
            <a:noFill/>
          </a:ln>
        </p:spPr>
        <p:txBody>
          <a:bodyPr spcFirstLastPara="1" wrap="square" lIns="190975" tIns="2083575" rIns="190975" bIns="190975" anchor="ctr" anchorCtr="0">
            <a:noAutofit/>
          </a:bodyPr>
          <a:lstStyle/>
          <a:p>
            <a:pPr marL="0" marR="0" lvl="0" indent="0" algn="ctr" rtl="0">
              <a:lnSpc>
                <a:spcPct val="110000"/>
              </a:lnSpc>
              <a:spcBef>
                <a:spcPts val="0"/>
              </a:spcBef>
              <a:spcAft>
                <a:spcPts val="0"/>
              </a:spcAft>
              <a:buNone/>
            </a:pPr>
            <a:endParaRPr sz="1329" b="0" i="0" u="none" strike="noStrike" cap="none">
              <a:solidFill>
                <a:srgbClr val="1E1E1E"/>
              </a:solidFill>
              <a:latin typeface="Arial"/>
              <a:ea typeface="Arial"/>
              <a:cs typeface="Arial"/>
              <a:sym typeface="Arial"/>
            </a:endParaRPr>
          </a:p>
        </p:txBody>
      </p:sp>
      <p:pic>
        <p:nvPicPr>
          <p:cNvPr id="137" name="Google Shape;137;p19"/>
          <p:cNvPicPr preferRelativeResize="0"/>
          <p:nvPr/>
        </p:nvPicPr>
        <p:blipFill rotWithShape="1">
          <a:blip r:embed="rId3">
            <a:alphaModFix/>
          </a:blip>
          <a:srcRect/>
          <a:stretch/>
        </p:blipFill>
        <p:spPr>
          <a:xfrm>
            <a:off x="1190921" y="1675285"/>
            <a:ext cx="1145980" cy="1145980"/>
          </a:xfrm>
          <a:prstGeom prst="rect">
            <a:avLst/>
          </a:prstGeom>
          <a:noFill/>
          <a:ln>
            <a:noFill/>
          </a:ln>
        </p:spPr>
      </p:pic>
      <p:sp>
        <p:nvSpPr>
          <p:cNvPr id="138" name="Google Shape;138;p19"/>
          <p:cNvSpPr/>
          <p:nvPr/>
        </p:nvSpPr>
        <p:spPr>
          <a:xfrm>
            <a:off x="6182766" y="2242543"/>
            <a:ext cx="2715600" cy="3837000"/>
          </a:xfrm>
          <a:prstGeom prst="rect">
            <a:avLst/>
          </a:prstGeom>
          <a:solidFill>
            <a:schemeClr val="accent4"/>
          </a:solidFill>
          <a:ln>
            <a:noFill/>
          </a:ln>
        </p:spPr>
        <p:txBody>
          <a:bodyPr spcFirstLastPara="1" wrap="square" lIns="190975" tIns="2083575" rIns="190975" bIns="190975" anchor="ctr" anchorCtr="0">
            <a:noAutofit/>
          </a:bodyPr>
          <a:lstStyle/>
          <a:p>
            <a:pPr marL="0" marR="0" lvl="0" indent="0" algn="ctr" rtl="0">
              <a:lnSpc>
                <a:spcPct val="110000"/>
              </a:lnSpc>
              <a:spcBef>
                <a:spcPts val="0"/>
              </a:spcBef>
              <a:spcAft>
                <a:spcPts val="0"/>
              </a:spcAft>
              <a:buNone/>
            </a:pPr>
            <a:endParaRPr sz="1329" b="0" i="0" u="none" strike="noStrike" cap="none">
              <a:solidFill>
                <a:srgbClr val="1E1E1E"/>
              </a:solidFill>
              <a:latin typeface="Arial"/>
              <a:ea typeface="Arial"/>
              <a:cs typeface="Arial"/>
              <a:sym typeface="Arial"/>
            </a:endParaRPr>
          </a:p>
        </p:txBody>
      </p:sp>
      <p:sp>
        <p:nvSpPr>
          <p:cNvPr id="139" name="Google Shape;139;p19"/>
          <p:cNvSpPr/>
          <p:nvPr/>
        </p:nvSpPr>
        <p:spPr>
          <a:xfrm>
            <a:off x="9071756" y="2242543"/>
            <a:ext cx="2715600" cy="3837000"/>
          </a:xfrm>
          <a:prstGeom prst="rect">
            <a:avLst/>
          </a:prstGeom>
          <a:solidFill>
            <a:schemeClr val="accent4"/>
          </a:solidFill>
          <a:ln>
            <a:noFill/>
          </a:ln>
        </p:spPr>
        <p:txBody>
          <a:bodyPr spcFirstLastPara="1" wrap="square" lIns="190975" tIns="2083575" rIns="190975" bIns="190975" anchor="ctr" anchorCtr="0">
            <a:noAutofit/>
          </a:bodyPr>
          <a:lstStyle/>
          <a:p>
            <a:pPr marL="0" marR="0" lvl="0" indent="0" algn="ctr" rtl="0">
              <a:lnSpc>
                <a:spcPct val="110000"/>
              </a:lnSpc>
              <a:spcBef>
                <a:spcPts val="0"/>
              </a:spcBef>
              <a:spcAft>
                <a:spcPts val="0"/>
              </a:spcAft>
              <a:buNone/>
            </a:pPr>
            <a:endParaRPr sz="1329" b="0" i="0" u="none" strike="noStrike" cap="none">
              <a:solidFill>
                <a:srgbClr val="1E1E1E"/>
              </a:solidFill>
              <a:latin typeface="Arial"/>
              <a:ea typeface="Arial"/>
              <a:cs typeface="Arial"/>
              <a:sym typeface="Arial"/>
            </a:endParaRPr>
          </a:p>
        </p:txBody>
      </p:sp>
      <p:sp>
        <p:nvSpPr>
          <p:cNvPr id="140" name="Google Shape;140;p19"/>
          <p:cNvSpPr/>
          <p:nvPr/>
        </p:nvSpPr>
        <p:spPr>
          <a:xfrm>
            <a:off x="3293775" y="2242543"/>
            <a:ext cx="2715600" cy="3837000"/>
          </a:xfrm>
          <a:prstGeom prst="rect">
            <a:avLst/>
          </a:prstGeom>
          <a:solidFill>
            <a:schemeClr val="accent4"/>
          </a:solidFill>
          <a:ln>
            <a:noFill/>
          </a:ln>
        </p:spPr>
        <p:txBody>
          <a:bodyPr spcFirstLastPara="1" wrap="square" lIns="190975" tIns="2083575" rIns="190975" bIns="190975" anchor="ctr" anchorCtr="0">
            <a:noAutofit/>
          </a:bodyPr>
          <a:lstStyle/>
          <a:p>
            <a:pPr marL="0" marR="0" lvl="0" indent="0" algn="ctr" rtl="0">
              <a:lnSpc>
                <a:spcPct val="110000"/>
              </a:lnSpc>
              <a:spcBef>
                <a:spcPts val="0"/>
              </a:spcBef>
              <a:spcAft>
                <a:spcPts val="0"/>
              </a:spcAft>
              <a:buNone/>
            </a:pPr>
            <a:endParaRPr sz="1329" b="0" i="0" u="none" strike="noStrike" cap="none">
              <a:solidFill>
                <a:srgbClr val="1E1E1E"/>
              </a:solidFill>
              <a:latin typeface="Arial"/>
              <a:ea typeface="Arial"/>
              <a:cs typeface="Arial"/>
              <a:sym typeface="Arial"/>
            </a:endParaRPr>
          </a:p>
        </p:txBody>
      </p:sp>
      <p:sp>
        <p:nvSpPr>
          <p:cNvPr id="141" name="Google Shape;141;p19"/>
          <p:cNvSpPr txBox="1">
            <a:spLocks noGrp="1"/>
          </p:cNvSpPr>
          <p:nvPr>
            <p:ph type="title"/>
          </p:nvPr>
        </p:nvSpPr>
        <p:spPr>
          <a:xfrm>
            <a:off x="356461" y="538394"/>
            <a:ext cx="11459700" cy="413100"/>
          </a:xfrm>
          <a:prstGeom prst="rect">
            <a:avLst/>
          </a:prstGeom>
          <a:noFill/>
          <a:ln>
            <a:noFill/>
          </a:ln>
        </p:spPr>
        <p:txBody>
          <a:bodyPr spcFirstLastPara="1" wrap="square" lIns="0" tIns="0" rIns="72000" bIns="0" anchor="t" anchorCtr="0">
            <a:normAutofit fontScale="90000"/>
          </a:bodyPr>
          <a:lstStyle/>
          <a:p>
            <a:pPr marL="0" lvl="0" indent="0" algn="l" rtl="0">
              <a:spcBef>
                <a:spcPts val="0"/>
              </a:spcBef>
              <a:spcAft>
                <a:spcPts val="0"/>
              </a:spcAft>
              <a:buClr>
                <a:schemeClr val="dk1"/>
              </a:buClr>
              <a:buSzPct val="77272"/>
              <a:buFont typeface="Arial"/>
              <a:buNone/>
            </a:pPr>
            <a:r>
              <a:rPr lang="en-US"/>
              <a:t>Why AP Seminar: English 10?</a:t>
            </a:r>
            <a:endParaRPr/>
          </a:p>
        </p:txBody>
      </p:sp>
      <p:sp>
        <p:nvSpPr>
          <p:cNvPr id="142" name="Google Shape;142;p19"/>
          <p:cNvSpPr txBox="1">
            <a:spLocks noGrp="1"/>
          </p:cNvSpPr>
          <p:nvPr>
            <p:ph type="subTitle" idx="2"/>
          </p:nvPr>
        </p:nvSpPr>
        <p:spPr>
          <a:xfrm>
            <a:off x="356539" y="1078792"/>
            <a:ext cx="9498900" cy="534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400"/>
              <a:buNone/>
            </a:pPr>
            <a:r>
              <a:rPr lang="en-US"/>
              <a:t>Current English 10 courses can be taught with the AP Seminar approach</a:t>
            </a:r>
            <a:endParaRPr/>
          </a:p>
        </p:txBody>
      </p:sp>
      <p:sp>
        <p:nvSpPr>
          <p:cNvPr id="143" name="Google Shape;143;p19"/>
          <p:cNvSpPr/>
          <p:nvPr/>
        </p:nvSpPr>
        <p:spPr>
          <a:xfrm>
            <a:off x="404784" y="3060842"/>
            <a:ext cx="2715600" cy="496800"/>
          </a:xfrm>
          <a:prstGeom prst="rect">
            <a:avLst/>
          </a:prstGeom>
          <a:noFill/>
          <a:ln>
            <a:noFill/>
          </a:ln>
        </p:spPr>
        <p:txBody>
          <a:bodyPr spcFirstLastPara="1" wrap="square" lIns="86800" tIns="45700" rIns="86800" bIns="45700" anchor="t" anchorCtr="0">
            <a:noAutofit/>
          </a:bodyPr>
          <a:lstStyle/>
          <a:p>
            <a:pPr marL="0" marR="0" lvl="0" indent="0" algn="ctr" rtl="0">
              <a:spcBef>
                <a:spcPts val="0"/>
              </a:spcBef>
              <a:spcAft>
                <a:spcPts val="0"/>
              </a:spcAft>
              <a:buNone/>
            </a:pPr>
            <a:r>
              <a:rPr lang="en-US" sz="1899" b="1" i="0" u="none" strike="noStrike" cap="none">
                <a:solidFill>
                  <a:schemeClr val="lt1"/>
                </a:solidFill>
                <a:latin typeface="Open Sans"/>
                <a:ea typeface="Open Sans"/>
                <a:cs typeface="Open Sans"/>
                <a:sym typeface="Open Sans"/>
              </a:rPr>
              <a:t>Engages More </a:t>
            </a:r>
            <a:endParaRPr b="1">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1899" b="1" i="0" u="none" strike="noStrike" cap="none">
                <a:solidFill>
                  <a:schemeClr val="lt1"/>
                </a:solidFill>
                <a:latin typeface="Open Sans"/>
                <a:ea typeface="Open Sans"/>
                <a:cs typeface="Open Sans"/>
                <a:sym typeface="Open Sans"/>
              </a:rPr>
              <a:t>Students</a:t>
            </a:r>
            <a:endParaRPr b="1">
              <a:solidFill>
                <a:schemeClr val="lt1"/>
              </a:solidFill>
              <a:latin typeface="Open Sans"/>
              <a:ea typeface="Open Sans"/>
              <a:cs typeface="Open Sans"/>
              <a:sym typeface="Open Sans"/>
            </a:endParaRPr>
          </a:p>
        </p:txBody>
      </p:sp>
      <p:sp>
        <p:nvSpPr>
          <p:cNvPr id="144" name="Google Shape;144;p19"/>
          <p:cNvSpPr/>
          <p:nvPr/>
        </p:nvSpPr>
        <p:spPr>
          <a:xfrm>
            <a:off x="3293774" y="3060842"/>
            <a:ext cx="2710800" cy="496800"/>
          </a:xfrm>
          <a:prstGeom prst="rect">
            <a:avLst/>
          </a:prstGeom>
          <a:noFill/>
          <a:ln>
            <a:noFill/>
          </a:ln>
        </p:spPr>
        <p:txBody>
          <a:bodyPr spcFirstLastPara="1" wrap="square" lIns="86800" tIns="45700" rIns="86800" bIns="45700" anchor="t" anchorCtr="0">
            <a:noAutofit/>
          </a:bodyPr>
          <a:lstStyle/>
          <a:p>
            <a:pPr marL="0" marR="0" lvl="0" indent="0" algn="ctr" rtl="0">
              <a:spcBef>
                <a:spcPts val="0"/>
              </a:spcBef>
              <a:spcAft>
                <a:spcPts val="0"/>
              </a:spcAft>
              <a:buNone/>
            </a:pPr>
            <a:r>
              <a:rPr lang="en-US" sz="1899" b="1" i="0" u="none" strike="noStrike" cap="none">
                <a:solidFill>
                  <a:schemeClr val="lt1"/>
                </a:solidFill>
                <a:latin typeface="Open Sans"/>
                <a:ea typeface="Open Sans"/>
                <a:cs typeface="Open Sans"/>
                <a:sym typeface="Open Sans"/>
              </a:rPr>
              <a:t>Makes English 10 </a:t>
            </a:r>
            <a:endParaRPr b="1">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1899" b="1" i="0" u="none" strike="noStrike" cap="none">
                <a:solidFill>
                  <a:schemeClr val="lt1"/>
                </a:solidFill>
                <a:latin typeface="Open Sans"/>
                <a:ea typeface="Open Sans"/>
                <a:cs typeface="Open Sans"/>
                <a:sym typeface="Open Sans"/>
              </a:rPr>
              <a:t>More Relevant</a:t>
            </a:r>
            <a:endParaRPr b="1">
              <a:solidFill>
                <a:schemeClr val="lt1"/>
              </a:solidFill>
              <a:latin typeface="Open Sans"/>
              <a:ea typeface="Open Sans"/>
              <a:cs typeface="Open Sans"/>
              <a:sym typeface="Open Sans"/>
            </a:endParaRPr>
          </a:p>
        </p:txBody>
      </p:sp>
      <p:sp>
        <p:nvSpPr>
          <p:cNvPr id="145" name="Google Shape;145;p19"/>
          <p:cNvSpPr/>
          <p:nvPr/>
        </p:nvSpPr>
        <p:spPr>
          <a:xfrm>
            <a:off x="6178132" y="3060841"/>
            <a:ext cx="2715600" cy="496800"/>
          </a:xfrm>
          <a:prstGeom prst="rect">
            <a:avLst/>
          </a:prstGeom>
          <a:noFill/>
          <a:ln>
            <a:noFill/>
          </a:ln>
        </p:spPr>
        <p:txBody>
          <a:bodyPr spcFirstLastPara="1" wrap="square" lIns="86800" tIns="45700" rIns="86800" bIns="45700" anchor="t" anchorCtr="0">
            <a:noAutofit/>
          </a:bodyPr>
          <a:lstStyle/>
          <a:p>
            <a:pPr marL="0" marR="0" lvl="0" indent="0" algn="ctr" rtl="0">
              <a:spcBef>
                <a:spcPts val="0"/>
              </a:spcBef>
              <a:spcAft>
                <a:spcPts val="0"/>
              </a:spcAft>
              <a:buNone/>
            </a:pPr>
            <a:r>
              <a:rPr lang="en-US" sz="1899" b="1" i="0" u="none" strike="noStrike" cap="none">
                <a:solidFill>
                  <a:schemeClr val="lt1"/>
                </a:solidFill>
                <a:latin typeface="Open Sans"/>
                <a:ea typeface="Open Sans"/>
                <a:cs typeface="Open Sans"/>
                <a:sym typeface="Open Sans"/>
              </a:rPr>
              <a:t>Offers Curriculum Flexibility for Teachers</a:t>
            </a:r>
            <a:endParaRPr b="1">
              <a:solidFill>
                <a:schemeClr val="lt1"/>
              </a:solidFill>
              <a:latin typeface="Open Sans"/>
              <a:ea typeface="Open Sans"/>
              <a:cs typeface="Open Sans"/>
              <a:sym typeface="Open Sans"/>
            </a:endParaRPr>
          </a:p>
        </p:txBody>
      </p:sp>
      <p:sp>
        <p:nvSpPr>
          <p:cNvPr id="146" name="Google Shape;146;p19"/>
          <p:cNvSpPr/>
          <p:nvPr/>
        </p:nvSpPr>
        <p:spPr>
          <a:xfrm>
            <a:off x="9071756" y="3060841"/>
            <a:ext cx="2706300" cy="496800"/>
          </a:xfrm>
          <a:prstGeom prst="rect">
            <a:avLst/>
          </a:prstGeom>
          <a:noFill/>
          <a:ln>
            <a:noFill/>
          </a:ln>
        </p:spPr>
        <p:txBody>
          <a:bodyPr spcFirstLastPara="1" wrap="square" lIns="86800" tIns="45700" rIns="86800" bIns="45700" anchor="t" anchorCtr="0">
            <a:noAutofit/>
          </a:bodyPr>
          <a:lstStyle/>
          <a:p>
            <a:pPr marL="0" marR="0" lvl="0" indent="0" algn="ctr" rtl="0">
              <a:spcBef>
                <a:spcPts val="0"/>
              </a:spcBef>
              <a:spcAft>
                <a:spcPts val="0"/>
              </a:spcAft>
              <a:buNone/>
            </a:pPr>
            <a:r>
              <a:rPr lang="en-US" sz="1899" b="1" i="0" u="none" strike="noStrike" cap="none">
                <a:solidFill>
                  <a:schemeClr val="lt1"/>
                </a:solidFill>
                <a:latin typeface="Open Sans"/>
                <a:ea typeface="Open Sans"/>
                <a:cs typeface="Open Sans"/>
                <a:sym typeface="Open Sans"/>
              </a:rPr>
              <a:t>Meets State </a:t>
            </a:r>
            <a:endParaRPr b="1">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1899" b="1" i="0" u="none" strike="noStrike" cap="none">
                <a:solidFill>
                  <a:schemeClr val="lt1"/>
                </a:solidFill>
                <a:latin typeface="Open Sans"/>
                <a:ea typeface="Open Sans"/>
                <a:cs typeface="Open Sans"/>
                <a:sym typeface="Open Sans"/>
              </a:rPr>
              <a:t>Standards</a:t>
            </a:r>
            <a:endParaRPr b="1">
              <a:solidFill>
                <a:schemeClr val="lt1"/>
              </a:solidFill>
              <a:latin typeface="Open Sans"/>
              <a:ea typeface="Open Sans"/>
              <a:cs typeface="Open Sans"/>
              <a:sym typeface="Open Sans"/>
            </a:endParaRPr>
          </a:p>
        </p:txBody>
      </p:sp>
      <p:sp>
        <p:nvSpPr>
          <p:cNvPr id="147" name="Google Shape;147;p19"/>
          <p:cNvSpPr/>
          <p:nvPr/>
        </p:nvSpPr>
        <p:spPr>
          <a:xfrm>
            <a:off x="481966" y="4055508"/>
            <a:ext cx="2561100" cy="1519500"/>
          </a:xfrm>
          <a:prstGeom prst="rect">
            <a:avLst/>
          </a:prstGeom>
          <a:noFill/>
          <a:ln>
            <a:noFill/>
          </a:ln>
        </p:spPr>
        <p:txBody>
          <a:bodyPr spcFirstLastPara="1" wrap="square" lIns="0" tIns="43400" rIns="0" bIns="43400" anchor="t" anchorCtr="0">
            <a:noAutofit/>
          </a:bodyPr>
          <a:lstStyle/>
          <a:p>
            <a:pPr marL="0" marR="0" lvl="0" indent="0" algn="ctr" rtl="0">
              <a:spcBef>
                <a:spcPts val="0"/>
              </a:spcBef>
              <a:spcAft>
                <a:spcPts val="0"/>
              </a:spcAft>
              <a:buNone/>
            </a:pPr>
            <a:r>
              <a:rPr lang="en-US" sz="1329" i="0" u="none" strike="noStrike" cap="none">
                <a:solidFill>
                  <a:schemeClr val="lt2"/>
                </a:solidFill>
                <a:latin typeface="Open Sans Light"/>
                <a:ea typeface="Open Sans Light"/>
                <a:cs typeface="Open Sans Light"/>
                <a:sym typeface="Open Sans Light"/>
              </a:rPr>
              <a:t>Gives more students the opportunity to fulfill a core course requirement while bolstering the foundational skills taught in AP Seminar, including </a:t>
            </a:r>
            <a:r>
              <a:rPr lang="en-US" sz="1329" i="0" u="none" strike="noStrike" cap="none">
                <a:solidFill>
                  <a:schemeClr val="lt2"/>
                </a:solidFill>
                <a:latin typeface="Open Sans SemiBold"/>
                <a:ea typeface="Open Sans SemiBold"/>
                <a:cs typeface="Open Sans SemiBold"/>
                <a:sym typeface="Open Sans SemiBold"/>
              </a:rPr>
              <a:t>evidence-based reading, writing, </a:t>
            </a:r>
            <a:br>
              <a:rPr lang="en-US" sz="1329" i="0" u="none" strike="noStrike" cap="none">
                <a:solidFill>
                  <a:schemeClr val="lt2"/>
                </a:solidFill>
                <a:latin typeface="Open Sans SemiBold"/>
                <a:ea typeface="Open Sans SemiBold"/>
                <a:cs typeface="Open Sans SemiBold"/>
                <a:sym typeface="Open Sans SemiBold"/>
              </a:rPr>
            </a:br>
            <a:r>
              <a:rPr lang="en-US" sz="1329" i="0" u="none" strike="noStrike" cap="none">
                <a:solidFill>
                  <a:schemeClr val="lt2"/>
                </a:solidFill>
                <a:latin typeface="Open Sans SemiBold"/>
                <a:ea typeface="Open Sans SemiBold"/>
                <a:cs typeface="Open Sans SemiBold"/>
                <a:sym typeface="Open Sans SemiBold"/>
              </a:rPr>
              <a:t>and speaking.</a:t>
            </a:r>
            <a:endParaRPr>
              <a:solidFill>
                <a:schemeClr val="lt2"/>
              </a:solidFill>
              <a:latin typeface="Open Sans SemiBold"/>
              <a:ea typeface="Open Sans SemiBold"/>
              <a:cs typeface="Open Sans SemiBold"/>
              <a:sym typeface="Open Sans SemiBold"/>
            </a:endParaRPr>
          </a:p>
        </p:txBody>
      </p:sp>
      <p:sp>
        <p:nvSpPr>
          <p:cNvPr id="148" name="Google Shape;148;p19"/>
          <p:cNvSpPr/>
          <p:nvPr/>
        </p:nvSpPr>
        <p:spPr>
          <a:xfrm>
            <a:off x="3368640" y="4055508"/>
            <a:ext cx="2561100" cy="1524000"/>
          </a:xfrm>
          <a:prstGeom prst="rect">
            <a:avLst/>
          </a:prstGeom>
          <a:noFill/>
          <a:ln>
            <a:noFill/>
          </a:ln>
        </p:spPr>
        <p:txBody>
          <a:bodyPr spcFirstLastPara="1" wrap="square" lIns="0" tIns="45700" rIns="0" bIns="45700" anchor="t" anchorCtr="0">
            <a:noAutofit/>
          </a:bodyPr>
          <a:lstStyle/>
          <a:p>
            <a:pPr marL="0" marR="0" lvl="0" indent="0" algn="ctr" rtl="0">
              <a:spcBef>
                <a:spcPts val="0"/>
              </a:spcBef>
              <a:spcAft>
                <a:spcPts val="0"/>
              </a:spcAft>
              <a:buNone/>
            </a:pPr>
            <a:r>
              <a:rPr lang="en-US" sz="1329" i="0" u="none" strike="noStrike" cap="none">
                <a:solidFill>
                  <a:schemeClr val="lt2"/>
                </a:solidFill>
                <a:latin typeface="Open Sans Light"/>
                <a:ea typeface="Open Sans Light"/>
                <a:cs typeface="Open Sans Light"/>
                <a:sym typeface="Open Sans Light"/>
              </a:rPr>
              <a:t>English 10: AP Seminar allows students to</a:t>
            </a:r>
            <a:r>
              <a:rPr lang="en-US" sz="1329" b="0" i="0" u="none" strike="noStrike" cap="none">
                <a:solidFill>
                  <a:schemeClr val="lt2"/>
                </a:solidFill>
                <a:latin typeface="Arial"/>
                <a:ea typeface="Arial"/>
                <a:cs typeface="Arial"/>
                <a:sym typeface="Arial"/>
              </a:rPr>
              <a:t> </a:t>
            </a:r>
            <a:r>
              <a:rPr lang="en-US" sz="1329" i="0" u="none" strike="noStrike" cap="none">
                <a:solidFill>
                  <a:schemeClr val="lt2"/>
                </a:solidFill>
                <a:latin typeface="Open Sans SemiBold"/>
                <a:ea typeface="Open Sans SemiBold"/>
                <a:cs typeface="Open Sans SemiBold"/>
                <a:sym typeface="Open Sans SemiBold"/>
              </a:rPr>
              <a:t>explore ideas and topics of their own interest. </a:t>
            </a:r>
            <a:r>
              <a:rPr lang="en-US" sz="1329" i="0" u="none" strike="noStrike" cap="none">
                <a:solidFill>
                  <a:schemeClr val="lt2"/>
                </a:solidFill>
                <a:latin typeface="Open Sans Light"/>
                <a:ea typeface="Open Sans Light"/>
                <a:cs typeface="Open Sans Light"/>
                <a:sym typeface="Open Sans Light"/>
              </a:rPr>
              <a:t>Students learn to work in teams to investigate real-world problems and present an argument for their proposed solution. </a:t>
            </a:r>
            <a:endParaRPr>
              <a:solidFill>
                <a:schemeClr val="lt2"/>
              </a:solidFill>
              <a:latin typeface="Open Sans Light"/>
              <a:ea typeface="Open Sans Light"/>
              <a:cs typeface="Open Sans Light"/>
              <a:sym typeface="Open Sans Light"/>
            </a:endParaRPr>
          </a:p>
        </p:txBody>
      </p:sp>
      <p:sp>
        <p:nvSpPr>
          <p:cNvPr id="149" name="Google Shape;149;p19"/>
          <p:cNvSpPr/>
          <p:nvPr/>
        </p:nvSpPr>
        <p:spPr>
          <a:xfrm>
            <a:off x="6255314" y="4055507"/>
            <a:ext cx="2561100" cy="1728600"/>
          </a:xfrm>
          <a:prstGeom prst="rect">
            <a:avLst/>
          </a:prstGeom>
          <a:noFill/>
          <a:ln>
            <a:noFill/>
          </a:ln>
        </p:spPr>
        <p:txBody>
          <a:bodyPr spcFirstLastPara="1" wrap="square" lIns="0" tIns="45700" rIns="0" bIns="45700" anchor="t" anchorCtr="0">
            <a:noAutofit/>
          </a:bodyPr>
          <a:lstStyle/>
          <a:p>
            <a:pPr marL="0" marR="0" lvl="0" indent="0" algn="ctr" rtl="0">
              <a:spcBef>
                <a:spcPts val="0"/>
              </a:spcBef>
              <a:spcAft>
                <a:spcPts val="0"/>
              </a:spcAft>
              <a:buNone/>
            </a:pPr>
            <a:r>
              <a:rPr lang="en-US" sz="1329" i="0" u="none" strike="noStrike" cap="none">
                <a:solidFill>
                  <a:schemeClr val="lt2"/>
                </a:solidFill>
                <a:latin typeface="Open Sans Light"/>
                <a:ea typeface="Open Sans Light"/>
                <a:cs typeface="Open Sans Light"/>
                <a:sym typeface="Open Sans Light"/>
              </a:rPr>
              <a:t>AP Seminar</a:t>
            </a:r>
            <a:r>
              <a:rPr lang="en-US" sz="1329" b="0" i="0" u="none" strike="noStrike" cap="none">
                <a:solidFill>
                  <a:schemeClr val="lt2"/>
                </a:solidFill>
                <a:latin typeface="Arial"/>
                <a:ea typeface="Arial"/>
                <a:cs typeface="Arial"/>
                <a:sym typeface="Arial"/>
              </a:rPr>
              <a:t> </a:t>
            </a:r>
            <a:r>
              <a:rPr lang="en-US" sz="1329" i="0" u="none" strike="noStrike" cap="none">
                <a:solidFill>
                  <a:schemeClr val="lt2"/>
                </a:solidFill>
                <a:latin typeface="Open Sans SemiBold"/>
                <a:ea typeface="Open Sans SemiBold"/>
                <a:cs typeface="Open Sans SemiBold"/>
                <a:sym typeface="Open Sans SemiBold"/>
              </a:rPr>
              <a:t>fits with current curriculum and allows for more flexibility to layer in cross-curricular content. </a:t>
            </a:r>
            <a:r>
              <a:rPr lang="en-US" sz="1329" i="0" u="none" strike="noStrike" cap="none">
                <a:solidFill>
                  <a:schemeClr val="lt2"/>
                </a:solidFill>
                <a:latin typeface="Open Sans Light"/>
                <a:ea typeface="Open Sans Light"/>
                <a:cs typeface="Open Sans Light"/>
                <a:sym typeface="Open Sans Light"/>
              </a:rPr>
              <a:t>Teachers continue to use the literary texts that are required and select literature-based stimuli for the performance tasks.</a:t>
            </a:r>
            <a:endParaRPr sz="1329" i="0" u="none" strike="noStrike" cap="none">
              <a:solidFill>
                <a:schemeClr val="lt2"/>
              </a:solidFill>
              <a:latin typeface="Open Sans Light"/>
              <a:ea typeface="Open Sans Light"/>
              <a:cs typeface="Open Sans Light"/>
              <a:sym typeface="Open Sans Light"/>
            </a:endParaRPr>
          </a:p>
        </p:txBody>
      </p:sp>
      <p:sp>
        <p:nvSpPr>
          <p:cNvPr id="150" name="Google Shape;150;p19"/>
          <p:cNvSpPr/>
          <p:nvPr/>
        </p:nvSpPr>
        <p:spPr>
          <a:xfrm>
            <a:off x="9144305" y="4055508"/>
            <a:ext cx="2561100" cy="1110300"/>
          </a:xfrm>
          <a:prstGeom prst="rect">
            <a:avLst/>
          </a:prstGeom>
          <a:noFill/>
          <a:ln>
            <a:noFill/>
          </a:ln>
        </p:spPr>
        <p:txBody>
          <a:bodyPr spcFirstLastPara="1" wrap="square" lIns="0" tIns="43400" rIns="0" bIns="43400" anchor="t" anchorCtr="0">
            <a:noAutofit/>
          </a:bodyPr>
          <a:lstStyle/>
          <a:p>
            <a:pPr marL="0" marR="0" lvl="0" indent="0" algn="ctr" rtl="0">
              <a:spcBef>
                <a:spcPts val="0"/>
              </a:spcBef>
              <a:spcAft>
                <a:spcPts val="0"/>
              </a:spcAft>
              <a:buNone/>
            </a:pPr>
            <a:r>
              <a:rPr lang="en-US" sz="1329" i="0" u="none" strike="noStrike" cap="none">
                <a:solidFill>
                  <a:schemeClr val="lt2"/>
                </a:solidFill>
                <a:latin typeface="Open Sans Light"/>
                <a:ea typeface="Open Sans Light"/>
                <a:cs typeface="Open Sans Light"/>
                <a:sym typeface="Open Sans Light"/>
              </a:rPr>
              <a:t>By adding literary analysis and narrative writing into the themes they choose for their AP Seminar course, teachers</a:t>
            </a:r>
            <a:r>
              <a:rPr lang="en-US" sz="1329" b="0" i="0" u="none" strike="noStrike" cap="none">
                <a:solidFill>
                  <a:schemeClr val="lt2"/>
                </a:solidFill>
                <a:latin typeface="Arial"/>
                <a:ea typeface="Arial"/>
                <a:cs typeface="Arial"/>
                <a:sym typeface="Arial"/>
              </a:rPr>
              <a:t> </a:t>
            </a:r>
            <a:r>
              <a:rPr lang="en-US" sz="1329" i="0" u="none" strike="noStrike" cap="none">
                <a:solidFill>
                  <a:schemeClr val="lt2"/>
                </a:solidFill>
                <a:latin typeface="Open Sans SemiBold"/>
                <a:ea typeface="Open Sans SemiBold"/>
                <a:cs typeface="Open Sans SemiBold"/>
                <a:sym typeface="Open Sans SemiBold"/>
              </a:rPr>
              <a:t>can fulfill their state’s English 10 standards.</a:t>
            </a:r>
            <a:r>
              <a:rPr lang="en-US" sz="1329" i="0" u="none" strike="noStrike" cap="none">
                <a:solidFill>
                  <a:srgbClr val="1E1E1E"/>
                </a:solidFill>
                <a:latin typeface="Open Sans SemiBold"/>
                <a:ea typeface="Open Sans SemiBold"/>
                <a:cs typeface="Open Sans SemiBold"/>
                <a:sym typeface="Open Sans SemiBold"/>
              </a:rPr>
              <a:t> </a:t>
            </a:r>
            <a:endParaRPr sz="1329" i="0" u="none" strike="noStrike" cap="none">
              <a:solidFill>
                <a:srgbClr val="1E1E1E"/>
              </a:solidFill>
              <a:latin typeface="Open Sans SemiBold"/>
              <a:ea typeface="Open Sans SemiBold"/>
              <a:cs typeface="Open Sans SemiBold"/>
              <a:sym typeface="Open Sans SemiBold"/>
            </a:endParaRPr>
          </a:p>
        </p:txBody>
      </p:sp>
      <p:pic>
        <p:nvPicPr>
          <p:cNvPr id="151" name="Google Shape;151;p19"/>
          <p:cNvPicPr preferRelativeResize="0"/>
          <p:nvPr/>
        </p:nvPicPr>
        <p:blipFill rotWithShape="1">
          <a:blip r:embed="rId4">
            <a:alphaModFix/>
          </a:blip>
          <a:srcRect/>
          <a:stretch/>
        </p:blipFill>
        <p:spPr>
          <a:xfrm>
            <a:off x="4099393" y="1675285"/>
            <a:ext cx="1145980" cy="1145980"/>
          </a:xfrm>
          <a:prstGeom prst="rect">
            <a:avLst/>
          </a:prstGeom>
          <a:noFill/>
          <a:ln>
            <a:noFill/>
          </a:ln>
        </p:spPr>
      </p:pic>
      <p:pic>
        <p:nvPicPr>
          <p:cNvPr id="152" name="Google Shape;152;p19"/>
          <p:cNvPicPr preferRelativeResize="0"/>
          <p:nvPr/>
        </p:nvPicPr>
        <p:blipFill rotWithShape="1">
          <a:blip r:embed="rId5">
            <a:alphaModFix/>
          </a:blip>
          <a:srcRect/>
          <a:stretch/>
        </p:blipFill>
        <p:spPr>
          <a:xfrm>
            <a:off x="6988384" y="1675285"/>
            <a:ext cx="1145980" cy="1145980"/>
          </a:xfrm>
          <a:prstGeom prst="rect">
            <a:avLst/>
          </a:prstGeom>
          <a:noFill/>
          <a:ln>
            <a:noFill/>
          </a:ln>
        </p:spPr>
      </p:pic>
      <p:pic>
        <p:nvPicPr>
          <p:cNvPr id="153" name="Google Shape;153;p19"/>
          <p:cNvPicPr preferRelativeResize="0"/>
          <p:nvPr/>
        </p:nvPicPr>
        <p:blipFill rotWithShape="1">
          <a:blip r:embed="rId6">
            <a:alphaModFix/>
          </a:blip>
          <a:srcRect/>
          <a:stretch/>
        </p:blipFill>
        <p:spPr>
          <a:xfrm>
            <a:off x="9855100" y="1675285"/>
            <a:ext cx="1145980" cy="114598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p:nvPr/>
        </p:nvSpPr>
        <p:spPr>
          <a:xfrm>
            <a:off x="451100" y="3548700"/>
            <a:ext cx="11304300" cy="25236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160" name="Google Shape;160;p20"/>
          <p:cNvSpPr txBox="1">
            <a:spLocks noGrp="1"/>
          </p:cNvSpPr>
          <p:nvPr>
            <p:ph type="body" idx="1"/>
          </p:nvPr>
        </p:nvSpPr>
        <p:spPr>
          <a:xfrm>
            <a:off x="356449" y="1232600"/>
            <a:ext cx="11363400" cy="7089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360"/>
              <a:buNone/>
            </a:pPr>
            <a:r>
              <a:rPr lang="en-US"/>
              <a:t>A project-based English class that equips students with soft skills needed for postsecondary success. </a:t>
            </a:r>
            <a:endParaRPr/>
          </a:p>
          <a:p>
            <a:pPr marL="0" lvl="0" indent="0" algn="l" rtl="0">
              <a:lnSpc>
                <a:spcPct val="100000"/>
              </a:lnSpc>
              <a:spcBef>
                <a:spcPts val="680"/>
              </a:spcBef>
              <a:spcAft>
                <a:spcPts val="0"/>
              </a:spcAft>
              <a:buSzPts val="1360"/>
              <a:buNone/>
            </a:pPr>
            <a:r>
              <a:rPr lang="en-US"/>
              <a:t>A foundational course, where students engage in </a:t>
            </a:r>
            <a:r>
              <a:rPr lang="en-US" b="1"/>
              <a:t>academic conversations </a:t>
            </a:r>
            <a:r>
              <a:rPr lang="en-US"/>
              <a:t>and </a:t>
            </a:r>
            <a:r>
              <a:rPr lang="en-US" b="1"/>
              <a:t>analyze</a:t>
            </a:r>
            <a:r>
              <a:rPr lang="en-US"/>
              <a:t> </a:t>
            </a:r>
            <a:r>
              <a:rPr lang="en-US" b="1"/>
              <a:t>divergent perspectives </a:t>
            </a:r>
            <a:r>
              <a:rPr lang="en-US"/>
              <a:t>through studying a wide range of texts. </a:t>
            </a:r>
            <a:endParaRPr/>
          </a:p>
        </p:txBody>
      </p:sp>
      <p:grpSp>
        <p:nvGrpSpPr>
          <p:cNvPr id="161" name="Google Shape;161;p20"/>
          <p:cNvGrpSpPr/>
          <p:nvPr/>
        </p:nvGrpSpPr>
        <p:grpSpPr>
          <a:xfrm>
            <a:off x="542479" y="3620415"/>
            <a:ext cx="2692403" cy="2323277"/>
            <a:chOff x="375444" y="3929743"/>
            <a:chExt cx="2835900" cy="2447100"/>
          </a:xfrm>
        </p:grpSpPr>
        <p:sp>
          <p:nvSpPr>
            <p:cNvPr id="162" name="Google Shape;162;p20"/>
            <p:cNvSpPr/>
            <p:nvPr/>
          </p:nvSpPr>
          <p:spPr>
            <a:xfrm>
              <a:off x="375444" y="3929743"/>
              <a:ext cx="2835900" cy="2447100"/>
            </a:xfrm>
            <a:prstGeom prst="rect">
              <a:avLst/>
            </a:prstGeom>
            <a:solidFill>
              <a:srgbClr val="CCECFD"/>
            </a:solidFill>
            <a:ln w="19050" cap="flat" cmpd="sng">
              <a:solidFill>
                <a:schemeClr val="dk2"/>
              </a:solidFill>
              <a:prstDash val="solid"/>
              <a:round/>
              <a:headEnd type="none" w="sm" len="sm"/>
              <a:tailEnd type="none" w="sm" len="sm"/>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163" name="Google Shape;163;p20"/>
            <p:cNvSpPr txBox="1"/>
            <p:nvPr/>
          </p:nvSpPr>
          <p:spPr>
            <a:xfrm>
              <a:off x="681180" y="4527804"/>
              <a:ext cx="2224500" cy="175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39" b="0" i="0" u="none" strike="noStrike" cap="none">
                  <a:solidFill>
                    <a:srgbClr val="1E1E1E"/>
                  </a:solidFill>
                  <a:latin typeface="Arial"/>
                  <a:ea typeface="Arial"/>
                  <a:cs typeface="Arial"/>
                  <a:sym typeface="Arial"/>
                </a:rPr>
                <a:t>Students practice reading and analyzing:</a:t>
              </a:r>
              <a:endParaRPr/>
            </a:p>
            <a:p>
              <a:pPr marL="0" marR="0" lvl="0" indent="0" algn="l" rtl="0">
                <a:spcBef>
                  <a:spcPts val="0"/>
                </a:spcBef>
                <a:spcAft>
                  <a:spcPts val="0"/>
                </a:spcAft>
                <a:buNone/>
              </a:pPr>
              <a:endParaRPr sz="1139" b="0" i="0" u="none" strike="noStrike" cap="none">
                <a:solidFill>
                  <a:srgbClr val="1E1E1E"/>
                </a:solidFill>
                <a:latin typeface="Arial"/>
                <a:ea typeface="Arial"/>
                <a:cs typeface="Arial"/>
                <a:sym typeface="Arial"/>
              </a:endParaRPr>
            </a:p>
            <a:p>
              <a:pPr marL="271291" marR="0" lvl="0" indent="-271291" algn="l" rtl="0">
                <a:spcBef>
                  <a:spcPts val="0"/>
                </a:spcBef>
                <a:spcAft>
                  <a:spcPts val="0"/>
                </a:spcAft>
                <a:buClr>
                  <a:srgbClr val="1E1E1E"/>
                </a:buClr>
                <a:buSzPts val="1139"/>
                <a:buFont typeface="Arial"/>
                <a:buChar char="•"/>
              </a:pPr>
              <a:r>
                <a:rPr lang="en-US" sz="1139" b="0" i="0" u="none" strike="noStrike" cap="none">
                  <a:solidFill>
                    <a:srgbClr val="1E1E1E"/>
                  </a:solidFill>
                  <a:latin typeface="Arial"/>
                  <a:ea typeface="Arial"/>
                  <a:cs typeface="Arial"/>
                  <a:sym typeface="Arial"/>
                </a:rPr>
                <a:t>Articles</a:t>
              </a:r>
              <a:endParaRPr/>
            </a:p>
            <a:p>
              <a:pPr marL="271291" marR="0" lvl="0" indent="-271291" algn="l" rtl="0">
                <a:spcBef>
                  <a:spcPts val="0"/>
                </a:spcBef>
                <a:spcAft>
                  <a:spcPts val="0"/>
                </a:spcAft>
                <a:buClr>
                  <a:srgbClr val="1E1E1E"/>
                </a:buClr>
                <a:buSzPts val="1139"/>
                <a:buFont typeface="Arial"/>
                <a:buChar char="•"/>
              </a:pPr>
              <a:r>
                <a:rPr lang="en-US" sz="1139" b="0" i="0" u="none" strike="noStrike" cap="none">
                  <a:solidFill>
                    <a:srgbClr val="1E1E1E"/>
                  </a:solidFill>
                  <a:latin typeface="Arial"/>
                  <a:ea typeface="Arial"/>
                  <a:cs typeface="Arial"/>
                  <a:sym typeface="Arial"/>
                </a:rPr>
                <a:t>Research studies</a:t>
              </a:r>
              <a:endParaRPr/>
            </a:p>
            <a:p>
              <a:pPr marL="271291" marR="0" lvl="0" indent="-271291" algn="l" rtl="0">
                <a:spcBef>
                  <a:spcPts val="0"/>
                </a:spcBef>
                <a:spcAft>
                  <a:spcPts val="0"/>
                </a:spcAft>
                <a:buClr>
                  <a:srgbClr val="1E1E1E"/>
                </a:buClr>
                <a:buSzPts val="1139"/>
                <a:buFont typeface="Arial"/>
                <a:buChar char="•"/>
              </a:pPr>
              <a:r>
                <a:rPr lang="en-US" sz="1139" b="0" i="0" u="none" strike="noStrike" cap="none">
                  <a:solidFill>
                    <a:srgbClr val="1E1E1E"/>
                  </a:solidFill>
                  <a:latin typeface="Arial"/>
                  <a:ea typeface="Arial"/>
                  <a:cs typeface="Arial"/>
                  <a:sym typeface="Arial"/>
                </a:rPr>
                <a:t>Foundational texts</a:t>
              </a:r>
              <a:endParaRPr/>
            </a:p>
            <a:p>
              <a:pPr marL="271291" marR="0" lvl="0" indent="-271291" algn="l" rtl="0">
                <a:spcBef>
                  <a:spcPts val="0"/>
                </a:spcBef>
                <a:spcAft>
                  <a:spcPts val="0"/>
                </a:spcAft>
                <a:buClr>
                  <a:srgbClr val="1E1E1E"/>
                </a:buClr>
                <a:buSzPts val="1139"/>
                <a:buFont typeface="Arial"/>
                <a:buChar char="•"/>
              </a:pPr>
              <a:r>
                <a:rPr lang="en-US" sz="1139" b="0" i="0" u="none" strike="noStrike" cap="none">
                  <a:solidFill>
                    <a:srgbClr val="1E1E1E"/>
                  </a:solidFill>
                  <a:latin typeface="Arial"/>
                  <a:ea typeface="Arial"/>
                  <a:cs typeface="Arial"/>
                  <a:sym typeface="Arial"/>
                </a:rPr>
                <a:t>Literary texts</a:t>
              </a:r>
              <a:endParaRPr/>
            </a:p>
            <a:p>
              <a:pPr marL="271291" marR="0" lvl="0" indent="-271291" algn="l" rtl="0">
                <a:spcBef>
                  <a:spcPts val="0"/>
                </a:spcBef>
                <a:spcAft>
                  <a:spcPts val="0"/>
                </a:spcAft>
                <a:buClr>
                  <a:srgbClr val="1E1E1E"/>
                </a:buClr>
                <a:buSzPts val="1139"/>
                <a:buFont typeface="Arial"/>
                <a:buChar char="•"/>
              </a:pPr>
              <a:r>
                <a:rPr lang="en-US" sz="1139" b="0" i="0" u="none" strike="noStrike" cap="none">
                  <a:solidFill>
                    <a:srgbClr val="1E1E1E"/>
                  </a:solidFill>
                  <a:latin typeface="Arial"/>
                  <a:ea typeface="Arial"/>
                  <a:cs typeface="Arial"/>
                  <a:sym typeface="Arial"/>
                </a:rPr>
                <a:t>Philosophical texts</a:t>
              </a:r>
              <a:endParaRPr/>
            </a:p>
            <a:p>
              <a:pPr marL="271291" marR="0" lvl="0" indent="-198964" algn="l" rtl="0">
                <a:spcBef>
                  <a:spcPts val="0"/>
                </a:spcBef>
                <a:spcAft>
                  <a:spcPts val="0"/>
                </a:spcAft>
                <a:buClr>
                  <a:schemeClr val="dk1"/>
                </a:buClr>
                <a:buSzPts val="1139"/>
                <a:buFont typeface="Arial"/>
                <a:buNone/>
              </a:pPr>
              <a:endParaRPr sz="1139" b="0" i="0" u="none" strike="noStrike" cap="none">
                <a:solidFill>
                  <a:srgbClr val="1E1E1E"/>
                </a:solidFill>
                <a:latin typeface="Arial"/>
                <a:ea typeface="Arial"/>
                <a:cs typeface="Arial"/>
                <a:sym typeface="Arial"/>
              </a:endParaRPr>
            </a:p>
          </p:txBody>
        </p:sp>
        <p:sp>
          <p:nvSpPr>
            <p:cNvPr id="164" name="Google Shape;164;p20"/>
            <p:cNvSpPr txBox="1"/>
            <p:nvPr/>
          </p:nvSpPr>
          <p:spPr>
            <a:xfrm>
              <a:off x="862637" y="4089948"/>
              <a:ext cx="1861500" cy="288300"/>
            </a:xfrm>
            <a:prstGeom prst="rect">
              <a:avLst/>
            </a:prstGeom>
            <a:noFill/>
            <a:ln>
              <a:noFill/>
            </a:ln>
          </p:spPr>
          <p:txBody>
            <a:bodyPr spcFirstLastPara="1" wrap="square" lIns="34175" tIns="34175" rIns="34175" bIns="34175" anchor="t" anchorCtr="0">
              <a:spAutoFit/>
            </a:bodyPr>
            <a:lstStyle/>
            <a:p>
              <a:pPr marL="0" marR="0" lvl="0" indent="0" algn="ctr" rtl="0">
                <a:spcBef>
                  <a:spcPts val="0"/>
                </a:spcBef>
                <a:spcAft>
                  <a:spcPts val="0"/>
                </a:spcAft>
                <a:buNone/>
              </a:pPr>
              <a:r>
                <a:rPr lang="en-US" sz="1329" b="1" i="0" u="none" strike="noStrike" cap="none">
                  <a:solidFill>
                    <a:srgbClr val="006198"/>
                  </a:solidFill>
                  <a:latin typeface="Arial"/>
                  <a:ea typeface="Arial"/>
                  <a:cs typeface="Arial"/>
                  <a:sym typeface="Arial"/>
                </a:rPr>
                <a:t>READING</a:t>
              </a:r>
              <a:endParaRPr/>
            </a:p>
          </p:txBody>
        </p:sp>
        <p:cxnSp>
          <p:nvCxnSpPr>
            <p:cNvPr id="165" name="Google Shape;165;p20"/>
            <p:cNvCxnSpPr/>
            <p:nvPr/>
          </p:nvCxnSpPr>
          <p:spPr>
            <a:xfrm>
              <a:off x="1145665" y="4436601"/>
              <a:ext cx="1249200" cy="0"/>
            </a:xfrm>
            <a:prstGeom prst="straightConnector1">
              <a:avLst/>
            </a:prstGeom>
            <a:noFill/>
            <a:ln w="38100" cap="flat" cmpd="sng">
              <a:solidFill>
                <a:schemeClr val="dk2"/>
              </a:solidFill>
              <a:prstDash val="solid"/>
              <a:round/>
              <a:headEnd type="none" w="sm" len="sm"/>
              <a:tailEnd type="none" w="sm" len="sm"/>
            </a:ln>
          </p:spPr>
        </p:cxnSp>
      </p:grpSp>
      <p:grpSp>
        <p:nvGrpSpPr>
          <p:cNvPr id="166" name="Google Shape;166;p20"/>
          <p:cNvGrpSpPr/>
          <p:nvPr/>
        </p:nvGrpSpPr>
        <p:grpSpPr>
          <a:xfrm>
            <a:off x="3340785" y="3628816"/>
            <a:ext cx="2692403" cy="2315017"/>
            <a:chOff x="3453523" y="3929743"/>
            <a:chExt cx="2835900" cy="2438400"/>
          </a:xfrm>
        </p:grpSpPr>
        <p:sp>
          <p:nvSpPr>
            <p:cNvPr id="167" name="Google Shape;167;p20"/>
            <p:cNvSpPr/>
            <p:nvPr/>
          </p:nvSpPr>
          <p:spPr>
            <a:xfrm>
              <a:off x="3453523" y="3929743"/>
              <a:ext cx="2835900" cy="2438400"/>
            </a:xfrm>
            <a:prstGeom prst="rect">
              <a:avLst/>
            </a:prstGeom>
            <a:solidFill>
              <a:srgbClr val="CCECFD"/>
            </a:solidFill>
            <a:ln w="19050" cap="flat" cmpd="sng">
              <a:solidFill>
                <a:schemeClr val="dk2"/>
              </a:solidFill>
              <a:prstDash val="solid"/>
              <a:round/>
              <a:headEnd type="none" w="sm" len="sm"/>
              <a:tailEnd type="none" w="sm" len="sm"/>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168" name="Google Shape;168;p20"/>
            <p:cNvSpPr txBox="1"/>
            <p:nvPr/>
          </p:nvSpPr>
          <p:spPr>
            <a:xfrm>
              <a:off x="3759259" y="4527804"/>
              <a:ext cx="2224500" cy="102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39" b="0" i="0" u="none" strike="noStrike" cap="none">
                  <a:solidFill>
                    <a:srgbClr val="1E1E1E"/>
                  </a:solidFill>
                  <a:latin typeface="Arial"/>
                  <a:ea typeface="Arial"/>
                  <a:cs typeface="Arial"/>
                  <a:sym typeface="Arial"/>
                </a:rPr>
                <a:t>Students learn to synthesize information from multiple sources and develop their own perspectives in written essays.</a:t>
              </a:r>
              <a:endParaRPr/>
            </a:p>
          </p:txBody>
        </p:sp>
        <p:sp>
          <p:nvSpPr>
            <p:cNvPr id="169" name="Google Shape;169;p20"/>
            <p:cNvSpPr txBox="1"/>
            <p:nvPr/>
          </p:nvSpPr>
          <p:spPr>
            <a:xfrm>
              <a:off x="3940716" y="4089948"/>
              <a:ext cx="1861500" cy="288300"/>
            </a:xfrm>
            <a:prstGeom prst="rect">
              <a:avLst/>
            </a:prstGeom>
            <a:noFill/>
            <a:ln>
              <a:noFill/>
            </a:ln>
          </p:spPr>
          <p:txBody>
            <a:bodyPr spcFirstLastPara="1" wrap="square" lIns="34175" tIns="34175" rIns="34175" bIns="34175" anchor="t" anchorCtr="0">
              <a:spAutoFit/>
            </a:bodyPr>
            <a:lstStyle/>
            <a:p>
              <a:pPr marL="0" marR="0" lvl="0" indent="0" algn="ctr" rtl="0">
                <a:spcBef>
                  <a:spcPts val="0"/>
                </a:spcBef>
                <a:spcAft>
                  <a:spcPts val="0"/>
                </a:spcAft>
                <a:buNone/>
              </a:pPr>
              <a:r>
                <a:rPr lang="en-US" sz="1329" b="1" i="0" u="none" strike="noStrike" cap="none">
                  <a:solidFill>
                    <a:srgbClr val="006198"/>
                  </a:solidFill>
                  <a:latin typeface="Arial"/>
                  <a:ea typeface="Arial"/>
                  <a:cs typeface="Arial"/>
                  <a:sym typeface="Arial"/>
                </a:rPr>
                <a:t>WRITING</a:t>
              </a:r>
              <a:endParaRPr/>
            </a:p>
          </p:txBody>
        </p:sp>
        <p:cxnSp>
          <p:nvCxnSpPr>
            <p:cNvPr id="170" name="Google Shape;170;p20"/>
            <p:cNvCxnSpPr/>
            <p:nvPr/>
          </p:nvCxnSpPr>
          <p:spPr>
            <a:xfrm>
              <a:off x="4204550" y="4436601"/>
              <a:ext cx="1249200" cy="0"/>
            </a:xfrm>
            <a:prstGeom prst="straightConnector1">
              <a:avLst/>
            </a:prstGeom>
            <a:noFill/>
            <a:ln w="38100" cap="flat" cmpd="sng">
              <a:solidFill>
                <a:schemeClr val="dk2"/>
              </a:solidFill>
              <a:prstDash val="solid"/>
              <a:round/>
              <a:headEnd type="none" w="sm" len="sm"/>
              <a:tailEnd type="none" w="sm" len="sm"/>
            </a:ln>
          </p:spPr>
        </p:cxnSp>
      </p:grpSp>
      <p:grpSp>
        <p:nvGrpSpPr>
          <p:cNvPr id="171" name="Google Shape;171;p20"/>
          <p:cNvGrpSpPr/>
          <p:nvPr/>
        </p:nvGrpSpPr>
        <p:grpSpPr>
          <a:xfrm>
            <a:off x="6139090" y="3628816"/>
            <a:ext cx="2692403" cy="2315017"/>
            <a:chOff x="6531602" y="3929743"/>
            <a:chExt cx="2835900" cy="2438400"/>
          </a:xfrm>
        </p:grpSpPr>
        <p:sp>
          <p:nvSpPr>
            <p:cNvPr id="172" name="Google Shape;172;p20"/>
            <p:cNvSpPr/>
            <p:nvPr/>
          </p:nvSpPr>
          <p:spPr>
            <a:xfrm>
              <a:off x="6531602" y="3929743"/>
              <a:ext cx="2835900" cy="2438400"/>
            </a:xfrm>
            <a:prstGeom prst="rect">
              <a:avLst/>
            </a:prstGeom>
            <a:solidFill>
              <a:srgbClr val="CCECFD"/>
            </a:solidFill>
            <a:ln w="19050" cap="flat" cmpd="sng">
              <a:solidFill>
                <a:schemeClr val="dk2"/>
              </a:solidFill>
              <a:prstDash val="solid"/>
              <a:round/>
              <a:headEnd type="none" w="sm" len="sm"/>
              <a:tailEnd type="none" w="sm" len="sm"/>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173" name="Google Shape;173;p20"/>
            <p:cNvSpPr txBox="1"/>
            <p:nvPr/>
          </p:nvSpPr>
          <p:spPr>
            <a:xfrm>
              <a:off x="6837338" y="4527804"/>
              <a:ext cx="2224500" cy="157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39" b="0" i="0" u="none" strike="noStrike" cap="none">
                  <a:solidFill>
                    <a:srgbClr val="1E1E1E"/>
                  </a:solidFill>
                  <a:latin typeface="Arial"/>
                  <a:ea typeface="Arial"/>
                  <a:cs typeface="Arial"/>
                  <a:sym typeface="Arial"/>
                </a:rPr>
                <a:t>Students practice listening to and viewing:</a:t>
              </a:r>
              <a:endParaRPr/>
            </a:p>
            <a:p>
              <a:pPr marL="0" marR="0" lvl="0" indent="0" algn="l" rtl="0">
                <a:spcBef>
                  <a:spcPts val="0"/>
                </a:spcBef>
                <a:spcAft>
                  <a:spcPts val="0"/>
                </a:spcAft>
                <a:buNone/>
              </a:pPr>
              <a:endParaRPr sz="1139" b="0" i="0" u="none" strike="noStrike" cap="none">
                <a:solidFill>
                  <a:srgbClr val="1E1E1E"/>
                </a:solidFill>
                <a:latin typeface="Arial"/>
                <a:ea typeface="Arial"/>
                <a:cs typeface="Arial"/>
                <a:sym typeface="Arial"/>
              </a:endParaRPr>
            </a:p>
            <a:p>
              <a:pPr marL="162774" marR="0" lvl="0" indent="-162774" algn="l" rtl="0">
                <a:spcBef>
                  <a:spcPts val="0"/>
                </a:spcBef>
                <a:spcAft>
                  <a:spcPts val="0"/>
                </a:spcAft>
                <a:buClr>
                  <a:srgbClr val="1E1E1E"/>
                </a:buClr>
                <a:buSzPts val="1139"/>
                <a:buFont typeface="Arial"/>
                <a:buChar char="•"/>
              </a:pPr>
              <a:r>
                <a:rPr lang="en-US" sz="1139" b="0" i="0" u="none" strike="noStrike" cap="none">
                  <a:solidFill>
                    <a:srgbClr val="1E1E1E"/>
                  </a:solidFill>
                  <a:latin typeface="Arial"/>
                  <a:ea typeface="Arial"/>
                  <a:cs typeface="Arial"/>
                  <a:sym typeface="Arial"/>
                </a:rPr>
                <a:t>Speeches</a:t>
              </a:r>
              <a:endParaRPr/>
            </a:p>
            <a:p>
              <a:pPr marL="162774" marR="0" lvl="0" indent="-162774" algn="l" rtl="0">
                <a:spcBef>
                  <a:spcPts val="0"/>
                </a:spcBef>
                <a:spcAft>
                  <a:spcPts val="0"/>
                </a:spcAft>
                <a:buClr>
                  <a:srgbClr val="1E1E1E"/>
                </a:buClr>
                <a:buSzPts val="1139"/>
                <a:buFont typeface="Arial"/>
                <a:buChar char="•"/>
              </a:pPr>
              <a:r>
                <a:rPr lang="en-US" sz="1139" b="0" i="0" u="none" strike="noStrike" cap="none">
                  <a:solidFill>
                    <a:srgbClr val="1E1E1E"/>
                  </a:solidFill>
                  <a:latin typeface="Arial"/>
                  <a:ea typeface="Arial"/>
                  <a:cs typeface="Arial"/>
                  <a:sym typeface="Arial"/>
                </a:rPr>
                <a:t>Broadcasts</a:t>
              </a:r>
              <a:endParaRPr/>
            </a:p>
            <a:p>
              <a:pPr marL="162774" marR="0" lvl="0" indent="-162774" algn="l" rtl="0">
                <a:spcBef>
                  <a:spcPts val="0"/>
                </a:spcBef>
                <a:spcAft>
                  <a:spcPts val="0"/>
                </a:spcAft>
                <a:buClr>
                  <a:srgbClr val="1E1E1E"/>
                </a:buClr>
                <a:buSzPts val="1139"/>
                <a:buFont typeface="Arial"/>
                <a:buChar char="•"/>
              </a:pPr>
              <a:r>
                <a:rPr lang="en-US" sz="1139" b="0" i="0" u="none" strike="noStrike" cap="none">
                  <a:solidFill>
                    <a:srgbClr val="1E1E1E"/>
                  </a:solidFill>
                  <a:latin typeface="Arial"/>
                  <a:ea typeface="Arial"/>
                  <a:cs typeface="Arial"/>
                  <a:sym typeface="Arial"/>
                </a:rPr>
                <a:t>Personal accounts</a:t>
              </a:r>
              <a:endParaRPr/>
            </a:p>
            <a:p>
              <a:pPr marL="162774" marR="0" lvl="0" indent="-162774" algn="l" rtl="0">
                <a:spcBef>
                  <a:spcPts val="0"/>
                </a:spcBef>
                <a:spcAft>
                  <a:spcPts val="0"/>
                </a:spcAft>
                <a:buClr>
                  <a:srgbClr val="1E1E1E"/>
                </a:buClr>
                <a:buSzPts val="1139"/>
                <a:buFont typeface="Arial"/>
                <a:buChar char="•"/>
              </a:pPr>
              <a:r>
                <a:rPr lang="en-US" sz="1139" b="0" i="0" u="none" strike="noStrike" cap="none">
                  <a:solidFill>
                    <a:srgbClr val="1E1E1E"/>
                  </a:solidFill>
                  <a:latin typeface="Arial"/>
                  <a:ea typeface="Arial"/>
                  <a:cs typeface="Arial"/>
                  <a:sym typeface="Arial"/>
                </a:rPr>
                <a:t>Artistic works</a:t>
              </a:r>
              <a:endParaRPr/>
            </a:p>
            <a:p>
              <a:pPr marL="162774" marR="0" lvl="0" indent="-162774" algn="l" rtl="0">
                <a:spcBef>
                  <a:spcPts val="0"/>
                </a:spcBef>
                <a:spcAft>
                  <a:spcPts val="0"/>
                </a:spcAft>
                <a:buClr>
                  <a:srgbClr val="1E1E1E"/>
                </a:buClr>
                <a:buSzPts val="1139"/>
                <a:buFont typeface="Arial"/>
                <a:buChar char="•"/>
              </a:pPr>
              <a:r>
                <a:rPr lang="en-US" sz="1139" b="0" i="0" u="none" strike="noStrike" cap="none">
                  <a:solidFill>
                    <a:srgbClr val="1E1E1E"/>
                  </a:solidFill>
                  <a:latin typeface="Arial"/>
                  <a:ea typeface="Arial"/>
                  <a:cs typeface="Arial"/>
                  <a:sym typeface="Arial"/>
                </a:rPr>
                <a:t>Performances</a:t>
              </a:r>
              <a:endParaRPr/>
            </a:p>
          </p:txBody>
        </p:sp>
        <p:sp>
          <p:nvSpPr>
            <p:cNvPr id="174" name="Google Shape;174;p20"/>
            <p:cNvSpPr txBox="1"/>
            <p:nvPr/>
          </p:nvSpPr>
          <p:spPr>
            <a:xfrm>
              <a:off x="7018795" y="4089948"/>
              <a:ext cx="1861500" cy="288300"/>
            </a:xfrm>
            <a:prstGeom prst="rect">
              <a:avLst/>
            </a:prstGeom>
            <a:noFill/>
            <a:ln>
              <a:noFill/>
            </a:ln>
          </p:spPr>
          <p:txBody>
            <a:bodyPr spcFirstLastPara="1" wrap="square" lIns="34175" tIns="34175" rIns="34175" bIns="34175" anchor="t" anchorCtr="0">
              <a:spAutoFit/>
            </a:bodyPr>
            <a:lstStyle/>
            <a:p>
              <a:pPr marL="0" marR="0" lvl="0" indent="0" algn="ctr" rtl="0">
                <a:spcBef>
                  <a:spcPts val="0"/>
                </a:spcBef>
                <a:spcAft>
                  <a:spcPts val="0"/>
                </a:spcAft>
                <a:buNone/>
              </a:pPr>
              <a:r>
                <a:rPr lang="en-US" sz="1329" b="1" i="0" u="none" strike="noStrike" cap="none">
                  <a:solidFill>
                    <a:srgbClr val="006198"/>
                  </a:solidFill>
                  <a:latin typeface="Arial"/>
                  <a:ea typeface="Arial"/>
                  <a:cs typeface="Arial"/>
                  <a:sym typeface="Arial"/>
                </a:rPr>
                <a:t>LISTENING</a:t>
              </a:r>
              <a:endParaRPr/>
            </a:p>
          </p:txBody>
        </p:sp>
        <p:cxnSp>
          <p:nvCxnSpPr>
            <p:cNvPr id="175" name="Google Shape;175;p20"/>
            <p:cNvCxnSpPr/>
            <p:nvPr/>
          </p:nvCxnSpPr>
          <p:spPr>
            <a:xfrm>
              <a:off x="7306979" y="4436601"/>
              <a:ext cx="1249200" cy="0"/>
            </a:xfrm>
            <a:prstGeom prst="straightConnector1">
              <a:avLst/>
            </a:prstGeom>
            <a:noFill/>
            <a:ln w="38100" cap="flat" cmpd="sng">
              <a:solidFill>
                <a:schemeClr val="dk2"/>
              </a:solidFill>
              <a:prstDash val="solid"/>
              <a:round/>
              <a:headEnd type="none" w="sm" len="sm"/>
              <a:tailEnd type="none" w="sm" len="sm"/>
            </a:ln>
          </p:spPr>
        </p:cxnSp>
      </p:grpSp>
      <p:grpSp>
        <p:nvGrpSpPr>
          <p:cNvPr id="176" name="Google Shape;176;p20"/>
          <p:cNvGrpSpPr/>
          <p:nvPr/>
        </p:nvGrpSpPr>
        <p:grpSpPr>
          <a:xfrm>
            <a:off x="8937397" y="3628816"/>
            <a:ext cx="2692403" cy="2315017"/>
            <a:chOff x="9609682" y="3929743"/>
            <a:chExt cx="2835900" cy="2438400"/>
          </a:xfrm>
        </p:grpSpPr>
        <p:sp>
          <p:nvSpPr>
            <p:cNvPr id="177" name="Google Shape;177;p20"/>
            <p:cNvSpPr/>
            <p:nvPr/>
          </p:nvSpPr>
          <p:spPr>
            <a:xfrm>
              <a:off x="9609682" y="3929743"/>
              <a:ext cx="2835900" cy="2438400"/>
            </a:xfrm>
            <a:prstGeom prst="rect">
              <a:avLst/>
            </a:prstGeom>
            <a:solidFill>
              <a:srgbClr val="CCECFD"/>
            </a:solidFill>
            <a:ln w="19050" cap="flat" cmpd="sng">
              <a:solidFill>
                <a:schemeClr val="dk2"/>
              </a:solidFill>
              <a:prstDash val="solid"/>
              <a:round/>
              <a:headEnd type="none" w="sm" len="sm"/>
              <a:tailEnd type="none" w="sm" len="sm"/>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178" name="Google Shape;178;p20"/>
            <p:cNvSpPr txBox="1"/>
            <p:nvPr/>
          </p:nvSpPr>
          <p:spPr>
            <a:xfrm>
              <a:off x="9915418" y="4527804"/>
              <a:ext cx="2224500" cy="83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39" b="0" i="0" u="none" strike="noStrike" cap="none">
                  <a:solidFill>
                    <a:srgbClr val="1E1E1E"/>
                  </a:solidFill>
                  <a:latin typeface="Arial"/>
                  <a:ea typeface="Arial"/>
                  <a:cs typeface="Arial"/>
                  <a:sym typeface="Arial"/>
                </a:rPr>
                <a:t>Students design and deliver oral and visual presentations, both individually and as part of a team.</a:t>
              </a:r>
              <a:endParaRPr/>
            </a:p>
          </p:txBody>
        </p:sp>
        <p:sp>
          <p:nvSpPr>
            <p:cNvPr id="179" name="Google Shape;179;p20"/>
            <p:cNvSpPr txBox="1"/>
            <p:nvPr/>
          </p:nvSpPr>
          <p:spPr>
            <a:xfrm>
              <a:off x="10096875" y="4089948"/>
              <a:ext cx="1861500" cy="288300"/>
            </a:xfrm>
            <a:prstGeom prst="rect">
              <a:avLst/>
            </a:prstGeom>
            <a:noFill/>
            <a:ln>
              <a:noFill/>
            </a:ln>
          </p:spPr>
          <p:txBody>
            <a:bodyPr spcFirstLastPara="1" wrap="square" lIns="34175" tIns="34175" rIns="34175" bIns="34175" anchor="t" anchorCtr="0">
              <a:spAutoFit/>
            </a:bodyPr>
            <a:lstStyle/>
            <a:p>
              <a:pPr marL="0" marR="0" lvl="0" indent="0" algn="ctr" rtl="0">
                <a:spcBef>
                  <a:spcPts val="0"/>
                </a:spcBef>
                <a:spcAft>
                  <a:spcPts val="0"/>
                </a:spcAft>
                <a:buNone/>
              </a:pPr>
              <a:r>
                <a:rPr lang="en-US" sz="1329" b="1" i="0" u="none" strike="noStrike" cap="none">
                  <a:solidFill>
                    <a:srgbClr val="006198"/>
                  </a:solidFill>
                  <a:latin typeface="Arial"/>
                  <a:ea typeface="Arial"/>
                  <a:cs typeface="Arial"/>
                  <a:sym typeface="Arial"/>
                </a:rPr>
                <a:t>SPEAKING</a:t>
              </a:r>
              <a:endParaRPr/>
            </a:p>
          </p:txBody>
        </p:sp>
        <p:cxnSp>
          <p:nvCxnSpPr>
            <p:cNvPr id="180" name="Google Shape;180;p20"/>
            <p:cNvCxnSpPr/>
            <p:nvPr/>
          </p:nvCxnSpPr>
          <p:spPr>
            <a:xfrm>
              <a:off x="10420294" y="4436601"/>
              <a:ext cx="1249200" cy="0"/>
            </a:xfrm>
            <a:prstGeom prst="straightConnector1">
              <a:avLst/>
            </a:prstGeom>
            <a:noFill/>
            <a:ln w="38100" cap="flat" cmpd="sng">
              <a:solidFill>
                <a:schemeClr val="dk2"/>
              </a:solidFill>
              <a:prstDash val="solid"/>
              <a:round/>
              <a:headEnd type="none" w="sm" len="sm"/>
              <a:tailEnd type="none" w="sm" len="sm"/>
            </a:ln>
          </p:spPr>
        </p:cxnSp>
      </p:grpSp>
      <p:sp>
        <p:nvSpPr>
          <p:cNvPr id="181" name="Google Shape;181;p20"/>
          <p:cNvSpPr txBox="1">
            <a:spLocks noGrp="1"/>
          </p:cNvSpPr>
          <p:nvPr>
            <p:ph type="title"/>
          </p:nvPr>
        </p:nvSpPr>
        <p:spPr>
          <a:xfrm>
            <a:off x="356461" y="538394"/>
            <a:ext cx="11459700" cy="413100"/>
          </a:xfrm>
          <a:prstGeom prst="rect">
            <a:avLst/>
          </a:prstGeom>
          <a:noFill/>
          <a:ln>
            <a:noFill/>
          </a:ln>
        </p:spPr>
        <p:txBody>
          <a:bodyPr spcFirstLastPara="1" wrap="square" lIns="0" tIns="0" rIns="72000" bIns="0" anchor="t" anchorCtr="0">
            <a:normAutofit fontScale="90000"/>
          </a:bodyPr>
          <a:lstStyle/>
          <a:p>
            <a:pPr marL="0" lvl="0" indent="0" algn="l" rtl="0">
              <a:spcBef>
                <a:spcPts val="0"/>
              </a:spcBef>
              <a:spcAft>
                <a:spcPts val="0"/>
              </a:spcAft>
              <a:buClr>
                <a:schemeClr val="dk1"/>
              </a:buClr>
              <a:buSzPct val="77272"/>
              <a:buFont typeface="Arial"/>
              <a:buNone/>
            </a:pPr>
            <a:r>
              <a:rPr lang="en-US"/>
              <a:t>Why AP Seminar?</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p:nvPr/>
        </p:nvSpPr>
        <p:spPr>
          <a:xfrm>
            <a:off x="7524102" y="1870740"/>
            <a:ext cx="4294800" cy="3602700"/>
          </a:xfrm>
          <a:prstGeom prst="rect">
            <a:avLst/>
          </a:prstGeom>
          <a:solidFill>
            <a:srgbClr val="E1F3FA"/>
          </a:solidFill>
          <a:ln>
            <a:noFill/>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Arial"/>
              <a:ea typeface="Arial"/>
              <a:cs typeface="Arial"/>
              <a:sym typeface="Arial"/>
            </a:endParaRPr>
          </a:p>
        </p:txBody>
      </p:sp>
      <p:sp>
        <p:nvSpPr>
          <p:cNvPr id="188" name="Google Shape;188;p21"/>
          <p:cNvSpPr txBox="1">
            <a:spLocks noGrp="1"/>
          </p:cNvSpPr>
          <p:nvPr>
            <p:ph type="title"/>
          </p:nvPr>
        </p:nvSpPr>
        <p:spPr>
          <a:xfrm>
            <a:off x="355948" y="538474"/>
            <a:ext cx="11459700" cy="413100"/>
          </a:xfrm>
          <a:prstGeom prst="rect">
            <a:avLst/>
          </a:prstGeom>
          <a:noFill/>
          <a:ln>
            <a:noFill/>
          </a:ln>
        </p:spPr>
        <p:txBody>
          <a:bodyPr spcFirstLastPara="1" wrap="square" lIns="0" tIns="0" rIns="72000" bIns="0" anchor="t" anchorCtr="0">
            <a:normAutofit fontScale="90000"/>
          </a:bodyPr>
          <a:lstStyle/>
          <a:p>
            <a:pPr marL="0" lvl="0" indent="0" algn="l" rtl="0">
              <a:spcBef>
                <a:spcPts val="0"/>
              </a:spcBef>
              <a:spcAft>
                <a:spcPts val="0"/>
              </a:spcAft>
              <a:buClr>
                <a:srgbClr val="1E1E1E"/>
              </a:buClr>
              <a:buSzPct val="77272"/>
              <a:buFont typeface="Arial"/>
              <a:buNone/>
            </a:pPr>
            <a:r>
              <a:rPr lang="en-US" b="0" i="0">
                <a:solidFill>
                  <a:srgbClr val="1E1E1E"/>
                </a:solidFill>
              </a:rPr>
              <a:t>AP Seminar Success in Grade 10</a:t>
            </a:r>
            <a:endParaRPr/>
          </a:p>
        </p:txBody>
      </p:sp>
      <p:sp>
        <p:nvSpPr>
          <p:cNvPr id="189" name="Google Shape;189;p21"/>
          <p:cNvSpPr/>
          <p:nvPr/>
        </p:nvSpPr>
        <p:spPr>
          <a:xfrm>
            <a:off x="360914" y="2325646"/>
            <a:ext cx="6945300" cy="716700"/>
          </a:xfrm>
          <a:prstGeom prst="rect">
            <a:avLst/>
          </a:prstGeom>
          <a:solidFill>
            <a:srgbClr val="E1F3FA"/>
          </a:solidFill>
          <a:ln>
            <a:noFill/>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190" name="Google Shape;190;p21"/>
          <p:cNvSpPr/>
          <p:nvPr/>
        </p:nvSpPr>
        <p:spPr>
          <a:xfrm>
            <a:off x="360914" y="3946604"/>
            <a:ext cx="6945300" cy="716700"/>
          </a:xfrm>
          <a:prstGeom prst="rect">
            <a:avLst/>
          </a:prstGeom>
          <a:solidFill>
            <a:srgbClr val="E1F3FA"/>
          </a:solidFill>
          <a:ln>
            <a:noFill/>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191" name="Google Shape;191;p21"/>
          <p:cNvSpPr/>
          <p:nvPr/>
        </p:nvSpPr>
        <p:spPr>
          <a:xfrm>
            <a:off x="360911" y="2325998"/>
            <a:ext cx="5973000" cy="716700"/>
          </a:xfrm>
          <a:prstGeom prst="rect">
            <a:avLst/>
          </a:prstGeom>
          <a:solidFill>
            <a:schemeClr val="accent4"/>
          </a:solidFill>
          <a:ln>
            <a:noFill/>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192" name="Google Shape;192;p21"/>
          <p:cNvSpPr/>
          <p:nvPr/>
        </p:nvSpPr>
        <p:spPr>
          <a:xfrm>
            <a:off x="360911" y="3946604"/>
            <a:ext cx="3889200" cy="716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193" name="Google Shape;193;p21"/>
          <p:cNvSpPr txBox="1"/>
          <p:nvPr/>
        </p:nvSpPr>
        <p:spPr>
          <a:xfrm>
            <a:off x="508559" y="2517923"/>
            <a:ext cx="1502100" cy="332100"/>
          </a:xfrm>
          <a:prstGeom prst="rect">
            <a:avLst/>
          </a:prstGeom>
          <a:noFill/>
          <a:ln>
            <a:noFill/>
          </a:ln>
        </p:spPr>
        <p:txBody>
          <a:bodyPr spcFirstLastPara="1" wrap="square" lIns="34175" tIns="34175" rIns="34175" bIns="34175" anchor="t" anchorCtr="0">
            <a:spAutoFit/>
          </a:bodyPr>
          <a:lstStyle/>
          <a:p>
            <a:pPr marL="0" marR="0" lvl="0" indent="0" algn="l" rtl="0">
              <a:spcBef>
                <a:spcPts val="0"/>
              </a:spcBef>
              <a:spcAft>
                <a:spcPts val="0"/>
              </a:spcAft>
              <a:buNone/>
            </a:pPr>
            <a:r>
              <a:rPr lang="en-US" sz="1709" b="1" i="0" u="none" strike="noStrike" cap="none">
                <a:solidFill>
                  <a:srgbClr val="FFFFFF"/>
                </a:solidFill>
                <a:latin typeface="Arial"/>
                <a:ea typeface="Arial"/>
                <a:cs typeface="Arial"/>
                <a:sym typeface="Arial"/>
              </a:rPr>
              <a:t>Seminar</a:t>
            </a:r>
            <a:endParaRPr/>
          </a:p>
        </p:txBody>
      </p:sp>
      <p:sp>
        <p:nvSpPr>
          <p:cNvPr id="194" name="Google Shape;194;p21"/>
          <p:cNvSpPr txBox="1"/>
          <p:nvPr/>
        </p:nvSpPr>
        <p:spPr>
          <a:xfrm>
            <a:off x="508559" y="4138879"/>
            <a:ext cx="3595500" cy="332100"/>
          </a:xfrm>
          <a:prstGeom prst="rect">
            <a:avLst/>
          </a:prstGeom>
          <a:noFill/>
          <a:ln>
            <a:noFill/>
          </a:ln>
        </p:spPr>
        <p:txBody>
          <a:bodyPr spcFirstLastPara="1" wrap="square" lIns="34175" tIns="34175" rIns="34175" bIns="34175" anchor="t" anchorCtr="0">
            <a:spAutoFit/>
          </a:bodyPr>
          <a:lstStyle/>
          <a:p>
            <a:pPr marL="0" marR="0" lvl="0" indent="0" algn="l" rtl="0">
              <a:spcBef>
                <a:spcPts val="0"/>
              </a:spcBef>
              <a:spcAft>
                <a:spcPts val="0"/>
              </a:spcAft>
              <a:buNone/>
            </a:pPr>
            <a:r>
              <a:rPr lang="en-US" sz="1709" b="1" i="0" u="none" strike="noStrike" cap="none">
                <a:solidFill>
                  <a:srgbClr val="FFFFFF"/>
                </a:solidFill>
                <a:latin typeface="Arial"/>
                <a:ea typeface="Arial"/>
                <a:cs typeface="Arial"/>
                <a:sym typeface="Arial"/>
              </a:rPr>
              <a:t>All Courses Other than Seminar</a:t>
            </a:r>
            <a:endParaRPr/>
          </a:p>
        </p:txBody>
      </p:sp>
      <p:sp>
        <p:nvSpPr>
          <p:cNvPr id="195" name="Google Shape;195;p21"/>
          <p:cNvSpPr txBox="1"/>
          <p:nvPr/>
        </p:nvSpPr>
        <p:spPr>
          <a:xfrm>
            <a:off x="355948" y="1870740"/>
            <a:ext cx="6945300" cy="361200"/>
          </a:xfrm>
          <a:prstGeom prst="rect">
            <a:avLst/>
          </a:prstGeom>
          <a:noFill/>
          <a:ln>
            <a:noFill/>
          </a:ln>
        </p:spPr>
        <p:txBody>
          <a:bodyPr spcFirstLastPara="1" wrap="square" lIns="0" tIns="34175" rIns="34175" bIns="34175" anchor="t" anchorCtr="0">
            <a:spAutoFit/>
          </a:bodyPr>
          <a:lstStyle/>
          <a:p>
            <a:pPr marL="0" marR="0" lvl="0" indent="0" algn="l" rtl="0">
              <a:spcBef>
                <a:spcPts val="0"/>
              </a:spcBef>
              <a:spcAft>
                <a:spcPts val="0"/>
              </a:spcAft>
              <a:buNone/>
            </a:pPr>
            <a:r>
              <a:rPr lang="en-US" sz="1899" b="1" i="0" u="none" strike="noStrike" cap="none">
                <a:solidFill>
                  <a:srgbClr val="004E6F"/>
                </a:solidFill>
                <a:latin typeface="Arial"/>
                <a:ea typeface="Arial"/>
                <a:cs typeface="Arial"/>
                <a:sym typeface="Arial"/>
              </a:rPr>
              <a:t>Percent of 10th Graders Achieving a Score of 3 or Higher</a:t>
            </a:r>
            <a:endParaRPr/>
          </a:p>
        </p:txBody>
      </p:sp>
      <p:sp>
        <p:nvSpPr>
          <p:cNvPr id="196" name="Google Shape;196;p21"/>
          <p:cNvSpPr/>
          <p:nvPr/>
        </p:nvSpPr>
        <p:spPr>
          <a:xfrm>
            <a:off x="348790" y="4757259"/>
            <a:ext cx="6945300" cy="716700"/>
          </a:xfrm>
          <a:prstGeom prst="rect">
            <a:avLst/>
          </a:prstGeom>
          <a:solidFill>
            <a:srgbClr val="E1F3FA"/>
          </a:solidFill>
          <a:ln>
            <a:noFill/>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197" name="Google Shape;197;p21"/>
          <p:cNvSpPr/>
          <p:nvPr/>
        </p:nvSpPr>
        <p:spPr>
          <a:xfrm>
            <a:off x="348789" y="4756908"/>
            <a:ext cx="3542100" cy="7167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198" name="Google Shape;198;p21"/>
          <p:cNvSpPr txBox="1"/>
          <p:nvPr/>
        </p:nvSpPr>
        <p:spPr>
          <a:xfrm>
            <a:off x="508558" y="4949184"/>
            <a:ext cx="2613000" cy="332100"/>
          </a:xfrm>
          <a:prstGeom prst="rect">
            <a:avLst/>
          </a:prstGeom>
          <a:noFill/>
          <a:ln>
            <a:noFill/>
          </a:ln>
        </p:spPr>
        <p:txBody>
          <a:bodyPr spcFirstLastPara="1" wrap="square" lIns="34175" tIns="34175" rIns="34175" bIns="34175" anchor="t" anchorCtr="0">
            <a:spAutoFit/>
          </a:bodyPr>
          <a:lstStyle/>
          <a:p>
            <a:pPr marL="0" marR="0" lvl="0" indent="0" algn="l" rtl="0">
              <a:spcBef>
                <a:spcPts val="0"/>
              </a:spcBef>
              <a:spcAft>
                <a:spcPts val="0"/>
              </a:spcAft>
              <a:buNone/>
            </a:pPr>
            <a:r>
              <a:rPr lang="en-US" sz="1709" b="1" i="0" u="none" strike="noStrike" cap="none">
                <a:solidFill>
                  <a:srgbClr val="FFFFFF"/>
                </a:solidFill>
                <a:latin typeface="Arial"/>
                <a:ea typeface="Arial"/>
                <a:cs typeface="Arial"/>
                <a:sym typeface="Arial"/>
              </a:rPr>
              <a:t>World History: Modern*</a:t>
            </a:r>
            <a:endParaRPr/>
          </a:p>
        </p:txBody>
      </p:sp>
      <p:sp>
        <p:nvSpPr>
          <p:cNvPr id="199" name="Google Shape;199;p21"/>
          <p:cNvSpPr txBox="1"/>
          <p:nvPr/>
        </p:nvSpPr>
        <p:spPr>
          <a:xfrm>
            <a:off x="355948" y="5617281"/>
            <a:ext cx="3152400" cy="244500"/>
          </a:xfrm>
          <a:prstGeom prst="rect">
            <a:avLst/>
          </a:prstGeom>
          <a:noFill/>
          <a:ln>
            <a:noFill/>
          </a:ln>
        </p:spPr>
        <p:txBody>
          <a:bodyPr spcFirstLastPara="1" wrap="square" lIns="0" tIns="34175" rIns="34175" bIns="34175" anchor="t" anchorCtr="0">
            <a:spAutoFit/>
          </a:bodyPr>
          <a:lstStyle/>
          <a:p>
            <a:pPr marL="0" marR="0" lvl="0" indent="0" algn="l" rtl="0">
              <a:spcBef>
                <a:spcPts val="0"/>
              </a:spcBef>
              <a:spcAft>
                <a:spcPts val="0"/>
              </a:spcAft>
              <a:buNone/>
            </a:pPr>
            <a:r>
              <a:rPr lang="en-US" sz="1139" b="1" i="0" u="none" strike="noStrike" cap="none">
                <a:solidFill>
                  <a:srgbClr val="1E1E1E"/>
                </a:solidFill>
                <a:latin typeface="Arial"/>
                <a:ea typeface="Arial"/>
                <a:cs typeface="Arial"/>
                <a:sym typeface="Arial"/>
              </a:rPr>
              <a:t>* </a:t>
            </a:r>
            <a:r>
              <a:rPr lang="en-US" sz="1139" b="0" i="0" u="none" strike="noStrike" cap="none">
                <a:solidFill>
                  <a:srgbClr val="1E1E1E"/>
                </a:solidFill>
                <a:latin typeface="Arial"/>
                <a:ea typeface="Arial"/>
                <a:cs typeface="Arial"/>
                <a:sym typeface="Arial"/>
              </a:rPr>
              <a:t>Most popular AP course in Grade 10</a:t>
            </a:r>
            <a:endParaRPr/>
          </a:p>
        </p:txBody>
      </p:sp>
      <p:sp>
        <p:nvSpPr>
          <p:cNvPr id="200" name="Google Shape;200;p21"/>
          <p:cNvSpPr/>
          <p:nvPr/>
        </p:nvSpPr>
        <p:spPr>
          <a:xfrm>
            <a:off x="354625" y="3137611"/>
            <a:ext cx="6939300" cy="716700"/>
          </a:xfrm>
          <a:prstGeom prst="rect">
            <a:avLst/>
          </a:prstGeom>
          <a:solidFill>
            <a:srgbClr val="E1F3FA"/>
          </a:solidFill>
          <a:ln>
            <a:noFill/>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201" name="Google Shape;201;p21"/>
          <p:cNvSpPr/>
          <p:nvPr/>
        </p:nvSpPr>
        <p:spPr>
          <a:xfrm>
            <a:off x="360911" y="3137611"/>
            <a:ext cx="4823100" cy="716700"/>
          </a:xfrm>
          <a:prstGeom prst="rect">
            <a:avLst/>
          </a:prstGeom>
          <a:solidFill>
            <a:schemeClr val="accent4"/>
          </a:solidFill>
          <a:ln>
            <a:noFill/>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b="1" i="0" u="none" strike="noStrike" cap="none">
              <a:solidFill>
                <a:srgbClr val="FFFFFF"/>
              </a:solidFill>
              <a:latin typeface="Roboto Slab"/>
              <a:ea typeface="Roboto Slab"/>
              <a:cs typeface="Roboto Slab"/>
              <a:sym typeface="Roboto Slab"/>
            </a:endParaRPr>
          </a:p>
        </p:txBody>
      </p:sp>
      <p:sp>
        <p:nvSpPr>
          <p:cNvPr id="202" name="Google Shape;202;p21"/>
          <p:cNvSpPr txBox="1"/>
          <p:nvPr/>
        </p:nvSpPr>
        <p:spPr>
          <a:xfrm>
            <a:off x="508559" y="3199317"/>
            <a:ext cx="4384500" cy="595200"/>
          </a:xfrm>
          <a:prstGeom prst="rect">
            <a:avLst/>
          </a:prstGeom>
          <a:noFill/>
          <a:ln>
            <a:noFill/>
          </a:ln>
        </p:spPr>
        <p:txBody>
          <a:bodyPr spcFirstLastPara="1" wrap="square" lIns="34175" tIns="34175" rIns="34175" bIns="34175" anchor="t" anchorCtr="0">
            <a:spAutoFit/>
          </a:bodyPr>
          <a:lstStyle/>
          <a:p>
            <a:pPr marL="0" marR="0" lvl="0" indent="0" algn="l" rtl="0">
              <a:spcBef>
                <a:spcPts val="0"/>
              </a:spcBef>
              <a:spcAft>
                <a:spcPts val="0"/>
              </a:spcAft>
              <a:buNone/>
            </a:pPr>
            <a:r>
              <a:rPr lang="en-US" sz="1709" b="1" i="0" u="none" strike="noStrike" cap="none">
                <a:solidFill>
                  <a:srgbClr val="FFFFFF"/>
                </a:solidFill>
                <a:latin typeface="Arial"/>
                <a:ea typeface="Arial"/>
                <a:cs typeface="Arial"/>
                <a:sym typeface="Arial"/>
              </a:rPr>
              <a:t>Seminar students in the 50</a:t>
            </a:r>
            <a:r>
              <a:rPr lang="en-US" sz="1709" b="1" i="0" u="none" strike="noStrike" cap="none" baseline="30000">
                <a:solidFill>
                  <a:srgbClr val="FFFFFF"/>
                </a:solidFill>
                <a:latin typeface="Arial"/>
                <a:ea typeface="Arial"/>
                <a:cs typeface="Arial"/>
                <a:sym typeface="Arial"/>
              </a:rPr>
              <a:t>th</a:t>
            </a:r>
            <a:r>
              <a:rPr lang="en-US" sz="1709" b="1" i="0" u="none" strike="noStrike" cap="none">
                <a:solidFill>
                  <a:srgbClr val="FFFFFF"/>
                </a:solidFill>
                <a:latin typeface="Arial"/>
                <a:ea typeface="Arial"/>
                <a:cs typeface="Arial"/>
                <a:sym typeface="Arial"/>
              </a:rPr>
              <a:t> PSAT/NMSQT</a:t>
            </a:r>
            <a:r>
              <a:rPr lang="en-US" sz="1709" b="1" i="0" u="none" strike="noStrike" cap="none" baseline="30000">
                <a:solidFill>
                  <a:srgbClr val="FFFFFF"/>
                </a:solidFill>
                <a:latin typeface="Arial"/>
                <a:ea typeface="Arial"/>
                <a:cs typeface="Arial"/>
                <a:sym typeface="Arial"/>
              </a:rPr>
              <a:t>®</a:t>
            </a:r>
            <a:r>
              <a:rPr lang="en-US" sz="1709" b="1" i="0" u="none" strike="noStrike" cap="none">
                <a:solidFill>
                  <a:srgbClr val="FFFFFF"/>
                </a:solidFill>
                <a:latin typeface="Arial"/>
                <a:ea typeface="Arial"/>
                <a:cs typeface="Arial"/>
                <a:sym typeface="Arial"/>
              </a:rPr>
              <a:t> percentile</a:t>
            </a:r>
            <a:endParaRPr/>
          </a:p>
        </p:txBody>
      </p:sp>
      <p:sp>
        <p:nvSpPr>
          <p:cNvPr id="203" name="Google Shape;203;p21"/>
          <p:cNvSpPr txBox="1"/>
          <p:nvPr/>
        </p:nvSpPr>
        <p:spPr>
          <a:xfrm>
            <a:off x="6351408" y="2383609"/>
            <a:ext cx="1020900" cy="595200"/>
          </a:xfrm>
          <a:prstGeom prst="rect">
            <a:avLst/>
          </a:prstGeom>
          <a:noFill/>
          <a:ln>
            <a:noFill/>
          </a:ln>
        </p:spPr>
        <p:txBody>
          <a:bodyPr spcFirstLastPara="1" wrap="square" lIns="34175" tIns="34175" rIns="34175" bIns="34175" anchor="t" anchorCtr="0">
            <a:spAutoFit/>
          </a:bodyPr>
          <a:lstStyle/>
          <a:p>
            <a:pPr marL="0" marR="0" lvl="0" indent="0" algn="l" rtl="0">
              <a:spcBef>
                <a:spcPts val="0"/>
              </a:spcBef>
              <a:spcAft>
                <a:spcPts val="0"/>
              </a:spcAft>
              <a:buNone/>
            </a:pPr>
            <a:r>
              <a:rPr lang="en-US" sz="3418" b="1" i="0" u="none" strike="noStrike" cap="none">
                <a:solidFill>
                  <a:srgbClr val="006298"/>
                </a:solidFill>
                <a:latin typeface="Arial"/>
                <a:ea typeface="Arial"/>
                <a:cs typeface="Arial"/>
                <a:sym typeface="Arial"/>
              </a:rPr>
              <a:t>86%</a:t>
            </a:r>
            <a:endParaRPr/>
          </a:p>
        </p:txBody>
      </p:sp>
      <p:sp>
        <p:nvSpPr>
          <p:cNvPr id="204" name="Google Shape;204;p21"/>
          <p:cNvSpPr txBox="1"/>
          <p:nvPr/>
        </p:nvSpPr>
        <p:spPr>
          <a:xfrm>
            <a:off x="4352580" y="4018730"/>
            <a:ext cx="954000" cy="595200"/>
          </a:xfrm>
          <a:prstGeom prst="rect">
            <a:avLst/>
          </a:prstGeom>
          <a:noFill/>
          <a:ln>
            <a:noFill/>
          </a:ln>
        </p:spPr>
        <p:txBody>
          <a:bodyPr spcFirstLastPara="1" wrap="square" lIns="34175" tIns="34175" rIns="34175" bIns="34175" anchor="t" anchorCtr="0">
            <a:spAutoFit/>
          </a:bodyPr>
          <a:lstStyle/>
          <a:p>
            <a:pPr marL="0" marR="0" lvl="0" indent="0" algn="l" rtl="0">
              <a:spcBef>
                <a:spcPts val="0"/>
              </a:spcBef>
              <a:spcAft>
                <a:spcPts val="0"/>
              </a:spcAft>
              <a:buNone/>
            </a:pPr>
            <a:r>
              <a:rPr lang="en-US" sz="3418" b="1" i="0" u="none" strike="noStrike" cap="none">
                <a:solidFill>
                  <a:srgbClr val="888B94"/>
                </a:solidFill>
                <a:latin typeface="Arial"/>
                <a:ea typeface="Arial"/>
                <a:cs typeface="Arial"/>
                <a:sym typeface="Arial"/>
              </a:rPr>
              <a:t>56%</a:t>
            </a:r>
            <a:endParaRPr>
              <a:solidFill>
                <a:srgbClr val="888B94"/>
              </a:solidFill>
            </a:endParaRPr>
          </a:p>
        </p:txBody>
      </p:sp>
      <p:sp>
        <p:nvSpPr>
          <p:cNvPr id="205" name="Google Shape;205;p21"/>
          <p:cNvSpPr txBox="1"/>
          <p:nvPr/>
        </p:nvSpPr>
        <p:spPr>
          <a:xfrm>
            <a:off x="3995681" y="4818039"/>
            <a:ext cx="940800" cy="595200"/>
          </a:xfrm>
          <a:prstGeom prst="rect">
            <a:avLst/>
          </a:prstGeom>
          <a:noFill/>
          <a:ln>
            <a:noFill/>
          </a:ln>
        </p:spPr>
        <p:txBody>
          <a:bodyPr spcFirstLastPara="1" wrap="square" lIns="34175" tIns="34175" rIns="34175" bIns="34175" anchor="t" anchorCtr="0">
            <a:spAutoFit/>
          </a:bodyPr>
          <a:lstStyle/>
          <a:p>
            <a:pPr marL="0" marR="0" lvl="0" indent="0" algn="l" rtl="0">
              <a:spcBef>
                <a:spcPts val="0"/>
              </a:spcBef>
              <a:spcAft>
                <a:spcPts val="0"/>
              </a:spcAft>
              <a:buNone/>
            </a:pPr>
            <a:r>
              <a:rPr lang="en-US" sz="3418" b="1" i="0" u="none" strike="noStrike" cap="none">
                <a:solidFill>
                  <a:srgbClr val="888B90"/>
                </a:solidFill>
                <a:latin typeface="Arial"/>
                <a:ea typeface="Arial"/>
                <a:cs typeface="Arial"/>
                <a:sym typeface="Arial"/>
              </a:rPr>
              <a:t>51%</a:t>
            </a:r>
            <a:endParaRPr>
              <a:solidFill>
                <a:srgbClr val="888B90"/>
              </a:solidFill>
            </a:endParaRPr>
          </a:p>
        </p:txBody>
      </p:sp>
      <p:sp>
        <p:nvSpPr>
          <p:cNvPr id="206" name="Google Shape;206;p21"/>
          <p:cNvSpPr txBox="1"/>
          <p:nvPr/>
        </p:nvSpPr>
        <p:spPr>
          <a:xfrm>
            <a:off x="5269346" y="3201872"/>
            <a:ext cx="1020900" cy="595200"/>
          </a:xfrm>
          <a:prstGeom prst="rect">
            <a:avLst/>
          </a:prstGeom>
          <a:noFill/>
          <a:ln>
            <a:noFill/>
          </a:ln>
        </p:spPr>
        <p:txBody>
          <a:bodyPr spcFirstLastPara="1" wrap="square" lIns="34175" tIns="34175" rIns="34175" bIns="34175" anchor="t" anchorCtr="0">
            <a:spAutoFit/>
          </a:bodyPr>
          <a:lstStyle/>
          <a:p>
            <a:pPr marL="0" marR="0" lvl="0" indent="0" algn="l" rtl="0">
              <a:spcBef>
                <a:spcPts val="0"/>
              </a:spcBef>
              <a:spcAft>
                <a:spcPts val="0"/>
              </a:spcAft>
              <a:buNone/>
            </a:pPr>
            <a:r>
              <a:rPr lang="en-US" sz="3418" b="1" i="0" u="none" strike="noStrike" cap="none">
                <a:solidFill>
                  <a:srgbClr val="006298"/>
                </a:solidFill>
                <a:latin typeface="Arial"/>
                <a:ea typeface="Arial"/>
                <a:cs typeface="Arial"/>
                <a:sym typeface="Arial"/>
              </a:rPr>
              <a:t>72%</a:t>
            </a:r>
            <a:endParaRPr/>
          </a:p>
        </p:txBody>
      </p:sp>
      <p:sp>
        <p:nvSpPr>
          <p:cNvPr id="207" name="Google Shape;207;p21"/>
          <p:cNvSpPr txBox="1"/>
          <p:nvPr/>
        </p:nvSpPr>
        <p:spPr>
          <a:xfrm>
            <a:off x="7900534" y="2184224"/>
            <a:ext cx="3542100" cy="2968500"/>
          </a:xfrm>
          <a:prstGeom prst="rect">
            <a:avLst/>
          </a:prstGeom>
          <a:noFill/>
          <a:ln>
            <a:noFill/>
          </a:ln>
        </p:spPr>
        <p:txBody>
          <a:bodyPr spcFirstLastPara="1" wrap="square" lIns="34175" tIns="34175" rIns="34175" bIns="34175" anchor="t" anchorCtr="0">
            <a:spAutoFit/>
          </a:bodyPr>
          <a:lstStyle/>
          <a:p>
            <a:pPr marL="0" marR="0" lvl="0" indent="0" algn="ctr" rtl="0">
              <a:lnSpc>
                <a:spcPct val="110000"/>
              </a:lnSpc>
              <a:spcBef>
                <a:spcPts val="0"/>
              </a:spcBef>
              <a:spcAft>
                <a:spcPts val="0"/>
              </a:spcAft>
              <a:buNone/>
            </a:pPr>
            <a:r>
              <a:rPr lang="en-US" sz="1899" b="1" i="0" u="none" strike="noStrike" cap="none">
                <a:solidFill>
                  <a:schemeClr val="accent4"/>
                </a:solidFill>
                <a:latin typeface="Arial"/>
                <a:ea typeface="Arial"/>
                <a:cs typeface="Arial"/>
                <a:sym typeface="Arial"/>
              </a:rPr>
              <a:t>What the Data Shows</a:t>
            </a:r>
            <a:endParaRPr>
              <a:solidFill>
                <a:schemeClr val="accent4"/>
              </a:solidFill>
            </a:endParaRPr>
          </a:p>
          <a:p>
            <a:pPr marL="0" marR="0" lvl="0" indent="0" algn="ctr" rtl="0">
              <a:lnSpc>
                <a:spcPct val="110000"/>
              </a:lnSpc>
              <a:spcBef>
                <a:spcPts val="0"/>
              </a:spcBef>
              <a:spcAft>
                <a:spcPts val="0"/>
              </a:spcAft>
              <a:buNone/>
            </a:pPr>
            <a:endParaRPr sz="1709" b="1" i="0" u="none" strike="noStrike" cap="none">
              <a:solidFill>
                <a:srgbClr val="1E1E1E"/>
              </a:solidFill>
              <a:latin typeface="Arial"/>
              <a:ea typeface="Arial"/>
              <a:cs typeface="Arial"/>
              <a:sym typeface="Arial"/>
            </a:endParaRPr>
          </a:p>
          <a:p>
            <a:pPr marL="0" marR="0" lvl="0" indent="0" algn="ctr" rtl="0">
              <a:lnSpc>
                <a:spcPct val="110000"/>
              </a:lnSpc>
              <a:spcBef>
                <a:spcPts val="0"/>
              </a:spcBef>
              <a:spcAft>
                <a:spcPts val="0"/>
              </a:spcAft>
              <a:buNone/>
            </a:pPr>
            <a:r>
              <a:rPr lang="en-US" sz="1709" b="1" i="0" u="none" strike="noStrike" cap="none">
                <a:solidFill>
                  <a:srgbClr val="1E1E1E"/>
                </a:solidFill>
                <a:latin typeface="Arial"/>
                <a:ea typeface="Arial"/>
                <a:cs typeface="Arial"/>
                <a:sym typeface="Arial"/>
              </a:rPr>
              <a:t>More than 8 out of 10 </a:t>
            </a:r>
            <a:endParaRPr/>
          </a:p>
          <a:p>
            <a:pPr marL="0" marR="0" lvl="0" indent="0" algn="ctr" rtl="0">
              <a:lnSpc>
                <a:spcPct val="110000"/>
              </a:lnSpc>
              <a:spcBef>
                <a:spcPts val="0"/>
              </a:spcBef>
              <a:spcAft>
                <a:spcPts val="0"/>
              </a:spcAft>
              <a:buNone/>
            </a:pPr>
            <a:r>
              <a:rPr lang="en-US" sz="1709" b="0" i="0" u="none" strike="noStrike" cap="none">
                <a:solidFill>
                  <a:srgbClr val="1E1E1E"/>
                </a:solidFill>
                <a:latin typeface="Arial"/>
                <a:ea typeface="Arial"/>
                <a:cs typeface="Arial"/>
                <a:sym typeface="Arial"/>
              </a:rPr>
              <a:t>10th graders who took AP Seminar achieved a score of </a:t>
            </a:r>
            <a:r>
              <a:rPr lang="en-US" sz="1709" b="1" i="0" u="none" strike="noStrike" cap="none">
                <a:solidFill>
                  <a:srgbClr val="1E1E1E"/>
                </a:solidFill>
                <a:latin typeface="Arial"/>
                <a:ea typeface="Arial"/>
                <a:cs typeface="Arial"/>
                <a:sym typeface="Arial"/>
              </a:rPr>
              <a:t>3 or higher</a:t>
            </a:r>
            <a:r>
              <a:rPr lang="en-US" sz="1709" b="0" i="0" u="none" strike="noStrike" cap="none">
                <a:solidFill>
                  <a:srgbClr val="1E1E1E"/>
                </a:solidFill>
                <a:latin typeface="Arial"/>
                <a:ea typeface="Arial"/>
                <a:cs typeface="Arial"/>
                <a:sym typeface="Arial"/>
              </a:rPr>
              <a:t>. </a:t>
            </a:r>
            <a:endParaRPr sz="1709" b="0" i="0" u="none" strike="noStrike" cap="none">
              <a:solidFill>
                <a:srgbClr val="1E1E1E"/>
              </a:solidFill>
              <a:latin typeface="Arial"/>
              <a:ea typeface="Arial"/>
              <a:cs typeface="Arial"/>
              <a:sym typeface="Arial"/>
            </a:endParaRPr>
          </a:p>
          <a:p>
            <a:pPr marL="0" marR="0" lvl="0" indent="0" algn="ctr" rtl="0">
              <a:lnSpc>
                <a:spcPct val="110000"/>
              </a:lnSpc>
              <a:spcBef>
                <a:spcPts val="0"/>
              </a:spcBef>
              <a:spcAft>
                <a:spcPts val="0"/>
              </a:spcAft>
              <a:buNone/>
            </a:pPr>
            <a:endParaRPr sz="1709" b="0" i="0" u="none" strike="noStrike" cap="none">
              <a:solidFill>
                <a:srgbClr val="1E1E1E"/>
              </a:solidFill>
              <a:latin typeface="Arial"/>
              <a:ea typeface="Arial"/>
              <a:cs typeface="Arial"/>
              <a:sym typeface="Arial"/>
            </a:endParaRPr>
          </a:p>
          <a:p>
            <a:pPr marL="0" marR="0" lvl="0" indent="0" algn="ctr" rtl="0">
              <a:lnSpc>
                <a:spcPct val="110000"/>
              </a:lnSpc>
              <a:spcBef>
                <a:spcPts val="0"/>
              </a:spcBef>
              <a:spcAft>
                <a:spcPts val="0"/>
              </a:spcAft>
              <a:buNone/>
            </a:pPr>
            <a:r>
              <a:rPr lang="en-US" sz="1709" b="0" i="0" u="none" strike="noStrike" cap="none">
                <a:solidFill>
                  <a:srgbClr val="1E1E1E"/>
                </a:solidFill>
                <a:latin typeface="Arial"/>
                <a:ea typeface="Arial"/>
                <a:cs typeface="Arial"/>
                <a:sym typeface="Arial"/>
              </a:rPr>
              <a:t>Schools were </a:t>
            </a:r>
            <a:r>
              <a:rPr lang="en-US" sz="1709" b="1" i="0" u="none" strike="noStrike" cap="none">
                <a:solidFill>
                  <a:srgbClr val="1E1E1E"/>
                </a:solidFill>
                <a:latin typeface="Arial"/>
                <a:ea typeface="Arial"/>
                <a:cs typeface="Arial"/>
                <a:sym typeface="Arial"/>
              </a:rPr>
              <a:t>right</a:t>
            </a:r>
            <a:r>
              <a:rPr lang="en-US" sz="1709" b="0" i="0" u="none" strike="noStrike" cap="none">
                <a:solidFill>
                  <a:srgbClr val="1E1E1E"/>
                </a:solidFill>
                <a:latin typeface="Arial"/>
                <a:ea typeface="Arial"/>
                <a:cs typeface="Arial"/>
                <a:sym typeface="Arial"/>
              </a:rPr>
              <a:t> to position </a:t>
            </a:r>
            <a:br>
              <a:rPr lang="en-US" sz="1709" b="0" i="0" u="none" strike="noStrike" cap="none">
                <a:solidFill>
                  <a:srgbClr val="1E1E1E"/>
                </a:solidFill>
                <a:latin typeface="Arial"/>
                <a:ea typeface="Arial"/>
                <a:cs typeface="Arial"/>
                <a:sym typeface="Arial"/>
              </a:rPr>
            </a:br>
            <a:r>
              <a:rPr lang="en-US" sz="1709" b="0" i="0" u="none" strike="noStrike" cap="none">
                <a:solidFill>
                  <a:srgbClr val="1E1E1E"/>
                </a:solidFill>
                <a:latin typeface="Arial"/>
                <a:ea typeface="Arial"/>
                <a:cs typeface="Arial"/>
                <a:sym typeface="Arial"/>
              </a:rPr>
              <a:t>it as a </a:t>
            </a:r>
            <a:r>
              <a:rPr lang="en-US" sz="1709" b="1" i="0" u="none" strike="noStrike" cap="none">
                <a:solidFill>
                  <a:srgbClr val="1E1E1E"/>
                </a:solidFill>
                <a:latin typeface="Arial"/>
                <a:ea typeface="Arial"/>
                <a:cs typeface="Arial"/>
                <a:sym typeface="Arial"/>
              </a:rPr>
              <a:t>10th grade course</a:t>
            </a:r>
            <a:r>
              <a:rPr lang="en-US" sz="1709" b="0" i="0" u="none" strike="noStrike" cap="none">
                <a:solidFill>
                  <a:srgbClr val="1E1E1E"/>
                </a:solidFill>
                <a:latin typeface="Arial"/>
                <a:ea typeface="Arial"/>
                <a:cs typeface="Arial"/>
                <a:sym typeface="Arial"/>
              </a:rPr>
              <a:t>. </a:t>
            </a:r>
            <a:br>
              <a:rPr lang="en-US" sz="1709" b="0" i="0" u="none" strike="noStrike" cap="none">
                <a:solidFill>
                  <a:srgbClr val="1E1E1E"/>
                </a:solidFill>
                <a:latin typeface="Arial"/>
                <a:ea typeface="Arial"/>
                <a:cs typeface="Arial"/>
                <a:sym typeface="Arial"/>
              </a:rPr>
            </a:br>
            <a:r>
              <a:rPr lang="en-US" sz="1709" b="1" i="0" u="none" strike="noStrike" cap="none">
                <a:solidFill>
                  <a:schemeClr val="accent4"/>
                </a:solidFill>
                <a:latin typeface="Arial"/>
                <a:ea typeface="Arial"/>
                <a:cs typeface="Arial"/>
                <a:sym typeface="Arial"/>
              </a:rPr>
              <a:t>10th grade students are very successful in AP Seminar.</a:t>
            </a:r>
            <a:endParaRPr>
              <a:solidFill>
                <a:schemeClr val="accent4"/>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p:nvPr/>
        </p:nvSpPr>
        <p:spPr>
          <a:xfrm>
            <a:off x="356461" y="538394"/>
            <a:ext cx="11286300" cy="413100"/>
          </a:xfrm>
          <a:prstGeom prst="rect">
            <a:avLst/>
          </a:prstGeom>
          <a:noFill/>
          <a:ln>
            <a:noFill/>
          </a:ln>
        </p:spPr>
        <p:txBody>
          <a:bodyPr spcFirstLastPara="1" wrap="square" lIns="0" tIns="0" rIns="72000" bIns="0" anchor="t" anchorCtr="0">
            <a:noAutofit/>
          </a:bodyPr>
          <a:lstStyle/>
          <a:p>
            <a:pPr marL="0" lvl="0" indent="0" algn="l" rtl="0">
              <a:spcBef>
                <a:spcPts val="0"/>
              </a:spcBef>
              <a:spcAft>
                <a:spcPts val="0"/>
              </a:spcAft>
              <a:buNone/>
            </a:pPr>
            <a:r>
              <a:rPr lang="en-US" sz="3418">
                <a:solidFill>
                  <a:srgbClr val="1E1E1E"/>
                </a:solidFill>
              </a:rPr>
              <a:t>Next Steps to Offer AP Seminar: English 10 </a:t>
            </a:r>
            <a:endParaRPr sz="3418">
              <a:solidFill>
                <a:srgbClr val="1E1E1E"/>
              </a:solidFill>
            </a:endParaRPr>
          </a:p>
        </p:txBody>
      </p:sp>
      <p:sp>
        <p:nvSpPr>
          <p:cNvPr id="214" name="Google Shape;214;p22"/>
          <p:cNvSpPr/>
          <p:nvPr/>
        </p:nvSpPr>
        <p:spPr>
          <a:xfrm>
            <a:off x="8200049" y="1309236"/>
            <a:ext cx="3635400" cy="4449600"/>
          </a:xfrm>
          <a:prstGeom prst="rect">
            <a:avLst/>
          </a:prstGeom>
          <a:solidFill>
            <a:srgbClr val="F8F8F8"/>
          </a:solidFill>
          <a:ln>
            <a:noFill/>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a:solidFill>
                <a:srgbClr val="1E1E1E"/>
              </a:solidFill>
              <a:latin typeface="Roboto"/>
              <a:ea typeface="Roboto"/>
              <a:cs typeface="Roboto"/>
              <a:sym typeface="Roboto"/>
            </a:endParaRPr>
          </a:p>
        </p:txBody>
      </p:sp>
      <p:sp>
        <p:nvSpPr>
          <p:cNvPr id="215" name="Google Shape;215;p22"/>
          <p:cNvSpPr/>
          <p:nvPr/>
        </p:nvSpPr>
        <p:spPr>
          <a:xfrm>
            <a:off x="4278255" y="1309235"/>
            <a:ext cx="3635400" cy="4449600"/>
          </a:xfrm>
          <a:prstGeom prst="rect">
            <a:avLst/>
          </a:prstGeom>
          <a:solidFill>
            <a:srgbClr val="F8F8F8"/>
          </a:solidFill>
          <a:ln>
            <a:noFill/>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a:solidFill>
                <a:srgbClr val="1E1E1E"/>
              </a:solidFill>
              <a:latin typeface="Roboto"/>
              <a:ea typeface="Roboto"/>
              <a:cs typeface="Roboto"/>
              <a:sym typeface="Roboto"/>
            </a:endParaRPr>
          </a:p>
        </p:txBody>
      </p:sp>
      <p:sp>
        <p:nvSpPr>
          <p:cNvPr id="216" name="Google Shape;216;p22"/>
          <p:cNvSpPr/>
          <p:nvPr/>
        </p:nvSpPr>
        <p:spPr>
          <a:xfrm>
            <a:off x="356462" y="1309235"/>
            <a:ext cx="3635400" cy="4449600"/>
          </a:xfrm>
          <a:prstGeom prst="rect">
            <a:avLst/>
          </a:prstGeom>
          <a:solidFill>
            <a:srgbClr val="F8F8F8"/>
          </a:solidFill>
          <a:ln>
            <a:noFill/>
          </a:ln>
        </p:spPr>
        <p:txBody>
          <a:bodyPr spcFirstLastPara="1" wrap="square" lIns="34175" tIns="34175" rIns="34175" bIns="34175" anchor="ctr" anchorCtr="0">
            <a:noAutofit/>
          </a:bodyPr>
          <a:lstStyle/>
          <a:p>
            <a:pPr marL="0" marR="0" lvl="0" indent="0" algn="ctr" rtl="0">
              <a:spcBef>
                <a:spcPts val="0"/>
              </a:spcBef>
              <a:spcAft>
                <a:spcPts val="0"/>
              </a:spcAft>
              <a:buNone/>
            </a:pPr>
            <a:endParaRPr sz="1899">
              <a:solidFill>
                <a:srgbClr val="1E1E1E"/>
              </a:solidFill>
              <a:latin typeface="Roboto"/>
              <a:ea typeface="Roboto"/>
              <a:cs typeface="Roboto"/>
              <a:sym typeface="Roboto"/>
            </a:endParaRPr>
          </a:p>
        </p:txBody>
      </p:sp>
      <p:sp>
        <p:nvSpPr>
          <p:cNvPr id="217" name="Google Shape;217;p22"/>
          <p:cNvSpPr/>
          <p:nvPr/>
        </p:nvSpPr>
        <p:spPr>
          <a:xfrm>
            <a:off x="356461" y="2862321"/>
            <a:ext cx="3635400" cy="921300"/>
          </a:xfrm>
          <a:prstGeom prst="rect">
            <a:avLst/>
          </a:prstGeom>
          <a:noFill/>
          <a:ln>
            <a:noFill/>
          </a:ln>
        </p:spPr>
        <p:txBody>
          <a:bodyPr spcFirstLastPara="1" wrap="square" lIns="86800" tIns="45700" rIns="86800" bIns="45700" anchor="t" anchorCtr="0">
            <a:noAutofit/>
          </a:bodyPr>
          <a:lstStyle/>
          <a:p>
            <a:pPr marL="0" marR="0" lvl="0" indent="0" algn="ctr" rtl="0">
              <a:spcBef>
                <a:spcPts val="0"/>
              </a:spcBef>
              <a:spcAft>
                <a:spcPts val="0"/>
              </a:spcAft>
              <a:buNone/>
            </a:pPr>
            <a:endParaRPr sz="2563" b="1">
              <a:solidFill>
                <a:srgbClr val="1E1E1E"/>
              </a:solidFill>
              <a:latin typeface="Roboto Slab"/>
              <a:ea typeface="Roboto Slab"/>
              <a:cs typeface="Roboto Slab"/>
              <a:sym typeface="Roboto Slab"/>
            </a:endParaRPr>
          </a:p>
        </p:txBody>
      </p:sp>
      <p:sp>
        <p:nvSpPr>
          <p:cNvPr id="218" name="Google Shape;218;p22"/>
          <p:cNvSpPr/>
          <p:nvPr/>
        </p:nvSpPr>
        <p:spPr>
          <a:xfrm>
            <a:off x="4278254" y="2862321"/>
            <a:ext cx="3635400" cy="921300"/>
          </a:xfrm>
          <a:prstGeom prst="rect">
            <a:avLst/>
          </a:prstGeom>
          <a:noFill/>
          <a:ln>
            <a:noFill/>
          </a:ln>
        </p:spPr>
        <p:txBody>
          <a:bodyPr spcFirstLastPara="1" wrap="square" lIns="86800" tIns="45700" rIns="86800" bIns="45700" anchor="t" anchorCtr="0">
            <a:noAutofit/>
          </a:bodyPr>
          <a:lstStyle/>
          <a:p>
            <a:pPr marL="0" marR="0" lvl="0" indent="0" algn="ctr" rtl="0">
              <a:spcBef>
                <a:spcPts val="0"/>
              </a:spcBef>
              <a:spcAft>
                <a:spcPts val="0"/>
              </a:spcAft>
              <a:buNone/>
            </a:pPr>
            <a:r>
              <a:rPr lang="en-US" sz="2500" b="1">
                <a:solidFill>
                  <a:srgbClr val="1E1E1E"/>
                </a:solidFill>
                <a:latin typeface="Roboto"/>
                <a:ea typeface="Roboto"/>
                <a:cs typeface="Roboto"/>
                <a:sym typeface="Roboto"/>
              </a:rPr>
              <a:t>Plan to Attend</a:t>
            </a:r>
            <a:endParaRPr/>
          </a:p>
          <a:p>
            <a:pPr marL="0" marR="0" lvl="0" indent="0" algn="ctr" rtl="0">
              <a:spcBef>
                <a:spcPts val="0"/>
              </a:spcBef>
              <a:spcAft>
                <a:spcPts val="0"/>
              </a:spcAft>
              <a:buNone/>
            </a:pPr>
            <a:r>
              <a:rPr lang="en-US" sz="2500" b="1">
                <a:solidFill>
                  <a:srgbClr val="1E1E1E"/>
                </a:solidFill>
                <a:latin typeface="Roboto"/>
                <a:ea typeface="Roboto"/>
                <a:cs typeface="Roboto"/>
                <a:sym typeface="Roboto"/>
              </a:rPr>
              <a:t>Professional Learning </a:t>
            </a:r>
            <a:endParaRPr/>
          </a:p>
        </p:txBody>
      </p:sp>
      <p:sp>
        <p:nvSpPr>
          <p:cNvPr id="219" name="Google Shape;219;p22"/>
          <p:cNvSpPr/>
          <p:nvPr/>
        </p:nvSpPr>
        <p:spPr>
          <a:xfrm>
            <a:off x="8200045" y="2862321"/>
            <a:ext cx="3635400" cy="921300"/>
          </a:xfrm>
          <a:prstGeom prst="rect">
            <a:avLst/>
          </a:prstGeom>
          <a:noFill/>
          <a:ln>
            <a:noFill/>
          </a:ln>
        </p:spPr>
        <p:txBody>
          <a:bodyPr spcFirstLastPara="1" wrap="square" lIns="86800" tIns="45700" rIns="86800" bIns="45700" anchor="t" anchorCtr="0">
            <a:noAutofit/>
          </a:bodyPr>
          <a:lstStyle/>
          <a:p>
            <a:pPr marL="0" marR="0" lvl="0" indent="0" algn="ctr" rtl="0">
              <a:spcBef>
                <a:spcPts val="0"/>
              </a:spcBef>
              <a:spcAft>
                <a:spcPts val="0"/>
              </a:spcAft>
              <a:buNone/>
            </a:pPr>
            <a:r>
              <a:rPr lang="en-US" sz="2500" b="1">
                <a:solidFill>
                  <a:srgbClr val="1E1E1E"/>
                </a:solidFill>
                <a:latin typeface="Roboto"/>
                <a:ea typeface="Roboto"/>
                <a:cs typeface="Roboto"/>
                <a:sym typeface="Roboto"/>
              </a:rPr>
              <a:t>Implementation </a:t>
            </a:r>
            <a:endParaRPr/>
          </a:p>
          <a:p>
            <a:pPr marL="0" marR="0" lvl="0" indent="0" algn="ctr" rtl="0">
              <a:spcBef>
                <a:spcPts val="0"/>
              </a:spcBef>
              <a:spcAft>
                <a:spcPts val="0"/>
              </a:spcAft>
              <a:buNone/>
            </a:pPr>
            <a:r>
              <a:rPr lang="en-US" sz="2500" b="1">
                <a:solidFill>
                  <a:srgbClr val="1E1E1E"/>
                </a:solidFill>
                <a:latin typeface="Roboto"/>
                <a:ea typeface="Roboto"/>
                <a:cs typeface="Roboto"/>
                <a:sym typeface="Roboto"/>
              </a:rPr>
              <a:t>Toolkit</a:t>
            </a:r>
            <a:endParaRPr/>
          </a:p>
        </p:txBody>
      </p:sp>
      <p:sp>
        <p:nvSpPr>
          <p:cNvPr id="220" name="Google Shape;220;p22"/>
          <p:cNvSpPr/>
          <p:nvPr/>
        </p:nvSpPr>
        <p:spPr>
          <a:xfrm>
            <a:off x="3526165" y="2465443"/>
            <a:ext cx="1010100" cy="1356600"/>
          </a:xfrm>
          <a:prstGeom prst="rect">
            <a:avLst/>
          </a:prstGeom>
          <a:noFill/>
          <a:ln>
            <a:noFill/>
          </a:ln>
        </p:spPr>
        <p:txBody>
          <a:bodyPr spcFirstLastPara="1" wrap="square" lIns="86800" tIns="43400" rIns="86800" bIns="43400" anchor="t" anchorCtr="0">
            <a:noAutofit/>
          </a:bodyPr>
          <a:lstStyle/>
          <a:p>
            <a:pPr marL="0" marR="0" lvl="0" indent="0" algn="l" rtl="0">
              <a:spcBef>
                <a:spcPts val="0"/>
              </a:spcBef>
              <a:spcAft>
                <a:spcPts val="0"/>
              </a:spcAft>
              <a:buNone/>
            </a:pPr>
            <a:endParaRPr sz="1709">
              <a:solidFill>
                <a:srgbClr val="1E1E1E"/>
              </a:solidFill>
              <a:latin typeface="Roboto"/>
              <a:ea typeface="Roboto"/>
              <a:cs typeface="Roboto"/>
              <a:sym typeface="Roboto"/>
            </a:endParaRPr>
          </a:p>
        </p:txBody>
      </p:sp>
      <p:sp>
        <p:nvSpPr>
          <p:cNvPr id="221" name="Google Shape;221;p22"/>
          <p:cNvSpPr/>
          <p:nvPr/>
        </p:nvSpPr>
        <p:spPr>
          <a:xfrm>
            <a:off x="4240234" y="4070411"/>
            <a:ext cx="3816600" cy="1815900"/>
          </a:xfrm>
          <a:prstGeom prst="rect">
            <a:avLst/>
          </a:prstGeom>
          <a:noFill/>
          <a:ln>
            <a:noFill/>
          </a:ln>
        </p:spPr>
        <p:txBody>
          <a:bodyPr spcFirstLastPara="1" wrap="square" lIns="434075" tIns="45700" rIns="434075" bIns="45700" anchor="ctr" anchorCtr="0">
            <a:noAutofit/>
          </a:bodyPr>
          <a:lstStyle/>
          <a:p>
            <a:pPr marL="0" marR="0" lvl="0" indent="0" algn="l" rtl="0">
              <a:spcBef>
                <a:spcPts val="0"/>
              </a:spcBef>
              <a:spcAft>
                <a:spcPts val="0"/>
              </a:spcAft>
              <a:buNone/>
            </a:pPr>
            <a:r>
              <a:rPr lang="en-US" sz="1400" b="1">
                <a:solidFill>
                  <a:srgbClr val="1E1E1E"/>
                </a:solidFill>
                <a:latin typeface="Roboto"/>
                <a:ea typeface="Roboto"/>
                <a:cs typeface="Roboto"/>
                <a:sym typeface="Roboto"/>
              </a:rPr>
              <a:t>AP Summer Institute</a:t>
            </a:r>
            <a:r>
              <a:rPr lang="en-US" sz="1400">
                <a:solidFill>
                  <a:srgbClr val="1E1E1E"/>
                </a:solidFill>
                <a:latin typeface="Roboto"/>
                <a:ea typeface="Roboto"/>
                <a:cs typeface="Roboto"/>
                <a:sym typeface="Roboto"/>
              </a:rPr>
              <a:t>: Teachers </a:t>
            </a:r>
            <a:r>
              <a:rPr lang="en-US" sz="1400" b="0" i="0">
                <a:solidFill>
                  <a:srgbClr val="1E1E1E"/>
                </a:solidFill>
                <a:latin typeface="Roboto"/>
                <a:ea typeface="Roboto"/>
                <a:cs typeface="Roboto"/>
                <a:sym typeface="Roboto"/>
              </a:rPr>
              <a:t>must complete a one-time </a:t>
            </a:r>
            <a:r>
              <a:rPr lang="en-US" sz="1400" b="1" i="0">
                <a:solidFill>
                  <a:srgbClr val="1E1E1E"/>
                </a:solidFill>
                <a:latin typeface="Roboto"/>
                <a:ea typeface="Roboto"/>
                <a:cs typeface="Roboto"/>
                <a:sym typeface="Roboto"/>
              </a:rPr>
              <a:t>five-day workshop</a:t>
            </a:r>
            <a:r>
              <a:rPr lang="en-US" sz="1400" b="0" i="0">
                <a:solidFill>
                  <a:srgbClr val="1E1E1E"/>
                </a:solidFill>
                <a:latin typeface="Roboto"/>
                <a:ea typeface="Roboto"/>
                <a:cs typeface="Roboto"/>
                <a:sym typeface="Roboto"/>
              </a:rPr>
              <a:t> the summer prior to teaching the course. </a:t>
            </a:r>
            <a:r>
              <a:rPr lang="en-US" sz="1400">
                <a:solidFill>
                  <a:srgbClr val="1E1E1E"/>
                </a:solidFill>
                <a:latin typeface="Roboto"/>
                <a:ea typeface="Roboto"/>
                <a:cs typeface="Roboto"/>
                <a:sym typeface="Roboto"/>
              </a:rPr>
              <a:t>There will be two Kansas-specific (virtual, in-person) trainings offered at no cost.</a:t>
            </a:r>
            <a:br>
              <a:rPr lang="en-US" sz="1400" b="0" i="0">
                <a:solidFill>
                  <a:srgbClr val="1E1E1E"/>
                </a:solidFill>
                <a:latin typeface="Roboto"/>
                <a:ea typeface="Roboto"/>
                <a:cs typeface="Roboto"/>
                <a:sym typeface="Roboto"/>
              </a:rPr>
            </a:br>
            <a:endParaRPr sz="1400" b="0" i="0">
              <a:solidFill>
                <a:srgbClr val="009CDE"/>
              </a:solidFill>
              <a:latin typeface="Roboto"/>
              <a:ea typeface="Roboto"/>
              <a:cs typeface="Roboto"/>
              <a:sym typeface="Roboto"/>
            </a:endParaRPr>
          </a:p>
          <a:p>
            <a:pPr marL="285750" marR="0" lvl="0" indent="-196850" algn="l" rtl="0">
              <a:spcBef>
                <a:spcPts val="0"/>
              </a:spcBef>
              <a:spcAft>
                <a:spcPts val="0"/>
              </a:spcAft>
              <a:buClr>
                <a:srgbClr val="1E1E1E"/>
              </a:buClr>
              <a:buSzPts val="1400"/>
              <a:buFont typeface="Arial"/>
              <a:buNone/>
            </a:pPr>
            <a:endParaRPr sz="1400" b="0" i="0">
              <a:solidFill>
                <a:srgbClr val="1E1E1E"/>
              </a:solidFill>
              <a:latin typeface="Roboto"/>
              <a:ea typeface="Roboto"/>
              <a:cs typeface="Roboto"/>
              <a:sym typeface="Roboto"/>
            </a:endParaRPr>
          </a:p>
        </p:txBody>
      </p:sp>
      <p:sp>
        <p:nvSpPr>
          <p:cNvPr id="222" name="Google Shape;222;p22"/>
          <p:cNvSpPr/>
          <p:nvPr/>
        </p:nvSpPr>
        <p:spPr>
          <a:xfrm>
            <a:off x="8078105" y="3781572"/>
            <a:ext cx="3879300" cy="2677800"/>
          </a:xfrm>
          <a:prstGeom prst="rect">
            <a:avLst/>
          </a:prstGeom>
          <a:noFill/>
          <a:ln>
            <a:noFill/>
          </a:ln>
        </p:spPr>
        <p:txBody>
          <a:bodyPr spcFirstLastPara="1" wrap="square" lIns="434075" tIns="45700" rIns="434075" bIns="45700" anchor="ctr" anchorCtr="0">
            <a:noAutofit/>
          </a:bodyPr>
          <a:lstStyle/>
          <a:p>
            <a:pPr marL="0" marR="0" lvl="0" indent="0" algn="l" rtl="0">
              <a:spcBef>
                <a:spcPts val="0"/>
              </a:spcBef>
              <a:spcAft>
                <a:spcPts val="0"/>
              </a:spcAft>
              <a:buNone/>
            </a:pPr>
            <a:r>
              <a:rPr lang="en-US" sz="1400" b="1" i="0">
                <a:solidFill>
                  <a:srgbClr val="1E1E1E"/>
                </a:solidFill>
                <a:latin typeface="Roboto"/>
                <a:ea typeface="Roboto"/>
                <a:cs typeface="Roboto"/>
                <a:sym typeface="Roboto"/>
              </a:rPr>
              <a:t>Promote the course to students and parents</a:t>
            </a:r>
            <a:r>
              <a:rPr lang="en-US" sz="1400" b="0" i="0">
                <a:solidFill>
                  <a:srgbClr val="1E1E1E"/>
                </a:solidFill>
                <a:latin typeface="Roboto"/>
                <a:ea typeface="Roboto"/>
                <a:cs typeface="Roboto"/>
                <a:sym typeface="Roboto"/>
              </a:rPr>
              <a:t>: We have outreach templates that schools and districts can customize to share more information about the new course with students and parents.</a:t>
            </a:r>
            <a:br>
              <a:rPr lang="en-US" sz="1400" b="0" i="0">
                <a:solidFill>
                  <a:srgbClr val="1E1E1E"/>
                </a:solidFill>
                <a:latin typeface="Roboto"/>
                <a:ea typeface="Roboto"/>
                <a:cs typeface="Roboto"/>
                <a:sym typeface="Roboto"/>
              </a:rPr>
            </a:br>
            <a:endParaRPr sz="1400" b="0" i="0">
              <a:solidFill>
                <a:srgbClr val="1E1E1E"/>
              </a:solidFill>
              <a:latin typeface="Roboto"/>
              <a:ea typeface="Roboto"/>
              <a:cs typeface="Roboto"/>
              <a:sym typeface="Roboto"/>
            </a:endParaRPr>
          </a:p>
          <a:p>
            <a:pPr marL="0" marR="0" lvl="0" indent="0" algn="l" rtl="0">
              <a:spcBef>
                <a:spcPts val="0"/>
              </a:spcBef>
              <a:spcAft>
                <a:spcPts val="0"/>
              </a:spcAft>
              <a:buNone/>
            </a:pPr>
            <a:r>
              <a:rPr lang="en-US" sz="1400" u="sng">
                <a:solidFill>
                  <a:srgbClr val="009CDE"/>
                </a:solidFill>
                <a:latin typeface="Roboto"/>
                <a:ea typeface="Roboto"/>
                <a:cs typeface="Roboto"/>
                <a:sym typeface="Roboto"/>
                <a:hlinkClick r:id="rId3">
                  <a:extLst>
                    <a:ext uri="{A12FA001-AC4F-418D-AE19-62706E023703}">
                      <ahyp:hlinkClr xmlns:ahyp="http://schemas.microsoft.com/office/drawing/2018/hyperlinkcolor" val="tx"/>
                    </a:ext>
                  </a:extLst>
                </a:hlinkClick>
              </a:rPr>
              <a:t>AP Seminar Implementation Toolkit</a:t>
            </a:r>
            <a:endParaRPr sz="1400" u="sng">
              <a:solidFill>
                <a:srgbClr val="009CDE"/>
              </a:solidFill>
              <a:latin typeface="Roboto"/>
              <a:ea typeface="Roboto"/>
              <a:cs typeface="Roboto"/>
              <a:sym typeface="Roboto"/>
            </a:endParaRPr>
          </a:p>
          <a:p>
            <a:pPr marL="0" marR="0" lvl="0" indent="0" algn="l" rtl="0">
              <a:spcBef>
                <a:spcPts val="0"/>
              </a:spcBef>
              <a:spcAft>
                <a:spcPts val="0"/>
              </a:spcAft>
              <a:buNone/>
            </a:pPr>
            <a:endParaRPr sz="1400" u="sng">
              <a:solidFill>
                <a:srgbClr val="009CDE"/>
              </a:solidFill>
              <a:latin typeface="Arial"/>
              <a:ea typeface="Arial"/>
              <a:cs typeface="Arial"/>
              <a:sym typeface="Arial"/>
            </a:endParaRPr>
          </a:p>
          <a:p>
            <a:pPr marL="0" marR="0" lvl="0" indent="0" algn="l" rtl="0">
              <a:spcBef>
                <a:spcPts val="0"/>
              </a:spcBef>
              <a:spcAft>
                <a:spcPts val="0"/>
              </a:spcAft>
              <a:buNone/>
            </a:pPr>
            <a:endParaRPr sz="1400" b="0" i="0">
              <a:solidFill>
                <a:srgbClr val="1E1E1E"/>
              </a:solidFill>
              <a:latin typeface="Roboto"/>
              <a:ea typeface="Roboto"/>
              <a:cs typeface="Roboto"/>
              <a:sym typeface="Roboto"/>
            </a:endParaRPr>
          </a:p>
          <a:p>
            <a:pPr marL="0" marR="0" lvl="0" indent="0" algn="l" rtl="0">
              <a:spcBef>
                <a:spcPts val="0"/>
              </a:spcBef>
              <a:spcAft>
                <a:spcPts val="0"/>
              </a:spcAft>
              <a:buNone/>
            </a:pPr>
            <a:endParaRPr sz="1400" b="0" i="0">
              <a:solidFill>
                <a:srgbClr val="1E1E1E"/>
              </a:solidFill>
              <a:latin typeface="Roboto"/>
              <a:ea typeface="Roboto"/>
              <a:cs typeface="Roboto"/>
              <a:sym typeface="Roboto"/>
            </a:endParaRPr>
          </a:p>
          <a:p>
            <a:pPr marL="0" marR="0" lvl="0" indent="0" algn="l" rtl="0">
              <a:spcBef>
                <a:spcPts val="0"/>
              </a:spcBef>
              <a:spcAft>
                <a:spcPts val="0"/>
              </a:spcAft>
              <a:buNone/>
            </a:pPr>
            <a:endParaRPr sz="1400" b="1" u="sng">
              <a:solidFill>
                <a:srgbClr val="005F99"/>
              </a:solidFill>
              <a:latin typeface="Arial"/>
              <a:ea typeface="Arial"/>
              <a:cs typeface="Arial"/>
              <a:sym typeface="Arial"/>
            </a:endParaRPr>
          </a:p>
        </p:txBody>
      </p:sp>
      <p:sp>
        <p:nvSpPr>
          <p:cNvPr id="223" name="Google Shape;223;p22"/>
          <p:cNvSpPr/>
          <p:nvPr/>
        </p:nvSpPr>
        <p:spPr>
          <a:xfrm>
            <a:off x="1673324" y="1657830"/>
            <a:ext cx="954900" cy="954900"/>
          </a:xfrm>
          <a:prstGeom prst="ellipse">
            <a:avLst/>
          </a:prstGeom>
          <a:solidFill>
            <a:srgbClr val="71C5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9">
              <a:solidFill>
                <a:srgbClr val="1E1E1E"/>
              </a:solidFill>
              <a:latin typeface="Roboto"/>
              <a:ea typeface="Roboto"/>
              <a:cs typeface="Roboto"/>
              <a:sym typeface="Roboto"/>
            </a:endParaRPr>
          </a:p>
        </p:txBody>
      </p:sp>
      <p:sp>
        <p:nvSpPr>
          <p:cNvPr id="224" name="Google Shape;224;p22"/>
          <p:cNvSpPr/>
          <p:nvPr/>
        </p:nvSpPr>
        <p:spPr>
          <a:xfrm>
            <a:off x="5608708" y="1655731"/>
            <a:ext cx="954900" cy="954900"/>
          </a:xfrm>
          <a:prstGeom prst="ellipse">
            <a:avLst/>
          </a:prstGeom>
          <a:solidFill>
            <a:srgbClr val="71C5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9">
              <a:solidFill>
                <a:srgbClr val="1E1E1E"/>
              </a:solidFill>
              <a:latin typeface="Roboto"/>
              <a:ea typeface="Roboto"/>
              <a:cs typeface="Roboto"/>
              <a:sym typeface="Roboto"/>
            </a:endParaRPr>
          </a:p>
        </p:txBody>
      </p:sp>
      <p:sp>
        <p:nvSpPr>
          <p:cNvPr id="225" name="Google Shape;225;p22"/>
          <p:cNvSpPr/>
          <p:nvPr/>
        </p:nvSpPr>
        <p:spPr>
          <a:xfrm>
            <a:off x="9550105" y="1653601"/>
            <a:ext cx="954900" cy="954900"/>
          </a:xfrm>
          <a:prstGeom prst="ellipse">
            <a:avLst/>
          </a:prstGeom>
          <a:solidFill>
            <a:srgbClr val="71C5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9">
                <a:solidFill>
                  <a:srgbClr val="1E1E1E"/>
                </a:solidFill>
                <a:latin typeface="Roboto"/>
                <a:ea typeface="Roboto"/>
                <a:cs typeface="Roboto"/>
                <a:sym typeface="Roboto"/>
              </a:rPr>
              <a:t> </a:t>
            </a:r>
            <a:endParaRPr/>
          </a:p>
        </p:txBody>
      </p:sp>
      <p:sp>
        <p:nvSpPr>
          <p:cNvPr id="226" name="Google Shape;226;p22"/>
          <p:cNvSpPr/>
          <p:nvPr/>
        </p:nvSpPr>
        <p:spPr>
          <a:xfrm>
            <a:off x="395795" y="2860222"/>
            <a:ext cx="3635400" cy="921300"/>
          </a:xfrm>
          <a:prstGeom prst="rect">
            <a:avLst/>
          </a:prstGeom>
          <a:noFill/>
          <a:ln>
            <a:noFill/>
          </a:ln>
        </p:spPr>
        <p:txBody>
          <a:bodyPr spcFirstLastPara="1" wrap="square" lIns="86800" tIns="45700" rIns="86800" bIns="45700" anchor="t" anchorCtr="0">
            <a:noAutofit/>
          </a:bodyPr>
          <a:lstStyle/>
          <a:p>
            <a:pPr marL="0" marR="0" lvl="0" indent="0" algn="ctr" rtl="0">
              <a:spcBef>
                <a:spcPts val="0"/>
              </a:spcBef>
              <a:spcAft>
                <a:spcPts val="0"/>
              </a:spcAft>
              <a:buNone/>
            </a:pPr>
            <a:r>
              <a:rPr lang="en-US" sz="2500" b="1">
                <a:solidFill>
                  <a:srgbClr val="1E1E1E"/>
                </a:solidFill>
                <a:latin typeface="Roboto"/>
                <a:ea typeface="Roboto"/>
                <a:cs typeface="Roboto"/>
                <a:sym typeface="Roboto"/>
              </a:rPr>
              <a:t>AP Seminar </a:t>
            </a:r>
            <a:endParaRPr/>
          </a:p>
          <a:p>
            <a:pPr marL="0" marR="0" lvl="0" indent="0" algn="ctr" rtl="0">
              <a:spcBef>
                <a:spcPts val="0"/>
              </a:spcBef>
              <a:spcAft>
                <a:spcPts val="0"/>
              </a:spcAft>
              <a:buNone/>
            </a:pPr>
            <a:r>
              <a:rPr lang="en-US" sz="2500" b="1">
                <a:solidFill>
                  <a:srgbClr val="1E1E1E"/>
                </a:solidFill>
                <a:latin typeface="Roboto"/>
                <a:ea typeface="Roboto"/>
                <a:cs typeface="Roboto"/>
                <a:sym typeface="Roboto"/>
              </a:rPr>
              <a:t>Sign-up Form</a:t>
            </a:r>
            <a:endParaRPr sz="2500" b="1">
              <a:solidFill>
                <a:srgbClr val="1E1E1E"/>
              </a:solidFill>
              <a:latin typeface="Roboto Slab"/>
              <a:ea typeface="Roboto Slab"/>
              <a:cs typeface="Roboto Slab"/>
              <a:sym typeface="Roboto Slab"/>
            </a:endParaRPr>
          </a:p>
        </p:txBody>
      </p:sp>
      <p:sp>
        <p:nvSpPr>
          <p:cNvPr id="227" name="Google Shape;227;p22"/>
          <p:cNvSpPr/>
          <p:nvPr/>
        </p:nvSpPr>
        <p:spPr>
          <a:xfrm>
            <a:off x="41626" y="3947565"/>
            <a:ext cx="4055400" cy="1385100"/>
          </a:xfrm>
          <a:prstGeom prst="rect">
            <a:avLst/>
          </a:prstGeom>
          <a:noFill/>
          <a:ln>
            <a:noFill/>
          </a:ln>
        </p:spPr>
        <p:txBody>
          <a:bodyPr spcFirstLastPara="1" wrap="square" lIns="434075" tIns="45700" rIns="434075" bIns="45700" anchor="ctr" anchorCtr="0">
            <a:noAutofit/>
          </a:bodyPr>
          <a:lstStyle/>
          <a:p>
            <a:pPr marL="287516" marR="0" lvl="1" indent="0" algn="l" rtl="0">
              <a:spcBef>
                <a:spcPts val="0"/>
              </a:spcBef>
              <a:spcAft>
                <a:spcPts val="0"/>
              </a:spcAft>
              <a:buNone/>
            </a:pPr>
            <a:r>
              <a:rPr lang="en-US" sz="1400" b="0" i="0" u="none" strike="noStrike" cap="none">
                <a:solidFill>
                  <a:srgbClr val="1E1E1E"/>
                </a:solidFill>
                <a:latin typeface="Roboto"/>
                <a:ea typeface="Roboto"/>
                <a:cs typeface="Roboto"/>
                <a:sym typeface="Roboto"/>
              </a:rPr>
              <a:t>Schools interested in offering </a:t>
            </a:r>
            <a:r>
              <a:rPr lang="en-US" sz="1400" b="1" i="0" u="none" strike="noStrike" cap="none">
                <a:solidFill>
                  <a:srgbClr val="1E1E1E"/>
                </a:solidFill>
                <a:latin typeface="Roboto"/>
                <a:ea typeface="Roboto"/>
                <a:cs typeface="Roboto"/>
                <a:sym typeface="Roboto"/>
              </a:rPr>
              <a:t>AP Seminar: English 10 </a:t>
            </a:r>
            <a:r>
              <a:rPr lang="en-US" sz="1400" b="0" i="0" u="none" strike="noStrike" cap="none">
                <a:solidFill>
                  <a:srgbClr val="1E1E1E"/>
                </a:solidFill>
                <a:latin typeface="Roboto"/>
                <a:ea typeface="Roboto"/>
                <a:cs typeface="Roboto"/>
                <a:sym typeface="Roboto"/>
              </a:rPr>
              <a:t>should have a school leader complete the free </a:t>
            </a:r>
            <a:r>
              <a:rPr lang="en-US" sz="1400" b="0" i="0" u="sng" strike="noStrike" cap="none">
                <a:solidFill>
                  <a:srgbClr val="009CDE"/>
                </a:solidFill>
                <a:latin typeface="Roboto"/>
                <a:ea typeface="Roboto"/>
                <a:cs typeface="Roboto"/>
                <a:sym typeface="Roboto"/>
                <a:hlinkClick r:id="rId4">
                  <a:extLst>
                    <a:ext uri="{A12FA001-AC4F-418D-AE19-62706E023703}">
                      <ahyp:hlinkClr xmlns:ahyp="http://schemas.microsoft.com/office/drawing/2018/hyperlinkcolor" val="tx"/>
                    </a:ext>
                  </a:extLst>
                </a:hlinkClick>
              </a:rPr>
              <a:t>2023-24 AP Seminar Sign Up Form</a:t>
            </a:r>
            <a:r>
              <a:rPr lang="en-US" sz="1400" b="0" i="0" u="none" strike="noStrike" cap="none">
                <a:solidFill>
                  <a:srgbClr val="009CDE"/>
                </a:solidFill>
                <a:latin typeface="Roboto"/>
                <a:ea typeface="Roboto"/>
                <a:cs typeface="Roboto"/>
                <a:sym typeface="Roboto"/>
              </a:rPr>
              <a:t>. </a:t>
            </a:r>
            <a:r>
              <a:rPr lang="en-US" sz="1400" b="0" i="0" u="none" strike="noStrike" cap="none">
                <a:solidFill>
                  <a:srgbClr val="1E1E1E"/>
                </a:solidFill>
                <a:latin typeface="Roboto"/>
                <a:ea typeface="Roboto"/>
                <a:cs typeface="Roboto"/>
                <a:sym typeface="Roboto"/>
              </a:rPr>
              <a:t>We encourage you to submit the form as soon as possible. </a:t>
            </a:r>
            <a:endParaRPr sz="1400" b="0" i="0" u="none" strike="noStrike" cap="none">
              <a:solidFill>
                <a:srgbClr val="1E1E1E"/>
              </a:solidFill>
              <a:latin typeface="Roboto"/>
              <a:ea typeface="Roboto"/>
              <a:cs typeface="Roboto"/>
              <a:sym typeface="Roboto"/>
            </a:endParaRPr>
          </a:p>
        </p:txBody>
      </p:sp>
      <p:sp>
        <p:nvSpPr>
          <p:cNvPr id="228" name="Google Shape;228;p22"/>
          <p:cNvSpPr txBox="1"/>
          <p:nvPr/>
        </p:nvSpPr>
        <p:spPr>
          <a:xfrm>
            <a:off x="1828598" y="1914535"/>
            <a:ext cx="644400" cy="442200"/>
          </a:xfrm>
          <a:prstGeom prst="rect">
            <a:avLst/>
          </a:prstGeom>
          <a:noFill/>
          <a:ln>
            <a:noFill/>
          </a:ln>
        </p:spPr>
        <p:txBody>
          <a:bodyPr spcFirstLastPara="1" wrap="square" lIns="36000" tIns="36000" rIns="36000" bIns="36000" anchor="t" anchorCtr="0">
            <a:spAutoFit/>
          </a:bodyPr>
          <a:lstStyle/>
          <a:p>
            <a:pPr marL="0" marR="0" lvl="0" indent="0" algn="ctr" rtl="0">
              <a:spcBef>
                <a:spcPts val="0"/>
              </a:spcBef>
              <a:spcAft>
                <a:spcPts val="0"/>
              </a:spcAft>
              <a:buNone/>
            </a:pPr>
            <a:r>
              <a:rPr lang="en-US" sz="2400" b="1">
                <a:solidFill>
                  <a:srgbClr val="FFFFFF"/>
                </a:solidFill>
                <a:latin typeface="Roboto"/>
                <a:ea typeface="Roboto"/>
                <a:cs typeface="Roboto"/>
                <a:sym typeface="Roboto"/>
              </a:rPr>
              <a:t>1</a:t>
            </a:r>
            <a:endParaRPr/>
          </a:p>
        </p:txBody>
      </p:sp>
      <p:sp>
        <p:nvSpPr>
          <p:cNvPr id="229" name="Google Shape;229;p22"/>
          <p:cNvSpPr txBox="1"/>
          <p:nvPr/>
        </p:nvSpPr>
        <p:spPr>
          <a:xfrm>
            <a:off x="5773783" y="1908866"/>
            <a:ext cx="644400" cy="442200"/>
          </a:xfrm>
          <a:prstGeom prst="rect">
            <a:avLst/>
          </a:prstGeom>
          <a:noFill/>
          <a:ln>
            <a:noFill/>
          </a:ln>
        </p:spPr>
        <p:txBody>
          <a:bodyPr spcFirstLastPara="1" wrap="square" lIns="36000" tIns="36000" rIns="36000" bIns="36000" anchor="t" anchorCtr="0">
            <a:spAutoFit/>
          </a:bodyPr>
          <a:lstStyle/>
          <a:p>
            <a:pPr marL="0" marR="0" lvl="0" indent="0" algn="ctr" rtl="0">
              <a:spcBef>
                <a:spcPts val="0"/>
              </a:spcBef>
              <a:spcAft>
                <a:spcPts val="0"/>
              </a:spcAft>
              <a:buNone/>
            </a:pPr>
            <a:r>
              <a:rPr lang="en-US" sz="2400" b="1">
                <a:solidFill>
                  <a:srgbClr val="FFFFFF"/>
                </a:solidFill>
                <a:latin typeface="Roboto"/>
                <a:ea typeface="Roboto"/>
                <a:cs typeface="Roboto"/>
                <a:sym typeface="Roboto"/>
              </a:rPr>
              <a:t>2</a:t>
            </a:r>
            <a:endParaRPr/>
          </a:p>
        </p:txBody>
      </p:sp>
      <p:sp>
        <p:nvSpPr>
          <p:cNvPr id="230" name="Google Shape;230;p22"/>
          <p:cNvSpPr txBox="1"/>
          <p:nvPr/>
        </p:nvSpPr>
        <p:spPr>
          <a:xfrm>
            <a:off x="9705379" y="1908867"/>
            <a:ext cx="644400" cy="442200"/>
          </a:xfrm>
          <a:prstGeom prst="rect">
            <a:avLst/>
          </a:prstGeom>
          <a:noFill/>
          <a:ln>
            <a:noFill/>
          </a:ln>
        </p:spPr>
        <p:txBody>
          <a:bodyPr spcFirstLastPara="1" wrap="square" lIns="36000" tIns="36000" rIns="36000" bIns="36000" anchor="t" anchorCtr="0">
            <a:spAutoFit/>
          </a:bodyPr>
          <a:lstStyle/>
          <a:p>
            <a:pPr marL="0" marR="0" lvl="0" indent="0" algn="ctr" rtl="0">
              <a:spcBef>
                <a:spcPts val="0"/>
              </a:spcBef>
              <a:spcAft>
                <a:spcPts val="0"/>
              </a:spcAft>
              <a:buNone/>
            </a:pPr>
            <a:r>
              <a:rPr lang="en-US" sz="2400" b="1">
                <a:solidFill>
                  <a:srgbClr val="FFFFFF"/>
                </a:solidFill>
                <a:latin typeface="Roboto"/>
                <a:ea typeface="Roboto"/>
                <a:cs typeface="Roboto"/>
                <a:sym typeface="Roboto"/>
              </a:rPr>
              <a:t>3</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txBox="1">
            <a:spLocks noGrp="1"/>
          </p:cNvSpPr>
          <p:nvPr>
            <p:ph type="body" idx="1"/>
          </p:nvPr>
        </p:nvSpPr>
        <p:spPr>
          <a:xfrm>
            <a:off x="838200" y="1644073"/>
            <a:ext cx="10515600" cy="4533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37" name="Google Shape;237;p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38" name="Google Shape;238;p23"/>
          <p:cNvSpPr txBox="1"/>
          <p:nvPr/>
        </p:nvSpPr>
        <p:spPr>
          <a:xfrm>
            <a:off x="356461" y="538394"/>
            <a:ext cx="11459700" cy="413100"/>
          </a:xfrm>
          <a:prstGeom prst="rect">
            <a:avLst/>
          </a:prstGeom>
          <a:noFill/>
          <a:ln>
            <a:noFill/>
          </a:ln>
        </p:spPr>
        <p:txBody>
          <a:bodyPr spcFirstLastPara="1" wrap="square" lIns="0" tIns="0" rIns="72000" bIns="0" anchor="t" anchorCtr="0">
            <a:noAutofit/>
          </a:bodyPr>
          <a:lstStyle/>
          <a:p>
            <a:pPr marL="0" lvl="0" indent="0" algn="l" rtl="0">
              <a:spcBef>
                <a:spcPts val="0"/>
              </a:spcBef>
              <a:spcAft>
                <a:spcPts val="0"/>
              </a:spcAft>
              <a:buNone/>
            </a:pPr>
            <a:r>
              <a:rPr lang="en-US" sz="3418">
                <a:solidFill>
                  <a:srgbClr val="1E1E1E"/>
                </a:solidFill>
              </a:rPr>
              <a:t>Free Professional Learning for Kansas Educators</a:t>
            </a:r>
            <a:endParaRPr sz="3418">
              <a:solidFill>
                <a:srgbClr val="1E1E1E"/>
              </a:solidFill>
            </a:endParaRPr>
          </a:p>
        </p:txBody>
      </p:sp>
      <p:sp>
        <p:nvSpPr>
          <p:cNvPr id="239" name="Google Shape;239;p23"/>
          <p:cNvSpPr txBox="1"/>
          <p:nvPr/>
        </p:nvSpPr>
        <p:spPr>
          <a:xfrm>
            <a:off x="356461" y="1740545"/>
            <a:ext cx="11459700" cy="4408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800" b="1">
                <a:solidFill>
                  <a:srgbClr val="1E1E1E"/>
                </a:solidFill>
                <a:latin typeface="Roboto"/>
                <a:ea typeface="Roboto"/>
                <a:cs typeface="Roboto"/>
                <a:sym typeface="Roboto"/>
              </a:rPr>
              <a:t>What? </a:t>
            </a:r>
            <a:endParaRPr sz="1800" b="1">
              <a:solidFill>
                <a:srgbClr val="1E1E1E"/>
              </a:solidFill>
              <a:latin typeface="Roboto"/>
              <a:ea typeface="Roboto"/>
              <a:cs typeface="Roboto"/>
              <a:sym typeface="Roboto"/>
            </a:endParaRPr>
          </a:p>
          <a:p>
            <a:pPr marL="257727" lvl="0" indent="-257727" algn="l" rtl="0">
              <a:spcBef>
                <a:spcPts val="0"/>
              </a:spcBef>
              <a:spcAft>
                <a:spcPts val="0"/>
              </a:spcAft>
              <a:buClr>
                <a:srgbClr val="009CDE"/>
              </a:buClr>
              <a:buSzPts val="1440"/>
              <a:buFont typeface="Verdana"/>
              <a:buChar char="•"/>
            </a:pPr>
            <a:r>
              <a:rPr lang="en-US" sz="1800" b="1">
                <a:solidFill>
                  <a:srgbClr val="1E1E1E"/>
                </a:solidFill>
                <a:latin typeface="Roboto"/>
                <a:ea typeface="Roboto"/>
                <a:cs typeface="Roboto"/>
                <a:sym typeface="Roboto"/>
              </a:rPr>
              <a:t>Fee waivers </a:t>
            </a:r>
            <a:r>
              <a:rPr lang="en-US" sz="1800">
                <a:solidFill>
                  <a:srgbClr val="1E1E1E"/>
                </a:solidFill>
                <a:latin typeface="Roboto"/>
                <a:ea typeface="Roboto"/>
                <a:cs typeface="Roboto"/>
                <a:sym typeface="Roboto"/>
              </a:rPr>
              <a:t>will be provided to all Kansas educators intending to elevate their current English course with </a:t>
            </a:r>
            <a:r>
              <a:rPr lang="en-US" sz="1800" b="1">
                <a:solidFill>
                  <a:srgbClr val="1E1E1E"/>
                </a:solidFill>
                <a:latin typeface="Roboto"/>
                <a:ea typeface="Roboto"/>
                <a:cs typeface="Roboto"/>
                <a:sym typeface="Roboto"/>
              </a:rPr>
              <a:t>AP Seminar: English 10 </a:t>
            </a:r>
            <a:r>
              <a:rPr lang="en-US" sz="1800">
                <a:solidFill>
                  <a:srgbClr val="1E1E1E"/>
                </a:solidFill>
                <a:latin typeface="Roboto"/>
                <a:ea typeface="Roboto"/>
                <a:cs typeface="Roboto"/>
                <a:sym typeface="Roboto"/>
              </a:rPr>
              <a:t>in the 2023-24 academic year. This is a $1,095.00 savings!</a:t>
            </a:r>
            <a:br>
              <a:rPr lang="en-US" sz="1800">
                <a:solidFill>
                  <a:srgbClr val="1E1E1E"/>
                </a:solidFill>
                <a:latin typeface="Roboto"/>
                <a:ea typeface="Roboto"/>
                <a:cs typeface="Roboto"/>
                <a:sym typeface="Roboto"/>
              </a:rPr>
            </a:br>
            <a:endParaRPr sz="1800">
              <a:solidFill>
                <a:srgbClr val="1E1E1E"/>
              </a:solidFill>
              <a:latin typeface="Roboto"/>
              <a:ea typeface="Roboto"/>
              <a:cs typeface="Roboto"/>
              <a:sym typeface="Roboto"/>
            </a:endParaRPr>
          </a:p>
          <a:p>
            <a:pPr marL="0" lvl="0" indent="0" algn="l" rtl="0">
              <a:spcBef>
                <a:spcPts val="0"/>
              </a:spcBef>
              <a:spcAft>
                <a:spcPts val="0"/>
              </a:spcAft>
              <a:buNone/>
            </a:pPr>
            <a:r>
              <a:rPr lang="en-US" sz="1800" b="1">
                <a:solidFill>
                  <a:srgbClr val="1E1E1E"/>
                </a:solidFill>
                <a:latin typeface="Roboto"/>
                <a:ea typeface="Roboto"/>
                <a:cs typeface="Roboto"/>
                <a:sym typeface="Roboto"/>
              </a:rPr>
              <a:t>When? </a:t>
            </a:r>
            <a:endParaRPr sz="1709">
              <a:solidFill>
                <a:srgbClr val="1E1E1E"/>
              </a:solidFill>
            </a:endParaRPr>
          </a:p>
          <a:p>
            <a:pPr marL="257727" lvl="0" indent="-257727" algn="l" rtl="0">
              <a:spcBef>
                <a:spcPts val="0"/>
              </a:spcBef>
              <a:spcAft>
                <a:spcPts val="0"/>
              </a:spcAft>
              <a:buClr>
                <a:srgbClr val="009CDE"/>
              </a:buClr>
              <a:buSzPts val="1440"/>
              <a:buFont typeface="Verdana"/>
              <a:buChar char="•"/>
            </a:pPr>
            <a:r>
              <a:rPr lang="en-US" sz="1800">
                <a:solidFill>
                  <a:srgbClr val="1E1E1E"/>
                </a:solidFill>
                <a:latin typeface="Roboto"/>
                <a:ea typeface="Roboto"/>
                <a:cs typeface="Roboto"/>
                <a:sym typeface="Roboto"/>
              </a:rPr>
              <a:t>Throughout the summer, from June-August. </a:t>
            </a:r>
            <a:endParaRPr sz="1709">
              <a:solidFill>
                <a:srgbClr val="1E1E1E"/>
              </a:solidFill>
            </a:endParaRPr>
          </a:p>
          <a:p>
            <a:pPr marL="0" lvl="0" indent="0" algn="l" rtl="0">
              <a:spcBef>
                <a:spcPts val="0"/>
              </a:spcBef>
              <a:spcAft>
                <a:spcPts val="0"/>
              </a:spcAft>
              <a:buNone/>
            </a:pPr>
            <a:endParaRPr sz="1800">
              <a:solidFill>
                <a:srgbClr val="1E1E1E"/>
              </a:solidFill>
              <a:latin typeface="Roboto"/>
              <a:ea typeface="Roboto"/>
              <a:cs typeface="Roboto"/>
              <a:sym typeface="Roboto"/>
            </a:endParaRPr>
          </a:p>
          <a:p>
            <a:pPr marL="0" lvl="0" indent="0" algn="l" rtl="0">
              <a:spcBef>
                <a:spcPts val="0"/>
              </a:spcBef>
              <a:spcAft>
                <a:spcPts val="0"/>
              </a:spcAft>
              <a:buNone/>
            </a:pPr>
            <a:r>
              <a:rPr lang="en-US" sz="1800" b="1">
                <a:solidFill>
                  <a:srgbClr val="1E1E1E"/>
                </a:solidFill>
                <a:latin typeface="Roboto"/>
                <a:ea typeface="Roboto"/>
                <a:cs typeface="Roboto"/>
                <a:sym typeface="Roboto"/>
              </a:rPr>
              <a:t>Where?</a:t>
            </a:r>
            <a:endParaRPr sz="1709">
              <a:solidFill>
                <a:srgbClr val="1E1E1E"/>
              </a:solidFill>
            </a:endParaRPr>
          </a:p>
          <a:p>
            <a:pPr marL="257727" lvl="0" indent="-257727" algn="l" rtl="0">
              <a:spcBef>
                <a:spcPts val="0"/>
              </a:spcBef>
              <a:spcAft>
                <a:spcPts val="0"/>
              </a:spcAft>
              <a:buClr>
                <a:srgbClr val="009CDE"/>
              </a:buClr>
              <a:buSzPts val="1440"/>
              <a:buFont typeface="Verdana"/>
              <a:buChar char="•"/>
            </a:pPr>
            <a:r>
              <a:rPr lang="en-US" sz="1800">
                <a:solidFill>
                  <a:srgbClr val="1E1E1E"/>
                </a:solidFill>
                <a:latin typeface="Roboto"/>
                <a:ea typeface="Roboto"/>
                <a:cs typeface="Roboto"/>
                <a:sym typeface="Roboto"/>
              </a:rPr>
              <a:t>An in-person session at </a:t>
            </a:r>
            <a:r>
              <a:rPr lang="en-US" sz="1800" b="1">
                <a:solidFill>
                  <a:srgbClr val="1E1E1E"/>
                </a:solidFill>
                <a:latin typeface="Roboto"/>
                <a:ea typeface="Roboto"/>
                <a:cs typeface="Roboto"/>
                <a:sym typeface="Roboto"/>
              </a:rPr>
              <a:t>Olathe Public Schools </a:t>
            </a:r>
            <a:r>
              <a:rPr lang="en-US" sz="1800">
                <a:solidFill>
                  <a:srgbClr val="1E1E1E"/>
                </a:solidFill>
                <a:latin typeface="Roboto"/>
                <a:ea typeface="Roboto"/>
                <a:cs typeface="Roboto"/>
                <a:sym typeface="Roboto"/>
              </a:rPr>
              <a:t>in June;</a:t>
            </a:r>
            <a:endParaRPr sz="1709">
              <a:solidFill>
                <a:srgbClr val="1E1E1E"/>
              </a:solidFill>
            </a:endParaRPr>
          </a:p>
          <a:p>
            <a:pPr marL="257727" lvl="0" indent="-257727" algn="l" rtl="0">
              <a:spcBef>
                <a:spcPts val="0"/>
              </a:spcBef>
              <a:spcAft>
                <a:spcPts val="0"/>
              </a:spcAft>
              <a:buClr>
                <a:srgbClr val="009CDE"/>
              </a:buClr>
              <a:buSzPts val="1440"/>
              <a:buFont typeface="Verdana"/>
              <a:buChar char="•"/>
            </a:pPr>
            <a:r>
              <a:rPr lang="en-US" sz="1800">
                <a:solidFill>
                  <a:srgbClr val="1E1E1E"/>
                </a:solidFill>
                <a:latin typeface="Roboto"/>
                <a:ea typeface="Roboto"/>
                <a:cs typeface="Roboto"/>
                <a:sym typeface="Roboto"/>
              </a:rPr>
              <a:t>Multiple online offerings from June-August. </a:t>
            </a:r>
            <a:endParaRPr sz="1709">
              <a:solidFill>
                <a:srgbClr val="1E1E1E"/>
              </a:solidFill>
            </a:endParaRPr>
          </a:p>
          <a:p>
            <a:pPr marL="0" lvl="0" indent="0" algn="l" rtl="0">
              <a:spcBef>
                <a:spcPts val="0"/>
              </a:spcBef>
              <a:spcAft>
                <a:spcPts val="0"/>
              </a:spcAft>
              <a:buNone/>
            </a:pPr>
            <a:endParaRPr sz="1800">
              <a:solidFill>
                <a:srgbClr val="1E1E1E"/>
              </a:solidFill>
              <a:latin typeface="Roboto"/>
              <a:ea typeface="Roboto"/>
              <a:cs typeface="Roboto"/>
              <a:sym typeface="Roboto"/>
            </a:endParaRPr>
          </a:p>
          <a:p>
            <a:pPr marL="0" lvl="0" indent="0" algn="l" rtl="0">
              <a:spcBef>
                <a:spcPts val="0"/>
              </a:spcBef>
              <a:spcAft>
                <a:spcPts val="0"/>
              </a:spcAft>
              <a:buNone/>
            </a:pPr>
            <a:r>
              <a:rPr lang="en-US" sz="1800" b="1">
                <a:solidFill>
                  <a:srgbClr val="1E1E1E"/>
                </a:solidFill>
                <a:latin typeface="Roboto"/>
                <a:ea typeface="Roboto"/>
                <a:cs typeface="Roboto"/>
                <a:sym typeface="Roboto"/>
              </a:rPr>
              <a:t>How?</a:t>
            </a:r>
            <a:endParaRPr sz="1709">
              <a:solidFill>
                <a:srgbClr val="1E1E1E"/>
              </a:solidFill>
            </a:endParaRPr>
          </a:p>
          <a:p>
            <a:pPr marL="257727" lvl="0" indent="-257727" algn="l" rtl="0">
              <a:spcBef>
                <a:spcPts val="0"/>
              </a:spcBef>
              <a:spcAft>
                <a:spcPts val="0"/>
              </a:spcAft>
              <a:buClr>
                <a:srgbClr val="009CDE"/>
              </a:buClr>
              <a:buSzPts val="1440"/>
              <a:buFont typeface="Verdana"/>
              <a:buChar char="•"/>
            </a:pPr>
            <a:r>
              <a:rPr lang="en-US" sz="1800">
                <a:solidFill>
                  <a:srgbClr val="1E1E1E"/>
                </a:solidFill>
                <a:latin typeface="Roboto"/>
                <a:ea typeface="Roboto"/>
                <a:cs typeface="Roboto"/>
                <a:sym typeface="Roboto"/>
              </a:rPr>
              <a:t>The first step is to complete the </a:t>
            </a:r>
            <a:r>
              <a:rPr lang="en-US" sz="1800" u="sng">
                <a:solidFill>
                  <a:srgbClr val="009CDE"/>
                </a:solidFill>
                <a:hlinkClick r:id="rId3">
                  <a:extLst>
                    <a:ext uri="{A12FA001-AC4F-418D-AE19-62706E023703}">
                      <ahyp:hlinkClr xmlns:ahyp="http://schemas.microsoft.com/office/drawing/2018/hyperlinkcolor" val="tx"/>
                    </a:ext>
                  </a:extLst>
                </a:hlinkClick>
              </a:rPr>
              <a:t>2023-24 AP Seminar Sign Up Form</a:t>
            </a:r>
            <a:r>
              <a:rPr lang="en-US" sz="1800">
                <a:solidFill>
                  <a:srgbClr val="1E1E1E"/>
                </a:solidFill>
                <a:latin typeface="Roboto"/>
                <a:ea typeface="Roboto"/>
                <a:cs typeface="Roboto"/>
                <a:sym typeface="Roboto"/>
              </a:rPr>
              <a:t>. </a:t>
            </a:r>
            <a:endParaRPr sz="1709">
              <a:solidFill>
                <a:srgbClr val="1E1E1E"/>
              </a:solidFill>
            </a:endParaRPr>
          </a:p>
          <a:p>
            <a:pPr marL="257727" lvl="0" indent="-257727" algn="l" rtl="0">
              <a:spcBef>
                <a:spcPts val="0"/>
              </a:spcBef>
              <a:spcAft>
                <a:spcPts val="0"/>
              </a:spcAft>
              <a:buClr>
                <a:srgbClr val="009CDE"/>
              </a:buClr>
              <a:buSzPts val="1440"/>
              <a:buFont typeface="Verdana"/>
              <a:buChar char="•"/>
            </a:pPr>
            <a:r>
              <a:rPr lang="en-US" sz="1800">
                <a:solidFill>
                  <a:srgbClr val="1E1E1E"/>
                </a:solidFill>
                <a:latin typeface="Roboto"/>
                <a:ea typeface="Roboto"/>
                <a:cs typeface="Roboto"/>
                <a:sym typeface="Roboto"/>
              </a:rPr>
              <a:t>Registration information and fee waiver codes will be shared in March. </a:t>
            </a:r>
            <a:endParaRPr sz="1709">
              <a:solidFill>
                <a:srgbClr val="1E1E1E"/>
              </a:solidFill>
            </a:endParaRPr>
          </a:p>
        </p:txBody>
      </p:sp>
      <p:sp>
        <p:nvSpPr>
          <p:cNvPr id="240" name="Google Shape;240;p23"/>
          <p:cNvSpPr txBox="1"/>
          <p:nvPr/>
        </p:nvSpPr>
        <p:spPr>
          <a:xfrm>
            <a:off x="356461" y="1078726"/>
            <a:ext cx="6511200" cy="534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US" sz="1709" b="1">
                <a:solidFill>
                  <a:srgbClr val="009CDE"/>
                </a:solidFill>
                <a:latin typeface="Roboto"/>
                <a:ea typeface="Roboto"/>
                <a:cs typeface="Roboto"/>
                <a:sym typeface="Roboto"/>
              </a:rPr>
              <a:t>AP Summer Institute </a:t>
            </a:r>
            <a:endParaRPr sz="1709" b="1">
              <a:solidFill>
                <a:srgbClr val="009CDE"/>
              </a:solidFill>
              <a:latin typeface="Roboto"/>
              <a:ea typeface="Roboto"/>
              <a:cs typeface="Roboto"/>
              <a:sym typeface="Roboto"/>
            </a:endParaRPr>
          </a:p>
        </p:txBody>
      </p:sp>
      <p:pic>
        <p:nvPicPr>
          <p:cNvPr id="241" name="Google Shape;241;p23"/>
          <p:cNvPicPr preferRelativeResize="0"/>
          <p:nvPr/>
        </p:nvPicPr>
        <p:blipFill rotWithShape="1">
          <a:blip r:embed="rId4">
            <a:alphaModFix/>
          </a:blip>
          <a:srcRect/>
          <a:stretch/>
        </p:blipFill>
        <p:spPr>
          <a:xfrm>
            <a:off x="9096595" y="4818222"/>
            <a:ext cx="2517853" cy="12979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g143435c3d5d_0_27"/>
          <p:cNvSpPr txBox="1">
            <a:spLocks noGrp="1"/>
          </p:cNvSpPr>
          <p:nvPr>
            <p:ph type="body" idx="2"/>
          </p:nvPr>
        </p:nvSpPr>
        <p:spPr>
          <a:xfrm>
            <a:off x="839825" y="1514425"/>
            <a:ext cx="10820100" cy="3865649"/>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2400"/>
              <a:buNone/>
            </a:pPr>
            <a:endParaRPr sz="2800" dirty="0"/>
          </a:p>
          <a:p>
            <a:pPr marL="457200" lvl="0" indent="0" algn="l" rtl="0">
              <a:lnSpc>
                <a:spcPct val="90000"/>
              </a:lnSpc>
              <a:spcBef>
                <a:spcPts val="1000"/>
              </a:spcBef>
              <a:spcAft>
                <a:spcPts val="0"/>
              </a:spcAft>
              <a:buSzPts val="2400"/>
              <a:buNone/>
            </a:pPr>
            <a:r>
              <a:rPr lang="en-US" sz="2800" dirty="0"/>
              <a:t>Spring scores would be uploaded to KIDS as they are now </a:t>
            </a:r>
            <a:r>
              <a:rPr lang="en-US" sz="2800" i="1" dirty="0"/>
              <a:t>with the addition of 8</a:t>
            </a:r>
            <a:r>
              <a:rPr lang="en-US" sz="2800" i="1" baseline="30000" dirty="0"/>
              <a:t>th</a:t>
            </a:r>
            <a:r>
              <a:rPr lang="en-US" sz="2800" i="1" dirty="0"/>
              <a:t> grade </a:t>
            </a:r>
            <a:r>
              <a:rPr lang="en-US" sz="2800" dirty="0"/>
              <a:t>comprehension assessment</a:t>
            </a:r>
          </a:p>
          <a:p>
            <a:pPr marL="457200" lvl="0" indent="0" algn="l" rtl="0">
              <a:lnSpc>
                <a:spcPct val="90000"/>
              </a:lnSpc>
              <a:spcBef>
                <a:spcPts val="1000"/>
              </a:spcBef>
              <a:spcAft>
                <a:spcPts val="0"/>
              </a:spcAft>
              <a:buSzPts val="2400"/>
              <a:buNone/>
            </a:pPr>
            <a:r>
              <a:rPr lang="en-US" sz="2800" dirty="0"/>
              <a:t>	Phoneme segmentation (K)</a:t>
            </a:r>
          </a:p>
          <a:p>
            <a:pPr marL="457200" lvl="0" indent="0" algn="l" rtl="0">
              <a:lnSpc>
                <a:spcPct val="90000"/>
              </a:lnSpc>
              <a:spcBef>
                <a:spcPts val="1000"/>
              </a:spcBef>
              <a:spcAft>
                <a:spcPts val="0"/>
              </a:spcAft>
              <a:buSzPts val="2400"/>
              <a:buNone/>
            </a:pPr>
            <a:r>
              <a:rPr lang="en-US" sz="2800" dirty="0"/>
              <a:t>	Nonsense Word Reading (1</a:t>
            </a:r>
            <a:r>
              <a:rPr lang="en-US" sz="2800" baseline="30000" dirty="0"/>
              <a:t>st</a:t>
            </a:r>
            <a:r>
              <a:rPr lang="en-US" sz="2800" dirty="0"/>
              <a:t>) 	</a:t>
            </a:r>
          </a:p>
          <a:p>
            <a:pPr marL="457200" lvl="0" indent="0" algn="l" rtl="0">
              <a:lnSpc>
                <a:spcPct val="90000"/>
              </a:lnSpc>
              <a:spcBef>
                <a:spcPts val="1000"/>
              </a:spcBef>
              <a:spcAft>
                <a:spcPts val="0"/>
              </a:spcAft>
              <a:buSzPts val="2400"/>
              <a:buNone/>
            </a:pPr>
            <a:r>
              <a:rPr lang="en-US" sz="2800" dirty="0"/>
              <a:t>	Oral Reading (2)</a:t>
            </a:r>
          </a:p>
          <a:p>
            <a:pPr marL="457200" lvl="0" indent="0" algn="l" rtl="0">
              <a:lnSpc>
                <a:spcPct val="90000"/>
              </a:lnSpc>
              <a:spcBef>
                <a:spcPts val="1000"/>
              </a:spcBef>
              <a:spcAft>
                <a:spcPts val="0"/>
              </a:spcAft>
              <a:buSzPts val="2400"/>
              <a:buNone/>
            </a:pPr>
            <a:r>
              <a:rPr lang="en-US" sz="2800" dirty="0"/>
              <a:t>	</a:t>
            </a:r>
            <a:r>
              <a:rPr lang="en-US" sz="2800" dirty="0">
                <a:solidFill>
                  <a:schemeClr val="tx1"/>
                </a:solidFill>
              </a:rPr>
              <a:t>Comprehension (8)  </a:t>
            </a:r>
            <a:endParaRPr sz="2800" dirty="0">
              <a:solidFill>
                <a:schemeClr val="tx1"/>
              </a:solidFill>
            </a:endParaRPr>
          </a:p>
          <a:p>
            <a:pPr marL="914400" lvl="0" indent="0" algn="l" rtl="0">
              <a:lnSpc>
                <a:spcPct val="90000"/>
              </a:lnSpc>
              <a:spcBef>
                <a:spcPts val="1000"/>
              </a:spcBef>
              <a:spcAft>
                <a:spcPts val="0"/>
              </a:spcAft>
              <a:buSzPts val="2400"/>
              <a:buNone/>
            </a:pPr>
            <a:endParaRPr sz="2800" dirty="0"/>
          </a:p>
          <a:p>
            <a:pPr marL="457200" lvl="0" indent="0" algn="l" rtl="0">
              <a:lnSpc>
                <a:spcPct val="90000"/>
              </a:lnSpc>
              <a:spcBef>
                <a:spcPts val="1000"/>
              </a:spcBef>
              <a:spcAft>
                <a:spcPts val="0"/>
              </a:spcAft>
              <a:buSzPts val="2400"/>
              <a:buNone/>
            </a:pPr>
            <a:endParaRPr sz="2800" dirty="0"/>
          </a:p>
        </p:txBody>
      </p:sp>
    </p:spTree>
    <p:extLst>
      <p:ext uri="{BB962C8B-B14F-4D97-AF65-F5344CB8AC3E}">
        <p14:creationId xmlns:p14="http://schemas.microsoft.com/office/powerpoint/2010/main" val="3832084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4"/>
          <p:cNvSpPr txBox="1">
            <a:spLocks noGrp="1"/>
          </p:cNvSpPr>
          <p:nvPr>
            <p:ph type="title"/>
          </p:nvPr>
        </p:nvSpPr>
        <p:spPr>
          <a:xfrm>
            <a:off x="839788" y="365126"/>
            <a:ext cx="10515600" cy="11493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SemiBold"/>
              <a:buNone/>
            </a:pPr>
            <a:r>
              <a:rPr lang="en-US"/>
              <a:t>Community of Practice</a:t>
            </a:r>
            <a:endParaRPr/>
          </a:p>
        </p:txBody>
      </p:sp>
      <p:sp>
        <p:nvSpPr>
          <p:cNvPr id="248" name="Google Shape;248;p24"/>
          <p:cNvSpPr txBox="1">
            <a:spLocks noGrp="1"/>
          </p:cNvSpPr>
          <p:nvPr>
            <p:ph type="body" idx="1"/>
          </p:nvPr>
        </p:nvSpPr>
        <p:spPr>
          <a:xfrm>
            <a:off x="839788" y="1681162"/>
            <a:ext cx="5157787" cy="91425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800"/>
              <a:buNone/>
            </a:pPr>
            <a:r>
              <a:rPr lang="en-US"/>
              <a:t>The Writing Revolution</a:t>
            </a:r>
            <a:endParaRPr/>
          </a:p>
          <a:p>
            <a:pPr marL="0" lvl="0" indent="0" algn="l" rtl="0">
              <a:spcBef>
                <a:spcPts val="0"/>
              </a:spcBef>
              <a:spcAft>
                <a:spcPts val="0"/>
              </a:spcAft>
              <a:buNone/>
            </a:pPr>
            <a:r>
              <a:rPr lang="en-US" sz="2400" b="0" u="sng">
                <a:solidFill>
                  <a:schemeClr val="accent1"/>
                </a:solidFill>
                <a:hlinkClick r:id="rId3">
                  <a:extLst>
                    <a:ext uri="{A12FA001-AC4F-418D-AE19-62706E023703}">
                      <ahyp:hlinkClr xmlns:ahyp="http://schemas.microsoft.com/office/drawing/2018/hyperlinkcolor" val="tx"/>
                    </a:ext>
                  </a:extLst>
                </a:hlinkClick>
              </a:rPr>
              <a:t>REGISTRATION</a:t>
            </a:r>
            <a:endParaRPr>
              <a:solidFill>
                <a:schemeClr val="accent1"/>
              </a:solidFill>
            </a:endParaRPr>
          </a:p>
        </p:txBody>
      </p:sp>
      <p:sp>
        <p:nvSpPr>
          <p:cNvPr id="249" name="Google Shape;249;p24"/>
          <p:cNvSpPr txBox="1">
            <a:spLocks noGrp="1"/>
          </p:cNvSpPr>
          <p:nvPr>
            <p:ph type="body" idx="2"/>
          </p:nvPr>
        </p:nvSpPr>
        <p:spPr>
          <a:xfrm>
            <a:off x="839800" y="2671748"/>
            <a:ext cx="5157900" cy="34965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SzPts val="2400"/>
              <a:buChar char="•"/>
            </a:pPr>
            <a:r>
              <a:rPr lang="en-US"/>
              <a:t>mentoring and implementation support </a:t>
            </a:r>
            <a:r>
              <a:rPr lang="en-US">
                <a:latin typeface="Open Sans"/>
                <a:ea typeface="Open Sans"/>
                <a:cs typeface="Open Sans"/>
                <a:sym typeface="Open Sans"/>
              </a:rPr>
              <a:t>Mondays, 4-6 PM</a:t>
            </a:r>
            <a:endParaRPr>
              <a:latin typeface="Open Sans"/>
              <a:ea typeface="Open Sans"/>
              <a:cs typeface="Open Sans"/>
              <a:sym typeface="Open Sans"/>
            </a:endParaRPr>
          </a:p>
          <a:p>
            <a:pPr marL="914400" lvl="1" indent="-355600" algn="l" rtl="0">
              <a:lnSpc>
                <a:spcPct val="115000"/>
              </a:lnSpc>
              <a:spcBef>
                <a:spcPts val="0"/>
              </a:spcBef>
              <a:spcAft>
                <a:spcPts val="0"/>
              </a:spcAft>
              <a:buSzPts val="2000"/>
              <a:buFont typeface="Open Sans Light"/>
              <a:buChar char="•"/>
            </a:pPr>
            <a:r>
              <a:rPr lang="en-US">
                <a:solidFill>
                  <a:srgbClr val="000000"/>
                </a:solidFill>
              </a:rPr>
              <a:t>February 6 &amp; 20</a:t>
            </a:r>
            <a:endParaRPr>
              <a:solidFill>
                <a:srgbClr val="000000"/>
              </a:solidFill>
            </a:endParaRPr>
          </a:p>
          <a:p>
            <a:pPr marL="914400" lvl="1" indent="-355600" algn="l" rtl="0">
              <a:lnSpc>
                <a:spcPct val="115000"/>
              </a:lnSpc>
              <a:spcBef>
                <a:spcPts val="0"/>
              </a:spcBef>
              <a:spcAft>
                <a:spcPts val="0"/>
              </a:spcAft>
              <a:buSzPts val="2000"/>
              <a:buFont typeface="Open Sans Light"/>
              <a:buChar char="•"/>
            </a:pPr>
            <a:r>
              <a:rPr lang="en-US">
                <a:solidFill>
                  <a:srgbClr val="000000"/>
                </a:solidFill>
              </a:rPr>
              <a:t>March 6 &amp; 27</a:t>
            </a:r>
            <a:endParaRPr>
              <a:solidFill>
                <a:srgbClr val="000000"/>
              </a:solidFill>
            </a:endParaRPr>
          </a:p>
          <a:p>
            <a:pPr marL="914400" lvl="1" indent="-355600" algn="l" rtl="0">
              <a:lnSpc>
                <a:spcPct val="115000"/>
              </a:lnSpc>
              <a:spcBef>
                <a:spcPts val="0"/>
              </a:spcBef>
              <a:spcAft>
                <a:spcPts val="0"/>
              </a:spcAft>
              <a:buSzPts val="2000"/>
              <a:buFont typeface="Open Sans Light"/>
              <a:buChar char="•"/>
            </a:pPr>
            <a:r>
              <a:rPr lang="en-US">
                <a:solidFill>
                  <a:srgbClr val="000000"/>
                </a:solidFill>
              </a:rPr>
              <a:t>April 10 &amp; 24</a:t>
            </a:r>
            <a:endParaRPr>
              <a:solidFill>
                <a:srgbClr val="000000"/>
              </a:solidFill>
            </a:endParaRPr>
          </a:p>
          <a:p>
            <a:pPr marL="457200" lvl="0" indent="-381000" algn="l" rtl="0">
              <a:lnSpc>
                <a:spcPct val="115000"/>
              </a:lnSpc>
              <a:spcBef>
                <a:spcPts val="0"/>
              </a:spcBef>
              <a:spcAft>
                <a:spcPts val="0"/>
              </a:spcAft>
              <a:buClr>
                <a:srgbClr val="000000"/>
              </a:buClr>
              <a:buSzPts val="2400"/>
              <a:buChar char="•"/>
            </a:pPr>
            <a:r>
              <a:rPr lang="en-US">
                <a:solidFill>
                  <a:srgbClr val="000000"/>
                </a:solidFill>
              </a:rPr>
              <a:t>topics</a:t>
            </a:r>
            <a:endParaRPr>
              <a:solidFill>
                <a:srgbClr val="000000"/>
              </a:solidFill>
            </a:endParaRPr>
          </a:p>
          <a:p>
            <a:pPr marL="914400" lvl="1" indent="-317500" algn="l" rtl="0">
              <a:lnSpc>
                <a:spcPct val="90000"/>
              </a:lnSpc>
              <a:spcBef>
                <a:spcPts val="0"/>
              </a:spcBef>
              <a:spcAft>
                <a:spcPts val="0"/>
              </a:spcAft>
              <a:buClr>
                <a:schemeClr val="accent4"/>
              </a:buClr>
              <a:buSzPts val="1400"/>
              <a:buFont typeface="Open Sans Light"/>
              <a:buChar char="•"/>
            </a:pPr>
            <a:r>
              <a:rPr lang="en-US" sz="1400">
                <a:solidFill>
                  <a:schemeClr val="accent4"/>
                </a:solidFill>
              </a:rPr>
              <a:t>sentence-level work</a:t>
            </a:r>
            <a:endParaRPr sz="1400">
              <a:solidFill>
                <a:schemeClr val="accent4"/>
              </a:solidFill>
            </a:endParaRPr>
          </a:p>
          <a:p>
            <a:pPr marL="914400" lvl="1" indent="-317500" algn="l" rtl="0">
              <a:lnSpc>
                <a:spcPct val="90000"/>
              </a:lnSpc>
              <a:spcBef>
                <a:spcPts val="0"/>
              </a:spcBef>
              <a:spcAft>
                <a:spcPts val="0"/>
              </a:spcAft>
              <a:buClr>
                <a:schemeClr val="accent4"/>
              </a:buClr>
              <a:buSzPts val="1400"/>
              <a:buFont typeface="Open Sans Light"/>
              <a:buChar char="•"/>
            </a:pPr>
            <a:r>
              <a:rPr lang="en-US" sz="1400">
                <a:solidFill>
                  <a:schemeClr val="accent4"/>
                </a:solidFill>
              </a:rPr>
              <a:t>planning &amp; prewriting</a:t>
            </a:r>
            <a:endParaRPr sz="1400">
              <a:solidFill>
                <a:schemeClr val="accent4"/>
              </a:solidFill>
            </a:endParaRPr>
          </a:p>
          <a:p>
            <a:pPr marL="914400" lvl="1" indent="-317500" algn="l" rtl="0">
              <a:lnSpc>
                <a:spcPct val="90000"/>
              </a:lnSpc>
              <a:spcBef>
                <a:spcPts val="0"/>
              </a:spcBef>
              <a:spcAft>
                <a:spcPts val="0"/>
              </a:spcAft>
              <a:buClr>
                <a:schemeClr val="accent4"/>
              </a:buClr>
              <a:buSzPts val="1400"/>
              <a:buFont typeface="Open Sans Light"/>
              <a:buChar char="•"/>
            </a:pPr>
            <a:r>
              <a:rPr lang="en-US" sz="1400">
                <a:solidFill>
                  <a:schemeClr val="accent4"/>
                </a:solidFill>
              </a:rPr>
              <a:t>ongoing writing</a:t>
            </a:r>
            <a:endParaRPr sz="1400">
              <a:solidFill>
                <a:schemeClr val="accent4"/>
              </a:solidFill>
            </a:endParaRPr>
          </a:p>
          <a:p>
            <a:pPr marL="914400" lvl="1" indent="-317500" algn="l" rtl="0">
              <a:lnSpc>
                <a:spcPct val="90000"/>
              </a:lnSpc>
              <a:spcBef>
                <a:spcPts val="0"/>
              </a:spcBef>
              <a:spcAft>
                <a:spcPts val="0"/>
              </a:spcAft>
              <a:buClr>
                <a:schemeClr val="accent4"/>
              </a:buClr>
              <a:buSzPts val="1400"/>
              <a:buFont typeface="Open Sans Light"/>
              <a:buChar char="•"/>
            </a:pPr>
            <a:r>
              <a:rPr lang="en-US" sz="1400">
                <a:solidFill>
                  <a:schemeClr val="accent4"/>
                </a:solidFill>
              </a:rPr>
              <a:t>revision</a:t>
            </a:r>
            <a:endParaRPr sz="1400">
              <a:solidFill>
                <a:schemeClr val="accent4"/>
              </a:solidFill>
            </a:endParaRPr>
          </a:p>
          <a:p>
            <a:pPr marL="914400" lvl="1" indent="-317500" algn="l" rtl="0">
              <a:lnSpc>
                <a:spcPct val="90000"/>
              </a:lnSpc>
              <a:spcBef>
                <a:spcPts val="0"/>
              </a:spcBef>
              <a:spcAft>
                <a:spcPts val="0"/>
              </a:spcAft>
              <a:buClr>
                <a:schemeClr val="accent4"/>
              </a:buClr>
              <a:buSzPts val="1400"/>
              <a:buFont typeface="Open Sans Light"/>
              <a:buChar char="•"/>
            </a:pPr>
            <a:r>
              <a:rPr lang="en-US" sz="1400">
                <a:solidFill>
                  <a:schemeClr val="accent4"/>
                </a:solidFill>
              </a:rPr>
              <a:t>assessment</a:t>
            </a:r>
            <a:endParaRPr sz="1400">
              <a:solidFill>
                <a:schemeClr val="accent4"/>
              </a:solidFill>
            </a:endParaRPr>
          </a:p>
          <a:p>
            <a:pPr marL="0" lvl="0" indent="0" algn="l" rtl="0">
              <a:lnSpc>
                <a:spcPct val="90000"/>
              </a:lnSpc>
              <a:spcBef>
                <a:spcPts val="0"/>
              </a:spcBef>
              <a:spcAft>
                <a:spcPts val="0"/>
              </a:spcAft>
              <a:buNone/>
            </a:pPr>
            <a:endParaRPr>
              <a:latin typeface="Open Sans SemiBold"/>
              <a:ea typeface="Open Sans SemiBold"/>
              <a:cs typeface="Open Sans SemiBold"/>
              <a:sym typeface="Open Sans SemiBold"/>
            </a:endParaRPr>
          </a:p>
        </p:txBody>
      </p:sp>
      <p:sp>
        <p:nvSpPr>
          <p:cNvPr id="250" name="Google Shape;250;p24"/>
          <p:cNvSpPr txBox="1">
            <a:spLocks noGrp="1"/>
          </p:cNvSpPr>
          <p:nvPr>
            <p:ph type="body" idx="3"/>
          </p:nvPr>
        </p:nvSpPr>
        <p:spPr>
          <a:xfrm>
            <a:off x="6172200" y="1681162"/>
            <a:ext cx="5183100" cy="91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800"/>
              <a:buNone/>
            </a:pPr>
            <a:r>
              <a:rPr lang="en-US"/>
              <a:t>Bringing Words to Life</a:t>
            </a:r>
            <a:endParaRPr/>
          </a:p>
          <a:p>
            <a:pPr marL="0" lvl="0" indent="0" algn="l" rtl="0">
              <a:spcBef>
                <a:spcPts val="0"/>
              </a:spcBef>
              <a:spcAft>
                <a:spcPts val="0"/>
              </a:spcAft>
              <a:buNone/>
            </a:pPr>
            <a:r>
              <a:rPr lang="en-US" sz="2400" b="0" u="sng">
                <a:solidFill>
                  <a:schemeClr val="accent1"/>
                </a:solidFill>
                <a:hlinkClick r:id="rId4">
                  <a:extLst>
                    <a:ext uri="{A12FA001-AC4F-418D-AE19-62706E023703}">
                      <ahyp:hlinkClr xmlns:ahyp="http://schemas.microsoft.com/office/drawing/2018/hyperlinkcolor" val="tx"/>
                    </a:ext>
                  </a:extLst>
                </a:hlinkClick>
              </a:rPr>
              <a:t>REGISTRATION</a:t>
            </a:r>
            <a:endParaRPr/>
          </a:p>
        </p:txBody>
      </p:sp>
      <p:sp>
        <p:nvSpPr>
          <p:cNvPr id="251" name="Google Shape;251;p24"/>
          <p:cNvSpPr txBox="1">
            <a:spLocks noGrp="1"/>
          </p:cNvSpPr>
          <p:nvPr>
            <p:ph type="body" idx="4"/>
          </p:nvPr>
        </p:nvSpPr>
        <p:spPr>
          <a:xfrm>
            <a:off x="6172200" y="2671761"/>
            <a:ext cx="5183100" cy="29808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SzPts val="2400"/>
              <a:buChar char="•"/>
            </a:pPr>
            <a:r>
              <a:rPr lang="en-US"/>
              <a:t>mentoring and implementation support </a:t>
            </a:r>
            <a:r>
              <a:rPr lang="en-US">
                <a:latin typeface="Open Sans"/>
                <a:ea typeface="Open Sans"/>
                <a:cs typeface="Open Sans"/>
                <a:sym typeface="Open Sans"/>
              </a:rPr>
              <a:t>Thursdays, 4-6 PM</a:t>
            </a:r>
            <a:endParaRPr>
              <a:latin typeface="Open Sans"/>
              <a:ea typeface="Open Sans"/>
              <a:cs typeface="Open Sans"/>
              <a:sym typeface="Open Sans"/>
            </a:endParaRPr>
          </a:p>
          <a:p>
            <a:pPr marL="914400" lvl="1" indent="-355600" algn="l" rtl="0">
              <a:lnSpc>
                <a:spcPct val="90000"/>
              </a:lnSpc>
              <a:spcBef>
                <a:spcPts val="0"/>
              </a:spcBef>
              <a:spcAft>
                <a:spcPts val="0"/>
              </a:spcAft>
              <a:buSzPts val="2000"/>
              <a:buFont typeface="Open Sans Light"/>
              <a:buChar char="•"/>
            </a:pPr>
            <a:r>
              <a:rPr lang="en-US">
                <a:solidFill>
                  <a:srgbClr val="232333"/>
                </a:solidFill>
                <a:highlight>
                  <a:srgbClr val="FFFFFF"/>
                </a:highlight>
              </a:rPr>
              <a:t>February 9 &amp; 23</a:t>
            </a:r>
            <a:endParaRPr>
              <a:solidFill>
                <a:srgbClr val="232333"/>
              </a:solidFill>
              <a:highlight>
                <a:srgbClr val="FFFFFF"/>
              </a:highlight>
            </a:endParaRPr>
          </a:p>
          <a:p>
            <a:pPr marL="914400" lvl="1" indent="-355600" algn="l" rtl="0">
              <a:lnSpc>
                <a:spcPct val="90000"/>
              </a:lnSpc>
              <a:spcBef>
                <a:spcPts val="0"/>
              </a:spcBef>
              <a:spcAft>
                <a:spcPts val="0"/>
              </a:spcAft>
              <a:buSzPts val="2000"/>
              <a:buFont typeface="Open Sans Light"/>
              <a:buChar char="•"/>
            </a:pPr>
            <a:r>
              <a:rPr lang="en-US">
                <a:solidFill>
                  <a:srgbClr val="232333"/>
                </a:solidFill>
                <a:highlight>
                  <a:srgbClr val="FFFFFF"/>
                </a:highlight>
              </a:rPr>
              <a:t>March 9 &amp; 30 </a:t>
            </a:r>
            <a:endParaRPr>
              <a:solidFill>
                <a:srgbClr val="232333"/>
              </a:solidFill>
              <a:highlight>
                <a:srgbClr val="FFFFFF"/>
              </a:highlight>
            </a:endParaRPr>
          </a:p>
          <a:p>
            <a:pPr marL="914400" lvl="1" indent="-355600" algn="l" rtl="0">
              <a:lnSpc>
                <a:spcPct val="90000"/>
              </a:lnSpc>
              <a:spcBef>
                <a:spcPts val="0"/>
              </a:spcBef>
              <a:spcAft>
                <a:spcPts val="0"/>
              </a:spcAft>
              <a:buSzPts val="2000"/>
              <a:buFont typeface="Open Sans Light"/>
              <a:buChar char="•"/>
            </a:pPr>
            <a:r>
              <a:rPr lang="en-US">
                <a:solidFill>
                  <a:srgbClr val="232333"/>
                </a:solidFill>
                <a:highlight>
                  <a:srgbClr val="FFFFFF"/>
                </a:highlight>
              </a:rPr>
              <a:t>April 13 &amp; 27</a:t>
            </a:r>
            <a:endParaRPr/>
          </a:p>
          <a:p>
            <a:pPr marL="457200" lvl="0" indent="-381000" algn="l" rtl="0">
              <a:lnSpc>
                <a:spcPct val="115000"/>
              </a:lnSpc>
              <a:spcBef>
                <a:spcPts val="0"/>
              </a:spcBef>
              <a:spcAft>
                <a:spcPts val="0"/>
              </a:spcAft>
              <a:buClr>
                <a:srgbClr val="000000"/>
              </a:buClr>
              <a:buSzPts val="2400"/>
              <a:buChar char="•"/>
            </a:pPr>
            <a:r>
              <a:rPr lang="en-US">
                <a:solidFill>
                  <a:srgbClr val="000000"/>
                </a:solidFill>
              </a:rPr>
              <a:t>topics</a:t>
            </a:r>
            <a:endParaRPr>
              <a:solidFill>
                <a:srgbClr val="000000"/>
              </a:solidFill>
            </a:endParaRPr>
          </a:p>
          <a:p>
            <a:pPr marL="914400" lvl="1" indent="-317500" algn="l" rtl="0">
              <a:spcBef>
                <a:spcPts val="0"/>
              </a:spcBef>
              <a:spcAft>
                <a:spcPts val="0"/>
              </a:spcAft>
              <a:buClr>
                <a:schemeClr val="accent4"/>
              </a:buClr>
              <a:buSzPts val="1400"/>
              <a:buFont typeface="Open Sans Light"/>
              <a:buChar char="•"/>
            </a:pPr>
            <a:r>
              <a:rPr lang="en-US" sz="1400">
                <a:solidFill>
                  <a:schemeClr val="accent4"/>
                </a:solidFill>
              </a:rPr>
              <a:t>word selection &amp; the explicit teach</a:t>
            </a:r>
            <a:endParaRPr sz="1400">
              <a:solidFill>
                <a:schemeClr val="accent4"/>
              </a:solidFill>
            </a:endParaRPr>
          </a:p>
          <a:p>
            <a:pPr marL="914400" lvl="1" indent="-317500" algn="l" rtl="0">
              <a:spcBef>
                <a:spcPts val="0"/>
              </a:spcBef>
              <a:spcAft>
                <a:spcPts val="0"/>
              </a:spcAft>
              <a:buClr>
                <a:schemeClr val="accent4"/>
              </a:buClr>
              <a:buSzPts val="1400"/>
              <a:buChar char="•"/>
            </a:pPr>
            <a:r>
              <a:rPr lang="en-US" sz="1400">
                <a:solidFill>
                  <a:schemeClr val="accent4"/>
                </a:solidFill>
              </a:rPr>
              <a:t>transferring vocabulary into student lexicons</a:t>
            </a:r>
            <a:endParaRPr sz="1400">
              <a:solidFill>
                <a:schemeClr val="accent4"/>
              </a:solidFill>
            </a:endParaRPr>
          </a:p>
          <a:p>
            <a:pPr marL="914400" lvl="1" indent="-317500" algn="l" rtl="0">
              <a:spcBef>
                <a:spcPts val="0"/>
              </a:spcBef>
              <a:spcAft>
                <a:spcPts val="0"/>
              </a:spcAft>
              <a:buClr>
                <a:schemeClr val="accent4"/>
              </a:buClr>
              <a:buSzPts val="1400"/>
              <a:buChar char="•"/>
            </a:pPr>
            <a:r>
              <a:rPr lang="en-US" sz="1400">
                <a:solidFill>
                  <a:schemeClr val="accent4"/>
                </a:solidFill>
              </a:rPr>
              <a:t>managing assessment &amp; walls that teach</a:t>
            </a:r>
            <a:endParaRPr sz="1400">
              <a:solidFill>
                <a:schemeClr val="accent4"/>
              </a:solidFill>
            </a:endParaRPr>
          </a:p>
          <a:p>
            <a:pPr marL="914400" lvl="1" indent="-317500" algn="l" rtl="0">
              <a:spcBef>
                <a:spcPts val="0"/>
              </a:spcBef>
              <a:spcAft>
                <a:spcPts val="0"/>
              </a:spcAft>
              <a:buClr>
                <a:schemeClr val="accent4"/>
              </a:buClr>
              <a:buSzPts val="1400"/>
              <a:buChar char="•"/>
            </a:pPr>
            <a:r>
              <a:rPr lang="en-US" sz="1400">
                <a:solidFill>
                  <a:schemeClr val="accent4"/>
                </a:solidFill>
              </a:rPr>
              <a:t>clarifying teaching of tier 3 words related to subject matter</a:t>
            </a:r>
            <a:endParaRPr sz="1400">
              <a:solidFill>
                <a:schemeClr val="accent4"/>
              </a:solidFill>
            </a:endParaRPr>
          </a:p>
          <a:p>
            <a:pPr marL="228600" lvl="0" indent="-76200" algn="l" rtl="0">
              <a:lnSpc>
                <a:spcPct val="90000"/>
              </a:lnSpc>
              <a:spcBef>
                <a:spcPts val="0"/>
              </a:spcBef>
              <a:spcAft>
                <a:spcPts val="0"/>
              </a:spcAft>
              <a:buSzPts val="2400"/>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5215-FBBA-BA7F-0B20-2FEC678E71FB}"/>
              </a:ext>
            </a:extLst>
          </p:cNvPr>
          <p:cNvSpPr>
            <a:spLocks noGrp="1"/>
          </p:cNvSpPr>
          <p:nvPr>
            <p:ph type="title"/>
          </p:nvPr>
        </p:nvSpPr>
        <p:spPr/>
        <p:txBody>
          <a:bodyPr/>
          <a:lstStyle/>
          <a:p>
            <a:r>
              <a:rPr lang="en-US" dirty="0"/>
              <a:t>Teacher Licensure</a:t>
            </a:r>
          </a:p>
        </p:txBody>
      </p:sp>
      <p:sp>
        <p:nvSpPr>
          <p:cNvPr id="3" name="Text Placeholder 2">
            <a:extLst>
              <a:ext uri="{FF2B5EF4-FFF2-40B4-BE49-F238E27FC236}">
                <a16:creationId xmlns:a16="http://schemas.microsoft.com/office/drawing/2014/main" id="{25B4C3CE-C1A8-2F9E-349D-ED28C86DD64B}"/>
              </a:ext>
            </a:extLst>
          </p:cNvPr>
          <p:cNvSpPr>
            <a:spLocks noGrp="1"/>
          </p:cNvSpPr>
          <p:nvPr>
            <p:ph type="body" idx="1"/>
          </p:nvPr>
        </p:nvSpPr>
        <p:spPr/>
        <p:txBody>
          <a:bodyPr>
            <a:normAutofit/>
          </a:bodyPr>
          <a:lstStyle/>
          <a:p>
            <a:r>
              <a:rPr lang="en-US" sz="3600" dirty="0"/>
              <a:t>Shane Carter</a:t>
            </a:r>
          </a:p>
        </p:txBody>
      </p:sp>
    </p:spTree>
    <p:extLst>
      <p:ext uri="{BB962C8B-B14F-4D97-AF65-F5344CB8AC3E}">
        <p14:creationId xmlns:p14="http://schemas.microsoft.com/office/powerpoint/2010/main" val="20416537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32AF01-2E97-93D7-1871-BB8915AB729A}"/>
              </a:ext>
            </a:extLst>
          </p:cNvPr>
          <p:cNvSpPr>
            <a:spLocks noGrp="1"/>
          </p:cNvSpPr>
          <p:nvPr>
            <p:ph idx="1"/>
          </p:nvPr>
        </p:nvSpPr>
        <p:spPr/>
        <p:txBody>
          <a:bodyPr>
            <a:normAutofit lnSpcReduction="10000"/>
          </a:bodyPr>
          <a:lstStyle/>
          <a:p>
            <a:r>
              <a:rPr lang="en-US" dirty="0"/>
              <a:t>Regulation Update.</a:t>
            </a:r>
          </a:p>
          <a:p>
            <a:r>
              <a:rPr lang="en-US" dirty="0"/>
              <a:t>Inter-state Teacher Mobility Compact.</a:t>
            </a:r>
          </a:p>
          <a:p>
            <a:pPr lvl="1"/>
            <a:r>
              <a:rPr lang="en-US" dirty="0"/>
              <a:t>Reciprocity.</a:t>
            </a:r>
          </a:p>
          <a:p>
            <a:pPr lvl="1"/>
            <a:r>
              <a:rPr lang="en-US" dirty="0"/>
              <a:t>Unencumbered licenses.</a:t>
            </a:r>
          </a:p>
          <a:p>
            <a:r>
              <a:rPr lang="en-US" dirty="0"/>
              <a:t>Professional </a:t>
            </a:r>
            <a:r>
              <a:rPr lang="en-US"/>
              <a:t>Development Plan and Mentoring Plan Reviews.</a:t>
            </a:r>
            <a:endParaRPr lang="en-US" dirty="0"/>
          </a:p>
          <a:p>
            <a:r>
              <a:rPr lang="en-US" dirty="0"/>
              <a:t>Professional Standards Board Goals.</a:t>
            </a:r>
          </a:p>
          <a:p>
            <a:pPr lvl="1"/>
            <a:r>
              <a:rPr lang="en-US" dirty="0"/>
              <a:t>Professional Learning.</a:t>
            </a:r>
          </a:p>
          <a:p>
            <a:r>
              <a:rPr lang="en-US" dirty="0"/>
              <a:t>Strategic Initiatives Working Groups.</a:t>
            </a:r>
          </a:p>
          <a:p>
            <a:pPr lvl="1"/>
            <a:r>
              <a:rPr lang="en-US" dirty="0"/>
              <a:t>Leadership.</a:t>
            </a:r>
          </a:p>
          <a:p>
            <a:pPr lvl="1"/>
            <a:r>
              <a:rPr lang="en-US" dirty="0"/>
              <a:t>Classroom Redesign.</a:t>
            </a:r>
          </a:p>
          <a:p>
            <a:pPr lvl="1"/>
            <a:endParaRPr lang="en-US" dirty="0"/>
          </a:p>
        </p:txBody>
      </p:sp>
      <p:sp>
        <p:nvSpPr>
          <p:cNvPr id="3" name="Title 2">
            <a:extLst>
              <a:ext uri="{FF2B5EF4-FFF2-40B4-BE49-F238E27FC236}">
                <a16:creationId xmlns:a16="http://schemas.microsoft.com/office/drawing/2014/main" id="{ACD26095-553B-8771-5EBB-E865EC2DB11D}"/>
              </a:ext>
            </a:extLst>
          </p:cNvPr>
          <p:cNvSpPr>
            <a:spLocks noGrp="1"/>
          </p:cNvSpPr>
          <p:nvPr>
            <p:ph type="title"/>
          </p:nvPr>
        </p:nvSpPr>
        <p:spPr/>
        <p:txBody>
          <a:bodyPr/>
          <a:lstStyle/>
          <a:p>
            <a:r>
              <a:rPr lang="en-US" dirty="0"/>
              <a:t>Teacher Licensure</a:t>
            </a:r>
          </a:p>
        </p:txBody>
      </p:sp>
    </p:spTree>
    <p:extLst>
      <p:ext uri="{BB962C8B-B14F-4D97-AF65-F5344CB8AC3E}">
        <p14:creationId xmlns:p14="http://schemas.microsoft.com/office/powerpoint/2010/main" val="1456619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60763" y="2444475"/>
            <a:ext cx="4592495" cy="2232124"/>
          </a:xfrm>
        </p:spPr>
        <p:txBody>
          <a:bodyPr>
            <a:normAutofit/>
          </a:bodyPr>
          <a:lstStyle/>
          <a:p>
            <a:pPr marL="0" indent="0">
              <a:lnSpc>
                <a:spcPct val="110000"/>
              </a:lnSpc>
              <a:spcBef>
                <a:spcPts val="0"/>
              </a:spcBef>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Shane Carter</a:t>
            </a:r>
          </a:p>
          <a:p>
            <a:pPr>
              <a:lnSpc>
                <a:spcPct val="110000"/>
              </a:lnSpc>
              <a:spcBef>
                <a:spcPts val="0"/>
              </a:spcBef>
            </a:pPr>
            <a:r>
              <a:rPr lang="en-US" dirty="0">
                <a:latin typeface="+mn-lt"/>
                <a:ea typeface="Open Sans Semibold" panose="020B0706030804020204" pitchFamily="34" charset="0"/>
                <a:cs typeface="Open Sans Semibold" panose="020B0706030804020204" pitchFamily="34" charset="0"/>
              </a:rPr>
              <a:t>Director, </a:t>
            </a:r>
            <a:r>
              <a:rPr lang="en-US" dirty="0">
                <a:ea typeface="Open Sans Semibold" panose="020B0706030804020204" pitchFamily="34" charset="0"/>
                <a:cs typeface="Open Sans Semibold" panose="020B0706030804020204" pitchFamily="34" charset="0"/>
              </a:rPr>
              <a:t>Teacher Licensure</a:t>
            </a:r>
            <a:endParaRPr lang="en-US" b="1" dirty="0"/>
          </a:p>
        </p:txBody>
      </p:sp>
      <p:sp>
        <p:nvSpPr>
          <p:cNvPr id="4" name="Content Placeholder 2">
            <a:extLst>
              <a:ext uri="{FF2B5EF4-FFF2-40B4-BE49-F238E27FC236}">
                <a16:creationId xmlns:a16="http://schemas.microsoft.com/office/drawing/2014/main" id="{4C895DAF-4FAD-488D-8713-A94A2A5AA047}"/>
              </a:ext>
            </a:extLst>
          </p:cNvPr>
          <p:cNvSpPr txBox="1">
            <a:spLocks/>
          </p:cNvSpPr>
          <p:nvPr/>
        </p:nvSpPr>
        <p:spPr>
          <a:xfrm>
            <a:off x="6312968" y="3224608"/>
            <a:ext cx="4608367" cy="175243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endParaRPr lang="en-US" b="1" dirty="0"/>
          </a:p>
        </p:txBody>
      </p:sp>
    </p:spTree>
    <p:extLst>
      <p:ext uri="{BB962C8B-B14F-4D97-AF65-F5344CB8AC3E}">
        <p14:creationId xmlns:p14="http://schemas.microsoft.com/office/powerpoint/2010/main" val="10950925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E899-4DE4-9212-B809-EF6B1227C29C}"/>
              </a:ext>
            </a:extLst>
          </p:cNvPr>
          <p:cNvSpPr>
            <a:spLocks noGrp="1"/>
          </p:cNvSpPr>
          <p:nvPr>
            <p:ph type="title"/>
          </p:nvPr>
        </p:nvSpPr>
        <p:spPr/>
        <p:txBody>
          <a:bodyPr/>
          <a:lstStyle/>
          <a:p>
            <a:r>
              <a:rPr lang="en-US" dirty="0"/>
              <a:t>Graduation Requirements	</a:t>
            </a:r>
          </a:p>
        </p:txBody>
      </p:sp>
      <p:sp>
        <p:nvSpPr>
          <p:cNvPr id="3" name="Text Placeholder 2">
            <a:extLst>
              <a:ext uri="{FF2B5EF4-FFF2-40B4-BE49-F238E27FC236}">
                <a16:creationId xmlns:a16="http://schemas.microsoft.com/office/drawing/2014/main" id="{6D73EDDA-78B4-0BBD-67BC-AC40608C2729}"/>
              </a:ext>
            </a:extLst>
          </p:cNvPr>
          <p:cNvSpPr>
            <a:spLocks noGrp="1"/>
          </p:cNvSpPr>
          <p:nvPr>
            <p:ph type="body" idx="1"/>
          </p:nvPr>
        </p:nvSpPr>
        <p:spPr/>
        <p:txBody>
          <a:bodyPr>
            <a:normAutofit lnSpcReduction="10000"/>
          </a:bodyPr>
          <a:lstStyle/>
          <a:p>
            <a:r>
              <a:rPr lang="en-US" sz="3600" dirty="0"/>
              <a:t>Dr. David Fernkopf and</a:t>
            </a:r>
          </a:p>
          <a:p>
            <a:r>
              <a:rPr lang="en-US" sz="3600" dirty="0"/>
              <a:t>Dr. Robyn Kelso</a:t>
            </a:r>
          </a:p>
        </p:txBody>
      </p:sp>
    </p:spTree>
    <p:extLst>
      <p:ext uri="{BB962C8B-B14F-4D97-AF65-F5344CB8AC3E}">
        <p14:creationId xmlns:p14="http://schemas.microsoft.com/office/powerpoint/2010/main" val="514509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7"/>
          <p:cNvSpPr txBox="1">
            <a:spLocks noGrp="1"/>
          </p:cNvSpPr>
          <p:nvPr>
            <p:ph type="body" idx="1"/>
          </p:nvPr>
        </p:nvSpPr>
        <p:spPr>
          <a:xfrm>
            <a:off x="838200" y="1663875"/>
            <a:ext cx="10017200" cy="4368800"/>
          </a:xfrm>
          <a:prstGeom prst="rect">
            <a:avLst/>
          </a:prstGeom>
          <a:noFill/>
          <a:ln>
            <a:noFill/>
          </a:ln>
        </p:spPr>
        <p:txBody>
          <a:bodyPr spcFirstLastPara="1" wrap="square" lIns="45700" tIns="45700" rIns="45700" bIns="45700" anchor="t" anchorCtr="0">
            <a:normAutofit/>
          </a:bodyPr>
          <a:lstStyle/>
          <a:p>
            <a:pPr marL="0" indent="0">
              <a:lnSpc>
                <a:spcPct val="100000"/>
              </a:lnSpc>
              <a:spcBef>
                <a:spcPts val="0"/>
              </a:spcBef>
              <a:buSzPts val="2300"/>
              <a:buNone/>
            </a:pPr>
            <a:r>
              <a:rPr lang="en" sz="3067" b="1" dirty="0">
                <a:latin typeface="Open Sans SemiBold" panose="020B0706030804020204" pitchFamily="34" charset="0"/>
                <a:ea typeface="Open Sans SemiBold" panose="020B0706030804020204" pitchFamily="34" charset="0"/>
                <a:cs typeface="Open Sans SemiBold" panose="020B0706030804020204" pitchFamily="34" charset="0"/>
              </a:rPr>
              <a:t>Recommendation that KSDE shall:</a:t>
            </a:r>
            <a:endParaRPr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457189" indent="-431789">
              <a:lnSpc>
                <a:spcPct val="115000"/>
              </a:lnSpc>
              <a:spcBef>
                <a:spcPts val="800"/>
              </a:spcBef>
              <a:buSzPts val="1700"/>
            </a:pPr>
            <a:r>
              <a:rPr lang="en" sz="2267" dirty="0"/>
              <a:t>Define what constitutes the awarding of credit based on </a:t>
            </a:r>
            <a:r>
              <a:rPr lang="en" sz="2267" i="1" dirty="0"/>
              <a:t>Mastery &amp; Competency</a:t>
            </a:r>
            <a:r>
              <a:rPr lang="en" sz="2267" dirty="0"/>
              <a:t>, using specific examples.</a:t>
            </a:r>
            <a:endParaRPr sz="2267" dirty="0"/>
          </a:p>
          <a:p>
            <a:pPr marL="457189" indent="-431789">
              <a:lnSpc>
                <a:spcPct val="115000"/>
              </a:lnSpc>
              <a:buSzPts val="1700"/>
            </a:pPr>
            <a:r>
              <a:rPr lang="en" sz="2267" dirty="0"/>
              <a:t>Establish criteria for alternative avenues to credit attainment.</a:t>
            </a:r>
            <a:endParaRPr sz="2267" dirty="0"/>
          </a:p>
          <a:p>
            <a:pPr marL="457189" indent="-431789">
              <a:lnSpc>
                <a:spcPct val="115000"/>
              </a:lnSpc>
              <a:buSzPts val="1700"/>
            </a:pPr>
            <a:r>
              <a:rPr lang="en" sz="2267" dirty="0"/>
              <a:t>Clarify the objective of IPS as part of high school graduation pathways.</a:t>
            </a:r>
            <a:endParaRPr sz="2267" dirty="0"/>
          </a:p>
          <a:p>
            <a:pPr marL="457189" indent="-431789">
              <a:lnSpc>
                <a:spcPct val="115000"/>
              </a:lnSpc>
              <a:spcAft>
                <a:spcPts val="1067"/>
              </a:spcAft>
              <a:buSzPts val="1700"/>
            </a:pPr>
            <a:r>
              <a:rPr lang="en" sz="2267" dirty="0"/>
              <a:t>Provide assistance, structures and resources for students and families to improve </a:t>
            </a:r>
            <a:r>
              <a:rPr lang="en" sz="2267" b="1" dirty="0">
                <a:latin typeface="Open Sans SemiBold" panose="020B0706030804020204" pitchFamily="34" charset="0"/>
                <a:ea typeface="Open Sans SemiBold" panose="020B0706030804020204" pitchFamily="34" charset="0"/>
                <a:cs typeface="Open Sans SemiBold" panose="020B0706030804020204" pitchFamily="34" charset="0"/>
              </a:rPr>
              <a:t>education engagement</a:t>
            </a:r>
            <a:r>
              <a:rPr lang="en" sz="2267"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 sz="2267" dirty="0"/>
              <a:t>which better meets the needs of ALL students.</a:t>
            </a:r>
            <a:endParaRPr sz="2267" dirty="0"/>
          </a:p>
        </p:txBody>
      </p:sp>
      <p:sp>
        <p:nvSpPr>
          <p:cNvPr id="371" name="Google Shape;371;p47"/>
          <p:cNvSpPr txBox="1">
            <a:spLocks noGrp="1"/>
          </p:cNvSpPr>
          <p:nvPr>
            <p:ph type="title"/>
          </p:nvPr>
        </p:nvSpPr>
        <p:spPr>
          <a:xfrm>
            <a:off x="838200" y="365125"/>
            <a:ext cx="10515600" cy="1070000"/>
          </a:xfrm>
          <a:prstGeom prst="rect">
            <a:avLst/>
          </a:prstGeom>
          <a:noFill/>
          <a:ln>
            <a:noFill/>
          </a:ln>
        </p:spPr>
        <p:txBody>
          <a:bodyPr spcFirstLastPara="1" wrap="square" lIns="45700" tIns="45700" rIns="45700" bIns="45700" anchor="ctr" anchorCtr="0">
            <a:normAutofit/>
          </a:bodyPr>
          <a:lstStyle/>
          <a:p>
            <a:pPr>
              <a:buClr>
                <a:schemeClr val="accent2"/>
              </a:buClr>
              <a:buSzPts val="3000"/>
            </a:pPr>
            <a:r>
              <a:rPr lang="en" sz="40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sym typeface="Helvetica Neue"/>
              </a:rPr>
              <a:t>Mastery </a:t>
            </a:r>
            <a:r>
              <a:rPr lang="en-US" sz="40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sym typeface="Helvetica Neue"/>
              </a:rPr>
              <a:t>and</a:t>
            </a:r>
            <a:r>
              <a:rPr lang="en" sz="40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sym typeface="Helvetica Neue"/>
              </a:rPr>
              <a:t> Competency </a:t>
            </a:r>
            <a:endParaRPr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txBox="1">
            <a:spLocks noGrp="1"/>
          </p:cNvSpPr>
          <p:nvPr>
            <p:ph type="body" idx="1"/>
          </p:nvPr>
        </p:nvSpPr>
        <p:spPr>
          <a:xfrm>
            <a:off x="838200" y="1823799"/>
            <a:ext cx="4225200" cy="4282711"/>
          </a:xfrm>
          <a:prstGeom prst="rect">
            <a:avLst/>
          </a:prstGeom>
          <a:noFill/>
          <a:ln>
            <a:noFill/>
          </a:ln>
        </p:spPr>
        <p:txBody>
          <a:bodyPr spcFirstLastPara="1" wrap="square" lIns="45700" tIns="45700" rIns="45700" bIns="45700" anchor="t" anchorCtr="0">
            <a:normAutofit/>
          </a:bodyPr>
          <a:lstStyle/>
          <a:p>
            <a:pPr marL="0" indent="0">
              <a:lnSpc>
                <a:spcPct val="115000"/>
              </a:lnSpc>
              <a:spcBef>
                <a:spcPts val="0"/>
              </a:spcBef>
              <a:buNone/>
            </a:pPr>
            <a:r>
              <a:rPr lang="en" sz="3200" dirty="0"/>
              <a:t>Students will complete </a:t>
            </a:r>
            <a:r>
              <a:rPr lang="en" sz="3200" b="1" u="sng" dirty="0"/>
              <a:t>two or more</a:t>
            </a:r>
            <a:r>
              <a:rPr lang="en" sz="3200" dirty="0"/>
              <a:t> postsecondary assets from either of two categories, aligned with their Individual Plan of Study. </a:t>
            </a:r>
            <a:endParaRPr sz="3200" dirty="0"/>
          </a:p>
          <a:p>
            <a:pPr marL="0" indent="0">
              <a:lnSpc>
                <a:spcPct val="115000"/>
              </a:lnSpc>
              <a:spcBef>
                <a:spcPts val="0"/>
              </a:spcBef>
              <a:buNone/>
            </a:pPr>
            <a:endParaRPr sz="2533" dirty="0"/>
          </a:p>
          <a:p>
            <a:pPr marL="0" indent="0">
              <a:lnSpc>
                <a:spcPct val="115000"/>
              </a:lnSpc>
              <a:spcBef>
                <a:spcPts val="0"/>
              </a:spcBef>
              <a:buNone/>
            </a:pPr>
            <a:endParaRPr sz="2533" strike="sngStrike" dirty="0">
              <a:solidFill>
                <a:srgbClr val="FF0000"/>
              </a:solidFill>
            </a:endParaRPr>
          </a:p>
        </p:txBody>
      </p:sp>
      <p:sp>
        <p:nvSpPr>
          <p:cNvPr id="287" name="Google Shape;287;p37"/>
          <p:cNvSpPr txBox="1">
            <a:spLocks noGrp="1"/>
          </p:cNvSpPr>
          <p:nvPr>
            <p:ph type="title"/>
          </p:nvPr>
        </p:nvSpPr>
        <p:spPr>
          <a:xfrm>
            <a:off x="838200" y="365125"/>
            <a:ext cx="10515600" cy="1068400"/>
          </a:xfrm>
          <a:prstGeom prst="rect">
            <a:avLst/>
          </a:prstGeom>
          <a:noFill/>
          <a:ln>
            <a:noFill/>
          </a:ln>
        </p:spPr>
        <p:txBody>
          <a:bodyPr spcFirstLastPara="1" wrap="square" lIns="45700" tIns="45700" rIns="45700" bIns="45700" anchor="ctr" anchorCtr="0">
            <a:normAutofit/>
          </a:bodyPr>
          <a:lstStyle/>
          <a:p>
            <a:pPr>
              <a:buClr>
                <a:schemeClr val="accent2"/>
              </a:buClr>
              <a:buSzPts val="3000"/>
            </a:pPr>
            <a:r>
              <a:rPr lang="en" sz="4000" dirty="0"/>
              <a:t>Postsecondary </a:t>
            </a:r>
            <a:r>
              <a:rPr lang="en-US" sz="4000" dirty="0"/>
              <a:t>a</a:t>
            </a:r>
            <a:r>
              <a:rPr lang="en" sz="4000" dirty="0"/>
              <a:t>ssets</a:t>
            </a:r>
            <a:endParaRPr sz="4000" dirty="0"/>
          </a:p>
        </p:txBody>
      </p:sp>
      <p:pic>
        <p:nvPicPr>
          <p:cNvPr id="288" name="Google Shape;288;p37"/>
          <p:cNvPicPr preferRelativeResize="0"/>
          <p:nvPr/>
        </p:nvPicPr>
        <p:blipFill>
          <a:blip r:embed="rId3">
            <a:alphaModFix/>
          </a:blip>
          <a:stretch>
            <a:fillRect/>
          </a:stretch>
        </p:blipFill>
        <p:spPr>
          <a:xfrm>
            <a:off x="5215800" y="2002851"/>
            <a:ext cx="6823800" cy="3831724"/>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body" idx="1"/>
          </p:nvPr>
        </p:nvSpPr>
        <p:spPr>
          <a:xfrm>
            <a:off x="1043600" y="2284897"/>
            <a:ext cx="5457025" cy="3636800"/>
          </a:xfrm>
          <a:prstGeom prst="rect">
            <a:avLst/>
          </a:prstGeom>
        </p:spPr>
        <p:txBody>
          <a:bodyPr spcFirstLastPara="1" wrap="square" lIns="91433" tIns="45700" rIns="91433" bIns="45700" anchor="t" anchorCtr="0">
            <a:noAutofit/>
          </a:bodyPr>
          <a:lstStyle/>
          <a:p>
            <a:pPr marL="0" indent="-338658">
              <a:lnSpc>
                <a:spcPct val="150000"/>
              </a:lnSpc>
              <a:spcBef>
                <a:spcPts val="0"/>
              </a:spcBef>
              <a:buSzPts val="600"/>
              <a:buNone/>
            </a:pP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Youth </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a</a:t>
            </a:r>
            <a:r>
              <a:rPr lang="en" sz="2200" dirty="0" err="1">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pprenticeships</a:t>
            </a:r>
            <a:endParaRPr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endParaRPr>
          </a:p>
          <a:p>
            <a:pPr marL="0" indent="-338658">
              <a:lnSpc>
                <a:spcPct val="150000"/>
              </a:lnSpc>
              <a:spcBef>
                <a:spcPts val="0"/>
              </a:spcBef>
              <a:buSzPts val="600"/>
              <a:buNone/>
            </a:pP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40 or more Community </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s</a:t>
            </a:r>
            <a:r>
              <a:rPr lang="en" sz="2200" dirty="0" err="1">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ervice</a:t>
            </a: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h</a:t>
            </a: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ours</a:t>
            </a:r>
            <a:endParaRPr sz="2200" dirty="0">
              <a:solidFill>
                <a:srgbClr val="000000"/>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endParaRPr>
          </a:p>
          <a:p>
            <a:pPr marL="0" indent="-338658">
              <a:lnSpc>
                <a:spcPct val="150000"/>
              </a:lnSpc>
              <a:spcBef>
                <a:spcPts val="0"/>
              </a:spcBef>
              <a:buSzPts val="600"/>
              <a:buNone/>
            </a:pP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Client-</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c</a:t>
            </a: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entered </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p</a:t>
            </a:r>
            <a:r>
              <a:rPr lang="en" sz="2200" dirty="0" err="1">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rojects</a:t>
            </a:r>
            <a:endPar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endParaRPr>
          </a:p>
          <a:p>
            <a:pPr marL="0" indent="-338658">
              <a:lnSpc>
                <a:spcPct val="150000"/>
              </a:lnSpc>
              <a:spcBef>
                <a:spcPts val="0"/>
              </a:spcBef>
              <a:buSzPts val="600"/>
              <a:buNone/>
            </a:pPr>
            <a:r>
              <a:rPr lang="en-US" sz="2200" dirty="0">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Workplace learning experience directly related to a student IPS </a:t>
            </a:r>
          </a:p>
          <a:p>
            <a:pPr marL="0" indent="-338658">
              <a:lnSpc>
                <a:spcPct val="150000"/>
              </a:lnSpc>
              <a:spcBef>
                <a:spcPts val="0"/>
              </a:spcBef>
              <a:buSzPts val="600"/>
              <a:buNone/>
            </a:pP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Industry-</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r</a:t>
            </a:r>
            <a:r>
              <a:rPr lang="en" sz="2200" dirty="0" err="1">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ecognized</a:t>
            </a: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c</a:t>
            </a:r>
            <a:r>
              <a:rPr lang="en" sz="2200" dirty="0" err="1">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ertifications</a:t>
            </a:r>
            <a:endParaRPr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endParaRPr>
          </a:p>
          <a:p>
            <a:pPr marL="0" indent="-338658">
              <a:lnSpc>
                <a:spcPct val="150000"/>
              </a:lnSpc>
              <a:spcBef>
                <a:spcPts val="0"/>
              </a:spcBef>
              <a:buSzPts val="600"/>
              <a:buNone/>
            </a:pPr>
            <a:r>
              <a:rPr lang="en"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Seal of Biliteracy</a:t>
            </a:r>
            <a:endParaRPr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endParaRPr>
          </a:p>
          <a:p>
            <a:pPr marL="0" indent="-338658">
              <a:lnSpc>
                <a:spcPct val="150000"/>
              </a:lnSpc>
              <a:spcBef>
                <a:spcPts val="0"/>
              </a:spcBef>
              <a:buSzPts val="600"/>
              <a:buNone/>
            </a:pPr>
            <a:endParaRPr sz="1733" dirty="0"/>
          </a:p>
        </p:txBody>
      </p:sp>
      <p:sp>
        <p:nvSpPr>
          <p:cNvPr id="294" name="Google Shape;294;p38"/>
          <p:cNvSpPr txBox="1">
            <a:spLocks noGrp="1"/>
          </p:cNvSpPr>
          <p:nvPr>
            <p:ph type="body" idx="2"/>
          </p:nvPr>
        </p:nvSpPr>
        <p:spPr>
          <a:xfrm>
            <a:off x="838200" y="1690689"/>
            <a:ext cx="9017200" cy="504000"/>
          </a:xfrm>
          <a:prstGeom prst="rect">
            <a:avLst/>
          </a:prstGeom>
        </p:spPr>
        <p:txBody>
          <a:bodyPr spcFirstLastPara="1" wrap="square" lIns="91433" tIns="45700" rIns="91433" bIns="45700" anchor="t" anchorCtr="0">
            <a:noAutofit/>
          </a:bodyPr>
          <a:lstStyle/>
          <a:p>
            <a:pPr marL="0" indent="0"/>
            <a:r>
              <a:rPr lang="en" sz="2000" dirty="0"/>
              <a:t>Career &amp; Real-World Examples:</a:t>
            </a:r>
            <a:endParaRPr sz="2000" dirty="0"/>
          </a:p>
        </p:txBody>
      </p:sp>
      <p:sp>
        <p:nvSpPr>
          <p:cNvPr id="295" name="Google Shape;295;p38"/>
          <p:cNvSpPr txBox="1">
            <a:spLocks noGrp="1"/>
          </p:cNvSpPr>
          <p:nvPr>
            <p:ph type="body" idx="1"/>
          </p:nvPr>
        </p:nvSpPr>
        <p:spPr>
          <a:xfrm>
            <a:off x="6502825" y="2194689"/>
            <a:ext cx="5052400" cy="3636800"/>
          </a:xfrm>
          <a:prstGeom prst="rect">
            <a:avLst/>
          </a:prstGeom>
        </p:spPr>
        <p:txBody>
          <a:bodyPr spcFirstLastPara="1" wrap="square" lIns="91433" tIns="45700" rIns="91433" bIns="45700" anchor="t" anchorCtr="0">
            <a:noAutofit/>
          </a:bodyPr>
          <a:lstStyle/>
          <a:p>
            <a:pPr marL="0" indent="-338658">
              <a:lnSpc>
                <a:spcPct val="150000"/>
              </a:lnSpc>
              <a:spcBef>
                <a:spcPts val="0"/>
              </a:spcBef>
              <a:buSzPts val="600"/>
              <a:buNone/>
            </a:pPr>
            <a:r>
              <a:rPr lang="en" sz="2200" dirty="0">
                <a:solidFill>
                  <a:srgbClr val="000000"/>
                </a:solidFill>
                <a:highlight>
                  <a:schemeClr val="lt1"/>
                </a:highlight>
              </a:rPr>
              <a:t>CTE Scholar</a:t>
            </a:r>
            <a:endParaRPr sz="2200" dirty="0">
              <a:solidFill>
                <a:srgbClr val="000000"/>
              </a:solidFill>
              <a:highlight>
                <a:schemeClr val="lt1"/>
              </a:highlight>
            </a:endParaRPr>
          </a:p>
          <a:p>
            <a:pPr marL="0" indent="-338658">
              <a:lnSpc>
                <a:spcPct val="150000"/>
              </a:lnSpc>
              <a:spcBef>
                <a:spcPts val="0"/>
              </a:spcBef>
              <a:buSzPts val="600"/>
              <a:buNone/>
            </a:pPr>
            <a:r>
              <a:rPr lang="en" sz="2200" dirty="0">
                <a:solidFill>
                  <a:srgbClr val="000000"/>
                </a:solidFill>
                <a:highlight>
                  <a:schemeClr val="lt1"/>
                </a:highlight>
              </a:rPr>
              <a:t>Eagle Scout or Gold Scout</a:t>
            </a:r>
            <a:endParaRPr sz="2200" dirty="0">
              <a:solidFill>
                <a:srgbClr val="000000"/>
              </a:solidFill>
              <a:highlight>
                <a:schemeClr val="lt1"/>
              </a:highlight>
            </a:endParaRPr>
          </a:p>
          <a:p>
            <a:pPr marL="0" indent="-338658">
              <a:lnSpc>
                <a:spcPct val="150000"/>
              </a:lnSpc>
              <a:spcBef>
                <a:spcPts val="0"/>
              </a:spcBef>
              <a:buSzPts val="600"/>
              <a:buNone/>
            </a:pPr>
            <a:r>
              <a:rPr lang="en" sz="2200" dirty="0">
                <a:solidFill>
                  <a:srgbClr val="000000"/>
                </a:solidFill>
                <a:highlight>
                  <a:schemeClr val="lt1"/>
                </a:highlight>
              </a:rPr>
              <a:t>4-H Kansas Key Award</a:t>
            </a:r>
          </a:p>
          <a:p>
            <a:pPr marL="0" indent="-338658">
              <a:lnSpc>
                <a:spcPct val="150000"/>
              </a:lnSpc>
              <a:spcBef>
                <a:spcPts val="0"/>
              </a:spcBef>
              <a:buSzPts val="600"/>
              <a:buNone/>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Two or more high school athletics/activities</a:t>
            </a:r>
          </a:p>
          <a:p>
            <a:pPr marL="0" indent="-338658">
              <a:lnSpc>
                <a:spcPct val="150000"/>
              </a:lnSpc>
              <a:spcBef>
                <a:spcPts val="0"/>
              </a:spcBef>
              <a:buSzPts val="600"/>
              <a:buNone/>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JROTC</a:t>
            </a:r>
          </a:p>
          <a:p>
            <a:pPr marL="0" indent="-338658">
              <a:lnSpc>
                <a:spcPct val="150000"/>
              </a:lnSpc>
              <a:spcBef>
                <a:spcPts val="0"/>
              </a:spcBef>
              <a:buSzPts val="600"/>
              <a:buNone/>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90% attendance in high school </a:t>
            </a:r>
            <a:endParaRPr sz="2200" dirty="0">
              <a:solidFill>
                <a:srgbClr val="000000"/>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6" name="Google Shape;296;p38"/>
          <p:cNvSpPr txBox="1">
            <a:spLocks noGrp="1"/>
          </p:cNvSpPr>
          <p:nvPr>
            <p:ph type="title"/>
          </p:nvPr>
        </p:nvSpPr>
        <p:spPr>
          <a:xfrm>
            <a:off x="838200" y="365125"/>
            <a:ext cx="10515600" cy="1068400"/>
          </a:xfrm>
          <a:prstGeom prst="rect">
            <a:avLst/>
          </a:prstGeom>
          <a:noFill/>
          <a:ln>
            <a:noFill/>
          </a:ln>
        </p:spPr>
        <p:txBody>
          <a:bodyPr spcFirstLastPara="1" wrap="square" lIns="45700" tIns="45700" rIns="45700" bIns="45700" anchor="ctr" anchorCtr="0">
            <a:normAutofit/>
          </a:bodyPr>
          <a:lstStyle/>
          <a:p>
            <a:pPr>
              <a:buClr>
                <a:schemeClr val="accent2"/>
              </a:buClr>
              <a:buSzPts val="3000"/>
            </a:pPr>
            <a:r>
              <a:rPr lang="en" sz="4000" dirty="0"/>
              <a:t>Postsecondary </a:t>
            </a:r>
            <a:r>
              <a:rPr lang="en-US" sz="4000" dirty="0"/>
              <a:t>a</a:t>
            </a:r>
            <a:r>
              <a:rPr lang="en" sz="4000" dirty="0"/>
              <a:t>ssets</a:t>
            </a:r>
            <a:endParaRPr sz="4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9"/>
          <p:cNvSpPr txBox="1">
            <a:spLocks noGrp="1"/>
          </p:cNvSpPr>
          <p:nvPr>
            <p:ph type="body" idx="1"/>
          </p:nvPr>
        </p:nvSpPr>
        <p:spPr>
          <a:xfrm>
            <a:off x="1169566" y="2034968"/>
            <a:ext cx="10515600" cy="4071259"/>
          </a:xfrm>
          <a:prstGeom prst="rect">
            <a:avLst/>
          </a:prstGeom>
        </p:spPr>
        <p:txBody>
          <a:bodyPr spcFirstLastPara="1" wrap="square" lIns="91433" tIns="45700" rIns="91433" bIns="45700" anchor="t" anchorCtr="0">
            <a:noAutofit/>
          </a:bodyPr>
          <a:lstStyle/>
          <a:p>
            <a:pPr marL="0" indent="0">
              <a:lnSpc>
                <a:spcPct val="150000"/>
              </a:lnSpc>
              <a:spcBef>
                <a:spcPts val="0"/>
              </a:spcBef>
              <a:buNone/>
            </a:pPr>
            <a:r>
              <a:rPr lang="en" sz="1800" dirty="0">
                <a:solidFill>
                  <a:srgbClr val="000000"/>
                </a:solidFill>
              </a:rPr>
              <a:t>ACT </a:t>
            </a:r>
            <a:r>
              <a:rPr lang="en-US" sz="1800" dirty="0">
                <a:solidFill>
                  <a:srgbClr val="000000"/>
                </a:solidFill>
              </a:rPr>
              <a:t>c</a:t>
            </a:r>
            <a:r>
              <a:rPr lang="en" sz="1800" dirty="0" err="1">
                <a:solidFill>
                  <a:srgbClr val="000000"/>
                </a:solidFill>
              </a:rPr>
              <a:t>omposite</a:t>
            </a:r>
            <a:r>
              <a:rPr lang="en" sz="1800" dirty="0">
                <a:solidFill>
                  <a:srgbClr val="000000"/>
                </a:solidFill>
              </a:rPr>
              <a:t> (Score of 21 or higher)</a:t>
            </a:r>
            <a:endParaRPr sz="1800" dirty="0">
              <a:solidFill>
                <a:srgbClr val="000000"/>
              </a:solidFill>
            </a:endParaRPr>
          </a:p>
          <a:p>
            <a:pPr marL="0" indent="0">
              <a:lnSpc>
                <a:spcPct val="150000"/>
              </a:lnSpc>
              <a:spcBef>
                <a:spcPts val="0"/>
              </a:spcBef>
              <a:buNone/>
            </a:pPr>
            <a:r>
              <a:rPr lang="en" sz="1800" dirty="0">
                <a:solidFill>
                  <a:srgbClr val="000000"/>
                </a:solidFill>
              </a:rPr>
              <a:t>WorkKeys </a:t>
            </a:r>
            <a:r>
              <a:rPr lang="en-US" sz="1800" dirty="0">
                <a:solidFill>
                  <a:srgbClr val="000000"/>
                </a:solidFill>
              </a:rPr>
              <a:t>l</a:t>
            </a:r>
            <a:r>
              <a:rPr lang="en" sz="1800" dirty="0" err="1">
                <a:solidFill>
                  <a:srgbClr val="000000"/>
                </a:solidFill>
              </a:rPr>
              <a:t>evel</a:t>
            </a:r>
            <a:r>
              <a:rPr lang="en" sz="1800" dirty="0">
                <a:solidFill>
                  <a:srgbClr val="000000"/>
                </a:solidFill>
              </a:rPr>
              <a:t> (Silver or higher)</a:t>
            </a:r>
            <a:endParaRPr sz="1800" dirty="0">
              <a:solidFill>
                <a:srgbClr val="000000"/>
              </a:solidFill>
            </a:endParaRPr>
          </a:p>
          <a:p>
            <a:pPr marL="0" indent="0">
              <a:lnSpc>
                <a:spcPct val="150000"/>
              </a:lnSpc>
              <a:spcBef>
                <a:spcPts val="0"/>
              </a:spcBef>
              <a:buNone/>
            </a:pPr>
            <a:r>
              <a:rPr lang="en" sz="1800" dirty="0">
                <a:solidFill>
                  <a:srgbClr val="000000"/>
                </a:solidFill>
              </a:rPr>
              <a:t>9+ </a:t>
            </a:r>
            <a:r>
              <a:rPr lang="en-US" sz="1800" dirty="0">
                <a:solidFill>
                  <a:srgbClr val="000000"/>
                </a:solidFill>
              </a:rPr>
              <a:t>c</a:t>
            </a:r>
            <a:r>
              <a:rPr lang="en" sz="1800" dirty="0" err="1">
                <a:solidFill>
                  <a:srgbClr val="000000"/>
                </a:solidFill>
              </a:rPr>
              <a:t>ollege</a:t>
            </a:r>
            <a:r>
              <a:rPr lang="en" sz="1800" dirty="0">
                <a:solidFill>
                  <a:srgbClr val="000000"/>
                </a:solidFill>
              </a:rPr>
              <a:t> </a:t>
            </a:r>
            <a:r>
              <a:rPr lang="en-US" sz="1800" dirty="0">
                <a:solidFill>
                  <a:srgbClr val="000000"/>
                </a:solidFill>
              </a:rPr>
              <a:t>h</a:t>
            </a:r>
            <a:r>
              <a:rPr lang="en" sz="1800" dirty="0">
                <a:solidFill>
                  <a:srgbClr val="000000"/>
                </a:solidFill>
              </a:rPr>
              <a:t>ours   </a:t>
            </a:r>
            <a:endParaRPr sz="1800" dirty="0">
              <a:solidFill>
                <a:srgbClr val="000000"/>
              </a:solidFill>
            </a:endParaRPr>
          </a:p>
          <a:p>
            <a:pPr marL="0" indent="0">
              <a:lnSpc>
                <a:spcPct val="150000"/>
              </a:lnSpc>
              <a:spcBef>
                <a:spcPts val="0"/>
              </a:spcBef>
              <a:buNone/>
            </a:pPr>
            <a:r>
              <a:rPr lang="en" sz="1800" dirty="0">
                <a:solidFill>
                  <a:srgbClr val="000000"/>
                </a:solidFill>
              </a:rPr>
              <a:t>State Assessment </a:t>
            </a:r>
            <a:r>
              <a:rPr lang="en-US" sz="1800" dirty="0">
                <a:solidFill>
                  <a:srgbClr val="000000"/>
                </a:solidFill>
              </a:rPr>
              <a:t>s</a:t>
            </a:r>
            <a:r>
              <a:rPr lang="en" sz="1800" dirty="0">
                <a:solidFill>
                  <a:srgbClr val="000000"/>
                </a:solidFill>
              </a:rPr>
              <a:t>cores of 3 or 4 for </a:t>
            </a:r>
            <a:r>
              <a:rPr lang="en-US" sz="1800" dirty="0">
                <a:solidFill>
                  <a:srgbClr val="000000"/>
                </a:solidFill>
              </a:rPr>
              <a:t>m</a:t>
            </a:r>
            <a:r>
              <a:rPr lang="en" sz="1800" dirty="0" err="1">
                <a:solidFill>
                  <a:srgbClr val="000000"/>
                </a:solidFill>
              </a:rPr>
              <a:t>ath</a:t>
            </a:r>
            <a:r>
              <a:rPr lang="en" sz="1800" dirty="0">
                <a:solidFill>
                  <a:srgbClr val="000000"/>
                </a:solidFill>
              </a:rPr>
              <a:t>, ELA, </a:t>
            </a:r>
            <a:r>
              <a:rPr lang="en-US" sz="1800" dirty="0">
                <a:solidFill>
                  <a:srgbClr val="000000"/>
                </a:solidFill>
              </a:rPr>
              <a:t>s</a:t>
            </a:r>
            <a:r>
              <a:rPr lang="en" sz="1800" dirty="0" err="1">
                <a:solidFill>
                  <a:srgbClr val="000000"/>
                </a:solidFill>
              </a:rPr>
              <a:t>cience</a:t>
            </a:r>
            <a:r>
              <a:rPr lang="en" sz="1800" dirty="0">
                <a:solidFill>
                  <a:srgbClr val="000000"/>
                </a:solidFill>
              </a:rPr>
              <a:t> (demonstrating </a:t>
            </a:r>
            <a:r>
              <a:rPr lang="en-US" sz="1800" dirty="0">
                <a:solidFill>
                  <a:srgbClr val="000000"/>
                </a:solidFill>
              </a:rPr>
              <a:t>c</a:t>
            </a:r>
            <a:r>
              <a:rPr lang="en" sz="1800" dirty="0" err="1">
                <a:solidFill>
                  <a:srgbClr val="000000"/>
                </a:solidFill>
              </a:rPr>
              <a:t>ollege</a:t>
            </a:r>
            <a:r>
              <a:rPr lang="en" sz="1800" dirty="0">
                <a:solidFill>
                  <a:srgbClr val="000000"/>
                </a:solidFill>
              </a:rPr>
              <a:t> </a:t>
            </a:r>
            <a:r>
              <a:rPr lang="en-US" sz="1800" dirty="0">
                <a:solidFill>
                  <a:srgbClr val="000000"/>
                </a:solidFill>
              </a:rPr>
              <a:t>r</a:t>
            </a:r>
            <a:r>
              <a:rPr lang="en" sz="1800" dirty="0" err="1">
                <a:solidFill>
                  <a:srgbClr val="000000"/>
                </a:solidFill>
              </a:rPr>
              <a:t>eadiness</a:t>
            </a:r>
            <a:r>
              <a:rPr lang="en" sz="1800" dirty="0">
                <a:solidFill>
                  <a:srgbClr val="000000"/>
                </a:solidFill>
              </a:rPr>
              <a:t>)</a:t>
            </a:r>
            <a:endParaRPr sz="1800" dirty="0">
              <a:solidFill>
                <a:srgbClr val="000000"/>
              </a:solidFill>
            </a:endParaRPr>
          </a:p>
          <a:p>
            <a:pPr marL="0" indent="0">
              <a:lnSpc>
                <a:spcPct val="150000"/>
              </a:lnSpc>
              <a:spcBef>
                <a:spcPts val="0"/>
              </a:spcBef>
              <a:buNone/>
            </a:pPr>
            <a:r>
              <a:rPr lang="en" sz="1800" dirty="0">
                <a:solidFill>
                  <a:srgbClr val="000000"/>
                </a:solidFill>
              </a:rPr>
              <a:t>ASVAB </a:t>
            </a:r>
            <a:r>
              <a:rPr lang="en-US" sz="1800" dirty="0"/>
              <a:t>per requirements of military branch selected </a:t>
            </a:r>
          </a:p>
          <a:p>
            <a:pPr marL="0" indent="0">
              <a:lnSpc>
                <a:spcPct val="150000"/>
              </a:lnSpc>
              <a:spcBef>
                <a:spcPts val="0"/>
              </a:spcBef>
              <a:buNone/>
            </a:pPr>
            <a:r>
              <a:rPr lang="en" sz="1800" dirty="0">
                <a:solidFill>
                  <a:srgbClr val="000000"/>
                </a:solidFill>
              </a:rPr>
              <a:t>Senior </a:t>
            </a:r>
            <a:r>
              <a:rPr lang="en-US" sz="1800" dirty="0">
                <a:solidFill>
                  <a:srgbClr val="000000"/>
                </a:solidFill>
              </a:rPr>
              <a:t>p</a:t>
            </a:r>
            <a:r>
              <a:rPr lang="en" sz="1800" dirty="0" err="1">
                <a:solidFill>
                  <a:srgbClr val="000000"/>
                </a:solidFill>
              </a:rPr>
              <a:t>roject</a:t>
            </a:r>
            <a:r>
              <a:rPr lang="en" sz="1800" dirty="0">
                <a:solidFill>
                  <a:srgbClr val="000000"/>
                </a:solidFill>
              </a:rPr>
              <a:t>/</a:t>
            </a:r>
            <a:r>
              <a:rPr lang="en-US" sz="1800" dirty="0">
                <a:solidFill>
                  <a:srgbClr val="000000"/>
                </a:solidFill>
              </a:rPr>
              <a:t>s</a:t>
            </a:r>
            <a:r>
              <a:rPr lang="en" sz="1800" dirty="0" err="1">
                <a:solidFill>
                  <a:srgbClr val="000000"/>
                </a:solidFill>
              </a:rPr>
              <a:t>enior</a:t>
            </a:r>
            <a:r>
              <a:rPr lang="en" sz="1800" dirty="0">
                <a:solidFill>
                  <a:srgbClr val="000000"/>
                </a:solidFill>
              </a:rPr>
              <a:t> </a:t>
            </a:r>
            <a:r>
              <a:rPr lang="en-US" sz="1800" dirty="0">
                <a:solidFill>
                  <a:srgbClr val="000000"/>
                </a:solidFill>
              </a:rPr>
              <a:t>e</a:t>
            </a:r>
            <a:r>
              <a:rPr lang="en" sz="1800" dirty="0" err="1">
                <a:solidFill>
                  <a:srgbClr val="000000"/>
                </a:solidFill>
              </a:rPr>
              <a:t>xit</a:t>
            </a:r>
            <a:r>
              <a:rPr lang="en" sz="1800" dirty="0">
                <a:solidFill>
                  <a:srgbClr val="000000"/>
                </a:solidFill>
              </a:rPr>
              <a:t> </a:t>
            </a:r>
            <a:r>
              <a:rPr lang="en-US" sz="1800" dirty="0" err="1">
                <a:solidFill>
                  <a:srgbClr val="000000"/>
                </a:solidFill>
              </a:rPr>
              <a:t>i</a:t>
            </a:r>
            <a:r>
              <a:rPr lang="en" sz="1800" dirty="0" err="1">
                <a:solidFill>
                  <a:srgbClr val="000000"/>
                </a:solidFill>
              </a:rPr>
              <a:t>nterviews</a:t>
            </a:r>
            <a:endParaRPr sz="1800" dirty="0">
              <a:solidFill>
                <a:srgbClr val="000000"/>
              </a:solidFill>
            </a:endParaRPr>
          </a:p>
          <a:p>
            <a:pPr marL="0" indent="0">
              <a:lnSpc>
                <a:spcPct val="150000"/>
              </a:lnSpc>
              <a:spcBef>
                <a:spcPts val="0"/>
              </a:spcBef>
              <a:buNone/>
            </a:pPr>
            <a:r>
              <a:rPr lang="en" sz="1800" dirty="0">
                <a:solidFill>
                  <a:srgbClr val="000000"/>
                </a:solidFill>
              </a:rPr>
              <a:t>SAT </a:t>
            </a:r>
            <a:r>
              <a:rPr lang="en-US" sz="1800" dirty="0">
                <a:solidFill>
                  <a:srgbClr val="000000"/>
                </a:solidFill>
              </a:rPr>
              <a:t>s</a:t>
            </a:r>
            <a:r>
              <a:rPr lang="en" sz="1800" dirty="0">
                <a:solidFill>
                  <a:srgbClr val="000000"/>
                </a:solidFill>
              </a:rPr>
              <a:t>core (1060 or higher)</a:t>
            </a:r>
            <a:endParaRPr sz="1800" dirty="0">
              <a:solidFill>
                <a:srgbClr val="000000"/>
              </a:solidFill>
            </a:endParaRPr>
          </a:p>
          <a:p>
            <a:pPr marL="0" indent="0">
              <a:lnSpc>
                <a:spcPct val="150000"/>
              </a:lnSpc>
              <a:spcBef>
                <a:spcPts val="0"/>
              </a:spcBef>
              <a:buNone/>
            </a:pPr>
            <a:r>
              <a:rPr lang="en" sz="1800" dirty="0">
                <a:solidFill>
                  <a:srgbClr val="000000"/>
                </a:solidFill>
              </a:rPr>
              <a:t>Completing Board of Regents </a:t>
            </a:r>
            <a:r>
              <a:rPr lang="en-US" sz="1800" dirty="0">
                <a:solidFill>
                  <a:srgbClr val="000000"/>
                </a:solidFill>
              </a:rPr>
              <a:t>c</a:t>
            </a:r>
            <a:r>
              <a:rPr lang="en" sz="1800" dirty="0" err="1">
                <a:solidFill>
                  <a:srgbClr val="000000"/>
                </a:solidFill>
              </a:rPr>
              <a:t>urriculum</a:t>
            </a:r>
            <a:endParaRPr lang="en" sz="1800" dirty="0">
              <a:solidFill>
                <a:srgbClr val="000000"/>
              </a:solidFill>
            </a:endParaRPr>
          </a:p>
          <a:p>
            <a:pPr marL="0" indent="0">
              <a:lnSpc>
                <a:spcPct val="150000"/>
              </a:lnSpc>
              <a:spcBef>
                <a:spcPts val="0"/>
              </a:spcBef>
              <a:buNone/>
            </a:pPr>
            <a:r>
              <a:rPr lang="en-US" sz="1800" dirty="0"/>
              <a:t>International Baccalaureate Exam (4+)</a:t>
            </a:r>
          </a:p>
          <a:p>
            <a:pPr marL="0" indent="0">
              <a:lnSpc>
                <a:spcPct val="150000"/>
              </a:lnSpc>
              <a:spcBef>
                <a:spcPts val="0"/>
              </a:spcBef>
              <a:buNone/>
            </a:pPr>
            <a:r>
              <a:rPr lang="en-US" sz="1800" dirty="0"/>
              <a:t>Advanced Placement Exam (3+)</a:t>
            </a:r>
          </a:p>
          <a:p>
            <a:pPr marL="0" indent="0">
              <a:lnSpc>
                <a:spcPct val="150000"/>
              </a:lnSpc>
              <a:spcBef>
                <a:spcPts val="0"/>
              </a:spcBef>
              <a:buNone/>
            </a:pPr>
            <a:endParaRPr sz="1867" dirty="0">
              <a:solidFill>
                <a:srgbClr val="000000"/>
              </a:solidFill>
            </a:endParaRPr>
          </a:p>
        </p:txBody>
      </p:sp>
      <p:sp>
        <p:nvSpPr>
          <p:cNvPr id="302" name="Google Shape;302;p39"/>
          <p:cNvSpPr txBox="1">
            <a:spLocks noGrp="1"/>
          </p:cNvSpPr>
          <p:nvPr>
            <p:ph type="body" idx="2"/>
          </p:nvPr>
        </p:nvSpPr>
        <p:spPr>
          <a:xfrm>
            <a:off x="795608" y="1530969"/>
            <a:ext cx="9017200" cy="504000"/>
          </a:xfrm>
          <a:prstGeom prst="rect">
            <a:avLst/>
          </a:prstGeom>
        </p:spPr>
        <p:txBody>
          <a:bodyPr spcFirstLastPara="1" wrap="square" lIns="91433" tIns="45700" rIns="91433" bIns="45700" anchor="t" anchorCtr="0">
            <a:noAutofit/>
          </a:bodyPr>
          <a:lstStyle/>
          <a:p>
            <a:pPr marL="0" indent="0"/>
            <a:r>
              <a:rPr lang="en" dirty="0">
                <a:latin typeface="Open Sans Semibold" panose="020B0706030804020204" pitchFamily="34" charset="0"/>
                <a:ea typeface="Open Sans Semibold" panose="020B0706030804020204" pitchFamily="34" charset="0"/>
                <a:cs typeface="Open Sans Semibold" panose="020B0706030804020204" pitchFamily="34" charset="0"/>
              </a:rPr>
              <a:t>Academic Examples:</a:t>
            </a:r>
            <a:endParaRPr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03" name="Google Shape;303;p39"/>
          <p:cNvSpPr txBox="1">
            <a:spLocks noGrp="1"/>
          </p:cNvSpPr>
          <p:nvPr>
            <p:ph type="title"/>
          </p:nvPr>
        </p:nvSpPr>
        <p:spPr>
          <a:xfrm>
            <a:off x="838200" y="365125"/>
            <a:ext cx="10515600" cy="1068400"/>
          </a:xfrm>
          <a:prstGeom prst="rect">
            <a:avLst/>
          </a:prstGeom>
          <a:noFill/>
          <a:ln>
            <a:noFill/>
          </a:ln>
        </p:spPr>
        <p:txBody>
          <a:bodyPr spcFirstLastPara="1" wrap="square" lIns="45700" tIns="45700" rIns="45700" bIns="45700" anchor="ctr" anchorCtr="0">
            <a:normAutofit/>
          </a:bodyPr>
          <a:lstStyle/>
          <a:p>
            <a:pPr>
              <a:buClr>
                <a:schemeClr val="accent2"/>
              </a:buClr>
              <a:buSzPts val="3000"/>
            </a:pPr>
            <a:r>
              <a:rPr lang="en" sz="3200" dirty="0"/>
              <a:t>Postsecondary </a:t>
            </a:r>
            <a:r>
              <a:rPr lang="en-US" sz="3200" dirty="0"/>
              <a:t>a</a:t>
            </a:r>
            <a:r>
              <a:rPr lang="en" sz="3200" dirty="0"/>
              <a:t>ssets </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idx="4294967295"/>
          </p:nvPr>
        </p:nvSpPr>
        <p:spPr>
          <a:xfrm>
            <a:off x="485697" y="117285"/>
            <a:ext cx="9137651" cy="1068916"/>
          </a:xfrm>
          <a:prstGeom prst="rect">
            <a:avLst/>
          </a:prstGeom>
          <a:noFill/>
          <a:ln>
            <a:noFill/>
          </a:ln>
        </p:spPr>
        <p:txBody>
          <a:bodyPr spcFirstLastPara="1" wrap="square" lIns="45700" tIns="45700" rIns="45700" bIns="45700" anchor="ctr" anchorCtr="0">
            <a:normAutofit/>
          </a:bodyPr>
          <a:lstStyle/>
          <a:p>
            <a:pPr>
              <a:buClr>
                <a:schemeClr val="accent2"/>
              </a:buClr>
              <a:buSzPts val="2900"/>
            </a:pPr>
            <a:r>
              <a:rPr lang="en" sz="3867" dirty="0"/>
              <a:t>Course </a:t>
            </a:r>
            <a:r>
              <a:rPr lang="en-US" sz="3867" dirty="0"/>
              <a:t>c</a:t>
            </a:r>
            <a:r>
              <a:rPr lang="en" sz="3867" dirty="0" err="1"/>
              <a:t>lassifications</a:t>
            </a:r>
            <a:r>
              <a:rPr lang="en" sz="3867" dirty="0"/>
              <a:t>: NEW!!</a:t>
            </a:r>
            <a:endParaRPr dirty="0"/>
          </a:p>
        </p:txBody>
      </p:sp>
      <p:graphicFrame>
        <p:nvGraphicFramePr>
          <p:cNvPr id="275" name="Google Shape;275;p35"/>
          <p:cNvGraphicFramePr/>
          <p:nvPr/>
        </p:nvGraphicFramePr>
        <p:xfrm>
          <a:off x="639307" y="1026765"/>
          <a:ext cx="10303756" cy="4308577"/>
        </p:xfrm>
        <a:graphic>
          <a:graphicData uri="http://schemas.openxmlformats.org/drawingml/2006/table">
            <a:tbl>
              <a:tblPr bandRow="1"/>
              <a:tblGrid>
                <a:gridCol w="3810283">
                  <a:extLst>
                    <a:ext uri="{9D8B030D-6E8A-4147-A177-3AD203B41FA5}">
                      <a16:colId xmlns:a16="http://schemas.microsoft.com/office/drawing/2014/main" val="20000"/>
                    </a:ext>
                  </a:extLst>
                </a:gridCol>
                <a:gridCol w="6493473">
                  <a:extLst>
                    <a:ext uri="{9D8B030D-6E8A-4147-A177-3AD203B41FA5}">
                      <a16:colId xmlns:a16="http://schemas.microsoft.com/office/drawing/2014/main" val="20001"/>
                    </a:ext>
                  </a:extLst>
                </a:gridCol>
              </a:tblGrid>
              <a:tr h="437981">
                <a:tc>
                  <a:txBody>
                    <a:bodyPr/>
                    <a:lstStyle/>
                    <a:p>
                      <a:pPr marL="139700" marR="0" lvl="0" indent="0" algn="l" rtl="0">
                        <a:lnSpc>
                          <a:spcPct val="115000"/>
                        </a:lnSpc>
                        <a:spcBef>
                          <a:spcPts val="0"/>
                        </a:spcBef>
                        <a:spcAft>
                          <a:spcPts val="0"/>
                        </a:spcAft>
                        <a:buClr>
                          <a:schemeClr val="accent2"/>
                        </a:buClr>
                        <a:buSzPts val="1400"/>
                        <a:buFont typeface="Helvetica Neue"/>
                        <a:buNone/>
                      </a:pPr>
                      <a:r>
                        <a:rPr lang="en" sz="2700" strike="noStrike" cap="none" dirty="0">
                          <a:latin typeface="Open Sans Semibold" panose="020B0706030804020204" pitchFamily="34" charset="0"/>
                          <a:ea typeface="Open Sans Semibold" panose="020B0706030804020204" pitchFamily="34" charset="0"/>
                          <a:cs typeface="Open Sans Semibold" panose="020B0706030804020204" pitchFamily="34" charset="0"/>
                        </a:rPr>
                        <a:t>Present system:</a:t>
                      </a:r>
                      <a:endParaRPr sz="27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0" marR="0" marT="0" marB="0" anchor="ctr">
                    <a:noFill/>
                  </a:tcPr>
                </a:tc>
                <a:tc>
                  <a:txBody>
                    <a:bodyPr/>
                    <a:lstStyle/>
                    <a:p>
                      <a:pPr marL="139700" marR="0" lvl="0" indent="0" algn="l" rtl="0">
                        <a:lnSpc>
                          <a:spcPct val="115000"/>
                        </a:lnSpc>
                        <a:spcBef>
                          <a:spcPts val="0"/>
                        </a:spcBef>
                        <a:spcAft>
                          <a:spcPts val="0"/>
                        </a:spcAft>
                        <a:buClr>
                          <a:schemeClr val="accent2"/>
                        </a:buClr>
                        <a:buSzPts val="1400"/>
                        <a:buFont typeface="Helvetica Neue"/>
                        <a:buNone/>
                      </a:pPr>
                      <a:endParaRPr sz="27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0" marR="0" marT="0" marB="0" anchor="ctr">
                    <a:noFill/>
                  </a:tcPr>
                </a:tc>
                <a:extLst>
                  <a:ext uri="{0D108BD9-81ED-4DB2-BD59-A6C34878D82A}">
                    <a16:rowId xmlns:a16="http://schemas.microsoft.com/office/drawing/2014/main" val="10000"/>
                  </a:ext>
                </a:extLst>
              </a:tr>
              <a:tr h="1568823">
                <a:tc>
                  <a:txBody>
                    <a:bodyPr/>
                    <a:lstStyle/>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4 units of English Language Arts</a:t>
                      </a:r>
                      <a:endParaRPr sz="2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solidFill>
                      <a:srgbClr val="FFE0CA"/>
                    </a:solidFill>
                  </a:tcPr>
                </a:tc>
                <a:tc>
                  <a:txBody>
                    <a:bodyPr/>
                    <a:lstStyle/>
                    <a:p>
                      <a:pPr marL="139700" marR="0" lvl="0" indent="0" algn="l" rtl="0">
                        <a:lnSpc>
                          <a:spcPct val="115000"/>
                        </a:lnSpc>
                        <a:spcBef>
                          <a:spcPts val="0"/>
                        </a:spcBef>
                        <a:spcAft>
                          <a:spcPts val="0"/>
                        </a:spcAft>
                        <a:buClr>
                          <a:srgbClr val="000000"/>
                        </a:buClr>
                        <a:buSzPts val="1200"/>
                        <a:buFont typeface="Arial"/>
                        <a:buNone/>
                      </a:pPr>
                      <a:r>
                        <a:rPr lang="en" sz="2100" b="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Communications (4)</a:t>
                      </a:r>
                      <a:endParaRPr sz="2100" b="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3.5 - ELA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r</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eading,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w</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riting,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l</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iterature,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t</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echnical)</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1"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.5 - Communications</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Times"/>
                        </a:rPr>
                        <a:t> </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peech,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d</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ebate,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f</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orensics, journalism,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p</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ublic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peaking)</a:t>
                      </a:r>
                      <a:endParaRPr sz="2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solidFill>
                      <a:srgbClr val="FFCC99"/>
                    </a:solidFill>
                  </a:tcPr>
                </a:tc>
                <a:extLst>
                  <a:ext uri="{0D108BD9-81ED-4DB2-BD59-A6C34878D82A}">
                    <a16:rowId xmlns:a16="http://schemas.microsoft.com/office/drawing/2014/main" val="10001"/>
                  </a:ext>
                </a:extLst>
              </a:tr>
              <a:tr h="2296333">
                <a:tc>
                  <a:txBody>
                    <a:bodyPr/>
                    <a:lstStyle/>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3 units of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h</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istory &amp;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g</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overnment</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1 unit of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f</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ine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rts</a:t>
                      </a:r>
                      <a:endParaRPr sz="2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solidFill>
                      <a:srgbClr val="FFE0CA"/>
                    </a:solidFill>
                  </a:tcPr>
                </a:tc>
                <a:tc>
                  <a:txBody>
                    <a:bodyPr/>
                    <a:lstStyle/>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Society &amp; Humanities (4)</a:t>
                      </a: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NO CHANGE</a:t>
                      </a:r>
                      <a:endParaRPr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3.0 - Social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tudies</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Times"/>
                        </a:rPr>
                        <a:t> </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w</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orld, US,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g</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ov</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ernment</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1.0  - Fine Arts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m</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usic,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d</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ance,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rt,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t</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heater, etc.)</a:t>
                      </a:r>
                    </a:p>
                    <a:p>
                      <a:pPr marL="139700" marR="0" lvl="0" indent="0" algn="l" rtl="0">
                        <a:lnSpc>
                          <a:spcPct val="115000"/>
                        </a:lnSpc>
                        <a:spcBef>
                          <a:spcPts val="0"/>
                        </a:spcBef>
                        <a:spcAft>
                          <a:spcPts val="0"/>
                        </a:spcAft>
                        <a:buClr>
                          <a:srgbClr val="000000"/>
                        </a:buClr>
                        <a:buSzPts val="1200"/>
                        <a:buFont typeface="Arial"/>
                        <a:buNone/>
                      </a:pP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endParaRPr sz="2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solidFill>
                      <a:srgbClr val="FFCC9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1131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43435c3d5d_0_27"/>
          <p:cNvSpPr txBox="1">
            <a:spLocks noGrp="1"/>
          </p:cNvSpPr>
          <p:nvPr>
            <p:ph type="title"/>
          </p:nvPr>
        </p:nvSpPr>
        <p:spPr>
          <a:xfrm>
            <a:off x="753018" y="365125"/>
            <a:ext cx="11579100" cy="11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45454"/>
              <a:buNone/>
            </a:pPr>
            <a:r>
              <a:rPr lang="en-US" sz="3600" dirty="0"/>
              <a:t>We will continue to identify students at secondary level needing reading instruction/support</a:t>
            </a:r>
            <a:endParaRPr sz="3600" dirty="0"/>
          </a:p>
        </p:txBody>
      </p:sp>
      <p:sp>
        <p:nvSpPr>
          <p:cNvPr id="153" name="Google Shape;153;g143435c3d5d_0_27"/>
          <p:cNvSpPr txBox="1">
            <a:spLocks noGrp="1"/>
          </p:cNvSpPr>
          <p:nvPr>
            <p:ph type="body" idx="2"/>
          </p:nvPr>
        </p:nvSpPr>
        <p:spPr>
          <a:xfrm>
            <a:off x="106326" y="1312406"/>
            <a:ext cx="11142919" cy="4588663"/>
          </a:xfrm>
          <a:prstGeom prst="rect">
            <a:avLst/>
          </a:prstGeom>
          <a:noFill/>
          <a:ln>
            <a:noFill/>
          </a:ln>
        </p:spPr>
        <p:txBody>
          <a:bodyPr spcFirstLastPara="1" wrap="square" lIns="91425" tIns="45700" rIns="91425" bIns="45700" anchor="t" anchorCtr="0">
            <a:noAutofit/>
          </a:bodyPr>
          <a:lstStyle/>
          <a:p>
            <a:pPr marL="914400" lvl="0" indent="0" algn="l" rtl="0">
              <a:lnSpc>
                <a:spcPct val="100000"/>
              </a:lnSpc>
              <a:spcBef>
                <a:spcPts val="1000"/>
              </a:spcBef>
              <a:spcAft>
                <a:spcPts val="0"/>
              </a:spcAft>
              <a:buSzPts val="2400"/>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914400" lvl="0" indent="0" algn="l" rtl="0">
              <a:lnSpc>
                <a:spcPct val="100000"/>
              </a:lnSpc>
              <a:spcBef>
                <a:spcPts val="1000"/>
              </a:spcBef>
              <a:spcAft>
                <a:spcPts val="0"/>
              </a:spcAft>
              <a:buSzPts val="2400"/>
              <a:buNone/>
            </a:pPr>
            <a:r>
              <a:rPr lang="en-US" sz="1400" b="1" dirty="0">
                <a:latin typeface="Open Sans" panose="020B0606030504020204" pitchFamily="34" charset="0"/>
                <a:ea typeface="Open Sans" panose="020B0606030504020204" pitchFamily="34" charset="0"/>
                <a:cs typeface="Open Sans" panose="020B0606030504020204" pitchFamily="34" charset="0"/>
              </a:rPr>
              <a:t>All 9</a:t>
            </a:r>
            <a:r>
              <a:rPr lang="en-US" sz="1400" b="1" baseline="30000" dirty="0">
                <a:latin typeface="Open Sans" panose="020B0606030504020204" pitchFamily="34" charset="0"/>
                <a:ea typeface="Open Sans" panose="020B0606030504020204" pitchFamily="34" charset="0"/>
                <a:cs typeface="Open Sans" panose="020B0606030504020204" pitchFamily="34" charset="0"/>
              </a:rPr>
              <a:t>th</a:t>
            </a:r>
            <a:r>
              <a:rPr lang="en-US" sz="1400" b="1" dirty="0">
                <a:latin typeface="Open Sans" panose="020B0606030504020204" pitchFamily="34" charset="0"/>
                <a:ea typeface="Open Sans" panose="020B0606030504020204" pitchFamily="34" charset="0"/>
                <a:cs typeface="Open Sans" panose="020B0606030504020204" pitchFamily="34" charset="0"/>
              </a:rPr>
              <a:t> graders </a:t>
            </a:r>
            <a:r>
              <a:rPr lang="en-US" sz="1400" dirty="0">
                <a:latin typeface="Open Sans" panose="020B0606030504020204" pitchFamily="34" charset="0"/>
                <a:ea typeface="Open Sans" panose="020B0606030504020204" pitchFamily="34" charset="0"/>
                <a:cs typeface="Open Sans" panose="020B0606030504020204" pitchFamily="34" charset="0"/>
              </a:rPr>
              <a:t>would be screened in the fall on timed comprehension measure (valid, reliable, nationally normed screener). </a:t>
            </a:r>
          </a:p>
          <a:p>
            <a:pPr marL="914400" lvl="0" indent="0" algn="l" rtl="0">
              <a:lnSpc>
                <a:spcPct val="100000"/>
              </a:lnSpc>
              <a:spcBef>
                <a:spcPts val="1000"/>
              </a:spcBef>
              <a:spcAft>
                <a:spcPts val="0"/>
              </a:spcAft>
              <a:buSzPts val="2400"/>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371600" indent="-457200">
              <a:lnSpc>
                <a:spcPct val="100000"/>
              </a:lnSpc>
            </a:pPr>
            <a:r>
              <a:rPr lang="en-US" sz="1400" dirty="0">
                <a:latin typeface="Open Sans" panose="020B0606030504020204" pitchFamily="34" charset="0"/>
                <a:ea typeface="Open Sans" panose="020B0606030504020204" pitchFamily="34" charset="0"/>
                <a:cs typeface="Open Sans" panose="020B0606030504020204" pitchFamily="34" charset="0"/>
              </a:rPr>
              <a:t>If student scores at or above benchmark (40</a:t>
            </a:r>
            <a:r>
              <a:rPr lang="en-US" sz="1400" baseline="30000" dirty="0">
                <a:latin typeface="Open Sans" panose="020B0606030504020204" pitchFamily="34" charset="0"/>
                <a:ea typeface="Open Sans" panose="020B0606030504020204" pitchFamily="34" charset="0"/>
                <a:cs typeface="Open Sans" panose="020B0606030504020204" pitchFamily="34" charset="0"/>
              </a:rPr>
              <a:t>th</a:t>
            </a:r>
            <a:r>
              <a:rPr lang="en-US" sz="1400" dirty="0">
                <a:latin typeface="Open Sans" panose="020B0606030504020204" pitchFamily="34" charset="0"/>
                <a:ea typeface="Open Sans" panose="020B0606030504020204" pitchFamily="34" charset="0"/>
                <a:cs typeface="Open Sans" panose="020B0606030504020204" pitchFamily="34" charset="0"/>
              </a:rPr>
              <a:t> percentile) they can exit secondary screening (unless teacher or parent concern)</a:t>
            </a:r>
          </a:p>
          <a:p>
            <a:pPr marL="914400" indent="0">
              <a:lnSpc>
                <a:spcPct val="100000"/>
              </a:lnSpc>
              <a:buNone/>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371600" indent="-457200">
              <a:lnSpc>
                <a:spcPct val="100000"/>
              </a:lnSpc>
            </a:pPr>
            <a:r>
              <a:rPr lang="en-US" sz="1400" dirty="0">
                <a:latin typeface="Open Sans" panose="020B0606030504020204" pitchFamily="34" charset="0"/>
                <a:ea typeface="Open Sans" panose="020B0606030504020204" pitchFamily="34" charset="0"/>
                <a:cs typeface="Open Sans" panose="020B0606030504020204" pitchFamily="34" charset="0"/>
              </a:rPr>
              <a:t>If student flags at </a:t>
            </a:r>
            <a:r>
              <a:rPr lang="en-US" sz="1400" dirty="0">
                <a:solidFill>
                  <a:srgbClr val="FF0000"/>
                </a:solidFill>
                <a:latin typeface="Open Sans" panose="020B0606030504020204" pitchFamily="34" charset="0"/>
                <a:ea typeface="Open Sans" panose="020B0606030504020204" pitchFamily="34" charset="0"/>
                <a:cs typeface="Open Sans" panose="020B0606030504020204" pitchFamily="34" charset="0"/>
              </a:rPr>
              <a:t>some or high risk</a:t>
            </a:r>
            <a:r>
              <a:rPr lang="en-US" sz="1400" dirty="0">
                <a:latin typeface="Open Sans" panose="020B0606030504020204" pitchFamily="34" charset="0"/>
                <a:ea typeface="Open Sans" panose="020B0606030504020204" pitchFamily="34" charset="0"/>
                <a:cs typeface="Open Sans" panose="020B0606030504020204" pitchFamily="34" charset="0"/>
              </a:rPr>
              <a:t>, score can be validated by methods below (and possibly others to be determined), and student can be exempt from further screening with: </a:t>
            </a:r>
          </a:p>
          <a:p>
            <a:pPr marL="1828800" lvl="1" indent="-457200">
              <a:lnSpc>
                <a:spcPct val="100000"/>
              </a:lnSpc>
            </a:pPr>
            <a:r>
              <a:rPr lang="en-US" sz="1400" dirty="0" err="1">
                <a:latin typeface="Open Sans" panose="020B0606030504020204" pitchFamily="34" charset="0"/>
                <a:ea typeface="Open Sans" panose="020B0606030504020204" pitchFamily="34" charset="0"/>
                <a:cs typeface="Open Sans" panose="020B0606030504020204" pitchFamily="34" charset="0"/>
              </a:rPr>
              <a:t>PreACT</a:t>
            </a:r>
            <a:r>
              <a:rPr lang="en-US" sz="1400" dirty="0">
                <a:latin typeface="Open Sans" panose="020B0606030504020204" pitchFamily="34" charset="0"/>
                <a:ea typeface="Open Sans" panose="020B0606030504020204" pitchFamily="34" charset="0"/>
                <a:cs typeface="Open Sans" panose="020B0606030504020204" pitchFamily="34" charset="0"/>
              </a:rPr>
              <a:t> (9</a:t>
            </a:r>
            <a:r>
              <a:rPr lang="en-US" sz="1400" baseline="30000" dirty="0">
                <a:latin typeface="Open Sans" panose="020B0606030504020204" pitchFamily="34" charset="0"/>
                <a:ea typeface="Open Sans" panose="020B0606030504020204" pitchFamily="34" charset="0"/>
                <a:cs typeface="Open Sans" panose="020B0606030504020204" pitchFamily="34" charset="0"/>
              </a:rPr>
              <a:t>th</a:t>
            </a:r>
            <a:r>
              <a:rPr lang="en-US" sz="1400" dirty="0">
                <a:latin typeface="Open Sans" panose="020B0606030504020204" pitchFamily="34" charset="0"/>
                <a:ea typeface="Open Sans" panose="020B0606030504020204" pitchFamily="34" charset="0"/>
                <a:cs typeface="Open Sans" panose="020B0606030504020204" pitchFamily="34" charset="0"/>
              </a:rPr>
              <a:t> Grade) of 16 or above</a:t>
            </a:r>
          </a:p>
          <a:p>
            <a:pPr marL="1828800" lvl="1" indent="-457200">
              <a:lnSpc>
                <a:spcPct val="100000"/>
              </a:lnSpc>
            </a:pPr>
            <a:r>
              <a:rPr lang="en-US" sz="1400" dirty="0">
                <a:latin typeface="Open Sans" panose="020B0606030504020204" pitchFamily="34" charset="0"/>
                <a:ea typeface="Open Sans" panose="020B0606030504020204" pitchFamily="34" charset="0"/>
                <a:cs typeface="Open Sans" panose="020B0606030504020204" pitchFamily="34" charset="0"/>
              </a:rPr>
              <a:t>ACT ELA 18 or above</a:t>
            </a:r>
          </a:p>
          <a:p>
            <a:pPr marL="1828800" lvl="1" indent="-457200">
              <a:lnSpc>
                <a:spcPct val="100000"/>
              </a:lnSpc>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371600" indent="-457200">
              <a:lnSpc>
                <a:spcPct val="100000"/>
              </a:lnSpc>
            </a:pPr>
            <a:r>
              <a:rPr lang="en-US" sz="1400" dirty="0">
                <a:latin typeface="Open Sans" panose="020B0606030504020204" pitchFamily="34" charset="0"/>
                <a:ea typeface="Open Sans" panose="020B0606030504020204" pitchFamily="34" charset="0"/>
                <a:cs typeface="Open Sans" panose="020B0606030504020204" pitchFamily="34" charset="0"/>
              </a:rPr>
              <a:t>Students who do not meet the above requirements and score at risk, should be given the CBM/ Oral Reading Fluency assessment with comprehension questions and diagnostics that would be useful in determining how to provide core support or reading intervention. They should continue progress monitoring and universal screening until they have scored at benchmark 40</a:t>
            </a:r>
            <a:r>
              <a:rPr lang="en-US" sz="1400" baseline="30000" dirty="0">
                <a:latin typeface="Open Sans" panose="020B0606030504020204" pitchFamily="34" charset="0"/>
                <a:ea typeface="Open Sans" panose="020B0606030504020204" pitchFamily="34" charset="0"/>
                <a:cs typeface="Open Sans" panose="020B0606030504020204" pitchFamily="34" charset="0"/>
              </a:rPr>
              <a:t>th</a:t>
            </a:r>
            <a:r>
              <a:rPr lang="en-US" sz="1400" dirty="0">
                <a:latin typeface="Open Sans" panose="020B0606030504020204" pitchFamily="34" charset="0"/>
                <a:ea typeface="Open Sans" panose="020B0606030504020204" pitchFamily="34" charset="0"/>
                <a:cs typeface="Open Sans" panose="020B0606030504020204" pitchFamily="34" charset="0"/>
              </a:rPr>
              <a:t> percentile or above).</a:t>
            </a:r>
            <a:endParaRPr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59018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idx="4294967295"/>
          </p:nvPr>
        </p:nvSpPr>
        <p:spPr>
          <a:xfrm>
            <a:off x="574908" y="247239"/>
            <a:ext cx="9286333" cy="1068916"/>
          </a:xfrm>
          <a:prstGeom prst="rect">
            <a:avLst/>
          </a:prstGeom>
          <a:noFill/>
          <a:ln>
            <a:noFill/>
          </a:ln>
        </p:spPr>
        <p:txBody>
          <a:bodyPr spcFirstLastPara="1" wrap="square" lIns="45700" tIns="45700" rIns="45700" bIns="45700" anchor="ctr" anchorCtr="0">
            <a:normAutofit/>
          </a:bodyPr>
          <a:lstStyle/>
          <a:p>
            <a:pPr>
              <a:buClr>
                <a:schemeClr val="accent2"/>
              </a:buClr>
              <a:buSzPts val="2900"/>
            </a:pPr>
            <a:r>
              <a:rPr lang="en" sz="4267" dirty="0"/>
              <a:t>Course </a:t>
            </a:r>
            <a:r>
              <a:rPr lang="en-US" sz="4267" dirty="0"/>
              <a:t>c</a:t>
            </a:r>
            <a:r>
              <a:rPr lang="en" sz="4267" dirty="0" err="1"/>
              <a:t>lassifications</a:t>
            </a:r>
            <a:r>
              <a:rPr lang="en" sz="4267" dirty="0"/>
              <a:t>: NEW!!</a:t>
            </a:r>
            <a:endParaRPr sz="4267" dirty="0"/>
          </a:p>
        </p:txBody>
      </p:sp>
      <p:graphicFrame>
        <p:nvGraphicFramePr>
          <p:cNvPr id="281" name="Google Shape;281;p36"/>
          <p:cNvGraphicFramePr/>
          <p:nvPr/>
        </p:nvGraphicFramePr>
        <p:xfrm>
          <a:off x="574909" y="1026073"/>
          <a:ext cx="10735421" cy="5294077"/>
        </p:xfrm>
        <a:graphic>
          <a:graphicData uri="http://schemas.openxmlformats.org/drawingml/2006/table">
            <a:tbl>
              <a:tblPr bandRow="1"/>
              <a:tblGrid>
                <a:gridCol w="2904721">
                  <a:extLst>
                    <a:ext uri="{9D8B030D-6E8A-4147-A177-3AD203B41FA5}">
                      <a16:colId xmlns:a16="http://schemas.microsoft.com/office/drawing/2014/main" val="20000"/>
                    </a:ext>
                  </a:extLst>
                </a:gridCol>
                <a:gridCol w="7830700">
                  <a:extLst>
                    <a:ext uri="{9D8B030D-6E8A-4147-A177-3AD203B41FA5}">
                      <a16:colId xmlns:a16="http://schemas.microsoft.com/office/drawing/2014/main" val="20001"/>
                    </a:ext>
                  </a:extLst>
                </a:gridCol>
              </a:tblGrid>
              <a:tr h="783401">
                <a:tc>
                  <a:txBody>
                    <a:bodyPr/>
                    <a:lstStyle/>
                    <a:p>
                      <a:pPr marL="139700" marR="0" lvl="0" indent="0" algn="l" rtl="0">
                        <a:lnSpc>
                          <a:spcPct val="100000"/>
                        </a:lnSpc>
                        <a:spcBef>
                          <a:spcPts val="0"/>
                        </a:spcBef>
                        <a:spcAft>
                          <a:spcPts val="0"/>
                        </a:spcAft>
                        <a:buClr>
                          <a:schemeClr val="accent2"/>
                        </a:buClr>
                        <a:buSzPts val="1400"/>
                        <a:buFont typeface="Helvetica Neue"/>
                        <a:buNone/>
                      </a:pPr>
                      <a:r>
                        <a:rPr lang="en" sz="27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rPr>
                        <a:t>Present system:</a:t>
                      </a:r>
                      <a:endParaRPr sz="2700" dirty="0">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0" marR="0" marT="0" marB="0" anchor="ctr">
                    <a:solidFill>
                      <a:schemeClr val="bg1"/>
                    </a:solidFill>
                  </a:tcPr>
                </a:tc>
                <a:tc>
                  <a:txBody>
                    <a:bodyPr/>
                    <a:lstStyle/>
                    <a:p>
                      <a:pPr marL="139700" marR="0" lvl="0" indent="0" algn="l" rtl="0">
                        <a:lnSpc>
                          <a:spcPct val="100000"/>
                        </a:lnSpc>
                        <a:spcBef>
                          <a:spcPts val="0"/>
                        </a:spcBef>
                        <a:spcAft>
                          <a:spcPts val="0"/>
                        </a:spcAft>
                        <a:buClr>
                          <a:schemeClr val="accent2"/>
                        </a:buClr>
                        <a:buSzPts val="1400"/>
                        <a:buFont typeface="Helvetica Neue"/>
                        <a:buNone/>
                      </a:pPr>
                      <a:endParaRPr sz="2700" dirty="0">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0" marR="0" marT="0" marB="0" anchor="ctr">
                    <a:solidFill>
                      <a:schemeClr val="bg1"/>
                    </a:solidFill>
                  </a:tcPr>
                </a:tc>
                <a:extLst>
                  <a:ext uri="{0D108BD9-81ED-4DB2-BD59-A6C34878D82A}">
                    <a16:rowId xmlns:a16="http://schemas.microsoft.com/office/drawing/2014/main" val="10000"/>
                  </a:ext>
                </a:extLst>
              </a:tr>
              <a:tr h="1811106">
                <a:tc>
                  <a:txBody>
                    <a:bodyPr/>
                    <a:lstStyle/>
                    <a:p>
                      <a:pPr marL="139700" marR="0" lvl="0" indent="0" algn="l" rtl="0">
                        <a:lnSpc>
                          <a:spcPct val="150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3 units of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cience</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50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3 units of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m</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ath</a:t>
                      </a:r>
                      <a:endParaRPr lang="en" sz="2100" u="none" strike="noStrik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txBody>
                  <a:tcPr marL="0" marR="0" marT="0" marB="0" anchor="ctr">
                    <a:solidFill>
                      <a:srgbClr val="FFE0CA"/>
                    </a:solidFill>
                  </a:tcPr>
                </a:tc>
                <a:tc>
                  <a:txBody>
                    <a:bodyPr/>
                    <a:lstStyle/>
                    <a:p>
                      <a:pPr marL="139700" marR="0" lvl="0" indent="0" algn="l" rtl="0">
                        <a:lnSpc>
                          <a:spcPct val="150000"/>
                        </a:lnSpc>
                        <a:spcBef>
                          <a:spcPts val="0"/>
                        </a:spcBef>
                        <a:spcAft>
                          <a:spcPts val="0"/>
                        </a:spcAft>
                        <a:buClr>
                          <a:srgbClr val="000000"/>
                        </a:buClr>
                        <a:buSzPts val="1200"/>
                        <a:buFont typeface="Arial"/>
                        <a:buNone/>
                      </a:pPr>
                      <a:r>
                        <a:rPr lang="en"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STEM (</a:t>
                      </a:r>
                      <a:r>
                        <a:rPr lang="en" sz="2100"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7</a:t>
                      </a:r>
                      <a:r>
                        <a:rPr lang="en"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a:t>
                      </a:r>
                      <a:endParaRPr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Times"/>
                      </a:endParaRPr>
                    </a:p>
                    <a:p>
                      <a:pPr marL="139700" marR="0" lvl="0" indent="0" algn="l" rtl="0">
                        <a:lnSpc>
                          <a:spcPct val="100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3 -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M</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ath</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lgebraic</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and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g</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eometric</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concepts)</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00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3 -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cience</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p</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hysical</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b</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iological</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arth</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pace)</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139700" lvl="0" indent="0" algn="l" rtl="0">
                        <a:lnSpc>
                          <a:spcPct val="100000"/>
                        </a:lnSpc>
                        <a:spcBef>
                          <a:spcPts val="0"/>
                        </a:spcBef>
                        <a:spcAft>
                          <a:spcPts val="0"/>
                        </a:spcAft>
                        <a:buClr>
                          <a:srgbClr val="000000"/>
                        </a:buClr>
                        <a:buSzPts val="1200"/>
                        <a:buFont typeface="Arial"/>
                        <a:buNone/>
                      </a:pP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1 - STEM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e</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lective</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c</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omputer</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cience</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dvanced</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m</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ath</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dvanced</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s</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cience</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robotics,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dvanced</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CTE,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a</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dvanced</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dirty="0">
                          <a:latin typeface="Open Sans Light" panose="020B0306030504020204" pitchFamily="34" charset="0"/>
                          <a:ea typeface="Open Sans Light" panose="020B0306030504020204" pitchFamily="34" charset="0"/>
                          <a:cs typeface="Open Sans Light" panose="020B0306030504020204" pitchFamily="34" charset="0"/>
                          <a:sym typeface="Arial"/>
                        </a:rPr>
                        <a:t>t</a:t>
                      </a:r>
                      <a:r>
                        <a:rPr lang="en" sz="2100" dirty="0" err="1">
                          <a:latin typeface="Open Sans Light" panose="020B0306030504020204" pitchFamily="34" charset="0"/>
                          <a:ea typeface="Open Sans Light" panose="020B0306030504020204" pitchFamily="34" charset="0"/>
                          <a:cs typeface="Open Sans Light" panose="020B0306030504020204" pitchFamily="34" charset="0"/>
                          <a:sym typeface="Arial"/>
                        </a:rPr>
                        <a:t>echnology</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Arial"/>
                        </a:rPr>
                        <a:t>, agriculture, etc.)</a:t>
                      </a:r>
                      <a:endParaRPr sz="2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txBody>
                  <a:tcPr marL="0" marR="0" marT="0" marB="0" anchor="ctr">
                    <a:solidFill>
                      <a:srgbClr val="FFCC99"/>
                    </a:solidFill>
                  </a:tcPr>
                </a:tc>
                <a:extLst>
                  <a:ext uri="{0D108BD9-81ED-4DB2-BD59-A6C34878D82A}">
                    <a16:rowId xmlns:a16="http://schemas.microsoft.com/office/drawing/2014/main" val="10001"/>
                  </a:ext>
                </a:extLst>
              </a:tr>
              <a:tr h="2430416">
                <a:tc>
                  <a:txBody>
                    <a:bodyPr/>
                    <a:lstStyle/>
                    <a:p>
                      <a:pPr marL="139700" marR="0" lvl="0" indent="0" algn="l" rtl="0">
                        <a:lnSpc>
                          <a:spcPct val="150000"/>
                        </a:lnSpc>
                        <a:spcBef>
                          <a:spcPts val="0"/>
                        </a:spcBef>
                        <a:spcAft>
                          <a:spcPts val="0"/>
                        </a:spcAft>
                        <a:buClr>
                          <a:srgbClr val="000000"/>
                        </a:buClr>
                        <a:buSzPts val="1200"/>
                        <a:buFont typeface="Arial"/>
                        <a:buNone/>
                      </a:pPr>
                      <a:r>
                        <a:rPr lang="en" sz="2100" u="none" strike="noStrike" cap="none">
                          <a:latin typeface="Open Sans Light" panose="020B0306030504020204" pitchFamily="34" charset="0"/>
                          <a:ea typeface="Open Sans Light" panose="020B0306030504020204" pitchFamily="34" charset="0"/>
                          <a:cs typeface="Open Sans Light" panose="020B0306030504020204" pitchFamily="34" charset="0"/>
                          <a:sym typeface="Arial"/>
                        </a:rPr>
                        <a:t>1 unit of PE</a:t>
                      </a:r>
                      <a:endParaRPr sz="2100" u="none" strike="noStrike" cap="none">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50000"/>
                        </a:lnSpc>
                        <a:spcBef>
                          <a:spcPts val="0"/>
                        </a:spcBef>
                        <a:spcAft>
                          <a:spcPts val="0"/>
                        </a:spcAft>
                        <a:buClr>
                          <a:srgbClr val="000000"/>
                        </a:buClr>
                        <a:buSzPts val="1200"/>
                        <a:buFont typeface="Arial"/>
                        <a:buNone/>
                      </a:pPr>
                      <a:r>
                        <a:rPr lang="en" sz="2100" u="none" strike="noStrike" cap="none">
                          <a:latin typeface="Open Sans Light" panose="020B0306030504020204" pitchFamily="34" charset="0"/>
                          <a:ea typeface="Open Sans Light" panose="020B0306030504020204" pitchFamily="34" charset="0"/>
                          <a:cs typeface="Open Sans Light" panose="020B0306030504020204" pitchFamily="34" charset="0"/>
                          <a:sym typeface="Arial"/>
                        </a:rPr>
                        <a:t>6 units of </a:t>
                      </a:r>
                      <a:r>
                        <a:rPr lang="en-US" sz="2100" u="none" strike="noStrike" cap="none">
                          <a:latin typeface="Open Sans Light" panose="020B0306030504020204" pitchFamily="34" charset="0"/>
                          <a:ea typeface="Open Sans Light" panose="020B0306030504020204" pitchFamily="34" charset="0"/>
                          <a:cs typeface="Open Sans Light" panose="020B0306030504020204" pitchFamily="34" charset="0"/>
                          <a:sym typeface="Arial"/>
                        </a:rPr>
                        <a:t>e</a:t>
                      </a:r>
                      <a:r>
                        <a:rPr lang="en" sz="2100" u="none" strike="noStrike" cap="none">
                          <a:latin typeface="Open Sans Light" panose="020B0306030504020204" pitchFamily="34" charset="0"/>
                          <a:ea typeface="Open Sans Light" panose="020B0306030504020204" pitchFamily="34" charset="0"/>
                          <a:cs typeface="Open Sans Light" panose="020B0306030504020204" pitchFamily="34" charset="0"/>
                          <a:sym typeface="Arial"/>
                        </a:rPr>
                        <a:t>lectives</a:t>
                      </a:r>
                      <a:endParaRPr sz="2100" u="none" strike="noStrike" cap="none">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Times"/>
                      </a:endParaRPr>
                    </a:p>
                  </a:txBody>
                  <a:tcPr marL="0" marR="0" marT="0" marB="0" anchor="ctr">
                    <a:solidFill>
                      <a:srgbClr val="FFE0CA"/>
                    </a:solidFill>
                  </a:tcPr>
                </a:tc>
                <a:tc>
                  <a:txBody>
                    <a:bodyPr/>
                    <a:lstStyle/>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Arial"/>
                        </a:rPr>
                        <a:t>Employability &amp; Life Skills (6)</a:t>
                      </a:r>
                      <a:endParaRPr sz="2100" u="none" strike="noStrike" cap="none" dirty="0">
                        <a:latin typeface="Open Sans Semibold" panose="020B0706030804020204" pitchFamily="34" charset="0"/>
                        <a:ea typeface="Open Sans Semibold" panose="020B0706030804020204" pitchFamily="34" charset="0"/>
                        <a:cs typeface="Open Sans Semibold" panose="020B07060308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.5 - Physical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ducation</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.5 - Health</a:t>
                      </a:r>
                      <a:endParaRPr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.5 -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F</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inancial</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l</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iteracy</a:t>
                      </a:r>
                      <a:endPar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139700" marR="0" lvl="0" indent="0" algn="l" rtl="0">
                        <a:lnSpc>
                          <a:spcPct val="115000"/>
                        </a:lnSpc>
                        <a:spcBef>
                          <a:spcPts val="0"/>
                        </a:spcBef>
                        <a:spcAft>
                          <a:spcPts val="0"/>
                        </a:spcAft>
                        <a:buClr>
                          <a:srgbClr val="000000"/>
                        </a:buClr>
                        <a:buSzPts val="1200"/>
                        <a:buFont typeface="Arial"/>
                        <a:buNone/>
                      </a:pP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Times"/>
                        </a:rPr>
                        <a:t> </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4.5 - IPS </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c</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hoices</a:t>
                      </a:r>
                      <a:r>
                        <a:rPr lang="en" sz="2100" dirty="0">
                          <a:latin typeface="Open Sans Light" panose="020B0306030504020204" pitchFamily="34" charset="0"/>
                          <a:ea typeface="Open Sans Light" panose="020B0306030504020204" pitchFamily="34" charset="0"/>
                          <a:cs typeface="Open Sans Light" panose="020B0306030504020204" pitchFamily="34" charset="0"/>
                          <a:sym typeface="Times"/>
                        </a:rPr>
                        <a:t> </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a:t>
                      </a:r>
                      <a:r>
                        <a:rPr lang="en-US"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e</a:t>
                      </a:r>
                      <a:r>
                        <a:rPr lang="en" sz="2100" u="none" strike="noStrike" cap="none" dirty="0" err="1">
                          <a:latin typeface="Open Sans Light" panose="020B0306030504020204" pitchFamily="34" charset="0"/>
                          <a:ea typeface="Open Sans Light" panose="020B0306030504020204" pitchFamily="34" charset="0"/>
                          <a:cs typeface="Open Sans Light" panose="020B0306030504020204" pitchFamily="34" charset="0"/>
                          <a:sym typeface="Arial"/>
                        </a:rPr>
                        <a:t>mphasis</a:t>
                      </a: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 on CTE/Pathway</a:t>
                      </a:r>
                      <a:b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br>
                      <a:r>
                        <a:rPr lang="en" sz="2100" u="none" strike="noStrike" cap="none" dirty="0">
                          <a:latin typeface="Open Sans Light" panose="020B0306030504020204" pitchFamily="34" charset="0"/>
                          <a:ea typeface="Open Sans Light" panose="020B0306030504020204" pitchFamily="34" charset="0"/>
                          <a:cs typeface="Open Sans Light" panose="020B0306030504020204" pitchFamily="34" charset="0"/>
                          <a:sym typeface="Arial"/>
                        </a:rPr>
                        <a:t>courses)</a:t>
                      </a:r>
                      <a:endParaRPr sz="2100" dirty="0">
                        <a:solidFill>
                          <a:schemeClr val="tx1"/>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sym typeface="Arial"/>
                      </a:endParaRPr>
                    </a:p>
                  </a:txBody>
                  <a:tcPr marL="0" marR="0" marT="0" marB="0" anchor="ctr">
                    <a:solidFill>
                      <a:srgbClr val="FFCC9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7099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839788" y="365125"/>
            <a:ext cx="10515600" cy="1149200"/>
          </a:xfrm>
          <a:prstGeom prst="rect">
            <a:avLst/>
          </a:prstGeom>
          <a:noFill/>
          <a:ln>
            <a:noFill/>
          </a:ln>
        </p:spPr>
        <p:txBody>
          <a:bodyPr spcFirstLastPara="1" wrap="square" lIns="91433" tIns="45700" rIns="91433" bIns="45700" anchor="ctr" anchorCtr="0">
            <a:noAutofit/>
          </a:bodyPr>
          <a:lstStyle/>
          <a:p>
            <a:pPr>
              <a:buSzPts val="3000"/>
            </a:pPr>
            <a:r>
              <a:rPr lang="en" sz="4267"/>
              <a:t>Other Focus Areas</a:t>
            </a:r>
            <a:endParaRPr sz="4267"/>
          </a:p>
        </p:txBody>
      </p:sp>
      <p:sp>
        <p:nvSpPr>
          <p:cNvPr id="394" name="Google Shape;394;p50"/>
          <p:cNvSpPr txBox="1">
            <a:spLocks noGrp="1"/>
          </p:cNvSpPr>
          <p:nvPr>
            <p:ph type="body" idx="2"/>
          </p:nvPr>
        </p:nvSpPr>
        <p:spPr>
          <a:xfrm>
            <a:off x="839800" y="1839351"/>
            <a:ext cx="9929600" cy="3629200"/>
          </a:xfrm>
          <a:prstGeom prst="rect">
            <a:avLst/>
          </a:prstGeom>
          <a:noFill/>
          <a:ln>
            <a:noFill/>
          </a:ln>
        </p:spPr>
        <p:txBody>
          <a:bodyPr spcFirstLastPara="1" wrap="square" lIns="91433" tIns="45700" rIns="91433" bIns="45700" anchor="t" anchorCtr="0">
            <a:noAutofit/>
          </a:bodyPr>
          <a:lstStyle/>
          <a:p>
            <a:pPr marL="0" indent="0">
              <a:spcBef>
                <a:spcPts val="0"/>
              </a:spcBef>
              <a:buNone/>
            </a:pPr>
            <a:r>
              <a:rPr lang="en" sz="4800"/>
              <a:t>FAFSA</a:t>
            </a:r>
            <a:r>
              <a:rPr lang="en" sz="3733"/>
              <a:t> </a:t>
            </a:r>
          </a:p>
          <a:p>
            <a:pPr marL="0" indent="0">
              <a:spcBef>
                <a:spcPts val="0"/>
              </a:spcBef>
              <a:buNone/>
            </a:pPr>
            <a:r>
              <a:rPr lang="en" sz="3733"/>
              <a:t>Consider the Kansas Board of Regents recommendation for mandatory completion of the FAFSA prior to graduation. Any student, family or school can opt-out from a student completing the FAFSA.</a:t>
            </a:r>
            <a:endParaRPr sz="3733"/>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4">
                                            <p:txEl>
                                              <p:pRg st="1" end="1"/>
                                            </p:txEl>
                                          </p:spTgt>
                                        </p:tgtEl>
                                        <p:attrNameLst>
                                          <p:attrName>style.visibility</p:attrName>
                                        </p:attrNameLst>
                                      </p:cBhvr>
                                      <p:to>
                                        <p:strVal val="visible"/>
                                      </p:to>
                                    </p:set>
                                    <p:animEffect transition="in" filter="dissolve">
                                      <p:cBhvr>
                                        <p:cTn id="7" dur="500"/>
                                        <p:tgtEl>
                                          <p:spTgt spid="3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839788" y="365125"/>
            <a:ext cx="10515600" cy="1149200"/>
          </a:xfrm>
          <a:prstGeom prst="rect">
            <a:avLst/>
          </a:prstGeom>
          <a:noFill/>
          <a:ln>
            <a:noFill/>
          </a:ln>
        </p:spPr>
        <p:txBody>
          <a:bodyPr spcFirstLastPara="1" wrap="square" lIns="91433" tIns="45700" rIns="91433" bIns="45700" anchor="ctr" anchorCtr="0">
            <a:noAutofit/>
          </a:bodyPr>
          <a:lstStyle/>
          <a:p>
            <a:pPr>
              <a:buSzPts val="3000"/>
            </a:pPr>
            <a:r>
              <a:rPr lang="en" sz="4267"/>
              <a:t>Other Focus Areas</a:t>
            </a:r>
            <a:endParaRPr sz="4267"/>
          </a:p>
        </p:txBody>
      </p:sp>
      <p:sp>
        <p:nvSpPr>
          <p:cNvPr id="394" name="Google Shape;394;p50"/>
          <p:cNvSpPr txBox="1">
            <a:spLocks noGrp="1"/>
          </p:cNvSpPr>
          <p:nvPr>
            <p:ph type="body" idx="2"/>
          </p:nvPr>
        </p:nvSpPr>
        <p:spPr>
          <a:xfrm>
            <a:off x="839800" y="1839351"/>
            <a:ext cx="9929600" cy="3629200"/>
          </a:xfrm>
          <a:prstGeom prst="rect">
            <a:avLst/>
          </a:prstGeom>
          <a:noFill/>
          <a:ln>
            <a:noFill/>
          </a:ln>
        </p:spPr>
        <p:txBody>
          <a:bodyPr spcFirstLastPara="1" wrap="square" lIns="91433" tIns="45700" rIns="91433" bIns="45700" anchor="t" anchorCtr="0">
            <a:noAutofit/>
          </a:bodyPr>
          <a:lstStyle/>
          <a:p>
            <a:pPr marL="0" indent="0">
              <a:spcBef>
                <a:spcPts val="0"/>
              </a:spcBef>
              <a:buNone/>
            </a:pPr>
            <a:r>
              <a:rPr lang="en" sz="4800" dirty="0"/>
              <a:t>Review Committee</a:t>
            </a:r>
            <a:r>
              <a:rPr lang="en" sz="3733" dirty="0"/>
              <a:t> </a:t>
            </a:r>
          </a:p>
          <a:p>
            <a:pPr marL="0" indent="0">
              <a:spcBef>
                <a:spcPts val="0"/>
              </a:spcBef>
              <a:buNone/>
            </a:pPr>
            <a:r>
              <a:rPr lang="en" sz="3733" dirty="0"/>
              <a:t>Set up a review committee to gather input and provide recommendations to the SBOE on potential cha</a:t>
            </a:r>
            <a:r>
              <a:rPr lang="en-US" sz="3733" dirty="0"/>
              <a:t>ng</a:t>
            </a:r>
            <a:r>
              <a:rPr lang="en" sz="3733" dirty="0"/>
              <a:t>es in the future.</a:t>
            </a:r>
            <a:endParaRPr sz="3733" dirty="0"/>
          </a:p>
        </p:txBody>
      </p:sp>
    </p:spTree>
    <p:extLst>
      <p:ext uri="{BB962C8B-B14F-4D97-AF65-F5344CB8AC3E}">
        <p14:creationId xmlns:p14="http://schemas.microsoft.com/office/powerpoint/2010/main" val="28981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4">
                                            <p:txEl>
                                              <p:pRg st="1" end="1"/>
                                            </p:txEl>
                                          </p:spTgt>
                                        </p:tgtEl>
                                        <p:attrNameLst>
                                          <p:attrName>style.visibility</p:attrName>
                                        </p:attrNameLst>
                                      </p:cBhvr>
                                      <p:to>
                                        <p:strVal val="visible"/>
                                      </p:to>
                                    </p:set>
                                    <p:animEffect transition="in" filter="dissolve">
                                      <p:cBhvr>
                                        <p:cTn id="7" dur="500"/>
                                        <p:tgtEl>
                                          <p:spTgt spid="3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839788" y="365125"/>
            <a:ext cx="10515600" cy="1149200"/>
          </a:xfrm>
          <a:prstGeom prst="rect">
            <a:avLst/>
          </a:prstGeom>
          <a:noFill/>
          <a:ln>
            <a:noFill/>
          </a:ln>
        </p:spPr>
        <p:txBody>
          <a:bodyPr spcFirstLastPara="1" wrap="square" lIns="91433" tIns="45700" rIns="91433" bIns="45700" anchor="ctr" anchorCtr="0">
            <a:noAutofit/>
          </a:bodyPr>
          <a:lstStyle/>
          <a:p>
            <a:pPr>
              <a:buSzPts val="3000"/>
            </a:pPr>
            <a:r>
              <a:rPr lang="en" sz="4267" dirty="0"/>
              <a:t>Other Information</a:t>
            </a:r>
            <a:endParaRPr sz="4267" dirty="0"/>
          </a:p>
        </p:txBody>
      </p:sp>
      <p:sp>
        <p:nvSpPr>
          <p:cNvPr id="394" name="Google Shape;394;p50"/>
          <p:cNvSpPr txBox="1">
            <a:spLocks noGrp="1"/>
          </p:cNvSpPr>
          <p:nvPr>
            <p:ph type="body" idx="2"/>
          </p:nvPr>
        </p:nvSpPr>
        <p:spPr>
          <a:xfrm>
            <a:off x="839800" y="1839351"/>
            <a:ext cx="9929600" cy="3629200"/>
          </a:xfrm>
          <a:prstGeom prst="rect">
            <a:avLst/>
          </a:prstGeom>
          <a:noFill/>
          <a:ln>
            <a:noFill/>
          </a:ln>
        </p:spPr>
        <p:txBody>
          <a:bodyPr spcFirstLastPara="1" wrap="square" lIns="91433" tIns="45700" rIns="91433" bIns="45700" anchor="t" anchorCtr="0">
            <a:noAutofit/>
          </a:bodyPr>
          <a:lstStyle/>
          <a:p>
            <a:pPr marL="685800" indent="-685800">
              <a:spcBef>
                <a:spcPts val="0"/>
              </a:spcBef>
              <a:buFont typeface="Arial" panose="020B0604020202020204" pitchFamily="34" charset="0"/>
              <a:buChar char="•"/>
            </a:pPr>
            <a:r>
              <a:rPr lang="en" dirty="0"/>
              <a:t>These changes begin with the class of 2028. (Current 7</a:t>
            </a:r>
            <a:r>
              <a:rPr lang="en" baseline="30000" dirty="0"/>
              <a:t>th</a:t>
            </a:r>
            <a:r>
              <a:rPr lang="en" dirty="0"/>
              <a:t> Grade class.)</a:t>
            </a:r>
          </a:p>
          <a:p>
            <a:pPr marL="685800" indent="-685800">
              <a:spcBef>
                <a:spcPts val="0"/>
              </a:spcBef>
              <a:buFont typeface="Arial" panose="020B0604020202020204" pitchFamily="34" charset="0"/>
              <a:buChar char="•"/>
            </a:pPr>
            <a:r>
              <a:rPr lang="en" dirty="0"/>
              <a:t>Follow the FAQ page as questions emerge and answers are provided: </a:t>
            </a:r>
            <a:r>
              <a:rPr lang="en-US" b="1" dirty="0">
                <a:hlinkClick r:id="rId3"/>
              </a:rPr>
              <a:t>New Graduation Requirements FAQ</a:t>
            </a:r>
            <a:r>
              <a:rPr lang="en-US" b="1" dirty="0">
                <a:hlinkClick r:id="rId4"/>
              </a:rPr>
              <a:t> </a:t>
            </a:r>
            <a:r>
              <a:rPr lang="en-US" b="1" dirty="0"/>
              <a:t>(As of December 15, 2022)</a:t>
            </a:r>
          </a:p>
          <a:p>
            <a:pPr marL="685800" indent="-685800">
              <a:spcBef>
                <a:spcPts val="0"/>
              </a:spcBef>
              <a:buFont typeface="Arial" panose="020B0604020202020204" pitchFamily="34" charset="0"/>
              <a:buChar char="•"/>
            </a:pPr>
            <a:endParaRPr lang="en" dirty="0"/>
          </a:p>
          <a:p>
            <a:pPr marL="571500" indent="-571500">
              <a:spcBef>
                <a:spcPts val="0"/>
              </a:spcBef>
              <a:buFont typeface="Arial" panose="020B0604020202020204" pitchFamily="34" charset="0"/>
              <a:buChar char="•"/>
            </a:pPr>
            <a:endParaRPr sz="3733" dirty="0"/>
          </a:p>
        </p:txBody>
      </p:sp>
    </p:spTree>
    <p:extLst>
      <p:ext uri="{BB962C8B-B14F-4D97-AF65-F5344CB8AC3E}">
        <p14:creationId xmlns:p14="http://schemas.microsoft.com/office/powerpoint/2010/main" val="1781797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95739" y="1383956"/>
            <a:ext cx="4592495" cy="3805882"/>
          </a:xfrm>
          <a:ln>
            <a:noFill/>
          </a:ln>
        </p:spPr>
        <p:txBody>
          <a:bodyPr>
            <a:normAutofit lnSpcReduction="10000"/>
          </a:bodyPr>
          <a:lstStyle/>
          <a:p>
            <a:pPr lvl="1">
              <a:spcBef>
                <a:spcPts val="0"/>
              </a:spcBef>
            </a:pPr>
            <a:r>
              <a:rPr lang="en-US" sz="1600" dirty="0"/>
              <a:t>For more information, contact: </a:t>
            </a:r>
          </a:p>
          <a:p>
            <a:pPr lvl="1">
              <a:spcBef>
                <a:spcPts val="0"/>
              </a:spcBef>
            </a:pPr>
            <a:endParaRPr lang="en-US" sz="1600" dirty="0"/>
          </a:p>
          <a:p>
            <a:pPr lvl="1">
              <a:spcBef>
                <a:spcPts val="0"/>
              </a:spcBef>
            </a:pPr>
            <a:endParaRPr lang="en-US" sz="1600" dirty="0"/>
          </a:p>
          <a:p>
            <a:pPr lvl="1"/>
            <a:r>
              <a:rPr lang="en-US" sz="1600" dirty="0"/>
              <a:t>Dr. David Fernkopf</a:t>
            </a:r>
          </a:p>
          <a:p>
            <a:pPr lvl="1"/>
            <a:r>
              <a:rPr lang="en-US" sz="1600" dirty="0"/>
              <a:t>Assistant Director</a:t>
            </a:r>
          </a:p>
          <a:p>
            <a:pPr lvl="1"/>
            <a:r>
              <a:rPr lang="en-US" sz="1600" dirty="0"/>
              <a:t>Career, Standards, and Assessment Services</a:t>
            </a:r>
          </a:p>
          <a:p>
            <a:pPr lvl="1"/>
            <a:r>
              <a:rPr lang="en-US" sz="1600" dirty="0"/>
              <a:t>(785) 296-8447</a:t>
            </a:r>
          </a:p>
          <a:p>
            <a:pPr lvl="1"/>
            <a:r>
              <a:rPr lang="en-US" sz="1600" dirty="0">
                <a:hlinkClick r:id="rId2"/>
              </a:rPr>
              <a:t>dfernkopf@ksde.org</a:t>
            </a:r>
            <a:endParaRPr lang="en-US" sz="1600" dirty="0"/>
          </a:p>
          <a:p>
            <a:pPr lvl="1"/>
            <a:endParaRPr lang="en-US" sz="1600" dirty="0"/>
          </a:p>
          <a:p>
            <a:pPr lvl="1"/>
            <a:endParaRPr lang="en-US" sz="1600" dirty="0"/>
          </a:p>
          <a:p>
            <a:pPr lvl="1"/>
            <a:r>
              <a:rPr lang="en-US" sz="1600" dirty="0"/>
              <a:t>Dr. Robyn Kelso</a:t>
            </a:r>
            <a:br>
              <a:rPr lang="en-US" sz="1600" dirty="0"/>
            </a:br>
            <a:r>
              <a:rPr lang="en-US" sz="1600" dirty="0"/>
              <a:t>Education Program Consultant</a:t>
            </a:r>
            <a:br>
              <a:rPr lang="en-US" sz="1600" dirty="0"/>
            </a:br>
            <a:r>
              <a:rPr lang="en-US" sz="1600" dirty="0"/>
              <a:t>Career Standards and Assessment Services</a:t>
            </a:r>
            <a:br>
              <a:rPr lang="en-US" sz="1600" dirty="0"/>
            </a:br>
            <a:r>
              <a:rPr lang="en-US" sz="1600" dirty="0"/>
              <a:t>(785) 296-3444</a:t>
            </a:r>
            <a:br>
              <a:rPr lang="en-US" sz="1600" dirty="0"/>
            </a:br>
            <a:r>
              <a:rPr lang="en-US" sz="1600" dirty="0">
                <a:hlinkClick r:id="rId3"/>
              </a:rPr>
              <a:t>rkelso@ksde.org</a:t>
            </a:r>
            <a:r>
              <a:rPr lang="en-US" sz="1600"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7296467" y="1383956"/>
            <a:ext cx="4592495" cy="3199048"/>
          </a:xfrm>
          <a:ln>
            <a:noFill/>
          </a:ln>
        </p:spPr>
        <p:txBody>
          <a:bodyPr/>
          <a:lstStyle/>
          <a:p>
            <a:endParaRPr lang="en-US" sz="1600" dirty="0"/>
          </a:p>
          <a:p>
            <a:endParaRPr lang="en-US" sz="1600" dirty="0"/>
          </a:p>
          <a:p>
            <a:endParaRPr lang="en-US" sz="1600" dirty="0"/>
          </a:p>
          <a:p>
            <a:endParaRPr lang="en-US" dirty="0"/>
          </a:p>
        </p:txBody>
      </p:sp>
    </p:spTree>
    <p:extLst>
      <p:ext uri="{BB962C8B-B14F-4D97-AF65-F5344CB8AC3E}">
        <p14:creationId xmlns:p14="http://schemas.microsoft.com/office/powerpoint/2010/main" val="18834450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2914EF-7B92-233D-81D2-A7666D5D23E2}"/>
              </a:ext>
            </a:extLst>
          </p:cNvPr>
          <p:cNvSpPr>
            <a:spLocks noGrp="1"/>
          </p:cNvSpPr>
          <p:nvPr>
            <p:ph type="body" idx="2"/>
          </p:nvPr>
        </p:nvSpPr>
        <p:spPr>
          <a:xfrm>
            <a:off x="838200" y="1825625"/>
            <a:ext cx="10515600" cy="4351338"/>
          </a:xfrm>
        </p:spPr>
        <p:txBody>
          <a:bodyPr>
            <a:normAutofit/>
          </a:bodyPr>
          <a:lstStyle/>
          <a:p>
            <a:r>
              <a:rPr lang="en-US" sz="3600" dirty="0"/>
              <a:t>There is going to be a date change. </a:t>
            </a:r>
          </a:p>
          <a:p>
            <a:endParaRPr lang="en-US" sz="3600" dirty="0"/>
          </a:p>
          <a:p>
            <a:r>
              <a:rPr lang="en-US" sz="3600" dirty="0"/>
              <a:t>April 14 , 26, or 28, 2023 are the dates being considered.</a:t>
            </a:r>
          </a:p>
          <a:p>
            <a:endParaRPr lang="en-US" sz="3600" dirty="0"/>
          </a:p>
          <a:p>
            <a:r>
              <a:rPr lang="en-US" sz="3600" dirty="0"/>
              <a:t>Notification will be sent as soon as location can be confirmed.</a:t>
            </a:r>
          </a:p>
        </p:txBody>
      </p:sp>
      <p:sp>
        <p:nvSpPr>
          <p:cNvPr id="4" name="Title 3">
            <a:extLst>
              <a:ext uri="{FF2B5EF4-FFF2-40B4-BE49-F238E27FC236}">
                <a16:creationId xmlns:a16="http://schemas.microsoft.com/office/drawing/2014/main" id="{BBBD5F50-39FA-6190-EB6D-412DB8B2C66E}"/>
              </a:ext>
            </a:extLst>
          </p:cNvPr>
          <p:cNvSpPr>
            <a:spLocks noGrp="1"/>
          </p:cNvSpPr>
          <p:nvPr>
            <p:ph type="title"/>
          </p:nvPr>
        </p:nvSpPr>
        <p:spPr/>
        <p:txBody>
          <a:bodyPr/>
          <a:lstStyle/>
          <a:p>
            <a:r>
              <a:rPr lang="en-US" dirty="0"/>
              <a:t>Next Meeting</a:t>
            </a:r>
          </a:p>
        </p:txBody>
      </p:sp>
    </p:spTree>
    <p:extLst>
      <p:ext uri="{BB962C8B-B14F-4D97-AF65-F5344CB8AC3E}">
        <p14:creationId xmlns:p14="http://schemas.microsoft.com/office/powerpoint/2010/main" val="64015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9ACC9-5F70-54DB-03BA-B56585107939}"/>
              </a:ext>
            </a:extLst>
          </p:cNvPr>
          <p:cNvSpPr>
            <a:spLocks noGrp="1"/>
          </p:cNvSpPr>
          <p:nvPr>
            <p:ph type="body" idx="1"/>
          </p:nvPr>
        </p:nvSpPr>
        <p:spPr>
          <a:xfrm>
            <a:off x="828675" y="1480886"/>
            <a:ext cx="10393363" cy="4172782"/>
          </a:xfrm>
        </p:spPr>
        <p:txBody>
          <a:bodyPr>
            <a:noAutofit/>
          </a:bodyPr>
          <a:lstStyle/>
          <a:p>
            <a:pPr>
              <a:lnSpc>
                <a:spcPct val="170000"/>
              </a:lnSpc>
            </a:pPr>
            <a:r>
              <a:rPr lang="en-US" sz="2400" b="1" dirty="0"/>
              <a:t>These are proposed changes that are being considered but are NOT finalized.  We will provide additional information and details when any change is to be implemented.</a:t>
            </a:r>
          </a:p>
        </p:txBody>
      </p:sp>
    </p:spTree>
    <p:extLst>
      <p:ext uri="{BB962C8B-B14F-4D97-AF65-F5344CB8AC3E}">
        <p14:creationId xmlns:p14="http://schemas.microsoft.com/office/powerpoint/2010/main" val="401268553"/>
      </p:ext>
    </p:extLst>
  </p:cSld>
  <p:clrMapOvr>
    <a:masterClrMapping/>
  </p:clrMapOvr>
</p:sld>
</file>

<file path=ppt/theme/theme1.xml><?xml version="1.0" encoding="utf-8"?>
<a:theme xmlns:a="http://schemas.openxmlformats.org/drawingml/2006/main"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7199</Words>
  <Application>Microsoft Office PowerPoint</Application>
  <PresentationFormat>Widescreen</PresentationFormat>
  <Paragraphs>872</Paragraphs>
  <Slides>85</Slides>
  <Notes>43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85</vt:i4>
      </vt:variant>
    </vt:vector>
  </HeadingPairs>
  <TitlesOfParts>
    <vt:vector size="99" baseType="lpstr">
      <vt:lpstr>Calibri</vt:lpstr>
      <vt:lpstr>Open Sans Semibold</vt:lpstr>
      <vt:lpstr>Open Sans</vt:lpstr>
      <vt:lpstr>Noto Sans Symbols</vt:lpstr>
      <vt:lpstr>Open Sans Extrabold</vt:lpstr>
      <vt:lpstr>Roboto Slab</vt:lpstr>
      <vt:lpstr>Arial</vt:lpstr>
      <vt:lpstr>Verdana</vt:lpstr>
      <vt:lpstr>Open Sans Light</vt:lpstr>
      <vt:lpstr>Open Sans Semibold</vt:lpstr>
      <vt:lpstr>Roboto</vt:lpstr>
      <vt:lpstr>Helvetica Neue</vt:lpstr>
      <vt:lpstr>Times New Roman</vt:lpstr>
      <vt:lpstr>Custom Design</vt:lpstr>
      <vt:lpstr>Curriculum Leaders Meeting</vt:lpstr>
      <vt:lpstr>WIFI Connection Login</vt:lpstr>
      <vt:lpstr>Commissioner Update</vt:lpstr>
      <vt:lpstr>KSDE Kansas Dyslexia Initiatives  </vt:lpstr>
      <vt:lpstr>Kansas Dyslexia Initiatives</vt:lpstr>
      <vt:lpstr>Universal Screening</vt:lpstr>
      <vt:lpstr>PowerPoint Presentation</vt:lpstr>
      <vt:lpstr>We will continue to identify students at secondary level needing reading instruction/support</vt:lpstr>
      <vt:lpstr>PowerPoint Presentation</vt:lpstr>
      <vt:lpstr>Required Dyslexia Training</vt:lpstr>
      <vt:lpstr>To gain support for their structured literacy efforts- districts can identify their own professional learning or…</vt:lpstr>
      <vt:lpstr> or use KSDE Virtual Professional Learning</vt:lpstr>
      <vt:lpstr>Pilot for 2nd Grade Assessment (optional)</vt:lpstr>
      <vt:lpstr>PowerPoint Presentation</vt:lpstr>
      <vt:lpstr>KSDE Dyslexia Initiatives</vt:lpstr>
      <vt:lpstr>PowerPoint Presentation</vt:lpstr>
      <vt:lpstr>PowerPoint Presentation</vt:lpstr>
      <vt:lpstr>Legislative &amp; Finance Updates</vt:lpstr>
      <vt:lpstr>Governor’s Budget Recommendations  FY 2024</vt:lpstr>
      <vt:lpstr>Consensus Revenue Estimates   Dec 2022 Report:   For the Month: $140 Million More   State is $105 Million above for FY23   Cash Balance: FY 2023  &gt; $2 Billion    </vt:lpstr>
      <vt:lpstr>Consensus Revenue Estimates  Exceeded FY 2022 $437 Million   Nov 2022 Estimates:  FY 2022 Increased $794 Million  FY 2023 Increased $423 Million  Since Nov Exceed Estimates $175 Million</vt:lpstr>
      <vt:lpstr>Governor’s Projected Ending Balance  July 1, 2023 Balance    $1.5 B + Budget Stabilization  July1, 2024 Balance    $2.0 B + Budget Stabilization </vt:lpstr>
      <vt:lpstr>Governor’s Budget Recommendations</vt:lpstr>
      <vt:lpstr>Governor’s Budget Recommendations</vt:lpstr>
      <vt:lpstr>Governor’s Budget Recommendations</vt:lpstr>
      <vt:lpstr>Legislation</vt:lpstr>
      <vt:lpstr>Short Term Priorities - DLS</vt:lpstr>
      <vt:lpstr>KSDE DIVISION OF LEARNING SERVICES</vt:lpstr>
      <vt:lpstr>PowerPoint Presentation</vt:lpstr>
      <vt:lpstr>What does our data tell us and how do we use the data to inform our work? </vt:lpstr>
      <vt:lpstr>Short-Term Priorities</vt:lpstr>
      <vt:lpstr>Foster a Positive Culture Across DLS</vt:lpstr>
      <vt:lpstr> Establish Clear Actions to Address Academic Performance </vt:lpstr>
      <vt:lpstr> Create Internal Measurable Outcomes Related to Addressing Academic Performance </vt:lpstr>
      <vt:lpstr> Mobilize at All Levels to Address Academic Performance </vt:lpstr>
      <vt:lpstr>  </vt:lpstr>
      <vt:lpstr>Other Areas of Focus</vt:lpstr>
      <vt:lpstr>Sample Transition Table</vt:lpstr>
      <vt:lpstr>PowerPoint Presentation</vt:lpstr>
      <vt:lpstr>LUNCH</vt:lpstr>
      <vt:lpstr>Balanced Assessment Overview</vt:lpstr>
      <vt:lpstr>Go to www.menti.com </vt:lpstr>
      <vt:lpstr>Balanced Assessment System</vt:lpstr>
      <vt:lpstr>Where do all my tests fit?</vt:lpstr>
      <vt:lpstr>Exercise #1: What assessments do you give throughout the year?</vt:lpstr>
      <vt:lpstr>Go to www.menti.com </vt:lpstr>
      <vt:lpstr>Go to www.menti.com </vt:lpstr>
      <vt:lpstr>Go to www.menti.com </vt:lpstr>
      <vt:lpstr>Using Assessments in a Balanced Systems </vt:lpstr>
      <vt:lpstr>Exercise #2 Summative Data</vt:lpstr>
      <vt:lpstr>School Level Report- ELA State Assessment</vt:lpstr>
      <vt:lpstr>School Level Report- ELA State Assessment</vt:lpstr>
      <vt:lpstr>Selecting the Best Interim Assessment</vt:lpstr>
      <vt:lpstr>Exercise #3</vt:lpstr>
      <vt:lpstr>School Level Report- KS Interim</vt:lpstr>
      <vt:lpstr>Selecting types of Formative Assessment</vt:lpstr>
      <vt:lpstr>Knowing when to use Interim vs Formative</vt:lpstr>
      <vt:lpstr>Interpreting results</vt:lpstr>
      <vt:lpstr>Go to www.menti.com </vt:lpstr>
      <vt:lpstr>Conclusion</vt:lpstr>
      <vt:lpstr>Resources</vt:lpstr>
      <vt:lpstr>PowerPoint Presentation</vt:lpstr>
      <vt:lpstr>Program Manager Updates</vt:lpstr>
      <vt:lpstr>Come investigate further                         AP Seminar: English 10 </vt:lpstr>
      <vt:lpstr>Why AP Seminar: English 10?</vt:lpstr>
      <vt:lpstr>Why AP Seminar?</vt:lpstr>
      <vt:lpstr>AP Seminar Success in Grade 10</vt:lpstr>
      <vt:lpstr>PowerPoint Presentation</vt:lpstr>
      <vt:lpstr>PowerPoint Presentation</vt:lpstr>
      <vt:lpstr>Community of Practice</vt:lpstr>
      <vt:lpstr>Teacher Licensure</vt:lpstr>
      <vt:lpstr>Teacher Licensure</vt:lpstr>
      <vt:lpstr>PowerPoint Presentation</vt:lpstr>
      <vt:lpstr>Graduation Requirements </vt:lpstr>
      <vt:lpstr>Mastery and Competency </vt:lpstr>
      <vt:lpstr>Postsecondary assets</vt:lpstr>
      <vt:lpstr>Postsecondary assets</vt:lpstr>
      <vt:lpstr>Postsecondary assets </vt:lpstr>
      <vt:lpstr>Course classifications: NEW!!</vt:lpstr>
      <vt:lpstr>Course classifications: NEW!!</vt:lpstr>
      <vt:lpstr>Other Focus Areas</vt:lpstr>
      <vt:lpstr>Other Focus Areas</vt:lpstr>
      <vt:lpstr>Other Information</vt:lpstr>
      <vt:lpstr>PowerPoint Presentation</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 Dyslexia Initiatives</dc:title>
  <dc:creator>Amanda M. Manville</dc:creator>
  <cp:lastModifiedBy>Pat Bone</cp:lastModifiedBy>
  <cp:revision>17</cp:revision>
  <dcterms:created xsi:type="dcterms:W3CDTF">2017-11-21T21:33:09Z</dcterms:created>
  <dcterms:modified xsi:type="dcterms:W3CDTF">2023-01-20T15:03:20Z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