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sldIdLst>
    <p:sldId id="261" r:id="rId5"/>
    <p:sldId id="293" r:id="rId6"/>
    <p:sldId id="265" r:id="rId7"/>
    <p:sldId id="280" r:id="rId8"/>
    <p:sldId id="283" r:id="rId9"/>
    <p:sldId id="304" r:id="rId10"/>
    <p:sldId id="306" r:id="rId11"/>
    <p:sldId id="305" r:id="rId12"/>
    <p:sldId id="284" r:id="rId13"/>
    <p:sldId id="291" r:id="rId14"/>
    <p:sldId id="298" r:id="rId15"/>
    <p:sldId id="300" r:id="rId16"/>
    <p:sldId id="275" r:id="rId17"/>
    <p:sldId id="279" r:id="rId18"/>
    <p:sldId id="301" r:id="rId19"/>
    <p:sldId id="276" r:id="rId20"/>
    <p:sldId id="274" r:id="rId21"/>
    <p:sldId id="277" r:id="rId22"/>
    <p:sldId id="307" r:id="rId23"/>
    <p:sldId id="290" r:id="rId24"/>
    <p:sldId id="292" r:id="rId25"/>
    <p:sldId id="303"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93C84B20-7631-466E-B407-8B44DABFF7A1}">
          <p14:sldIdLst>
            <p14:sldId id="261"/>
            <p14:sldId id="293"/>
            <p14:sldId id="265"/>
            <p14:sldId id="280"/>
            <p14:sldId id="283"/>
            <p14:sldId id="304"/>
            <p14:sldId id="306"/>
            <p14:sldId id="305"/>
            <p14:sldId id="284"/>
            <p14:sldId id="291"/>
            <p14:sldId id="298"/>
            <p14:sldId id="300"/>
            <p14:sldId id="275"/>
            <p14:sldId id="279"/>
            <p14:sldId id="301"/>
            <p14:sldId id="276"/>
            <p14:sldId id="274"/>
            <p14:sldId id="277"/>
            <p14:sldId id="307"/>
            <p14:sldId id="290"/>
            <p14:sldId id="292"/>
            <p14:sldId id="303"/>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8BB1247-042B-4C97-C044-D8A1FB253FA7}" name="Braun, Lisa Marie" initials="BM" userId="S::lbraun@home.ku.edu::9dc9bf5a-7de8-4b6c-9203-fb245dcdd24a" providerId="AD"/>
  <p188:author id="{54C2478E-CF4E-D7C3-8818-A0055584FCA5}" name="Julie C. Ewing" initials="JCE" userId="S::jewing@ksde.org::a9f3e3a8-7890-4381-a82a-9d50e6a5ecc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284A"/>
    <a:srgbClr val="1228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488" autoAdjust="0"/>
  </p:normalViewPr>
  <p:slideViewPr>
    <p:cSldViewPr snapToGrid="0">
      <p:cViewPr varScale="1">
        <p:scale>
          <a:sx n="64" d="100"/>
          <a:sy n="64" d="100"/>
        </p:scale>
        <p:origin x="1426" y="6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819549-5519-4090-B05F-8CFCF22041E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3A48429-359F-445D-ADDC-F6247961F9DF}">
      <dgm:prSet/>
      <dgm:spPr/>
      <dgm:t>
        <a:bodyPr/>
        <a:lstStyle/>
        <a:p>
          <a:r>
            <a:rPr lang="en-US"/>
            <a:t>Summative Questions: </a:t>
          </a:r>
        </a:p>
      </dgm:t>
    </dgm:pt>
    <dgm:pt modelId="{62C6BD86-ACDC-4AE2-B9B7-429DE9CA7533}" type="parTrans" cxnId="{7F16253E-D4CA-45A6-BBE6-2C3F0DB74B41}">
      <dgm:prSet/>
      <dgm:spPr/>
      <dgm:t>
        <a:bodyPr/>
        <a:lstStyle/>
        <a:p>
          <a:endParaRPr lang="en-US"/>
        </a:p>
      </dgm:t>
    </dgm:pt>
    <dgm:pt modelId="{7D984E68-363A-4C11-B45B-CA9F17BD7BF1}" type="sibTrans" cxnId="{7F16253E-D4CA-45A6-BBE6-2C3F0DB74B41}">
      <dgm:prSet/>
      <dgm:spPr/>
      <dgm:t>
        <a:bodyPr/>
        <a:lstStyle/>
        <a:p>
          <a:endParaRPr lang="en-US"/>
        </a:p>
      </dgm:t>
    </dgm:pt>
    <dgm:pt modelId="{752C94D8-56BA-4EF8-8B0B-896C85306AD1}">
      <dgm:prSet/>
      <dgm:spPr/>
      <dgm:t>
        <a:bodyPr lIns="91440" tIns="91440" rIns="91440" bIns="91440"/>
        <a:lstStyle/>
        <a:p>
          <a:pPr marL="171450" indent="0"/>
          <a:r>
            <a:rPr lang="en-US" dirty="0"/>
            <a:t>How much of the standards did Johnny learn this year?</a:t>
          </a:r>
        </a:p>
      </dgm:t>
    </dgm:pt>
    <dgm:pt modelId="{11F49F1E-70C6-4C48-9D29-9B4FBEA7FB43}" type="parTrans" cxnId="{BF943929-0E66-424C-B3FD-37BCDA0883B0}">
      <dgm:prSet/>
      <dgm:spPr/>
      <dgm:t>
        <a:bodyPr/>
        <a:lstStyle/>
        <a:p>
          <a:endParaRPr lang="en-US"/>
        </a:p>
      </dgm:t>
    </dgm:pt>
    <dgm:pt modelId="{F8FE5F89-32F6-43B3-9560-A62D7603D0EB}" type="sibTrans" cxnId="{BF943929-0E66-424C-B3FD-37BCDA0883B0}">
      <dgm:prSet/>
      <dgm:spPr/>
      <dgm:t>
        <a:bodyPr/>
        <a:lstStyle/>
        <a:p>
          <a:endParaRPr lang="en-US"/>
        </a:p>
      </dgm:t>
    </dgm:pt>
    <dgm:pt modelId="{B06873A1-228D-4DE0-8CD0-79110E97770D}">
      <dgm:prSet/>
      <dgm:spPr/>
      <dgm:t>
        <a:bodyPr lIns="91440" tIns="91440" rIns="91440" bIns="91440"/>
        <a:lstStyle/>
        <a:p>
          <a:pPr marL="169863" indent="0"/>
          <a:r>
            <a:rPr lang="en-US" dirty="0"/>
            <a:t>Overall, where were the strengths and weakness in my class?</a:t>
          </a:r>
        </a:p>
      </dgm:t>
    </dgm:pt>
    <dgm:pt modelId="{B11EB03C-D434-46B2-A3ED-96B857682560}" type="parTrans" cxnId="{2BB31924-E996-4166-A711-2D4F6FAE95FA}">
      <dgm:prSet/>
      <dgm:spPr/>
      <dgm:t>
        <a:bodyPr/>
        <a:lstStyle/>
        <a:p>
          <a:endParaRPr lang="en-US"/>
        </a:p>
      </dgm:t>
    </dgm:pt>
    <dgm:pt modelId="{55EF08D5-31EE-467B-A2FB-144D67E85F76}" type="sibTrans" cxnId="{2BB31924-E996-4166-A711-2D4F6FAE95FA}">
      <dgm:prSet/>
      <dgm:spPr/>
      <dgm:t>
        <a:bodyPr/>
        <a:lstStyle/>
        <a:p>
          <a:endParaRPr lang="en-US"/>
        </a:p>
      </dgm:t>
    </dgm:pt>
    <dgm:pt modelId="{C854F446-422F-4A3C-87EF-75E07E21A923}">
      <dgm:prSet/>
      <dgm:spPr/>
      <dgm:t>
        <a:bodyPr lIns="91440" tIns="91440" rIns="91440" bIns="91440"/>
        <a:lstStyle/>
        <a:p>
          <a:pPr marL="171450" indent="0"/>
          <a:r>
            <a:rPr lang="en-US" dirty="0"/>
            <a:t>Which schools in my district were most successful in meeting the standards? </a:t>
          </a:r>
        </a:p>
      </dgm:t>
    </dgm:pt>
    <dgm:pt modelId="{1398894A-0B1A-4F21-A18A-62ECAAA8031B}" type="parTrans" cxnId="{7B6D2D42-BC29-43F0-8100-9B11FB1F9809}">
      <dgm:prSet/>
      <dgm:spPr/>
      <dgm:t>
        <a:bodyPr/>
        <a:lstStyle/>
        <a:p>
          <a:endParaRPr lang="en-US"/>
        </a:p>
      </dgm:t>
    </dgm:pt>
    <dgm:pt modelId="{BFDDFB43-BD44-4B61-8FBE-0DDA1F8831A9}" type="sibTrans" cxnId="{7B6D2D42-BC29-43F0-8100-9B11FB1F9809}">
      <dgm:prSet/>
      <dgm:spPr/>
      <dgm:t>
        <a:bodyPr/>
        <a:lstStyle/>
        <a:p>
          <a:endParaRPr lang="en-US"/>
        </a:p>
      </dgm:t>
    </dgm:pt>
    <dgm:pt modelId="{008D5D89-6DFB-4770-B663-B770B216D836}">
      <dgm:prSet/>
      <dgm:spPr/>
      <dgm:t>
        <a:bodyPr/>
        <a:lstStyle/>
        <a:p>
          <a:r>
            <a:rPr lang="en-US"/>
            <a:t>Interim Questions:</a:t>
          </a:r>
        </a:p>
      </dgm:t>
    </dgm:pt>
    <dgm:pt modelId="{3F4355E3-43B0-4C06-9A50-C9131B7EE611}" type="parTrans" cxnId="{24FF07A4-2F63-41C5-A482-6CC308273429}">
      <dgm:prSet/>
      <dgm:spPr/>
      <dgm:t>
        <a:bodyPr/>
        <a:lstStyle/>
        <a:p>
          <a:endParaRPr lang="en-US"/>
        </a:p>
      </dgm:t>
    </dgm:pt>
    <dgm:pt modelId="{C5368E42-B6C7-4066-8A3C-FF6954639EFA}" type="sibTrans" cxnId="{24FF07A4-2F63-41C5-A482-6CC308273429}">
      <dgm:prSet/>
      <dgm:spPr/>
      <dgm:t>
        <a:bodyPr/>
        <a:lstStyle/>
        <a:p>
          <a:endParaRPr lang="en-US"/>
        </a:p>
      </dgm:t>
    </dgm:pt>
    <dgm:pt modelId="{EE8976E0-89D7-45E7-98B8-DE4203EE6738}">
      <dgm:prSet/>
      <dgm:spPr/>
      <dgm:t>
        <a:bodyPr/>
        <a:lstStyle/>
        <a:p>
          <a:r>
            <a:rPr lang="en-US" dirty="0"/>
            <a:t>Which standards has Maria mastered?</a:t>
          </a:r>
        </a:p>
      </dgm:t>
    </dgm:pt>
    <dgm:pt modelId="{9FE6A3B3-9C9F-406F-AFBE-7C1CFDCA899A}" type="parTrans" cxnId="{832C3DF7-CBE7-4208-85EE-3B47EC9112B7}">
      <dgm:prSet/>
      <dgm:spPr/>
      <dgm:t>
        <a:bodyPr/>
        <a:lstStyle/>
        <a:p>
          <a:endParaRPr lang="en-US"/>
        </a:p>
      </dgm:t>
    </dgm:pt>
    <dgm:pt modelId="{3B94E462-4C73-4C3E-942C-DCC47ABED674}" type="sibTrans" cxnId="{832C3DF7-CBE7-4208-85EE-3B47EC9112B7}">
      <dgm:prSet/>
      <dgm:spPr/>
      <dgm:t>
        <a:bodyPr/>
        <a:lstStyle/>
        <a:p>
          <a:endParaRPr lang="en-US"/>
        </a:p>
      </dgm:t>
    </dgm:pt>
    <dgm:pt modelId="{D105A631-D2AA-45E2-900D-52481AE309DC}">
      <dgm:prSet/>
      <dgm:spPr/>
      <dgm:t>
        <a:bodyPr/>
        <a:lstStyle/>
        <a:p>
          <a:r>
            <a:rPr lang="en-US" dirty="0"/>
            <a:t>How much has Maria grown from October to January? Is that a lot?</a:t>
          </a:r>
        </a:p>
      </dgm:t>
    </dgm:pt>
    <dgm:pt modelId="{6C148FFB-AF63-4EA4-AB2E-8667617E5BF5}" type="parTrans" cxnId="{09E32A27-81BC-4865-8C77-A5BA9F52F35C}">
      <dgm:prSet/>
      <dgm:spPr/>
      <dgm:t>
        <a:bodyPr/>
        <a:lstStyle/>
        <a:p>
          <a:endParaRPr lang="en-US"/>
        </a:p>
      </dgm:t>
    </dgm:pt>
    <dgm:pt modelId="{8CB33D5A-5E31-48E2-A902-5E7D748D3237}" type="sibTrans" cxnId="{09E32A27-81BC-4865-8C77-A5BA9F52F35C}">
      <dgm:prSet/>
      <dgm:spPr/>
      <dgm:t>
        <a:bodyPr/>
        <a:lstStyle/>
        <a:p>
          <a:endParaRPr lang="en-US"/>
        </a:p>
      </dgm:t>
    </dgm:pt>
    <dgm:pt modelId="{8A559D09-AC55-4DAA-A724-E1BCC1A87FA6}">
      <dgm:prSet/>
      <dgm:spPr/>
      <dgm:t>
        <a:bodyPr/>
        <a:lstStyle/>
        <a:p>
          <a:r>
            <a:rPr lang="en-US" dirty="0"/>
            <a:t>If Maria took the summative test today, how would she likely perform?</a:t>
          </a:r>
        </a:p>
      </dgm:t>
    </dgm:pt>
    <dgm:pt modelId="{7C59ACB9-31FE-4AE8-B392-3974BB1ABDE5}" type="parTrans" cxnId="{3C505958-9CA5-4025-BE58-F045CEF4833C}">
      <dgm:prSet/>
      <dgm:spPr/>
      <dgm:t>
        <a:bodyPr/>
        <a:lstStyle/>
        <a:p>
          <a:endParaRPr lang="en-US"/>
        </a:p>
      </dgm:t>
    </dgm:pt>
    <dgm:pt modelId="{7698EBFB-F722-445A-B8F4-BBD9CB297B26}" type="sibTrans" cxnId="{3C505958-9CA5-4025-BE58-F045CEF4833C}">
      <dgm:prSet/>
      <dgm:spPr/>
      <dgm:t>
        <a:bodyPr/>
        <a:lstStyle/>
        <a:p>
          <a:endParaRPr lang="en-US"/>
        </a:p>
      </dgm:t>
    </dgm:pt>
    <dgm:pt modelId="{A238C84C-8719-4A0F-9529-55AC81F61CCC}">
      <dgm:prSet/>
      <dgm:spPr/>
      <dgm:t>
        <a:bodyPr/>
        <a:lstStyle/>
        <a:p>
          <a:r>
            <a:rPr lang="en-US"/>
            <a:t>Formative Questions:</a:t>
          </a:r>
        </a:p>
      </dgm:t>
    </dgm:pt>
    <dgm:pt modelId="{C4F7B6BD-C470-4360-9A0C-F956A0F4D550}" type="parTrans" cxnId="{86FB6A1C-08A2-46A1-9E95-31CF664425CE}">
      <dgm:prSet/>
      <dgm:spPr/>
      <dgm:t>
        <a:bodyPr/>
        <a:lstStyle/>
        <a:p>
          <a:endParaRPr lang="en-US"/>
        </a:p>
      </dgm:t>
    </dgm:pt>
    <dgm:pt modelId="{5BD93F0B-3960-4051-8AB9-B583058379B4}" type="sibTrans" cxnId="{86FB6A1C-08A2-46A1-9E95-31CF664425CE}">
      <dgm:prSet/>
      <dgm:spPr/>
      <dgm:t>
        <a:bodyPr/>
        <a:lstStyle/>
        <a:p>
          <a:endParaRPr lang="en-US"/>
        </a:p>
      </dgm:t>
    </dgm:pt>
    <dgm:pt modelId="{CC981B15-1DFF-439E-B54F-9AB05B8DF5D7}">
      <dgm:prSet/>
      <dgm:spPr/>
      <dgm:t>
        <a:bodyPr/>
        <a:lstStyle/>
        <a:p>
          <a:pPr marL="519113" indent="0"/>
          <a:r>
            <a:rPr lang="en-US" dirty="0"/>
            <a:t>Do my students understand what I just taught them?</a:t>
          </a:r>
        </a:p>
      </dgm:t>
    </dgm:pt>
    <dgm:pt modelId="{53FC9F9D-7F33-4C77-8B23-A347DBE15073}" type="parTrans" cxnId="{99C642B6-2347-49A7-BE2F-001FDDD02B36}">
      <dgm:prSet/>
      <dgm:spPr/>
      <dgm:t>
        <a:bodyPr/>
        <a:lstStyle/>
        <a:p>
          <a:endParaRPr lang="en-US"/>
        </a:p>
      </dgm:t>
    </dgm:pt>
    <dgm:pt modelId="{D556F8E5-C538-46B3-A211-51EB2100E3EB}" type="sibTrans" cxnId="{99C642B6-2347-49A7-BE2F-001FDDD02B36}">
      <dgm:prSet/>
      <dgm:spPr/>
      <dgm:t>
        <a:bodyPr/>
        <a:lstStyle/>
        <a:p>
          <a:endParaRPr lang="en-US"/>
        </a:p>
      </dgm:t>
    </dgm:pt>
    <dgm:pt modelId="{E0FB06A5-EF5C-4B2B-A44D-5293FA407B45}">
      <dgm:prSet/>
      <dgm:spPr/>
      <dgm:t>
        <a:bodyPr/>
        <a:lstStyle/>
        <a:p>
          <a:pPr marL="519113" indent="0"/>
          <a:r>
            <a:rPr lang="en-US" dirty="0"/>
            <a:t>Where are they struggling?</a:t>
          </a:r>
        </a:p>
      </dgm:t>
    </dgm:pt>
    <dgm:pt modelId="{E5AF17AF-615C-473C-AB79-6F717048C8F8}" type="parTrans" cxnId="{3E740551-B710-4A7F-BC24-1D7F9DE101F7}">
      <dgm:prSet/>
      <dgm:spPr/>
      <dgm:t>
        <a:bodyPr/>
        <a:lstStyle/>
        <a:p>
          <a:endParaRPr lang="en-US"/>
        </a:p>
      </dgm:t>
    </dgm:pt>
    <dgm:pt modelId="{4696FDE7-5BC8-4535-9CAE-C101C483E79B}" type="sibTrans" cxnId="{3E740551-B710-4A7F-BC24-1D7F9DE101F7}">
      <dgm:prSet/>
      <dgm:spPr/>
      <dgm:t>
        <a:bodyPr/>
        <a:lstStyle/>
        <a:p>
          <a:endParaRPr lang="en-US"/>
        </a:p>
      </dgm:t>
    </dgm:pt>
    <dgm:pt modelId="{716A05A2-F428-4F7C-8A1B-AB111ECC3A84}">
      <dgm:prSet/>
      <dgm:spPr/>
      <dgm:t>
        <a:bodyPr lIns="91440" tIns="91440" rIns="91440" bIns="91440"/>
        <a:lstStyle/>
        <a:p>
          <a:pPr marL="171450" indent="0"/>
          <a:endParaRPr lang="en-US" dirty="0"/>
        </a:p>
      </dgm:t>
    </dgm:pt>
    <dgm:pt modelId="{F776FDB2-9BFC-4C56-B762-BAF599A67315}" type="parTrans" cxnId="{E632A2B2-E19E-4D13-85D0-9BCB422DADB0}">
      <dgm:prSet/>
      <dgm:spPr/>
      <dgm:t>
        <a:bodyPr/>
        <a:lstStyle/>
        <a:p>
          <a:endParaRPr lang="en-US"/>
        </a:p>
      </dgm:t>
    </dgm:pt>
    <dgm:pt modelId="{F4453FCC-FD95-41AB-A16F-5ECE6C89D6B5}" type="sibTrans" cxnId="{E632A2B2-E19E-4D13-85D0-9BCB422DADB0}">
      <dgm:prSet/>
      <dgm:spPr/>
      <dgm:t>
        <a:bodyPr/>
        <a:lstStyle/>
        <a:p>
          <a:endParaRPr lang="en-US"/>
        </a:p>
      </dgm:t>
    </dgm:pt>
    <dgm:pt modelId="{EF58429C-ED1C-4EC8-97DD-94DFE8C63A12}" type="pres">
      <dgm:prSet presAssocID="{F7819549-5519-4090-B05F-8CFCF22041EA}" presName="linear" presStyleCnt="0">
        <dgm:presLayoutVars>
          <dgm:dir/>
          <dgm:animLvl val="lvl"/>
          <dgm:resizeHandles val="exact"/>
        </dgm:presLayoutVars>
      </dgm:prSet>
      <dgm:spPr/>
    </dgm:pt>
    <dgm:pt modelId="{AC42A4BD-AF3E-44AA-9A66-930F212457A1}" type="pres">
      <dgm:prSet presAssocID="{03A48429-359F-445D-ADDC-F6247961F9DF}" presName="parentLin" presStyleCnt="0"/>
      <dgm:spPr/>
    </dgm:pt>
    <dgm:pt modelId="{C133116A-7918-4A13-AED1-823F2412271C}" type="pres">
      <dgm:prSet presAssocID="{03A48429-359F-445D-ADDC-F6247961F9DF}" presName="parentLeftMargin" presStyleLbl="node1" presStyleIdx="0" presStyleCnt="3"/>
      <dgm:spPr/>
    </dgm:pt>
    <dgm:pt modelId="{5EDC14AD-616F-4F72-906A-33BDB763822E}" type="pres">
      <dgm:prSet presAssocID="{03A48429-359F-445D-ADDC-F6247961F9DF}" presName="parentText" presStyleLbl="node1" presStyleIdx="0" presStyleCnt="3" custLinFactNeighborX="-93035" custLinFactNeighborY="-42944">
        <dgm:presLayoutVars>
          <dgm:chMax val="0"/>
          <dgm:bulletEnabled val="1"/>
        </dgm:presLayoutVars>
      </dgm:prSet>
      <dgm:spPr/>
    </dgm:pt>
    <dgm:pt modelId="{706A06B6-0F2B-405D-BDD9-43605AA73596}" type="pres">
      <dgm:prSet presAssocID="{03A48429-359F-445D-ADDC-F6247961F9DF}" presName="negativeSpace" presStyleCnt="0"/>
      <dgm:spPr/>
    </dgm:pt>
    <dgm:pt modelId="{B27EE288-4064-4864-A131-C52CF64572CF}" type="pres">
      <dgm:prSet presAssocID="{03A48429-359F-445D-ADDC-F6247961F9DF}" presName="childText" presStyleLbl="conFgAcc1" presStyleIdx="0" presStyleCnt="3" custScaleY="117105">
        <dgm:presLayoutVars>
          <dgm:bulletEnabled val="1"/>
        </dgm:presLayoutVars>
      </dgm:prSet>
      <dgm:spPr/>
    </dgm:pt>
    <dgm:pt modelId="{EEBB0674-5567-4F6A-A69D-950B4797CA12}" type="pres">
      <dgm:prSet presAssocID="{7D984E68-363A-4C11-B45B-CA9F17BD7BF1}" presName="spaceBetweenRectangles" presStyleCnt="0"/>
      <dgm:spPr/>
    </dgm:pt>
    <dgm:pt modelId="{B081CDA0-09CE-4B88-9442-344A0A52722A}" type="pres">
      <dgm:prSet presAssocID="{008D5D89-6DFB-4770-B663-B770B216D836}" presName="parentLin" presStyleCnt="0"/>
      <dgm:spPr/>
    </dgm:pt>
    <dgm:pt modelId="{5BFAAE0D-DA15-4EDE-8464-15C8FB83052D}" type="pres">
      <dgm:prSet presAssocID="{008D5D89-6DFB-4770-B663-B770B216D836}" presName="parentLeftMargin" presStyleLbl="node1" presStyleIdx="0" presStyleCnt="3"/>
      <dgm:spPr/>
    </dgm:pt>
    <dgm:pt modelId="{DE973F8C-191B-4D84-A046-C90B020C6D80}" type="pres">
      <dgm:prSet presAssocID="{008D5D89-6DFB-4770-B663-B770B216D836}" presName="parentText" presStyleLbl="node1" presStyleIdx="1" presStyleCnt="3" custLinFactNeighborX="29157" custLinFactNeighborY="-19120">
        <dgm:presLayoutVars>
          <dgm:chMax val="0"/>
          <dgm:bulletEnabled val="1"/>
        </dgm:presLayoutVars>
      </dgm:prSet>
      <dgm:spPr/>
    </dgm:pt>
    <dgm:pt modelId="{3FDCD772-0295-4493-8D7E-A1757954A6AA}" type="pres">
      <dgm:prSet presAssocID="{008D5D89-6DFB-4770-B663-B770B216D836}" presName="negativeSpace" presStyleCnt="0"/>
      <dgm:spPr/>
    </dgm:pt>
    <dgm:pt modelId="{EF3DAA06-E2B3-409C-B6FE-4399A6D8E077}" type="pres">
      <dgm:prSet presAssocID="{008D5D89-6DFB-4770-B663-B770B216D836}" presName="childText" presStyleLbl="conFgAcc1" presStyleIdx="1" presStyleCnt="3">
        <dgm:presLayoutVars>
          <dgm:bulletEnabled val="1"/>
        </dgm:presLayoutVars>
      </dgm:prSet>
      <dgm:spPr/>
    </dgm:pt>
    <dgm:pt modelId="{969BC534-2B15-49AD-B369-7350A669B139}" type="pres">
      <dgm:prSet presAssocID="{C5368E42-B6C7-4066-8A3C-FF6954639EFA}" presName="spaceBetweenRectangles" presStyleCnt="0"/>
      <dgm:spPr/>
    </dgm:pt>
    <dgm:pt modelId="{EB401791-E875-410D-8C8E-8C1567F11A79}" type="pres">
      <dgm:prSet presAssocID="{A238C84C-8719-4A0F-9529-55AC81F61CCC}" presName="parentLin" presStyleCnt="0"/>
      <dgm:spPr/>
    </dgm:pt>
    <dgm:pt modelId="{2BB07DA4-C92E-4C39-BA55-B13062EF1A76}" type="pres">
      <dgm:prSet presAssocID="{A238C84C-8719-4A0F-9529-55AC81F61CCC}" presName="parentLeftMargin" presStyleLbl="node1" presStyleIdx="1" presStyleCnt="3"/>
      <dgm:spPr/>
    </dgm:pt>
    <dgm:pt modelId="{69082016-4C6D-4615-8917-7DC670A1BA92}" type="pres">
      <dgm:prSet presAssocID="{A238C84C-8719-4A0F-9529-55AC81F61CCC}" presName="parentText" presStyleLbl="node1" presStyleIdx="2" presStyleCnt="3" custLinFactX="2676" custLinFactNeighborX="100000" custLinFactNeighborY="-19121">
        <dgm:presLayoutVars>
          <dgm:chMax val="0"/>
          <dgm:bulletEnabled val="1"/>
        </dgm:presLayoutVars>
      </dgm:prSet>
      <dgm:spPr/>
    </dgm:pt>
    <dgm:pt modelId="{9F8BD7AE-CD7C-431A-B8F5-D4595AAA6837}" type="pres">
      <dgm:prSet presAssocID="{A238C84C-8719-4A0F-9529-55AC81F61CCC}" presName="negativeSpace" presStyleCnt="0"/>
      <dgm:spPr/>
    </dgm:pt>
    <dgm:pt modelId="{F2FCCB78-E960-4786-92AA-9C9BD307866D}" type="pres">
      <dgm:prSet presAssocID="{A238C84C-8719-4A0F-9529-55AC81F61CCC}" presName="childText" presStyleLbl="conFgAcc1" presStyleIdx="2" presStyleCnt="3">
        <dgm:presLayoutVars>
          <dgm:bulletEnabled val="1"/>
        </dgm:presLayoutVars>
      </dgm:prSet>
      <dgm:spPr/>
    </dgm:pt>
  </dgm:ptLst>
  <dgm:cxnLst>
    <dgm:cxn modelId="{86FB6A1C-08A2-46A1-9E95-31CF664425CE}" srcId="{F7819549-5519-4090-B05F-8CFCF22041EA}" destId="{A238C84C-8719-4A0F-9529-55AC81F61CCC}" srcOrd="2" destOrd="0" parTransId="{C4F7B6BD-C470-4360-9A0C-F956A0F4D550}" sibTransId="{5BD93F0B-3960-4051-8AB9-B583058379B4}"/>
    <dgm:cxn modelId="{DA59D023-FD59-4D4F-AD9E-D68C0418FE37}" type="presOf" srcId="{E0FB06A5-EF5C-4B2B-A44D-5293FA407B45}" destId="{F2FCCB78-E960-4786-92AA-9C9BD307866D}" srcOrd="0" destOrd="1" presId="urn:microsoft.com/office/officeart/2005/8/layout/list1"/>
    <dgm:cxn modelId="{2BB31924-E996-4166-A711-2D4F6FAE95FA}" srcId="{03A48429-359F-445D-ADDC-F6247961F9DF}" destId="{B06873A1-228D-4DE0-8CD0-79110E97770D}" srcOrd="2" destOrd="0" parTransId="{B11EB03C-D434-46B2-A3ED-96B857682560}" sibTransId="{55EF08D5-31EE-467B-A2FB-144D67E85F76}"/>
    <dgm:cxn modelId="{09E32A27-81BC-4865-8C77-A5BA9F52F35C}" srcId="{008D5D89-6DFB-4770-B663-B770B216D836}" destId="{D105A631-D2AA-45E2-900D-52481AE309DC}" srcOrd="1" destOrd="0" parTransId="{6C148FFB-AF63-4EA4-AB2E-8667617E5BF5}" sibTransId="{8CB33D5A-5E31-48E2-A902-5E7D748D3237}"/>
    <dgm:cxn modelId="{BF943929-0E66-424C-B3FD-37BCDA0883B0}" srcId="{03A48429-359F-445D-ADDC-F6247961F9DF}" destId="{752C94D8-56BA-4EF8-8B0B-896C85306AD1}" srcOrd="1" destOrd="0" parTransId="{11F49F1E-70C6-4C48-9D29-9B4FBEA7FB43}" sibTransId="{F8FE5F89-32F6-43B3-9560-A62D7603D0EB}"/>
    <dgm:cxn modelId="{E1493C29-C1F0-4213-B3A2-D42B2DCFCD89}" type="presOf" srcId="{8A559D09-AC55-4DAA-A724-E1BCC1A87FA6}" destId="{EF3DAA06-E2B3-409C-B6FE-4399A6D8E077}" srcOrd="0" destOrd="2" presId="urn:microsoft.com/office/officeart/2005/8/layout/list1"/>
    <dgm:cxn modelId="{EEE97129-80EA-47C2-BC36-65A69751E6DC}" type="presOf" srcId="{C854F446-422F-4A3C-87EF-75E07E21A923}" destId="{B27EE288-4064-4864-A131-C52CF64572CF}" srcOrd="0" destOrd="3" presId="urn:microsoft.com/office/officeart/2005/8/layout/list1"/>
    <dgm:cxn modelId="{E23E0739-B154-4A9E-8C11-9CCABDC9C420}" type="presOf" srcId="{752C94D8-56BA-4EF8-8B0B-896C85306AD1}" destId="{B27EE288-4064-4864-A131-C52CF64572CF}" srcOrd="0" destOrd="1" presId="urn:microsoft.com/office/officeart/2005/8/layout/list1"/>
    <dgm:cxn modelId="{7F16253E-D4CA-45A6-BBE6-2C3F0DB74B41}" srcId="{F7819549-5519-4090-B05F-8CFCF22041EA}" destId="{03A48429-359F-445D-ADDC-F6247961F9DF}" srcOrd="0" destOrd="0" parTransId="{62C6BD86-ACDC-4AE2-B9B7-429DE9CA7533}" sibTransId="{7D984E68-363A-4C11-B45B-CA9F17BD7BF1}"/>
    <dgm:cxn modelId="{6430275F-45A4-44C6-82BB-EB5E8EBDBA9B}" type="presOf" srcId="{716A05A2-F428-4F7C-8A1B-AB111ECC3A84}" destId="{B27EE288-4064-4864-A131-C52CF64572CF}" srcOrd="0" destOrd="0" presId="urn:microsoft.com/office/officeart/2005/8/layout/list1"/>
    <dgm:cxn modelId="{BE31B55F-289B-4DC6-BF84-B19C3B379C20}" type="presOf" srcId="{EE8976E0-89D7-45E7-98B8-DE4203EE6738}" destId="{EF3DAA06-E2B3-409C-B6FE-4399A6D8E077}" srcOrd="0" destOrd="0" presId="urn:microsoft.com/office/officeart/2005/8/layout/list1"/>
    <dgm:cxn modelId="{7B6D2D42-BC29-43F0-8100-9B11FB1F9809}" srcId="{03A48429-359F-445D-ADDC-F6247961F9DF}" destId="{C854F446-422F-4A3C-87EF-75E07E21A923}" srcOrd="3" destOrd="0" parTransId="{1398894A-0B1A-4F21-A18A-62ECAAA8031B}" sibTransId="{BFDDFB43-BD44-4B61-8FBE-0DDA1F8831A9}"/>
    <dgm:cxn modelId="{2A903A6B-1DBC-4225-89E0-8F3121462555}" type="presOf" srcId="{008D5D89-6DFB-4770-B663-B770B216D836}" destId="{5BFAAE0D-DA15-4EDE-8464-15C8FB83052D}" srcOrd="0" destOrd="0" presId="urn:microsoft.com/office/officeart/2005/8/layout/list1"/>
    <dgm:cxn modelId="{3E740551-B710-4A7F-BC24-1D7F9DE101F7}" srcId="{A238C84C-8719-4A0F-9529-55AC81F61CCC}" destId="{E0FB06A5-EF5C-4B2B-A44D-5293FA407B45}" srcOrd="1" destOrd="0" parTransId="{E5AF17AF-615C-473C-AB79-6F717048C8F8}" sibTransId="{4696FDE7-5BC8-4535-9CAE-C101C483E79B}"/>
    <dgm:cxn modelId="{3C505958-9CA5-4025-BE58-F045CEF4833C}" srcId="{008D5D89-6DFB-4770-B663-B770B216D836}" destId="{8A559D09-AC55-4DAA-A724-E1BCC1A87FA6}" srcOrd="2" destOrd="0" parTransId="{7C59ACB9-31FE-4AE8-B392-3974BB1ABDE5}" sibTransId="{7698EBFB-F722-445A-B8F4-BBD9CB297B26}"/>
    <dgm:cxn modelId="{96C48880-54AC-4542-B827-8A4ED85162E7}" type="presOf" srcId="{CC981B15-1DFF-439E-B54F-9AB05B8DF5D7}" destId="{F2FCCB78-E960-4786-92AA-9C9BD307866D}" srcOrd="0" destOrd="0" presId="urn:microsoft.com/office/officeart/2005/8/layout/list1"/>
    <dgm:cxn modelId="{210BFE89-2BD6-43F9-BB52-AF7D48CDA755}" type="presOf" srcId="{F7819549-5519-4090-B05F-8CFCF22041EA}" destId="{EF58429C-ED1C-4EC8-97DD-94DFE8C63A12}" srcOrd="0" destOrd="0" presId="urn:microsoft.com/office/officeart/2005/8/layout/list1"/>
    <dgm:cxn modelId="{83B2178F-981B-49F8-A3F3-1442095C2170}" type="presOf" srcId="{008D5D89-6DFB-4770-B663-B770B216D836}" destId="{DE973F8C-191B-4D84-A046-C90B020C6D80}" srcOrd="1" destOrd="0" presId="urn:microsoft.com/office/officeart/2005/8/layout/list1"/>
    <dgm:cxn modelId="{5A86EC97-4309-4323-9073-69227DEC6182}" type="presOf" srcId="{03A48429-359F-445D-ADDC-F6247961F9DF}" destId="{5EDC14AD-616F-4F72-906A-33BDB763822E}" srcOrd="1" destOrd="0" presId="urn:microsoft.com/office/officeart/2005/8/layout/list1"/>
    <dgm:cxn modelId="{ACF5539A-6DA7-4766-BA5B-3B11FE75A718}" type="presOf" srcId="{D105A631-D2AA-45E2-900D-52481AE309DC}" destId="{EF3DAA06-E2B3-409C-B6FE-4399A6D8E077}" srcOrd="0" destOrd="1" presId="urn:microsoft.com/office/officeart/2005/8/layout/list1"/>
    <dgm:cxn modelId="{24FF07A4-2F63-41C5-A482-6CC308273429}" srcId="{F7819549-5519-4090-B05F-8CFCF22041EA}" destId="{008D5D89-6DFB-4770-B663-B770B216D836}" srcOrd="1" destOrd="0" parTransId="{3F4355E3-43B0-4C06-9A50-C9131B7EE611}" sibTransId="{C5368E42-B6C7-4066-8A3C-FF6954639EFA}"/>
    <dgm:cxn modelId="{E632A2B2-E19E-4D13-85D0-9BCB422DADB0}" srcId="{03A48429-359F-445D-ADDC-F6247961F9DF}" destId="{716A05A2-F428-4F7C-8A1B-AB111ECC3A84}" srcOrd="0" destOrd="0" parTransId="{F776FDB2-9BFC-4C56-B762-BAF599A67315}" sibTransId="{F4453FCC-FD95-41AB-A16F-5ECE6C89D6B5}"/>
    <dgm:cxn modelId="{6AA405B4-EB9C-4370-8E11-A53E187BF8C2}" type="presOf" srcId="{B06873A1-228D-4DE0-8CD0-79110E97770D}" destId="{B27EE288-4064-4864-A131-C52CF64572CF}" srcOrd="0" destOrd="2" presId="urn:microsoft.com/office/officeart/2005/8/layout/list1"/>
    <dgm:cxn modelId="{99C642B6-2347-49A7-BE2F-001FDDD02B36}" srcId="{A238C84C-8719-4A0F-9529-55AC81F61CCC}" destId="{CC981B15-1DFF-439E-B54F-9AB05B8DF5D7}" srcOrd="0" destOrd="0" parTransId="{53FC9F9D-7F33-4C77-8B23-A347DBE15073}" sibTransId="{D556F8E5-C538-46B3-A211-51EB2100E3EB}"/>
    <dgm:cxn modelId="{3BC25BB9-5350-410F-B9F2-3DF6C546E413}" type="presOf" srcId="{A238C84C-8719-4A0F-9529-55AC81F61CCC}" destId="{2BB07DA4-C92E-4C39-BA55-B13062EF1A76}" srcOrd="0" destOrd="0" presId="urn:microsoft.com/office/officeart/2005/8/layout/list1"/>
    <dgm:cxn modelId="{BAD790EC-A89C-4F33-A660-8442D88A6EAD}" type="presOf" srcId="{A238C84C-8719-4A0F-9529-55AC81F61CCC}" destId="{69082016-4C6D-4615-8917-7DC670A1BA92}" srcOrd="1" destOrd="0" presId="urn:microsoft.com/office/officeart/2005/8/layout/list1"/>
    <dgm:cxn modelId="{6AC973F4-32D7-4124-BB41-3C30793390A7}" type="presOf" srcId="{03A48429-359F-445D-ADDC-F6247961F9DF}" destId="{C133116A-7918-4A13-AED1-823F2412271C}" srcOrd="0" destOrd="0" presId="urn:microsoft.com/office/officeart/2005/8/layout/list1"/>
    <dgm:cxn modelId="{832C3DF7-CBE7-4208-85EE-3B47EC9112B7}" srcId="{008D5D89-6DFB-4770-B663-B770B216D836}" destId="{EE8976E0-89D7-45E7-98B8-DE4203EE6738}" srcOrd="0" destOrd="0" parTransId="{9FE6A3B3-9C9F-406F-AFBE-7C1CFDCA899A}" sibTransId="{3B94E462-4C73-4C3E-942C-DCC47ABED674}"/>
    <dgm:cxn modelId="{536FFBA9-6F01-4D7F-B9D7-5DD5982F4869}" type="presParOf" srcId="{EF58429C-ED1C-4EC8-97DD-94DFE8C63A12}" destId="{AC42A4BD-AF3E-44AA-9A66-930F212457A1}" srcOrd="0" destOrd="0" presId="urn:microsoft.com/office/officeart/2005/8/layout/list1"/>
    <dgm:cxn modelId="{C2895921-D90C-4B0B-AF0C-83C6ECFB0E12}" type="presParOf" srcId="{AC42A4BD-AF3E-44AA-9A66-930F212457A1}" destId="{C133116A-7918-4A13-AED1-823F2412271C}" srcOrd="0" destOrd="0" presId="urn:microsoft.com/office/officeart/2005/8/layout/list1"/>
    <dgm:cxn modelId="{0234C084-8E20-43B0-8084-795634977EFC}" type="presParOf" srcId="{AC42A4BD-AF3E-44AA-9A66-930F212457A1}" destId="{5EDC14AD-616F-4F72-906A-33BDB763822E}" srcOrd="1" destOrd="0" presId="urn:microsoft.com/office/officeart/2005/8/layout/list1"/>
    <dgm:cxn modelId="{D13BFF25-19E7-4295-BDB9-03BE6131BF44}" type="presParOf" srcId="{EF58429C-ED1C-4EC8-97DD-94DFE8C63A12}" destId="{706A06B6-0F2B-405D-BDD9-43605AA73596}" srcOrd="1" destOrd="0" presId="urn:microsoft.com/office/officeart/2005/8/layout/list1"/>
    <dgm:cxn modelId="{BE7A04F2-F2B9-46C0-A515-C4BED60B6F68}" type="presParOf" srcId="{EF58429C-ED1C-4EC8-97DD-94DFE8C63A12}" destId="{B27EE288-4064-4864-A131-C52CF64572CF}" srcOrd="2" destOrd="0" presId="urn:microsoft.com/office/officeart/2005/8/layout/list1"/>
    <dgm:cxn modelId="{54F8C717-AC79-4190-AC5D-E42E9C3CB397}" type="presParOf" srcId="{EF58429C-ED1C-4EC8-97DD-94DFE8C63A12}" destId="{EEBB0674-5567-4F6A-A69D-950B4797CA12}" srcOrd="3" destOrd="0" presId="urn:microsoft.com/office/officeart/2005/8/layout/list1"/>
    <dgm:cxn modelId="{72B8F4E3-AFDD-4460-8714-448142E8F3A4}" type="presParOf" srcId="{EF58429C-ED1C-4EC8-97DD-94DFE8C63A12}" destId="{B081CDA0-09CE-4B88-9442-344A0A52722A}" srcOrd="4" destOrd="0" presId="urn:microsoft.com/office/officeart/2005/8/layout/list1"/>
    <dgm:cxn modelId="{EF618784-1854-4B52-8DDF-D87251BA3073}" type="presParOf" srcId="{B081CDA0-09CE-4B88-9442-344A0A52722A}" destId="{5BFAAE0D-DA15-4EDE-8464-15C8FB83052D}" srcOrd="0" destOrd="0" presId="urn:microsoft.com/office/officeart/2005/8/layout/list1"/>
    <dgm:cxn modelId="{F4FF608F-E97B-41F6-A425-32A321DE59AE}" type="presParOf" srcId="{B081CDA0-09CE-4B88-9442-344A0A52722A}" destId="{DE973F8C-191B-4D84-A046-C90B020C6D80}" srcOrd="1" destOrd="0" presId="urn:microsoft.com/office/officeart/2005/8/layout/list1"/>
    <dgm:cxn modelId="{53495949-41F7-466D-9B97-7E445A926FEE}" type="presParOf" srcId="{EF58429C-ED1C-4EC8-97DD-94DFE8C63A12}" destId="{3FDCD772-0295-4493-8D7E-A1757954A6AA}" srcOrd="5" destOrd="0" presId="urn:microsoft.com/office/officeart/2005/8/layout/list1"/>
    <dgm:cxn modelId="{5B91B6F7-902D-4A79-8520-D6FDDC8A64D9}" type="presParOf" srcId="{EF58429C-ED1C-4EC8-97DD-94DFE8C63A12}" destId="{EF3DAA06-E2B3-409C-B6FE-4399A6D8E077}" srcOrd="6" destOrd="0" presId="urn:microsoft.com/office/officeart/2005/8/layout/list1"/>
    <dgm:cxn modelId="{04956B81-F2EA-416B-8A20-3E980C988CD5}" type="presParOf" srcId="{EF58429C-ED1C-4EC8-97DD-94DFE8C63A12}" destId="{969BC534-2B15-49AD-B369-7350A669B139}" srcOrd="7" destOrd="0" presId="urn:microsoft.com/office/officeart/2005/8/layout/list1"/>
    <dgm:cxn modelId="{A2B350F0-FEEB-4847-99AB-A0C06BC11C30}" type="presParOf" srcId="{EF58429C-ED1C-4EC8-97DD-94DFE8C63A12}" destId="{EB401791-E875-410D-8C8E-8C1567F11A79}" srcOrd="8" destOrd="0" presId="urn:microsoft.com/office/officeart/2005/8/layout/list1"/>
    <dgm:cxn modelId="{53521FD7-BDA6-46A4-A538-10E44783B9B8}" type="presParOf" srcId="{EB401791-E875-410D-8C8E-8C1567F11A79}" destId="{2BB07DA4-C92E-4C39-BA55-B13062EF1A76}" srcOrd="0" destOrd="0" presId="urn:microsoft.com/office/officeart/2005/8/layout/list1"/>
    <dgm:cxn modelId="{9B5CD2AB-2703-4441-8A80-EBB959361D39}" type="presParOf" srcId="{EB401791-E875-410D-8C8E-8C1567F11A79}" destId="{69082016-4C6D-4615-8917-7DC670A1BA92}" srcOrd="1" destOrd="0" presId="urn:microsoft.com/office/officeart/2005/8/layout/list1"/>
    <dgm:cxn modelId="{FDB8AA8F-91D2-4FBA-B77C-1E48877CEBD7}" type="presParOf" srcId="{EF58429C-ED1C-4EC8-97DD-94DFE8C63A12}" destId="{9F8BD7AE-CD7C-431A-B8F5-D4595AAA6837}" srcOrd="9" destOrd="0" presId="urn:microsoft.com/office/officeart/2005/8/layout/list1"/>
    <dgm:cxn modelId="{CE45F9AC-0DDF-4770-AF12-3FDBEF712EF7}" type="presParOf" srcId="{EF58429C-ED1C-4EC8-97DD-94DFE8C63A12}" destId="{F2FCCB78-E960-4786-92AA-9C9BD307866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EE288-4064-4864-A131-C52CF64572CF}">
      <dsp:nvSpPr>
        <dsp:cNvPr id="0" name=""/>
        <dsp:cNvSpPr/>
      </dsp:nvSpPr>
      <dsp:spPr>
        <a:xfrm>
          <a:off x="0" y="293741"/>
          <a:ext cx="8130040" cy="153454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171450" lvl="1" indent="0" algn="l" defTabSz="711200">
            <a:lnSpc>
              <a:spcPct val="90000"/>
            </a:lnSpc>
            <a:spcBef>
              <a:spcPct val="0"/>
            </a:spcBef>
            <a:spcAft>
              <a:spcPct val="15000"/>
            </a:spcAft>
            <a:buChar char="•"/>
          </a:pPr>
          <a:endParaRPr lang="en-US" sz="1600" kern="1200" dirty="0"/>
        </a:p>
        <a:p>
          <a:pPr marL="171450" lvl="1" indent="0" algn="l" defTabSz="711200">
            <a:lnSpc>
              <a:spcPct val="90000"/>
            </a:lnSpc>
            <a:spcBef>
              <a:spcPct val="0"/>
            </a:spcBef>
            <a:spcAft>
              <a:spcPct val="15000"/>
            </a:spcAft>
            <a:buChar char="•"/>
          </a:pPr>
          <a:r>
            <a:rPr lang="en-US" sz="1600" kern="1200" dirty="0"/>
            <a:t>How much of the standards did Johnny learn this year?</a:t>
          </a:r>
        </a:p>
        <a:p>
          <a:pPr marL="169863" lvl="1" indent="0" algn="l" defTabSz="711200">
            <a:lnSpc>
              <a:spcPct val="90000"/>
            </a:lnSpc>
            <a:spcBef>
              <a:spcPct val="0"/>
            </a:spcBef>
            <a:spcAft>
              <a:spcPct val="15000"/>
            </a:spcAft>
            <a:buChar char="•"/>
          </a:pPr>
          <a:r>
            <a:rPr lang="en-US" sz="1600" kern="1200" dirty="0"/>
            <a:t>Overall, where were the strengths and weakness in my class?</a:t>
          </a:r>
        </a:p>
        <a:p>
          <a:pPr marL="171450" lvl="1" indent="0" algn="l" defTabSz="711200">
            <a:lnSpc>
              <a:spcPct val="90000"/>
            </a:lnSpc>
            <a:spcBef>
              <a:spcPct val="0"/>
            </a:spcBef>
            <a:spcAft>
              <a:spcPct val="15000"/>
            </a:spcAft>
            <a:buChar char="•"/>
          </a:pPr>
          <a:r>
            <a:rPr lang="en-US" sz="1600" kern="1200" dirty="0"/>
            <a:t>Which schools in my district were most successful in meeting the standards? </a:t>
          </a:r>
        </a:p>
      </dsp:txBody>
      <dsp:txXfrm>
        <a:off x="0" y="293741"/>
        <a:ext cx="8130040" cy="1534543"/>
      </dsp:txXfrm>
    </dsp:sp>
    <dsp:sp modelId="{5EDC14AD-616F-4F72-906A-33BDB763822E}">
      <dsp:nvSpPr>
        <dsp:cNvPr id="0" name=""/>
        <dsp:cNvSpPr/>
      </dsp:nvSpPr>
      <dsp:spPr>
        <a:xfrm>
          <a:off x="28312" y="0"/>
          <a:ext cx="5691028"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107" tIns="0" rIns="215107" bIns="0" numCol="1" spcCol="1270" anchor="ctr" anchorCtr="0">
          <a:noAutofit/>
        </a:bodyPr>
        <a:lstStyle/>
        <a:p>
          <a:pPr marL="0" lvl="0" indent="0" algn="l" defTabSz="711200">
            <a:lnSpc>
              <a:spcPct val="90000"/>
            </a:lnSpc>
            <a:spcBef>
              <a:spcPct val="0"/>
            </a:spcBef>
            <a:spcAft>
              <a:spcPct val="35000"/>
            </a:spcAft>
            <a:buNone/>
          </a:pPr>
          <a:r>
            <a:rPr lang="en-US" sz="1600" kern="1200"/>
            <a:t>Summative Questions: </a:t>
          </a:r>
        </a:p>
      </dsp:txBody>
      <dsp:txXfrm>
        <a:off x="51369" y="23057"/>
        <a:ext cx="5644914" cy="426206"/>
      </dsp:txXfrm>
    </dsp:sp>
    <dsp:sp modelId="{EF3DAA06-E2B3-409C-B6FE-4399A6D8E077}">
      <dsp:nvSpPr>
        <dsp:cNvPr id="0" name=""/>
        <dsp:cNvSpPr/>
      </dsp:nvSpPr>
      <dsp:spPr>
        <a:xfrm>
          <a:off x="0" y="2150844"/>
          <a:ext cx="8130040" cy="1285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0981" tIns="333248" rIns="630981"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Which standards has Maria mastered?</a:t>
          </a:r>
        </a:p>
        <a:p>
          <a:pPr marL="171450" lvl="1" indent="-171450" algn="l" defTabSz="711200">
            <a:lnSpc>
              <a:spcPct val="90000"/>
            </a:lnSpc>
            <a:spcBef>
              <a:spcPct val="0"/>
            </a:spcBef>
            <a:spcAft>
              <a:spcPct val="15000"/>
            </a:spcAft>
            <a:buChar char="•"/>
          </a:pPr>
          <a:r>
            <a:rPr lang="en-US" sz="1600" kern="1200" dirty="0"/>
            <a:t>How much has Maria grown from October to January? Is that a lot?</a:t>
          </a:r>
        </a:p>
        <a:p>
          <a:pPr marL="171450" lvl="1" indent="-171450" algn="l" defTabSz="711200">
            <a:lnSpc>
              <a:spcPct val="90000"/>
            </a:lnSpc>
            <a:spcBef>
              <a:spcPct val="0"/>
            </a:spcBef>
            <a:spcAft>
              <a:spcPct val="15000"/>
            </a:spcAft>
            <a:buChar char="•"/>
          </a:pPr>
          <a:r>
            <a:rPr lang="en-US" sz="1600" kern="1200" dirty="0"/>
            <a:t>If Maria took the summative test today, how would she likely perform?</a:t>
          </a:r>
        </a:p>
      </dsp:txBody>
      <dsp:txXfrm>
        <a:off x="0" y="2150844"/>
        <a:ext cx="8130040" cy="1285200"/>
      </dsp:txXfrm>
    </dsp:sp>
    <dsp:sp modelId="{DE973F8C-191B-4D84-A046-C90B020C6D80}">
      <dsp:nvSpPr>
        <dsp:cNvPr id="0" name=""/>
        <dsp:cNvSpPr/>
      </dsp:nvSpPr>
      <dsp:spPr>
        <a:xfrm>
          <a:off x="525025" y="1824377"/>
          <a:ext cx="5691028"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107" tIns="0" rIns="215107" bIns="0" numCol="1" spcCol="1270" anchor="ctr" anchorCtr="0">
          <a:noAutofit/>
        </a:bodyPr>
        <a:lstStyle/>
        <a:p>
          <a:pPr marL="0" lvl="0" indent="0" algn="l" defTabSz="711200">
            <a:lnSpc>
              <a:spcPct val="90000"/>
            </a:lnSpc>
            <a:spcBef>
              <a:spcPct val="0"/>
            </a:spcBef>
            <a:spcAft>
              <a:spcPct val="35000"/>
            </a:spcAft>
            <a:buNone/>
          </a:pPr>
          <a:r>
            <a:rPr lang="en-US" sz="1600" kern="1200"/>
            <a:t>Interim Questions:</a:t>
          </a:r>
        </a:p>
      </dsp:txBody>
      <dsp:txXfrm>
        <a:off x="548082" y="1847434"/>
        <a:ext cx="5644914" cy="426206"/>
      </dsp:txXfrm>
    </dsp:sp>
    <dsp:sp modelId="{F2FCCB78-E960-4786-92AA-9C9BD307866D}">
      <dsp:nvSpPr>
        <dsp:cNvPr id="0" name=""/>
        <dsp:cNvSpPr/>
      </dsp:nvSpPr>
      <dsp:spPr>
        <a:xfrm>
          <a:off x="0" y="3758604"/>
          <a:ext cx="8130040" cy="100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30981" tIns="333248" rIns="630981" bIns="113792" numCol="1" spcCol="1270" anchor="t" anchorCtr="0">
          <a:noAutofit/>
        </a:bodyPr>
        <a:lstStyle/>
        <a:p>
          <a:pPr marL="519113" lvl="1" indent="0" algn="l" defTabSz="711200">
            <a:lnSpc>
              <a:spcPct val="90000"/>
            </a:lnSpc>
            <a:spcBef>
              <a:spcPct val="0"/>
            </a:spcBef>
            <a:spcAft>
              <a:spcPct val="15000"/>
            </a:spcAft>
            <a:buChar char="•"/>
          </a:pPr>
          <a:r>
            <a:rPr lang="en-US" sz="1600" kern="1200" dirty="0"/>
            <a:t>Do my students understand what I just taught them?</a:t>
          </a:r>
        </a:p>
        <a:p>
          <a:pPr marL="519113" lvl="1" indent="0" algn="l" defTabSz="711200">
            <a:lnSpc>
              <a:spcPct val="90000"/>
            </a:lnSpc>
            <a:spcBef>
              <a:spcPct val="0"/>
            </a:spcBef>
            <a:spcAft>
              <a:spcPct val="15000"/>
            </a:spcAft>
            <a:buChar char="•"/>
          </a:pPr>
          <a:r>
            <a:rPr lang="en-US" sz="1600" kern="1200" dirty="0"/>
            <a:t>Where are they struggling?</a:t>
          </a:r>
        </a:p>
      </dsp:txBody>
      <dsp:txXfrm>
        <a:off x="0" y="3758604"/>
        <a:ext cx="8130040" cy="1008000"/>
      </dsp:txXfrm>
    </dsp:sp>
    <dsp:sp modelId="{69082016-4C6D-4615-8917-7DC670A1BA92}">
      <dsp:nvSpPr>
        <dsp:cNvPr id="0" name=""/>
        <dsp:cNvSpPr/>
      </dsp:nvSpPr>
      <dsp:spPr>
        <a:xfrm>
          <a:off x="965295" y="3432132"/>
          <a:ext cx="5691028"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107" tIns="0" rIns="215107" bIns="0" numCol="1" spcCol="1270" anchor="ctr" anchorCtr="0">
          <a:noAutofit/>
        </a:bodyPr>
        <a:lstStyle/>
        <a:p>
          <a:pPr marL="0" lvl="0" indent="0" algn="l" defTabSz="711200">
            <a:lnSpc>
              <a:spcPct val="90000"/>
            </a:lnSpc>
            <a:spcBef>
              <a:spcPct val="0"/>
            </a:spcBef>
            <a:spcAft>
              <a:spcPct val="35000"/>
            </a:spcAft>
            <a:buNone/>
          </a:pPr>
          <a:r>
            <a:rPr lang="en-US" sz="1600" kern="1200"/>
            <a:t>Formative Questions:</a:t>
          </a:r>
        </a:p>
      </dsp:txBody>
      <dsp:txXfrm>
        <a:off x="988352" y="3455189"/>
        <a:ext cx="5644914"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3D19CFE-017B-4E71-A0BA-7E11B45B0199}" type="datetimeFigureOut">
              <a:rPr lang="en-US" smtClean="0"/>
              <a:t>1/19/2023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03B681A-0971-437A-97B1-44BF12E3167A}" type="slidenum">
              <a:rPr lang="en-US" smtClean="0"/>
              <a:t>‹#›</a:t>
            </a:fld>
            <a:endParaRPr lang="en-US"/>
          </a:p>
        </p:txBody>
      </p:sp>
    </p:spTree>
    <p:extLst>
      <p:ext uri="{BB962C8B-B14F-4D97-AF65-F5344CB8AC3E}">
        <p14:creationId xmlns:p14="http://schemas.microsoft.com/office/powerpoint/2010/main" val="57946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3B681A-0971-437A-97B1-44BF12E3167A}" type="slidenum">
              <a:rPr lang="en-US" smtClean="0"/>
              <a:t>1</a:t>
            </a:fld>
            <a:endParaRPr lang="en-US"/>
          </a:p>
        </p:txBody>
      </p:sp>
    </p:spTree>
    <p:extLst>
      <p:ext uri="{BB962C8B-B14F-4D97-AF65-F5344CB8AC3E}">
        <p14:creationId xmlns:p14="http://schemas.microsoft.com/office/powerpoint/2010/main" val="1434728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the grain size of information from the interim will be bigger than that from formative. Interim can identify standards that are mastered or problematic for an individual student and give you an overview of your classroom as a whole. However, it can only answer the “what” and not the “why.” To really probe a misunderstanding or the depth of understanding, you need to use formative tools.</a:t>
            </a:r>
          </a:p>
          <a:p>
            <a:endParaRPr lang="en-US" dirty="0"/>
          </a:p>
        </p:txBody>
      </p:sp>
      <p:sp>
        <p:nvSpPr>
          <p:cNvPr id="4" name="Slide Number Placeholder 3"/>
          <p:cNvSpPr>
            <a:spLocks noGrp="1"/>
          </p:cNvSpPr>
          <p:nvPr>
            <p:ph type="sldNum" sz="quarter" idx="5"/>
          </p:nvPr>
        </p:nvSpPr>
        <p:spPr/>
        <p:txBody>
          <a:bodyPr/>
          <a:lstStyle/>
          <a:p>
            <a:fld id="{A0D11981-F587-4A88-8860-46A4EEEF9CE1}" type="slidenum">
              <a:rPr lang="en-US" smtClean="0"/>
              <a:t>17</a:t>
            </a:fld>
            <a:endParaRPr lang="en-US"/>
          </a:p>
        </p:txBody>
      </p:sp>
    </p:spTree>
    <p:extLst>
      <p:ext uri="{BB962C8B-B14F-4D97-AF65-F5344CB8AC3E}">
        <p14:creationId xmlns:p14="http://schemas.microsoft.com/office/powerpoint/2010/main" val="1618111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once we understand the difference amount assessments in a balanced assessment system and when to use each kind, we need to understand how to use the information from each of these. </a:t>
            </a:r>
          </a:p>
          <a:p>
            <a:endParaRPr lang="en-US" dirty="0"/>
          </a:p>
          <a:p>
            <a:r>
              <a:rPr lang="en-US" dirty="0"/>
              <a:t>In order to be able to move seamlessly across the three types of assessment and consider what the information from all three is telling you, all three assessments must be aligned to the content standards. We will talk about alignment in a separate video, but basically, all three assessments must measure the Kansas content standards and not anything outside of the standards. </a:t>
            </a:r>
          </a:p>
          <a:p>
            <a:endParaRPr lang="en-US" dirty="0"/>
          </a:p>
          <a:p>
            <a:r>
              <a:rPr lang="en-US" dirty="0"/>
              <a:t>For instance, KAP measures all of the standards in a grade and subject area. Depending on the level of emphasis, there may only be 1-2 items on a single standard, but it measures all of them and does not include any items that are not in the standards. However, summative assessments do not give you information at the standard level. Instead, the reports group standards into meaningful categories to give you information on how a student does on Reading Literary Texts separately from Reading Informational Texts, for example.</a:t>
            </a:r>
          </a:p>
          <a:p>
            <a:endParaRPr lang="en-US" dirty="0"/>
          </a:p>
          <a:p>
            <a:r>
              <a:rPr lang="en-US" dirty="0"/>
              <a:t>The KS interim assessments are also fully aligned to the KS content standards. Assessments developed by commercial vendors, such as NWEA MAP or Renaissance Start, will have some items that align to KS standards and others that do not. KS interims will give you information about individual items, while most commercial tests will give you different subcategory information. They will also tell you how many items a student got right and wrong. </a:t>
            </a:r>
          </a:p>
          <a:p>
            <a:endParaRPr lang="en-US" dirty="0"/>
          </a:p>
          <a:p>
            <a:r>
              <a:rPr lang="en-US" dirty="0"/>
              <a:t>Formative assessments typically focus on one standard or even a part of a standard. These are the tests that give the most insight about a student but with the fewest reference points. </a:t>
            </a:r>
          </a:p>
        </p:txBody>
      </p:sp>
      <p:sp>
        <p:nvSpPr>
          <p:cNvPr id="4" name="Slide Number Placeholder 3"/>
          <p:cNvSpPr>
            <a:spLocks noGrp="1"/>
          </p:cNvSpPr>
          <p:nvPr>
            <p:ph type="sldNum" sz="quarter" idx="5"/>
          </p:nvPr>
        </p:nvSpPr>
        <p:spPr/>
        <p:txBody>
          <a:bodyPr/>
          <a:lstStyle/>
          <a:p>
            <a:fld id="{A0D11981-F587-4A88-8860-46A4EEEF9CE1}" type="slidenum">
              <a:rPr lang="en-US" smtClean="0"/>
              <a:t>18</a:t>
            </a:fld>
            <a:endParaRPr lang="en-US"/>
          </a:p>
        </p:txBody>
      </p:sp>
    </p:spTree>
    <p:extLst>
      <p:ext uri="{BB962C8B-B14F-4D97-AF65-F5344CB8AC3E}">
        <p14:creationId xmlns:p14="http://schemas.microsoft.com/office/powerpoint/2010/main" val="2059752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conclusion, a balanced assessment system is comprised of summative, interim, and formative assessments all working in conjunction to provide information about students’ knowledge and skills in various levels of detail. </a:t>
            </a:r>
          </a:p>
          <a:p>
            <a:endParaRPr lang="en-US" dirty="0"/>
          </a:p>
          <a:p>
            <a:r>
              <a:rPr lang="en-US" dirty="0"/>
              <a:t>To work well, a balanced assessment system needs to have all components fully aligned to the state content standards. Teachers need to understand what they can learn from each type of assessment and how to make the most of that data without overinterpreting it. </a:t>
            </a:r>
          </a:p>
          <a:p>
            <a:endParaRPr lang="en-US" dirty="0"/>
          </a:p>
          <a:p>
            <a:r>
              <a:rPr lang="en-US" dirty="0"/>
              <a:t>To do so, I recommend articulating your question first and then determining the best assessment to answer it. </a:t>
            </a:r>
          </a:p>
          <a:p>
            <a:endParaRPr lang="en-US" dirty="0"/>
          </a:p>
          <a:p>
            <a:r>
              <a:rPr lang="en-US" dirty="0"/>
              <a:t>Many times, teachers learn more from their students from their own assessments. Formative techniques can help with this.</a:t>
            </a:r>
          </a:p>
          <a:p>
            <a:endParaRPr lang="en-US" dirty="0"/>
          </a:p>
          <a:p>
            <a:r>
              <a:rPr lang="en-US" dirty="0"/>
              <a:t>However, although formative assessments are probably the most useful in the classroom, interim and summative assessments provide necessary information about performance relative to an external standard. We need to know how much of the grade-level content a student has learned, which is why the summative assessment has performance level. And sometimes we want to understand how our students’ achievement and growth compare to others, which we get through norm-referenced data.</a:t>
            </a:r>
          </a:p>
          <a:p>
            <a:endParaRPr lang="en-US" dirty="0"/>
          </a:p>
          <a:p>
            <a:r>
              <a:rPr lang="en-US" dirty="0"/>
              <a:t>It’s all about asking the right question at the right time and interpreting the data appropriately. </a:t>
            </a:r>
          </a:p>
          <a:p>
            <a:r>
              <a:rPr lang="en-US" dirty="0"/>
              <a:t>	</a:t>
            </a:r>
          </a:p>
        </p:txBody>
      </p:sp>
      <p:sp>
        <p:nvSpPr>
          <p:cNvPr id="4" name="Slide Number Placeholder 3"/>
          <p:cNvSpPr>
            <a:spLocks noGrp="1"/>
          </p:cNvSpPr>
          <p:nvPr>
            <p:ph type="sldNum" sz="quarter" idx="5"/>
          </p:nvPr>
        </p:nvSpPr>
        <p:spPr/>
        <p:txBody>
          <a:bodyPr/>
          <a:lstStyle/>
          <a:p>
            <a:fld id="{A0D11981-F587-4A88-8860-46A4EEEF9CE1}" type="slidenum">
              <a:rPr lang="en-US" smtClean="0"/>
              <a:t>20</a:t>
            </a:fld>
            <a:endParaRPr lang="en-US"/>
          </a:p>
        </p:txBody>
      </p:sp>
    </p:spTree>
    <p:extLst>
      <p:ext uri="{BB962C8B-B14F-4D97-AF65-F5344CB8AC3E}">
        <p14:creationId xmlns:p14="http://schemas.microsoft.com/office/powerpoint/2010/main" val="1293894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3B681A-0971-437A-97B1-44BF12E3167A}" type="slidenum">
              <a:rPr lang="en-US" smtClean="0"/>
              <a:t>21</a:t>
            </a:fld>
            <a:endParaRPr lang="en-US"/>
          </a:p>
        </p:txBody>
      </p:sp>
    </p:spTree>
    <p:extLst>
      <p:ext uri="{BB962C8B-B14F-4D97-AF65-F5344CB8AC3E}">
        <p14:creationId xmlns:p14="http://schemas.microsoft.com/office/powerpoint/2010/main" val="3876206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3B681A-0971-437A-97B1-44BF12E316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2813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we think of a balanced assessment system as consisting of formative, interim, and summative assessments, there are other types of assessments used in schools that do not fit the definitions neatly.</a:t>
            </a:r>
          </a:p>
          <a:p>
            <a:endParaRPr lang="en-US" dirty="0"/>
          </a:p>
          <a:p>
            <a:r>
              <a:rPr lang="en-US" dirty="0"/>
              <a:t>For example, you may use an end-of-chapter test from a text book to see what the students have learned from the chapter. Typically, we consider this an interim assessment.</a:t>
            </a:r>
          </a:p>
          <a:p>
            <a:endParaRPr lang="en-US" dirty="0"/>
          </a:p>
          <a:p>
            <a:r>
              <a:rPr lang="en-US" dirty="0"/>
              <a:t>Teachers also create their own end-of-unit tests. These could be considered summative, interim OR formative, depending on how they are used. If they are used to assign a grade for the unit, they are summative. If they are only used for the teacher to determine where students’ knowledge and skills are lacking so she can plan instruction, then they are formative. Any combination of that or aggregate analysis of the data makes them interim.</a:t>
            </a:r>
          </a:p>
          <a:p>
            <a:endParaRPr lang="en-US" dirty="0"/>
          </a:p>
          <a:p>
            <a:r>
              <a:rPr lang="en-US" dirty="0"/>
              <a:t>We also have tests that are screeners. Screeners are used to place students into programs. The various reading tests under Fastbridge are often used as screeners. However, once they are administered multiple times to measure progress, they act more like interim tests.</a:t>
            </a:r>
          </a:p>
          <a:p>
            <a:endParaRPr lang="en-US" dirty="0"/>
          </a:p>
          <a:p>
            <a:r>
              <a:rPr lang="en-US" dirty="0"/>
              <a:t>Finally, admissions tests could be considered summative – the end of high school – but, really, they are more like screeners to see if the student has the requisite knowledge and skill for college. </a:t>
            </a:r>
          </a:p>
          <a:p>
            <a:endParaRPr lang="en-US" dirty="0"/>
          </a:p>
          <a:p>
            <a:endParaRPr lang="en-US" dirty="0"/>
          </a:p>
        </p:txBody>
      </p:sp>
      <p:sp>
        <p:nvSpPr>
          <p:cNvPr id="4" name="Slide Number Placeholder 3"/>
          <p:cNvSpPr>
            <a:spLocks noGrp="1"/>
          </p:cNvSpPr>
          <p:nvPr>
            <p:ph type="sldNum" sz="quarter" idx="5"/>
          </p:nvPr>
        </p:nvSpPr>
        <p:spPr/>
        <p:txBody>
          <a:bodyPr/>
          <a:lstStyle/>
          <a:p>
            <a:fld id="{A0D11981-F587-4A88-8860-46A4EEEF9CE1}" type="slidenum">
              <a:rPr lang="en-US" smtClean="0"/>
              <a:t>4</a:t>
            </a:fld>
            <a:endParaRPr lang="en-US"/>
          </a:p>
        </p:txBody>
      </p:sp>
    </p:spTree>
    <p:extLst>
      <p:ext uri="{BB962C8B-B14F-4D97-AF65-F5344CB8AC3E}">
        <p14:creationId xmlns:p14="http://schemas.microsoft.com/office/powerpoint/2010/main" val="379811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take a break so you can talk about what I have presented so far. </a:t>
            </a:r>
          </a:p>
          <a:p>
            <a:endParaRPr lang="en-US" dirty="0"/>
          </a:p>
          <a:p>
            <a:r>
              <a:rPr lang="en-US" dirty="0"/>
              <a:t>Talk to the people at your table about the types of tests you give the most frequently. What types are they? Why do you give them? Could you use more feedback from assessments or are you already giving too many?</a:t>
            </a:r>
          </a:p>
          <a:p>
            <a:endParaRPr lang="en-US" dirty="0"/>
          </a:p>
          <a:p>
            <a:r>
              <a:rPr lang="en-US" dirty="0"/>
              <a:t>What type of assessment are you giving most frequently?</a:t>
            </a:r>
          </a:p>
          <a:p>
            <a:r>
              <a:rPr lang="en-US" dirty="0"/>
              <a:t>How satisfied are you with the number of assessments you give? Explain.</a:t>
            </a:r>
          </a:p>
          <a:p>
            <a:endParaRPr lang="en-US" dirty="0"/>
          </a:p>
        </p:txBody>
      </p:sp>
      <p:sp>
        <p:nvSpPr>
          <p:cNvPr id="4" name="Slide Number Placeholder 3"/>
          <p:cNvSpPr>
            <a:spLocks noGrp="1"/>
          </p:cNvSpPr>
          <p:nvPr>
            <p:ph type="sldNum" sz="quarter" idx="5"/>
          </p:nvPr>
        </p:nvSpPr>
        <p:spPr/>
        <p:txBody>
          <a:bodyPr/>
          <a:lstStyle/>
          <a:p>
            <a:fld id="{A0D11981-F587-4A88-8860-46A4EEEF9CE1}" type="slidenum">
              <a:rPr lang="en-US" smtClean="0"/>
              <a:t>5</a:t>
            </a:fld>
            <a:endParaRPr lang="en-US"/>
          </a:p>
        </p:txBody>
      </p:sp>
    </p:spTree>
    <p:extLst>
      <p:ext uri="{BB962C8B-B14F-4D97-AF65-F5344CB8AC3E}">
        <p14:creationId xmlns:p14="http://schemas.microsoft.com/office/powerpoint/2010/main" val="810083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Knowing what each type of assessment is </a:t>
            </a:r>
            <a:r>
              <a:rPr lang="en-US" dirty="0" err="1"/>
              <a:t>is</a:t>
            </a:r>
            <a:r>
              <a:rPr lang="en-US" dirty="0"/>
              <a:t> only the first step. The next question is which to use when? My recommendation is to first figure out what your question is. What information are you trying to collect? What do you want to know? When you can articulate your question, you can then figure out what type of assessment is most likely to answer it.</a:t>
            </a:r>
          </a:p>
          <a:p>
            <a:endParaRPr lang="en-US" dirty="0"/>
          </a:p>
          <a:p>
            <a:r>
              <a:rPr lang="en-US" dirty="0"/>
              <a:t>This slide shows some typical questions for each assessment type. </a:t>
            </a:r>
          </a:p>
          <a:p>
            <a:r>
              <a:rPr lang="en-US" dirty="0"/>
              <a:t>Summative tests can answer questions like:</a:t>
            </a:r>
          </a:p>
          <a:p>
            <a:pPr marL="171450" indent="-171450">
              <a:buFont typeface="Arial" panose="020B0604020202020204" pitchFamily="34" charset="0"/>
              <a:buChar char="•"/>
            </a:pPr>
            <a:r>
              <a:rPr lang="en-US" dirty="0"/>
              <a:t>How much of the standards did Johnny learn this year?</a:t>
            </a:r>
          </a:p>
          <a:p>
            <a:pPr marL="171450" indent="-171450">
              <a:buFont typeface="Arial" panose="020B0604020202020204" pitchFamily="34" charset="0"/>
              <a:buChar char="•"/>
            </a:pPr>
            <a:r>
              <a:rPr lang="en-US" dirty="0"/>
              <a:t>Overall, where were the strengths and weakness in my class?</a:t>
            </a:r>
          </a:p>
          <a:p>
            <a:pPr marL="171450" indent="-171450">
              <a:buFont typeface="Arial" panose="020B0604020202020204" pitchFamily="34" charset="0"/>
              <a:buChar char="•"/>
            </a:pPr>
            <a:r>
              <a:rPr lang="en-US" dirty="0"/>
              <a:t>Which schools in my district were most successful in meeting the standards? </a:t>
            </a:r>
          </a:p>
          <a:p>
            <a:r>
              <a:rPr lang="en-US" dirty="0"/>
              <a:t>Interim assessments can answer questions such as:</a:t>
            </a:r>
          </a:p>
          <a:p>
            <a:pPr marL="171450" lvl="0" indent="-171450">
              <a:buFont typeface="Arial" panose="020B0604020202020204" pitchFamily="34" charset="0"/>
              <a:buChar char="•"/>
            </a:pPr>
            <a:r>
              <a:rPr lang="en-US" dirty="0"/>
              <a:t>Which standards has Maria mastered?</a:t>
            </a:r>
          </a:p>
          <a:p>
            <a:pPr marL="171450" lvl="0" indent="-171450">
              <a:buFont typeface="Arial" panose="020B0604020202020204" pitchFamily="34" charset="0"/>
              <a:buChar char="•"/>
            </a:pPr>
            <a:r>
              <a:rPr lang="en-US" dirty="0"/>
              <a:t>How much has Maria grown from October to January? Is that a lot?</a:t>
            </a:r>
          </a:p>
          <a:p>
            <a:pPr marL="171450" lvl="0" indent="-171450">
              <a:buFont typeface="Arial" panose="020B0604020202020204" pitchFamily="34" charset="0"/>
              <a:buChar char="•"/>
            </a:pPr>
            <a:r>
              <a:rPr lang="en-US" dirty="0"/>
              <a:t>If Maria took the summative test today, how would she likely perform?</a:t>
            </a:r>
          </a:p>
          <a:p>
            <a:r>
              <a:rPr lang="en-US" dirty="0"/>
              <a:t>And formative assessments help teachers with more immediate questions to help in lesson planning like:</a:t>
            </a:r>
          </a:p>
          <a:p>
            <a:pPr marL="171450" indent="-171450">
              <a:buFont typeface="Arial" panose="020B0604020202020204" pitchFamily="34" charset="0"/>
              <a:buChar char="•"/>
            </a:pPr>
            <a:r>
              <a:rPr lang="en-US" dirty="0"/>
              <a:t>Do my students understand what I just taught them?</a:t>
            </a:r>
          </a:p>
          <a:p>
            <a:pPr marL="171450" indent="-171450">
              <a:buFont typeface="Arial" panose="020B0604020202020204" pitchFamily="34" charset="0"/>
              <a:buChar char="•"/>
            </a:pPr>
            <a:r>
              <a:rPr lang="en-US" dirty="0"/>
              <a:t>Where are they struggling?</a:t>
            </a:r>
          </a:p>
          <a:p>
            <a:endParaRPr lang="en-US" dirty="0"/>
          </a:p>
          <a:p>
            <a:endParaRPr lang="en-US" dirty="0"/>
          </a:p>
        </p:txBody>
      </p:sp>
      <p:sp>
        <p:nvSpPr>
          <p:cNvPr id="4" name="Slide Number Placeholder 3"/>
          <p:cNvSpPr>
            <a:spLocks noGrp="1"/>
          </p:cNvSpPr>
          <p:nvPr>
            <p:ph type="sldNum" sz="quarter" idx="5"/>
          </p:nvPr>
        </p:nvSpPr>
        <p:spPr/>
        <p:txBody>
          <a:bodyPr/>
          <a:lstStyle/>
          <a:p>
            <a:fld id="{A0D11981-F587-4A88-8860-46A4EEEF9CE1}" type="slidenum">
              <a:rPr lang="en-US" smtClean="0"/>
              <a:t>9</a:t>
            </a:fld>
            <a:endParaRPr lang="en-US"/>
          </a:p>
        </p:txBody>
      </p:sp>
    </p:spTree>
    <p:extLst>
      <p:ext uri="{BB962C8B-B14F-4D97-AF65-F5344CB8AC3E}">
        <p14:creationId xmlns:p14="http://schemas.microsoft.com/office/powerpoint/2010/main" val="2165206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3B681A-0971-437A-97B1-44BF12E3167A}" type="slidenum">
              <a:rPr lang="en-US" smtClean="0"/>
              <a:t>10</a:t>
            </a:fld>
            <a:endParaRPr lang="en-US"/>
          </a:p>
        </p:txBody>
      </p:sp>
    </p:spTree>
    <p:extLst>
      <p:ext uri="{BB962C8B-B14F-4D97-AF65-F5344CB8AC3E}">
        <p14:creationId xmlns:p14="http://schemas.microsoft.com/office/powerpoint/2010/main" val="2101893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you’ve decided you need an interim assessment, the next question is “which one?” Now, you may not have much of a choice if you’re a teacher and the district has already paid for a specific example, but you can at least choose between a district purchased assessment, the KS interims, and something you create yourself. </a:t>
            </a:r>
          </a:p>
          <a:p>
            <a:endParaRPr lang="en-US" dirty="0"/>
          </a:p>
          <a:p>
            <a:r>
              <a:rPr lang="en-US" dirty="0"/>
              <a:t>If your goal is to check on how well students have learned the standards, you need to make sure the test measures those standards. The KS interim is the best for that. Or you could write your own test.</a:t>
            </a:r>
          </a:p>
          <a:p>
            <a:r>
              <a:rPr lang="en-US" dirty="0"/>
              <a:t>If your goal is to see how your students match up to others, you will want an assessment that is normed. These are typically purchased by the district.</a:t>
            </a:r>
          </a:p>
          <a:p>
            <a:r>
              <a:rPr lang="en-US" dirty="0"/>
              <a:t>If your goal is to monitor the progress your student makes through the  year, you want to give a test that tracks growth, which again is typically purchased. </a:t>
            </a:r>
          </a:p>
          <a:p>
            <a:endParaRPr lang="en-US" dirty="0"/>
          </a:p>
          <a:p>
            <a:r>
              <a:rPr lang="en-US" dirty="0"/>
              <a:t>If you’re someone who gets to decide which test to purchase, you’ll want to think about which of the first three questions are most important. Second, you’ll need to think about other features such as accommodations and ease of use. </a:t>
            </a:r>
          </a:p>
        </p:txBody>
      </p:sp>
      <p:sp>
        <p:nvSpPr>
          <p:cNvPr id="4" name="Slide Number Placeholder 3"/>
          <p:cNvSpPr>
            <a:spLocks noGrp="1"/>
          </p:cNvSpPr>
          <p:nvPr>
            <p:ph type="sldNum" sz="quarter" idx="5"/>
          </p:nvPr>
        </p:nvSpPr>
        <p:spPr/>
        <p:txBody>
          <a:bodyPr/>
          <a:lstStyle/>
          <a:p>
            <a:fld id="{A0D11981-F587-4A88-8860-46A4EEEF9CE1}" type="slidenum">
              <a:rPr lang="en-US" smtClean="0"/>
              <a:t>13</a:t>
            </a:fld>
            <a:endParaRPr lang="en-US"/>
          </a:p>
        </p:txBody>
      </p:sp>
    </p:spTree>
    <p:extLst>
      <p:ext uri="{BB962C8B-B14F-4D97-AF65-F5344CB8AC3E}">
        <p14:creationId xmlns:p14="http://schemas.microsoft.com/office/powerpoint/2010/main" val="1411094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take another break from this presentation to talk about what we’ve learned. </a:t>
            </a:r>
          </a:p>
          <a:p>
            <a:endParaRPr lang="en-US" dirty="0"/>
          </a:p>
          <a:p>
            <a:r>
              <a:rPr lang="en-US" dirty="0"/>
              <a:t>Think about questions you want to answer. What are the 2-3 most important questions you face during the school year? What type of assessment could help you answer these? Are you already using that test or do you need to select or design a new one?</a:t>
            </a:r>
          </a:p>
          <a:p>
            <a:endParaRPr lang="en-US" dirty="0"/>
          </a:p>
        </p:txBody>
      </p:sp>
      <p:sp>
        <p:nvSpPr>
          <p:cNvPr id="4" name="Slide Number Placeholder 3"/>
          <p:cNvSpPr>
            <a:spLocks noGrp="1"/>
          </p:cNvSpPr>
          <p:nvPr>
            <p:ph type="sldNum" sz="quarter" idx="5"/>
          </p:nvPr>
        </p:nvSpPr>
        <p:spPr/>
        <p:txBody>
          <a:bodyPr/>
          <a:lstStyle/>
          <a:p>
            <a:fld id="{A0D11981-F587-4A88-8860-46A4EEEF9CE1}" type="slidenum">
              <a:rPr lang="en-US" smtClean="0"/>
              <a:t>14</a:t>
            </a:fld>
            <a:endParaRPr lang="en-US"/>
          </a:p>
        </p:txBody>
      </p:sp>
    </p:spTree>
    <p:extLst>
      <p:ext uri="{BB962C8B-B14F-4D97-AF65-F5344CB8AC3E}">
        <p14:creationId xmlns:p14="http://schemas.microsoft.com/office/powerpoint/2010/main" val="1709905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decide you really want to work more on formative assessment, these can be easy to implement. Many teachers call formative assessment “good teaching,” </a:t>
            </a:r>
          </a:p>
          <a:p>
            <a:endParaRPr lang="en-US" dirty="0"/>
          </a:p>
          <a:p>
            <a:r>
              <a:rPr lang="en-US" dirty="0"/>
              <a:t>There are many types of quick check-ins you can use to see how well a student is understanding material. If you’re interested in seeing what your class took from your instruction that day, an exit interview question may be most appropriate. If you want to gauge understanding of a concept as you’re teaching it, whiteboards, red-yellow-green markers will be helpful. If you’re focused on a single student or small group of students and trying to figure out what concepts they are not understanding, asking “what is wrong with this approach” questions or “pick the best explanation” may help. </a:t>
            </a:r>
          </a:p>
          <a:p>
            <a:endParaRPr lang="en-US" dirty="0"/>
          </a:p>
          <a:p>
            <a:r>
              <a:rPr lang="en-US" dirty="0"/>
              <a:t>There are many resources out there on formative techniques and your facilitator can help you find them. </a:t>
            </a:r>
          </a:p>
          <a:p>
            <a:endParaRPr lang="en-US" dirty="0"/>
          </a:p>
        </p:txBody>
      </p:sp>
      <p:sp>
        <p:nvSpPr>
          <p:cNvPr id="4" name="Slide Number Placeholder 3"/>
          <p:cNvSpPr>
            <a:spLocks noGrp="1"/>
          </p:cNvSpPr>
          <p:nvPr>
            <p:ph type="sldNum" sz="quarter" idx="5"/>
          </p:nvPr>
        </p:nvSpPr>
        <p:spPr/>
        <p:txBody>
          <a:bodyPr/>
          <a:lstStyle/>
          <a:p>
            <a:fld id="{A0D11981-F587-4A88-8860-46A4EEEF9CE1}" type="slidenum">
              <a:rPr lang="en-US" smtClean="0"/>
              <a:t>16</a:t>
            </a:fld>
            <a:endParaRPr lang="en-US"/>
          </a:p>
        </p:txBody>
      </p:sp>
    </p:spTree>
    <p:extLst>
      <p:ext uri="{BB962C8B-B14F-4D97-AF65-F5344CB8AC3E}">
        <p14:creationId xmlns:p14="http://schemas.microsoft.com/office/powerpoint/2010/main" val="2432086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
        <p:nvSpPr>
          <p:cNvPr id="3" name="Subtitle 2"/>
          <p:cNvSpPr>
            <a:spLocks noGrp="1"/>
          </p:cNvSpPr>
          <p:nvPr>
            <p:ph type="subTitle" idx="1"/>
          </p:nvPr>
        </p:nvSpPr>
        <p:spPr>
          <a:xfrm>
            <a:off x="1524000" y="4326467"/>
            <a:ext cx="7480151" cy="1037658"/>
          </a:xfrm>
          <a:prstGeom prst="rect">
            <a:avLst/>
          </a:prstGeo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7">
            <a:extLst>
              <a:ext uri="{FF2B5EF4-FFF2-40B4-BE49-F238E27FC236}">
                <a16:creationId xmlns:a16="http://schemas.microsoft.com/office/drawing/2014/main" id="{D549B9DA-B246-4EEB-B88F-6E64659851AD}"/>
              </a:ext>
            </a:extLst>
          </p:cNvPr>
          <p:cNvSpPr>
            <a:spLocks noGrp="1"/>
          </p:cNvSpPr>
          <p:nvPr>
            <p:ph type="title"/>
          </p:nvPr>
        </p:nvSpPr>
        <p:spPr>
          <a:xfrm>
            <a:off x="1524000" y="1597891"/>
            <a:ext cx="7480151" cy="2728576"/>
          </a:xfrm>
        </p:spPr>
        <p:txBody>
          <a:bodyPr/>
          <a:lstStyle>
            <a:lvl1pPr>
              <a:defRPr>
                <a:solidFill>
                  <a:schemeClr val="tx1"/>
                </a:solidFill>
              </a:defRPr>
            </a:lvl1pPr>
          </a:lstStyle>
          <a:p>
            <a:r>
              <a:rPr lang="en-US" dirty="0"/>
              <a:t>Click to edit Master title style</a:t>
            </a:r>
          </a:p>
        </p:txBody>
      </p:sp>
      <p:sp>
        <p:nvSpPr>
          <p:cNvPr id="9" name="Date Placeholder 8">
            <a:extLst>
              <a:ext uri="{FF2B5EF4-FFF2-40B4-BE49-F238E27FC236}">
                <a16:creationId xmlns:a16="http://schemas.microsoft.com/office/drawing/2014/main" id="{0B8430E5-56DC-4D4E-8E0C-064A4EBB9CEF}"/>
              </a:ext>
            </a:extLst>
          </p:cNvPr>
          <p:cNvSpPr>
            <a:spLocks noGrp="1"/>
          </p:cNvSpPr>
          <p:nvPr>
            <p:ph type="dt" sz="half" idx="10"/>
          </p:nvPr>
        </p:nvSpPr>
        <p:spPr/>
        <p:txBody>
          <a:bodyPr/>
          <a:lstStyle/>
          <a:p>
            <a:fld id="{4A706AEE-E4B8-4315-A38A-5DBF50C52D73}" type="datetimeFigureOut">
              <a:rPr lang="en-US" smtClean="0"/>
              <a:t>1/19/2023</a:t>
            </a:fld>
            <a:endParaRPr lang="en-US"/>
          </a:p>
        </p:txBody>
      </p:sp>
      <p:sp>
        <p:nvSpPr>
          <p:cNvPr id="10" name="Footer Placeholder 9">
            <a:extLst>
              <a:ext uri="{FF2B5EF4-FFF2-40B4-BE49-F238E27FC236}">
                <a16:creationId xmlns:a16="http://schemas.microsoft.com/office/drawing/2014/main" id="{4D4CF198-164A-403B-80C4-44E0196DF56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393C20EE-24EE-4FCE-8C00-CBB4F6AEFA3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976997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 y="2571"/>
            <a:ext cx="12188950" cy="6852858"/>
          </a:xfrm>
          <a:prstGeom prst="rect">
            <a:avLst/>
          </a:prstGeom>
        </p:spPr>
      </p:pic>
      <p:sp>
        <p:nvSpPr>
          <p:cNvPr id="2" name="Date Placeholder 1"/>
          <p:cNvSpPr>
            <a:spLocks noGrp="1"/>
          </p:cNvSpPr>
          <p:nvPr>
            <p:ph type="dt" sz="half" idx="10"/>
          </p:nvPr>
        </p:nvSpPr>
        <p:spPr/>
        <p:txBody>
          <a:bodyPr/>
          <a:lstStyle/>
          <a:p>
            <a:fld id="{4A706AEE-E4B8-4315-A38A-5DBF50C52D73}"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
        <p:nvSpPr>
          <p:cNvPr id="10" name="Picture Placeholder 9">
            <a:extLst>
              <a:ext uri="{FF2B5EF4-FFF2-40B4-BE49-F238E27FC236}">
                <a16:creationId xmlns:a16="http://schemas.microsoft.com/office/drawing/2014/main" id="{1D4316CC-A48F-4BBE-B42A-217912B9343F}"/>
              </a:ext>
            </a:extLst>
          </p:cNvPr>
          <p:cNvSpPr>
            <a:spLocks noGrp="1" noChangeAspect="1"/>
          </p:cNvSpPr>
          <p:nvPr>
            <p:ph type="pic" sz="quarter" idx="13"/>
          </p:nvPr>
        </p:nvSpPr>
        <p:spPr>
          <a:xfrm>
            <a:off x="0" y="0"/>
            <a:ext cx="12188952" cy="5116945"/>
          </a:xfrm>
        </p:spPr>
        <p:txBody>
          <a:bodyPr anchor="ctr" anchorCtr="0">
            <a:noAutofit/>
          </a:bodyPr>
          <a:lstStyle>
            <a:lvl1pPr marL="0" indent="0" algn="ctr">
              <a:buNone/>
              <a:defRPr/>
            </a:lvl1pPr>
          </a:lstStyle>
          <a:p>
            <a:endParaRPr lang="en-US" dirty="0"/>
          </a:p>
        </p:txBody>
      </p:sp>
      <p:sp>
        <p:nvSpPr>
          <p:cNvPr id="11" name="Title 10">
            <a:extLst>
              <a:ext uri="{FF2B5EF4-FFF2-40B4-BE49-F238E27FC236}">
                <a16:creationId xmlns:a16="http://schemas.microsoft.com/office/drawing/2014/main" id="{18FF99EB-A947-4D83-8F9E-CA5EF676B147}"/>
              </a:ext>
            </a:extLst>
          </p:cNvPr>
          <p:cNvSpPr>
            <a:spLocks noGrp="1"/>
          </p:cNvSpPr>
          <p:nvPr>
            <p:ph type="title"/>
          </p:nvPr>
        </p:nvSpPr>
        <p:spPr>
          <a:xfrm>
            <a:off x="838200" y="5218545"/>
            <a:ext cx="10420927" cy="1003851"/>
          </a:xfrm>
        </p:spPr>
        <p:txBody>
          <a:bodyPr anchor="t">
            <a:normAutofit/>
          </a:bodyPr>
          <a:lstStyle>
            <a:lvl1pP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30746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D9F3DECE-3D90-46B8-AA48-F29BB31281AC}"/>
              </a:ext>
            </a:extLst>
          </p:cNvPr>
          <p:cNvSpPr>
            <a:spLocks noGrp="1"/>
          </p:cNvSpPr>
          <p:nvPr>
            <p:ph type="media" sz="quarter" idx="14"/>
          </p:nvPr>
        </p:nvSpPr>
        <p:spPr>
          <a:xfrm>
            <a:off x="1134918" y="803563"/>
            <a:ext cx="9922164" cy="4932218"/>
          </a:xfrm>
        </p:spPr>
        <p:txBody>
          <a:bodyPr anchor="ctr" anchorCtr="0"/>
          <a:lstStyle>
            <a:lvl1pPr marL="0" indent="0" algn="ctr">
              <a:buNone/>
              <a:defRPr>
                <a:noFill/>
              </a:defRPr>
            </a:lvl1pPr>
          </a:lstStyle>
          <a:p>
            <a:endParaRPr lang="en-US"/>
          </a:p>
        </p:txBody>
      </p:sp>
      <p:sp>
        <p:nvSpPr>
          <p:cNvPr id="2" name="Date Placeholder 1"/>
          <p:cNvSpPr>
            <a:spLocks noGrp="1"/>
          </p:cNvSpPr>
          <p:nvPr>
            <p:ph type="dt" sz="half" idx="10"/>
          </p:nvPr>
        </p:nvSpPr>
        <p:spPr/>
        <p:txBody>
          <a:bodyPr/>
          <a:lstStyle/>
          <a:p>
            <a:fld id="{4A706AEE-E4B8-4315-A38A-5DBF50C52D73}"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645465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457201"/>
            <a:ext cx="6172200" cy="5403850"/>
          </a:xfrm>
          <a:prstGeom prst="rect">
            <a:avLst/>
          </a:prstGeo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966243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457201"/>
            <a:ext cx="6172200" cy="5403850"/>
          </a:xfrm>
          <a:prstGeom prst="rect">
            <a:avLst/>
          </a:prstGeom>
          <a:noFill/>
        </p:spPr>
        <p:txBody>
          <a:bodyPr anchor="ct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432424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1/19/2023</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317987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706AEE-E4B8-4315-A38A-5DBF50C52D73}"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8439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 y="668"/>
            <a:ext cx="12189625" cy="6856664"/>
          </a:xfrm>
          <a:prstGeom prst="rect">
            <a:avLst/>
          </a:prstGeom>
        </p:spPr>
      </p:pic>
      <p:sp>
        <p:nvSpPr>
          <p:cNvPr id="2" name="Title 1"/>
          <p:cNvSpPr>
            <a:spLocks noGrp="1"/>
          </p:cNvSpPr>
          <p:nvPr>
            <p:ph type="title"/>
          </p:nvPr>
        </p:nvSpPr>
        <p:spPr>
          <a:xfrm>
            <a:off x="1893456" y="423334"/>
            <a:ext cx="8340436" cy="2713228"/>
          </a:xfrm>
          <a:prstGeom prst="rect">
            <a:avLst/>
          </a:prstGeom>
        </p:spPr>
        <p:txBody>
          <a:bodyPr rIns="457200" anchor="b"/>
          <a:lstStyle>
            <a:lvl1pPr>
              <a:defRPr sz="6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893456" y="3246268"/>
            <a:ext cx="8340436" cy="1500187"/>
          </a:xfrm>
          <a:prstGeom prst="rect">
            <a:avLst/>
          </a:prstGeom>
        </p:spPr>
        <p:txBody>
          <a:bodyPr tIns="182880" rIns="457200" bIns="182880" anchor="t" anchorCtr="0"/>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A706AEE-E4B8-4315-A38A-5DBF50C52D73}"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88214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3" name="Date Placeholder 2">
            <a:extLst>
              <a:ext uri="{FF2B5EF4-FFF2-40B4-BE49-F238E27FC236}">
                <a16:creationId xmlns:a16="http://schemas.microsoft.com/office/drawing/2014/main" id="{EB0C64CA-01BD-460D-89C9-0C2043D580EB}"/>
              </a:ext>
            </a:extLst>
          </p:cNvPr>
          <p:cNvSpPr>
            <a:spLocks noGrp="1"/>
          </p:cNvSpPr>
          <p:nvPr>
            <p:ph type="dt" sz="half" idx="10"/>
          </p:nvPr>
        </p:nvSpPr>
        <p:spPr/>
        <p:txBody>
          <a:bodyPr/>
          <a:lstStyle/>
          <a:p>
            <a:fld id="{4A706AEE-E4B8-4315-A38A-5DBF50C52D73}" type="datetimeFigureOut">
              <a:rPr lang="en-US" smtClean="0"/>
              <a:t>1/19/2023</a:t>
            </a:fld>
            <a:endParaRPr lang="en-US"/>
          </a:p>
        </p:txBody>
      </p:sp>
      <p:sp>
        <p:nvSpPr>
          <p:cNvPr id="4" name="Footer Placeholder 3">
            <a:extLst>
              <a:ext uri="{FF2B5EF4-FFF2-40B4-BE49-F238E27FC236}">
                <a16:creationId xmlns:a16="http://schemas.microsoft.com/office/drawing/2014/main" id="{1583761E-B5D3-45B1-B910-9807F7E12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9092A-2CD1-40F9-B4AA-7D5FC15F2ADE}"/>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4290581"/>
            <a:ext cx="11353800" cy="891019"/>
          </a:xfrm>
          <a:prstGeom prst="rect">
            <a:avLst/>
          </a:prstGeom>
        </p:spPr>
        <p:txBody>
          <a:bodyPr anchor="t"/>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8610600"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073786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06AEE-E4B8-4315-A38A-5DBF50C52D73}"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CD0CFDC3-B650-4CCE-8A51-79C6018F060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5044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D786F29-BF4F-4B2A-B4D2-37C78A859B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2" name="Title 1"/>
          <p:cNvSpPr>
            <a:spLocks noGrp="1"/>
          </p:cNvSpPr>
          <p:nvPr>
            <p:ph type="title"/>
          </p:nvPr>
        </p:nvSpPr>
        <p:spPr>
          <a:xfrm>
            <a:off x="839788" y="365126"/>
            <a:ext cx="10515600" cy="1149350"/>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2"/>
            <a:ext cx="5157787"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671761"/>
            <a:ext cx="5157787" cy="2980893"/>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2"/>
            <a:ext cx="5183188"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671761"/>
            <a:ext cx="5183188" cy="2980894"/>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A706AEE-E4B8-4315-A38A-5DBF50C52D73}" type="datetimeFigureOut">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449286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1/19/2023</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13" name="Content Placeholder 12">
            <a:extLst>
              <a:ext uri="{FF2B5EF4-FFF2-40B4-BE49-F238E27FC236}">
                <a16:creationId xmlns:a16="http://schemas.microsoft.com/office/drawing/2014/main" id="{8527C91C-D68F-46DB-9618-F4AE37D5AFEF}"/>
              </a:ext>
            </a:extLst>
          </p:cNvPr>
          <p:cNvSpPr>
            <a:spLocks noGrp="1"/>
          </p:cNvSpPr>
          <p:nvPr>
            <p:ph sz="quarter" idx="13"/>
          </p:nvPr>
        </p:nvSpPr>
        <p:spPr>
          <a:xfrm>
            <a:off x="838200" y="1458913"/>
            <a:ext cx="10393363" cy="2817523"/>
          </a:xfrm>
        </p:spPr>
        <p:txBody>
          <a:bodyPr lIns="1645920" tIns="914400" rIns="1645920" bIns="914400" anchor="t" anchorCtr="0">
            <a:normAutofit/>
          </a:bodyPr>
          <a:lstStyle>
            <a:lvl1pPr marL="0" indent="0">
              <a:buNone/>
              <a:defRPr sz="3600" i="1"/>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6" name="Text Placeholder 15">
            <a:extLst>
              <a:ext uri="{FF2B5EF4-FFF2-40B4-BE49-F238E27FC236}">
                <a16:creationId xmlns:a16="http://schemas.microsoft.com/office/drawing/2014/main" id="{40D0A9EE-76F6-42DC-BF8D-A7F378AFACB4}"/>
              </a:ext>
            </a:extLst>
          </p:cNvPr>
          <p:cNvSpPr>
            <a:spLocks noGrp="1"/>
          </p:cNvSpPr>
          <p:nvPr>
            <p:ph type="body" sz="quarter" idx="14"/>
          </p:nvPr>
        </p:nvSpPr>
        <p:spPr>
          <a:xfrm>
            <a:off x="828675" y="4284663"/>
            <a:ext cx="10402888" cy="850900"/>
          </a:xfrm>
        </p:spPr>
        <p:txBody>
          <a:bodyPr anchor="b" anchorCtr="0">
            <a:normAutofit/>
          </a:bodyPr>
          <a:lstStyle>
            <a:lvl1pPr marL="0" indent="0" algn="r">
              <a:buNone/>
              <a:defRPr sz="1800"/>
            </a:lvl1pPr>
            <a:lvl2pPr marL="457200" indent="0" algn="r">
              <a:buNone/>
              <a:defRPr/>
            </a:lvl2pPr>
            <a:lvl3pPr marL="914400" indent="0" algn="r">
              <a:buNone/>
              <a:defRPr/>
            </a:lvl3pPr>
            <a:lvl4pPr marL="1371600" indent="0" algn="r">
              <a:buNone/>
              <a:defRPr/>
            </a:lvl4pPr>
            <a:lvl5pPr marL="1828800" indent="0" algn="r">
              <a:buNone/>
              <a:defRPr/>
            </a:lvl5pPr>
          </a:lstStyle>
          <a:p>
            <a:pPr lvl="0"/>
            <a:endParaRPr lang="en-US" dirty="0"/>
          </a:p>
        </p:txBody>
      </p:sp>
    </p:spTree>
    <p:extLst>
      <p:ext uri="{BB962C8B-B14F-4D97-AF65-F5344CB8AC3E}">
        <p14:creationId xmlns:p14="http://schemas.microsoft.com/office/powerpoint/2010/main" val="243890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st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1/19/2023</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536804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log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7" y="1714"/>
            <a:ext cx="12185906" cy="6854571"/>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1/19/2023</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1963667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6FF858C-D621-4E06-B0BD-3504A86EE01C}"/>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1/19/2023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sp>
        <p:nvSpPr>
          <p:cNvPr id="15" name="Title Placeholder 14">
            <a:extLst>
              <a:ext uri="{FF2B5EF4-FFF2-40B4-BE49-F238E27FC236}">
                <a16:creationId xmlns:a16="http://schemas.microsoft.com/office/drawing/2014/main" id="{C4FFDAAB-CF54-4977-9D64-1D8CF2A8B5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6" name="Text Placeholder 15">
            <a:extLst>
              <a:ext uri="{FF2B5EF4-FFF2-40B4-BE49-F238E27FC236}">
                <a16:creationId xmlns:a16="http://schemas.microsoft.com/office/drawing/2014/main" id="{33C8E99D-C13E-4496-9E45-888ED9E9E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78608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2" r:id="rId4"/>
    <p:sldLayoutId id="2147483664" r:id="rId5"/>
    <p:sldLayoutId id="2147483665" r:id="rId6"/>
    <p:sldLayoutId id="2147483666" r:id="rId7"/>
    <p:sldLayoutId id="2147483675" r:id="rId8"/>
    <p:sldLayoutId id="2147483676" r:id="rId9"/>
    <p:sldLayoutId id="2147483667" r:id="rId10"/>
    <p:sldLayoutId id="2147483673" r:id="rId11"/>
    <p:sldLayoutId id="2147483668" r:id="rId12"/>
    <p:sldLayoutId id="2147483669"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Clr>
          <a:schemeClr val="tx2">
            <a:lumMod val="60000"/>
            <a:lumOff val="40000"/>
          </a:schemeClr>
        </a:buClr>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Clr>
          <a:schemeClr val="accent6">
            <a:lumMod val="60000"/>
            <a:lumOff val="40000"/>
          </a:schemeClr>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enti.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enti.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ksde.org/Portals/0/CSAS/CSAS%20Home/Assessments/Understanding%20Assessment%20for%20ELA.pdf?ver=2021-06-09-151311-647"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jewing@ksde.org" TargetMode="External"/><Relationship Id="rId2" Type="http://schemas.openxmlformats.org/officeDocument/2006/relationships/hyperlink" Target="mailto:bfultz@ksde.org"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enti.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enti.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enti.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4977" y="4505325"/>
            <a:ext cx="11937023" cy="825948"/>
          </a:xfrm>
        </p:spPr>
        <p:txBody>
          <a:bodyPr/>
          <a:lstStyle/>
          <a:p>
            <a:r>
              <a:rPr lang="en-US" dirty="0"/>
              <a:t>Balanced Assessment Systems</a:t>
            </a:r>
          </a:p>
        </p:txBody>
      </p:sp>
      <p:sp>
        <p:nvSpPr>
          <p:cNvPr id="2" name="Text Placeholder 1">
            <a:extLst>
              <a:ext uri="{FF2B5EF4-FFF2-40B4-BE49-F238E27FC236}">
                <a16:creationId xmlns:a16="http://schemas.microsoft.com/office/drawing/2014/main" id="{A5B98CB7-F58E-48B4-BCA9-0210A8428D8F}"/>
              </a:ext>
            </a:extLst>
          </p:cNvPr>
          <p:cNvSpPr>
            <a:spLocks noGrp="1"/>
          </p:cNvSpPr>
          <p:nvPr>
            <p:ph type="body" idx="1"/>
          </p:nvPr>
        </p:nvSpPr>
        <p:spPr>
          <a:xfrm>
            <a:off x="3581400" y="5331273"/>
            <a:ext cx="8610600" cy="480592"/>
          </a:xfrm>
        </p:spPr>
        <p:txBody>
          <a:bodyPr/>
          <a:lstStyle/>
          <a:p>
            <a:r>
              <a:rPr lang="en-US" dirty="0"/>
              <a:t>Beth Fultz &amp; Julie Ewing </a:t>
            </a:r>
          </a:p>
          <a:p>
            <a:endParaRPr lang="en-US" dirty="0"/>
          </a:p>
        </p:txBody>
      </p:sp>
      <p:sp>
        <p:nvSpPr>
          <p:cNvPr id="3" name="TextBox 2"/>
          <p:cNvSpPr txBox="1"/>
          <p:nvPr/>
        </p:nvSpPr>
        <p:spPr>
          <a:xfrm>
            <a:off x="3626603" y="5811865"/>
            <a:ext cx="2960177" cy="369332"/>
          </a:xfrm>
          <a:prstGeom prst="rect">
            <a:avLst/>
          </a:prstGeom>
          <a:noFill/>
        </p:spPr>
        <p:txBody>
          <a:bodyPr wrap="square" rtlCol="0">
            <a:spAutoFit/>
          </a:bodyPr>
          <a:lstStyle/>
          <a:p>
            <a:r>
              <a:rPr lang="en-US" dirty="0"/>
              <a:t>January 20, 2023</a:t>
            </a:r>
          </a:p>
        </p:txBody>
      </p:sp>
    </p:spTree>
    <p:extLst>
      <p:ext uri="{BB962C8B-B14F-4D97-AF65-F5344CB8AC3E}">
        <p14:creationId xmlns:p14="http://schemas.microsoft.com/office/powerpoint/2010/main" val="430270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75AD98-C42D-AF45-548E-CD67A9035E52}"/>
              </a:ext>
            </a:extLst>
          </p:cNvPr>
          <p:cNvSpPr>
            <a:spLocks noGrp="1"/>
          </p:cNvSpPr>
          <p:nvPr>
            <p:ph idx="1"/>
          </p:nvPr>
        </p:nvSpPr>
        <p:spPr/>
        <p:txBody>
          <a:bodyPr/>
          <a:lstStyle/>
          <a:p>
            <a:pPr marL="0" indent="0">
              <a:buNone/>
            </a:pPr>
            <a:r>
              <a:rPr lang="en-US" dirty="0"/>
              <a:t>Talk to your neighbors and discuss how you currently use summative assessment data?</a:t>
            </a:r>
          </a:p>
          <a:p>
            <a:pPr marL="0" indent="0">
              <a:buNone/>
            </a:pPr>
            <a:endParaRPr lang="en-US" dirty="0"/>
          </a:p>
          <a:p>
            <a:r>
              <a:rPr lang="en-US" dirty="0"/>
              <a:t>What data does a summative give?</a:t>
            </a:r>
          </a:p>
          <a:p>
            <a:endParaRPr lang="en-US" dirty="0"/>
          </a:p>
          <a:p>
            <a:r>
              <a:rPr lang="en-US" dirty="0"/>
              <a:t>What data doesn’t it give?</a:t>
            </a:r>
          </a:p>
          <a:p>
            <a:pPr marL="0" indent="0">
              <a:buNone/>
            </a:pPr>
            <a:endParaRPr lang="en-US" dirty="0"/>
          </a:p>
        </p:txBody>
      </p:sp>
      <p:sp>
        <p:nvSpPr>
          <p:cNvPr id="3" name="Title 2">
            <a:extLst>
              <a:ext uri="{FF2B5EF4-FFF2-40B4-BE49-F238E27FC236}">
                <a16:creationId xmlns:a16="http://schemas.microsoft.com/office/drawing/2014/main" id="{43106540-E522-085F-A39C-9217BF9FFF66}"/>
              </a:ext>
            </a:extLst>
          </p:cNvPr>
          <p:cNvSpPr>
            <a:spLocks noGrp="1"/>
          </p:cNvSpPr>
          <p:nvPr>
            <p:ph type="title"/>
          </p:nvPr>
        </p:nvSpPr>
        <p:spPr/>
        <p:txBody>
          <a:bodyPr/>
          <a:lstStyle/>
          <a:p>
            <a:r>
              <a:rPr lang="en-US" dirty="0"/>
              <a:t>Exercise #2 Summative Data</a:t>
            </a:r>
          </a:p>
        </p:txBody>
      </p:sp>
    </p:spTree>
    <p:extLst>
      <p:ext uri="{BB962C8B-B14F-4D97-AF65-F5344CB8AC3E}">
        <p14:creationId xmlns:p14="http://schemas.microsoft.com/office/powerpoint/2010/main" val="70877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7BB6832-E047-476F-4C12-586229F51ED5}"/>
              </a:ext>
            </a:extLst>
          </p:cNvPr>
          <p:cNvPicPr>
            <a:picLocks noGrp="1" noChangeAspect="1"/>
          </p:cNvPicPr>
          <p:nvPr>
            <p:ph idx="1"/>
          </p:nvPr>
        </p:nvPicPr>
        <p:blipFill>
          <a:blip r:embed="rId2"/>
          <a:stretch>
            <a:fillRect/>
          </a:stretch>
        </p:blipFill>
        <p:spPr>
          <a:xfrm>
            <a:off x="5053217" y="1259639"/>
            <a:ext cx="5871457" cy="4532313"/>
          </a:xfrm>
        </p:spPr>
      </p:pic>
      <p:sp>
        <p:nvSpPr>
          <p:cNvPr id="3" name="Title 2">
            <a:extLst>
              <a:ext uri="{FF2B5EF4-FFF2-40B4-BE49-F238E27FC236}">
                <a16:creationId xmlns:a16="http://schemas.microsoft.com/office/drawing/2014/main" id="{158F8665-D0AD-7CF0-479F-42FE6B97F81A}"/>
              </a:ext>
            </a:extLst>
          </p:cNvPr>
          <p:cNvSpPr>
            <a:spLocks noGrp="1"/>
          </p:cNvSpPr>
          <p:nvPr>
            <p:ph type="title"/>
          </p:nvPr>
        </p:nvSpPr>
        <p:spPr/>
        <p:txBody>
          <a:bodyPr/>
          <a:lstStyle/>
          <a:p>
            <a:r>
              <a:rPr lang="en-US" dirty="0"/>
              <a:t>School Level Report- ELA State Assessment</a:t>
            </a:r>
          </a:p>
        </p:txBody>
      </p:sp>
    </p:spTree>
    <p:extLst>
      <p:ext uri="{BB962C8B-B14F-4D97-AF65-F5344CB8AC3E}">
        <p14:creationId xmlns:p14="http://schemas.microsoft.com/office/powerpoint/2010/main" val="133486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8F8665-D0AD-7CF0-479F-42FE6B97F81A}"/>
              </a:ext>
            </a:extLst>
          </p:cNvPr>
          <p:cNvSpPr>
            <a:spLocks noGrp="1"/>
          </p:cNvSpPr>
          <p:nvPr>
            <p:ph type="title"/>
          </p:nvPr>
        </p:nvSpPr>
        <p:spPr/>
        <p:txBody>
          <a:bodyPr/>
          <a:lstStyle/>
          <a:p>
            <a:r>
              <a:rPr lang="en-US" dirty="0"/>
              <a:t>School Level Report- ELA State Assessment</a:t>
            </a:r>
          </a:p>
        </p:txBody>
      </p:sp>
      <p:pic>
        <p:nvPicPr>
          <p:cNvPr id="4" name="Picture 3">
            <a:extLst>
              <a:ext uri="{FF2B5EF4-FFF2-40B4-BE49-F238E27FC236}">
                <a16:creationId xmlns:a16="http://schemas.microsoft.com/office/drawing/2014/main" id="{C64F2022-3888-AE88-4340-E802BC27F92C}"/>
              </a:ext>
            </a:extLst>
          </p:cNvPr>
          <p:cNvPicPr>
            <a:picLocks noChangeAspect="1"/>
          </p:cNvPicPr>
          <p:nvPr/>
        </p:nvPicPr>
        <p:blipFill>
          <a:blip r:embed="rId2"/>
          <a:stretch>
            <a:fillRect/>
          </a:stretch>
        </p:blipFill>
        <p:spPr>
          <a:xfrm>
            <a:off x="4841662" y="1421182"/>
            <a:ext cx="5685013" cy="4185533"/>
          </a:xfrm>
          <a:prstGeom prst="rect">
            <a:avLst/>
          </a:prstGeom>
        </p:spPr>
      </p:pic>
    </p:spTree>
    <p:extLst>
      <p:ext uri="{BB962C8B-B14F-4D97-AF65-F5344CB8AC3E}">
        <p14:creationId xmlns:p14="http://schemas.microsoft.com/office/powerpoint/2010/main" val="390512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F4F79-79AF-4AAF-A6C4-F23C4A299942}"/>
              </a:ext>
            </a:extLst>
          </p:cNvPr>
          <p:cNvSpPr>
            <a:spLocks noGrp="1"/>
          </p:cNvSpPr>
          <p:nvPr>
            <p:ph type="title"/>
          </p:nvPr>
        </p:nvSpPr>
        <p:spPr/>
        <p:txBody>
          <a:bodyPr/>
          <a:lstStyle/>
          <a:p>
            <a:r>
              <a:rPr lang="en-US" dirty="0"/>
              <a:t>Selecting the Best Interim Assessment</a:t>
            </a:r>
          </a:p>
        </p:txBody>
      </p:sp>
      <p:sp>
        <p:nvSpPr>
          <p:cNvPr id="3" name="Content Placeholder 2">
            <a:extLst>
              <a:ext uri="{FF2B5EF4-FFF2-40B4-BE49-F238E27FC236}">
                <a16:creationId xmlns:a16="http://schemas.microsoft.com/office/drawing/2014/main" id="{267A9980-CD06-4E4E-A452-5F0A3E774259}"/>
              </a:ext>
            </a:extLst>
          </p:cNvPr>
          <p:cNvSpPr>
            <a:spLocks noGrp="1"/>
          </p:cNvSpPr>
          <p:nvPr>
            <p:ph idx="1"/>
          </p:nvPr>
        </p:nvSpPr>
        <p:spPr/>
        <p:txBody>
          <a:bodyPr/>
          <a:lstStyle/>
          <a:p>
            <a:r>
              <a:rPr lang="en-US" dirty="0"/>
              <a:t>The first step is to determine why you want to give an interim assessment.</a:t>
            </a:r>
          </a:p>
          <a:p>
            <a:pPr lvl="1"/>
            <a:r>
              <a:rPr lang="en-US" dirty="0"/>
              <a:t>If you want to judge performance on the state content standards, you need to be sure the test is aligned to the state content standards.</a:t>
            </a:r>
          </a:p>
          <a:p>
            <a:pPr lvl="1"/>
            <a:r>
              <a:rPr lang="en-US" dirty="0"/>
              <a:t>If you want to see how your students match up to others, you want a test that is “normed.”</a:t>
            </a:r>
          </a:p>
          <a:p>
            <a:pPr lvl="1"/>
            <a:r>
              <a:rPr lang="en-US" dirty="0"/>
              <a:t>If you want to monitor the progress your student makes throughout the year, you want to give a test that tracks growth.</a:t>
            </a:r>
          </a:p>
          <a:p>
            <a:r>
              <a:rPr lang="en-US" dirty="0"/>
              <a:t>Second is to consider other features</a:t>
            </a:r>
          </a:p>
          <a:p>
            <a:pPr lvl="1"/>
            <a:r>
              <a:rPr lang="en-US" dirty="0"/>
              <a:t>Does it provide the needed accommodations for all my students?</a:t>
            </a:r>
          </a:p>
          <a:p>
            <a:pPr lvl="1"/>
            <a:r>
              <a:rPr lang="en-US" dirty="0"/>
              <a:t>How easy is it to use?</a:t>
            </a:r>
          </a:p>
        </p:txBody>
      </p:sp>
      <p:sp>
        <p:nvSpPr>
          <p:cNvPr id="4" name="Slide Number Placeholder 3">
            <a:extLst>
              <a:ext uri="{FF2B5EF4-FFF2-40B4-BE49-F238E27FC236}">
                <a16:creationId xmlns:a16="http://schemas.microsoft.com/office/drawing/2014/main" id="{BB8822D7-DACF-476A-81AD-42512150B616}"/>
              </a:ext>
            </a:extLst>
          </p:cNvPr>
          <p:cNvSpPr>
            <a:spLocks noGrp="1"/>
          </p:cNvSpPr>
          <p:nvPr>
            <p:ph type="sldNum" sz="quarter" idx="12"/>
          </p:nvPr>
        </p:nvSpPr>
        <p:spPr/>
        <p:txBody>
          <a:bodyPr/>
          <a:lstStyle/>
          <a:p>
            <a:fld id="{F94C5651-F708-497B-A598-45F059B6BCA7}" type="slidenum">
              <a:rPr lang="en-US" smtClean="0"/>
              <a:t>13</a:t>
            </a:fld>
            <a:endParaRPr lang="en-US"/>
          </a:p>
        </p:txBody>
      </p:sp>
    </p:spTree>
    <p:extLst>
      <p:ext uri="{BB962C8B-B14F-4D97-AF65-F5344CB8AC3E}">
        <p14:creationId xmlns:p14="http://schemas.microsoft.com/office/powerpoint/2010/main" val="2043362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71CAB-49F3-4569-9E1C-9F387704A7E2}"/>
              </a:ext>
            </a:extLst>
          </p:cNvPr>
          <p:cNvSpPr>
            <a:spLocks noGrp="1"/>
          </p:cNvSpPr>
          <p:nvPr>
            <p:ph type="title"/>
          </p:nvPr>
        </p:nvSpPr>
        <p:spPr/>
        <p:txBody>
          <a:bodyPr/>
          <a:lstStyle/>
          <a:p>
            <a:r>
              <a:rPr lang="en-US" dirty="0"/>
              <a:t>Exercise #3</a:t>
            </a:r>
          </a:p>
        </p:txBody>
      </p:sp>
      <p:sp>
        <p:nvSpPr>
          <p:cNvPr id="3" name="Content Placeholder 2">
            <a:extLst>
              <a:ext uri="{FF2B5EF4-FFF2-40B4-BE49-F238E27FC236}">
                <a16:creationId xmlns:a16="http://schemas.microsoft.com/office/drawing/2014/main" id="{CD2988D7-C0B2-497D-ABA1-A260C64D8B10}"/>
              </a:ext>
            </a:extLst>
          </p:cNvPr>
          <p:cNvSpPr>
            <a:spLocks noGrp="1"/>
          </p:cNvSpPr>
          <p:nvPr>
            <p:ph idx="1"/>
          </p:nvPr>
        </p:nvSpPr>
        <p:spPr/>
        <p:txBody>
          <a:bodyPr/>
          <a:lstStyle/>
          <a:p>
            <a:r>
              <a:rPr lang="en-US" dirty="0"/>
              <a:t>Share with your neighbors what interim assessments your district uses</a:t>
            </a:r>
          </a:p>
          <a:p>
            <a:pPr lvl="1"/>
            <a:r>
              <a:rPr lang="en-US" dirty="0"/>
              <a:t>What do you like about them?</a:t>
            </a:r>
          </a:p>
          <a:p>
            <a:pPr lvl="1"/>
            <a:r>
              <a:rPr lang="en-US" dirty="0"/>
              <a:t>What would you change?</a:t>
            </a:r>
          </a:p>
          <a:p>
            <a:pPr lvl="1"/>
            <a:r>
              <a:rPr lang="en-US" dirty="0"/>
              <a:t>What data does the interims give you?</a:t>
            </a:r>
          </a:p>
        </p:txBody>
      </p:sp>
      <p:sp>
        <p:nvSpPr>
          <p:cNvPr id="4" name="Slide Number Placeholder 3">
            <a:extLst>
              <a:ext uri="{FF2B5EF4-FFF2-40B4-BE49-F238E27FC236}">
                <a16:creationId xmlns:a16="http://schemas.microsoft.com/office/drawing/2014/main" id="{A0C959D3-AD04-4A76-B1C1-C94CB8F7F6FD}"/>
              </a:ext>
            </a:extLst>
          </p:cNvPr>
          <p:cNvSpPr>
            <a:spLocks noGrp="1"/>
          </p:cNvSpPr>
          <p:nvPr>
            <p:ph type="sldNum" sz="quarter" idx="12"/>
          </p:nvPr>
        </p:nvSpPr>
        <p:spPr/>
        <p:txBody>
          <a:bodyPr/>
          <a:lstStyle/>
          <a:p>
            <a:fld id="{F94C5651-F708-497B-A598-45F059B6BCA7}" type="slidenum">
              <a:rPr lang="en-US" smtClean="0"/>
              <a:t>14</a:t>
            </a:fld>
            <a:endParaRPr lang="en-US"/>
          </a:p>
        </p:txBody>
      </p:sp>
    </p:spTree>
    <p:extLst>
      <p:ext uri="{BB962C8B-B14F-4D97-AF65-F5344CB8AC3E}">
        <p14:creationId xmlns:p14="http://schemas.microsoft.com/office/powerpoint/2010/main" val="4261182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05C9B36-4673-8E76-D5BB-C04259078BE8}"/>
              </a:ext>
            </a:extLst>
          </p:cNvPr>
          <p:cNvPicPr>
            <a:picLocks noGrp="1" noChangeAspect="1"/>
          </p:cNvPicPr>
          <p:nvPr>
            <p:ph idx="1"/>
          </p:nvPr>
        </p:nvPicPr>
        <p:blipFill>
          <a:blip r:embed="rId2"/>
          <a:stretch>
            <a:fillRect/>
          </a:stretch>
        </p:blipFill>
        <p:spPr>
          <a:xfrm>
            <a:off x="2553971" y="1440113"/>
            <a:ext cx="7084058" cy="4532313"/>
          </a:xfrm>
        </p:spPr>
      </p:pic>
      <p:sp>
        <p:nvSpPr>
          <p:cNvPr id="3" name="Title 2">
            <a:extLst>
              <a:ext uri="{FF2B5EF4-FFF2-40B4-BE49-F238E27FC236}">
                <a16:creationId xmlns:a16="http://schemas.microsoft.com/office/drawing/2014/main" id="{3C0794C7-1A1B-07C8-F26A-F7A2BEC4C1F6}"/>
              </a:ext>
            </a:extLst>
          </p:cNvPr>
          <p:cNvSpPr>
            <a:spLocks noGrp="1"/>
          </p:cNvSpPr>
          <p:nvPr>
            <p:ph type="title"/>
          </p:nvPr>
        </p:nvSpPr>
        <p:spPr/>
        <p:txBody>
          <a:bodyPr/>
          <a:lstStyle/>
          <a:p>
            <a:r>
              <a:rPr lang="en-US" dirty="0"/>
              <a:t>School Level Report- KS Interim</a:t>
            </a:r>
          </a:p>
        </p:txBody>
      </p:sp>
    </p:spTree>
    <p:extLst>
      <p:ext uri="{BB962C8B-B14F-4D97-AF65-F5344CB8AC3E}">
        <p14:creationId xmlns:p14="http://schemas.microsoft.com/office/powerpoint/2010/main" val="3788589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25823-176A-4833-91A8-2A2312298F63}"/>
              </a:ext>
            </a:extLst>
          </p:cNvPr>
          <p:cNvSpPr>
            <a:spLocks noGrp="1"/>
          </p:cNvSpPr>
          <p:nvPr>
            <p:ph type="title"/>
          </p:nvPr>
        </p:nvSpPr>
        <p:spPr>
          <a:xfrm>
            <a:off x="838200" y="365125"/>
            <a:ext cx="10902696" cy="1325563"/>
          </a:xfrm>
        </p:spPr>
        <p:txBody>
          <a:bodyPr>
            <a:normAutofit/>
          </a:bodyPr>
          <a:lstStyle/>
          <a:p>
            <a:r>
              <a:rPr lang="en-US" sz="3600" dirty="0"/>
              <a:t>Selecting types of Formative Assessment</a:t>
            </a:r>
          </a:p>
        </p:txBody>
      </p:sp>
      <p:sp>
        <p:nvSpPr>
          <p:cNvPr id="3" name="Content Placeholder 2">
            <a:extLst>
              <a:ext uri="{FF2B5EF4-FFF2-40B4-BE49-F238E27FC236}">
                <a16:creationId xmlns:a16="http://schemas.microsoft.com/office/drawing/2014/main" id="{EA85E56C-D04E-4A19-BF21-8C720A7E591F}"/>
              </a:ext>
            </a:extLst>
          </p:cNvPr>
          <p:cNvSpPr>
            <a:spLocks noGrp="1"/>
          </p:cNvSpPr>
          <p:nvPr>
            <p:ph idx="1"/>
          </p:nvPr>
        </p:nvSpPr>
        <p:spPr/>
        <p:txBody>
          <a:bodyPr>
            <a:normAutofit lnSpcReduction="10000"/>
          </a:bodyPr>
          <a:lstStyle/>
          <a:p>
            <a:r>
              <a:rPr lang="en-US" dirty="0"/>
              <a:t>Some teachers have noted that formative assessment is simply part of good teaching.</a:t>
            </a:r>
          </a:p>
          <a:p>
            <a:r>
              <a:rPr lang="en-US" dirty="0"/>
              <a:t>There are many types of quick check-ins you can use to see how well a student is understanding material.</a:t>
            </a:r>
          </a:p>
          <a:p>
            <a:pPr lvl="1"/>
            <a:r>
              <a:rPr lang="en-US" dirty="0"/>
              <a:t>If you’re interested in seeing what your class took from your instruction that day, an exit interview question may be most appropriate</a:t>
            </a:r>
          </a:p>
          <a:p>
            <a:pPr lvl="1"/>
            <a:r>
              <a:rPr lang="en-US" dirty="0"/>
              <a:t>If you want to gauge understanding of a concept as you’re teaching it, whiteboards, red-yellow-green markers will be helpful.</a:t>
            </a:r>
          </a:p>
          <a:p>
            <a:pPr lvl="1"/>
            <a:r>
              <a:rPr lang="en-US" dirty="0"/>
              <a:t>If you’re focused on a single student or small group of students and trying to figure out what concepts they are not understanding, asking “what is wrong with this approach” questions or “pick the best explanation” may help.</a:t>
            </a:r>
          </a:p>
        </p:txBody>
      </p:sp>
      <p:sp>
        <p:nvSpPr>
          <p:cNvPr id="4" name="Slide Number Placeholder 3">
            <a:extLst>
              <a:ext uri="{FF2B5EF4-FFF2-40B4-BE49-F238E27FC236}">
                <a16:creationId xmlns:a16="http://schemas.microsoft.com/office/drawing/2014/main" id="{1AECF060-3250-4BE9-B3CE-E455D08CBE99}"/>
              </a:ext>
            </a:extLst>
          </p:cNvPr>
          <p:cNvSpPr>
            <a:spLocks noGrp="1"/>
          </p:cNvSpPr>
          <p:nvPr>
            <p:ph type="sldNum" sz="quarter" idx="12"/>
          </p:nvPr>
        </p:nvSpPr>
        <p:spPr/>
        <p:txBody>
          <a:bodyPr/>
          <a:lstStyle/>
          <a:p>
            <a:fld id="{F94C5651-F708-497B-A598-45F059B6BCA7}" type="slidenum">
              <a:rPr lang="en-US" smtClean="0"/>
              <a:t>16</a:t>
            </a:fld>
            <a:endParaRPr lang="en-US"/>
          </a:p>
        </p:txBody>
      </p:sp>
    </p:spTree>
    <p:extLst>
      <p:ext uri="{BB962C8B-B14F-4D97-AF65-F5344CB8AC3E}">
        <p14:creationId xmlns:p14="http://schemas.microsoft.com/office/powerpoint/2010/main" val="2725967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1E1EF-C342-4355-A460-2D4EDFEBFCAC}"/>
              </a:ext>
            </a:extLst>
          </p:cNvPr>
          <p:cNvSpPr>
            <a:spLocks noGrp="1"/>
          </p:cNvSpPr>
          <p:nvPr>
            <p:ph type="title"/>
          </p:nvPr>
        </p:nvSpPr>
        <p:spPr/>
        <p:txBody>
          <a:bodyPr/>
          <a:lstStyle/>
          <a:p>
            <a:r>
              <a:rPr lang="en-US" dirty="0"/>
              <a:t>Knowing when to use Interim vs Formative</a:t>
            </a:r>
          </a:p>
        </p:txBody>
      </p:sp>
      <p:sp>
        <p:nvSpPr>
          <p:cNvPr id="3" name="Content Placeholder 2">
            <a:extLst>
              <a:ext uri="{FF2B5EF4-FFF2-40B4-BE49-F238E27FC236}">
                <a16:creationId xmlns:a16="http://schemas.microsoft.com/office/drawing/2014/main" id="{B8B20F9D-F64A-4653-A933-D31A2A18F8C0}"/>
              </a:ext>
            </a:extLst>
          </p:cNvPr>
          <p:cNvSpPr>
            <a:spLocks noGrp="1"/>
          </p:cNvSpPr>
          <p:nvPr>
            <p:ph idx="1"/>
          </p:nvPr>
        </p:nvSpPr>
        <p:spPr>
          <a:xfrm>
            <a:off x="838200" y="2011679"/>
            <a:ext cx="10515600" cy="4165283"/>
          </a:xfrm>
        </p:spPr>
        <p:txBody>
          <a:bodyPr/>
          <a:lstStyle/>
          <a:p>
            <a:r>
              <a:rPr lang="en-US" dirty="0"/>
              <a:t>Interim can identify standards that are mastered or problematic for an individual student and give you an overview of your classroom as a whole.</a:t>
            </a:r>
          </a:p>
          <a:p>
            <a:r>
              <a:rPr lang="en-US" dirty="0"/>
              <a:t>To really probe a misunderstanding or the depth of understanding, you need to use formative tools.</a:t>
            </a:r>
          </a:p>
        </p:txBody>
      </p:sp>
      <p:sp>
        <p:nvSpPr>
          <p:cNvPr id="4" name="Slide Number Placeholder 3">
            <a:extLst>
              <a:ext uri="{FF2B5EF4-FFF2-40B4-BE49-F238E27FC236}">
                <a16:creationId xmlns:a16="http://schemas.microsoft.com/office/drawing/2014/main" id="{F56A55AA-D77B-4311-B019-13EFB7F5661E}"/>
              </a:ext>
            </a:extLst>
          </p:cNvPr>
          <p:cNvSpPr>
            <a:spLocks noGrp="1"/>
          </p:cNvSpPr>
          <p:nvPr>
            <p:ph type="sldNum" sz="quarter" idx="12"/>
          </p:nvPr>
        </p:nvSpPr>
        <p:spPr/>
        <p:txBody>
          <a:bodyPr/>
          <a:lstStyle/>
          <a:p>
            <a:fld id="{F94C5651-F708-497B-A598-45F059B6BCA7}" type="slidenum">
              <a:rPr lang="en-US" smtClean="0"/>
              <a:t>17</a:t>
            </a:fld>
            <a:endParaRPr lang="en-US"/>
          </a:p>
        </p:txBody>
      </p:sp>
    </p:spTree>
    <p:extLst>
      <p:ext uri="{BB962C8B-B14F-4D97-AF65-F5344CB8AC3E}">
        <p14:creationId xmlns:p14="http://schemas.microsoft.com/office/powerpoint/2010/main" val="3437093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96882-C50B-466D-93AF-D9825D7184BC}"/>
              </a:ext>
            </a:extLst>
          </p:cNvPr>
          <p:cNvSpPr>
            <a:spLocks noGrp="1"/>
          </p:cNvSpPr>
          <p:nvPr>
            <p:ph type="title"/>
          </p:nvPr>
        </p:nvSpPr>
        <p:spPr/>
        <p:txBody>
          <a:bodyPr/>
          <a:lstStyle/>
          <a:p>
            <a:r>
              <a:rPr lang="en-US" dirty="0"/>
              <a:t>Interpreting results</a:t>
            </a:r>
          </a:p>
        </p:txBody>
      </p:sp>
      <p:sp>
        <p:nvSpPr>
          <p:cNvPr id="3" name="Content Placeholder 2">
            <a:extLst>
              <a:ext uri="{FF2B5EF4-FFF2-40B4-BE49-F238E27FC236}">
                <a16:creationId xmlns:a16="http://schemas.microsoft.com/office/drawing/2014/main" id="{FA6D95D2-10D3-41E4-8DFE-7B673C3A41BA}"/>
              </a:ext>
            </a:extLst>
          </p:cNvPr>
          <p:cNvSpPr>
            <a:spLocks noGrp="1"/>
          </p:cNvSpPr>
          <p:nvPr>
            <p:ph idx="1"/>
          </p:nvPr>
        </p:nvSpPr>
        <p:spPr/>
        <p:txBody>
          <a:bodyPr/>
          <a:lstStyle/>
          <a:p>
            <a:r>
              <a:rPr lang="en-US" dirty="0"/>
              <a:t>In a balanced assessment system, the common thread should be the content standards. </a:t>
            </a:r>
          </a:p>
          <a:p>
            <a:pPr lvl="1"/>
            <a:r>
              <a:rPr lang="en-US" dirty="0"/>
              <a:t>Summative only gives information relative to a category made up of multiple content standards. E.g., Reading Literary Texts</a:t>
            </a:r>
          </a:p>
          <a:p>
            <a:pPr lvl="1"/>
            <a:r>
              <a:rPr lang="en-US" dirty="0"/>
              <a:t>Interim could give you information about a group of standards or about individual items linked to standards.</a:t>
            </a:r>
          </a:p>
          <a:p>
            <a:pPr lvl="2"/>
            <a:r>
              <a:rPr lang="en-US" dirty="0"/>
              <a:t>The group may be the same as the summative or a smaller grain size</a:t>
            </a:r>
          </a:p>
          <a:p>
            <a:pPr lvl="2"/>
            <a:r>
              <a:rPr lang="en-US" dirty="0"/>
              <a:t>The individual item report will show which items they missed, and which distractor they chose</a:t>
            </a:r>
          </a:p>
          <a:p>
            <a:pPr lvl="1"/>
            <a:r>
              <a:rPr lang="en-US" dirty="0"/>
              <a:t>Formative is the smallest grain size and gives you more insight into student thinking, depth of understanding, lack of understanding, or misunderstanding.</a:t>
            </a:r>
          </a:p>
        </p:txBody>
      </p:sp>
      <p:sp>
        <p:nvSpPr>
          <p:cNvPr id="4" name="Slide Number Placeholder 3">
            <a:extLst>
              <a:ext uri="{FF2B5EF4-FFF2-40B4-BE49-F238E27FC236}">
                <a16:creationId xmlns:a16="http://schemas.microsoft.com/office/drawing/2014/main" id="{13070377-C83C-467E-B18F-637E36486A48}"/>
              </a:ext>
            </a:extLst>
          </p:cNvPr>
          <p:cNvSpPr>
            <a:spLocks noGrp="1"/>
          </p:cNvSpPr>
          <p:nvPr>
            <p:ph type="sldNum" sz="quarter" idx="12"/>
          </p:nvPr>
        </p:nvSpPr>
        <p:spPr/>
        <p:txBody>
          <a:bodyPr/>
          <a:lstStyle/>
          <a:p>
            <a:fld id="{F94C5651-F708-497B-A598-45F059B6BCA7}" type="slidenum">
              <a:rPr lang="en-US" smtClean="0"/>
              <a:t>18</a:t>
            </a:fld>
            <a:endParaRPr lang="en-US"/>
          </a:p>
        </p:txBody>
      </p:sp>
    </p:spTree>
    <p:extLst>
      <p:ext uri="{BB962C8B-B14F-4D97-AF65-F5344CB8AC3E}">
        <p14:creationId xmlns:p14="http://schemas.microsoft.com/office/powerpoint/2010/main" val="4254620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B286B7-17BA-D510-6CFF-CA4135E5015F}"/>
              </a:ext>
            </a:extLst>
          </p:cNvPr>
          <p:cNvSpPr>
            <a:spLocks noGrp="1"/>
          </p:cNvSpPr>
          <p:nvPr>
            <p:ph idx="1"/>
          </p:nvPr>
        </p:nvSpPr>
        <p:spPr>
          <a:xfrm>
            <a:off x="838200" y="1900989"/>
            <a:ext cx="10515600" cy="4275974"/>
          </a:xfrm>
        </p:spPr>
        <p:txBody>
          <a:bodyPr>
            <a:normAutofit fontScale="92500" lnSpcReduction="20000"/>
          </a:bodyPr>
          <a:lstStyle/>
          <a:p>
            <a:pPr marL="0" indent="0">
              <a:buNone/>
            </a:pPr>
            <a:r>
              <a:rPr lang="en-US" sz="6000" dirty="0">
                <a:solidFill>
                  <a:srgbClr val="000000"/>
                </a:solidFill>
                <a:effectLst/>
                <a:latin typeface="Arial" panose="020B0604020202020204" pitchFamily="34" charset="0"/>
                <a:ea typeface="Calibri" panose="020F0502020204030204" pitchFamily="34" charset="0"/>
              </a:rPr>
              <a:t>Use the code </a:t>
            </a:r>
            <a:r>
              <a:rPr lang="en-US" sz="6000" b="1" dirty="0">
                <a:solidFill>
                  <a:srgbClr val="000000"/>
                </a:solidFill>
                <a:effectLst/>
                <a:latin typeface="Arial" panose="020B0604020202020204" pitchFamily="34" charset="0"/>
                <a:ea typeface="Calibri" panose="020F0502020204030204" pitchFamily="34" charset="0"/>
              </a:rPr>
              <a:t>4645 3854</a:t>
            </a:r>
            <a:endParaRPr lang="en-US" sz="6000" dirty="0"/>
          </a:p>
          <a:p>
            <a:endParaRPr lang="en-US" sz="4800" dirty="0"/>
          </a:p>
          <a:p>
            <a:pPr marL="0" indent="0">
              <a:buNone/>
            </a:pPr>
            <a:r>
              <a:rPr lang="en-US" sz="4800" dirty="0">
                <a:effectLst/>
                <a:latin typeface="Open Sans Light" panose="020B0306030504020204" pitchFamily="34" charset="0"/>
                <a:ea typeface="Times New Roman" panose="02020603050405020304" pitchFamily="18" charset="0"/>
              </a:rPr>
              <a:t>Where does your district need the most support concerning assessments?</a:t>
            </a:r>
          </a:p>
          <a:p>
            <a:pPr marL="0" indent="0">
              <a:buNone/>
            </a:pPr>
            <a:r>
              <a:rPr lang="en-US" sz="4800" dirty="0">
                <a:ea typeface="Times New Roman" panose="02020603050405020304" pitchFamily="18" charset="0"/>
              </a:rPr>
              <a:t>	S</a:t>
            </a:r>
            <a:r>
              <a:rPr lang="en-US" sz="4800" dirty="0">
                <a:effectLst/>
                <a:latin typeface="Open Sans Light" panose="020B0306030504020204" pitchFamily="34" charset="0"/>
                <a:ea typeface="Times New Roman" panose="02020603050405020304" pitchFamily="18" charset="0"/>
              </a:rPr>
              <a:t>ummative</a:t>
            </a:r>
          </a:p>
          <a:p>
            <a:pPr marL="0" indent="0">
              <a:buNone/>
            </a:pPr>
            <a:r>
              <a:rPr lang="en-US" sz="4800" dirty="0">
                <a:ea typeface="Times New Roman" panose="02020603050405020304" pitchFamily="18" charset="0"/>
              </a:rPr>
              <a:t>	I</a:t>
            </a:r>
            <a:r>
              <a:rPr lang="en-US" sz="4800" dirty="0">
                <a:effectLst/>
                <a:latin typeface="Open Sans Light" panose="020B0306030504020204" pitchFamily="34" charset="0"/>
                <a:ea typeface="Times New Roman" panose="02020603050405020304" pitchFamily="18" charset="0"/>
              </a:rPr>
              <a:t>nterim </a:t>
            </a:r>
          </a:p>
          <a:p>
            <a:pPr marL="0" indent="0">
              <a:buNone/>
            </a:pPr>
            <a:r>
              <a:rPr lang="en-US" sz="4800" dirty="0">
                <a:ea typeface="Times New Roman" panose="02020603050405020304" pitchFamily="18" charset="0"/>
              </a:rPr>
              <a:t>	F</a:t>
            </a:r>
            <a:r>
              <a:rPr lang="en-US" sz="4800" dirty="0">
                <a:effectLst/>
                <a:latin typeface="Open Sans Light" panose="020B0306030504020204" pitchFamily="34" charset="0"/>
                <a:ea typeface="Times New Roman" panose="02020603050405020304" pitchFamily="18" charset="0"/>
              </a:rPr>
              <a:t>ormative</a:t>
            </a:r>
            <a:endParaRPr lang="en-US" sz="4800" dirty="0">
              <a:effectLst/>
              <a:latin typeface="Calibri" panose="020F0502020204030204" pitchFamily="34" charset="0"/>
              <a:ea typeface="Calibri" panose="020F0502020204030204" pitchFamily="34" charset="0"/>
            </a:endParaRPr>
          </a:p>
        </p:txBody>
      </p:sp>
      <p:sp>
        <p:nvSpPr>
          <p:cNvPr id="3" name="Title 2">
            <a:extLst>
              <a:ext uri="{FF2B5EF4-FFF2-40B4-BE49-F238E27FC236}">
                <a16:creationId xmlns:a16="http://schemas.microsoft.com/office/drawing/2014/main" id="{8F9BE18F-9E69-953B-BFCE-A4FDBCA9760D}"/>
              </a:ext>
            </a:extLst>
          </p:cNvPr>
          <p:cNvSpPr>
            <a:spLocks noGrp="1"/>
          </p:cNvSpPr>
          <p:nvPr>
            <p:ph type="title"/>
          </p:nvPr>
        </p:nvSpPr>
        <p:spPr/>
        <p:txBody>
          <a:bodyPr>
            <a:normAutofit/>
          </a:bodyPr>
          <a:lstStyle/>
          <a:p>
            <a:r>
              <a:rPr lang="en-US" sz="5400" dirty="0">
                <a:solidFill>
                  <a:srgbClr val="000000"/>
                </a:solidFill>
                <a:effectLst/>
                <a:latin typeface="Arial" panose="020B0604020202020204" pitchFamily="34" charset="0"/>
                <a:ea typeface="Calibri" panose="020F0502020204030204" pitchFamily="34" charset="0"/>
              </a:rPr>
              <a:t>Go to </a:t>
            </a:r>
            <a:r>
              <a:rPr lang="en-US" sz="5400" b="1" u="sng" dirty="0">
                <a:solidFill>
                  <a:srgbClr val="000000"/>
                </a:solidFill>
                <a:effectLst/>
                <a:latin typeface="Arial" panose="020B0604020202020204" pitchFamily="34" charset="0"/>
                <a:ea typeface="Calibri" panose="020F0502020204030204" pitchFamily="34" charset="0"/>
                <a:hlinkClick r:id="rId2"/>
              </a:rPr>
              <a:t>www.menti.com</a:t>
            </a:r>
            <a:r>
              <a:rPr lang="en-US" sz="5400" dirty="0">
                <a:solidFill>
                  <a:srgbClr val="000000"/>
                </a:solidFill>
                <a:effectLst/>
                <a:latin typeface="Arial" panose="020B0604020202020204" pitchFamily="34" charset="0"/>
                <a:ea typeface="Calibri" panose="020F0502020204030204" pitchFamily="34" charset="0"/>
              </a:rPr>
              <a:t> </a:t>
            </a:r>
            <a:endParaRPr lang="en-US" sz="5400" dirty="0"/>
          </a:p>
        </p:txBody>
      </p:sp>
    </p:spTree>
    <p:extLst>
      <p:ext uri="{BB962C8B-B14F-4D97-AF65-F5344CB8AC3E}">
        <p14:creationId xmlns:p14="http://schemas.microsoft.com/office/powerpoint/2010/main" val="318495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B286B7-17BA-D510-6CFF-CA4135E5015F}"/>
              </a:ext>
            </a:extLst>
          </p:cNvPr>
          <p:cNvSpPr>
            <a:spLocks noGrp="1"/>
          </p:cNvSpPr>
          <p:nvPr>
            <p:ph idx="1"/>
          </p:nvPr>
        </p:nvSpPr>
        <p:spPr/>
        <p:txBody>
          <a:bodyPr>
            <a:normAutofit/>
          </a:bodyPr>
          <a:lstStyle/>
          <a:p>
            <a:pPr marL="0" indent="0">
              <a:buNone/>
            </a:pPr>
            <a:r>
              <a:rPr lang="en-US" sz="6000" dirty="0">
                <a:solidFill>
                  <a:srgbClr val="000000"/>
                </a:solidFill>
                <a:effectLst/>
                <a:latin typeface="Arial" panose="020B0604020202020204" pitchFamily="34" charset="0"/>
                <a:ea typeface="Calibri" panose="020F0502020204030204" pitchFamily="34" charset="0"/>
              </a:rPr>
              <a:t>Use the code </a:t>
            </a:r>
            <a:r>
              <a:rPr lang="en-US" sz="6000" b="1" dirty="0">
                <a:solidFill>
                  <a:srgbClr val="000000"/>
                </a:solidFill>
                <a:effectLst/>
                <a:latin typeface="Arial" panose="020B0604020202020204" pitchFamily="34" charset="0"/>
                <a:ea typeface="Calibri" panose="020F0502020204030204" pitchFamily="34" charset="0"/>
              </a:rPr>
              <a:t>4645 3854</a:t>
            </a:r>
            <a:endParaRPr lang="en-US" sz="6000" dirty="0"/>
          </a:p>
          <a:p>
            <a:endParaRPr lang="en-US" sz="4800" dirty="0"/>
          </a:p>
          <a:p>
            <a:r>
              <a:rPr lang="en-US" sz="4800" dirty="0"/>
              <a:t>What do you think of when you hear </a:t>
            </a:r>
            <a:r>
              <a:rPr lang="en-US" sz="4800" b="1" dirty="0">
                <a:solidFill>
                  <a:srgbClr val="FF0000"/>
                </a:solidFill>
              </a:rPr>
              <a:t>Balanced Assessment System</a:t>
            </a:r>
            <a:r>
              <a:rPr lang="en-US" sz="4800" dirty="0"/>
              <a:t>?</a:t>
            </a:r>
          </a:p>
        </p:txBody>
      </p:sp>
      <p:sp>
        <p:nvSpPr>
          <p:cNvPr id="3" name="Title 2">
            <a:extLst>
              <a:ext uri="{FF2B5EF4-FFF2-40B4-BE49-F238E27FC236}">
                <a16:creationId xmlns:a16="http://schemas.microsoft.com/office/drawing/2014/main" id="{8F9BE18F-9E69-953B-BFCE-A4FDBCA9760D}"/>
              </a:ext>
            </a:extLst>
          </p:cNvPr>
          <p:cNvSpPr>
            <a:spLocks noGrp="1"/>
          </p:cNvSpPr>
          <p:nvPr>
            <p:ph type="title"/>
          </p:nvPr>
        </p:nvSpPr>
        <p:spPr/>
        <p:txBody>
          <a:bodyPr>
            <a:normAutofit/>
          </a:bodyPr>
          <a:lstStyle/>
          <a:p>
            <a:r>
              <a:rPr lang="en-US" sz="6000" dirty="0">
                <a:solidFill>
                  <a:srgbClr val="000000"/>
                </a:solidFill>
                <a:effectLst/>
                <a:latin typeface="Arial" panose="020B0604020202020204" pitchFamily="34" charset="0"/>
                <a:ea typeface="Calibri" panose="020F0502020204030204" pitchFamily="34" charset="0"/>
              </a:rPr>
              <a:t>Go to </a:t>
            </a:r>
            <a:r>
              <a:rPr lang="en-US" sz="6000" b="1" u="sng" dirty="0">
                <a:solidFill>
                  <a:srgbClr val="000000"/>
                </a:solidFill>
                <a:effectLst/>
                <a:latin typeface="Arial" panose="020B0604020202020204" pitchFamily="34" charset="0"/>
                <a:ea typeface="Calibri" panose="020F0502020204030204" pitchFamily="34" charset="0"/>
                <a:hlinkClick r:id="rId2"/>
              </a:rPr>
              <a:t>www.menti.com</a:t>
            </a:r>
            <a:r>
              <a:rPr lang="en-US" sz="6000" dirty="0">
                <a:solidFill>
                  <a:srgbClr val="000000"/>
                </a:solidFill>
                <a:effectLst/>
                <a:latin typeface="Arial" panose="020B0604020202020204" pitchFamily="34" charset="0"/>
                <a:ea typeface="Calibri" panose="020F0502020204030204" pitchFamily="34" charset="0"/>
              </a:rPr>
              <a:t> </a:t>
            </a:r>
            <a:endParaRPr lang="en-US" sz="6000" dirty="0"/>
          </a:p>
        </p:txBody>
      </p:sp>
    </p:spTree>
    <p:extLst>
      <p:ext uri="{BB962C8B-B14F-4D97-AF65-F5344CB8AC3E}">
        <p14:creationId xmlns:p14="http://schemas.microsoft.com/office/powerpoint/2010/main" val="2920731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6D414-C439-49CD-84C5-E6809A1C8DB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D4A9E8D6-B29D-4D81-A63A-5E61FCEFDF83}"/>
              </a:ext>
            </a:extLst>
          </p:cNvPr>
          <p:cNvSpPr>
            <a:spLocks noGrp="1"/>
          </p:cNvSpPr>
          <p:nvPr>
            <p:ph idx="1"/>
          </p:nvPr>
        </p:nvSpPr>
        <p:spPr>
          <a:xfrm>
            <a:off x="838200" y="1488141"/>
            <a:ext cx="10515600" cy="4688822"/>
          </a:xfrm>
        </p:spPr>
        <p:txBody>
          <a:bodyPr>
            <a:normAutofit fontScale="92500" lnSpcReduction="10000"/>
          </a:bodyPr>
          <a:lstStyle/>
          <a:p>
            <a:r>
              <a:rPr lang="en-US" dirty="0"/>
              <a:t>A balanced assessment system is comprised of summative, interim, and formative assessments all working in conjunction to provide information about students’ knowledge and skills in various levels of detail. </a:t>
            </a:r>
          </a:p>
          <a:p>
            <a:r>
              <a:rPr lang="en-US" dirty="0"/>
              <a:t>To work well, a balanced assessment system needs to have all components fully aligned to the state content standards.</a:t>
            </a:r>
          </a:p>
          <a:p>
            <a:r>
              <a:rPr lang="en-US" dirty="0"/>
              <a:t>Many times, teachers learn more from their students from their own assessments.</a:t>
            </a:r>
          </a:p>
          <a:p>
            <a:r>
              <a:rPr lang="en-US" dirty="0"/>
              <a:t>Interim and summative assessments provide necessary information about performance relative to an external standard.</a:t>
            </a:r>
          </a:p>
          <a:p>
            <a:pPr lvl="1"/>
            <a:r>
              <a:rPr lang="en-US" dirty="0"/>
              <a:t>Criterion – performance levels</a:t>
            </a:r>
          </a:p>
          <a:p>
            <a:pPr lvl="1"/>
            <a:r>
              <a:rPr lang="en-US" dirty="0"/>
              <a:t>Normative – compared to other schools, districts, states, or the nation as a whole.	</a:t>
            </a:r>
          </a:p>
        </p:txBody>
      </p:sp>
      <p:sp>
        <p:nvSpPr>
          <p:cNvPr id="4" name="Slide Number Placeholder 3">
            <a:extLst>
              <a:ext uri="{FF2B5EF4-FFF2-40B4-BE49-F238E27FC236}">
                <a16:creationId xmlns:a16="http://schemas.microsoft.com/office/drawing/2014/main" id="{F33D35C9-F0FE-400C-8BDD-F90479C95B04}"/>
              </a:ext>
            </a:extLst>
          </p:cNvPr>
          <p:cNvSpPr>
            <a:spLocks noGrp="1"/>
          </p:cNvSpPr>
          <p:nvPr>
            <p:ph type="sldNum" sz="quarter" idx="12"/>
          </p:nvPr>
        </p:nvSpPr>
        <p:spPr/>
        <p:txBody>
          <a:bodyPr/>
          <a:lstStyle/>
          <a:p>
            <a:fld id="{F94C5651-F708-497B-A598-45F059B6BCA7}" type="slidenum">
              <a:rPr lang="en-US" smtClean="0"/>
              <a:t>20</a:t>
            </a:fld>
            <a:endParaRPr lang="en-US"/>
          </a:p>
        </p:txBody>
      </p:sp>
    </p:spTree>
    <p:extLst>
      <p:ext uri="{BB962C8B-B14F-4D97-AF65-F5344CB8AC3E}">
        <p14:creationId xmlns:p14="http://schemas.microsoft.com/office/powerpoint/2010/main" val="2943571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29696B-A5EF-7FCF-106E-706532512FA9}"/>
              </a:ext>
            </a:extLst>
          </p:cNvPr>
          <p:cNvSpPr>
            <a:spLocks noGrp="1"/>
          </p:cNvSpPr>
          <p:nvPr>
            <p:ph idx="1"/>
          </p:nvPr>
        </p:nvSpPr>
        <p:spPr/>
        <p:txBody>
          <a:bodyPr/>
          <a:lstStyle/>
          <a:p>
            <a:r>
              <a:rPr lang="en-US" dirty="0">
                <a:hlinkClick r:id="rId3"/>
              </a:rPr>
              <a:t>Understanding Assessment for ELA.pdf (ksde.org)</a:t>
            </a:r>
            <a:endParaRPr lang="en-US" dirty="0"/>
          </a:p>
          <a:p>
            <a:pPr lvl="1"/>
            <a:r>
              <a:rPr lang="en-US" dirty="0"/>
              <a:t>By Marianne Perie, Measurement in Practice, LLC</a:t>
            </a:r>
          </a:p>
        </p:txBody>
      </p:sp>
      <p:sp>
        <p:nvSpPr>
          <p:cNvPr id="3" name="Title 2">
            <a:extLst>
              <a:ext uri="{FF2B5EF4-FFF2-40B4-BE49-F238E27FC236}">
                <a16:creationId xmlns:a16="http://schemas.microsoft.com/office/drawing/2014/main" id="{0DE27BC6-A609-765E-C769-3EE58CDA4465}"/>
              </a:ext>
            </a:extLst>
          </p:cNvPr>
          <p:cNvSpPr>
            <a:spLocks noGrp="1"/>
          </p:cNvSpPr>
          <p:nvPr>
            <p:ph type="title"/>
          </p:nvPr>
        </p:nvSpPr>
        <p:spPr/>
        <p:txBody>
          <a:bodyPr/>
          <a:lstStyle/>
          <a:p>
            <a:r>
              <a:rPr lang="en-US" dirty="0"/>
              <a:t>Resources</a:t>
            </a:r>
          </a:p>
        </p:txBody>
      </p:sp>
    </p:spTree>
    <p:extLst>
      <p:ext uri="{BB962C8B-B14F-4D97-AF65-F5344CB8AC3E}">
        <p14:creationId xmlns:p14="http://schemas.microsoft.com/office/powerpoint/2010/main" val="2083221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B55D47-7B3F-CDF0-10E3-283B94E14FAF}"/>
              </a:ext>
            </a:extLst>
          </p:cNvPr>
          <p:cNvSpPr>
            <a:spLocks noGrp="1"/>
          </p:cNvSpPr>
          <p:nvPr>
            <p:ph sz="quarter" idx="13"/>
          </p:nvPr>
        </p:nvSpPr>
        <p:spPr>
          <a:xfrm>
            <a:off x="1244889" y="3308685"/>
            <a:ext cx="4592495" cy="2213434"/>
          </a:xfrm>
        </p:spPr>
        <p:txBody>
          <a:bodyPr>
            <a:normAutofit/>
          </a:bodyPr>
          <a:lstStyle/>
          <a:p>
            <a:pPr marL="0" marR="0">
              <a:lnSpc>
                <a:spcPct val="105000"/>
              </a:lnSpc>
              <a:spcBef>
                <a:spcPts val="0"/>
              </a:spcBef>
              <a:spcAft>
                <a:spcPts val="0"/>
              </a:spcAft>
            </a:pPr>
            <a:endParaRPr lang="en-US" sz="1800" b="1" dirty="0">
              <a:solidFill>
                <a:srgbClr val="44546A"/>
              </a:solidFill>
              <a:effectLst/>
              <a:latin typeface="Calibri" panose="020F0502020204030204" pitchFamily="34" charset="0"/>
              <a:ea typeface="Calibri" panose="020F0502020204030204" pitchFamily="34" charset="0"/>
            </a:endParaRPr>
          </a:p>
          <a:p>
            <a:pPr marL="0" marR="0">
              <a:lnSpc>
                <a:spcPct val="105000"/>
              </a:lnSpc>
              <a:spcBef>
                <a:spcPts val="0"/>
              </a:spcBef>
              <a:spcAft>
                <a:spcPts val="0"/>
              </a:spcAft>
            </a:pPr>
            <a:r>
              <a:rPr lang="en-US" sz="1800" b="1" dirty="0">
                <a:solidFill>
                  <a:srgbClr val="44546A"/>
                </a:solidFill>
                <a:effectLst/>
                <a:latin typeface="Calibri" panose="020F0502020204030204" pitchFamily="34" charset="0"/>
                <a:ea typeface="Calibri" panose="020F0502020204030204" pitchFamily="34" charset="0"/>
              </a:rPr>
              <a:t>Beth Fultz</a:t>
            </a:r>
            <a:endParaRPr lang="en-US" sz="1800" dirty="0">
              <a:effectLst/>
              <a:latin typeface="Calibri" panose="020F0502020204030204" pitchFamily="34" charset="0"/>
              <a:ea typeface="Calibri" panose="020F0502020204030204" pitchFamily="34" charset="0"/>
            </a:endParaRPr>
          </a:p>
          <a:p>
            <a:pPr marL="0" marR="0">
              <a:lnSpc>
                <a:spcPct val="100000"/>
              </a:lnSpc>
              <a:spcBef>
                <a:spcPts val="0"/>
              </a:spcBef>
              <a:spcAft>
                <a:spcPts val="0"/>
              </a:spcAft>
            </a:pPr>
            <a:r>
              <a:rPr lang="en-US" sz="1800" i="1" dirty="0">
                <a:solidFill>
                  <a:srgbClr val="44546A"/>
                </a:solidFill>
                <a:effectLst/>
                <a:latin typeface="Calibri" panose="020F0502020204030204" pitchFamily="34" charset="0"/>
                <a:ea typeface="Calibri" panose="020F0502020204030204" pitchFamily="34" charset="0"/>
              </a:rPr>
              <a:t>Director</a:t>
            </a:r>
          </a:p>
          <a:p>
            <a:pPr marL="0" marR="0">
              <a:lnSpc>
                <a:spcPct val="100000"/>
              </a:lnSpc>
              <a:spcBef>
                <a:spcPts val="0"/>
              </a:spcBef>
              <a:spcAft>
                <a:spcPts val="0"/>
              </a:spcAft>
            </a:pPr>
            <a:r>
              <a:rPr lang="en-US" sz="1800" dirty="0">
                <a:solidFill>
                  <a:srgbClr val="44546A"/>
                </a:solidFill>
                <a:effectLst/>
                <a:latin typeface="Calibri" panose="020F0502020204030204" pitchFamily="34" charset="0"/>
                <a:ea typeface="Calibri" panose="020F0502020204030204" pitchFamily="34" charset="0"/>
              </a:rPr>
              <a:t>Career, Standards &amp; Assessment Services</a:t>
            </a:r>
          </a:p>
          <a:p>
            <a:pPr marL="0" marR="0">
              <a:lnSpc>
                <a:spcPct val="150000"/>
              </a:lnSpc>
              <a:spcBef>
                <a:spcPts val="0"/>
              </a:spcBef>
              <a:spcAft>
                <a:spcPts val="0"/>
              </a:spcAft>
            </a:pPr>
            <a:r>
              <a:rPr lang="en-US" sz="1800" dirty="0">
                <a:solidFill>
                  <a:srgbClr val="44546A"/>
                </a:solidFill>
                <a:latin typeface="Calibri" panose="020F0502020204030204" pitchFamily="34" charset="0"/>
                <a:ea typeface="Calibri" panose="020F0502020204030204" pitchFamily="34" charset="0"/>
              </a:rPr>
              <a:t>785-296-2325</a:t>
            </a:r>
          </a:p>
          <a:p>
            <a:pPr marL="0" marR="0">
              <a:lnSpc>
                <a:spcPct val="150000"/>
              </a:lnSpc>
              <a:spcBef>
                <a:spcPts val="0"/>
              </a:spcBef>
              <a:spcAft>
                <a:spcPts val="0"/>
              </a:spcAft>
            </a:pPr>
            <a:r>
              <a:rPr lang="en-US" sz="1800" dirty="0">
                <a:solidFill>
                  <a:srgbClr val="44546A"/>
                </a:solidFill>
                <a:effectLst/>
                <a:latin typeface="Calibri" panose="020F0502020204030204" pitchFamily="34" charset="0"/>
                <a:ea typeface="Calibri" panose="020F0502020204030204" pitchFamily="34" charset="0"/>
                <a:hlinkClick r:id="rId2"/>
              </a:rPr>
              <a:t>bfultz@ksde.org</a:t>
            </a:r>
            <a:endParaRPr lang="en-US" sz="1800" dirty="0">
              <a:solidFill>
                <a:srgbClr val="44546A"/>
              </a:solidFill>
              <a:effectLst/>
              <a:latin typeface="Calibri" panose="020F0502020204030204" pitchFamily="34" charset="0"/>
              <a:ea typeface="Calibri" panose="020F0502020204030204" pitchFamily="34" charset="0"/>
            </a:endParaRPr>
          </a:p>
          <a:p>
            <a:pPr marL="0" marR="0">
              <a:lnSpc>
                <a:spcPct val="105000"/>
              </a:lnSpc>
              <a:spcBef>
                <a:spcPts val="0"/>
              </a:spcBef>
              <a:spcAft>
                <a:spcPts val="0"/>
              </a:spcAft>
            </a:pPr>
            <a:endParaRPr lang="en-US" sz="1800" dirty="0">
              <a:solidFill>
                <a:srgbClr val="44546A"/>
              </a:solidFill>
              <a:effectLst/>
              <a:latin typeface="Calibri" panose="020F0502020204030204" pitchFamily="34" charset="0"/>
              <a:ea typeface="Calibri" panose="020F0502020204030204" pitchFamily="34" charset="0"/>
            </a:endParaRPr>
          </a:p>
          <a:p>
            <a:pPr marL="0" marR="0">
              <a:lnSpc>
                <a:spcPct val="105000"/>
              </a:lnSpc>
              <a:spcBef>
                <a:spcPts val="0"/>
              </a:spcBef>
              <a:spcAft>
                <a:spcPts val="0"/>
              </a:spcAft>
            </a:pPr>
            <a:endParaRPr lang="en-US" dirty="0"/>
          </a:p>
        </p:txBody>
      </p:sp>
      <p:sp>
        <p:nvSpPr>
          <p:cNvPr id="3" name="Content Placeholder 2">
            <a:extLst>
              <a:ext uri="{FF2B5EF4-FFF2-40B4-BE49-F238E27FC236}">
                <a16:creationId xmlns:a16="http://schemas.microsoft.com/office/drawing/2014/main" id="{B95BEC8D-3778-79A3-1F2D-84232891C0EC}"/>
              </a:ext>
            </a:extLst>
          </p:cNvPr>
          <p:cNvSpPr>
            <a:spLocks noGrp="1"/>
          </p:cNvSpPr>
          <p:nvPr>
            <p:ph sz="quarter" idx="14"/>
          </p:nvPr>
        </p:nvSpPr>
        <p:spPr>
          <a:xfrm>
            <a:off x="6338743" y="3308685"/>
            <a:ext cx="4592495" cy="2213434"/>
          </a:xfrm>
        </p:spPr>
        <p:txBody>
          <a:bodyPr/>
          <a:lstStyle/>
          <a:p>
            <a:pPr marL="0" marR="0">
              <a:lnSpc>
                <a:spcPct val="105000"/>
              </a:lnSpc>
              <a:spcBef>
                <a:spcPts val="0"/>
              </a:spcBef>
              <a:spcAft>
                <a:spcPts val="0"/>
              </a:spcAft>
            </a:pPr>
            <a:r>
              <a:rPr lang="en-US" sz="1800" b="1" dirty="0">
                <a:solidFill>
                  <a:srgbClr val="12284C"/>
                </a:solidFill>
                <a:effectLst/>
                <a:latin typeface="Calibri" panose="020F0502020204030204" pitchFamily="34" charset="0"/>
                <a:ea typeface="Times New Roman" panose="02020603050405020304" pitchFamily="18" charset="0"/>
                <a:cs typeface="Calibri" panose="020F0502020204030204" pitchFamily="34" charset="0"/>
              </a:rPr>
              <a:t>Julie Ewing</a:t>
            </a: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5000"/>
              </a:lnSpc>
              <a:spcBef>
                <a:spcPts val="0"/>
              </a:spcBef>
              <a:spcAft>
                <a:spcPts val="0"/>
              </a:spcAft>
            </a:pPr>
            <a:r>
              <a:rPr lang="en-US" sz="1800" i="1" dirty="0">
                <a:solidFill>
                  <a:srgbClr val="12284C"/>
                </a:solidFill>
                <a:effectLst/>
                <a:latin typeface="Calibri" panose="020F0502020204030204" pitchFamily="34" charset="0"/>
                <a:ea typeface="Times New Roman" panose="02020603050405020304" pitchFamily="18" charset="0"/>
                <a:cs typeface="Calibri" panose="020F0502020204030204" pitchFamily="34" charset="0"/>
              </a:rPr>
              <a:t>Assessment Coordinator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0000"/>
              </a:lnSpc>
              <a:spcBef>
                <a:spcPts val="0"/>
              </a:spcBef>
              <a:spcAft>
                <a:spcPts val="600"/>
              </a:spcAft>
            </a:pPr>
            <a:r>
              <a:rPr lang="en-US" sz="1800" dirty="0">
                <a:solidFill>
                  <a:srgbClr val="12284C"/>
                </a:solidFill>
                <a:effectLst/>
                <a:latin typeface="Calibri" panose="020F0502020204030204" pitchFamily="34" charset="0"/>
                <a:ea typeface="Times New Roman" panose="02020603050405020304" pitchFamily="18" charset="0"/>
                <a:cs typeface="Calibri" panose="020F0502020204030204" pitchFamily="34" charset="0"/>
              </a:rPr>
              <a:t>Career, Standards and Assessment Services</a:t>
            </a:r>
          </a:p>
          <a:p>
            <a:pPr marL="0" marR="0">
              <a:lnSpc>
                <a:spcPct val="100000"/>
              </a:lnSpc>
              <a:spcBef>
                <a:spcPts val="0"/>
              </a:spcBef>
              <a:spcAft>
                <a:spcPts val="600"/>
              </a:spcAft>
            </a:pPr>
            <a:r>
              <a:rPr lang="en-US" sz="1800" dirty="0">
                <a:solidFill>
                  <a:srgbClr val="12284C"/>
                </a:solidFill>
                <a:latin typeface="Calibri" panose="020F0502020204030204" pitchFamily="34" charset="0"/>
                <a:ea typeface="Calibri" panose="020F0502020204030204" pitchFamily="34" charset="0"/>
                <a:cs typeface="Calibri" panose="020F0502020204030204" pitchFamily="34" charset="0"/>
              </a:rPr>
              <a:t>785-296-4349</a:t>
            </a:r>
          </a:p>
          <a:p>
            <a:pPr marL="0" marR="0">
              <a:lnSpc>
                <a:spcPct val="100000"/>
              </a:lnSpc>
              <a:spcBef>
                <a:spcPts val="0"/>
              </a:spcBef>
              <a:spcAft>
                <a:spcPts val="600"/>
              </a:spcAft>
            </a:pPr>
            <a:r>
              <a:rPr lang="en-US" sz="1800" dirty="0">
                <a:solidFill>
                  <a:srgbClr val="12284C"/>
                </a:solidFill>
                <a:effectLst/>
                <a:latin typeface="Calibri" panose="020F0502020204030204" pitchFamily="34" charset="0"/>
                <a:ea typeface="Calibri" panose="020F0502020204030204" pitchFamily="34" charset="0"/>
                <a:cs typeface="Calibri" panose="020F0502020204030204" pitchFamily="34" charset="0"/>
                <a:hlinkClick r:id="rId3"/>
              </a:rPr>
              <a:t>jewing@ksde.org</a:t>
            </a:r>
            <a:endParaRPr lang="en-US" sz="1800" dirty="0">
              <a:solidFill>
                <a:srgbClr val="12284C"/>
              </a:solidFill>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5000"/>
              </a:lnSpc>
              <a:spcBef>
                <a:spcPts val="0"/>
              </a:spcBef>
              <a:spcAft>
                <a:spcPts val="600"/>
              </a:spcAf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951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012DAB4C-F01E-4B52-BABC-19CD88D2C420}"/>
              </a:ext>
            </a:extLst>
          </p:cNvPr>
          <p:cNvSpPr>
            <a:spLocks noGrp="1"/>
          </p:cNvSpPr>
          <p:nvPr>
            <p:ph type="title"/>
          </p:nvPr>
        </p:nvSpPr>
        <p:spPr/>
        <p:txBody>
          <a:bodyPr/>
          <a:lstStyle/>
          <a:p>
            <a:r>
              <a:rPr lang="en-US" dirty="0"/>
              <a:t>Balanced Assessment System</a:t>
            </a:r>
          </a:p>
        </p:txBody>
      </p:sp>
      <p:sp>
        <p:nvSpPr>
          <p:cNvPr id="2" name="Rectangle 1">
            <a:extLst>
              <a:ext uri="{FF2B5EF4-FFF2-40B4-BE49-F238E27FC236}">
                <a16:creationId xmlns:a16="http://schemas.microsoft.com/office/drawing/2014/main" id="{3C258EB6-A8B5-D443-063E-9BE5FB31EBAA}"/>
              </a:ext>
            </a:extLst>
          </p:cNvPr>
          <p:cNvSpPr/>
          <p:nvPr/>
        </p:nvSpPr>
        <p:spPr>
          <a:xfrm>
            <a:off x="838199" y="1499020"/>
            <a:ext cx="3442138" cy="3294993"/>
          </a:xfrm>
          <a:prstGeom prst="rect">
            <a:avLst/>
          </a:prstGeom>
          <a:solidFill>
            <a:schemeClr val="accent1">
              <a:lumMod val="40000"/>
              <a:lumOff val="6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Formative Tools</a:t>
            </a:r>
          </a:p>
          <a:p>
            <a:pPr algn="ctr"/>
            <a:endParaRPr lang="en-US" b="1" dirty="0">
              <a:solidFill>
                <a:schemeClr val="tx1"/>
              </a:solidFill>
            </a:endParaRPr>
          </a:p>
          <a:p>
            <a:pPr algn="ctr"/>
            <a:r>
              <a:rPr lang="en-US" b="1" dirty="0">
                <a:solidFill>
                  <a:schemeClr val="tx1"/>
                </a:solidFill>
              </a:rPr>
              <a:t>Planned, instructionally-embedded, and ongoing</a:t>
            </a:r>
          </a:p>
          <a:p>
            <a:pPr algn="ctr"/>
            <a:r>
              <a:rPr lang="en-US" b="1" dirty="0">
                <a:solidFill>
                  <a:schemeClr val="tx1"/>
                </a:solidFill>
              </a:rPr>
              <a:t>Minute by minute between teacher and student</a:t>
            </a:r>
          </a:p>
          <a:p>
            <a:pPr algn="ctr"/>
            <a:endParaRPr lang="en-US" b="1" dirty="0">
              <a:solidFill>
                <a:schemeClr val="tx1"/>
              </a:solidFill>
            </a:endParaRPr>
          </a:p>
        </p:txBody>
      </p:sp>
      <p:sp>
        <p:nvSpPr>
          <p:cNvPr id="3" name="Rectangle 2">
            <a:extLst>
              <a:ext uri="{FF2B5EF4-FFF2-40B4-BE49-F238E27FC236}">
                <a16:creationId xmlns:a16="http://schemas.microsoft.com/office/drawing/2014/main" id="{BCCA13C4-8CF4-2407-5A29-A95E5CA8F9E0}"/>
              </a:ext>
            </a:extLst>
          </p:cNvPr>
          <p:cNvSpPr/>
          <p:nvPr/>
        </p:nvSpPr>
        <p:spPr>
          <a:xfrm>
            <a:off x="4081955" y="1785993"/>
            <a:ext cx="3442138" cy="3294993"/>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Interim Assessments</a:t>
            </a:r>
          </a:p>
          <a:p>
            <a:pPr algn="ctr"/>
            <a:endParaRPr lang="en-US" b="1" dirty="0">
              <a:solidFill>
                <a:schemeClr val="tx1"/>
              </a:solidFill>
            </a:endParaRPr>
          </a:p>
          <a:p>
            <a:pPr algn="ctr"/>
            <a:r>
              <a:rPr lang="en-US" b="1" dirty="0">
                <a:solidFill>
                  <a:schemeClr val="tx1"/>
                </a:solidFill>
              </a:rPr>
              <a:t>Intentionally developed and administered at particular intervals of the school year</a:t>
            </a:r>
          </a:p>
          <a:p>
            <a:pPr algn="ctr"/>
            <a:r>
              <a:rPr lang="en-US" b="1" dirty="0">
                <a:solidFill>
                  <a:schemeClr val="tx1"/>
                </a:solidFill>
              </a:rPr>
              <a:t>Can be aggregated at classroom or building level</a:t>
            </a:r>
          </a:p>
          <a:p>
            <a:pPr algn="ctr"/>
            <a:r>
              <a:rPr lang="en-US" b="1" dirty="0">
                <a:solidFill>
                  <a:schemeClr val="tx1"/>
                </a:solidFill>
              </a:rPr>
              <a:t>Typically focuses on smaller number of standards</a:t>
            </a:r>
          </a:p>
        </p:txBody>
      </p:sp>
      <p:sp>
        <p:nvSpPr>
          <p:cNvPr id="4" name="Rectangle 3">
            <a:extLst>
              <a:ext uri="{FF2B5EF4-FFF2-40B4-BE49-F238E27FC236}">
                <a16:creationId xmlns:a16="http://schemas.microsoft.com/office/drawing/2014/main" id="{B9C90CF3-157A-3686-F1E7-028D418E025B}"/>
              </a:ext>
            </a:extLst>
          </p:cNvPr>
          <p:cNvSpPr/>
          <p:nvPr/>
        </p:nvSpPr>
        <p:spPr>
          <a:xfrm>
            <a:off x="7325710" y="1977661"/>
            <a:ext cx="3442138" cy="32949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Summative Assessments</a:t>
            </a:r>
          </a:p>
          <a:p>
            <a:pPr algn="ctr"/>
            <a:endParaRPr lang="en-US" b="1" dirty="0">
              <a:solidFill>
                <a:schemeClr val="tx1"/>
              </a:solidFill>
            </a:endParaRPr>
          </a:p>
          <a:p>
            <a:pPr algn="ctr"/>
            <a:r>
              <a:rPr lang="en-US" b="1" dirty="0">
                <a:solidFill>
                  <a:schemeClr val="tx1"/>
                </a:solidFill>
              </a:rPr>
              <a:t>Provide evidence of learning and mastery of standards at end point in time</a:t>
            </a:r>
          </a:p>
          <a:p>
            <a:pPr algn="ctr"/>
            <a:r>
              <a:rPr lang="en-US" b="1" dirty="0">
                <a:solidFill>
                  <a:schemeClr val="tx1"/>
                </a:solidFill>
              </a:rPr>
              <a:t>End of year</a:t>
            </a:r>
          </a:p>
          <a:p>
            <a:pPr algn="ctr"/>
            <a:r>
              <a:rPr lang="en-US" b="1" dirty="0">
                <a:solidFill>
                  <a:schemeClr val="tx1"/>
                </a:solidFill>
              </a:rPr>
              <a:t>Comprehensive</a:t>
            </a:r>
          </a:p>
          <a:p>
            <a:pPr algn="ctr"/>
            <a:r>
              <a:rPr lang="en-US" b="1" dirty="0">
                <a:solidFill>
                  <a:schemeClr val="tx1"/>
                </a:solidFill>
              </a:rPr>
              <a:t>Can be used as a snapshot within and across schools and districts</a:t>
            </a:r>
          </a:p>
        </p:txBody>
      </p:sp>
      <p:sp>
        <p:nvSpPr>
          <p:cNvPr id="6" name="Rectangle 5">
            <a:extLst>
              <a:ext uri="{FF2B5EF4-FFF2-40B4-BE49-F238E27FC236}">
                <a16:creationId xmlns:a16="http://schemas.microsoft.com/office/drawing/2014/main" id="{5AB1CB8D-12AD-0816-B9B4-2A4641740E03}"/>
              </a:ext>
            </a:extLst>
          </p:cNvPr>
          <p:cNvSpPr/>
          <p:nvPr/>
        </p:nvSpPr>
        <p:spPr>
          <a:xfrm>
            <a:off x="1907628" y="5453647"/>
            <a:ext cx="8150773" cy="69368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All based on Kansas Standards</a:t>
            </a:r>
          </a:p>
        </p:txBody>
      </p:sp>
    </p:spTree>
    <p:extLst>
      <p:ext uri="{BB962C8B-B14F-4D97-AF65-F5344CB8AC3E}">
        <p14:creationId xmlns:p14="http://schemas.microsoft.com/office/powerpoint/2010/main" val="3166407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22B35-69BE-4118-97BC-C1FBC0EBFBB6}"/>
              </a:ext>
            </a:extLst>
          </p:cNvPr>
          <p:cNvSpPr>
            <a:spLocks noGrp="1"/>
          </p:cNvSpPr>
          <p:nvPr>
            <p:ph type="title"/>
          </p:nvPr>
        </p:nvSpPr>
        <p:spPr/>
        <p:txBody>
          <a:bodyPr/>
          <a:lstStyle/>
          <a:p>
            <a:r>
              <a:rPr lang="en-US" dirty="0"/>
              <a:t>Where do all my tests fit?</a:t>
            </a:r>
          </a:p>
        </p:txBody>
      </p:sp>
      <p:sp>
        <p:nvSpPr>
          <p:cNvPr id="4" name="Slide Number Placeholder 3">
            <a:extLst>
              <a:ext uri="{FF2B5EF4-FFF2-40B4-BE49-F238E27FC236}">
                <a16:creationId xmlns:a16="http://schemas.microsoft.com/office/drawing/2014/main" id="{A5222ABE-CA6C-4927-B95D-1F1B2F89A1C1}"/>
              </a:ext>
            </a:extLst>
          </p:cNvPr>
          <p:cNvSpPr>
            <a:spLocks noGrp="1"/>
          </p:cNvSpPr>
          <p:nvPr>
            <p:ph type="sldNum" sz="quarter" idx="12"/>
          </p:nvPr>
        </p:nvSpPr>
        <p:spPr/>
        <p:txBody>
          <a:bodyPr/>
          <a:lstStyle/>
          <a:p>
            <a:fld id="{F94C5651-F708-497B-A598-45F059B6BCA7}" type="slidenum">
              <a:rPr lang="en-US" smtClean="0"/>
              <a:t>4</a:t>
            </a:fld>
            <a:endParaRPr lang="en-US" dirty="0"/>
          </a:p>
        </p:txBody>
      </p:sp>
      <p:sp>
        <p:nvSpPr>
          <p:cNvPr id="5" name="Oval 4">
            <a:extLst>
              <a:ext uri="{FF2B5EF4-FFF2-40B4-BE49-F238E27FC236}">
                <a16:creationId xmlns:a16="http://schemas.microsoft.com/office/drawing/2014/main" id="{90CD8C42-A616-4A04-9064-0F9C8BAC52B8}"/>
              </a:ext>
            </a:extLst>
          </p:cNvPr>
          <p:cNvSpPr/>
          <p:nvPr/>
        </p:nvSpPr>
        <p:spPr>
          <a:xfrm>
            <a:off x="1102723" y="1606868"/>
            <a:ext cx="4147458" cy="20507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End of chapter test = interim</a:t>
            </a:r>
          </a:p>
        </p:txBody>
      </p:sp>
      <p:sp>
        <p:nvSpPr>
          <p:cNvPr id="6" name="Oval 5">
            <a:extLst>
              <a:ext uri="{FF2B5EF4-FFF2-40B4-BE49-F238E27FC236}">
                <a16:creationId xmlns:a16="http://schemas.microsoft.com/office/drawing/2014/main" id="{5B05C2E2-F737-462E-B386-F15695589B38}"/>
              </a:ext>
            </a:extLst>
          </p:cNvPr>
          <p:cNvSpPr/>
          <p:nvPr/>
        </p:nvSpPr>
        <p:spPr>
          <a:xfrm>
            <a:off x="6242180" y="1606868"/>
            <a:ext cx="4220080" cy="20507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2000" dirty="0"/>
              <a:t>Teacher-created end-of-unit test = all three?</a:t>
            </a:r>
          </a:p>
        </p:txBody>
      </p:sp>
      <p:sp>
        <p:nvSpPr>
          <p:cNvPr id="7" name="Oval 6">
            <a:extLst>
              <a:ext uri="{FF2B5EF4-FFF2-40B4-BE49-F238E27FC236}">
                <a16:creationId xmlns:a16="http://schemas.microsoft.com/office/drawing/2014/main" id="{441D47BE-0A2B-4B58-A35E-17C4B1F279E3}"/>
              </a:ext>
            </a:extLst>
          </p:cNvPr>
          <p:cNvSpPr/>
          <p:nvPr/>
        </p:nvSpPr>
        <p:spPr>
          <a:xfrm>
            <a:off x="1102723" y="3948956"/>
            <a:ext cx="4147457" cy="20598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2000" dirty="0"/>
              <a:t>ACT = more like a screener</a:t>
            </a:r>
          </a:p>
        </p:txBody>
      </p:sp>
      <p:sp>
        <p:nvSpPr>
          <p:cNvPr id="8" name="Oval 7">
            <a:extLst>
              <a:ext uri="{FF2B5EF4-FFF2-40B4-BE49-F238E27FC236}">
                <a16:creationId xmlns:a16="http://schemas.microsoft.com/office/drawing/2014/main" id="{EE028D1B-960A-451A-87F9-91C017306D3A}"/>
              </a:ext>
            </a:extLst>
          </p:cNvPr>
          <p:cNvSpPr/>
          <p:nvPr/>
        </p:nvSpPr>
        <p:spPr>
          <a:xfrm>
            <a:off x="6242180" y="3853543"/>
            <a:ext cx="4388031" cy="2155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2000" dirty="0"/>
              <a:t>Fastbridge dyslexia screener = screeners are different</a:t>
            </a:r>
          </a:p>
        </p:txBody>
      </p:sp>
    </p:spTree>
    <p:extLst>
      <p:ext uri="{BB962C8B-B14F-4D97-AF65-F5344CB8AC3E}">
        <p14:creationId xmlns:p14="http://schemas.microsoft.com/office/powerpoint/2010/main" val="364645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184DB-AA12-4033-A3AB-669F8CA64424}"/>
              </a:ext>
            </a:extLst>
          </p:cNvPr>
          <p:cNvSpPr>
            <a:spLocks noGrp="1"/>
          </p:cNvSpPr>
          <p:nvPr>
            <p:ph type="title"/>
          </p:nvPr>
        </p:nvSpPr>
        <p:spPr>
          <a:xfrm>
            <a:off x="838200" y="365125"/>
            <a:ext cx="10515600" cy="1650047"/>
          </a:xfrm>
        </p:spPr>
        <p:txBody>
          <a:bodyPr/>
          <a:lstStyle/>
          <a:p>
            <a:r>
              <a:rPr lang="en-US" dirty="0"/>
              <a:t>Exercise #1: What assessments do you give throughout the year?</a:t>
            </a:r>
          </a:p>
        </p:txBody>
      </p:sp>
      <p:sp>
        <p:nvSpPr>
          <p:cNvPr id="3" name="Content Placeholder 2">
            <a:extLst>
              <a:ext uri="{FF2B5EF4-FFF2-40B4-BE49-F238E27FC236}">
                <a16:creationId xmlns:a16="http://schemas.microsoft.com/office/drawing/2014/main" id="{5D83C948-581F-40B7-B8F6-50A593631CEE}"/>
              </a:ext>
            </a:extLst>
          </p:cNvPr>
          <p:cNvSpPr>
            <a:spLocks noGrp="1"/>
          </p:cNvSpPr>
          <p:nvPr>
            <p:ph idx="1"/>
          </p:nvPr>
        </p:nvSpPr>
        <p:spPr>
          <a:xfrm>
            <a:off x="838200" y="2194560"/>
            <a:ext cx="10515600" cy="3982402"/>
          </a:xfrm>
        </p:spPr>
        <p:txBody>
          <a:bodyPr/>
          <a:lstStyle/>
          <a:p>
            <a:r>
              <a:rPr lang="en-US" dirty="0"/>
              <a:t>Talk to your neighbors about the types of assessments you use. Try to use the three main categories plus “screener” as you do so.</a:t>
            </a:r>
          </a:p>
          <a:p>
            <a:pPr lvl="1"/>
            <a:r>
              <a:rPr lang="en-US" dirty="0"/>
              <a:t>Summative</a:t>
            </a:r>
          </a:p>
          <a:p>
            <a:pPr lvl="1"/>
            <a:r>
              <a:rPr lang="en-US" dirty="0"/>
              <a:t>Interim</a:t>
            </a:r>
          </a:p>
          <a:p>
            <a:pPr lvl="1"/>
            <a:r>
              <a:rPr lang="en-US" dirty="0"/>
              <a:t>Formative</a:t>
            </a:r>
          </a:p>
          <a:p>
            <a:pPr lvl="1"/>
            <a:r>
              <a:rPr lang="en-US" dirty="0"/>
              <a:t>Screener</a:t>
            </a:r>
          </a:p>
        </p:txBody>
      </p:sp>
      <p:sp>
        <p:nvSpPr>
          <p:cNvPr id="4" name="Slide Number Placeholder 3">
            <a:extLst>
              <a:ext uri="{FF2B5EF4-FFF2-40B4-BE49-F238E27FC236}">
                <a16:creationId xmlns:a16="http://schemas.microsoft.com/office/drawing/2014/main" id="{A9131553-8554-448C-856C-C229E02CB184}"/>
              </a:ext>
            </a:extLst>
          </p:cNvPr>
          <p:cNvSpPr>
            <a:spLocks noGrp="1"/>
          </p:cNvSpPr>
          <p:nvPr>
            <p:ph type="sldNum" sz="quarter" idx="12"/>
          </p:nvPr>
        </p:nvSpPr>
        <p:spPr/>
        <p:txBody>
          <a:bodyPr/>
          <a:lstStyle/>
          <a:p>
            <a:fld id="{F94C5651-F708-497B-A598-45F059B6BCA7}" type="slidenum">
              <a:rPr lang="en-US" smtClean="0"/>
              <a:t>5</a:t>
            </a:fld>
            <a:endParaRPr lang="en-US"/>
          </a:p>
        </p:txBody>
      </p:sp>
    </p:spTree>
    <p:extLst>
      <p:ext uri="{BB962C8B-B14F-4D97-AF65-F5344CB8AC3E}">
        <p14:creationId xmlns:p14="http://schemas.microsoft.com/office/powerpoint/2010/main" val="1146118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B286B7-17BA-D510-6CFF-CA4135E5015F}"/>
              </a:ext>
            </a:extLst>
          </p:cNvPr>
          <p:cNvSpPr>
            <a:spLocks noGrp="1"/>
          </p:cNvSpPr>
          <p:nvPr>
            <p:ph idx="1"/>
          </p:nvPr>
        </p:nvSpPr>
        <p:spPr>
          <a:xfrm>
            <a:off x="838200" y="1690687"/>
            <a:ext cx="10515600" cy="4486275"/>
          </a:xfrm>
        </p:spPr>
        <p:txBody>
          <a:bodyPr>
            <a:normAutofit/>
          </a:bodyPr>
          <a:lstStyle/>
          <a:p>
            <a:pPr marL="0" indent="0">
              <a:buNone/>
            </a:pPr>
            <a:r>
              <a:rPr lang="en-US" sz="6000" dirty="0">
                <a:solidFill>
                  <a:srgbClr val="000000"/>
                </a:solidFill>
                <a:effectLst/>
                <a:latin typeface="Arial" panose="020B0604020202020204" pitchFamily="34" charset="0"/>
                <a:ea typeface="Calibri" panose="020F0502020204030204" pitchFamily="34" charset="0"/>
              </a:rPr>
              <a:t>Use the code </a:t>
            </a:r>
            <a:r>
              <a:rPr lang="en-US" sz="6000" b="1" dirty="0">
                <a:solidFill>
                  <a:srgbClr val="000000"/>
                </a:solidFill>
                <a:effectLst/>
                <a:latin typeface="Arial" panose="020B0604020202020204" pitchFamily="34" charset="0"/>
                <a:ea typeface="Calibri" panose="020F0502020204030204" pitchFamily="34" charset="0"/>
              </a:rPr>
              <a:t>4645 3854</a:t>
            </a:r>
            <a:endParaRPr lang="en-US" sz="6000" dirty="0"/>
          </a:p>
          <a:p>
            <a:endParaRPr lang="en-US" sz="4800" dirty="0"/>
          </a:p>
          <a:p>
            <a:r>
              <a:rPr lang="en-US" sz="4800" dirty="0"/>
              <a:t>What </a:t>
            </a:r>
            <a:r>
              <a:rPr lang="en-US" sz="4800" b="1" dirty="0">
                <a:solidFill>
                  <a:srgbClr val="FF0000"/>
                </a:solidFill>
              </a:rPr>
              <a:t>summative</a:t>
            </a:r>
            <a:r>
              <a:rPr lang="en-US" sz="4800" dirty="0"/>
              <a:t> assessment has the most value in your district?</a:t>
            </a:r>
          </a:p>
        </p:txBody>
      </p:sp>
      <p:sp>
        <p:nvSpPr>
          <p:cNvPr id="3" name="Title 2">
            <a:extLst>
              <a:ext uri="{FF2B5EF4-FFF2-40B4-BE49-F238E27FC236}">
                <a16:creationId xmlns:a16="http://schemas.microsoft.com/office/drawing/2014/main" id="{8F9BE18F-9E69-953B-BFCE-A4FDBCA9760D}"/>
              </a:ext>
            </a:extLst>
          </p:cNvPr>
          <p:cNvSpPr>
            <a:spLocks noGrp="1"/>
          </p:cNvSpPr>
          <p:nvPr>
            <p:ph type="title"/>
          </p:nvPr>
        </p:nvSpPr>
        <p:spPr/>
        <p:txBody>
          <a:bodyPr>
            <a:normAutofit/>
          </a:bodyPr>
          <a:lstStyle/>
          <a:p>
            <a:r>
              <a:rPr lang="en-US" sz="6000" dirty="0">
                <a:solidFill>
                  <a:srgbClr val="000000"/>
                </a:solidFill>
                <a:effectLst/>
                <a:latin typeface="Arial" panose="020B0604020202020204" pitchFamily="34" charset="0"/>
                <a:ea typeface="Calibri" panose="020F0502020204030204" pitchFamily="34" charset="0"/>
              </a:rPr>
              <a:t>Go to </a:t>
            </a:r>
            <a:r>
              <a:rPr lang="en-US" sz="6000" b="1" u="sng" dirty="0">
                <a:solidFill>
                  <a:srgbClr val="000000"/>
                </a:solidFill>
                <a:effectLst/>
                <a:latin typeface="Arial" panose="020B0604020202020204" pitchFamily="34" charset="0"/>
                <a:ea typeface="Calibri" panose="020F0502020204030204" pitchFamily="34" charset="0"/>
                <a:hlinkClick r:id="rId2"/>
              </a:rPr>
              <a:t>www.menti.com</a:t>
            </a:r>
            <a:r>
              <a:rPr lang="en-US" sz="6000" dirty="0">
                <a:solidFill>
                  <a:srgbClr val="000000"/>
                </a:solidFill>
                <a:effectLst/>
                <a:latin typeface="Arial" panose="020B0604020202020204" pitchFamily="34" charset="0"/>
                <a:ea typeface="Calibri" panose="020F0502020204030204" pitchFamily="34" charset="0"/>
              </a:rPr>
              <a:t> </a:t>
            </a:r>
            <a:endParaRPr lang="en-US" sz="6000" dirty="0"/>
          </a:p>
        </p:txBody>
      </p:sp>
    </p:spTree>
    <p:extLst>
      <p:ext uri="{BB962C8B-B14F-4D97-AF65-F5344CB8AC3E}">
        <p14:creationId xmlns:p14="http://schemas.microsoft.com/office/powerpoint/2010/main" val="2191637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B286B7-17BA-D510-6CFF-CA4135E5015F}"/>
              </a:ext>
            </a:extLst>
          </p:cNvPr>
          <p:cNvSpPr>
            <a:spLocks noGrp="1"/>
          </p:cNvSpPr>
          <p:nvPr>
            <p:ph idx="1"/>
          </p:nvPr>
        </p:nvSpPr>
        <p:spPr>
          <a:xfrm>
            <a:off x="838200" y="1690687"/>
            <a:ext cx="10515600" cy="4486275"/>
          </a:xfrm>
        </p:spPr>
        <p:txBody>
          <a:bodyPr>
            <a:normAutofit/>
          </a:bodyPr>
          <a:lstStyle/>
          <a:p>
            <a:pPr marL="0" indent="0">
              <a:buNone/>
            </a:pPr>
            <a:r>
              <a:rPr lang="en-US" sz="6000" dirty="0">
                <a:solidFill>
                  <a:srgbClr val="000000"/>
                </a:solidFill>
                <a:effectLst/>
                <a:latin typeface="Arial" panose="020B0604020202020204" pitchFamily="34" charset="0"/>
                <a:ea typeface="Calibri" panose="020F0502020204030204" pitchFamily="34" charset="0"/>
              </a:rPr>
              <a:t>Use the code </a:t>
            </a:r>
            <a:r>
              <a:rPr lang="en-US" sz="6000" b="1" dirty="0">
                <a:solidFill>
                  <a:srgbClr val="000000"/>
                </a:solidFill>
                <a:effectLst/>
                <a:latin typeface="Arial" panose="020B0604020202020204" pitchFamily="34" charset="0"/>
                <a:ea typeface="Calibri" panose="020F0502020204030204" pitchFamily="34" charset="0"/>
              </a:rPr>
              <a:t>4645 3854</a:t>
            </a:r>
            <a:endParaRPr lang="en-US" sz="6000" dirty="0"/>
          </a:p>
          <a:p>
            <a:endParaRPr lang="en-US" sz="4800" dirty="0"/>
          </a:p>
          <a:p>
            <a:r>
              <a:rPr lang="en-US" sz="4800" dirty="0"/>
              <a:t>What </a:t>
            </a:r>
            <a:r>
              <a:rPr lang="en-US" sz="4800" b="1" dirty="0">
                <a:solidFill>
                  <a:srgbClr val="FF0000"/>
                </a:solidFill>
              </a:rPr>
              <a:t>interim</a:t>
            </a:r>
            <a:r>
              <a:rPr lang="en-US" sz="4800" dirty="0"/>
              <a:t> assessment has the most value in your district?</a:t>
            </a:r>
          </a:p>
        </p:txBody>
      </p:sp>
      <p:sp>
        <p:nvSpPr>
          <p:cNvPr id="3" name="Title 2">
            <a:extLst>
              <a:ext uri="{FF2B5EF4-FFF2-40B4-BE49-F238E27FC236}">
                <a16:creationId xmlns:a16="http://schemas.microsoft.com/office/drawing/2014/main" id="{8F9BE18F-9E69-953B-BFCE-A4FDBCA9760D}"/>
              </a:ext>
            </a:extLst>
          </p:cNvPr>
          <p:cNvSpPr>
            <a:spLocks noGrp="1"/>
          </p:cNvSpPr>
          <p:nvPr>
            <p:ph type="title"/>
          </p:nvPr>
        </p:nvSpPr>
        <p:spPr/>
        <p:txBody>
          <a:bodyPr>
            <a:normAutofit/>
          </a:bodyPr>
          <a:lstStyle/>
          <a:p>
            <a:r>
              <a:rPr lang="en-US" sz="6000" dirty="0">
                <a:solidFill>
                  <a:srgbClr val="000000"/>
                </a:solidFill>
                <a:effectLst/>
                <a:latin typeface="Arial" panose="020B0604020202020204" pitchFamily="34" charset="0"/>
                <a:ea typeface="Calibri" panose="020F0502020204030204" pitchFamily="34" charset="0"/>
              </a:rPr>
              <a:t>Go to </a:t>
            </a:r>
            <a:r>
              <a:rPr lang="en-US" sz="6000" b="1" u="sng" dirty="0">
                <a:solidFill>
                  <a:srgbClr val="000000"/>
                </a:solidFill>
                <a:effectLst/>
                <a:latin typeface="Arial" panose="020B0604020202020204" pitchFamily="34" charset="0"/>
                <a:ea typeface="Calibri" panose="020F0502020204030204" pitchFamily="34" charset="0"/>
                <a:hlinkClick r:id="rId2"/>
              </a:rPr>
              <a:t>www.menti.com</a:t>
            </a:r>
            <a:r>
              <a:rPr lang="en-US" sz="6000" dirty="0">
                <a:solidFill>
                  <a:srgbClr val="000000"/>
                </a:solidFill>
                <a:effectLst/>
                <a:latin typeface="Arial" panose="020B0604020202020204" pitchFamily="34" charset="0"/>
                <a:ea typeface="Calibri" panose="020F0502020204030204" pitchFamily="34" charset="0"/>
              </a:rPr>
              <a:t> </a:t>
            </a:r>
            <a:endParaRPr lang="en-US" sz="6000" dirty="0"/>
          </a:p>
        </p:txBody>
      </p:sp>
    </p:spTree>
    <p:extLst>
      <p:ext uri="{BB962C8B-B14F-4D97-AF65-F5344CB8AC3E}">
        <p14:creationId xmlns:p14="http://schemas.microsoft.com/office/powerpoint/2010/main" val="3720357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B286B7-17BA-D510-6CFF-CA4135E5015F}"/>
              </a:ext>
            </a:extLst>
          </p:cNvPr>
          <p:cNvSpPr>
            <a:spLocks noGrp="1"/>
          </p:cNvSpPr>
          <p:nvPr>
            <p:ph idx="1"/>
          </p:nvPr>
        </p:nvSpPr>
        <p:spPr>
          <a:xfrm>
            <a:off x="838200" y="1816767"/>
            <a:ext cx="10515600" cy="4360195"/>
          </a:xfrm>
        </p:spPr>
        <p:txBody>
          <a:bodyPr>
            <a:normAutofit/>
          </a:bodyPr>
          <a:lstStyle/>
          <a:p>
            <a:pPr marL="0" indent="0">
              <a:buNone/>
            </a:pPr>
            <a:r>
              <a:rPr lang="en-US" sz="6000" dirty="0">
                <a:solidFill>
                  <a:srgbClr val="000000"/>
                </a:solidFill>
                <a:effectLst/>
                <a:latin typeface="Arial" panose="020B0604020202020204" pitchFamily="34" charset="0"/>
                <a:ea typeface="Calibri" panose="020F0502020204030204" pitchFamily="34" charset="0"/>
              </a:rPr>
              <a:t>Use the code </a:t>
            </a:r>
            <a:r>
              <a:rPr lang="en-US" sz="6000" b="1" dirty="0">
                <a:solidFill>
                  <a:srgbClr val="000000"/>
                </a:solidFill>
                <a:effectLst/>
                <a:latin typeface="Arial" panose="020B0604020202020204" pitchFamily="34" charset="0"/>
                <a:ea typeface="Calibri" panose="020F0502020204030204" pitchFamily="34" charset="0"/>
              </a:rPr>
              <a:t>4645 3854</a:t>
            </a:r>
            <a:endParaRPr lang="en-US" sz="6000" dirty="0"/>
          </a:p>
          <a:p>
            <a:endParaRPr lang="en-US" sz="4800" dirty="0"/>
          </a:p>
          <a:p>
            <a:r>
              <a:rPr lang="en-US" sz="4800" dirty="0"/>
              <a:t>What </a:t>
            </a:r>
            <a:r>
              <a:rPr lang="en-US" sz="4800" b="1" dirty="0">
                <a:solidFill>
                  <a:srgbClr val="FF0000"/>
                </a:solidFill>
              </a:rPr>
              <a:t>formative</a:t>
            </a:r>
            <a:r>
              <a:rPr lang="en-US" sz="4800" b="1" dirty="0"/>
              <a:t> </a:t>
            </a:r>
            <a:r>
              <a:rPr lang="en-US" sz="4800" dirty="0"/>
              <a:t>assessment has the most value in your district?</a:t>
            </a:r>
          </a:p>
        </p:txBody>
      </p:sp>
      <p:sp>
        <p:nvSpPr>
          <p:cNvPr id="3" name="Title 2">
            <a:extLst>
              <a:ext uri="{FF2B5EF4-FFF2-40B4-BE49-F238E27FC236}">
                <a16:creationId xmlns:a16="http://schemas.microsoft.com/office/drawing/2014/main" id="{8F9BE18F-9E69-953B-BFCE-A4FDBCA9760D}"/>
              </a:ext>
            </a:extLst>
          </p:cNvPr>
          <p:cNvSpPr>
            <a:spLocks noGrp="1"/>
          </p:cNvSpPr>
          <p:nvPr>
            <p:ph type="title"/>
          </p:nvPr>
        </p:nvSpPr>
        <p:spPr/>
        <p:txBody>
          <a:bodyPr>
            <a:normAutofit/>
          </a:bodyPr>
          <a:lstStyle/>
          <a:p>
            <a:r>
              <a:rPr lang="en-US" sz="6000" dirty="0">
                <a:solidFill>
                  <a:srgbClr val="000000"/>
                </a:solidFill>
                <a:effectLst/>
                <a:latin typeface="Arial" panose="020B0604020202020204" pitchFamily="34" charset="0"/>
                <a:ea typeface="Calibri" panose="020F0502020204030204" pitchFamily="34" charset="0"/>
              </a:rPr>
              <a:t>Go to </a:t>
            </a:r>
            <a:r>
              <a:rPr lang="en-US" sz="6000" b="1" u="sng" dirty="0">
                <a:solidFill>
                  <a:srgbClr val="000000"/>
                </a:solidFill>
                <a:effectLst/>
                <a:latin typeface="Arial" panose="020B0604020202020204" pitchFamily="34" charset="0"/>
                <a:ea typeface="Calibri" panose="020F0502020204030204" pitchFamily="34" charset="0"/>
                <a:hlinkClick r:id="rId2"/>
              </a:rPr>
              <a:t>www.menti.com</a:t>
            </a:r>
            <a:r>
              <a:rPr lang="en-US" sz="6000" dirty="0">
                <a:solidFill>
                  <a:srgbClr val="000000"/>
                </a:solidFill>
                <a:effectLst/>
                <a:latin typeface="Arial" panose="020B0604020202020204" pitchFamily="34" charset="0"/>
                <a:ea typeface="Calibri" panose="020F0502020204030204" pitchFamily="34" charset="0"/>
              </a:rPr>
              <a:t> </a:t>
            </a:r>
            <a:endParaRPr lang="en-US" sz="6000" dirty="0"/>
          </a:p>
        </p:txBody>
      </p:sp>
    </p:spTree>
    <p:extLst>
      <p:ext uri="{BB962C8B-B14F-4D97-AF65-F5344CB8AC3E}">
        <p14:creationId xmlns:p14="http://schemas.microsoft.com/office/powerpoint/2010/main" val="1803151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47EB3-16AB-4389-A3BE-BBBABF9B6BCA}"/>
              </a:ext>
            </a:extLst>
          </p:cNvPr>
          <p:cNvSpPr>
            <a:spLocks noGrp="1"/>
          </p:cNvSpPr>
          <p:nvPr>
            <p:ph type="title"/>
          </p:nvPr>
        </p:nvSpPr>
        <p:spPr>
          <a:xfrm>
            <a:off x="839788" y="457200"/>
            <a:ext cx="10512423" cy="1008743"/>
          </a:xfrm>
        </p:spPr>
        <p:txBody>
          <a:bodyPr vert="horz" lIns="91440" tIns="45720" rIns="91440" bIns="45720" rtlCol="0" anchor="b">
            <a:normAutofit fontScale="90000"/>
          </a:bodyPr>
          <a:lstStyle/>
          <a:p>
            <a:r>
              <a:rPr lang="en-US" sz="4400" kern="1200" dirty="0">
                <a:solidFill>
                  <a:srgbClr val="000000"/>
                </a:solidFill>
                <a:latin typeface="+mj-lt"/>
                <a:ea typeface="+mj-ea"/>
                <a:cs typeface="+mj-cs"/>
              </a:rPr>
              <a:t>Using Assessments in a Balanced Systems</a:t>
            </a:r>
            <a:br>
              <a:rPr lang="en-US" kern="1200" dirty="0">
                <a:solidFill>
                  <a:srgbClr val="002060"/>
                </a:solidFill>
                <a:latin typeface="+mj-lt"/>
                <a:ea typeface="+mj-ea"/>
                <a:cs typeface="+mj-cs"/>
              </a:rPr>
            </a:br>
            <a:endParaRPr lang="en-US" kern="1200" dirty="0">
              <a:solidFill>
                <a:srgbClr val="002060"/>
              </a:solidFill>
              <a:latin typeface="+mj-lt"/>
              <a:ea typeface="+mj-ea"/>
              <a:cs typeface="+mj-cs"/>
            </a:endParaRPr>
          </a:p>
        </p:txBody>
      </p:sp>
      <p:sp>
        <p:nvSpPr>
          <p:cNvPr id="5" name="TextBox 4">
            <a:extLst>
              <a:ext uri="{FF2B5EF4-FFF2-40B4-BE49-F238E27FC236}">
                <a16:creationId xmlns:a16="http://schemas.microsoft.com/office/drawing/2014/main" id="{5ED4C21E-CE09-4304-94A1-32855B9DAC36}"/>
              </a:ext>
            </a:extLst>
          </p:cNvPr>
          <p:cNvSpPr txBox="1"/>
          <p:nvPr/>
        </p:nvSpPr>
        <p:spPr>
          <a:xfrm>
            <a:off x="839789" y="2057400"/>
            <a:ext cx="2222726" cy="3811588"/>
          </a:xfrm>
          <a:prstGeom prst="rect">
            <a:avLst/>
          </a:prstGeom>
        </p:spPr>
        <p:txBody>
          <a:bodyPr vert="horz" lIns="91440" tIns="45720" rIns="91440" bIns="45720" rtlCol="0">
            <a:normAutofit/>
          </a:bodyPr>
          <a:lstStyle/>
          <a:p>
            <a:pPr>
              <a:lnSpc>
                <a:spcPct val="90000"/>
              </a:lnSpc>
              <a:spcBef>
                <a:spcPts val="1000"/>
              </a:spcBef>
            </a:pPr>
            <a:r>
              <a:rPr lang="en-US" sz="2400" i="1" kern="1200" dirty="0">
                <a:latin typeface="+mn-lt"/>
                <a:ea typeface="+mn-ea"/>
                <a:cs typeface="+mn-cs"/>
              </a:rPr>
              <a:t>Once we understand the types of assessments, the next question is “how do we use them all appropriately?”</a:t>
            </a:r>
          </a:p>
        </p:txBody>
      </p:sp>
      <p:sp>
        <p:nvSpPr>
          <p:cNvPr id="4" name="Slide Number Placeholder 3">
            <a:extLst>
              <a:ext uri="{FF2B5EF4-FFF2-40B4-BE49-F238E27FC236}">
                <a16:creationId xmlns:a16="http://schemas.microsoft.com/office/drawing/2014/main" id="{F886FB97-B3C8-48DB-9966-337C760077B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F94C5651-F708-497B-A598-45F059B6BCA7}" type="slidenum">
              <a:rPr lang="en-US" smtClean="0"/>
              <a:pPr>
                <a:spcAft>
                  <a:spcPts val="600"/>
                </a:spcAft>
              </a:pPr>
              <a:t>9</a:t>
            </a:fld>
            <a:endParaRPr lang="en-US"/>
          </a:p>
        </p:txBody>
      </p:sp>
      <p:graphicFrame>
        <p:nvGraphicFramePr>
          <p:cNvPr id="6" name="Content Placeholder 2">
            <a:extLst>
              <a:ext uri="{FF2B5EF4-FFF2-40B4-BE49-F238E27FC236}">
                <a16:creationId xmlns:a16="http://schemas.microsoft.com/office/drawing/2014/main" id="{4F2F696B-8B1D-41BA-8671-FCE5E67F4011}"/>
              </a:ext>
            </a:extLst>
          </p:cNvPr>
          <p:cNvGraphicFramePr>
            <a:graphicFrameLocks noGrp="1"/>
          </p:cNvGraphicFramePr>
          <p:nvPr>
            <p:ph idx="1"/>
          </p:nvPr>
        </p:nvGraphicFramePr>
        <p:xfrm>
          <a:off x="3312482" y="1268588"/>
          <a:ext cx="8130040" cy="48241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6940943"/>
      </p:ext>
    </p:extLst>
  </p:cSld>
  <p:clrMapOvr>
    <a:masterClrMapping/>
  </p:clrMapOvr>
</p:sld>
</file>

<file path=ppt/theme/theme1.xml><?xml version="1.0" encoding="utf-8"?>
<a:theme xmlns:a="http://schemas.openxmlformats.org/drawingml/2006/main" name="Custom Design">
  <a:themeElements>
    <a:clrScheme name="KSDE">
      <a:dk1>
        <a:srgbClr val="12284C"/>
      </a:dk1>
      <a:lt1>
        <a:sysClr val="window" lastClr="FFFFFF"/>
      </a:lt1>
      <a:dk2>
        <a:srgbClr val="12284C"/>
      </a:dk2>
      <a:lt2>
        <a:srgbClr val="E7E6E6"/>
      </a:lt2>
      <a:accent1>
        <a:srgbClr val="FFA400"/>
      </a:accent1>
      <a:accent2>
        <a:srgbClr val="12284C"/>
      </a:accent2>
      <a:accent3>
        <a:srgbClr val="00B796"/>
      </a:accent3>
      <a:accent4>
        <a:srgbClr val="005587"/>
      </a:accent4>
      <a:accent5>
        <a:srgbClr val="D50032"/>
      </a:accent5>
      <a:accent6>
        <a:srgbClr val="3E4043"/>
      </a:accent6>
      <a:hlink>
        <a:srgbClr val="12284C"/>
      </a:hlink>
      <a:folHlink>
        <a:srgbClr val="53565A"/>
      </a:folHlink>
    </a:clrScheme>
    <a:fontScheme name="KSDE Open Sans">
      <a:majorFont>
        <a:latin typeface="Open Sans"/>
        <a:ea typeface=""/>
        <a:cs typeface=""/>
      </a:majorFont>
      <a:minorFont>
        <a:latin typeface="Ope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te Template" id="{3F6FE892-DA12-4C81-AA5A-446CD67FAB0A}" vid="{65E85907-513D-47EC-BC1E-D81300383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809B7AE0769C40BC7FC10221A5AC4C" ma:contentTypeVersion="13" ma:contentTypeDescription="Create a new document." ma:contentTypeScope="" ma:versionID="03782e99ea337d9c03786a540780c58d">
  <xsd:schema xmlns:xsd="http://www.w3.org/2001/XMLSchema" xmlns:xs="http://www.w3.org/2001/XMLSchema" xmlns:p="http://schemas.microsoft.com/office/2006/metadata/properties" xmlns:ns3="6c663d95-8238-4b2d-b922-a74f82e5df6f" xmlns:ns4="d5501a87-0b31-43b9-bb13-8dd2b743a206" targetNamespace="http://schemas.microsoft.com/office/2006/metadata/properties" ma:root="true" ma:fieldsID="b35b21a765e947f079320b3ea7b9868f" ns3:_="" ns4:_="">
    <xsd:import namespace="6c663d95-8238-4b2d-b922-a74f82e5df6f"/>
    <xsd:import namespace="d5501a87-0b31-43b9-bb13-8dd2b743a20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663d95-8238-4b2d-b922-a74f82e5df6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5501a87-0b31-43b9-bb13-8dd2b743a20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45BADF-2F2F-4D81-ACB9-DB6A1A4D4889}">
  <ds:schemaRefs>
    <ds:schemaRef ds:uri="http://schemas.microsoft.com/sharepoint/v3/contenttype/forms"/>
  </ds:schemaRefs>
</ds:datastoreItem>
</file>

<file path=customXml/itemProps2.xml><?xml version="1.0" encoding="utf-8"?>
<ds:datastoreItem xmlns:ds="http://schemas.openxmlformats.org/officeDocument/2006/customXml" ds:itemID="{41989B36-3905-4D71-9AD1-EDCFAD04EC31}">
  <ds:schemaRefs>
    <ds:schemaRef ds:uri="http://purl.org/dc/terms/"/>
    <ds:schemaRef ds:uri="http://www.w3.org/XML/1998/namespace"/>
    <ds:schemaRef ds:uri="d5501a87-0b31-43b9-bb13-8dd2b743a206"/>
    <ds:schemaRef ds:uri="http://purl.org/dc/dcmitype/"/>
    <ds:schemaRef ds:uri="http://purl.org/dc/elements/1.1/"/>
    <ds:schemaRef ds:uri="6c663d95-8238-4b2d-b922-a74f82e5df6f"/>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41F5BFCA-A647-4DE5-B38D-51814DA7F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663d95-8238-4b2d-b922-a74f82e5df6f"/>
    <ds:schemaRef ds:uri="d5501a87-0b31-43b9-bb13-8dd2b743a2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3348</TotalTime>
  <Words>2657</Words>
  <Application>Microsoft Office PowerPoint</Application>
  <PresentationFormat>Widescreen</PresentationFormat>
  <Paragraphs>214</Paragraphs>
  <Slides>22</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Open Sans</vt:lpstr>
      <vt:lpstr>Open Sans Light</vt:lpstr>
      <vt:lpstr>Open Sans Semibold</vt:lpstr>
      <vt:lpstr>Custom Design</vt:lpstr>
      <vt:lpstr>Balanced Assessment Systems</vt:lpstr>
      <vt:lpstr>Go to www.menti.com </vt:lpstr>
      <vt:lpstr>Balanced Assessment System</vt:lpstr>
      <vt:lpstr>Where do all my tests fit?</vt:lpstr>
      <vt:lpstr>Exercise #1: What assessments do you give throughout the year?</vt:lpstr>
      <vt:lpstr>Go to www.menti.com </vt:lpstr>
      <vt:lpstr>Go to www.menti.com </vt:lpstr>
      <vt:lpstr>Go to www.menti.com </vt:lpstr>
      <vt:lpstr>Using Assessments in a Balanced Systems </vt:lpstr>
      <vt:lpstr>Exercise #2 Summative Data</vt:lpstr>
      <vt:lpstr>School Level Report- ELA State Assessment</vt:lpstr>
      <vt:lpstr>School Level Report- ELA State Assessment</vt:lpstr>
      <vt:lpstr>Selecting the Best Interim Assessment</vt:lpstr>
      <vt:lpstr>Exercise #3</vt:lpstr>
      <vt:lpstr>School Level Report- KS Interim</vt:lpstr>
      <vt:lpstr>Selecting types of Formative Assessment</vt:lpstr>
      <vt:lpstr>Knowing when to use Interim vs Formative</vt:lpstr>
      <vt:lpstr>Interpreting results</vt:lpstr>
      <vt:lpstr>Go to www.menti.com </vt:lpstr>
      <vt:lpstr>Conclusion</vt:lpstr>
      <vt:lpstr>Resources</vt:lpstr>
      <vt:lpstr>PowerPoint Presentation</vt:lpstr>
    </vt:vector>
  </TitlesOfParts>
  <Company>KSDE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KSDE</dc:title>
  <dc:creator>Cheryl Franklin</dc:creator>
  <cp:lastModifiedBy>Julie C. Ewing</cp:lastModifiedBy>
  <cp:revision>232</cp:revision>
  <cp:lastPrinted>2022-08-15T17:48:59Z</cp:lastPrinted>
  <dcterms:created xsi:type="dcterms:W3CDTF">2017-11-21T21:33:09Z</dcterms:created>
  <dcterms:modified xsi:type="dcterms:W3CDTF">2023-01-19T19:09:42Z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0x01010063809B7AE0769C40BC7FC10221A5AC4C</vt:lpwstr>
  </property>
</Properties>
</file>