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57" r:id="rId3"/>
    <p:sldId id="289" r:id="rId4"/>
    <p:sldId id="286" r:id="rId5"/>
    <p:sldId id="285" r:id="rId6"/>
    <p:sldId id="292" r:id="rId7"/>
    <p:sldId id="287" r:id="rId8"/>
    <p:sldId id="294" r:id="rId9"/>
    <p:sldId id="295" r:id="rId10"/>
    <p:sldId id="290" r:id="rId11"/>
    <p:sldId id="288" r:id="rId12"/>
    <p:sldId id="291" r:id="rId13"/>
    <p:sldId id="296" r:id="rId14"/>
    <p:sldId id="297" r:id="rId15"/>
    <p:sldId id="279" r:id="rId16"/>
    <p:sldId id="298" r:id="rId17"/>
    <p:sldId id="299" r:id="rId18"/>
    <p:sldId id="301" r:id="rId19"/>
    <p:sldId id="293" r:id="rId20"/>
    <p:sldId id="300" r:id="rId21"/>
    <p:sldId id="274" r:id="rId22"/>
    <p:sldId id="27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1A5D96C-018F-4A00-AB66-4F49000D2D75}" v="2" dt="2021-11-23T22:27:57.99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26" autoAdjust="0"/>
    <p:restoredTop sz="84653" autoAdjust="0"/>
  </p:normalViewPr>
  <p:slideViewPr>
    <p:cSldViewPr snapToGrid="0">
      <p:cViewPr varScale="1">
        <p:scale>
          <a:sx n="97" d="100"/>
          <a:sy n="97" d="100"/>
        </p:scale>
        <p:origin x="98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685FF1F-A871-4FF3-B482-6774F9E1959C}" type="datetimeFigureOut">
              <a:rPr lang="en-US" smtClean="0"/>
              <a:t>11/24/2021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10D797-D700-4314-A954-11C580F7DCCA}" type="slidenum">
              <a:rPr lang="en-US" smtClean="0"/>
              <a:t>‹#›</a:t>
            </a:fld>
            <a:endParaRPr lang="en-US"/>
          </a:p>
        </p:txBody>
      </p:sp>
    </p:spTree>
    <p:extLst>
      <p:ext uri="{BB962C8B-B14F-4D97-AF65-F5344CB8AC3E}">
        <p14:creationId xmlns:p14="http://schemas.microsoft.com/office/powerpoint/2010/main" val="22053972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and welcome to the </a:t>
            </a:r>
            <a:r>
              <a:rPr lang="en-US" dirty="0" err="1"/>
              <a:t>LiNK</a:t>
            </a:r>
            <a:r>
              <a:rPr lang="en-US" dirty="0"/>
              <a:t> Assessment Literacy series. This presentation is on Analyzing Classroom Assessments, delivered by Dr. Marianne Perie of Measurement in Practice, LLC. </a:t>
            </a:r>
          </a:p>
        </p:txBody>
      </p:sp>
      <p:sp>
        <p:nvSpPr>
          <p:cNvPr id="4" name="Slide Number Placeholder 3"/>
          <p:cNvSpPr>
            <a:spLocks noGrp="1"/>
          </p:cNvSpPr>
          <p:nvPr>
            <p:ph type="sldNum" sz="quarter" idx="5"/>
          </p:nvPr>
        </p:nvSpPr>
        <p:spPr/>
        <p:txBody>
          <a:bodyPr/>
          <a:lstStyle/>
          <a:p>
            <a:fld id="{F010D797-D700-4314-A954-11C580F7DCCA}" type="slidenum">
              <a:rPr lang="en-US" smtClean="0"/>
              <a:t>1</a:t>
            </a:fld>
            <a:endParaRPr lang="en-US"/>
          </a:p>
        </p:txBody>
      </p:sp>
    </p:spTree>
    <p:extLst>
      <p:ext uri="{BB962C8B-B14F-4D97-AF65-F5344CB8AC3E}">
        <p14:creationId xmlns:p14="http://schemas.microsoft.com/office/powerpoint/2010/main" val="33262376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Next, we have short-answer questions. Also called open-ended, these items require students to write a response rather than selecting one. The response could be as simple as writing a character’s name or as complex as a several-sentence explanation. Again, you will need to choose whether to score them right/wrong or whether to give partial credit.</a:t>
            </a:r>
          </a:p>
          <a:p>
            <a:endParaRPr lang="en-US" dirty="0"/>
          </a:p>
          <a:p>
            <a:r>
              <a:rPr lang="en-US" dirty="0"/>
              <a:t>You should decide how to score these as you write the item, because you should be thinking then about the information the item will give you about the student knowledge and skills. Could partial credit tell you that the student can come to a correct conclusion but struggle to support it? Or that they know one standard but not another?</a:t>
            </a:r>
          </a:p>
          <a:p>
            <a:endParaRPr lang="en-US" dirty="0"/>
          </a:p>
          <a:p>
            <a:r>
              <a:rPr lang="en-US" dirty="0"/>
              <a:t>If you choose partial credit, you should expect to see a pattern in responses not receiving full credit and make adjustments to instruction based on those patterns. </a:t>
            </a:r>
          </a:p>
        </p:txBody>
      </p:sp>
      <p:sp>
        <p:nvSpPr>
          <p:cNvPr id="4" name="Slide Number Placeholder 3"/>
          <p:cNvSpPr>
            <a:spLocks noGrp="1"/>
          </p:cNvSpPr>
          <p:nvPr>
            <p:ph type="sldNum" sz="quarter" idx="5"/>
          </p:nvPr>
        </p:nvSpPr>
        <p:spPr/>
        <p:txBody>
          <a:bodyPr/>
          <a:lstStyle/>
          <a:p>
            <a:fld id="{F010D797-D700-4314-A954-11C580F7DCCA}" type="slidenum">
              <a:rPr lang="en-US" smtClean="0"/>
              <a:t>10</a:t>
            </a:fld>
            <a:endParaRPr lang="en-US"/>
          </a:p>
        </p:txBody>
      </p:sp>
    </p:spTree>
    <p:extLst>
      <p:ext uri="{BB962C8B-B14F-4D97-AF65-F5344CB8AC3E}">
        <p14:creationId xmlns:p14="http://schemas.microsoft.com/office/powerpoint/2010/main" val="16991006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we will move on to the most complex type of scoring --  a rubric. A rubric has a set of dimensions on which to score a student essay or project. Within each dimension are possible score points – often 0 to 2, 3, 4, or 5. The number of score points is determined by the number of clear distinctions you can make in a student’s performance. </a:t>
            </a:r>
          </a:p>
          <a:p>
            <a:endParaRPr lang="en-US" dirty="0"/>
          </a:p>
          <a:p>
            <a:r>
              <a:rPr lang="en-US" dirty="0"/>
              <a:t>Even if you have five dimensions scored 0-5 each, you can still score the entire performance on a 0-5 scale rather than 0-25. </a:t>
            </a:r>
          </a:p>
          <a:p>
            <a:endParaRPr lang="en-US" dirty="0"/>
          </a:p>
          <a:p>
            <a:r>
              <a:rPr lang="en-US" dirty="0"/>
              <a:t>A holistic rubric looks across all dimensions and assigns the most prevalent score to the student or the one that best summarizes his performance.</a:t>
            </a:r>
          </a:p>
          <a:p>
            <a:r>
              <a:rPr lang="en-US" dirty="0"/>
              <a:t>An analytic rubric breaks down that score by dimension so you and the student can see where there strengths and weaknesses are.</a:t>
            </a:r>
          </a:p>
          <a:p>
            <a:endParaRPr lang="en-US" dirty="0"/>
          </a:p>
          <a:p>
            <a:r>
              <a:rPr lang="en-US" dirty="0"/>
              <a:t>We often use a holistic rubric for summative assessment, but an analytic rubric can be more helpful in the classroom as you try to break down knowledge and skills into smaller pieces.</a:t>
            </a:r>
          </a:p>
          <a:p>
            <a:endParaRPr lang="en-US" dirty="0"/>
          </a:p>
          <a:p>
            <a:endParaRPr lang="en-US" dirty="0"/>
          </a:p>
        </p:txBody>
      </p:sp>
      <p:sp>
        <p:nvSpPr>
          <p:cNvPr id="4" name="Slide Number Placeholder 3"/>
          <p:cNvSpPr>
            <a:spLocks noGrp="1"/>
          </p:cNvSpPr>
          <p:nvPr>
            <p:ph type="sldNum" sz="quarter" idx="5"/>
          </p:nvPr>
        </p:nvSpPr>
        <p:spPr/>
        <p:txBody>
          <a:bodyPr/>
          <a:lstStyle/>
          <a:p>
            <a:fld id="{F010D797-D700-4314-A954-11C580F7DCCA}" type="slidenum">
              <a:rPr lang="en-US" smtClean="0"/>
              <a:t>11</a:t>
            </a:fld>
            <a:endParaRPr lang="en-US"/>
          </a:p>
        </p:txBody>
      </p:sp>
    </p:spTree>
    <p:extLst>
      <p:ext uri="{BB962C8B-B14F-4D97-AF65-F5344CB8AC3E}">
        <p14:creationId xmlns:p14="http://schemas.microsoft.com/office/powerpoint/2010/main" val="41708381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 create a rubric, you can start with an existing one or start from scratch. </a:t>
            </a:r>
          </a:p>
          <a:p>
            <a:endParaRPr lang="en-US" dirty="0"/>
          </a:p>
          <a:p>
            <a:r>
              <a:rPr lang="en-US" dirty="0"/>
              <a:t>First, ask yourself what aspects of the work you want to collect evidence on? Creativity? Ability to defend a claim? Organization of the written product? Grammar and punctuation? List each one in order of importance. Too many dimensions can feel overwhelming to students to stick to the 3-5 that are most important. </a:t>
            </a:r>
          </a:p>
          <a:p>
            <a:r>
              <a:rPr lang="en-US" dirty="0"/>
              <a:t>For the aspects that are most important, determine how many distinct levels you expect to see.</a:t>
            </a:r>
          </a:p>
          <a:p>
            <a:r>
              <a:rPr lang="en-US" dirty="0"/>
              <a:t>Mastered, almost mastered, did not master? (3)</a:t>
            </a:r>
          </a:p>
          <a:p>
            <a:r>
              <a:rPr lang="en-US" dirty="0"/>
              <a:t>Clear and focused, mainly clear with some lack of focus, some clarity and focus but needs work, no clarity or focus. (4)</a:t>
            </a:r>
          </a:p>
          <a:p>
            <a:r>
              <a:rPr lang="en-US" dirty="0"/>
              <a:t>Try to list out the distinctions and how they would manifest themselves in the student work. </a:t>
            </a:r>
          </a:p>
          <a:p>
            <a:endParaRPr lang="en-US" dirty="0"/>
          </a:p>
        </p:txBody>
      </p:sp>
      <p:sp>
        <p:nvSpPr>
          <p:cNvPr id="4" name="Slide Number Placeholder 3"/>
          <p:cNvSpPr>
            <a:spLocks noGrp="1"/>
          </p:cNvSpPr>
          <p:nvPr>
            <p:ph type="sldNum" sz="quarter" idx="5"/>
          </p:nvPr>
        </p:nvSpPr>
        <p:spPr/>
        <p:txBody>
          <a:bodyPr/>
          <a:lstStyle/>
          <a:p>
            <a:fld id="{F010D797-D700-4314-A954-11C580F7DCCA}" type="slidenum">
              <a:rPr lang="en-US" smtClean="0"/>
              <a:t>12</a:t>
            </a:fld>
            <a:endParaRPr lang="en-US"/>
          </a:p>
        </p:txBody>
      </p:sp>
    </p:spTree>
    <p:extLst>
      <p:ext uri="{BB962C8B-B14F-4D97-AF65-F5344CB8AC3E}">
        <p14:creationId xmlns:p14="http://schemas.microsoft.com/office/powerpoint/2010/main" val="30955940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Also, consider your audience. Typically it’s you, other teachers, your students, and their parent. </a:t>
            </a:r>
          </a:p>
          <a:p>
            <a:endParaRPr lang="en-US" dirty="0"/>
          </a:p>
          <a:p>
            <a:r>
              <a:rPr lang="en-US" dirty="0"/>
              <a:t>The best rubrics are ones you can share with students to help them evaluate their work.</a:t>
            </a:r>
          </a:p>
          <a:p>
            <a:r>
              <a:rPr lang="en-US" dirty="0"/>
              <a:t>To that end, kid-friendly language is needed.</a:t>
            </a:r>
          </a:p>
          <a:p>
            <a:r>
              <a:rPr lang="en-US" dirty="0"/>
              <a:t>Expectations for highest level should be clear. And then, distinctions between levels need to be clear. The rubric should help a student answer the question: What do I need to do differently to get to the next level?</a:t>
            </a:r>
          </a:p>
          <a:p>
            <a:endParaRPr lang="en-US" dirty="0"/>
          </a:p>
        </p:txBody>
      </p:sp>
      <p:sp>
        <p:nvSpPr>
          <p:cNvPr id="4" name="Slide Number Placeholder 3"/>
          <p:cNvSpPr>
            <a:spLocks noGrp="1"/>
          </p:cNvSpPr>
          <p:nvPr>
            <p:ph type="sldNum" sz="quarter" idx="5"/>
          </p:nvPr>
        </p:nvSpPr>
        <p:spPr/>
        <p:txBody>
          <a:bodyPr/>
          <a:lstStyle/>
          <a:p>
            <a:fld id="{F010D797-D700-4314-A954-11C580F7DCCA}" type="slidenum">
              <a:rPr lang="en-US" smtClean="0"/>
              <a:t>13</a:t>
            </a:fld>
            <a:endParaRPr lang="en-US"/>
          </a:p>
        </p:txBody>
      </p:sp>
    </p:spTree>
    <p:extLst>
      <p:ext uri="{BB962C8B-B14F-4D97-AF65-F5344CB8AC3E}">
        <p14:creationId xmlns:p14="http://schemas.microsoft.com/office/powerpoint/2010/main" val="32793924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are some rules of thumb to use when drafting and reviewing your </a:t>
            </a:r>
            <a:r>
              <a:rPr lang="en-US"/>
              <a:t>rubric:</a:t>
            </a:r>
          </a:p>
          <a:p>
            <a:endParaRPr lang="en-US" dirty="0"/>
          </a:p>
          <a:p>
            <a:r>
              <a:rPr lang="en-US" dirty="0"/>
              <a:t>Be descriptive and specific</a:t>
            </a:r>
          </a:p>
          <a:p>
            <a:r>
              <a:rPr lang="en-US" dirty="0"/>
              <a:t>Quantity does not equal quality—we want quality</a:t>
            </a:r>
          </a:p>
          <a:p>
            <a:r>
              <a:rPr lang="en-US" dirty="0"/>
              <a:t>Keep wording positive</a:t>
            </a:r>
          </a:p>
          <a:p>
            <a:r>
              <a:rPr lang="en-US" dirty="0"/>
              <a:t>Start with foundational understanding and move to more complex thinking to describe a progression in learning</a:t>
            </a:r>
          </a:p>
          <a:p>
            <a:r>
              <a:rPr lang="en-US" dirty="0"/>
              <a:t>Use kid-friendly language</a:t>
            </a:r>
          </a:p>
          <a:p>
            <a:r>
              <a:rPr lang="en-US" dirty="0"/>
              <a:t>Keep it general enough to apply to multiple tasks</a:t>
            </a:r>
          </a:p>
        </p:txBody>
      </p:sp>
      <p:sp>
        <p:nvSpPr>
          <p:cNvPr id="4" name="Slide Number Placeholder 3"/>
          <p:cNvSpPr>
            <a:spLocks noGrp="1"/>
          </p:cNvSpPr>
          <p:nvPr>
            <p:ph type="sldNum" sz="quarter" idx="5"/>
          </p:nvPr>
        </p:nvSpPr>
        <p:spPr/>
        <p:txBody>
          <a:bodyPr/>
          <a:lstStyle/>
          <a:p>
            <a:fld id="{F010D797-D700-4314-A954-11C580F7DCCA}" type="slidenum">
              <a:rPr lang="en-US" smtClean="0"/>
              <a:t>14</a:t>
            </a:fld>
            <a:endParaRPr lang="en-US"/>
          </a:p>
        </p:txBody>
      </p:sp>
    </p:spTree>
    <p:extLst>
      <p:ext uri="{BB962C8B-B14F-4D97-AF65-F5344CB8AC3E}">
        <p14:creationId xmlns:p14="http://schemas.microsoft.com/office/powerpoint/2010/main" val="23085022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it’s your turn to try.</a:t>
            </a:r>
          </a:p>
          <a:p>
            <a:r>
              <a:rPr lang="en-US" dirty="0"/>
              <a:t>Let’s look at some performance tasks, rubrics, and student work.</a:t>
            </a:r>
          </a:p>
          <a:p>
            <a:r>
              <a:rPr lang="en-US" dirty="0"/>
              <a:t>First let’s focus on the task: </a:t>
            </a:r>
          </a:p>
          <a:p>
            <a:r>
              <a:rPr lang="en-US" dirty="0"/>
              <a:t>pick a grade level (5, 8, or high school) and find a group that is all focused on the same grade.</a:t>
            </a:r>
          </a:p>
          <a:p>
            <a:r>
              <a:rPr lang="en-US" dirty="0"/>
              <a:t>Your facilitator will hand out the passages for your grade level. </a:t>
            </a:r>
          </a:p>
          <a:p>
            <a:r>
              <a:rPr lang="en-US" dirty="0"/>
              <a:t>Read the associated texts a student will have available</a:t>
            </a:r>
          </a:p>
          <a:p>
            <a:r>
              <a:rPr lang="en-US" dirty="0"/>
              <a:t>Review the prompt</a:t>
            </a:r>
          </a:p>
          <a:p>
            <a:r>
              <a:rPr lang="en-US" dirty="0"/>
              <a:t>Consider the relevant KS ELA standards</a:t>
            </a:r>
          </a:p>
          <a:p>
            <a:r>
              <a:rPr lang="en-US" dirty="0"/>
              <a:t>What are the key dimensions you would want to focus on in evaluating the student response to the prompt?</a:t>
            </a:r>
          </a:p>
          <a:p>
            <a:r>
              <a:rPr lang="en-US" dirty="0"/>
              <a:t>Take about 20 minutes to review the material and discuss the dimensions with your colleagues.</a:t>
            </a:r>
          </a:p>
          <a:p>
            <a:endParaRPr lang="en-US" dirty="0"/>
          </a:p>
          <a:p>
            <a:endParaRPr lang="en-US" dirty="0"/>
          </a:p>
          <a:p>
            <a:r>
              <a:rPr lang="en-US" dirty="0"/>
              <a:t>You should pause the video now to complete the assignment. </a:t>
            </a:r>
          </a:p>
        </p:txBody>
      </p:sp>
      <p:sp>
        <p:nvSpPr>
          <p:cNvPr id="4" name="Slide Number Placeholder 3"/>
          <p:cNvSpPr>
            <a:spLocks noGrp="1"/>
          </p:cNvSpPr>
          <p:nvPr>
            <p:ph type="sldNum" sz="quarter" idx="5"/>
          </p:nvPr>
        </p:nvSpPr>
        <p:spPr/>
        <p:txBody>
          <a:bodyPr/>
          <a:lstStyle/>
          <a:p>
            <a:fld id="{F010D797-D700-4314-A954-11C580F7DCCA}" type="slidenum">
              <a:rPr lang="en-US" smtClean="0"/>
              <a:t>15</a:t>
            </a:fld>
            <a:endParaRPr lang="en-US"/>
          </a:p>
        </p:txBody>
      </p:sp>
    </p:spTree>
    <p:extLst>
      <p:ext uri="{BB962C8B-B14F-4D97-AF65-F5344CB8AC3E}">
        <p14:creationId xmlns:p14="http://schemas.microsoft.com/office/powerpoint/2010/main" val="30326900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next part of the exercise, your facilitator will give you two rubrics for evaluating the student response</a:t>
            </a:r>
          </a:p>
          <a:p>
            <a:r>
              <a:rPr lang="en-US" dirty="0"/>
              <a:t>One was developed by the Smarter Balanced Assessment Consortium</a:t>
            </a:r>
          </a:p>
          <a:p>
            <a:r>
              <a:rPr lang="en-US" dirty="0"/>
              <a:t>One was developed by KSDE in 2014</a:t>
            </a:r>
          </a:p>
          <a:p>
            <a:r>
              <a:rPr lang="en-US" dirty="0"/>
              <a:t>Did these rubrics focus on the same dimensions you did? </a:t>
            </a:r>
          </a:p>
          <a:p>
            <a:r>
              <a:rPr lang="en-US" dirty="0"/>
              <a:t>What is different?</a:t>
            </a:r>
          </a:p>
          <a:p>
            <a:r>
              <a:rPr lang="en-US" dirty="0"/>
              <a:t>What do you like and dislike about each rubric? Why?</a:t>
            </a:r>
          </a:p>
          <a:p>
            <a:r>
              <a:rPr lang="en-US" dirty="0"/>
              <a:t>Take another 10-15 minutes to review the rubrics and discuss these questions with the colleagues at your table.</a:t>
            </a:r>
          </a:p>
          <a:p>
            <a:r>
              <a:rPr lang="en-US" dirty="0"/>
              <a:t>You should pause the video again now. </a:t>
            </a:r>
          </a:p>
          <a:p>
            <a:endParaRPr lang="en-US" dirty="0"/>
          </a:p>
        </p:txBody>
      </p:sp>
      <p:sp>
        <p:nvSpPr>
          <p:cNvPr id="4" name="Slide Number Placeholder 3"/>
          <p:cNvSpPr>
            <a:spLocks noGrp="1"/>
          </p:cNvSpPr>
          <p:nvPr>
            <p:ph type="sldNum" sz="quarter" idx="5"/>
          </p:nvPr>
        </p:nvSpPr>
        <p:spPr/>
        <p:txBody>
          <a:bodyPr/>
          <a:lstStyle/>
          <a:p>
            <a:fld id="{F010D797-D700-4314-A954-11C580F7DCCA}" type="slidenum">
              <a:rPr lang="en-US" smtClean="0"/>
              <a:t>16</a:t>
            </a:fld>
            <a:endParaRPr lang="en-US"/>
          </a:p>
        </p:txBody>
      </p:sp>
    </p:spTree>
    <p:extLst>
      <p:ext uri="{BB962C8B-B14F-4D97-AF65-F5344CB8AC3E}">
        <p14:creationId xmlns:p14="http://schemas.microsoft.com/office/powerpoint/2010/main" val="3999752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For the final part of this exercise, your facilitator will give you a sample student essay.</a:t>
            </a:r>
          </a:p>
          <a:p>
            <a:r>
              <a:rPr lang="en-US" dirty="0"/>
              <a:t>What score would you assign for each rubric?</a:t>
            </a:r>
          </a:p>
          <a:p>
            <a:r>
              <a:rPr lang="en-US" dirty="0"/>
              <a:t>Would you rather score it holistically or analytically?</a:t>
            </a:r>
          </a:p>
          <a:p>
            <a:r>
              <a:rPr lang="en-US" dirty="0"/>
              <a:t>Meaning – does one score cover the performance, or did the performance vary so much on each dimension that you want to give a separate score for each dimension?</a:t>
            </a:r>
          </a:p>
          <a:p>
            <a:r>
              <a:rPr lang="en-US" dirty="0"/>
              <a:t>Which rubric better captured what the student knew and could do?</a:t>
            </a:r>
          </a:p>
          <a:p>
            <a:r>
              <a:rPr lang="en-US" dirty="0"/>
              <a:t>How would you edit that rubric to make it work for your classroom?</a:t>
            </a:r>
          </a:p>
          <a:p>
            <a:r>
              <a:rPr lang="en-US" dirty="0"/>
              <a:t>Take 15-20 minutes to score the student essay and discuss the questions with your colleagues at your table. </a:t>
            </a:r>
          </a:p>
          <a:p>
            <a:endParaRPr lang="en-US" dirty="0"/>
          </a:p>
          <a:p>
            <a:r>
              <a:rPr lang="en-US" dirty="0"/>
              <a:t>You should pause the video now to complete the assignment. </a:t>
            </a:r>
          </a:p>
          <a:p>
            <a:endParaRPr lang="en-US" dirty="0"/>
          </a:p>
        </p:txBody>
      </p:sp>
      <p:sp>
        <p:nvSpPr>
          <p:cNvPr id="4" name="Slide Number Placeholder 3"/>
          <p:cNvSpPr>
            <a:spLocks noGrp="1"/>
          </p:cNvSpPr>
          <p:nvPr>
            <p:ph type="sldNum" sz="quarter" idx="5"/>
          </p:nvPr>
        </p:nvSpPr>
        <p:spPr/>
        <p:txBody>
          <a:bodyPr/>
          <a:lstStyle/>
          <a:p>
            <a:fld id="{F010D797-D700-4314-A954-11C580F7DCCA}" type="slidenum">
              <a:rPr lang="en-US" smtClean="0"/>
              <a:t>17</a:t>
            </a:fld>
            <a:endParaRPr lang="en-US"/>
          </a:p>
        </p:txBody>
      </p:sp>
    </p:spTree>
    <p:extLst>
      <p:ext uri="{BB962C8B-B14F-4D97-AF65-F5344CB8AC3E}">
        <p14:creationId xmlns:p14="http://schemas.microsoft.com/office/powerpoint/2010/main" val="2918546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is important to note that the rubrics you just reviewed are from summative assessments. Oftentimes we use the same rubrics in classroom assessments to help students become familiar with the scoring criteria. However, classroom assessments open other opportunities for you that would need additional dimensions on the rubric. For instance, you can ask the students to research a topic themselves, rather than providing the texts, and score them on the quality of the resources they used. You could grade their essay, return it to them, and have them revise and resubmit it. Then, you could add a scoring criterion regarding their response to feedback and ability to make meaningful edits. Again, it all goes back to what you want to learn about your students with each test and each item on a test. </a:t>
            </a:r>
          </a:p>
        </p:txBody>
      </p:sp>
      <p:sp>
        <p:nvSpPr>
          <p:cNvPr id="4" name="Slide Number Placeholder 3"/>
          <p:cNvSpPr>
            <a:spLocks noGrp="1"/>
          </p:cNvSpPr>
          <p:nvPr>
            <p:ph type="sldNum" sz="quarter" idx="5"/>
          </p:nvPr>
        </p:nvSpPr>
        <p:spPr/>
        <p:txBody>
          <a:bodyPr/>
          <a:lstStyle/>
          <a:p>
            <a:fld id="{F010D797-D700-4314-A954-11C580F7DCCA}" type="slidenum">
              <a:rPr lang="en-US" smtClean="0"/>
              <a:t>18</a:t>
            </a:fld>
            <a:endParaRPr lang="en-US"/>
          </a:p>
        </p:txBody>
      </p:sp>
    </p:spTree>
    <p:extLst>
      <p:ext uri="{BB962C8B-B14F-4D97-AF65-F5344CB8AC3E}">
        <p14:creationId xmlns:p14="http://schemas.microsoft.com/office/powerpoint/2010/main" val="42603996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Keep in mind, too, that rubric development is iterative. As I hope you saw in the exercise, you will see something new in your rubric the first time you use it to score student work. You’ll see responses that don’t fit the rubric, or score points that students never achieve. Be open to revising your rubric and perhaps even the task to really understand your students’ knowledge and skills. </a:t>
            </a:r>
          </a:p>
          <a:p>
            <a:endParaRPr lang="en-US" dirty="0"/>
          </a:p>
          <a:p>
            <a:r>
              <a:rPr lang="en-US" dirty="0"/>
              <a:t>Sharing your rubric with colleagues and asking for their feedback can also be helpful. There is no one “correct” rubric, as it’s all about what helps you learn the most about your students’ understanding of the standards. </a:t>
            </a:r>
          </a:p>
        </p:txBody>
      </p:sp>
      <p:sp>
        <p:nvSpPr>
          <p:cNvPr id="4" name="Slide Number Placeholder 3"/>
          <p:cNvSpPr>
            <a:spLocks noGrp="1"/>
          </p:cNvSpPr>
          <p:nvPr>
            <p:ph type="sldNum" sz="quarter" idx="5"/>
          </p:nvPr>
        </p:nvSpPr>
        <p:spPr/>
        <p:txBody>
          <a:bodyPr/>
          <a:lstStyle/>
          <a:p>
            <a:fld id="{F010D797-D700-4314-A954-11C580F7DCCA}" type="slidenum">
              <a:rPr lang="en-US" smtClean="0"/>
              <a:t>19</a:t>
            </a:fld>
            <a:endParaRPr lang="en-US"/>
          </a:p>
        </p:txBody>
      </p:sp>
    </p:spTree>
    <p:extLst>
      <p:ext uri="{BB962C8B-B14F-4D97-AF65-F5344CB8AC3E}">
        <p14:creationId xmlns:p14="http://schemas.microsoft.com/office/powerpoint/2010/main" val="26647624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presentation, we will focus on how to grade classroom assessments and make meaning of the results. Our goals are 1 – learn how to analyze data from your classroom assessments to better understand what your students know and can do; 2 - Determine how to set up scoring criteria to maximize the information you can get out of an assessment item; and 3 – understand how to analyze data both for your individual student and across your full classroom. </a:t>
            </a:r>
          </a:p>
        </p:txBody>
      </p:sp>
      <p:sp>
        <p:nvSpPr>
          <p:cNvPr id="4" name="Slide Number Placeholder 3"/>
          <p:cNvSpPr>
            <a:spLocks noGrp="1"/>
          </p:cNvSpPr>
          <p:nvPr>
            <p:ph type="sldNum" sz="quarter" idx="5"/>
          </p:nvPr>
        </p:nvSpPr>
        <p:spPr/>
        <p:txBody>
          <a:bodyPr/>
          <a:lstStyle/>
          <a:p>
            <a:fld id="{F010D797-D700-4314-A954-11C580F7DCCA}" type="slidenum">
              <a:rPr lang="en-US" smtClean="0"/>
              <a:t>2</a:t>
            </a:fld>
            <a:endParaRPr lang="en-US"/>
          </a:p>
        </p:txBody>
      </p:sp>
    </p:spTree>
    <p:extLst>
      <p:ext uri="{BB962C8B-B14F-4D97-AF65-F5344CB8AC3E}">
        <p14:creationId xmlns:p14="http://schemas.microsoft.com/office/powerpoint/2010/main" val="383341904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Finally, throughout this presentation I’ve alluded to two types of analyses you can do—a deep dive for each individual student and an overview of the entire classroom. </a:t>
            </a:r>
          </a:p>
          <a:p>
            <a:endParaRPr lang="en-US" dirty="0"/>
          </a:p>
          <a:p>
            <a:r>
              <a:rPr lang="en-US" dirty="0"/>
              <a:t>Within a student, you look for trends across items that measure similar content. </a:t>
            </a:r>
          </a:p>
          <a:p>
            <a:r>
              <a:rPr lang="en-US" dirty="0"/>
              <a:t>Within a classroom, you look for trends across students and ask if there are specific standards or applications that most students are challenged by. </a:t>
            </a:r>
          </a:p>
          <a:p>
            <a:endParaRPr lang="en-US" dirty="0"/>
          </a:p>
          <a:p>
            <a:r>
              <a:rPr lang="en-US" dirty="0"/>
              <a:t>We’ve talked about qualitative analyses you can do throughout, but you can also run some simple statistics as well. </a:t>
            </a:r>
          </a:p>
          <a:p>
            <a:r>
              <a:rPr lang="en-US" dirty="0"/>
              <a:t>For example, you can simple count up the number of students who got each item right. Which items had the most and least students answering them correctly?</a:t>
            </a:r>
          </a:p>
          <a:p>
            <a:r>
              <a:rPr lang="en-US" dirty="0"/>
              <a:t>For the items that more students got wrong, did they mainly choose the same incorrect response? What does that tell you?</a:t>
            </a:r>
          </a:p>
          <a:p>
            <a:endParaRPr lang="en-US" dirty="0"/>
          </a:p>
          <a:p>
            <a:r>
              <a:rPr lang="en-US" dirty="0"/>
              <a:t>Similarly with the rubric, is there a specific dimension that most students did best or worst on? </a:t>
            </a:r>
          </a:p>
          <a:p>
            <a:endParaRPr lang="en-US" dirty="0"/>
          </a:p>
          <a:p>
            <a:r>
              <a:rPr lang="en-US" dirty="0"/>
              <a:t>Answers to all of these questions can help you determine next steps in your classroom. </a:t>
            </a:r>
          </a:p>
        </p:txBody>
      </p:sp>
      <p:sp>
        <p:nvSpPr>
          <p:cNvPr id="4" name="Slide Number Placeholder 3"/>
          <p:cNvSpPr>
            <a:spLocks noGrp="1"/>
          </p:cNvSpPr>
          <p:nvPr>
            <p:ph type="sldNum" sz="quarter" idx="5"/>
          </p:nvPr>
        </p:nvSpPr>
        <p:spPr/>
        <p:txBody>
          <a:bodyPr/>
          <a:lstStyle/>
          <a:p>
            <a:fld id="{F010D797-D700-4314-A954-11C580F7DCCA}" type="slidenum">
              <a:rPr lang="en-US" smtClean="0"/>
              <a:t>20</a:t>
            </a:fld>
            <a:endParaRPr lang="en-US"/>
          </a:p>
        </p:txBody>
      </p:sp>
    </p:spTree>
    <p:extLst>
      <p:ext uri="{BB962C8B-B14F-4D97-AF65-F5344CB8AC3E}">
        <p14:creationId xmlns:p14="http://schemas.microsoft.com/office/powerpoint/2010/main" val="8624393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conclusion, I hope your takeaways include the importance of considering how you will analyze the student responses at the time you are writing the test questions. Start both processes by clearly stating your purpose for giving them a test and what you want to do with the information from it. A well-written and analyzed test can tell you much about what your students do and do not clearly understand. You can look deeply at an individual student’s test response or examine trends across a classroom. </a:t>
            </a:r>
          </a:p>
          <a:p>
            <a:endParaRPr lang="en-US" dirty="0"/>
          </a:p>
          <a:p>
            <a:r>
              <a:rPr lang="en-US" dirty="0"/>
              <a:t>At the end of this video, I encourage you to reflect on what you learned and how you might apply it to your job in the classroom, at the school, or at a district level. I suspect the answer will be different for different people. </a:t>
            </a:r>
          </a:p>
        </p:txBody>
      </p:sp>
      <p:sp>
        <p:nvSpPr>
          <p:cNvPr id="4" name="Slide Number Placeholder 3"/>
          <p:cNvSpPr>
            <a:spLocks noGrp="1"/>
          </p:cNvSpPr>
          <p:nvPr>
            <p:ph type="sldNum" sz="quarter" idx="5"/>
          </p:nvPr>
        </p:nvSpPr>
        <p:spPr/>
        <p:txBody>
          <a:bodyPr/>
          <a:lstStyle/>
          <a:p>
            <a:fld id="{F010D797-D700-4314-A954-11C580F7DCCA}" type="slidenum">
              <a:rPr lang="en-US" smtClean="0"/>
              <a:t>21</a:t>
            </a:fld>
            <a:endParaRPr lang="en-US"/>
          </a:p>
        </p:txBody>
      </p:sp>
    </p:spTree>
    <p:extLst>
      <p:ext uri="{BB962C8B-B14F-4D97-AF65-F5344CB8AC3E}">
        <p14:creationId xmlns:p14="http://schemas.microsoft.com/office/powerpoint/2010/main" val="407180489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Thank you for your time! I hope you found the information valuable. </a:t>
            </a:r>
          </a:p>
          <a:p>
            <a:endParaRPr lang="en-US" dirty="0"/>
          </a:p>
          <a:p>
            <a:r>
              <a:rPr lang="en-US" dirty="0"/>
              <a:t>This grant was made available through the federal Striving Readers Comprehensive Literacy initiative, in partnership with the University of Kansas Center for Research on Learning and is intended for use by Kansas educators and school administrators. </a:t>
            </a:r>
          </a:p>
          <a:p>
            <a:endParaRPr lang="en-US" dirty="0"/>
          </a:p>
          <a:p>
            <a:r>
              <a:rPr lang="en-US" dirty="0"/>
              <a:t>If you have questions or would like to learn more, please feel free to contact the author, the Kansas assessment director, or the </a:t>
            </a:r>
            <a:r>
              <a:rPr lang="en-US" dirty="0" err="1"/>
              <a:t>LiNK</a:t>
            </a:r>
            <a:r>
              <a:rPr lang="en-US" dirty="0"/>
              <a:t> project manager whose names and emails are listed here. Thank you for your time! I hope you found the information valuable. </a:t>
            </a:r>
          </a:p>
          <a:p>
            <a:endParaRPr lang="en-US" dirty="0"/>
          </a:p>
          <a:p>
            <a:r>
              <a:rPr lang="en-US" dirty="0"/>
              <a:t>This recording was made available through the federal Striving Readers Comprehensive Literacy initiative, in partnership with the University of Kansas Center for Research on Learning.  The grant was awarded to the Kansas State Department of Education in 2017 and funds are being distributed to eight literacy projects across Kansas to improve literacy for children, birth through grade 12, at the community, regional and state levels.  </a:t>
            </a:r>
          </a:p>
          <a:p>
            <a:endParaRPr lang="en-US" dirty="0"/>
          </a:p>
          <a:p>
            <a:r>
              <a:rPr lang="en-US" dirty="0"/>
              <a:t>If you have questions or would like to learn more, please feel free to contact either the author or the project manager whose names and emails are listed here.</a:t>
            </a:r>
          </a:p>
        </p:txBody>
      </p:sp>
      <p:sp>
        <p:nvSpPr>
          <p:cNvPr id="4" name="Slide Number Placeholder 3"/>
          <p:cNvSpPr>
            <a:spLocks noGrp="1"/>
          </p:cNvSpPr>
          <p:nvPr>
            <p:ph type="sldNum" sz="quarter" idx="5"/>
          </p:nvPr>
        </p:nvSpPr>
        <p:spPr/>
        <p:txBody>
          <a:bodyPr/>
          <a:lstStyle/>
          <a:p>
            <a:fld id="{A0D11981-F587-4A88-8860-46A4EEEF9CE1}" type="slidenum">
              <a:rPr lang="en-US" smtClean="0"/>
              <a:t>22</a:t>
            </a:fld>
            <a:endParaRPr lang="en-US"/>
          </a:p>
        </p:txBody>
      </p:sp>
    </p:spTree>
    <p:extLst>
      <p:ext uri="{BB962C8B-B14F-4D97-AF65-F5344CB8AC3E}">
        <p14:creationId xmlns:p14="http://schemas.microsoft.com/office/powerpoint/2010/main" val="16053838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session on assessment literacy is intended to be given after Session 3 on designing classroom assessment. There will be some repetition, but there is an assumption that you have already learned key ideas from the previous session. </a:t>
            </a:r>
          </a:p>
        </p:txBody>
      </p:sp>
      <p:sp>
        <p:nvSpPr>
          <p:cNvPr id="4" name="Slide Number Placeholder 3"/>
          <p:cNvSpPr>
            <a:spLocks noGrp="1"/>
          </p:cNvSpPr>
          <p:nvPr>
            <p:ph type="sldNum" sz="quarter" idx="5"/>
          </p:nvPr>
        </p:nvSpPr>
        <p:spPr/>
        <p:txBody>
          <a:bodyPr/>
          <a:lstStyle/>
          <a:p>
            <a:fld id="{F010D797-D700-4314-A954-11C580F7DCCA}" type="slidenum">
              <a:rPr lang="en-US" smtClean="0"/>
              <a:t>3</a:t>
            </a:fld>
            <a:endParaRPr lang="en-US"/>
          </a:p>
        </p:txBody>
      </p:sp>
    </p:spTree>
    <p:extLst>
      <p:ext uri="{BB962C8B-B14F-4D97-AF65-F5344CB8AC3E}">
        <p14:creationId xmlns:p14="http://schemas.microsoft.com/office/powerpoint/2010/main" val="310420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Just as in designing the assessment, when thinking about how you want to analyze it, the first thing you need to ask yourself is what you want to learn about your students? For example, you could learn whether they’ve mastered a concept or specific standard; how well they can generalize and apply a known skill to a new context; or how well they can move from a simple text to a more complex one. </a:t>
            </a:r>
          </a:p>
          <a:p>
            <a:endParaRPr lang="en-US" dirty="0"/>
          </a:p>
          <a:p>
            <a:r>
              <a:rPr lang="en-US" dirty="0"/>
              <a:t>The second consideration is what you will do with the information. Is it considered summative, in that you will give a grade and move on? Will you use it to group students by the complexity of the text they can understand? Are you trying to learn where students need additional support or what assignment to give them next?</a:t>
            </a:r>
          </a:p>
          <a:p>
            <a:endParaRPr lang="en-US" dirty="0"/>
          </a:p>
          <a:p>
            <a:r>
              <a:rPr lang="en-US" dirty="0"/>
              <a:t>This lesson assumes you want to learn something about your students knowledge and skills related to the standards you are testing and you’re not only trying to give them a summative grade. </a:t>
            </a:r>
          </a:p>
        </p:txBody>
      </p:sp>
      <p:sp>
        <p:nvSpPr>
          <p:cNvPr id="4" name="Slide Number Placeholder 3"/>
          <p:cNvSpPr>
            <a:spLocks noGrp="1"/>
          </p:cNvSpPr>
          <p:nvPr>
            <p:ph type="sldNum" sz="quarter" idx="5"/>
          </p:nvPr>
        </p:nvSpPr>
        <p:spPr/>
        <p:txBody>
          <a:bodyPr/>
          <a:lstStyle/>
          <a:p>
            <a:fld id="{F010D797-D700-4314-A954-11C580F7DCCA}" type="slidenum">
              <a:rPr lang="en-US" smtClean="0"/>
              <a:t>4</a:t>
            </a:fld>
            <a:endParaRPr lang="en-US"/>
          </a:p>
        </p:txBody>
      </p:sp>
    </p:spTree>
    <p:extLst>
      <p:ext uri="{BB962C8B-B14F-4D97-AF65-F5344CB8AC3E}">
        <p14:creationId xmlns:p14="http://schemas.microsoft.com/office/powerpoint/2010/main" val="795064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you design the test will also have implications on how you analyze the results.</a:t>
            </a:r>
          </a:p>
          <a:p>
            <a:r>
              <a:rPr lang="en-US" dirty="0"/>
              <a:t>The type of items you chose will dictate the type of scoring tool needed. But, remember, you want to keep your focus on the evidence needed to support a statement about your students knowledge and skills. </a:t>
            </a:r>
          </a:p>
        </p:txBody>
      </p:sp>
      <p:sp>
        <p:nvSpPr>
          <p:cNvPr id="4" name="Slide Number Placeholder 3"/>
          <p:cNvSpPr>
            <a:spLocks noGrp="1"/>
          </p:cNvSpPr>
          <p:nvPr>
            <p:ph type="sldNum" sz="quarter" idx="5"/>
          </p:nvPr>
        </p:nvSpPr>
        <p:spPr/>
        <p:txBody>
          <a:bodyPr/>
          <a:lstStyle/>
          <a:p>
            <a:fld id="{F010D797-D700-4314-A954-11C580F7DCCA}" type="slidenum">
              <a:rPr lang="en-US" smtClean="0"/>
              <a:t>5</a:t>
            </a:fld>
            <a:endParaRPr lang="en-US"/>
          </a:p>
        </p:txBody>
      </p:sp>
    </p:spTree>
    <p:extLst>
      <p:ext uri="{BB962C8B-B14F-4D97-AF65-F5344CB8AC3E}">
        <p14:creationId xmlns:p14="http://schemas.microsoft.com/office/powerpoint/2010/main" val="14297455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Scoring is a source of evidence in and of itself. Scoring requires a set of rules for interpreting student performance on a task. These rules can be as simple as an answer key or as complex as a rubric. But, in combining the scores to make a claim about the student you need to ask yourself: </a:t>
            </a:r>
          </a:p>
          <a:p>
            <a:pPr lvl="1"/>
            <a:r>
              <a:rPr lang="en-US" dirty="0"/>
              <a:t>What does mastery look like?</a:t>
            </a:r>
          </a:p>
          <a:p>
            <a:pPr lvl="1"/>
            <a:r>
              <a:rPr lang="en-US" dirty="0"/>
              <a:t>What evidence would I need to determine what to do next for the student? The class?</a:t>
            </a:r>
          </a:p>
          <a:p>
            <a:r>
              <a:rPr lang="en-US" dirty="0"/>
              <a:t>Answers to these questions can also help you with the more complex scoring rules, such as rubrics. </a:t>
            </a:r>
          </a:p>
        </p:txBody>
      </p:sp>
      <p:sp>
        <p:nvSpPr>
          <p:cNvPr id="4" name="Slide Number Placeholder 3"/>
          <p:cNvSpPr>
            <a:spLocks noGrp="1"/>
          </p:cNvSpPr>
          <p:nvPr>
            <p:ph type="sldNum" sz="quarter" idx="5"/>
          </p:nvPr>
        </p:nvSpPr>
        <p:spPr/>
        <p:txBody>
          <a:bodyPr/>
          <a:lstStyle/>
          <a:p>
            <a:fld id="{F010D797-D700-4314-A954-11C580F7DCCA}" type="slidenum">
              <a:rPr lang="en-US" smtClean="0"/>
              <a:t>6</a:t>
            </a:fld>
            <a:endParaRPr lang="en-US"/>
          </a:p>
        </p:txBody>
      </p:sp>
    </p:spTree>
    <p:extLst>
      <p:ext uri="{BB962C8B-B14F-4D97-AF65-F5344CB8AC3E}">
        <p14:creationId xmlns:p14="http://schemas.microsoft.com/office/powerpoint/2010/main" val="15269371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start with the easiest type of scoring – items that are simply right or wrong – correct or incorrect. </a:t>
            </a:r>
          </a:p>
          <a:p>
            <a:endParaRPr lang="en-US" dirty="0"/>
          </a:p>
          <a:p>
            <a:r>
              <a:rPr lang="en-US" dirty="0"/>
              <a:t>Psychometricians call these dichotomous items, as there are only two possible scores – 0 or 1.</a:t>
            </a:r>
          </a:p>
          <a:p>
            <a:r>
              <a:rPr lang="en-US" dirty="0"/>
              <a:t>However, items that are scored right/wrong can still provide more information than that.</a:t>
            </a:r>
          </a:p>
          <a:p>
            <a:pPr lvl="1"/>
            <a:r>
              <a:rPr lang="en-US" dirty="0"/>
              <a:t>If the test is designed to provide distractor information, looking at a cluster of items can tell you if a student is making systemic errors or if multiple students in the class are making the same error.</a:t>
            </a:r>
          </a:p>
          <a:p>
            <a:pPr lvl="1"/>
            <a:r>
              <a:rPr lang="en-US" dirty="0"/>
              <a:t>For the multiple-choice items, are incorrect choices linked to the same standard or the same passage?</a:t>
            </a:r>
          </a:p>
          <a:p>
            <a:pPr lvl="2"/>
            <a:r>
              <a:rPr lang="en-US" dirty="0"/>
              <a:t>Is the standard challenging, or is it the text complexity?</a:t>
            </a:r>
          </a:p>
          <a:p>
            <a:pPr lvl="2"/>
            <a:r>
              <a:rPr lang="en-US" dirty="0"/>
              <a:t>The scoring may be simple, but interpreting the score can be more complex and – in a well designed test – give you more information. </a:t>
            </a:r>
          </a:p>
        </p:txBody>
      </p:sp>
      <p:sp>
        <p:nvSpPr>
          <p:cNvPr id="4" name="Slide Number Placeholder 3"/>
          <p:cNvSpPr>
            <a:spLocks noGrp="1"/>
          </p:cNvSpPr>
          <p:nvPr>
            <p:ph type="sldNum" sz="quarter" idx="5"/>
          </p:nvPr>
        </p:nvSpPr>
        <p:spPr/>
        <p:txBody>
          <a:bodyPr/>
          <a:lstStyle/>
          <a:p>
            <a:fld id="{F010D797-D700-4314-A954-11C580F7DCCA}" type="slidenum">
              <a:rPr lang="en-US" smtClean="0"/>
              <a:t>7</a:t>
            </a:fld>
            <a:endParaRPr lang="en-US"/>
          </a:p>
        </p:txBody>
      </p:sp>
    </p:spTree>
    <p:extLst>
      <p:ext uri="{BB962C8B-B14F-4D97-AF65-F5344CB8AC3E}">
        <p14:creationId xmlns:p14="http://schemas.microsoft.com/office/powerpoint/2010/main" val="23330959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Multi-select items are fairly simple to write but can be more complicated to score. </a:t>
            </a:r>
          </a:p>
          <a:p>
            <a:r>
              <a:rPr lang="en-US" dirty="0"/>
              <a:t>For example, if you ask the student to identify three facts an author provided about the subject out of a list of seven possible facts, you have to decide whether the item is scored right/wrong, or if the student can get the item partially correct for getting 1 or 2 facts correct. </a:t>
            </a:r>
          </a:p>
          <a:p>
            <a:r>
              <a:rPr lang="en-US" dirty="0"/>
              <a:t>If you decide to give partial credit, how do you do that? Should a student get full credit or partial credit if they selected four facts and three of them were, in fact, correct? </a:t>
            </a:r>
          </a:p>
          <a:p>
            <a:endParaRPr lang="en-US" dirty="0"/>
          </a:p>
          <a:p>
            <a:r>
              <a:rPr lang="en-US" dirty="0"/>
              <a:t>One way we’ve handled this in large-scale assessment is assuming that the answer choices are basically 7 true/false options. The student gets the same amount of credit for both checking the correct answer as NOT checking an Incorrect answer. </a:t>
            </a:r>
          </a:p>
          <a:p>
            <a:endParaRPr lang="en-US" dirty="0"/>
          </a:p>
          <a:p>
            <a:r>
              <a:rPr lang="en-US" dirty="0"/>
              <a:t>If you don’t want the question to be worth 7 points, you can weight it. </a:t>
            </a:r>
          </a:p>
          <a:p>
            <a:endParaRPr lang="en-US" dirty="0"/>
          </a:p>
          <a:p>
            <a:r>
              <a:rPr lang="en-US" dirty="0"/>
              <a:t>For example, If you want this item to be worth 2 points, and the student marked 5 of the 7 options correctly, convert 5/7 to a percentage and multiply by the number of points: 5 ÷ 7 = .714 * 2 = 1.4</a:t>
            </a:r>
          </a:p>
        </p:txBody>
      </p:sp>
      <p:sp>
        <p:nvSpPr>
          <p:cNvPr id="4" name="Slide Number Placeholder 3"/>
          <p:cNvSpPr>
            <a:spLocks noGrp="1"/>
          </p:cNvSpPr>
          <p:nvPr>
            <p:ph type="sldNum" sz="quarter" idx="5"/>
          </p:nvPr>
        </p:nvSpPr>
        <p:spPr/>
        <p:txBody>
          <a:bodyPr/>
          <a:lstStyle/>
          <a:p>
            <a:fld id="{F010D797-D700-4314-A954-11C580F7DCCA}" type="slidenum">
              <a:rPr lang="en-US" smtClean="0"/>
              <a:t>8</a:t>
            </a:fld>
            <a:endParaRPr lang="en-US"/>
          </a:p>
        </p:txBody>
      </p:sp>
    </p:spTree>
    <p:extLst>
      <p:ext uri="{BB962C8B-B14F-4D97-AF65-F5344CB8AC3E}">
        <p14:creationId xmlns:p14="http://schemas.microsoft.com/office/powerpoint/2010/main" val="4028072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Again, the most interesting information about multiselect items to see which incorrect responses students chose and which correct ones they did not. You can look across items within an individual student’s tests to make inferences about that student, or you can use this one item and look at all the answers across the class to see if there are patterns that you can address in whole-class instruction. For example, if most of the class missed the same option and chose the same incorrect option, what concept are they missing? Was the correct option that was missed more implied than explicitly stated? What conclusion can you draw and what would you do next?</a:t>
            </a:r>
          </a:p>
        </p:txBody>
      </p:sp>
      <p:sp>
        <p:nvSpPr>
          <p:cNvPr id="4" name="Slide Number Placeholder 3"/>
          <p:cNvSpPr>
            <a:spLocks noGrp="1"/>
          </p:cNvSpPr>
          <p:nvPr>
            <p:ph type="sldNum" sz="quarter" idx="5"/>
          </p:nvPr>
        </p:nvSpPr>
        <p:spPr/>
        <p:txBody>
          <a:bodyPr/>
          <a:lstStyle/>
          <a:p>
            <a:fld id="{F010D797-D700-4314-A954-11C580F7DCCA}" type="slidenum">
              <a:rPr lang="en-US" smtClean="0"/>
              <a:t>9</a:t>
            </a:fld>
            <a:endParaRPr lang="en-US"/>
          </a:p>
        </p:txBody>
      </p:sp>
    </p:spTree>
    <p:extLst>
      <p:ext uri="{BB962C8B-B14F-4D97-AF65-F5344CB8AC3E}">
        <p14:creationId xmlns:p14="http://schemas.microsoft.com/office/powerpoint/2010/main" val="1136454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051737-341E-0846-B77C-6346A9961E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93A32FA-5254-C64F-B381-9F279D7BE1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C753D3E-91CD-7549-83CC-497FE1F94D2C}"/>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B866728F-E8E0-2D41-A156-40BB34C5B35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8FC1169-A4F1-B04A-93BC-559FF945A987}"/>
              </a:ext>
            </a:extLst>
          </p:cNvPr>
          <p:cNvSpPr>
            <a:spLocks noGrp="1"/>
          </p:cNvSpPr>
          <p:nvPr>
            <p:ph type="sldNum" sz="quarter" idx="12"/>
          </p:nvPr>
        </p:nvSpPr>
        <p:spPr/>
        <p:txBody>
          <a:bodyPr/>
          <a:lstStyle/>
          <a:p>
            <a:fld id="{6CB6D02B-AA7C-9E48-A4B0-E44C094432E5}" type="slidenum">
              <a:rPr lang="en-US" smtClean="0"/>
              <a:t>‹#›</a:t>
            </a:fld>
            <a:endParaRPr lang="en-US" dirty="0"/>
          </a:p>
        </p:txBody>
      </p:sp>
    </p:spTree>
    <p:extLst>
      <p:ext uri="{BB962C8B-B14F-4D97-AF65-F5344CB8AC3E}">
        <p14:creationId xmlns:p14="http://schemas.microsoft.com/office/powerpoint/2010/main" val="37774744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A3769-9A66-0348-B1A5-3BE13D240F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79A5473-CFCF-4648-B863-346AC72A4B0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611702-B043-A848-B729-7A10066CBDCF}"/>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BF2FFCAA-BD69-5246-83F1-B1F694AED9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EC27104-005D-B343-B4DA-1938F8C32D67}"/>
              </a:ext>
            </a:extLst>
          </p:cNvPr>
          <p:cNvSpPr>
            <a:spLocks noGrp="1"/>
          </p:cNvSpPr>
          <p:nvPr>
            <p:ph type="sldNum" sz="quarter" idx="12"/>
          </p:nvPr>
        </p:nvSpPr>
        <p:spPr/>
        <p:txBody>
          <a:bodyPr/>
          <a:lstStyle/>
          <a:p>
            <a:fld id="{6CB6D02B-AA7C-9E48-A4B0-E44C094432E5}" type="slidenum">
              <a:rPr lang="en-US" smtClean="0"/>
              <a:t>‹#›</a:t>
            </a:fld>
            <a:endParaRPr lang="en-US" dirty="0"/>
          </a:p>
        </p:txBody>
      </p:sp>
    </p:spTree>
    <p:extLst>
      <p:ext uri="{BB962C8B-B14F-4D97-AF65-F5344CB8AC3E}">
        <p14:creationId xmlns:p14="http://schemas.microsoft.com/office/powerpoint/2010/main" val="1436718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5BC324-2C80-684F-AAF2-087787E1A2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683F66-9712-774F-AC56-090A218B88F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CB3B06-71E8-B941-8507-3224AB0EAEE4}"/>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70A08E5A-BCAA-FF49-BCC2-781C3FB1B4C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CFF58E8-3239-A44B-9C58-CED64143872D}"/>
              </a:ext>
            </a:extLst>
          </p:cNvPr>
          <p:cNvSpPr>
            <a:spLocks noGrp="1"/>
          </p:cNvSpPr>
          <p:nvPr>
            <p:ph type="sldNum" sz="quarter" idx="12"/>
          </p:nvPr>
        </p:nvSpPr>
        <p:spPr/>
        <p:txBody>
          <a:bodyPr/>
          <a:lstStyle/>
          <a:p>
            <a:fld id="{6CB6D02B-AA7C-9E48-A4B0-E44C094432E5}" type="slidenum">
              <a:rPr lang="en-US" smtClean="0"/>
              <a:t>‹#›</a:t>
            </a:fld>
            <a:endParaRPr lang="en-US" dirty="0"/>
          </a:p>
        </p:txBody>
      </p:sp>
    </p:spTree>
    <p:extLst>
      <p:ext uri="{BB962C8B-B14F-4D97-AF65-F5344CB8AC3E}">
        <p14:creationId xmlns:p14="http://schemas.microsoft.com/office/powerpoint/2010/main" val="1431874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A6A9D7-3EF4-B146-85CC-3F74B8308229}"/>
              </a:ext>
            </a:extLst>
          </p:cNvPr>
          <p:cNvSpPr>
            <a:spLocks noGrp="1"/>
          </p:cNvSpPr>
          <p:nvPr>
            <p:ph type="title"/>
          </p:nvPr>
        </p:nvSpPr>
        <p:spPr/>
        <p:txBody>
          <a:bodyPr/>
          <a:lstStyle>
            <a:lvl1pPr>
              <a:defRPr>
                <a:solidFill>
                  <a:schemeClr val="accent5">
                    <a:lumMod val="50000"/>
                  </a:schemeClr>
                </a:solidFill>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2ED843-1A93-C142-A744-20048E3AB43A}"/>
              </a:ext>
            </a:extLst>
          </p:cNvPr>
          <p:cNvSpPr>
            <a:spLocks noGrp="1"/>
          </p:cNvSpPr>
          <p:nvPr>
            <p:ph idx="1"/>
          </p:nvPr>
        </p:nvSpPr>
        <p:spPr>
          <a:xfrm>
            <a:off x="838200" y="1700705"/>
            <a:ext cx="10515600" cy="4351338"/>
          </a:xfrm>
        </p:spPr>
        <p:txBody>
          <a:bodyPr/>
          <a:lstStyle>
            <a:lvl2pPr>
              <a:defRPr>
                <a:solidFill>
                  <a:schemeClr val="accent5">
                    <a:lumMod val="75000"/>
                  </a:schemeClr>
                </a:solidFill>
              </a:defRPr>
            </a:lvl2pPr>
            <a:lvl4pPr>
              <a:defRPr>
                <a:solidFill>
                  <a:schemeClr val="accent5">
                    <a:lumMod val="60000"/>
                    <a:lumOff val="40000"/>
                  </a:schemeClr>
                </a:solidFill>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67F6AF87-1602-884D-814C-974AC6C3AD7C}"/>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C3996A0E-B954-9F4F-B1E9-62DB1CD287A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EF6941B-A681-8D4F-B9ED-5AB91F026814}"/>
              </a:ext>
            </a:extLst>
          </p:cNvPr>
          <p:cNvSpPr>
            <a:spLocks noGrp="1"/>
          </p:cNvSpPr>
          <p:nvPr>
            <p:ph type="sldNum" sz="quarter" idx="12"/>
          </p:nvPr>
        </p:nvSpPr>
        <p:spPr/>
        <p:txBody>
          <a:bodyPr/>
          <a:lstStyle/>
          <a:p>
            <a:fld id="{6CB6D02B-AA7C-9E48-A4B0-E44C094432E5}" type="slidenum">
              <a:rPr lang="en-US" smtClean="0"/>
              <a:t>‹#›</a:t>
            </a:fld>
            <a:endParaRPr lang="en-US" dirty="0"/>
          </a:p>
        </p:txBody>
      </p:sp>
      <p:pic>
        <p:nvPicPr>
          <p:cNvPr id="8" name="Picture 7" descr="A drawing of a face&#10;&#10;Description automatically generated">
            <a:extLst>
              <a:ext uri="{FF2B5EF4-FFF2-40B4-BE49-F238E27FC236}">
                <a16:creationId xmlns:a16="http://schemas.microsoft.com/office/drawing/2014/main" id="{35A01FF3-DDE0-42A4-8FD7-A29D00450CA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6119178"/>
            <a:ext cx="1060627" cy="602297"/>
          </a:xfrm>
          <a:prstGeom prst="rect">
            <a:avLst/>
          </a:prstGeom>
        </p:spPr>
      </p:pic>
      <p:cxnSp>
        <p:nvCxnSpPr>
          <p:cNvPr id="10" name="Straight Connector 9">
            <a:extLst>
              <a:ext uri="{FF2B5EF4-FFF2-40B4-BE49-F238E27FC236}">
                <a16:creationId xmlns:a16="http://schemas.microsoft.com/office/drawing/2014/main" id="{0E860B96-7A5C-4954-A9AE-8527543C35C0}"/>
              </a:ext>
            </a:extLst>
          </p:cNvPr>
          <p:cNvCxnSpPr/>
          <p:nvPr/>
        </p:nvCxnSpPr>
        <p:spPr>
          <a:xfrm>
            <a:off x="838200" y="6109160"/>
            <a:ext cx="10515600" cy="0"/>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606439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A20AE-846C-3D43-8F35-31E28B1CE09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083328E-7CC3-4E44-A6BA-1B03F4B1EA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8A26FD-69D2-684F-8394-0300898D20A9}"/>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88E3FA58-B230-5F4D-A388-B7ACE7B3437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F76200-F901-BC44-906E-247874F2D397}"/>
              </a:ext>
            </a:extLst>
          </p:cNvPr>
          <p:cNvSpPr>
            <a:spLocks noGrp="1"/>
          </p:cNvSpPr>
          <p:nvPr>
            <p:ph type="sldNum" sz="quarter" idx="12"/>
          </p:nvPr>
        </p:nvSpPr>
        <p:spPr/>
        <p:txBody>
          <a:bodyPr/>
          <a:lstStyle/>
          <a:p>
            <a:fld id="{6CB6D02B-AA7C-9E48-A4B0-E44C094432E5}" type="slidenum">
              <a:rPr lang="en-US" smtClean="0"/>
              <a:t>‹#›</a:t>
            </a:fld>
            <a:endParaRPr lang="en-US" dirty="0"/>
          </a:p>
        </p:txBody>
      </p:sp>
    </p:spTree>
    <p:extLst>
      <p:ext uri="{BB962C8B-B14F-4D97-AF65-F5344CB8AC3E}">
        <p14:creationId xmlns:p14="http://schemas.microsoft.com/office/powerpoint/2010/main" val="578118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C647D-4925-BE43-B4D9-7818F07543E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725CDFC-89FB-6642-8422-1D7CA260B1F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8AE847F-F2FE-DD4E-A20F-C08C4A03963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76A943-8561-6549-80B7-1D8243937153}"/>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2DA16CA3-3E13-EA46-ACBE-C96DBF45CB3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2BDE62A-B450-F641-83C9-163739D5EA89}"/>
              </a:ext>
            </a:extLst>
          </p:cNvPr>
          <p:cNvSpPr>
            <a:spLocks noGrp="1"/>
          </p:cNvSpPr>
          <p:nvPr>
            <p:ph type="sldNum" sz="quarter" idx="12"/>
          </p:nvPr>
        </p:nvSpPr>
        <p:spPr/>
        <p:txBody>
          <a:bodyPr/>
          <a:lstStyle/>
          <a:p>
            <a:fld id="{6CB6D02B-AA7C-9E48-A4B0-E44C094432E5}" type="slidenum">
              <a:rPr lang="en-US" smtClean="0"/>
              <a:t>‹#›</a:t>
            </a:fld>
            <a:endParaRPr lang="en-US" dirty="0"/>
          </a:p>
        </p:txBody>
      </p:sp>
    </p:spTree>
    <p:extLst>
      <p:ext uri="{BB962C8B-B14F-4D97-AF65-F5344CB8AC3E}">
        <p14:creationId xmlns:p14="http://schemas.microsoft.com/office/powerpoint/2010/main" val="4026174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23344D-1EA1-8949-9AB0-2F2D189C804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2F82467-CB93-5C48-8D8C-9A3375B9EF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78B0F6E-BCF1-F440-89BA-7A5327BAE06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6879BCE-FFD4-FC41-BCEA-7ED71021E65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0E1E29B-A1A3-A24E-9652-F11D848B707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62DAD29-2962-4941-B3A6-EE1E3F412289}"/>
              </a:ext>
            </a:extLst>
          </p:cNvPr>
          <p:cNvSpPr>
            <a:spLocks noGrp="1"/>
          </p:cNvSpPr>
          <p:nvPr>
            <p:ph type="dt" sz="half" idx="10"/>
          </p:nvPr>
        </p:nvSpPr>
        <p:spPr/>
        <p:txBody>
          <a:bodyPr/>
          <a:lstStyle/>
          <a:p>
            <a:endParaRPr lang="en-US" dirty="0"/>
          </a:p>
        </p:txBody>
      </p:sp>
      <p:sp>
        <p:nvSpPr>
          <p:cNvPr id="8" name="Footer Placeholder 7">
            <a:extLst>
              <a:ext uri="{FF2B5EF4-FFF2-40B4-BE49-F238E27FC236}">
                <a16:creationId xmlns:a16="http://schemas.microsoft.com/office/drawing/2014/main" id="{5F2C0C0E-C815-3842-A0AB-F12997D1A00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E911E487-9AFF-9A4B-A0C6-008050A006C0}"/>
              </a:ext>
            </a:extLst>
          </p:cNvPr>
          <p:cNvSpPr>
            <a:spLocks noGrp="1"/>
          </p:cNvSpPr>
          <p:nvPr>
            <p:ph type="sldNum" sz="quarter" idx="12"/>
          </p:nvPr>
        </p:nvSpPr>
        <p:spPr/>
        <p:txBody>
          <a:bodyPr/>
          <a:lstStyle/>
          <a:p>
            <a:fld id="{6CB6D02B-AA7C-9E48-A4B0-E44C094432E5}" type="slidenum">
              <a:rPr lang="en-US" smtClean="0"/>
              <a:t>‹#›</a:t>
            </a:fld>
            <a:endParaRPr lang="en-US" dirty="0"/>
          </a:p>
        </p:txBody>
      </p:sp>
    </p:spTree>
    <p:extLst>
      <p:ext uri="{BB962C8B-B14F-4D97-AF65-F5344CB8AC3E}">
        <p14:creationId xmlns:p14="http://schemas.microsoft.com/office/powerpoint/2010/main" val="3879905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859C0F-AFCC-6943-9258-1B8791B057A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F538A3D-5932-D94A-91B3-C208D83D579C}"/>
              </a:ext>
            </a:extLst>
          </p:cNvPr>
          <p:cNvSpPr>
            <a:spLocks noGrp="1"/>
          </p:cNvSpPr>
          <p:nvPr>
            <p:ph type="dt" sz="half" idx="10"/>
          </p:nvPr>
        </p:nvSpPr>
        <p:spPr/>
        <p:txBody>
          <a:bodyPr/>
          <a:lstStyle/>
          <a:p>
            <a:endParaRPr lang="en-US" dirty="0"/>
          </a:p>
        </p:txBody>
      </p:sp>
      <p:sp>
        <p:nvSpPr>
          <p:cNvPr id="4" name="Footer Placeholder 3">
            <a:extLst>
              <a:ext uri="{FF2B5EF4-FFF2-40B4-BE49-F238E27FC236}">
                <a16:creationId xmlns:a16="http://schemas.microsoft.com/office/drawing/2014/main" id="{ACC059DF-2C41-E748-8144-889057D33F2B}"/>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C31BD89-6845-404F-841C-B4102F5A1C3B}"/>
              </a:ext>
            </a:extLst>
          </p:cNvPr>
          <p:cNvSpPr>
            <a:spLocks noGrp="1"/>
          </p:cNvSpPr>
          <p:nvPr>
            <p:ph type="sldNum" sz="quarter" idx="12"/>
          </p:nvPr>
        </p:nvSpPr>
        <p:spPr/>
        <p:txBody>
          <a:bodyPr/>
          <a:lstStyle/>
          <a:p>
            <a:fld id="{6CB6D02B-AA7C-9E48-A4B0-E44C094432E5}" type="slidenum">
              <a:rPr lang="en-US" smtClean="0"/>
              <a:t>‹#›</a:t>
            </a:fld>
            <a:endParaRPr lang="en-US" dirty="0"/>
          </a:p>
        </p:txBody>
      </p:sp>
    </p:spTree>
    <p:extLst>
      <p:ext uri="{BB962C8B-B14F-4D97-AF65-F5344CB8AC3E}">
        <p14:creationId xmlns:p14="http://schemas.microsoft.com/office/powerpoint/2010/main" val="5729494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3B3E571-1CE7-EA4A-91BE-0758EE0C5EBE}"/>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4D88FEA7-F788-6F4D-AA14-04455CBD14C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CE76D4DA-731E-0441-9B6F-ED5BFA433793}"/>
              </a:ext>
            </a:extLst>
          </p:cNvPr>
          <p:cNvSpPr>
            <a:spLocks noGrp="1"/>
          </p:cNvSpPr>
          <p:nvPr>
            <p:ph type="sldNum" sz="quarter" idx="12"/>
          </p:nvPr>
        </p:nvSpPr>
        <p:spPr/>
        <p:txBody>
          <a:bodyPr/>
          <a:lstStyle/>
          <a:p>
            <a:fld id="{6CB6D02B-AA7C-9E48-A4B0-E44C094432E5}" type="slidenum">
              <a:rPr lang="en-US" smtClean="0"/>
              <a:t>‹#›</a:t>
            </a:fld>
            <a:endParaRPr lang="en-US" dirty="0"/>
          </a:p>
        </p:txBody>
      </p:sp>
    </p:spTree>
    <p:extLst>
      <p:ext uri="{BB962C8B-B14F-4D97-AF65-F5344CB8AC3E}">
        <p14:creationId xmlns:p14="http://schemas.microsoft.com/office/powerpoint/2010/main" val="11704461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CA27BE-3B2A-C74A-8120-8CD25F95F5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BCF21E0-4024-3D4D-A3D2-335BC1327CE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B1E7275-108E-A245-B495-9EECB01C94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928334-AE2A-E948-A92F-BBFE8F2610D6}"/>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FFD20B04-36D6-584D-92C8-4149611AB49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205E696-B9E7-5A41-A6FC-222B1EE2543E}"/>
              </a:ext>
            </a:extLst>
          </p:cNvPr>
          <p:cNvSpPr>
            <a:spLocks noGrp="1"/>
          </p:cNvSpPr>
          <p:nvPr>
            <p:ph type="sldNum" sz="quarter" idx="12"/>
          </p:nvPr>
        </p:nvSpPr>
        <p:spPr/>
        <p:txBody>
          <a:bodyPr/>
          <a:lstStyle/>
          <a:p>
            <a:fld id="{6CB6D02B-AA7C-9E48-A4B0-E44C094432E5}" type="slidenum">
              <a:rPr lang="en-US" smtClean="0"/>
              <a:t>‹#›</a:t>
            </a:fld>
            <a:endParaRPr lang="en-US" dirty="0"/>
          </a:p>
        </p:txBody>
      </p:sp>
    </p:spTree>
    <p:extLst>
      <p:ext uri="{BB962C8B-B14F-4D97-AF65-F5344CB8AC3E}">
        <p14:creationId xmlns:p14="http://schemas.microsoft.com/office/powerpoint/2010/main" val="517718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067192-CE28-F14F-917B-D4B9DDD065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F8F87F1-952F-DB4A-8A16-871D97A4F35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6251212F-0368-A74D-8506-26A301FDCE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98CFB7-FB62-F249-B9C4-21625A4976C4}"/>
              </a:ext>
            </a:extLst>
          </p:cNvPr>
          <p:cNvSpPr>
            <a:spLocks noGrp="1"/>
          </p:cNvSpPr>
          <p:nvPr>
            <p:ph type="dt" sz="half" idx="10"/>
          </p:nvPr>
        </p:nvSpPr>
        <p:spPr/>
        <p:txBody>
          <a:bodyPr/>
          <a:lstStyle/>
          <a:p>
            <a:endParaRPr lang="en-US" dirty="0"/>
          </a:p>
        </p:txBody>
      </p:sp>
      <p:sp>
        <p:nvSpPr>
          <p:cNvPr id="6" name="Footer Placeholder 5">
            <a:extLst>
              <a:ext uri="{FF2B5EF4-FFF2-40B4-BE49-F238E27FC236}">
                <a16:creationId xmlns:a16="http://schemas.microsoft.com/office/drawing/2014/main" id="{47F3D559-BCF5-7543-93B7-0CED0C5AA36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F19D004-019A-D54D-A3F8-67B134E43856}"/>
              </a:ext>
            </a:extLst>
          </p:cNvPr>
          <p:cNvSpPr>
            <a:spLocks noGrp="1"/>
          </p:cNvSpPr>
          <p:nvPr>
            <p:ph type="sldNum" sz="quarter" idx="12"/>
          </p:nvPr>
        </p:nvSpPr>
        <p:spPr/>
        <p:txBody>
          <a:bodyPr/>
          <a:lstStyle/>
          <a:p>
            <a:fld id="{6CB6D02B-AA7C-9E48-A4B0-E44C094432E5}" type="slidenum">
              <a:rPr lang="en-US" smtClean="0"/>
              <a:t>‹#›</a:t>
            </a:fld>
            <a:endParaRPr lang="en-US" dirty="0"/>
          </a:p>
        </p:txBody>
      </p:sp>
    </p:spTree>
    <p:extLst>
      <p:ext uri="{BB962C8B-B14F-4D97-AF65-F5344CB8AC3E}">
        <p14:creationId xmlns:p14="http://schemas.microsoft.com/office/powerpoint/2010/main" val="1483857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5550545-33BE-494B-9818-B13F153E097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B54D801-73A7-9546-AE6A-CBA4C86D46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D886F6-58F1-5848-803D-03E17AAF20D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a:extLst>
              <a:ext uri="{FF2B5EF4-FFF2-40B4-BE49-F238E27FC236}">
                <a16:creationId xmlns:a16="http://schemas.microsoft.com/office/drawing/2014/main" id="{A9A4C7DC-554A-F54B-A9AA-8E44702DAA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C3780949-1E13-A44F-82CB-F54C69C8C0E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6D02B-AA7C-9E48-A4B0-E44C094432E5}" type="slidenum">
              <a:rPr lang="en-US" smtClean="0"/>
              <a:t>‹#›</a:t>
            </a:fld>
            <a:endParaRPr lang="en-US" dirty="0"/>
          </a:p>
        </p:txBody>
      </p:sp>
    </p:spTree>
    <p:extLst>
      <p:ext uri="{BB962C8B-B14F-4D97-AF65-F5344CB8AC3E}">
        <p14:creationId xmlns:p14="http://schemas.microsoft.com/office/powerpoint/2010/main" val="2080981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mailto:mp@measurementinpractice.com"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hyperlink" Target="mailto:kmuff@ksde.org" TargetMode="External"/><Relationship Id="rId4" Type="http://schemas.openxmlformats.org/officeDocument/2006/relationships/hyperlink" Target="mailto:bfultz@ksde.org"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A964181-09C3-4BDD-96FE-09542FDD4C6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895785"/>
            <a:ext cx="12192000" cy="5570243"/>
          </a:xfrm>
          <a:prstGeom prst="rect">
            <a:avLst/>
          </a:prstGeom>
        </p:spPr>
      </p:pic>
      <p:sp>
        <p:nvSpPr>
          <p:cNvPr id="2" name="Title 1">
            <a:extLst>
              <a:ext uri="{FF2B5EF4-FFF2-40B4-BE49-F238E27FC236}">
                <a16:creationId xmlns:a16="http://schemas.microsoft.com/office/drawing/2014/main" id="{A1A370D4-C1D4-4E01-8618-51DC17099201}"/>
              </a:ext>
            </a:extLst>
          </p:cNvPr>
          <p:cNvSpPr>
            <a:spLocks noGrp="1"/>
          </p:cNvSpPr>
          <p:nvPr>
            <p:ph type="ctrTitle"/>
          </p:nvPr>
        </p:nvSpPr>
        <p:spPr/>
        <p:txBody>
          <a:bodyPr>
            <a:normAutofit fontScale="90000"/>
          </a:bodyPr>
          <a:lstStyle/>
          <a:p>
            <a:r>
              <a:rPr lang="en-US" b="1" dirty="0">
                <a:solidFill>
                  <a:schemeClr val="bg2">
                    <a:lumMod val="10000"/>
                  </a:schemeClr>
                </a:solidFill>
              </a:rPr>
              <a:t>LiNK Assessment Literacy: </a:t>
            </a:r>
            <a:r>
              <a:rPr lang="en-US" dirty="0"/>
              <a:t>Analyzing Classroom Assessments</a:t>
            </a:r>
          </a:p>
        </p:txBody>
      </p:sp>
      <p:sp>
        <p:nvSpPr>
          <p:cNvPr id="3" name="Subtitle 2">
            <a:extLst>
              <a:ext uri="{FF2B5EF4-FFF2-40B4-BE49-F238E27FC236}">
                <a16:creationId xmlns:a16="http://schemas.microsoft.com/office/drawing/2014/main" id="{CAEE0509-F586-4035-AB5D-4FDF248F9F53}"/>
              </a:ext>
            </a:extLst>
          </p:cNvPr>
          <p:cNvSpPr>
            <a:spLocks noGrp="1"/>
          </p:cNvSpPr>
          <p:nvPr>
            <p:ph type="subTitle" idx="1"/>
          </p:nvPr>
        </p:nvSpPr>
        <p:spPr/>
        <p:txBody>
          <a:bodyPr/>
          <a:lstStyle/>
          <a:p>
            <a:r>
              <a:rPr lang="en-US" dirty="0"/>
              <a:t>Marianne Perie</a:t>
            </a:r>
          </a:p>
          <a:p>
            <a:r>
              <a:rPr lang="en-US" dirty="0"/>
              <a:t>Measurement in Practice, LLC</a:t>
            </a:r>
          </a:p>
        </p:txBody>
      </p:sp>
    </p:spTree>
    <p:extLst>
      <p:ext uri="{BB962C8B-B14F-4D97-AF65-F5344CB8AC3E}">
        <p14:creationId xmlns:p14="http://schemas.microsoft.com/office/powerpoint/2010/main" val="1254646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E2A68-DA47-4F48-A7C8-F37D2BE914D2}"/>
              </a:ext>
            </a:extLst>
          </p:cNvPr>
          <p:cNvSpPr>
            <a:spLocks noGrp="1"/>
          </p:cNvSpPr>
          <p:nvPr>
            <p:ph type="title"/>
          </p:nvPr>
        </p:nvSpPr>
        <p:spPr/>
        <p:txBody>
          <a:bodyPr/>
          <a:lstStyle/>
          <a:p>
            <a:r>
              <a:rPr lang="en-US" dirty="0"/>
              <a:t>Short answer questions</a:t>
            </a:r>
          </a:p>
        </p:txBody>
      </p:sp>
      <p:sp>
        <p:nvSpPr>
          <p:cNvPr id="3" name="Content Placeholder 2">
            <a:extLst>
              <a:ext uri="{FF2B5EF4-FFF2-40B4-BE49-F238E27FC236}">
                <a16:creationId xmlns:a16="http://schemas.microsoft.com/office/drawing/2014/main" id="{0C0D90D9-233B-41A0-A716-BCF755784AAE}"/>
              </a:ext>
            </a:extLst>
          </p:cNvPr>
          <p:cNvSpPr>
            <a:spLocks noGrp="1"/>
          </p:cNvSpPr>
          <p:nvPr>
            <p:ph idx="1"/>
          </p:nvPr>
        </p:nvSpPr>
        <p:spPr/>
        <p:txBody>
          <a:bodyPr/>
          <a:lstStyle/>
          <a:p>
            <a:r>
              <a:rPr lang="en-US" dirty="0"/>
              <a:t>These questions require students to write a response rather than selecting one.</a:t>
            </a:r>
          </a:p>
          <a:p>
            <a:r>
              <a:rPr lang="en-US" dirty="0"/>
              <a:t>They can still be scored right/wrong.</a:t>
            </a:r>
          </a:p>
          <a:p>
            <a:r>
              <a:rPr lang="en-US" dirty="0"/>
              <a:t>They can also be scored with partial credit, but think carefully about what you are learning about the student’s knowledge, skills, and </a:t>
            </a:r>
            <a:r>
              <a:rPr lang="en-US" i="1" dirty="0"/>
              <a:t>lack</a:t>
            </a:r>
            <a:r>
              <a:rPr lang="en-US" dirty="0"/>
              <a:t> of understanding when you assign partial credit.</a:t>
            </a:r>
          </a:p>
          <a:p>
            <a:r>
              <a:rPr lang="en-US" dirty="0"/>
              <a:t>Again, look for a pattern in responses not receiving full credit. Are they always missing the same piece, e.g., not providing evidence?</a:t>
            </a:r>
          </a:p>
        </p:txBody>
      </p:sp>
      <p:sp>
        <p:nvSpPr>
          <p:cNvPr id="4" name="Slide Number Placeholder 3">
            <a:extLst>
              <a:ext uri="{FF2B5EF4-FFF2-40B4-BE49-F238E27FC236}">
                <a16:creationId xmlns:a16="http://schemas.microsoft.com/office/drawing/2014/main" id="{E0404B42-A73D-4B98-9C6A-54A828EBFB02}"/>
              </a:ext>
            </a:extLst>
          </p:cNvPr>
          <p:cNvSpPr>
            <a:spLocks noGrp="1"/>
          </p:cNvSpPr>
          <p:nvPr>
            <p:ph type="sldNum" sz="quarter" idx="12"/>
          </p:nvPr>
        </p:nvSpPr>
        <p:spPr/>
        <p:txBody>
          <a:bodyPr/>
          <a:lstStyle/>
          <a:p>
            <a:fld id="{6CB6D02B-AA7C-9E48-A4B0-E44C094432E5}" type="slidenum">
              <a:rPr lang="en-US" smtClean="0"/>
              <a:t>10</a:t>
            </a:fld>
            <a:endParaRPr lang="en-US" dirty="0"/>
          </a:p>
        </p:txBody>
      </p:sp>
    </p:spTree>
    <p:extLst>
      <p:ext uri="{BB962C8B-B14F-4D97-AF65-F5344CB8AC3E}">
        <p14:creationId xmlns:p14="http://schemas.microsoft.com/office/powerpoint/2010/main" val="1131141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0B0C0B-03C7-4564-863B-8FA890077F0B}"/>
              </a:ext>
            </a:extLst>
          </p:cNvPr>
          <p:cNvSpPr>
            <a:spLocks noGrp="1"/>
          </p:cNvSpPr>
          <p:nvPr>
            <p:ph type="title"/>
          </p:nvPr>
        </p:nvSpPr>
        <p:spPr/>
        <p:txBody>
          <a:bodyPr/>
          <a:lstStyle/>
          <a:p>
            <a:r>
              <a:rPr lang="en-US" dirty="0"/>
              <a:t>Scoring Student Essays or Performance Tasks</a:t>
            </a:r>
          </a:p>
        </p:txBody>
      </p:sp>
      <p:sp>
        <p:nvSpPr>
          <p:cNvPr id="3" name="Content Placeholder 2">
            <a:extLst>
              <a:ext uri="{FF2B5EF4-FFF2-40B4-BE49-F238E27FC236}">
                <a16:creationId xmlns:a16="http://schemas.microsoft.com/office/drawing/2014/main" id="{625241A4-5F12-4A67-BB1C-28910B711D88}"/>
              </a:ext>
            </a:extLst>
          </p:cNvPr>
          <p:cNvSpPr>
            <a:spLocks noGrp="1"/>
          </p:cNvSpPr>
          <p:nvPr>
            <p:ph idx="1"/>
          </p:nvPr>
        </p:nvSpPr>
        <p:spPr/>
        <p:txBody>
          <a:bodyPr/>
          <a:lstStyle/>
          <a:p>
            <a:r>
              <a:rPr lang="en-US" dirty="0"/>
              <a:t>If you want to assign more than one point to a single question, you’ll need rules for doing so. Typically, we develop a rubric.</a:t>
            </a:r>
          </a:p>
          <a:p>
            <a:pPr lvl="1"/>
            <a:r>
              <a:rPr lang="en-US" dirty="0"/>
              <a:t>A rubric can be holistic: the whole student response receives a score of 0–4, for example, where all components are combined into a single score</a:t>
            </a:r>
          </a:p>
          <a:p>
            <a:pPr lvl="1"/>
            <a:r>
              <a:rPr lang="en-US" dirty="0"/>
              <a:t>A rubric can be analytic: the student response is scored on several dimensions, such as organization, strength of evidence, and conventions. Then, the response may receive a score of 0–4 on each dimension. You can then add all of the dimension scores or average them, or even weight them to determine a final score.</a:t>
            </a:r>
          </a:p>
          <a:p>
            <a:r>
              <a:rPr lang="en-US" dirty="0"/>
              <a:t>Items that can receive partial credit are called polytomous items but there are no limits on how many points an item can be worth.</a:t>
            </a:r>
          </a:p>
          <a:p>
            <a:endParaRPr lang="en-US" dirty="0"/>
          </a:p>
        </p:txBody>
      </p:sp>
      <p:sp>
        <p:nvSpPr>
          <p:cNvPr id="4" name="Slide Number Placeholder 3">
            <a:extLst>
              <a:ext uri="{FF2B5EF4-FFF2-40B4-BE49-F238E27FC236}">
                <a16:creationId xmlns:a16="http://schemas.microsoft.com/office/drawing/2014/main" id="{9E9C8362-7A41-46DA-90B0-D0F6918E0121}"/>
              </a:ext>
            </a:extLst>
          </p:cNvPr>
          <p:cNvSpPr>
            <a:spLocks noGrp="1"/>
          </p:cNvSpPr>
          <p:nvPr>
            <p:ph type="sldNum" sz="quarter" idx="12"/>
          </p:nvPr>
        </p:nvSpPr>
        <p:spPr/>
        <p:txBody>
          <a:bodyPr/>
          <a:lstStyle/>
          <a:p>
            <a:fld id="{6CB6D02B-AA7C-9E48-A4B0-E44C094432E5}" type="slidenum">
              <a:rPr lang="en-US" smtClean="0"/>
              <a:t>11</a:t>
            </a:fld>
            <a:endParaRPr lang="en-US" dirty="0"/>
          </a:p>
        </p:txBody>
      </p:sp>
    </p:spTree>
    <p:extLst>
      <p:ext uri="{BB962C8B-B14F-4D97-AF65-F5344CB8AC3E}">
        <p14:creationId xmlns:p14="http://schemas.microsoft.com/office/powerpoint/2010/main" val="528249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CC4CF-739E-4E18-A6B3-F50B0AE326E5}"/>
              </a:ext>
            </a:extLst>
          </p:cNvPr>
          <p:cNvSpPr>
            <a:spLocks noGrp="1"/>
          </p:cNvSpPr>
          <p:nvPr>
            <p:ph type="title"/>
          </p:nvPr>
        </p:nvSpPr>
        <p:spPr/>
        <p:txBody>
          <a:bodyPr/>
          <a:lstStyle/>
          <a:p>
            <a:r>
              <a:rPr lang="en-US" dirty="0"/>
              <a:t>Creating a rubric</a:t>
            </a:r>
          </a:p>
        </p:txBody>
      </p:sp>
      <p:sp>
        <p:nvSpPr>
          <p:cNvPr id="3" name="Content Placeholder 2">
            <a:extLst>
              <a:ext uri="{FF2B5EF4-FFF2-40B4-BE49-F238E27FC236}">
                <a16:creationId xmlns:a16="http://schemas.microsoft.com/office/drawing/2014/main" id="{BECAD368-45A6-4304-97E2-CA2DBFB5972E}"/>
              </a:ext>
            </a:extLst>
          </p:cNvPr>
          <p:cNvSpPr>
            <a:spLocks noGrp="1"/>
          </p:cNvSpPr>
          <p:nvPr>
            <p:ph idx="1"/>
          </p:nvPr>
        </p:nvSpPr>
        <p:spPr/>
        <p:txBody>
          <a:bodyPr/>
          <a:lstStyle/>
          <a:p>
            <a:r>
              <a:rPr lang="en-US" dirty="0"/>
              <a:t>You can start with an existing rubric or create your own.</a:t>
            </a:r>
          </a:p>
          <a:p>
            <a:r>
              <a:rPr lang="en-US" dirty="0"/>
              <a:t>First, ask yourself what aspects of the work you want to collect evidence on? Creativity? Ability to defend a claim? Organization of the written product? Grammar and punctuation?</a:t>
            </a:r>
          </a:p>
          <a:p>
            <a:r>
              <a:rPr lang="en-US" dirty="0"/>
              <a:t>For the aspects that are most important, determine how many distinct levels you expect to see.</a:t>
            </a:r>
          </a:p>
          <a:p>
            <a:pPr lvl="1"/>
            <a:r>
              <a:rPr lang="en-US" dirty="0"/>
              <a:t>Mastered, almost mastered, did not master?</a:t>
            </a:r>
          </a:p>
          <a:p>
            <a:pPr lvl="1"/>
            <a:r>
              <a:rPr lang="en-US" dirty="0"/>
              <a:t>Clear and focused, mainly clear with some lack of focus, some clarity and focus but needs work, no clarity or focus.</a:t>
            </a:r>
          </a:p>
        </p:txBody>
      </p:sp>
      <p:sp>
        <p:nvSpPr>
          <p:cNvPr id="4" name="Slide Number Placeholder 3">
            <a:extLst>
              <a:ext uri="{FF2B5EF4-FFF2-40B4-BE49-F238E27FC236}">
                <a16:creationId xmlns:a16="http://schemas.microsoft.com/office/drawing/2014/main" id="{3A6E8CE6-91BF-4515-8521-233D3B8C8646}"/>
              </a:ext>
            </a:extLst>
          </p:cNvPr>
          <p:cNvSpPr>
            <a:spLocks noGrp="1"/>
          </p:cNvSpPr>
          <p:nvPr>
            <p:ph type="sldNum" sz="quarter" idx="12"/>
          </p:nvPr>
        </p:nvSpPr>
        <p:spPr/>
        <p:txBody>
          <a:bodyPr/>
          <a:lstStyle/>
          <a:p>
            <a:fld id="{6CB6D02B-AA7C-9E48-A4B0-E44C094432E5}" type="slidenum">
              <a:rPr lang="en-US" smtClean="0"/>
              <a:t>12</a:t>
            </a:fld>
            <a:endParaRPr lang="en-US" dirty="0"/>
          </a:p>
        </p:txBody>
      </p:sp>
    </p:spTree>
    <p:extLst>
      <p:ext uri="{BB962C8B-B14F-4D97-AF65-F5344CB8AC3E}">
        <p14:creationId xmlns:p14="http://schemas.microsoft.com/office/powerpoint/2010/main" val="1284843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C59A04-B630-4C93-889A-2AFB97BA24EC}"/>
              </a:ext>
            </a:extLst>
          </p:cNvPr>
          <p:cNvSpPr>
            <a:spLocks noGrp="1"/>
          </p:cNvSpPr>
          <p:nvPr>
            <p:ph type="title"/>
          </p:nvPr>
        </p:nvSpPr>
        <p:spPr/>
        <p:txBody>
          <a:bodyPr/>
          <a:lstStyle/>
          <a:p>
            <a:r>
              <a:rPr lang="en-US" dirty="0"/>
              <a:t>Language in the rubric</a:t>
            </a:r>
          </a:p>
        </p:txBody>
      </p:sp>
      <p:sp>
        <p:nvSpPr>
          <p:cNvPr id="3" name="Content Placeholder 2">
            <a:extLst>
              <a:ext uri="{FF2B5EF4-FFF2-40B4-BE49-F238E27FC236}">
                <a16:creationId xmlns:a16="http://schemas.microsoft.com/office/drawing/2014/main" id="{535C9EE8-A012-4963-9343-B7506DC9ADC3}"/>
              </a:ext>
            </a:extLst>
          </p:cNvPr>
          <p:cNvSpPr>
            <a:spLocks noGrp="1"/>
          </p:cNvSpPr>
          <p:nvPr>
            <p:ph idx="1"/>
          </p:nvPr>
        </p:nvSpPr>
        <p:spPr/>
        <p:txBody>
          <a:bodyPr/>
          <a:lstStyle/>
          <a:p>
            <a:r>
              <a:rPr lang="en-US" dirty="0"/>
              <a:t>The best rubrics are ones you can share with students to help them evaluate their work.</a:t>
            </a:r>
          </a:p>
          <a:p>
            <a:r>
              <a:rPr lang="en-US" dirty="0"/>
              <a:t>To that end, kid-friendly language is needed.</a:t>
            </a:r>
          </a:p>
          <a:p>
            <a:r>
              <a:rPr lang="en-US" dirty="0"/>
              <a:t>Expectations for highest level should be clear.</a:t>
            </a:r>
          </a:p>
          <a:p>
            <a:r>
              <a:rPr lang="en-US" dirty="0"/>
              <a:t>Distinctions between levels need to be clear. Answer: What do I need to do differently to get to the next level?</a:t>
            </a:r>
          </a:p>
        </p:txBody>
      </p:sp>
      <p:sp>
        <p:nvSpPr>
          <p:cNvPr id="4" name="Slide Number Placeholder 3">
            <a:extLst>
              <a:ext uri="{FF2B5EF4-FFF2-40B4-BE49-F238E27FC236}">
                <a16:creationId xmlns:a16="http://schemas.microsoft.com/office/drawing/2014/main" id="{4B8FF4ED-4760-45FF-9850-4B77BC0EA927}"/>
              </a:ext>
            </a:extLst>
          </p:cNvPr>
          <p:cNvSpPr>
            <a:spLocks noGrp="1"/>
          </p:cNvSpPr>
          <p:nvPr>
            <p:ph type="sldNum" sz="quarter" idx="12"/>
          </p:nvPr>
        </p:nvSpPr>
        <p:spPr/>
        <p:txBody>
          <a:bodyPr/>
          <a:lstStyle/>
          <a:p>
            <a:fld id="{6CB6D02B-AA7C-9E48-A4B0-E44C094432E5}" type="slidenum">
              <a:rPr lang="en-US" smtClean="0"/>
              <a:t>13</a:t>
            </a:fld>
            <a:endParaRPr lang="en-US" dirty="0"/>
          </a:p>
        </p:txBody>
      </p:sp>
    </p:spTree>
    <p:extLst>
      <p:ext uri="{BB962C8B-B14F-4D97-AF65-F5344CB8AC3E}">
        <p14:creationId xmlns:p14="http://schemas.microsoft.com/office/powerpoint/2010/main" val="15262662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4E412-0F32-40BB-A0F5-382BD43B167A}"/>
              </a:ext>
            </a:extLst>
          </p:cNvPr>
          <p:cNvSpPr>
            <a:spLocks noGrp="1"/>
          </p:cNvSpPr>
          <p:nvPr>
            <p:ph type="title"/>
          </p:nvPr>
        </p:nvSpPr>
        <p:spPr/>
        <p:txBody>
          <a:bodyPr/>
          <a:lstStyle/>
          <a:p>
            <a:r>
              <a:rPr lang="en-US" dirty="0"/>
              <a:t>Rubric criteria	</a:t>
            </a:r>
          </a:p>
        </p:txBody>
      </p:sp>
      <p:sp>
        <p:nvSpPr>
          <p:cNvPr id="3" name="Content Placeholder 2">
            <a:extLst>
              <a:ext uri="{FF2B5EF4-FFF2-40B4-BE49-F238E27FC236}">
                <a16:creationId xmlns:a16="http://schemas.microsoft.com/office/drawing/2014/main" id="{87F8BD92-D7F5-433A-89AB-BCF4891DFA64}"/>
              </a:ext>
            </a:extLst>
          </p:cNvPr>
          <p:cNvSpPr>
            <a:spLocks noGrp="1"/>
          </p:cNvSpPr>
          <p:nvPr>
            <p:ph idx="1"/>
          </p:nvPr>
        </p:nvSpPr>
        <p:spPr/>
        <p:txBody>
          <a:bodyPr/>
          <a:lstStyle/>
          <a:p>
            <a:r>
              <a:rPr lang="en-US" dirty="0"/>
              <a:t>Be descriptive and specific</a:t>
            </a:r>
          </a:p>
          <a:p>
            <a:r>
              <a:rPr lang="en-US" dirty="0"/>
              <a:t>Quantity does not equal quality—we want quality</a:t>
            </a:r>
          </a:p>
          <a:p>
            <a:r>
              <a:rPr lang="en-US" dirty="0"/>
              <a:t>Keep wording positive</a:t>
            </a:r>
          </a:p>
          <a:p>
            <a:r>
              <a:rPr lang="en-US" dirty="0"/>
              <a:t>Start with foundational understanding and move to more complex thinking to describe a progression in learning</a:t>
            </a:r>
          </a:p>
          <a:p>
            <a:r>
              <a:rPr lang="en-US" dirty="0"/>
              <a:t>Use kid-friendly language</a:t>
            </a:r>
          </a:p>
          <a:p>
            <a:r>
              <a:rPr lang="en-US" dirty="0"/>
              <a:t>Keep it general enough to apply to multiple tasks</a:t>
            </a:r>
          </a:p>
        </p:txBody>
      </p:sp>
      <p:sp>
        <p:nvSpPr>
          <p:cNvPr id="4" name="Slide Number Placeholder 3">
            <a:extLst>
              <a:ext uri="{FF2B5EF4-FFF2-40B4-BE49-F238E27FC236}">
                <a16:creationId xmlns:a16="http://schemas.microsoft.com/office/drawing/2014/main" id="{323108FD-05B5-4B6A-A6D9-23BE9B2DCC25}"/>
              </a:ext>
            </a:extLst>
          </p:cNvPr>
          <p:cNvSpPr>
            <a:spLocks noGrp="1"/>
          </p:cNvSpPr>
          <p:nvPr>
            <p:ph type="sldNum" sz="quarter" idx="12"/>
          </p:nvPr>
        </p:nvSpPr>
        <p:spPr/>
        <p:txBody>
          <a:bodyPr/>
          <a:lstStyle/>
          <a:p>
            <a:fld id="{6CB6D02B-AA7C-9E48-A4B0-E44C094432E5}" type="slidenum">
              <a:rPr lang="en-US" smtClean="0"/>
              <a:t>14</a:t>
            </a:fld>
            <a:endParaRPr lang="en-US" dirty="0"/>
          </a:p>
        </p:txBody>
      </p:sp>
    </p:spTree>
    <p:extLst>
      <p:ext uri="{BB962C8B-B14F-4D97-AF65-F5344CB8AC3E}">
        <p14:creationId xmlns:p14="http://schemas.microsoft.com/office/powerpoint/2010/main" val="3591643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1BCF3-0A06-43AB-8184-E57240DE840E}"/>
              </a:ext>
            </a:extLst>
          </p:cNvPr>
          <p:cNvSpPr>
            <a:spLocks noGrp="1"/>
          </p:cNvSpPr>
          <p:nvPr>
            <p:ph type="title"/>
          </p:nvPr>
        </p:nvSpPr>
        <p:spPr>
          <a:xfrm>
            <a:off x="838200" y="365125"/>
            <a:ext cx="10515600" cy="1325563"/>
          </a:xfrm>
        </p:spPr>
        <p:txBody>
          <a:bodyPr anchor="ctr">
            <a:normAutofit/>
          </a:bodyPr>
          <a:lstStyle/>
          <a:p>
            <a:r>
              <a:rPr lang="en-US" dirty="0"/>
              <a:t>Exercise 1</a:t>
            </a:r>
          </a:p>
        </p:txBody>
      </p:sp>
      <p:sp>
        <p:nvSpPr>
          <p:cNvPr id="4" name="Slide Number Placeholder 3">
            <a:extLst>
              <a:ext uri="{FF2B5EF4-FFF2-40B4-BE49-F238E27FC236}">
                <a16:creationId xmlns:a16="http://schemas.microsoft.com/office/drawing/2014/main" id="{0A167FBC-96C0-41A4-8945-3051CA0E53FF}"/>
              </a:ext>
            </a:extLst>
          </p:cNvPr>
          <p:cNvSpPr>
            <a:spLocks noGrp="1"/>
          </p:cNvSpPr>
          <p:nvPr>
            <p:ph type="sldNum" sz="quarter" idx="12"/>
          </p:nvPr>
        </p:nvSpPr>
        <p:spPr>
          <a:xfrm>
            <a:off x="8610600" y="6356350"/>
            <a:ext cx="2743200" cy="365125"/>
          </a:xfrm>
        </p:spPr>
        <p:txBody>
          <a:bodyPr anchor="ctr">
            <a:normAutofit/>
          </a:bodyPr>
          <a:lstStyle/>
          <a:p>
            <a:pPr>
              <a:spcAft>
                <a:spcPts val="600"/>
              </a:spcAft>
            </a:pPr>
            <a:fld id="{6CB6D02B-AA7C-9E48-A4B0-E44C094432E5}" type="slidenum">
              <a:rPr lang="en-US" smtClean="0"/>
              <a:pPr>
                <a:spcAft>
                  <a:spcPts val="600"/>
                </a:spcAft>
              </a:pPr>
              <a:t>15</a:t>
            </a:fld>
            <a:endParaRPr lang="en-US"/>
          </a:p>
        </p:txBody>
      </p:sp>
      <p:sp>
        <p:nvSpPr>
          <p:cNvPr id="5" name="Content Placeholder 4">
            <a:extLst>
              <a:ext uri="{FF2B5EF4-FFF2-40B4-BE49-F238E27FC236}">
                <a16:creationId xmlns:a16="http://schemas.microsoft.com/office/drawing/2014/main" id="{F020A2B5-7A6B-8540-9349-4B35FF5C75B1}"/>
              </a:ext>
            </a:extLst>
          </p:cNvPr>
          <p:cNvSpPr>
            <a:spLocks noGrp="1"/>
          </p:cNvSpPr>
          <p:nvPr>
            <p:ph idx="1"/>
          </p:nvPr>
        </p:nvSpPr>
        <p:spPr/>
        <p:txBody>
          <a:bodyPr/>
          <a:lstStyle/>
          <a:p>
            <a:r>
              <a:rPr lang="en-US" dirty="0"/>
              <a:t>Let’s look at some performance tasks, rubrics, and student work.</a:t>
            </a:r>
          </a:p>
          <a:p>
            <a:r>
              <a:rPr lang="en-US" dirty="0"/>
              <a:t>First let’s focus on the task: </a:t>
            </a:r>
          </a:p>
          <a:p>
            <a:pPr lvl="1"/>
            <a:r>
              <a:rPr lang="en-US" dirty="0"/>
              <a:t>pick a grade level (5, 8, or high school)</a:t>
            </a:r>
          </a:p>
          <a:p>
            <a:pPr lvl="1"/>
            <a:r>
              <a:rPr lang="en-US" dirty="0"/>
              <a:t>Read the associated texts a student will have available</a:t>
            </a:r>
          </a:p>
          <a:p>
            <a:pPr lvl="1"/>
            <a:r>
              <a:rPr lang="en-US" dirty="0"/>
              <a:t>Review the prompt</a:t>
            </a:r>
          </a:p>
          <a:p>
            <a:pPr lvl="1"/>
            <a:r>
              <a:rPr lang="en-US" dirty="0"/>
              <a:t>Consider the relevant KS ELA standards</a:t>
            </a:r>
          </a:p>
          <a:p>
            <a:pPr lvl="1"/>
            <a:r>
              <a:rPr lang="en-US" dirty="0"/>
              <a:t>What are the key dimensions you would want to focus on in evaluating the student response to the prompt?</a:t>
            </a:r>
          </a:p>
          <a:p>
            <a:pPr marL="0" indent="0">
              <a:buNone/>
            </a:pPr>
            <a:r>
              <a:rPr lang="en-US" i="1" dirty="0"/>
              <a:t>Take about 20 minutes to review the material and discuss the dimensions with your colleagues.</a:t>
            </a:r>
          </a:p>
        </p:txBody>
      </p:sp>
    </p:spTree>
    <p:extLst>
      <p:ext uri="{BB962C8B-B14F-4D97-AF65-F5344CB8AC3E}">
        <p14:creationId xmlns:p14="http://schemas.microsoft.com/office/powerpoint/2010/main" val="384947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B34C30-212C-434C-A485-BA6B77E8795C}"/>
              </a:ext>
            </a:extLst>
          </p:cNvPr>
          <p:cNvSpPr>
            <a:spLocks noGrp="1"/>
          </p:cNvSpPr>
          <p:nvPr>
            <p:ph type="title"/>
          </p:nvPr>
        </p:nvSpPr>
        <p:spPr/>
        <p:txBody>
          <a:bodyPr/>
          <a:lstStyle/>
          <a:p>
            <a:r>
              <a:rPr lang="en-US" dirty="0"/>
              <a:t>Exercise 2</a:t>
            </a:r>
          </a:p>
        </p:txBody>
      </p:sp>
      <p:sp>
        <p:nvSpPr>
          <p:cNvPr id="3" name="Content Placeholder 2">
            <a:extLst>
              <a:ext uri="{FF2B5EF4-FFF2-40B4-BE49-F238E27FC236}">
                <a16:creationId xmlns:a16="http://schemas.microsoft.com/office/drawing/2014/main" id="{5CF88D9E-EB96-49C2-893D-22CAEC86EA06}"/>
              </a:ext>
            </a:extLst>
          </p:cNvPr>
          <p:cNvSpPr>
            <a:spLocks noGrp="1"/>
          </p:cNvSpPr>
          <p:nvPr>
            <p:ph idx="1"/>
          </p:nvPr>
        </p:nvSpPr>
        <p:spPr/>
        <p:txBody>
          <a:bodyPr/>
          <a:lstStyle/>
          <a:p>
            <a:r>
              <a:rPr lang="en-US" dirty="0"/>
              <a:t>Now, your facilitator will give you two rubrics for evaluating the student response</a:t>
            </a:r>
          </a:p>
          <a:p>
            <a:pPr lvl="1"/>
            <a:r>
              <a:rPr lang="en-US" dirty="0"/>
              <a:t>One developed by the Smarter Balanced Assessment Consortium</a:t>
            </a:r>
          </a:p>
          <a:p>
            <a:pPr lvl="1"/>
            <a:r>
              <a:rPr lang="en-US" dirty="0"/>
              <a:t>One developed by KSDE in 2014</a:t>
            </a:r>
          </a:p>
          <a:p>
            <a:r>
              <a:rPr lang="en-US" dirty="0"/>
              <a:t>Did these rubrics focus on the same dimensions you did? </a:t>
            </a:r>
          </a:p>
          <a:p>
            <a:r>
              <a:rPr lang="en-US" dirty="0"/>
              <a:t>What is different?</a:t>
            </a:r>
          </a:p>
          <a:p>
            <a:r>
              <a:rPr lang="en-US" dirty="0"/>
              <a:t>What do you like and dislike about each rubric? Why?</a:t>
            </a:r>
          </a:p>
          <a:p>
            <a:pPr marL="0" indent="0">
              <a:buNone/>
            </a:pPr>
            <a:r>
              <a:rPr lang="en-US" i="1" dirty="0"/>
              <a:t>Take another 10-15 minutes to review the rubrics and discuss these questions with your colleagues. </a:t>
            </a:r>
          </a:p>
        </p:txBody>
      </p:sp>
      <p:sp>
        <p:nvSpPr>
          <p:cNvPr id="4" name="Slide Number Placeholder 3">
            <a:extLst>
              <a:ext uri="{FF2B5EF4-FFF2-40B4-BE49-F238E27FC236}">
                <a16:creationId xmlns:a16="http://schemas.microsoft.com/office/drawing/2014/main" id="{C2F9BEB8-D082-4AE5-B145-70EA180161F1}"/>
              </a:ext>
            </a:extLst>
          </p:cNvPr>
          <p:cNvSpPr>
            <a:spLocks noGrp="1"/>
          </p:cNvSpPr>
          <p:nvPr>
            <p:ph type="sldNum" sz="quarter" idx="12"/>
          </p:nvPr>
        </p:nvSpPr>
        <p:spPr/>
        <p:txBody>
          <a:bodyPr/>
          <a:lstStyle/>
          <a:p>
            <a:fld id="{6CB6D02B-AA7C-9E48-A4B0-E44C094432E5}" type="slidenum">
              <a:rPr lang="en-US" smtClean="0"/>
              <a:t>16</a:t>
            </a:fld>
            <a:endParaRPr lang="en-US" dirty="0"/>
          </a:p>
        </p:txBody>
      </p:sp>
    </p:spTree>
    <p:extLst>
      <p:ext uri="{BB962C8B-B14F-4D97-AF65-F5344CB8AC3E}">
        <p14:creationId xmlns:p14="http://schemas.microsoft.com/office/powerpoint/2010/main" val="33174652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9E2CA-14AE-4A49-A116-5655FABC1285}"/>
              </a:ext>
            </a:extLst>
          </p:cNvPr>
          <p:cNvSpPr>
            <a:spLocks noGrp="1"/>
          </p:cNvSpPr>
          <p:nvPr>
            <p:ph type="title"/>
          </p:nvPr>
        </p:nvSpPr>
        <p:spPr/>
        <p:txBody>
          <a:bodyPr/>
          <a:lstStyle/>
          <a:p>
            <a:r>
              <a:rPr lang="en-US" dirty="0"/>
              <a:t>Exercise 3</a:t>
            </a:r>
          </a:p>
        </p:txBody>
      </p:sp>
      <p:sp>
        <p:nvSpPr>
          <p:cNvPr id="3" name="Content Placeholder 2">
            <a:extLst>
              <a:ext uri="{FF2B5EF4-FFF2-40B4-BE49-F238E27FC236}">
                <a16:creationId xmlns:a16="http://schemas.microsoft.com/office/drawing/2014/main" id="{A1CADFD0-1F0F-423E-A002-087EEF3CC075}"/>
              </a:ext>
            </a:extLst>
          </p:cNvPr>
          <p:cNvSpPr>
            <a:spLocks noGrp="1"/>
          </p:cNvSpPr>
          <p:nvPr>
            <p:ph idx="1"/>
          </p:nvPr>
        </p:nvSpPr>
        <p:spPr/>
        <p:txBody>
          <a:bodyPr>
            <a:normAutofit lnSpcReduction="10000"/>
          </a:bodyPr>
          <a:lstStyle/>
          <a:p>
            <a:r>
              <a:rPr lang="en-US" dirty="0"/>
              <a:t>Now you will receive a sample student essay.</a:t>
            </a:r>
          </a:p>
          <a:p>
            <a:r>
              <a:rPr lang="en-US" dirty="0"/>
              <a:t>What score would you assign for each rubric?</a:t>
            </a:r>
          </a:p>
          <a:p>
            <a:r>
              <a:rPr lang="en-US" dirty="0"/>
              <a:t>Would you rather score it holistically or analytically?</a:t>
            </a:r>
          </a:p>
          <a:p>
            <a:pPr lvl="1"/>
            <a:r>
              <a:rPr lang="en-US" dirty="0"/>
              <a:t>Meaning – does one score cover the performance, or did the performance vary so much on each dimension that you want to give a separate score for each dimension?</a:t>
            </a:r>
          </a:p>
          <a:p>
            <a:r>
              <a:rPr lang="en-US" dirty="0"/>
              <a:t>Which rubric better captured what the student knew and could do?</a:t>
            </a:r>
          </a:p>
          <a:p>
            <a:r>
              <a:rPr lang="en-US" dirty="0"/>
              <a:t>How would you edit a rubric to make it work for your classroom?</a:t>
            </a:r>
          </a:p>
          <a:p>
            <a:pPr marL="0" indent="0">
              <a:buNone/>
            </a:pPr>
            <a:r>
              <a:rPr lang="en-US" i="1" dirty="0"/>
              <a:t>Take 15-20 minutes to score the student essay and discuss the questions with your colleagues. </a:t>
            </a:r>
          </a:p>
        </p:txBody>
      </p:sp>
      <p:sp>
        <p:nvSpPr>
          <p:cNvPr id="4" name="Slide Number Placeholder 3">
            <a:extLst>
              <a:ext uri="{FF2B5EF4-FFF2-40B4-BE49-F238E27FC236}">
                <a16:creationId xmlns:a16="http://schemas.microsoft.com/office/drawing/2014/main" id="{A505040A-D875-46EC-A27F-C3F4661C3538}"/>
              </a:ext>
            </a:extLst>
          </p:cNvPr>
          <p:cNvSpPr>
            <a:spLocks noGrp="1"/>
          </p:cNvSpPr>
          <p:nvPr>
            <p:ph type="sldNum" sz="quarter" idx="12"/>
          </p:nvPr>
        </p:nvSpPr>
        <p:spPr/>
        <p:txBody>
          <a:bodyPr/>
          <a:lstStyle/>
          <a:p>
            <a:fld id="{6CB6D02B-AA7C-9E48-A4B0-E44C094432E5}" type="slidenum">
              <a:rPr lang="en-US" smtClean="0"/>
              <a:t>17</a:t>
            </a:fld>
            <a:endParaRPr lang="en-US" dirty="0"/>
          </a:p>
        </p:txBody>
      </p:sp>
    </p:spTree>
    <p:extLst>
      <p:ext uri="{BB962C8B-B14F-4D97-AF65-F5344CB8AC3E}">
        <p14:creationId xmlns:p14="http://schemas.microsoft.com/office/powerpoint/2010/main" val="17461199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BED2B-7655-46CA-AC37-9E3379D0A444}"/>
              </a:ext>
            </a:extLst>
          </p:cNvPr>
          <p:cNvSpPr>
            <a:spLocks noGrp="1"/>
          </p:cNvSpPr>
          <p:nvPr>
            <p:ph type="title"/>
          </p:nvPr>
        </p:nvSpPr>
        <p:spPr/>
        <p:txBody>
          <a:bodyPr/>
          <a:lstStyle/>
          <a:p>
            <a:r>
              <a:rPr lang="en-US" dirty="0"/>
              <a:t>Summative vs Classroom</a:t>
            </a:r>
          </a:p>
        </p:txBody>
      </p:sp>
      <p:sp>
        <p:nvSpPr>
          <p:cNvPr id="3" name="Content Placeholder 2">
            <a:extLst>
              <a:ext uri="{FF2B5EF4-FFF2-40B4-BE49-F238E27FC236}">
                <a16:creationId xmlns:a16="http://schemas.microsoft.com/office/drawing/2014/main" id="{F93BF65C-064C-4EE4-807D-A10A9BFBCB9C}"/>
              </a:ext>
            </a:extLst>
          </p:cNvPr>
          <p:cNvSpPr>
            <a:spLocks noGrp="1"/>
          </p:cNvSpPr>
          <p:nvPr>
            <p:ph idx="1"/>
          </p:nvPr>
        </p:nvSpPr>
        <p:spPr/>
        <p:txBody>
          <a:bodyPr/>
          <a:lstStyle/>
          <a:p>
            <a:r>
              <a:rPr lang="en-US" dirty="0"/>
              <a:t>The rubrics you just reviewed are from summative assessments</a:t>
            </a:r>
          </a:p>
          <a:p>
            <a:r>
              <a:rPr lang="en-US" dirty="0"/>
              <a:t>For classroom assessments, you can assign tasks we cannot do in large-scale assessment, such as research and revise/resubmit.</a:t>
            </a:r>
          </a:p>
          <a:p>
            <a:r>
              <a:rPr lang="en-US" dirty="0"/>
              <a:t>Consider dimensions in your rubric that include features such as the breadth of sources cited or the quality of the revisions based on the feedback received. </a:t>
            </a:r>
          </a:p>
        </p:txBody>
      </p:sp>
      <p:sp>
        <p:nvSpPr>
          <p:cNvPr id="4" name="Slide Number Placeholder 3">
            <a:extLst>
              <a:ext uri="{FF2B5EF4-FFF2-40B4-BE49-F238E27FC236}">
                <a16:creationId xmlns:a16="http://schemas.microsoft.com/office/drawing/2014/main" id="{DE41BBE2-5820-4D90-8EAC-4D4C64475A8B}"/>
              </a:ext>
            </a:extLst>
          </p:cNvPr>
          <p:cNvSpPr>
            <a:spLocks noGrp="1"/>
          </p:cNvSpPr>
          <p:nvPr>
            <p:ph type="sldNum" sz="quarter" idx="12"/>
          </p:nvPr>
        </p:nvSpPr>
        <p:spPr/>
        <p:txBody>
          <a:bodyPr/>
          <a:lstStyle/>
          <a:p>
            <a:fld id="{6CB6D02B-AA7C-9E48-A4B0-E44C094432E5}" type="slidenum">
              <a:rPr lang="en-US" smtClean="0"/>
              <a:t>18</a:t>
            </a:fld>
            <a:endParaRPr lang="en-US" dirty="0"/>
          </a:p>
        </p:txBody>
      </p:sp>
    </p:spTree>
    <p:extLst>
      <p:ext uri="{BB962C8B-B14F-4D97-AF65-F5344CB8AC3E}">
        <p14:creationId xmlns:p14="http://schemas.microsoft.com/office/powerpoint/2010/main" val="19375060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D0BCCB-8641-451D-914D-F73D21580F06}"/>
              </a:ext>
            </a:extLst>
          </p:cNvPr>
          <p:cNvSpPr>
            <a:spLocks noGrp="1"/>
          </p:cNvSpPr>
          <p:nvPr>
            <p:ph type="title"/>
          </p:nvPr>
        </p:nvSpPr>
        <p:spPr/>
        <p:txBody>
          <a:bodyPr/>
          <a:lstStyle/>
          <a:p>
            <a:r>
              <a:rPr lang="en-US" dirty="0"/>
              <a:t>Rubric development is iterative</a:t>
            </a:r>
          </a:p>
        </p:txBody>
      </p:sp>
      <p:sp>
        <p:nvSpPr>
          <p:cNvPr id="3" name="Content Placeholder 2">
            <a:extLst>
              <a:ext uri="{FF2B5EF4-FFF2-40B4-BE49-F238E27FC236}">
                <a16:creationId xmlns:a16="http://schemas.microsoft.com/office/drawing/2014/main" id="{916A6B1C-54E1-4D8F-B072-25F3241B9021}"/>
              </a:ext>
            </a:extLst>
          </p:cNvPr>
          <p:cNvSpPr>
            <a:spLocks noGrp="1"/>
          </p:cNvSpPr>
          <p:nvPr>
            <p:ph idx="1"/>
          </p:nvPr>
        </p:nvSpPr>
        <p:spPr/>
        <p:txBody>
          <a:bodyPr/>
          <a:lstStyle/>
          <a:p>
            <a:r>
              <a:rPr lang="en-US" dirty="0"/>
              <a:t>It is important to revise your rubric as you learn more about what is working and where you need better information.</a:t>
            </a:r>
          </a:p>
          <a:p>
            <a:r>
              <a:rPr lang="en-US" dirty="0"/>
              <a:t>The first time you use it, you will learn that there are statements you wish were in there.</a:t>
            </a:r>
          </a:p>
          <a:p>
            <a:r>
              <a:rPr lang="en-US" dirty="0"/>
              <a:t>You may notice that some scores are never achieved. </a:t>
            </a:r>
          </a:p>
          <a:p>
            <a:pPr lvl="1"/>
            <a:r>
              <a:rPr lang="en-US" dirty="0"/>
              <a:t>Too many score points?</a:t>
            </a:r>
          </a:p>
          <a:p>
            <a:pPr lvl="1"/>
            <a:r>
              <a:rPr lang="en-US" dirty="0"/>
              <a:t>Task doesn’t allow for achieving some scores?</a:t>
            </a:r>
          </a:p>
          <a:p>
            <a:r>
              <a:rPr lang="en-US" dirty="0"/>
              <a:t>Revise as needed. Share with colleagues. </a:t>
            </a:r>
          </a:p>
        </p:txBody>
      </p:sp>
      <p:sp>
        <p:nvSpPr>
          <p:cNvPr id="4" name="Slide Number Placeholder 3">
            <a:extLst>
              <a:ext uri="{FF2B5EF4-FFF2-40B4-BE49-F238E27FC236}">
                <a16:creationId xmlns:a16="http://schemas.microsoft.com/office/drawing/2014/main" id="{F4CB101F-225C-426B-89DA-D9080F36DA2E}"/>
              </a:ext>
            </a:extLst>
          </p:cNvPr>
          <p:cNvSpPr>
            <a:spLocks noGrp="1"/>
          </p:cNvSpPr>
          <p:nvPr>
            <p:ph type="sldNum" sz="quarter" idx="12"/>
          </p:nvPr>
        </p:nvSpPr>
        <p:spPr/>
        <p:txBody>
          <a:bodyPr/>
          <a:lstStyle/>
          <a:p>
            <a:fld id="{6CB6D02B-AA7C-9E48-A4B0-E44C094432E5}" type="slidenum">
              <a:rPr lang="en-US" smtClean="0"/>
              <a:t>19</a:t>
            </a:fld>
            <a:endParaRPr lang="en-US" dirty="0"/>
          </a:p>
        </p:txBody>
      </p:sp>
    </p:spTree>
    <p:extLst>
      <p:ext uri="{BB962C8B-B14F-4D97-AF65-F5344CB8AC3E}">
        <p14:creationId xmlns:p14="http://schemas.microsoft.com/office/powerpoint/2010/main" val="34380093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2D0FD-A874-4D10-8C2F-5707E73278B6}"/>
              </a:ext>
            </a:extLst>
          </p:cNvPr>
          <p:cNvSpPr>
            <a:spLocks noGrp="1"/>
          </p:cNvSpPr>
          <p:nvPr>
            <p:ph type="title"/>
          </p:nvPr>
        </p:nvSpPr>
        <p:spPr>
          <a:xfrm>
            <a:off x="838200" y="365125"/>
            <a:ext cx="10515600" cy="1325563"/>
          </a:xfrm>
        </p:spPr>
        <p:txBody>
          <a:bodyPr anchor="ctr">
            <a:normAutofit/>
          </a:bodyPr>
          <a:lstStyle/>
          <a:p>
            <a:r>
              <a:rPr lang="en-US" dirty="0"/>
              <a:t>Goals for presentation</a:t>
            </a:r>
          </a:p>
        </p:txBody>
      </p:sp>
      <p:sp>
        <p:nvSpPr>
          <p:cNvPr id="4" name="Slide Number Placeholder 3">
            <a:extLst>
              <a:ext uri="{FF2B5EF4-FFF2-40B4-BE49-F238E27FC236}">
                <a16:creationId xmlns:a16="http://schemas.microsoft.com/office/drawing/2014/main" id="{4BF0A3E0-F7AB-489F-B9C8-8099ED4760A5}"/>
              </a:ext>
            </a:extLst>
          </p:cNvPr>
          <p:cNvSpPr>
            <a:spLocks noGrp="1"/>
          </p:cNvSpPr>
          <p:nvPr>
            <p:ph type="sldNum" sz="quarter" idx="12"/>
          </p:nvPr>
        </p:nvSpPr>
        <p:spPr>
          <a:xfrm>
            <a:off x="8610600" y="6356350"/>
            <a:ext cx="2743200" cy="365125"/>
          </a:xfrm>
        </p:spPr>
        <p:txBody>
          <a:bodyPr anchor="ctr">
            <a:normAutofit/>
          </a:bodyPr>
          <a:lstStyle/>
          <a:p>
            <a:pPr>
              <a:spcAft>
                <a:spcPts val="600"/>
              </a:spcAft>
            </a:pPr>
            <a:fld id="{6CB6D02B-AA7C-9E48-A4B0-E44C094432E5}" type="slidenum">
              <a:rPr lang="en-US" smtClean="0"/>
              <a:pPr>
                <a:spcAft>
                  <a:spcPts val="600"/>
                </a:spcAft>
              </a:pPr>
              <a:t>2</a:t>
            </a:fld>
            <a:endParaRPr lang="en-US"/>
          </a:p>
        </p:txBody>
      </p:sp>
      <p:sp>
        <p:nvSpPr>
          <p:cNvPr id="5" name="Content Placeholder 4">
            <a:extLst>
              <a:ext uri="{FF2B5EF4-FFF2-40B4-BE49-F238E27FC236}">
                <a16:creationId xmlns:a16="http://schemas.microsoft.com/office/drawing/2014/main" id="{34AE332B-FE89-5E46-88B6-F07CE19A39A8}"/>
              </a:ext>
            </a:extLst>
          </p:cNvPr>
          <p:cNvSpPr>
            <a:spLocks noGrp="1"/>
          </p:cNvSpPr>
          <p:nvPr>
            <p:ph idx="1"/>
          </p:nvPr>
        </p:nvSpPr>
        <p:spPr/>
        <p:txBody>
          <a:bodyPr/>
          <a:lstStyle/>
          <a:p>
            <a:r>
              <a:rPr lang="en-US" dirty="0"/>
              <a:t>Learn how to analyze data from your classroom assessments to better understand what your students know and can do.</a:t>
            </a:r>
          </a:p>
          <a:p>
            <a:r>
              <a:rPr lang="en-US" dirty="0"/>
              <a:t>Determine how to set up scoring criteria to maximize the information you can get out of an assessment item.</a:t>
            </a:r>
          </a:p>
          <a:p>
            <a:r>
              <a:rPr lang="en-US" dirty="0"/>
              <a:t>Consider data for both individuals and across the classroom.</a:t>
            </a:r>
          </a:p>
        </p:txBody>
      </p:sp>
    </p:spTree>
    <p:extLst>
      <p:ext uri="{BB962C8B-B14F-4D97-AF65-F5344CB8AC3E}">
        <p14:creationId xmlns:p14="http://schemas.microsoft.com/office/powerpoint/2010/main" val="34801651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CA39E-6A10-40B7-BC6D-DE697D5FA09B}"/>
              </a:ext>
            </a:extLst>
          </p:cNvPr>
          <p:cNvSpPr>
            <a:spLocks noGrp="1"/>
          </p:cNvSpPr>
          <p:nvPr>
            <p:ph type="title"/>
          </p:nvPr>
        </p:nvSpPr>
        <p:spPr/>
        <p:txBody>
          <a:bodyPr/>
          <a:lstStyle/>
          <a:p>
            <a:r>
              <a:rPr lang="en-US" dirty="0"/>
              <a:t>Final point: Individual vs classroom</a:t>
            </a:r>
          </a:p>
        </p:txBody>
      </p:sp>
      <p:sp>
        <p:nvSpPr>
          <p:cNvPr id="3" name="Content Placeholder 2">
            <a:extLst>
              <a:ext uri="{FF2B5EF4-FFF2-40B4-BE49-F238E27FC236}">
                <a16:creationId xmlns:a16="http://schemas.microsoft.com/office/drawing/2014/main" id="{B5F47F75-46D4-4A11-AFA1-E4A478099437}"/>
              </a:ext>
            </a:extLst>
          </p:cNvPr>
          <p:cNvSpPr>
            <a:spLocks noGrp="1"/>
          </p:cNvSpPr>
          <p:nvPr>
            <p:ph idx="1"/>
          </p:nvPr>
        </p:nvSpPr>
        <p:spPr/>
        <p:txBody>
          <a:bodyPr/>
          <a:lstStyle/>
          <a:p>
            <a:r>
              <a:rPr lang="en-US" dirty="0"/>
              <a:t>As you are scoring individual papers, you should be thinking about the individual and what you have learned about his/her understanding of the content.</a:t>
            </a:r>
          </a:p>
          <a:p>
            <a:r>
              <a:rPr lang="en-US" dirty="0"/>
              <a:t>After you have scored all the papers, you should analyze the results for the classroom as a whole to see if there are specific areas you need to review or for lesson improvement.</a:t>
            </a:r>
          </a:p>
          <a:p>
            <a:r>
              <a:rPr lang="en-US" dirty="0"/>
              <a:t>Statistical analyses</a:t>
            </a:r>
          </a:p>
          <a:p>
            <a:pPr lvl="1"/>
            <a:r>
              <a:rPr lang="en-US" dirty="0"/>
              <a:t>Which items had the highest and lowest percentage correct?</a:t>
            </a:r>
          </a:p>
          <a:p>
            <a:pPr lvl="1"/>
            <a:r>
              <a:rPr lang="en-US" dirty="0"/>
              <a:t>Which wrong answers were most commonly chosen?</a:t>
            </a:r>
          </a:p>
          <a:p>
            <a:pPr lvl="1"/>
            <a:r>
              <a:rPr lang="en-US" dirty="0"/>
              <a:t>Which dimension of the rubric did students do best/worst on?</a:t>
            </a:r>
          </a:p>
        </p:txBody>
      </p:sp>
      <p:sp>
        <p:nvSpPr>
          <p:cNvPr id="4" name="Slide Number Placeholder 3">
            <a:extLst>
              <a:ext uri="{FF2B5EF4-FFF2-40B4-BE49-F238E27FC236}">
                <a16:creationId xmlns:a16="http://schemas.microsoft.com/office/drawing/2014/main" id="{A3F32194-2C46-472A-A69B-84C9BCAB90EC}"/>
              </a:ext>
            </a:extLst>
          </p:cNvPr>
          <p:cNvSpPr>
            <a:spLocks noGrp="1"/>
          </p:cNvSpPr>
          <p:nvPr>
            <p:ph type="sldNum" sz="quarter" idx="12"/>
          </p:nvPr>
        </p:nvSpPr>
        <p:spPr/>
        <p:txBody>
          <a:bodyPr/>
          <a:lstStyle/>
          <a:p>
            <a:fld id="{6CB6D02B-AA7C-9E48-A4B0-E44C094432E5}" type="slidenum">
              <a:rPr lang="en-US" smtClean="0"/>
              <a:t>20</a:t>
            </a:fld>
            <a:endParaRPr lang="en-US" dirty="0"/>
          </a:p>
        </p:txBody>
      </p:sp>
    </p:spTree>
    <p:extLst>
      <p:ext uri="{BB962C8B-B14F-4D97-AF65-F5344CB8AC3E}">
        <p14:creationId xmlns:p14="http://schemas.microsoft.com/office/powerpoint/2010/main" val="21113633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235E1-D176-4244-8F37-EB2DE6460D99}"/>
              </a:ext>
            </a:extLst>
          </p:cNvPr>
          <p:cNvSpPr>
            <a:spLocks noGrp="1"/>
          </p:cNvSpPr>
          <p:nvPr>
            <p:ph type="title"/>
          </p:nvPr>
        </p:nvSpPr>
        <p:spPr>
          <a:xfrm>
            <a:off x="838200" y="365125"/>
            <a:ext cx="10515600" cy="1325563"/>
          </a:xfrm>
        </p:spPr>
        <p:txBody>
          <a:bodyPr anchor="ctr">
            <a:normAutofit/>
          </a:bodyPr>
          <a:lstStyle/>
          <a:p>
            <a:r>
              <a:rPr lang="en-US" dirty="0"/>
              <a:t>Conclusion</a:t>
            </a:r>
          </a:p>
        </p:txBody>
      </p:sp>
      <p:sp>
        <p:nvSpPr>
          <p:cNvPr id="4" name="Slide Number Placeholder 3">
            <a:extLst>
              <a:ext uri="{FF2B5EF4-FFF2-40B4-BE49-F238E27FC236}">
                <a16:creationId xmlns:a16="http://schemas.microsoft.com/office/drawing/2014/main" id="{E3654065-7A58-4AA9-AF0F-D82A2F50031E}"/>
              </a:ext>
            </a:extLst>
          </p:cNvPr>
          <p:cNvSpPr>
            <a:spLocks noGrp="1"/>
          </p:cNvSpPr>
          <p:nvPr>
            <p:ph type="sldNum" sz="quarter" idx="12"/>
          </p:nvPr>
        </p:nvSpPr>
        <p:spPr>
          <a:xfrm>
            <a:off x="8610600" y="6356350"/>
            <a:ext cx="2743200" cy="365125"/>
          </a:xfrm>
        </p:spPr>
        <p:txBody>
          <a:bodyPr anchor="ctr">
            <a:normAutofit/>
          </a:bodyPr>
          <a:lstStyle/>
          <a:p>
            <a:pPr>
              <a:spcAft>
                <a:spcPts val="600"/>
              </a:spcAft>
            </a:pPr>
            <a:fld id="{6CB6D02B-AA7C-9E48-A4B0-E44C094432E5}" type="slidenum">
              <a:rPr lang="en-US" smtClean="0"/>
              <a:pPr>
                <a:spcAft>
                  <a:spcPts val="600"/>
                </a:spcAft>
              </a:pPr>
              <a:t>21</a:t>
            </a:fld>
            <a:endParaRPr lang="en-US"/>
          </a:p>
        </p:txBody>
      </p:sp>
      <p:sp>
        <p:nvSpPr>
          <p:cNvPr id="5" name="Content Placeholder 4">
            <a:extLst>
              <a:ext uri="{FF2B5EF4-FFF2-40B4-BE49-F238E27FC236}">
                <a16:creationId xmlns:a16="http://schemas.microsoft.com/office/drawing/2014/main" id="{C42BB711-486D-5E46-B401-6DE903D4B6FD}"/>
              </a:ext>
            </a:extLst>
          </p:cNvPr>
          <p:cNvSpPr>
            <a:spLocks noGrp="1"/>
          </p:cNvSpPr>
          <p:nvPr>
            <p:ph idx="1"/>
          </p:nvPr>
        </p:nvSpPr>
        <p:spPr/>
        <p:txBody>
          <a:bodyPr/>
          <a:lstStyle/>
          <a:p>
            <a:r>
              <a:rPr lang="en-US" dirty="0"/>
              <a:t>Considerations of analysis should always go hand-in-hand with assessment design.</a:t>
            </a:r>
          </a:p>
          <a:p>
            <a:r>
              <a:rPr lang="en-US" dirty="0"/>
              <a:t>Know what you want to learn about your students and what evidence you will need to gather to make the desired claims.</a:t>
            </a:r>
          </a:p>
          <a:p>
            <a:r>
              <a:rPr lang="en-US" dirty="0"/>
              <a:t>Focus as much on the incorrect/missing responses as the correct ones to learn about your students thinking.</a:t>
            </a:r>
          </a:p>
          <a:p>
            <a:r>
              <a:rPr lang="en-US" dirty="0"/>
              <a:t>Aggregate your test data to learn more about trends in your classroom that might reflect your teaching.</a:t>
            </a:r>
          </a:p>
        </p:txBody>
      </p:sp>
    </p:spTree>
    <p:extLst>
      <p:ext uri="{BB962C8B-B14F-4D97-AF65-F5344CB8AC3E}">
        <p14:creationId xmlns:p14="http://schemas.microsoft.com/office/powerpoint/2010/main" val="39423104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F4540E64-33A0-4414-970A-A7261C6DED3D}"/>
              </a:ext>
            </a:extLst>
          </p:cNvPr>
          <p:cNvSpPr>
            <a:spLocks noGrp="1"/>
          </p:cNvSpPr>
          <p:nvPr>
            <p:ph type="title"/>
          </p:nvPr>
        </p:nvSpPr>
        <p:spPr/>
        <p:txBody>
          <a:bodyPr/>
          <a:lstStyle/>
          <a:p>
            <a:r>
              <a:rPr lang="en-US" dirty="0"/>
              <a:t>Thank you for your time!</a:t>
            </a:r>
          </a:p>
        </p:txBody>
      </p:sp>
      <p:sp>
        <p:nvSpPr>
          <p:cNvPr id="4" name="Content Placeholder 3">
            <a:extLst>
              <a:ext uri="{FF2B5EF4-FFF2-40B4-BE49-F238E27FC236}">
                <a16:creationId xmlns:a16="http://schemas.microsoft.com/office/drawing/2014/main" id="{07D4164E-BED4-4873-B146-DDDC105FB359}"/>
              </a:ext>
            </a:extLst>
          </p:cNvPr>
          <p:cNvSpPr>
            <a:spLocks noGrp="1"/>
          </p:cNvSpPr>
          <p:nvPr>
            <p:ph idx="1"/>
          </p:nvPr>
        </p:nvSpPr>
        <p:spPr>
          <a:xfrm>
            <a:off x="838200" y="1690688"/>
            <a:ext cx="10515600" cy="4351338"/>
          </a:xfrm>
        </p:spPr>
        <p:txBody>
          <a:bodyPr>
            <a:normAutofit fontScale="92500"/>
          </a:bodyPr>
          <a:lstStyle/>
          <a:p>
            <a:pPr marL="0" indent="0">
              <a:buNone/>
            </a:pPr>
            <a:r>
              <a:rPr lang="en-US" i="1" dirty="0"/>
              <a:t>This recording was made available through the federal Striving Readers Comprehensive Literacy initiative, in partnership with the University of Kansas Center for Research on Learning.  The grant was awarded to the Kansas State Department of Education in 2017 and funds are being distributed to eight literacy projects across Kansas to improve literacy for children, birth through grade 12, at the community, regional and state levels. </a:t>
            </a:r>
          </a:p>
          <a:p>
            <a:pPr marL="0" indent="0">
              <a:buNone/>
            </a:pPr>
            <a:endParaRPr lang="en-US" dirty="0"/>
          </a:p>
          <a:p>
            <a:r>
              <a:rPr lang="en-US" dirty="0"/>
              <a:t>Contact information :</a:t>
            </a:r>
          </a:p>
          <a:p>
            <a:pPr lvl="1"/>
            <a:r>
              <a:rPr lang="en-US" dirty="0"/>
              <a:t>Marianne Perie, </a:t>
            </a:r>
            <a:r>
              <a:rPr lang="en-US" dirty="0">
                <a:hlinkClick r:id="rId3"/>
              </a:rPr>
              <a:t>mp@measurementinpractice.com</a:t>
            </a:r>
            <a:endParaRPr lang="en-US" dirty="0"/>
          </a:p>
          <a:p>
            <a:pPr lvl="1"/>
            <a:r>
              <a:rPr lang="en-US" dirty="0"/>
              <a:t>Beth Fultz, </a:t>
            </a:r>
            <a:r>
              <a:rPr lang="en-US" dirty="0">
                <a:hlinkClick r:id="rId4"/>
              </a:rPr>
              <a:t>bfultz@ksde.org</a:t>
            </a:r>
            <a:r>
              <a:rPr lang="en-US" dirty="0"/>
              <a:t> </a:t>
            </a:r>
          </a:p>
          <a:p>
            <a:pPr lvl="1"/>
            <a:r>
              <a:rPr lang="en-US" dirty="0"/>
              <a:t>Kimberly Muff, </a:t>
            </a:r>
            <a:r>
              <a:rPr lang="en-US" dirty="0">
                <a:hlinkClick r:id="rId5"/>
              </a:rPr>
              <a:t>kmuff@ksde.org</a:t>
            </a:r>
            <a:r>
              <a:rPr lang="en-US" dirty="0"/>
              <a:t> </a:t>
            </a:r>
          </a:p>
          <a:p>
            <a:pPr lvl="1"/>
            <a:endParaRPr lang="en-US" dirty="0"/>
          </a:p>
        </p:txBody>
      </p:sp>
      <p:sp>
        <p:nvSpPr>
          <p:cNvPr id="2" name="Slide Number Placeholder 1">
            <a:extLst>
              <a:ext uri="{FF2B5EF4-FFF2-40B4-BE49-F238E27FC236}">
                <a16:creationId xmlns:a16="http://schemas.microsoft.com/office/drawing/2014/main" id="{BFE2F2EC-8BA7-40F0-B71C-2CB15DE17EA4}"/>
              </a:ext>
            </a:extLst>
          </p:cNvPr>
          <p:cNvSpPr>
            <a:spLocks noGrp="1"/>
          </p:cNvSpPr>
          <p:nvPr>
            <p:ph type="sldNum" sz="quarter" idx="12"/>
          </p:nvPr>
        </p:nvSpPr>
        <p:spPr/>
        <p:txBody>
          <a:bodyPr/>
          <a:lstStyle/>
          <a:p>
            <a:fld id="{F94C5651-F708-497B-A598-45F059B6BCA7}" type="slidenum">
              <a:rPr lang="en-US" smtClean="0"/>
              <a:t>22</a:t>
            </a:fld>
            <a:endParaRPr lang="en-US"/>
          </a:p>
        </p:txBody>
      </p:sp>
    </p:spTree>
    <p:extLst>
      <p:ext uri="{BB962C8B-B14F-4D97-AF65-F5344CB8AC3E}">
        <p14:creationId xmlns:p14="http://schemas.microsoft.com/office/powerpoint/2010/main" val="32711819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463B2-9CEB-470C-8E5D-E6A2D8950AF7}"/>
              </a:ext>
            </a:extLst>
          </p:cNvPr>
          <p:cNvSpPr>
            <a:spLocks noGrp="1"/>
          </p:cNvSpPr>
          <p:nvPr>
            <p:ph type="title"/>
          </p:nvPr>
        </p:nvSpPr>
        <p:spPr/>
        <p:txBody>
          <a:bodyPr/>
          <a:lstStyle/>
          <a:p>
            <a:r>
              <a:rPr lang="en-US" dirty="0"/>
              <a:t>Accompany Course #3</a:t>
            </a:r>
          </a:p>
        </p:txBody>
      </p:sp>
      <p:sp>
        <p:nvSpPr>
          <p:cNvPr id="3" name="Content Placeholder 2">
            <a:extLst>
              <a:ext uri="{FF2B5EF4-FFF2-40B4-BE49-F238E27FC236}">
                <a16:creationId xmlns:a16="http://schemas.microsoft.com/office/drawing/2014/main" id="{AD852486-13DE-4F99-ABF3-60A6BE6C9EA9}"/>
              </a:ext>
            </a:extLst>
          </p:cNvPr>
          <p:cNvSpPr>
            <a:spLocks noGrp="1"/>
          </p:cNvSpPr>
          <p:nvPr>
            <p:ph idx="1"/>
          </p:nvPr>
        </p:nvSpPr>
        <p:spPr/>
        <p:txBody>
          <a:bodyPr/>
          <a:lstStyle/>
          <a:p>
            <a:r>
              <a:rPr lang="en-US" dirty="0"/>
              <a:t>This presentation assumes you have completed the third assessment literacy course on designing classroom assessments.</a:t>
            </a:r>
          </a:p>
          <a:p>
            <a:r>
              <a:rPr lang="en-US" dirty="0"/>
              <a:t>It will repeat a little to show why the overlap is important.</a:t>
            </a:r>
          </a:p>
        </p:txBody>
      </p:sp>
      <p:sp>
        <p:nvSpPr>
          <p:cNvPr id="4" name="Slide Number Placeholder 3">
            <a:extLst>
              <a:ext uri="{FF2B5EF4-FFF2-40B4-BE49-F238E27FC236}">
                <a16:creationId xmlns:a16="http://schemas.microsoft.com/office/drawing/2014/main" id="{36B300BB-CF7A-409A-A439-1BEA48563530}"/>
              </a:ext>
            </a:extLst>
          </p:cNvPr>
          <p:cNvSpPr>
            <a:spLocks noGrp="1"/>
          </p:cNvSpPr>
          <p:nvPr>
            <p:ph type="sldNum" sz="quarter" idx="12"/>
          </p:nvPr>
        </p:nvSpPr>
        <p:spPr/>
        <p:txBody>
          <a:bodyPr/>
          <a:lstStyle/>
          <a:p>
            <a:fld id="{6CB6D02B-AA7C-9E48-A4B0-E44C094432E5}" type="slidenum">
              <a:rPr lang="en-US" smtClean="0"/>
              <a:t>3</a:t>
            </a:fld>
            <a:endParaRPr lang="en-US" dirty="0"/>
          </a:p>
        </p:txBody>
      </p:sp>
    </p:spTree>
    <p:extLst>
      <p:ext uri="{BB962C8B-B14F-4D97-AF65-F5344CB8AC3E}">
        <p14:creationId xmlns:p14="http://schemas.microsoft.com/office/powerpoint/2010/main" val="35311589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46996-6F02-0840-B9FE-91319BEB4D9D}"/>
              </a:ext>
            </a:extLst>
          </p:cNvPr>
          <p:cNvSpPr>
            <a:spLocks noGrp="1"/>
          </p:cNvSpPr>
          <p:nvPr>
            <p:ph type="title"/>
          </p:nvPr>
        </p:nvSpPr>
        <p:spPr/>
        <p:txBody>
          <a:bodyPr/>
          <a:lstStyle/>
          <a:p>
            <a:r>
              <a:rPr lang="en-US" dirty="0"/>
              <a:t>Aligning to purpose from design to analysis</a:t>
            </a:r>
          </a:p>
        </p:txBody>
      </p:sp>
      <p:sp>
        <p:nvSpPr>
          <p:cNvPr id="3" name="Content Placeholder 2">
            <a:extLst>
              <a:ext uri="{FF2B5EF4-FFF2-40B4-BE49-F238E27FC236}">
                <a16:creationId xmlns:a16="http://schemas.microsoft.com/office/drawing/2014/main" id="{7A8C5048-2A69-D349-AC25-B1FEE20196F2}"/>
              </a:ext>
            </a:extLst>
          </p:cNvPr>
          <p:cNvSpPr>
            <a:spLocks noGrp="1"/>
          </p:cNvSpPr>
          <p:nvPr>
            <p:ph idx="1"/>
          </p:nvPr>
        </p:nvSpPr>
        <p:spPr/>
        <p:txBody>
          <a:bodyPr>
            <a:normAutofit/>
          </a:bodyPr>
          <a:lstStyle/>
          <a:p>
            <a:r>
              <a:rPr lang="en-US" dirty="0"/>
              <a:t>The first thing to ask yourself is what do you want to learn about the student(s) from this assessment. </a:t>
            </a:r>
          </a:p>
          <a:p>
            <a:pPr lvl="1"/>
            <a:r>
              <a:rPr lang="en-US" dirty="0">
                <a:effectLst/>
                <a:latin typeface="Calibri" panose="020F0502020204030204" pitchFamily="34" charset="0"/>
                <a:ea typeface="Times New Roman" panose="02020603050405020304" pitchFamily="18" charset="0"/>
                <a:cs typeface="Times New Roman" panose="02020603050405020304" pitchFamily="18" charset="0"/>
              </a:rPr>
              <a:t>Have they mastered X?</a:t>
            </a:r>
          </a:p>
          <a:p>
            <a:pPr lvl="1"/>
            <a:r>
              <a:rPr lang="en-US" dirty="0">
                <a:effectLst/>
                <a:latin typeface="Calibri" panose="020F0502020204030204" pitchFamily="34" charset="0"/>
                <a:ea typeface="Times New Roman" panose="02020603050405020304" pitchFamily="18" charset="0"/>
                <a:cs typeface="Times New Roman" panose="02020603050405020304" pitchFamily="18" charset="0"/>
              </a:rPr>
              <a:t>How well can they generalize and apply their understanding?</a:t>
            </a:r>
          </a:p>
          <a:p>
            <a:pPr lvl="1"/>
            <a:r>
              <a:rPr lang="en-US" dirty="0">
                <a:effectLst/>
                <a:latin typeface="Calibri" panose="020F0502020204030204" pitchFamily="34" charset="0"/>
                <a:ea typeface="Times New Roman" panose="02020603050405020304" pitchFamily="18" charset="0"/>
                <a:cs typeface="Times New Roman" panose="02020603050405020304" pitchFamily="18" charset="0"/>
              </a:rPr>
              <a:t>What complexity of text can they work with?</a:t>
            </a:r>
            <a:endParaRPr lang="en-US" dirty="0"/>
          </a:p>
          <a:p>
            <a:r>
              <a:rPr lang="en-US" dirty="0"/>
              <a:t>What will you do with the information?</a:t>
            </a:r>
          </a:p>
          <a:p>
            <a:pPr lvl="1"/>
            <a:r>
              <a:rPr lang="en-US" dirty="0"/>
              <a:t>Give a grade?</a:t>
            </a:r>
          </a:p>
          <a:p>
            <a:pPr lvl="1"/>
            <a:r>
              <a:rPr lang="en-US" dirty="0"/>
              <a:t>Group students by understanding?</a:t>
            </a:r>
          </a:p>
          <a:p>
            <a:pPr lvl="1"/>
            <a:r>
              <a:rPr lang="en-US" dirty="0"/>
              <a:t>Learn where they need additional support?</a:t>
            </a:r>
          </a:p>
          <a:p>
            <a:pPr lvl="1"/>
            <a:r>
              <a:rPr lang="en-US" dirty="0"/>
              <a:t>Determine the best text to assign next?</a:t>
            </a:r>
          </a:p>
          <a:p>
            <a:pPr lvl="1"/>
            <a:endParaRPr lang="en-US" dirty="0"/>
          </a:p>
        </p:txBody>
      </p:sp>
      <p:sp>
        <p:nvSpPr>
          <p:cNvPr id="4" name="Slide Number Placeholder 3">
            <a:extLst>
              <a:ext uri="{FF2B5EF4-FFF2-40B4-BE49-F238E27FC236}">
                <a16:creationId xmlns:a16="http://schemas.microsoft.com/office/drawing/2014/main" id="{7E93354E-D4A4-CA4B-BEA8-9D2E34F3D5FD}"/>
              </a:ext>
            </a:extLst>
          </p:cNvPr>
          <p:cNvSpPr>
            <a:spLocks noGrp="1"/>
          </p:cNvSpPr>
          <p:nvPr>
            <p:ph type="sldNum" sz="quarter" idx="12"/>
          </p:nvPr>
        </p:nvSpPr>
        <p:spPr/>
        <p:txBody>
          <a:bodyPr/>
          <a:lstStyle/>
          <a:p>
            <a:fld id="{6CB6D02B-AA7C-9E48-A4B0-E44C094432E5}" type="slidenum">
              <a:rPr lang="en-US" smtClean="0"/>
              <a:t>4</a:t>
            </a:fld>
            <a:endParaRPr lang="en-US" dirty="0"/>
          </a:p>
        </p:txBody>
      </p:sp>
    </p:spTree>
    <p:extLst>
      <p:ext uri="{BB962C8B-B14F-4D97-AF65-F5344CB8AC3E}">
        <p14:creationId xmlns:p14="http://schemas.microsoft.com/office/powerpoint/2010/main" val="42328452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DFF026-CF61-FA48-B608-F3E6A575DD64}"/>
              </a:ext>
            </a:extLst>
          </p:cNvPr>
          <p:cNvSpPr>
            <a:spLocks noGrp="1"/>
          </p:cNvSpPr>
          <p:nvPr>
            <p:ph type="title"/>
          </p:nvPr>
        </p:nvSpPr>
        <p:spPr/>
        <p:txBody>
          <a:bodyPr/>
          <a:lstStyle/>
          <a:p>
            <a:r>
              <a:rPr lang="en-US" dirty="0"/>
              <a:t>Match the Analysis to the Design</a:t>
            </a:r>
          </a:p>
        </p:txBody>
      </p:sp>
      <p:sp>
        <p:nvSpPr>
          <p:cNvPr id="3" name="Content Placeholder 2">
            <a:extLst>
              <a:ext uri="{FF2B5EF4-FFF2-40B4-BE49-F238E27FC236}">
                <a16:creationId xmlns:a16="http://schemas.microsoft.com/office/drawing/2014/main" id="{296B45A8-1C39-CE45-B859-A3C6476F96EC}"/>
              </a:ext>
            </a:extLst>
          </p:cNvPr>
          <p:cNvSpPr>
            <a:spLocks noGrp="1"/>
          </p:cNvSpPr>
          <p:nvPr>
            <p:ph idx="1"/>
          </p:nvPr>
        </p:nvSpPr>
        <p:spPr/>
        <p:txBody>
          <a:bodyPr/>
          <a:lstStyle/>
          <a:p>
            <a:r>
              <a:rPr lang="en-US" dirty="0"/>
              <a:t>What item types are used?</a:t>
            </a:r>
          </a:p>
          <a:p>
            <a:pPr lvl="1"/>
            <a:r>
              <a:rPr lang="en-US" dirty="0"/>
              <a:t>Multiple-choice?</a:t>
            </a:r>
          </a:p>
          <a:p>
            <a:pPr lvl="1"/>
            <a:r>
              <a:rPr lang="en-US" dirty="0"/>
              <a:t>Multi-select?</a:t>
            </a:r>
          </a:p>
          <a:p>
            <a:pPr lvl="1"/>
            <a:r>
              <a:rPr lang="en-US" dirty="0"/>
              <a:t>Short answer?</a:t>
            </a:r>
          </a:p>
          <a:p>
            <a:pPr lvl="1"/>
            <a:r>
              <a:rPr lang="en-US" dirty="0"/>
              <a:t>Essay?</a:t>
            </a:r>
          </a:p>
          <a:p>
            <a:pPr lvl="1"/>
            <a:r>
              <a:rPr lang="en-US" dirty="0"/>
              <a:t>Performance task?</a:t>
            </a:r>
          </a:p>
          <a:p>
            <a:r>
              <a:rPr lang="en-US" dirty="0"/>
              <a:t>Match the scoring to the item type.</a:t>
            </a:r>
          </a:p>
          <a:p>
            <a:r>
              <a:rPr lang="en-US" dirty="0"/>
              <a:t>Focus on the evidence you need to collect to make a claim about your students’ knowledge and skills.</a:t>
            </a:r>
          </a:p>
        </p:txBody>
      </p:sp>
      <p:sp>
        <p:nvSpPr>
          <p:cNvPr id="4" name="Slide Number Placeholder 3">
            <a:extLst>
              <a:ext uri="{FF2B5EF4-FFF2-40B4-BE49-F238E27FC236}">
                <a16:creationId xmlns:a16="http://schemas.microsoft.com/office/drawing/2014/main" id="{DEFF0AA1-42C5-2945-8B37-E4ADA9D8194A}"/>
              </a:ext>
            </a:extLst>
          </p:cNvPr>
          <p:cNvSpPr>
            <a:spLocks noGrp="1"/>
          </p:cNvSpPr>
          <p:nvPr>
            <p:ph type="sldNum" sz="quarter" idx="12"/>
          </p:nvPr>
        </p:nvSpPr>
        <p:spPr/>
        <p:txBody>
          <a:bodyPr/>
          <a:lstStyle/>
          <a:p>
            <a:fld id="{6CB6D02B-AA7C-9E48-A4B0-E44C094432E5}" type="slidenum">
              <a:rPr lang="en-US" smtClean="0"/>
              <a:t>5</a:t>
            </a:fld>
            <a:endParaRPr lang="en-US" dirty="0"/>
          </a:p>
        </p:txBody>
      </p:sp>
    </p:spTree>
    <p:extLst>
      <p:ext uri="{BB962C8B-B14F-4D97-AF65-F5344CB8AC3E}">
        <p14:creationId xmlns:p14="http://schemas.microsoft.com/office/powerpoint/2010/main" val="4133908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974A9C-321C-46CF-A1F7-3BC74A9ADE30}"/>
              </a:ext>
            </a:extLst>
          </p:cNvPr>
          <p:cNvSpPr>
            <a:spLocks noGrp="1"/>
          </p:cNvSpPr>
          <p:nvPr>
            <p:ph type="title"/>
          </p:nvPr>
        </p:nvSpPr>
        <p:spPr/>
        <p:txBody>
          <a:bodyPr/>
          <a:lstStyle/>
          <a:p>
            <a:r>
              <a:rPr lang="en-US" dirty="0"/>
              <a:t>Scoring as Evidence</a:t>
            </a:r>
          </a:p>
        </p:txBody>
      </p:sp>
      <p:sp>
        <p:nvSpPr>
          <p:cNvPr id="3" name="Content Placeholder 2">
            <a:extLst>
              <a:ext uri="{FF2B5EF4-FFF2-40B4-BE49-F238E27FC236}">
                <a16:creationId xmlns:a16="http://schemas.microsoft.com/office/drawing/2014/main" id="{161695A4-3286-4BA6-9E0B-C1118DCEA30B}"/>
              </a:ext>
            </a:extLst>
          </p:cNvPr>
          <p:cNvSpPr>
            <a:spLocks noGrp="1"/>
          </p:cNvSpPr>
          <p:nvPr>
            <p:ph idx="1"/>
          </p:nvPr>
        </p:nvSpPr>
        <p:spPr/>
        <p:txBody>
          <a:bodyPr/>
          <a:lstStyle/>
          <a:p>
            <a:r>
              <a:rPr lang="en-US" dirty="0"/>
              <a:t>We need a set of rules for interpreting student performance on a task.</a:t>
            </a:r>
          </a:p>
          <a:p>
            <a:r>
              <a:rPr lang="en-US" dirty="0"/>
              <a:t>These rules can be an answer key, rating scale, or rubric</a:t>
            </a:r>
          </a:p>
          <a:p>
            <a:r>
              <a:rPr lang="en-US" dirty="0"/>
              <a:t>In developing the rules, consider</a:t>
            </a:r>
          </a:p>
          <a:p>
            <a:pPr lvl="1"/>
            <a:r>
              <a:rPr lang="en-US" dirty="0"/>
              <a:t>What does mastery look like?</a:t>
            </a:r>
          </a:p>
          <a:p>
            <a:pPr lvl="1"/>
            <a:r>
              <a:rPr lang="en-US" dirty="0"/>
              <a:t>What evidence would I need to determine what to do next for the student? The class?</a:t>
            </a:r>
          </a:p>
          <a:p>
            <a:r>
              <a:rPr lang="en-US" dirty="0"/>
              <a:t>Rules will also vary by task type.</a:t>
            </a:r>
          </a:p>
        </p:txBody>
      </p:sp>
      <p:sp>
        <p:nvSpPr>
          <p:cNvPr id="4" name="Slide Number Placeholder 3">
            <a:extLst>
              <a:ext uri="{FF2B5EF4-FFF2-40B4-BE49-F238E27FC236}">
                <a16:creationId xmlns:a16="http://schemas.microsoft.com/office/drawing/2014/main" id="{98C1EC4E-7723-4251-92C7-72898B54990C}"/>
              </a:ext>
            </a:extLst>
          </p:cNvPr>
          <p:cNvSpPr>
            <a:spLocks noGrp="1"/>
          </p:cNvSpPr>
          <p:nvPr>
            <p:ph type="sldNum" sz="quarter" idx="12"/>
          </p:nvPr>
        </p:nvSpPr>
        <p:spPr/>
        <p:txBody>
          <a:bodyPr/>
          <a:lstStyle/>
          <a:p>
            <a:fld id="{6CB6D02B-AA7C-9E48-A4B0-E44C094432E5}" type="slidenum">
              <a:rPr lang="en-US" smtClean="0"/>
              <a:t>6</a:t>
            </a:fld>
            <a:endParaRPr lang="en-US" dirty="0"/>
          </a:p>
        </p:txBody>
      </p:sp>
    </p:spTree>
    <p:extLst>
      <p:ext uri="{BB962C8B-B14F-4D97-AF65-F5344CB8AC3E}">
        <p14:creationId xmlns:p14="http://schemas.microsoft.com/office/powerpoint/2010/main" val="1501483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8549C-8C6D-4F5B-9E2F-6528A8E6FEFB}"/>
              </a:ext>
            </a:extLst>
          </p:cNvPr>
          <p:cNvSpPr>
            <a:spLocks noGrp="1"/>
          </p:cNvSpPr>
          <p:nvPr>
            <p:ph type="title"/>
          </p:nvPr>
        </p:nvSpPr>
        <p:spPr/>
        <p:txBody>
          <a:bodyPr/>
          <a:lstStyle/>
          <a:p>
            <a:r>
              <a:rPr lang="en-US" dirty="0"/>
              <a:t>Right/Wrong Questions</a:t>
            </a:r>
          </a:p>
        </p:txBody>
      </p:sp>
      <p:sp>
        <p:nvSpPr>
          <p:cNvPr id="3" name="Content Placeholder 2">
            <a:extLst>
              <a:ext uri="{FF2B5EF4-FFF2-40B4-BE49-F238E27FC236}">
                <a16:creationId xmlns:a16="http://schemas.microsoft.com/office/drawing/2014/main" id="{C65EA33E-C4A9-4652-8B86-7E6E8DA5324D}"/>
              </a:ext>
            </a:extLst>
          </p:cNvPr>
          <p:cNvSpPr>
            <a:spLocks noGrp="1"/>
          </p:cNvSpPr>
          <p:nvPr>
            <p:ph idx="1"/>
          </p:nvPr>
        </p:nvSpPr>
        <p:spPr/>
        <p:txBody>
          <a:bodyPr/>
          <a:lstStyle/>
          <a:p>
            <a:r>
              <a:rPr lang="en-US" dirty="0"/>
              <a:t>Psychometricians call these dichotomous items.</a:t>
            </a:r>
          </a:p>
          <a:p>
            <a:r>
              <a:rPr lang="en-US" dirty="0"/>
              <a:t>Items that are scored right/wrong can still provide more information than that.</a:t>
            </a:r>
          </a:p>
          <a:p>
            <a:pPr lvl="1"/>
            <a:r>
              <a:rPr lang="en-US" dirty="0"/>
              <a:t>If the test is designed to provide distractor information, it can tell you if a student is making systemic errors or if multiple students in the class are making the same error.</a:t>
            </a:r>
          </a:p>
          <a:p>
            <a:pPr lvl="1"/>
            <a:r>
              <a:rPr lang="en-US" dirty="0"/>
              <a:t>For the multiple-choice items, are incorrect choices linked to the same standard or the same passage?</a:t>
            </a:r>
          </a:p>
          <a:p>
            <a:pPr lvl="2"/>
            <a:r>
              <a:rPr lang="en-US" dirty="0"/>
              <a:t>Is the standard challenging, or is it the text complexity?</a:t>
            </a:r>
          </a:p>
          <a:p>
            <a:pPr lvl="1"/>
            <a:endParaRPr lang="en-US" dirty="0"/>
          </a:p>
        </p:txBody>
      </p:sp>
      <p:sp>
        <p:nvSpPr>
          <p:cNvPr id="4" name="Slide Number Placeholder 3">
            <a:extLst>
              <a:ext uri="{FF2B5EF4-FFF2-40B4-BE49-F238E27FC236}">
                <a16:creationId xmlns:a16="http://schemas.microsoft.com/office/drawing/2014/main" id="{5AAF61FA-A6F8-479E-81E6-FC0EC4A4568D}"/>
              </a:ext>
            </a:extLst>
          </p:cNvPr>
          <p:cNvSpPr>
            <a:spLocks noGrp="1"/>
          </p:cNvSpPr>
          <p:nvPr>
            <p:ph type="sldNum" sz="quarter" idx="12"/>
          </p:nvPr>
        </p:nvSpPr>
        <p:spPr/>
        <p:txBody>
          <a:bodyPr/>
          <a:lstStyle/>
          <a:p>
            <a:fld id="{6CB6D02B-AA7C-9E48-A4B0-E44C094432E5}" type="slidenum">
              <a:rPr lang="en-US" smtClean="0"/>
              <a:t>7</a:t>
            </a:fld>
            <a:endParaRPr lang="en-US" dirty="0"/>
          </a:p>
        </p:txBody>
      </p:sp>
    </p:spTree>
    <p:extLst>
      <p:ext uri="{BB962C8B-B14F-4D97-AF65-F5344CB8AC3E}">
        <p14:creationId xmlns:p14="http://schemas.microsoft.com/office/powerpoint/2010/main" val="576083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4713C-A155-460F-BD83-00BC04FD9AFE}"/>
              </a:ext>
            </a:extLst>
          </p:cNvPr>
          <p:cNvSpPr>
            <a:spLocks noGrp="1"/>
          </p:cNvSpPr>
          <p:nvPr>
            <p:ph type="title"/>
          </p:nvPr>
        </p:nvSpPr>
        <p:spPr/>
        <p:txBody>
          <a:bodyPr/>
          <a:lstStyle/>
          <a:p>
            <a:r>
              <a:rPr lang="en-US" dirty="0"/>
              <a:t>Multi-select</a:t>
            </a:r>
          </a:p>
        </p:txBody>
      </p:sp>
      <p:sp>
        <p:nvSpPr>
          <p:cNvPr id="3" name="Content Placeholder 2">
            <a:extLst>
              <a:ext uri="{FF2B5EF4-FFF2-40B4-BE49-F238E27FC236}">
                <a16:creationId xmlns:a16="http://schemas.microsoft.com/office/drawing/2014/main" id="{65B6BF0B-504F-4578-BD22-DFBF2314BC98}"/>
              </a:ext>
            </a:extLst>
          </p:cNvPr>
          <p:cNvSpPr>
            <a:spLocks noGrp="1"/>
          </p:cNvSpPr>
          <p:nvPr>
            <p:ph idx="1"/>
          </p:nvPr>
        </p:nvSpPr>
        <p:spPr>
          <a:xfrm>
            <a:off x="838200" y="1571946"/>
            <a:ext cx="10515600" cy="4480097"/>
          </a:xfrm>
        </p:spPr>
        <p:txBody>
          <a:bodyPr/>
          <a:lstStyle/>
          <a:p>
            <a:r>
              <a:rPr lang="en-US" dirty="0"/>
              <a:t>These can be tricky to score…</a:t>
            </a:r>
          </a:p>
          <a:p>
            <a:r>
              <a:rPr lang="en-US" dirty="0"/>
              <a:t>Let’s say you have 7 possible answer choices and 3 are correct.</a:t>
            </a:r>
          </a:p>
          <a:p>
            <a:pPr lvl="1"/>
            <a:r>
              <a:rPr lang="en-US" dirty="0"/>
              <a:t>One point for every right answer?</a:t>
            </a:r>
          </a:p>
          <a:p>
            <a:pPr lvl="2"/>
            <a:r>
              <a:rPr lang="en-US" dirty="0"/>
              <a:t>What if the student selected 3 right answers but also selected a 4</a:t>
            </a:r>
            <a:r>
              <a:rPr lang="en-US" baseline="30000" dirty="0"/>
              <a:t>th</a:t>
            </a:r>
            <a:r>
              <a:rPr lang="en-US" dirty="0"/>
              <a:t>, wrong, answer?</a:t>
            </a:r>
          </a:p>
          <a:p>
            <a:pPr lvl="1"/>
            <a:r>
              <a:rPr lang="en-US" dirty="0"/>
              <a:t>Is knowing not to select an answer choice as important as knowing which to select?</a:t>
            </a:r>
          </a:p>
          <a:p>
            <a:pPr lvl="2"/>
            <a:r>
              <a:rPr lang="en-US" dirty="0"/>
              <a:t>One point for every answer choice that matches key (checked or not checked)</a:t>
            </a:r>
          </a:p>
          <a:p>
            <a:r>
              <a:rPr lang="en-US" dirty="0"/>
              <a:t>You can weight this, too. If you want this item to be worth 2 points, and the student got 5/7 correct, convert to a percentage and multiply by the number of points: 5 ÷ 7 = .714 * 2 = 1.4</a:t>
            </a:r>
          </a:p>
        </p:txBody>
      </p:sp>
      <p:sp>
        <p:nvSpPr>
          <p:cNvPr id="4" name="Slide Number Placeholder 3">
            <a:extLst>
              <a:ext uri="{FF2B5EF4-FFF2-40B4-BE49-F238E27FC236}">
                <a16:creationId xmlns:a16="http://schemas.microsoft.com/office/drawing/2014/main" id="{152EB813-A18D-4D95-9321-FA6624AB0F0B}"/>
              </a:ext>
            </a:extLst>
          </p:cNvPr>
          <p:cNvSpPr>
            <a:spLocks noGrp="1"/>
          </p:cNvSpPr>
          <p:nvPr>
            <p:ph type="sldNum" sz="quarter" idx="12"/>
          </p:nvPr>
        </p:nvSpPr>
        <p:spPr/>
        <p:txBody>
          <a:bodyPr/>
          <a:lstStyle/>
          <a:p>
            <a:fld id="{6CB6D02B-AA7C-9E48-A4B0-E44C094432E5}" type="slidenum">
              <a:rPr lang="en-US" smtClean="0"/>
              <a:t>8</a:t>
            </a:fld>
            <a:endParaRPr lang="en-US" dirty="0"/>
          </a:p>
        </p:txBody>
      </p:sp>
    </p:spTree>
    <p:extLst>
      <p:ext uri="{BB962C8B-B14F-4D97-AF65-F5344CB8AC3E}">
        <p14:creationId xmlns:p14="http://schemas.microsoft.com/office/powerpoint/2010/main" val="2331942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FFE811-C578-43F1-A60F-6B581B309070}"/>
              </a:ext>
            </a:extLst>
          </p:cNvPr>
          <p:cNvSpPr>
            <a:spLocks noGrp="1"/>
          </p:cNvSpPr>
          <p:nvPr>
            <p:ph type="title"/>
          </p:nvPr>
        </p:nvSpPr>
        <p:spPr/>
        <p:txBody>
          <a:bodyPr/>
          <a:lstStyle/>
          <a:p>
            <a:r>
              <a:rPr lang="en-US" dirty="0"/>
              <a:t>Multi-select (continued)</a:t>
            </a:r>
          </a:p>
        </p:txBody>
      </p:sp>
      <p:sp>
        <p:nvSpPr>
          <p:cNvPr id="3" name="Content Placeholder 2">
            <a:extLst>
              <a:ext uri="{FF2B5EF4-FFF2-40B4-BE49-F238E27FC236}">
                <a16:creationId xmlns:a16="http://schemas.microsoft.com/office/drawing/2014/main" id="{7C215141-B7DA-4FF6-A466-780D20AB4903}"/>
              </a:ext>
            </a:extLst>
          </p:cNvPr>
          <p:cNvSpPr>
            <a:spLocks noGrp="1"/>
          </p:cNvSpPr>
          <p:nvPr>
            <p:ph idx="1"/>
          </p:nvPr>
        </p:nvSpPr>
        <p:spPr/>
        <p:txBody>
          <a:bodyPr/>
          <a:lstStyle/>
          <a:p>
            <a:r>
              <a:rPr lang="en-US" dirty="0"/>
              <a:t>Again, it is important to track which mistakes students made. </a:t>
            </a:r>
          </a:p>
          <a:p>
            <a:r>
              <a:rPr lang="en-US" dirty="0"/>
              <a:t>You always want to learn from student errors. </a:t>
            </a:r>
          </a:p>
          <a:p>
            <a:r>
              <a:rPr lang="en-US" dirty="0"/>
              <a:t>What wrong answer choice were students most likely to select? What does that tell you?</a:t>
            </a:r>
          </a:p>
          <a:p>
            <a:r>
              <a:rPr lang="en-US" dirty="0"/>
              <a:t>Which correct answer choice were they most likely to miss?  Why?</a:t>
            </a:r>
          </a:p>
        </p:txBody>
      </p:sp>
      <p:sp>
        <p:nvSpPr>
          <p:cNvPr id="4" name="Slide Number Placeholder 3">
            <a:extLst>
              <a:ext uri="{FF2B5EF4-FFF2-40B4-BE49-F238E27FC236}">
                <a16:creationId xmlns:a16="http://schemas.microsoft.com/office/drawing/2014/main" id="{56B07D18-C71E-45D0-9543-8417DAC52EA2}"/>
              </a:ext>
            </a:extLst>
          </p:cNvPr>
          <p:cNvSpPr>
            <a:spLocks noGrp="1"/>
          </p:cNvSpPr>
          <p:nvPr>
            <p:ph type="sldNum" sz="quarter" idx="12"/>
          </p:nvPr>
        </p:nvSpPr>
        <p:spPr/>
        <p:txBody>
          <a:bodyPr/>
          <a:lstStyle/>
          <a:p>
            <a:fld id="{6CB6D02B-AA7C-9E48-A4B0-E44C094432E5}" type="slidenum">
              <a:rPr lang="en-US" smtClean="0"/>
              <a:t>9</a:t>
            </a:fld>
            <a:endParaRPr lang="en-US" dirty="0"/>
          </a:p>
        </p:txBody>
      </p:sp>
    </p:spTree>
    <p:extLst>
      <p:ext uri="{BB962C8B-B14F-4D97-AF65-F5344CB8AC3E}">
        <p14:creationId xmlns:p14="http://schemas.microsoft.com/office/powerpoint/2010/main" val="3995610330"/>
      </p:ext>
    </p:extLst>
  </p:cSld>
  <p:clrMapOvr>
    <a:masterClrMapping/>
  </p:clrMapOvr>
</p:sld>
</file>

<file path=ppt/theme/theme1.xml><?xml version="1.0" encoding="utf-8"?>
<a:theme xmlns:a="http://schemas.openxmlformats.org/drawingml/2006/main" name="MP squared">
  <a:themeElements>
    <a:clrScheme name="MP">
      <a:dk1>
        <a:srgbClr val="572D6B"/>
      </a:dk1>
      <a:lt1>
        <a:sysClr val="window" lastClr="FFFFFF"/>
      </a:lt1>
      <a:dk2>
        <a:srgbClr val="595959"/>
      </a:dk2>
      <a:lt2>
        <a:srgbClr val="E7E6E6"/>
      </a:lt2>
      <a:accent1>
        <a:srgbClr val="572D6B"/>
      </a:accent1>
      <a:accent2>
        <a:srgbClr val="934FB5"/>
      </a:accent2>
      <a:accent3>
        <a:srgbClr val="A5A5A5"/>
      </a:accent3>
      <a:accent4>
        <a:srgbClr val="30193B"/>
      </a:accent4>
      <a:accent5>
        <a:srgbClr val="3F3F3F"/>
      </a:accent5>
      <a:accent6>
        <a:srgbClr val="D0B3DF"/>
      </a:accent6>
      <a:hlink>
        <a:srgbClr val="7E429C"/>
      </a:hlink>
      <a:folHlink>
        <a:srgbClr val="D0B3D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P squared" id="{C375E64D-490E-4B06-A8D3-2824ACB39417}" vid="{5359EED5-9F33-463C-8F81-F48D3CE6115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MP squared</Template>
  <TotalTime>10707</TotalTime>
  <Words>4515</Words>
  <Application>Microsoft Office PowerPoint</Application>
  <PresentationFormat>Widescreen</PresentationFormat>
  <Paragraphs>304</Paragraphs>
  <Slides>22</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Calibri Light</vt:lpstr>
      <vt:lpstr>Times New Roman</vt:lpstr>
      <vt:lpstr>MP squared</vt:lpstr>
      <vt:lpstr>LiNK Assessment Literacy: Analyzing Classroom Assessments</vt:lpstr>
      <vt:lpstr>Goals for presentation</vt:lpstr>
      <vt:lpstr>Accompany Course #3</vt:lpstr>
      <vt:lpstr>Aligning to purpose from design to analysis</vt:lpstr>
      <vt:lpstr>Match the Analysis to the Design</vt:lpstr>
      <vt:lpstr>Scoring as Evidence</vt:lpstr>
      <vt:lpstr>Right/Wrong Questions</vt:lpstr>
      <vt:lpstr>Multi-select</vt:lpstr>
      <vt:lpstr>Multi-select (continued)</vt:lpstr>
      <vt:lpstr>Short answer questions</vt:lpstr>
      <vt:lpstr>Scoring Student Essays or Performance Tasks</vt:lpstr>
      <vt:lpstr>Creating a rubric</vt:lpstr>
      <vt:lpstr>Language in the rubric</vt:lpstr>
      <vt:lpstr>Rubric criteria </vt:lpstr>
      <vt:lpstr>Exercise 1</vt:lpstr>
      <vt:lpstr>Exercise 2</vt:lpstr>
      <vt:lpstr>Exercise 3</vt:lpstr>
      <vt:lpstr>Summative vs Classroom</vt:lpstr>
      <vt:lpstr>Rubric development is iterative</vt:lpstr>
      <vt:lpstr>Final point: Individual vs classroom</vt:lpstr>
      <vt:lpstr>Conclusion</vt:lpstr>
      <vt:lpstr>Thank you for your time!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Marianne Perie</dc:creator>
  <cp:lastModifiedBy>Kimberly A. Muff</cp:lastModifiedBy>
  <cp:revision>40</cp:revision>
  <dcterms:created xsi:type="dcterms:W3CDTF">2021-05-17T17:36:29Z</dcterms:created>
  <dcterms:modified xsi:type="dcterms:W3CDTF">2021-11-24T14:54:12Z</dcterms:modified>
</cp:coreProperties>
</file>