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xlsx" ContentType="application/vnd.openxmlformats-officedocument.spreadsheetml.sheet"/>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2" r:id="rId3"/>
  </p:sldMasterIdLst>
  <p:notesMasterIdLst>
    <p:notesMasterId r:id="rId27"/>
  </p:notesMasterIdLst>
  <p:handoutMasterIdLst>
    <p:handoutMasterId r:id="rId28"/>
  </p:handoutMasterIdLst>
  <p:sldIdLst>
    <p:sldId id="256" r:id="rId4"/>
    <p:sldId id="353" r:id="rId5"/>
    <p:sldId id="311" r:id="rId6"/>
    <p:sldId id="360" r:id="rId7"/>
    <p:sldId id="361" r:id="rId8"/>
    <p:sldId id="362" r:id="rId9"/>
    <p:sldId id="364" r:id="rId10"/>
    <p:sldId id="273" r:id="rId11"/>
    <p:sldId id="367" r:id="rId12"/>
    <p:sldId id="298" r:id="rId13"/>
    <p:sldId id="349" r:id="rId14"/>
    <p:sldId id="372" r:id="rId15"/>
    <p:sldId id="334" r:id="rId16"/>
    <p:sldId id="335" r:id="rId17"/>
    <p:sldId id="377" r:id="rId18"/>
    <p:sldId id="378" r:id="rId19"/>
    <p:sldId id="382" r:id="rId20"/>
    <p:sldId id="383" r:id="rId21"/>
    <p:sldId id="357" r:id="rId22"/>
    <p:sldId id="358" r:id="rId23"/>
    <p:sldId id="356" r:id="rId24"/>
    <p:sldId id="350" r:id="rId25"/>
    <p:sldId id="351"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4E5"/>
    <a:srgbClr val="C2DF87"/>
    <a:srgbClr val="D25627"/>
    <a:srgbClr val="E57D3C"/>
    <a:srgbClr val="8E88A3"/>
    <a:srgbClr val="8B1C40"/>
    <a:srgbClr val="F6323E"/>
    <a:srgbClr val="C126B8"/>
    <a:srgbClr val="430098"/>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121" autoAdjust="0"/>
    <p:restoredTop sz="85560" autoAdjust="0"/>
  </p:normalViewPr>
  <p:slideViewPr>
    <p:cSldViewPr>
      <p:cViewPr>
        <p:scale>
          <a:sx n="120" d="100"/>
          <a:sy n="120" d="100"/>
        </p:scale>
        <p:origin x="-80" y="-128"/>
      </p:cViewPr>
      <p:guideLst>
        <p:guide orient="horz" pos="1620"/>
        <p:guide pos="2880"/>
      </p:guideLst>
    </p:cSldViewPr>
  </p:slideViewPr>
  <p:notesTextViewPr>
    <p:cViewPr>
      <p:scale>
        <a:sx n="1" d="1"/>
        <a:sy n="1" d="1"/>
      </p:scale>
      <p:origin x="0" y="0"/>
    </p:cViewPr>
  </p:notesTextViewPr>
  <p:sorterViewPr>
    <p:cViewPr>
      <p:scale>
        <a:sx n="197" d="100"/>
        <a:sy n="197" d="100"/>
      </p:scale>
      <p:origin x="0" y="8704"/>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0.0563956096397041"/>
          <c:y val="0.0320141859430201"/>
          <c:w val="0.909260956016861"/>
          <c:h val="0.788820396152903"/>
        </c:manualLayout>
      </c:layout>
      <c:barChart>
        <c:barDir val="col"/>
        <c:grouping val="clustered"/>
        <c:varyColors val="0"/>
        <c:ser>
          <c:idx val="0"/>
          <c:order val="0"/>
          <c:tx>
            <c:strRef>
              <c:f>Sheet1!$B$1</c:f>
              <c:strCache>
                <c:ptCount val="1"/>
                <c:pt idx="0">
                  <c:v>Postsecondary Enrollment</c:v>
                </c:pt>
              </c:strCache>
            </c:strRef>
          </c:tx>
          <c:invertIfNegative val="0"/>
          <c:dLbls>
            <c:dLbl>
              <c:idx val="0"/>
              <c:layout>
                <c:manualLayout>
                  <c:x val="-0.00202020202020202"/>
                  <c:y val="0.0547866205305652"/>
                </c:manualLayout>
              </c:layout>
              <c:showLegendKey val="0"/>
              <c:showVal val="1"/>
              <c:showCatName val="0"/>
              <c:showSerName val="0"/>
              <c:showPercent val="0"/>
              <c:showBubbleSize val="0"/>
            </c:dLbl>
            <c:dLbl>
              <c:idx val="1"/>
              <c:layout>
                <c:manualLayout>
                  <c:x val="0.00202020202020202"/>
                  <c:y val="0.0576701268742791"/>
                </c:manualLayout>
              </c:layout>
              <c:showLegendKey val="0"/>
              <c:showVal val="1"/>
              <c:showCatName val="0"/>
              <c:showSerName val="0"/>
              <c:showPercent val="0"/>
              <c:showBubbleSize val="0"/>
            </c:dLbl>
            <c:dLbl>
              <c:idx val="2"/>
              <c:layout>
                <c:manualLayout>
                  <c:x val="0.0"/>
                  <c:y val="0.0576701268742791"/>
                </c:manualLayout>
              </c:layout>
              <c:showLegendKey val="0"/>
              <c:showVal val="1"/>
              <c:showCatName val="0"/>
              <c:showSerName val="0"/>
              <c:showPercent val="0"/>
              <c:showBubbleSize val="0"/>
            </c:dLbl>
            <c:dLbl>
              <c:idx val="3"/>
              <c:layout>
                <c:manualLayout>
                  <c:x val="-1.59071025212758E-7"/>
                  <c:y val="0.0519031141868512"/>
                </c:manualLayout>
              </c:layout>
              <c:showLegendKey val="0"/>
              <c:showVal val="1"/>
              <c:showCatName val="0"/>
              <c:showSerName val="0"/>
              <c:showPercent val="0"/>
              <c:showBubbleSize val="0"/>
            </c:dLbl>
            <c:dLbl>
              <c:idx val="4"/>
              <c:layout>
                <c:manualLayout>
                  <c:x val="0.0"/>
                  <c:y val="0.0490196078431373"/>
                </c:manualLayout>
              </c:layout>
              <c:showLegendKey val="0"/>
              <c:showVal val="1"/>
              <c:showCatName val="0"/>
              <c:showSerName val="0"/>
              <c:showPercent val="0"/>
              <c:showBubbleSize val="0"/>
            </c:dLbl>
            <c:txPr>
              <a:bodyPr/>
              <a:lstStyle/>
              <a:p>
                <a:pPr>
                  <a:defRPr baseline="0">
                    <a:solidFill>
                      <a:sysClr val="windowText" lastClr="000000"/>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2007.0</c:v>
                </c:pt>
                <c:pt idx="1">
                  <c:v>2008.0</c:v>
                </c:pt>
                <c:pt idx="2">
                  <c:v>2009.0</c:v>
                </c:pt>
                <c:pt idx="3">
                  <c:v>2010.0</c:v>
                </c:pt>
                <c:pt idx="4">
                  <c:v>2011.0</c:v>
                </c:pt>
              </c:numCache>
            </c:numRef>
          </c:cat>
          <c:val>
            <c:numRef>
              <c:f>Sheet1!$B$2:$B$6</c:f>
              <c:numCache>
                <c:formatCode>General</c:formatCode>
                <c:ptCount val="5"/>
                <c:pt idx="0">
                  <c:v>80.6</c:v>
                </c:pt>
                <c:pt idx="1">
                  <c:v>80.6</c:v>
                </c:pt>
                <c:pt idx="2">
                  <c:v>80.7</c:v>
                </c:pt>
                <c:pt idx="3">
                  <c:v>79.3</c:v>
                </c:pt>
                <c:pt idx="4">
                  <c:v>77.2</c:v>
                </c:pt>
              </c:numCache>
            </c:numRef>
          </c:val>
        </c:ser>
        <c:ser>
          <c:idx val="1"/>
          <c:order val="1"/>
          <c:tx>
            <c:strRef>
              <c:f>Sheet1!$C$1</c:f>
              <c:strCache>
                <c:ptCount val="1"/>
                <c:pt idx="0">
                  <c:v>Postsecondary Retention</c:v>
                </c:pt>
              </c:strCache>
            </c:strRef>
          </c:tx>
          <c:invertIfNegative val="0"/>
          <c:dLbls>
            <c:dLbl>
              <c:idx val="0"/>
              <c:layout>
                <c:manualLayout>
                  <c:x val="0.0"/>
                  <c:y val="0.0519031141868512"/>
                </c:manualLayout>
              </c:layout>
              <c:showLegendKey val="0"/>
              <c:showVal val="1"/>
              <c:showCatName val="0"/>
              <c:showSerName val="0"/>
              <c:showPercent val="0"/>
              <c:showBubbleSize val="0"/>
            </c:dLbl>
            <c:dLbl>
              <c:idx val="1"/>
              <c:layout>
                <c:manualLayout>
                  <c:x val="0.0"/>
                  <c:y val="0.0605536332179931"/>
                </c:manualLayout>
              </c:layout>
              <c:showLegendKey val="0"/>
              <c:showVal val="1"/>
              <c:showCatName val="0"/>
              <c:showSerName val="0"/>
              <c:showPercent val="0"/>
              <c:showBubbleSize val="0"/>
            </c:dLbl>
            <c:dLbl>
              <c:idx val="2"/>
              <c:layout>
                <c:manualLayout>
                  <c:x val="0.0"/>
                  <c:y val="0.0519031141868512"/>
                </c:manualLayout>
              </c:layout>
              <c:showLegendKey val="0"/>
              <c:showVal val="1"/>
              <c:showCatName val="0"/>
              <c:showSerName val="0"/>
              <c:showPercent val="0"/>
              <c:showBubbleSize val="0"/>
            </c:dLbl>
            <c:dLbl>
              <c:idx val="3"/>
              <c:layout>
                <c:manualLayout>
                  <c:x val="0.0"/>
                  <c:y val="0.0547866205305652"/>
                </c:manualLayout>
              </c:layout>
              <c:showLegendKey val="0"/>
              <c:showVal val="1"/>
              <c:showCatName val="0"/>
              <c:showSerName val="0"/>
              <c:showPercent val="0"/>
              <c:showBubbleSize val="0"/>
            </c:dLbl>
            <c:dLbl>
              <c:idx val="4"/>
              <c:layout>
                <c:manualLayout>
                  <c:x val="0.0"/>
                  <c:y val="0.054786620530565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2007.0</c:v>
                </c:pt>
                <c:pt idx="1">
                  <c:v>2008.0</c:v>
                </c:pt>
                <c:pt idx="2">
                  <c:v>2009.0</c:v>
                </c:pt>
                <c:pt idx="3">
                  <c:v>2010.0</c:v>
                </c:pt>
                <c:pt idx="4">
                  <c:v>2011.0</c:v>
                </c:pt>
              </c:numCache>
            </c:numRef>
          </c:cat>
          <c:val>
            <c:numRef>
              <c:f>Sheet1!$C$2:$C$6</c:f>
              <c:numCache>
                <c:formatCode>General</c:formatCode>
                <c:ptCount val="5"/>
                <c:pt idx="0">
                  <c:v>69.0</c:v>
                </c:pt>
                <c:pt idx="1">
                  <c:v>68.0</c:v>
                </c:pt>
                <c:pt idx="2">
                  <c:v>67.0</c:v>
                </c:pt>
                <c:pt idx="3">
                  <c:v>64.0</c:v>
                </c:pt>
                <c:pt idx="4">
                  <c:v>63.0</c:v>
                </c:pt>
              </c:numCache>
            </c:numRef>
          </c:val>
        </c:ser>
        <c:ser>
          <c:idx val="2"/>
          <c:order val="2"/>
          <c:tx>
            <c:strRef>
              <c:f>Sheet1!$D$1</c:f>
              <c:strCache>
                <c:ptCount val="1"/>
                <c:pt idx="0">
                  <c:v>Postsecondary Remediation</c:v>
                </c:pt>
              </c:strCache>
            </c:strRef>
          </c:tx>
          <c:invertIfNegative val="0"/>
          <c:dLbls>
            <c:dLbl>
              <c:idx val="0"/>
              <c:layout>
                <c:manualLayout>
                  <c:x val="0.0"/>
                  <c:y val="0.0605536332179931"/>
                </c:manualLayout>
              </c:layout>
              <c:showLegendKey val="0"/>
              <c:showVal val="1"/>
              <c:showCatName val="0"/>
              <c:showSerName val="0"/>
              <c:showPercent val="0"/>
              <c:showBubbleSize val="0"/>
            </c:dLbl>
            <c:dLbl>
              <c:idx val="1"/>
              <c:layout>
                <c:manualLayout>
                  <c:x val="0.0"/>
                  <c:y val="0.0519031141868512"/>
                </c:manualLayout>
              </c:layout>
              <c:showLegendKey val="0"/>
              <c:showVal val="1"/>
              <c:showCatName val="0"/>
              <c:showSerName val="0"/>
              <c:showPercent val="0"/>
              <c:showBubbleSize val="0"/>
            </c:dLbl>
            <c:dLbl>
              <c:idx val="2"/>
              <c:layout>
                <c:manualLayout>
                  <c:x val="0.0"/>
                  <c:y val="0.0519031141868512"/>
                </c:manualLayout>
              </c:layout>
              <c:showLegendKey val="0"/>
              <c:showVal val="1"/>
              <c:showCatName val="0"/>
              <c:showSerName val="0"/>
              <c:showPercent val="0"/>
              <c:showBubbleSize val="0"/>
            </c:dLbl>
            <c:dLbl>
              <c:idx val="3"/>
              <c:layout>
                <c:manualLayout>
                  <c:x val="0.0"/>
                  <c:y val="0.0547866205305652"/>
                </c:manualLayout>
              </c:layout>
              <c:showLegendKey val="0"/>
              <c:showVal val="1"/>
              <c:showCatName val="0"/>
              <c:showSerName val="0"/>
              <c:showPercent val="0"/>
              <c:showBubbleSize val="0"/>
            </c:dLbl>
            <c:dLbl>
              <c:idx val="4"/>
              <c:layout>
                <c:manualLayout>
                  <c:x val="0.0"/>
                  <c:y val="0.051903114186851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2007.0</c:v>
                </c:pt>
                <c:pt idx="1">
                  <c:v>2008.0</c:v>
                </c:pt>
                <c:pt idx="2">
                  <c:v>2009.0</c:v>
                </c:pt>
                <c:pt idx="3">
                  <c:v>2010.0</c:v>
                </c:pt>
                <c:pt idx="4">
                  <c:v>2011.0</c:v>
                </c:pt>
              </c:numCache>
            </c:numRef>
          </c:cat>
          <c:val>
            <c:numRef>
              <c:f>Sheet1!$D$2:$D$6</c:f>
              <c:numCache>
                <c:formatCode>General</c:formatCode>
                <c:ptCount val="5"/>
                <c:pt idx="0">
                  <c:v>29.4</c:v>
                </c:pt>
                <c:pt idx="1">
                  <c:v>28.1</c:v>
                </c:pt>
                <c:pt idx="2">
                  <c:v>29.1</c:v>
                </c:pt>
                <c:pt idx="3">
                  <c:v>29.1</c:v>
                </c:pt>
                <c:pt idx="4">
                  <c:v>28.2</c:v>
                </c:pt>
              </c:numCache>
            </c:numRef>
          </c:val>
        </c:ser>
        <c:ser>
          <c:idx val="3"/>
          <c:order val="3"/>
          <c:tx>
            <c:strRef>
              <c:f>Sheet1!$E$1</c:f>
              <c:strCache>
                <c:ptCount val="1"/>
                <c:pt idx="0">
                  <c:v>Column1</c:v>
                </c:pt>
              </c:strCache>
            </c:strRef>
          </c:tx>
          <c:invertIfNegative val="0"/>
          <c:cat>
            <c:numRef>
              <c:f>Sheet1!$A$2:$A$6</c:f>
              <c:numCache>
                <c:formatCode>General</c:formatCode>
                <c:ptCount val="5"/>
                <c:pt idx="0">
                  <c:v>2007.0</c:v>
                </c:pt>
                <c:pt idx="1">
                  <c:v>2008.0</c:v>
                </c:pt>
                <c:pt idx="2">
                  <c:v>2009.0</c:v>
                </c:pt>
                <c:pt idx="3">
                  <c:v>2010.0</c:v>
                </c:pt>
                <c:pt idx="4">
                  <c:v>2011.0</c:v>
                </c:pt>
              </c:numCache>
            </c:numRef>
          </c:cat>
          <c:val>
            <c:numRef>
              <c:f>Sheet1!$E$2:$E$6</c:f>
            </c:numRef>
          </c:val>
        </c:ser>
        <c:ser>
          <c:idx val="4"/>
          <c:order val="4"/>
          <c:tx>
            <c:strRef>
              <c:f>Sheet1!$F$1</c:f>
              <c:strCache>
                <c:ptCount val="1"/>
                <c:pt idx="0">
                  <c:v>Column2</c:v>
                </c:pt>
              </c:strCache>
            </c:strRef>
          </c:tx>
          <c:invertIfNegative val="0"/>
          <c:cat>
            <c:numRef>
              <c:f>Sheet1!$A$2:$A$6</c:f>
              <c:numCache>
                <c:formatCode>General</c:formatCode>
                <c:ptCount val="5"/>
                <c:pt idx="0">
                  <c:v>2007.0</c:v>
                </c:pt>
                <c:pt idx="1">
                  <c:v>2008.0</c:v>
                </c:pt>
                <c:pt idx="2">
                  <c:v>2009.0</c:v>
                </c:pt>
                <c:pt idx="3">
                  <c:v>2010.0</c:v>
                </c:pt>
                <c:pt idx="4">
                  <c:v>2011.0</c:v>
                </c:pt>
              </c:numCache>
            </c:numRef>
          </c:cat>
          <c:val>
            <c:numRef>
              <c:f>Sheet1!$F$2:$F$6</c:f>
            </c:numRef>
          </c:val>
        </c:ser>
        <c:dLbls>
          <c:showLegendKey val="0"/>
          <c:showVal val="0"/>
          <c:showCatName val="0"/>
          <c:showSerName val="0"/>
          <c:showPercent val="0"/>
          <c:showBubbleSize val="0"/>
        </c:dLbls>
        <c:gapWidth val="150"/>
        <c:axId val="2083792856"/>
        <c:axId val="-2024320024"/>
      </c:barChart>
      <c:catAx>
        <c:axId val="2083792856"/>
        <c:scaling>
          <c:orientation val="minMax"/>
        </c:scaling>
        <c:delete val="0"/>
        <c:axPos val="b"/>
        <c:numFmt formatCode="General" sourceLinked="1"/>
        <c:majorTickMark val="out"/>
        <c:minorTickMark val="none"/>
        <c:tickLblPos val="nextTo"/>
        <c:crossAx val="-2024320024"/>
        <c:crosses val="autoZero"/>
        <c:auto val="1"/>
        <c:lblAlgn val="ctr"/>
        <c:lblOffset val="100"/>
        <c:noMultiLvlLbl val="0"/>
      </c:catAx>
      <c:valAx>
        <c:axId val="-2024320024"/>
        <c:scaling>
          <c:orientation val="minMax"/>
        </c:scaling>
        <c:delete val="0"/>
        <c:axPos val="l"/>
        <c:majorGridlines/>
        <c:numFmt formatCode="General" sourceLinked="1"/>
        <c:majorTickMark val="out"/>
        <c:minorTickMark val="none"/>
        <c:tickLblPos val="nextTo"/>
        <c:crossAx val="2083792856"/>
        <c:crosses val="autoZero"/>
        <c:crossBetween val="between"/>
      </c:valAx>
    </c:plotArea>
    <c:legend>
      <c:legendPos val="r"/>
      <c:layout>
        <c:manualLayout>
          <c:xMode val="edge"/>
          <c:yMode val="edge"/>
          <c:x val="0.0273726238765609"/>
          <c:y val="0.89862931277189"/>
          <c:w val="0.936041517537581"/>
          <c:h val="0.10137068722811"/>
        </c:manualLayout>
      </c:layout>
      <c:overlay val="0"/>
      <c:txPr>
        <a:bodyPr/>
        <a:lstStyle/>
        <a:p>
          <a:pPr>
            <a:defRPr sz="1200" baseline="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10/1/15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10/1/15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a:p>
        </p:txBody>
      </p:sp>
    </p:spTree>
    <p:extLst>
      <p:ext uri="{BB962C8B-B14F-4D97-AF65-F5344CB8AC3E}">
        <p14:creationId xmlns:p14="http://schemas.microsoft.com/office/powerpoint/2010/main" val="9762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suggestion of</a:t>
            </a:r>
            <a:r>
              <a:rPr lang="en-US" baseline="0" dirty="0" smtClean="0"/>
              <a:t> a </a:t>
            </a:r>
            <a:r>
              <a:rPr lang="en-US" i="1" baseline="0" dirty="0" smtClean="0"/>
              <a:t>structure of social opportunities</a:t>
            </a:r>
            <a:r>
              <a:rPr lang="en-US" baseline="0" dirty="0" smtClean="0"/>
              <a:t>—opportunities for experience, particularly real-world experiences—that students need to practice applied skills, both practical and social.  </a:t>
            </a:r>
            <a:endParaRPr lang="en-US"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17</a:t>
            </a:fld>
            <a:endParaRPr lang="en-US"/>
          </a:p>
        </p:txBody>
      </p:sp>
    </p:spTree>
    <p:extLst>
      <p:ext uri="{BB962C8B-B14F-4D97-AF65-F5344CB8AC3E}">
        <p14:creationId xmlns:p14="http://schemas.microsoft.com/office/powerpoint/2010/main" val="422447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a:p>
        </p:txBody>
      </p:sp>
    </p:spTree>
    <p:extLst>
      <p:ext uri="{BB962C8B-B14F-4D97-AF65-F5344CB8AC3E}">
        <p14:creationId xmlns:p14="http://schemas.microsoft.com/office/powerpoint/2010/main" val="48013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8</a:t>
            </a:fld>
            <a:endParaRPr lang="en-US"/>
          </a:p>
        </p:txBody>
      </p:sp>
    </p:spTree>
    <p:extLst>
      <p:ext uri="{BB962C8B-B14F-4D97-AF65-F5344CB8AC3E}">
        <p14:creationId xmlns:p14="http://schemas.microsoft.com/office/powerpoint/2010/main" val="89049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result is a little surprising since a</a:t>
            </a:r>
            <a:r>
              <a:rPr lang="en-US" dirty="0" smtClean="0"/>
              <a:t>bout 66% of the respondents were educators, education administrators, or former educators—people who mostly</a:t>
            </a:r>
            <a:r>
              <a:rPr lang="en-US" baseline="0" dirty="0" smtClean="0"/>
              <a:t> teach, or used to teach, academic skills</a:t>
            </a:r>
            <a:r>
              <a:rPr lang="en-US" dirty="0" smtClean="0"/>
              <a:t>.  Nevertheless, the soft skills—social-emotional, personality skills, or 21st century skills—they have lots of names—were cited 70% of the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9</a:t>
            </a:fld>
            <a:endParaRPr lang="en-US"/>
          </a:p>
        </p:txBody>
      </p:sp>
    </p:spTree>
    <p:extLst>
      <p:ext uri="{BB962C8B-B14F-4D97-AF65-F5344CB8AC3E}">
        <p14:creationId xmlns:p14="http://schemas.microsoft.com/office/powerpoint/2010/main" val="286539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10</a:t>
            </a:fld>
            <a:endParaRPr lang="en-US"/>
          </a:p>
        </p:txBody>
      </p:sp>
    </p:spTree>
    <p:extLst>
      <p:ext uri="{BB962C8B-B14F-4D97-AF65-F5344CB8AC3E}">
        <p14:creationId xmlns:p14="http://schemas.microsoft.com/office/powerpoint/2010/main" val="89049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Recall that the community groups cited non-academic skills 70% of the time and academic skills 23% of the time.  These frequencies are remarkably similar to those expressed by the community groups.  If</a:t>
            </a:r>
            <a:r>
              <a:rPr lang="en-US" baseline="0" dirty="0" smtClean="0"/>
              <a:t> volume can be equated with importance, t</a:t>
            </a:r>
            <a:r>
              <a:rPr lang="en-US" dirty="0" smtClean="0"/>
              <a:t>he business and industry groups are saying that the non-academic characteristics</a:t>
            </a:r>
            <a:r>
              <a:rPr lang="en-US" baseline="0" dirty="0" smtClean="0"/>
              <a:t> are more important than academic skills, including applied skills, and that non-academic skills are at least as important to them as to the community groups, maybe more so.  </a:t>
            </a:r>
            <a:endParaRPr lang="en-US" dirty="0" smtClean="0"/>
          </a:p>
          <a:p>
            <a:endParaRPr lang="en-US" dirty="0" smtClean="0"/>
          </a:p>
          <a:p>
            <a:r>
              <a:rPr lang="en-US" baseline="0" dirty="0" smtClean="0"/>
              <a:t>One cited experience as a characteristic of the ideally prepared 24 year old (the tiny yellow line).</a:t>
            </a:r>
            <a:endParaRPr lang="en-US" dirty="0"/>
          </a:p>
        </p:txBody>
      </p:sp>
      <p:sp>
        <p:nvSpPr>
          <p:cNvPr id="4" name="Slide Number Placeholder 3"/>
          <p:cNvSpPr>
            <a:spLocks noGrp="1"/>
          </p:cNvSpPr>
          <p:nvPr>
            <p:ph type="sldNum" sz="quarter" idx="10"/>
          </p:nvPr>
        </p:nvSpPr>
        <p:spPr/>
        <p:txBody>
          <a:bodyPr/>
          <a:lstStyle/>
          <a:p>
            <a:fld id="{BD166E88-C02A-4852-81EF-50219D7D68BC}" type="slidenum">
              <a:rPr lang="en-US" smtClean="0"/>
              <a:t>12</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13</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6E88-C02A-4852-81EF-50219D7D68BC}" type="slidenum">
              <a:rPr lang="en-US" smtClean="0"/>
              <a:t>14</a:t>
            </a:fld>
            <a:endParaRPr lang="en-US"/>
          </a:p>
        </p:txBody>
      </p:sp>
    </p:spTree>
    <p:extLst>
      <p:ext uri="{BB962C8B-B14F-4D97-AF65-F5344CB8AC3E}">
        <p14:creationId xmlns:p14="http://schemas.microsoft.com/office/powerpoint/2010/main" val="291429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responses fit into two broad themes:</a:t>
            </a:r>
          </a:p>
          <a:p>
            <a:endParaRPr lang="en-US" dirty="0" smtClean="0"/>
          </a:p>
          <a:p>
            <a:r>
              <a:rPr lang="en-US" dirty="0" smtClean="0"/>
              <a:t>Skill</a:t>
            </a:r>
            <a:r>
              <a:rPr lang="en-US" baseline="0" dirty="0" smtClean="0"/>
              <a:t> training includes all skills – the direct training of skills --- academic, applied or job skills and non-academic, social-emotional skills </a:t>
            </a:r>
            <a:r>
              <a:rPr lang="en-US" dirty="0" smtClean="0"/>
              <a:t>-- that respondents say schools should be cultivating.</a:t>
            </a:r>
          </a:p>
          <a:p>
            <a:endParaRPr lang="en-US" dirty="0" smtClean="0"/>
          </a:p>
          <a:p>
            <a:r>
              <a:rPr lang="en-US" dirty="0" smtClean="0"/>
              <a:t>strategic activities: defined as “all the activities suggested as steps, building blocks or scaffolding to support the characteristics, abilities, and skills being cultivated in the students (family engagement, community collaboration, specialized staffing and training, particular curriculum design, etc.)”</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16</a:t>
            </a:fld>
            <a:endParaRPr lang="en-US"/>
          </a:p>
        </p:txBody>
      </p:sp>
    </p:spTree>
    <p:extLst>
      <p:ext uri="{BB962C8B-B14F-4D97-AF65-F5344CB8AC3E}">
        <p14:creationId xmlns:p14="http://schemas.microsoft.com/office/powerpoint/2010/main" val="253098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F4B587-9FDF-46DF-B460-9026AE4DF246}"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9" name="TextBox 8"/>
          <p:cNvSpPr txBox="1"/>
          <p:nvPr userDrawn="1"/>
        </p:nvSpPr>
        <p:spPr>
          <a:xfrm>
            <a:off x="8244280" y="4857750"/>
            <a:ext cx="747320" cy="200055"/>
          </a:xfrm>
          <a:prstGeom prst="rect">
            <a:avLst/>
          </a:prstGeom>
          <a:noFill/>
        </p:spPr>
        <p:txBody>
          <a:bodyPr wrap="none" rtlCol="0">
            <a:spAutoFit/>
          </a:bodyPr>
          <a:lstStyle/>
          <a:p>
            <a:pPr algn="r"/>
            <a:r>
              <a:rPr lang="en-US" sz="700" i="1" baseline="0" dirty="0" smtClean="0">
                <a:solidFill>
                  <a:schemeClr val="bg1">
                    <a:lumMod val="75000"/>
                  </a:schemeClr>
                </a:solidFill>
              </a:rPr>
              <a:t>www.ksde.org</a:t>
            </a:r>
            <a:endParaRPr lang="en-US" sz="700" i="1" dirty="0">
              <a:solidFill>
                <a:schemeClr val="bg1">
                  <a:lumMod val="75000"/>
                </a:schemeClr>
              </a:solidFill>
            </a:endParaRPr>
          </a:p>
        </p:txBody>
      </p:sp>
      <p:sp>
        <p:nvSpPr>
          <p:cNvPr id="2" name="Title 1"/>
          <p:cNvSpPr>
            <a:spLocks noGrp="1"/>
          </p:cNvSpPr>
          <p:nvPr>
            <p:ph type="ctrTitle"/>
          </p:nvPr>
        </p:nvSpPr>
        <p:spPr>
          <a:xfrm>
            <a:off x="3124200" y="1047750"/>
            <a:ext cx="5867400" cy="2033588"/>
          </a:xfrm>
        </p:spPr>
        <p:txBody>
          <a:bodyPr wrap="square" anchor="b">
            <a:noAutofit/>
          </a:bodyPr>
          <a:lstStyle>
            <a:lvl1pPr algn="l">
              <a:defRPr sz="36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00200" y="3181350"/>
            <a:ext cx="7391400" cy="723900"/>
          </a:xfrm>
          <a:prstGeom prst="rect">
            <a:avLst/>
          </a:prstGeom>
        </p:spPr>
        <p:txBody>
          <a:bodyPr anchor="ct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7244081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4B4B4D"/>
        </a:solidFill>
        <a:effectLst/>
      </p:bgPr>
    </p:bg>
    <p:spTree>
      <p:nvGrpSpPr>
        <p:cNvPr id="1" name=""/>
        <p:cNvGrpSpPr/>
        <p:nvPr/>
      </p:nvGrpSpPr>
      <p:grpSpPr>
        <a:xfrm>
          <a:off x="0" y="0"/>
          <a:ext cx="0" cy="0"/>
          <a:chOff x="0" y="0"/>
          <a:chExt cx="0" cy="0"/>
        </a:xfrm>
      </p:grpSpPr>
      <p:sp>
        <p:nvSpPr>
          <p:cNvPr id="8" name="Rectangle 7"/>
          <p:cNvSpPr/>
          <p:nvPr userDrawn="1"/>
        </p:nvSpPr>
        <p:spPr>
          <a:xfrm>
            <a:off x="0" y="4781550"/>
            <a:ext cx="9144000" cy="36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057900" y="0"/>
            <a:ext cx="30861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9151620" cy="590549"/>
          </a:xfrm>
          <a:solidFill>
            <a:schemeClr val="tx1"/>
          </a:solidFill>
        </p:spPr>
        <p:txBody>
          <a:bodyPr lIns="274320" tIns="91440" rIns="91440"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76200" y="666750"/>
            <a:ext cx="5787470" cy="2283702"/>
          </a:xfrm>
          <a:prstGeom prst="rect">
            <a:avLst/>
          </a:prstGeom>
        </p:spPr>
        <p:txBody>
          <a:bodyPr wrap="square">
            <a:sp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62801" y="590550"/>
            <a:ext cx="1981199" cy="4004073"/>
          </a:xfrm>
          <a:prstGeom prst="rect">
            <a:avLst/>
          </a:prstGeom>
        </p:spPr>
        <p:txBody>
          <a:bodyPr/>
          <a:lstStyle>
            <a:lvl1pPr marL="285750" indent="-285750">
              <a:buFont typeface="Arial" panose="020B0604020202020204" pitchFamily="34" charset="0"/>
              <a:buChar char="•"/>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9" name="Group 18"/>
          <p:cNvGrpSpPr/>
          <p:nvPr userDrawn="1"/>
        </p:nvGrpSpPr>
        <p:grpSpPr>
          <a:xfrm>
            <a:off x="152400" y="4861994"/>
            <a:ext cx="2933700" cy="149869"/>
            <a:chOff x="304800" y="3712219"/>
            <a:chExt cx="6248400" cy="228600"/>
          </a:xfrm>
        </p:grpSpPr>
        <p:sp>
          <p:nvSpPr>
            <p:cNvPr id="20" name="Rectangle 19"/>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206501608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4B4B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949" y="3600450"/>
            <a:ext cx="8301851" cy="425054"/>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76200" y="133350"/>
            <a:ext cx="8991600"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84949" y="4025503"/>
            <a:ext cx="8301851"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286248786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rgbClr val="4B4B4D"/>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06064" y="865585"/>
            <a:ext cx="6270935"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190501" y="209550"/>
            <a:ext cx="8762999" cy="425054"/>
          </a:xfrm>
        </p:spPr>
        <p:txBody>
          <a:bodyPr anchor="b"/>
          <a:lstStyle>
            <a:lvl1pPr algn="l">
              <a:defRPr sz="20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553200" y="742950"/>
            <a:ext cx="2362200" cy="3810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03908509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733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838200" y="1123950"/>
            <a:ext cx="7467600" cy="3352800"/>
          </a:xfrm>
          <a:prstGeom prst="rect">
            <a:avLst/>
          </a:prstGeom>
        </p:spPr>
        <p:txBody>
          <a:bodyPr/>
          <a:lstStyle/>
          <a:p>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64740216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22895293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6" name="Rectangle 15"/>
          <p:cNvSpPr/>
          <p:nvPr userDrawn="1"/>
        </p:nvSpPr>
        <p:spPr>
          <a:xfrm>
            <a:off x="5181600" y="0"/>
            <a:ext cx="3962400" cy="47053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76200" y="666750"/>
            <a:ext cx="5105399"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4"/>
          </p:nvPr>
        </p:nvSpPr>
        <p:spPr>
          <a:xfrm>
            <a:off x="5257800" y="666750"/>
            <a:ext cx="3772272" cy="3962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20"/>
          <p:cNvSpPr/>
          <p:nvPr userDrawn="1"/>
        </p:nvSpPr>
        <p:spPr>
          <a:xfrm>
            <a:off x="-38100" y="0"/>
            <a:ext cx="9220200" cy="590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p:cNvSpPr>
            <a:spLocks noGrp="1"/>
          </p:cNvSpPr>
          <p:nvPr>
            <p:ph type="title"/>
          </p:nvPr>
        </p:nvSpPr>
        <p:spPr>
          <a:xfrm>
            <a:off x="76200" y="133351"/>
            <a:ext cx="8953872" cy="457199"/>
          </a:xfrm>
        </p:spPr>
        <p:txBody>
          <a:bodyPr bIns="91440"/>
          <a:lstStyle/>
          <a:p>
            <a:r>
              <a:rPr lang="en-US" dirty="0" smtClean="0"/>
              <a:t>Click to edit Master title style</a:t>
            </a:r>
            <a:endParaRPr lang="en-US" dirty="0"/>
          </a:p>
        </p:txBody>
      </p:sp>
    </p:spTree>
    <p:extLst>
      <p:ext uri="{BB962C8B-B14F-4D97-AF65-F5344CB8AC3E}">
        <p14:creationId xmlns:p14="http://schemas.microsoft.com/office/powerpoint/2010/main" val="134006811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006078"/>
            <a:ext cx="8686800" cy="3775472"/>
          </a:xfrm>
          <a:prstGeom prst="rect">
            <a:avLst/>
          </a:prstGeom>
        </p:spPr>
        <p:txBody>
          <a:bodyPr/>
          <a:lstStyle>
            <a:lvl1pPr marL="182880" indent="-182880">
              <a:buClr>
                <a:srgbClr val="4B4B4D"/>
              </a:buClr>
              <a:buSzPct val="125000"/>
              <a:buFont typeface="Arial" panose="020B0604020202020204" pitchFamily="34" charset="0"/>
              <a:buChar char="•"/>
              <a:defRPr/>
            </a:lvl1pPr>
            <a:lvl2pPr>
              <a:buClr>
                <a:schemeClr val="tx1">
                  <a:lumMod val="50000"/>
                  <a:lumOff val="50000"/>
                </a:schemeClr>
              </a:buClr>
              <a:buSzPct val="120000"/>
              <a:defRPr/>
            </a:lvl2pPr>
            <a:lvl3pPr marL="1257300" indent="-342900">
              <a:buClr>
                <a:schemeClr val="tx1">
                  <a:lumMod val="50000"/>
                  <a:lumOff val="50000"/>
                </a:schemeClr>
              </a:buClr>
              <a:buFont typeface="Arial" panose="020B0604020202020204" pitchFamily="34" charset="0"/>
              <a:buChar char="•"/>
              <a:defRPr/>
            </a:lvl3pPr>
            <a:lvl4pPr>
              <a:buClr>
                <a:schemeClr val="bg1">
                  <a:lumMod val="85000"/>
                </a:schemeClr>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344296272"/>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5684" y="1047749"/>
            <a:ext cx="6038315" cy="2666999"/>
          </a:xfrm>
          <a:solidFill>
            <a:schemeClr val="accent1"/>
          </a:solidFill>
        </p:spPr>
        <p:txBody>
          <a:bodyPr wrap="square" lIns="365760" rIns="91440" anchor="ctr" anchorCtr="0"/>
          <a:lstStyle>
            <a:lvl1pPr algn="l">
              <a:defRPr sz="4000"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200401" y="3257550"/>
            <a:ext cx="5943600" cy="685800"/>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17" name="TextBox 16"/>
          <p:cNvSpPr txBox="1"/>
          <p:nvPr userDrawn="1"/>
        </p:nvSpPr>
        <p:spPr>
          <a:xfrm>
            <a:off x="6192436" y="4811808"/>
            <a:ext cx="2887329"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www.ksde.org7</a:t>
            </a:r>
            <a:endParaRPr lang="en-US" sz="700" i="1" dirty="0">
              <a:solidFill>
                <a:schemeClr val="bg1">
                  <a:lumMod val="65000"/>
                </a:schemeClr>
              </a:solidFill>
            </a:endParaRPr>
          </a:p>
        </p:txBody>
      </p:sp>
      <p:sp>
        <p:nvSpPr>
          <p:cNvPr id="9" name="Rectangle 8"/>
          <p:cNvSpPr/>
          <p:nvPr userDrawn="1"/>
        </p:nvSpPr>
        <p:spPr>
          <a:xfrm>
            <a:off x="990600" y="3768916"/>
            <a:ext cx="7132320" cy="1535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001000" y="3714749"/>
            <a:ext cx="1132911" cy="253916"/>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54979306"/>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05758161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418252705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006078"/>
            <a:ext cx="8686800" cy="3775472"/>
          </a:xfrm>
          <a:prstGeom prst="rect">
            <a:avLst/>
          </a:prstGeom>
        </p:spPr>
        <p:txBody>
          <a:bodyPr/>
          <a:lstStyle>
            <a:lvl1pPr marL="182880" indent="-182880">
              <a:buClr>
                <a:srgbClr val="4B4B4D"/>
              </a:buClr>
              <a:buSzPct val="125000"/>
              <a:buFont typeface="Arial" panose="020B0604020202020204" pitchFamily="34" charset="0"/>
              <a:buChar char="•"/>
              <a:defRPr/>
            </a:lvl1pPr>
            <a:lvl2pPr>
              <a:buClr>
                <a:schemeClr val="tx1">
                  <a:lumMod val="50000"/>
                  <a:lumOff val="50000"/>
                </a:schemeClr>
              </a:buClr>
              <a:buSzPct val="120000"/>
              <a:defRPr/>
            </a:lvl2pPr>
            <a:lvl3pPr marL="1257300" indent="-342900">
              <a:buClr>
                <a:schemeClr val="tx1">
                  <a:lumMod val="50000"/>
                  <a:lumOff val="50000"/>
                </a:schemeClr>
              </a:buClr>
              <a:buFont typeface="Arial" panose="020B0604020202020204" pitchFamily="34" charset="0"/>
              <a:buChar char="•"/>
              <a:defRPr/>
            </a:lvl3pPr>
            <a:lvl4pPr>
              <a:buClr>
                <a:schemeClr val="bg1">
                  <a:lumMod val="85000"/>
                </a:schemeClr>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51446067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895350"/>
            <a:ext cx="4040188"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18084"/>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6" y="895350"/>
            <a:ext cx="4041775"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818084"/>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80447621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79"/>
            <a:ext cx="8229600" cy="76557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1725716425"/>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4B4B4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a:p>
        </p:txBody>
      </p:sp>
      <p:sp>
        <p:nvSpPr>
          <p:cNvPr id="14" name="TextBox 13"/>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5" name="Group 14"/>
          <p:cNvGrpSpPr/>
          <p:nvPr userDrawn="1"/>
        </p:nvGrpSpPr>
        <p:grpSpPr>
          <a:xfrm>
            <a:off x="152400" y="4861994"/>
            <a:ext cx="2933700" cy="149869"/>
            <a:chOff x="304800" y="3712219"/>
            <a:chExt cx="6248400" cy="228600"/>
          </a:xfrm>
        </p:grpSpPr>
        <p:sp>
          <p:nvSpPr>
            <p:cNvPr id="16" name="Rectangle 15"/>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grpSp>
        <p:nvGrpSpPr>
          <p:cNvPr id="10" name="Group 9"/>
          <p:cNvGrpSpPr/>
          <p:nvPr userDrawn="1"/>
        </p:nvGrpSpPr>
        <p:grpSpPr>
          <a:xfrm>
            <a:off x="0" y="4574984"/>
            <a:ext cx="9144000" cy="209848"/>
            <a:chOff x="0" y="4574984"/>
            <a:chExt cx="9144000" cy="209848"/>
          </a:xfrm>
        </p:grpSpPr>
        <p:sp>
          <p:nvSpPr>
            <p:cNvPr id="11" name="Rectangle 10"/>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8115300" y="4574984"/>
              <a:ext cx="1028700" cy="209848"/>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grpSp>
    </p:spTree>
    <p:extLst>
      <p:ext uri="{BB962C8B-B14F-4D97-AF65-F5344CB8AC3E}">
        <p14:creationId xmlns:p14="http://schemas.microsoft.com/office/powerpoint/2010/main" val="383621548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0"/>
            <a:ext cx="8153400" cy="3048000"/>
          </a:xfrm>
          <a:prstGeom prst="rect">
            <a:avLst/>
          </a:prstGeom>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7" name="TextBox 16"/>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8" name="Group 7"/>
          <p:cNvGrpSpPr/>
          <p:nvPr userDrawn="1"/>
        </p:nvGrpSpPr>
        <p:grpSpPr>
          <a:xfrm>
            <a:off x="152400" y="4861994"/>
            <a:ext cx="2933700" cy="149869"/>
            <a:chOff x="304800" y="3712219"/>
            <a:chExt cx="6248400" cy="228600"/>
          </a:xfrm>
        </p:grpSpPr>
        <p:sp>
          <p:nvSpPr>
            <p:cNvPr id="9" name="Rectangle 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54546964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4B4B4D"/>
        </a:solidFill>
        <a:effectLst/>
      </p:bgPr>
    </p:bg>
    <p:spTree>
      <p:nvGrpSpPr>
        <p:cNvPr id="1" name=""/>
        <p:cNvGrpSpPr/>
        <p:nvPr/>
      </p:nvGrpSpPr>
      <p:grpSpPr>
        <a:xfrm>
          <a:off x="0" y="0"/>
          <a:ext cx="0" cy="0"/>
          <a:chOff x="0" y="0"/>
          <a:chExt cx="0" cy="0"/>
        </a:xfrm>
      </p:grpSpPr>
      <p:sp>
        <p:nvSpPr>
          <p:cNvPr id="8" name="Rectangle 7"/>
          <p:cNvSpPr/>
          <p:nvPr userDrawn="1"/>
        </p:nvSpPr>
        <p:spPr>
          <a:xfrm>
            <a:off x="0" y="4781550"/>
            <a:ext cx="9144000" cy="36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057900" y="0"/>
            <a:ext cx="30861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9151620" cy="590549"/>
          </a:xfrm>
          <a:solidFill>
            <a:schemeClr val="tx1"/>
          </a:solidFill>
        </p:spPr>
        <p:txBody>
          <a:bodyPr lIns="274320" tIns="91440" rIns="91440"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76200" y="666750"/>
            <a:ext cx="5787470" cy="2283702"/>
          </a:xfrm>
          <a:prstGeom prst="rect">
            <a:avLst/>
          </a:prstGeom>
        </p:spPr>
        <p:txBody>
          <a:bodyPr wrap="square">
            <a:sp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62801" y="590550"/>
            <a:ext cx="1981199" cy="4004073"/>
          </a:xfrm>
          <a:prstGeom prst="rect">
            <a:avLst/>
          </a:prstGeom>
        </p:spPr>
        <p:txBody>
          <a:bodyPr/>
          <a:lstStyle>
            <a:lvl1pPr marL="285750" indent="-285750">
              <a:buFont typeface="Arial" panose="020B0604020202020204" pitchFamily="34" charset="0"/>
              <a:buChar char="•"/>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9" name="Group 18"/>
          <p:cNvGrpSpPr/>
          <p:nvPr userDrawn="1"/>
        </p:nvGrpSpPr>
        <p:grpSpPr>
          <a:xfrm>
            <a:off x="152400" y="4861994"/>
            <a:ext cx="2933700" cy="149869"/>
            <a:chOff x="304800" y="3712219"/>
            <a:chExt cx="6248400" cy="228600"/>
          </a:xfrm>
        </p:grpSpPr>
        <p:sp>
          <p:nvSpPr>
            <p:cNvPr id="20" name="Rectangle 19"/>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grpSp>
        <p:nvGrpSpPr>
          <p:cNvPr id="15" name="Group 14"/>
          <p:cNvGrpSpPr/>
          <p:nvPr userDrawn="1"/>
        </p:nvGrpSpPr>
        <p:grpSpPr>
          <a:xfrm>
            <a:off x="0" y="4574984"/>
            <a:ext cx="9144000" cy="209848"/>
            <a:chOff x="0" y="4574984"/>
            <a:chExt cx="9144000" cy="209848"/>
          </a:xfrm>
        </p:grpSpPr>
        <p:sp>
          <p:nvSpPr>
            <p:cNvPr id="16" name="Rectangle 15"/>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115300" y="4574984"/>
              <a:ext cx="1028700" cy="209848"/>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grpSp>
    </p:spTree>
    <p:extLst>
      <p:ext uri="{BB962C8B-B14F-4D97-AF65-F5344CB8AC3E}">
        <p14:creationId xmlns:p14="http://schemas.microsoft.com/office/powerpoint/2010/main" val="1148998844"/>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4B4B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949" y="3600450"/>
            <a:ext cx="8301851" cy="425054"/>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76200" y="133350"/>
            <a:ext cx="8991600"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84949" y="4025503"/>
            <a:ext cx="8301851"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grpSp>
        <p:nvGrpSpPr>
          <p:cNvPr id="14" name="Group 13"/>
          <p:cNvGrpSpPr/>
          <p:nvPr userDrawn="1"/>
        </p:nvGrpSpPr>
        <p:grpSpPr>
          <a:xfrm>
            <a:off x="0" y="4574984"/>
            <a:ext cx="9144000" cy="209848"/>
            <a:chOff x="0" y="4574984"/>
            <a:chExt cx="9144000" cy="209848"/>
          </a:xfrm>
        </p:grpSpPr>
        <p:sp>
          <p:nvSpPr>
            <p:cNvPr id="15" name="Rectangle 14"/>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115300" y="4574984"/>
              <a:ext cx="1028700" cy="209848"/>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grpSp>
    </p:spTree>
    <p:extLst>
      <p:ext uri="{BB962C8B-B14F-4D97-AF65-F5344CB8AC3E}">
        <p14:creationId xmlns:p14="http://schemas.microsoft.com/office/powerpoint/2010/main" val="212274461"/>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rgbClr val="4B4B4D"/>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06064" y="865585"/>
            <a:ext cx="6270935"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190501" y="209550"/>
            <a:ext cx="8762999" cy="425054"/>
          </a:xfrm>
        </p:spPr>
        <p:txBody>
          <a:bodyPr anchor="b"/>
          <a:lstStyle>
            <a:lvl1pPr algn="l">
              <a:defRPr sz="20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553200" y="742950"/>
            <a:ext cx="2362200" cy="3810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grpSp>
        <p:nvGrpSpPr>
          <p:cNvPr id="14" name="Group 13"/>
          <p:cNvGrpSpPr/>
          <p:nvPr userDrawn="1"/>
        </p:nvGrpSpPr>
        <p:grpSpPr>
          <a:xfrm>
            <a:off x="0" y="4574984"/>
            <a:ext cx="9144000" cy="209848"/>
            <a:chOff x="0" y="4574984"/>
            <a:chExt cx="9144000" cy="209848"/>
          </a:xfrm>
        </p:grpSpPr>
        <p:sp>
          <p:nvSpPr>
            <p:cNvPr id="15" name="Rectangle 14"/>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115300" y="4574984"/>
              <a:ext cx="1028700" cy="209848"/>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grpSp>
    </p:spTree>
    <p:extLst>
      <p:ext uri="{BB962C8B-B14F-4D97-AF65-F5344CB8AC3E}">
        <p14:creationId xmlns:p14="http://schemas.microsoft.com/office/powerpoint/2010/main" val="503010683"/>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603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838200" y="1123950"/>
            <a:ext cx="7467600" cy="3352800"/>
          </a:xfrm>
          <a:prstGeom prst="rect">
            <a:avLst/>
          </a:prstGeom>
        </p:spPr>
        <p:txBody>
          <a:bodyPr/>
          <a:lstStyle/>
          <a:p>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grpSp>
        <p:nvGrpSpPr>
          <p:cNvPr id="15" name="Group 14"/>
          <p:cNvGrpSpPr/>
          <p:nvPr userDrawn="1"/>
        </p:nvGrpSpPr>
        <p:grpSpPr>
          <a:xfrm>
            <a:off x="0" y="4574984"/>
            <a:ext cx="9144000" cy="209848"/>
            <a:chOff x="0" y="4574984"/>
            <a:chExt cx="9144000" cy="209848"/>
          </a:xfrm>
        </p:grpSpPr>
        <p:sp>
          <p:nvSpPr>
            <p:cNvPr id="16" name="Rectangle 15"/>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115300" y="4574984"/>
              <a:ext cx="1028700" cy="209848"/>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grpSp>
    </p:spTree>
    <p:extLst>
      <p:ext uri="{BB962C8B-B14F-4D97-AF65-F5344CB8AC3E}">
        <p14:creationId xmlns:p14="http://schemas.microsoft.com/office/powerpoint/2010/main" val="2946365973"/>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603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grpSp>
        <p:nvGrpSpPr>
          <p:cNvPr id="14" name="Group 13"/>
          <p:cNvGrpSpPr/>
          <p:nvPr userDrawn="1"/>
        </p:nvGrpSpPr>
        <p:grpSpPr>
          <a:xfrm>
            <a:off x="0" y="4574984"/>
            <a:ext cx="9144000" cy="209848"/>
            <a:chOff x="0" y="4574984"/>
            <a:chExt cx="9144000" cy="209848"/>
          </a:xfrm>
        </p:grpSpPr>
        <p:sp>
          <p:nvSpPr>
            <p:cNvPr id="15" name="Rectangle 14"/>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115300" y="4574984"/>
              <a:ext cx="1028700" cy="209848"/>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grpSp>
    </p:spTree>
    <p:extLst>
      <p:ext uri="{BB962C8B-B14F-4D97-AF65-F5344CB8AC3E}">
        <p14:creationId xmlns:p14="http://schemas.microsoft.com/office/powerpoint/2010/main" val="212948376"/>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6" name="Rectangle 15"/>
          <p:cNvSpPr/>
          <p:nvPr userDrawn="1"/>
        </p:nvSpPr>
        <p:spPr>
          <a:xfrm>
            <a:off x="5181600" y="0"/>
            <a:ext cx="3962400" cy="457498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76200" y="666750"/>
            <a:ext cx="5105399"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4"/>
          </p:nvPr>
        </p:nvSpPr>
        <p:spPr>
          <a:xfrm>
            <a:off x="5257800" y="666750"/>
            <a:ext cx="3772272" cy="39082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20"/>
          <p:cNvSpPr/>
          <p:nvPr userDrawn="1"/>
        </p:nvSpPr>
        <p:spPr>
          <a:xfrm>
            <a:off x="-38100" y="0"/>
            <a:ext cx="9220200" cy="590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p:cNvSpPr>
            <a:spLocks noGrp="1"/>
          </p:cNvSpPr>
          <p:nvPr>
            <p:ph type="title"/>
          </p:nvPr>
        </p:nvSpPr>
        <p:spPr>
          <a:xfrm>
            <a:off x="76200" y="133351"/>
            <a:ext cx="8953872" cy="457199"/>
          </a:xfrm>
        </p:spPr>
        <p:txBody>
          <a:bodyPr bIns="91440"/>
          <a:lstStyle/>
          <a:p>
            <a:r>
              <a:rPr lang="en-US" dirty="0" smtClean="0"/>
              <a:t>Click to edit Master title style</a:t>
            </a:r>
            <a:endParaRPr lang="en-US" dirty="0"/>
          </a:p>
        </p:txBody>
      </p:sp>
      <p:grpSp>
        <p:nvGrpSpPr>
          <p:cNvPr id="17" name="Group 16"/>
          <p:cNvGrpSpPr/>
          <p:nvPr userDrawn="1"/>
        </p:nvGrpSpPr>
        <p:grpSpPr>
          <a:xfrm>
            <a:off x="0" y="4574984"/>
            <a:ext cx="9144000" cy="209848"/>
            <a:chOff x="0" y="4574984"/>
            <a:chExt cx="9144000" cy="209848"/>
          </a:xfrm>
        </p:grpSpPr>
        <p:sp>
          <p:nvSpPr>
            <p:cNvPr id="18" name="Rectangle 17"/>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115300" y="4574984"/>
              <a:ext cx="1028700" cy="209848"/>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grpSp>
    </p:spTree>
    <p:extLst>
      <p:ext uri="{BB962C8B-B14F-4D97-AF65-F5344CB8AC3E}">
        <p14:creationId xmlns:p14="http://schemas.microsoft.com/office/powerpoint/2010/main" val="2869251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5684" y="1047750"/>
            <a:ext cx="6038315" cy="2209800"/>
          </a:xfrm>
          <a:solidFill>
            <a:schemeClr val="tx2">
              <a:lumMod val="40000"/>
              <a:lumOff val="60000"/>
            </a:schemeClr>
          </a:solidFill>
        </p:spPr>
        <p:txBody>
          <a:bodyPr wrap="square" lIns="365760" rIns="91440" anchor="ctr" anchorCtr="0"/>
          <a:lstStyle>
            <a:lvl1pPr algn="l">
              <a:defRPr sz="4000"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200401" y="3257550"/>
            <a:ext cx="5943600" cy="685800"/>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17" name="TextBox 16"/>
          <p:cNvSpPr txBox="1"/>
          <p:nvPr userDrawn="1"/>
        </p:nvSpPr>
        <p:spPr>
          <a:xfrm>
            <a:off x="6192436" y="4811808"/>
            <a:ext cx="2887329"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www.ksde.org7</a:t>
            </a:r>
            <a:endParaRPr lang="en-US" sz="700" i="1" dirty="0">
              <a:solidFill>
                <a:schemeClr val="bg1">
                  <a:lumMod val="65000"/>
                </a:schemeClr>
              </a:solidFill>
            </a:endParaRPr>
          </a:p>
        </p:txBody>
      </p:sp>
    </p:spTree>
    <p:extLst>
      <p:ext uri="{BB962C8B-B14F-4D97-AF65-F5344CB8AC3E}">
        <p14:creationId xmlns:p14="http://schemas.microsoft.com/office/powerpoint/2010/main" val="3082823221"/>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F4B587-9FDF-46DF-B460-9026AE4DF246}"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9" name="TextBox 8"/>
          <p:cNvSpPr txBox="1"/>
          <p:nvPr userDrawn="1"/>
        </p:nvSpPr>
        <p:spPr>
          <a:xfrm>
            <a:off x="8244280" y="4857750"/>
            <a:ext cx="747320" cy="200055"/>
          </a:xfrm>
          <a:prstGeom prst="rect">
            <a:avLst/>
          </a:prstGeom>
          <a:noFill/>
        </p:spPr>
        <p:txBody>
          <a:bodyPr wrap="none" rtlCol="0">
            <a:spAutoFit/>
          </a:bodyPr>
          <a:lstStyle/>
          <a:p>
            <a:pPr algn="r"/>
            <a:r>
              <a:rPr lang="en-US" sz="700" i="1" baseline="0" dirty="0" smtClean="0">
                <a:solidFill>
                  <a:schemeClr val="bg1">
                    <a:lumMod val="75000"/>
                  </a:schemeClr>
                </a:solidFill>
              </a:rPr>
              <a:t>www.ksde.org</a:t>
            </a:r>
            <a:endParaRPr lang="en-US" sz="700" i="1" dirty="0">
              <a:solidFill>
                <a:schemeClr val="bg1">
                  <a:lumMod val="75000"/>
                </a:schemeClr>
              </a:solidFill>
            </a:endParaRPr>
          </a:p>
        </p:txBody>
      </p:sp>
      <p:sp>
        <p:nvSpPr>
          <p:cNvPr id="2" name="Title 1"/>
          <p:cNvSpPr>
            <a:spLocks noGrp="1"/>
          </p:cNvSpPr>
          <p:nvPr>
            <p:ph type="ctrTitle"/>
          </p:nvPr>
        </p:nvSpPr>
        <p:spPr>
          <a:xfrm>
            <a:off x="3124200" y="1047750"/>
            <a:ext cx="5867400" cy="2033588"/>
          </a:xfrm>
        </p:spPr>
        <p:txBody>
          <a:bodyPr wrap="square" anchor="b">
            <a:noAutofit/>
          </a:bodyPr>
          <a:lstStyle>
            <a:lvl1pPr algn="l">
              <a:defRPr sz="36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00200" y="3181350"/>
            <a:ext cx="7391400" cy="723900"/>
          </a:xfrm>
          <a:prstGeom prst="rect">
            <a:avLst/>
          </a:prstGeom>
        </p:spPr>
        <p:txBody>
          <a:bodyPr anchor="ct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33167616"/>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006078"/>
            <a:ext cx="8686800" cy="3775472"/>
          </a:xfrm>
          <a:prstGeom prst="rect">
            <a:avLst/>
          </a:prstGeom>
        </p:spPr>
        <p:txBody>
          <a:bodyPr/>
          <a:lstStyle>
            <a:lvl1pPr marL="182880" indent="-182880">
              <a:buClr>
                <a:srgbClr val="4B4B4D"/>
              </a:buClr>
              <a:buSzPct val="125000"/>
              <a:buFont typeface="Arial" panose="020B0604020202020204" pitchFamily="34" charset="0"/>
              <a:buChar char="•"/>
              <a:defRPr/>
            </a:lvl1pPr>
            <a:lvl2pPr>
              <a:buClr>
                <a:schemeClr val="tx1">
                  <a:lumMod val="50000"/>
                  <a:lumOff val="50000"/>
                </a:schemeClr>
              </a:buClr>
              <a:buSzPct val="120000"/>
              <a:defRPr/>
            </a:lvl2pPr>
            <a:lvl3pPr marL="1257300" indent="-342900">
              <a:buClr>
                <a:schemeClr val="tx1">
                  <a:lumMod val="50000"/>
                  <a:lumOff val="50000"/>
                </a:schemeClr>
              </a:buClr>
              <a:buFont typeface="Arial" panose="020B0604020202020204" pitchFamily="34" charset="0"/>
              <a:buChar char="•"/>
              <a:defRPr/>
            </a:lvl3pPr>
            <a:lvl4pPr>
              <a:buClr>
                <a:schemeClr val="bg1">
                  <a:lumMod val="85000"/>
                </a:schemeClr>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434257875"/>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5684" y="1047750"/>
            <a:ext cx="6038315" cy="2667000"/>
          </a:xfrm>
          <a:solidFill>
            <a:schemeClr val="accent2"/>
          </a:solidFill>
        </p:spPr>
        <p:txBody>
          <a:bodyPr wrap="square" lIns="365760" rIns="91440" anchor="ctr" anchorCtr="0"/>
          <a:lstStyle>
            <a:lvl1pPr algn="l">
              <a:defRPr sz="4000"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200401" y="3257550"/>
            <a:ext cx="5943600" cy="685800"/>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17" name="TextBox 16"/>
          <p:cNvSpPr txBox="1"/>
          <p:nvPr userDrawn="1"/>
        </p:nvSpPr>
        <p:spPr>
          <a:xfrm>
            <a:off x="6192436" y="4811808"/>
            <a:ext cx="2887329"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www.ksde.org7</a:t>
            </a:r>
            <a:endParaRPr lang="en-US" sz="700" i="1" dirty="0">
              <a:solidFill>
                <a:schemeClr val="bg1">
                  <a:lumMod val="65000"/>
                </a:schemeClr>
              </a:solidFill>
            </a:endParaRPr>
          </a:p>
        </p:txBody>
      </p:sp>
      <p:sp>
        <p:nvSpPr>
          <p:cNvPr id="12" name="Rectangle 11"/>
          <p:cNvSpPr/>
          <p:nvPr userDrawn="1"/>
        </p:nvSpPr>
        <p:spPr>
          <a:xfrm>
            <a:off x="1066800" y="3771160"/>
            <a:ext cx="6400800" cy="14109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086600" y="3714750"/>
            <a:ext cx="2057400" cy="253916"/>
          </a:xfrm>
          <a:prstGeom prst="rect">
            <a:avLst/>
          </a:prstGeom>
          <a:noFill/>
        </p:spPr>
        <p:txBody>
          <a:bodyPr wrap="square" rtlCol="0">
            <a:spAutoFit/>
          </a:bodyPr>
          <a:lstStyle/>
          <a:p>
            <a:pPr algn="r"/>
            <a:r>
              <a:rPr lang="en-US" sz="1050" b="1" dirty="0" smtClean="0">
                <a:solidFill>
                  <a:schemeClr val="accent2">
                    <a:lumMod val="60000"/>
                    <a:lumOff val="40000"/>
                  </a:schemeClr>
                </a:solidFill>
                <a:latin typeface="Century Gothic" panose="020B0502020202020204" pitchFamily="34" charset="0"/>
              </a:rPr>
              <a:t>BUSINESS</a:t>
            </a:r>
            <a:r>
              <a:rPr lang="en-US" sz="1050" b="1" baseline="0" dirty="0" smtClean="0">
                <a:solidFill>
                  <a:schemeClr val="accent2">
                    <a:lumMod val="60000"/>
                    <a:lumOff val="40000"/>
                  </a:schemeClr>
                </a:solidFill>
                <a:latin typeface="Century Gothic" panose="020B0502020202020204" pitchFamily="34" charset="0"/>
              </a:rPr>
              <a:t> AND INDUSTRY</a:t>
            </a:r>
            <a:endParaRPr lang="en-US" sz="1050" b="1" dirty="0">
              <a:solidFill>
                <a:schemeClr val="accent2">
                  <a:lumMod val="60000"/>
                  <a:lumOff val="40000"/>
                </a:schemeClr>
              </a:solidFill>
              <a:latin typeface="Century Gothic" panose="020B0502020202020204" pitchFamily="34" charset="0"/>
            </a:endParaRPr>
          </a:p>
        </p:txBody>
      </p:sp>
    </p:spTree>
    <p:extLst>
      <p:ext uri="{BB962C8B-B14F-4D97-AF65-F5344CB8AC3E}">
        <p14:creationId xmlns:p14="http://schemas.microsoft.com/office/powerpoint/2010/main" val="1788736546"/>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440061334"/>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3545827325"/>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895350"/>
            <a:ext cx="4040188"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18084"/>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6" y="895350"/>
            <a:ext cx="4041775"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818084"/>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1869660268"/>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79"/>
            <a:ext cx="8229600" cy="76557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808102997"/>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4B4B4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a:p>
        </p:txBody>
      </p:sp>
      <p:sp>
        <p:nvSpPr>
          <p:cNvPr id="14" name="TextBox 13"/>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5" name="Group 14"/>
          <p:cNvGrpSpPr/>
          <p:nvPr userDrawn="1"/>
        </p:nvGrpSpPr>
        <p:grpSpPr>
          <a:xfrm>
            <a:off x="152400" y="4861994"/>
            <a:ext cx="2933700" cy="149869"/>
            <a:chOff x="304800" y="3712219"/>
            <a:chExt cx="6248400" cy="228600"/>
          </a:xfrm>
        </p:grpSpPr>
        <p:sp>
          <p:nvSpPr>
            <p:cNvPr id="16" name="Rectangle 15"/>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0" name="Rectangle 9"/>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7391400" y="4574984"/>
            <a:ext cx="1752600" cy="253916"/>
          </a:xfrm>
          <a:prstGeom prst="rect">
            <a:avLst/>
          </a:prstGeom>
          <a:noFill/>
        </p:spPr>
        <p:txBody>
          <a:bodyPr wrap="square" rtlCol="0">
            <a:spAutoFit/>
          </a:bodyPr>
          <a:lstStyle/>
          <a:p>
            <a:pPr algn="r"/>
            <a:r>
              <a:rPr lang="en-US" sz="1050" b="1" dirty="0" smtClean="0">
                <a:solidFill>
                  <a:schemeClr val="accent2"/>
                </a:solidFill>
                <a:latin typeface="Century Gothic" panose="020B0502020202020204" pitchFamily="34" charset="0"/>
              </a:rPr>
              <a:t>BUSINESS AND INDUSTRY</a:t>
            </a:r>
            <a:endParaRPr lang="en-US" sz="105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3938266632"/>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0"/>
            <a:ext cx="8153400" cy="3048000"/>
          </a:xfrm>
          <a:prstGeom prst="rect">
            <a:avLst/>
          </a:prstGeom>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7" name="TextBox 16"/>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8" name="Group 7"/>
          <p:cNvGrpSpPr/>
          <p:nvPr userDrawn="1"/>
        </p:nvGrpSpPr>
        <p:grpSpPr>
          <a:xfrm>
            <a:off x="152400" y="4861994"/>
            <a:ext cx="2933700" cy="149869"/>
            <a:chOff x="304800" y="3712219"/>
            <a:chExt cx="6248400" cy="228600"/>
          </a:xfrm>
        </p:grpSpPr>
        <p:sp>
          <p:nvSpPr>
            <p:cNvPr id="9" name="Rectangle 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2" name="Rectangle 11"/>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391400" y="4574984"/>
            <a:ext cx="1752600" cy="253916"/>
          </a:xfrm>
          <a:prstGeom prst="rect">
            <a:avLst/>
          </a:prstGeom>
          <a:noFill/>
        </p:spPr>
        <p:txBody>
          <a:bodyPr wrap="square" rtlCol="0">
            <a:spAutoFit/>
          </a:bodyPr>
          <a:lstStyle/>
          <a:p>
            <a:pPr algn="r"/>
            <a:r>
              <a:rPr lang="en-US" sz="1050" b="1" dirty="0" smtClean="0">
                <a:solidFill>
                  <a:schemeClr val="accent2"/>
                </a:solidFill>
                <a:latin typeface="Century Gothic" panose="020B0502020202020204" pitchFamily="34" charset="0"/>
              </a:rPr>
              <a:t>BUSINESS AND INDUSTRY</a:t>
            </a:r>
            <a:endParaRPr lang="en-US" sz="105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1842098619"/>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4B4B4D"/>
        </a:solidFill>
        <a:effectLst/>
      </p:bgPr>
    </p:bg>
    <p:spTree>
      <p:nvGrpSpPr>
        <p:cNvPr id="1" name=""/>
        <p:cNvGrpSpPr/>
        <p:nvPr/>
      </p:nvGrpSpPr>
      <p:grpSpPr>
        <a:xfrm>
          <a:off x="0" y="0"/>
          <a:ext cx="0" cy="0"/>
          <a:chOff x="0" y="0"/>
          <a:chExt cx="0" cy="0"/>
        </a:xfrm>
      </p:grpSpPr>
      <p:sp>
        <p:nvSpPr>
          <p:cNvPr id="8" name="Rectangle 7"/>
          <p:cNvSpPr/>
          <p:nvPr userDrawn="1"/>
        </p:nvSpPr>
        <p:spPr>
          <a:xfrm>
            <a:off x="0" y="4781550"/>
            <a:ext cx="9144000" cy="36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057900" y="0"/>
            <a:ext cx="30861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9151620" cy="590549"/>
          </a:xfrm>
          <a:solidFill>
            <a:schemeClr val="tx1"/>
          </a:solidFill>
        </p:spPr>
        <p:txBody>
          <a:bodyPr lIns="274320" tIns="91440" rIns="91440"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76200" y="666750"/>
            <a:ext cx="5787470" cy="2283702"/>
          </a:xfrm>
          <a:prstGeom prst="rect">
            <a:avLst/>
          </a:prstGeom>
        </p:spPr>
        <p:txBody>
          <a:bodyPr wrap="square">
            <a:sp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62801" y="590550"/>
            <a:ext cx="1981199" cy="4004073"/>
          </a:xfrm>
          <a:prstGeom prst="rect">
            <a:avLst/>
          </a:prstGeom>
        </p:spPr>
        <p:txBody>
          <a:bodyPr/>
          <a:lstStyle>
            <a:lvl1pPr marL="285750" indent="-285750">
              <a:buFont typeface="Arial" panose="020B0604020202020204" pitchFamily="34" charset="0"/>
              <a:buChar char="•"/>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9" name="Group 18"/>
          <p:cNvGrpSpPr/>
          <p:nvPr userDrawn="1"/>
        </p:nvGrpSpPr>
        <p:grpSpPr>
          <a:xfrm>
            <a:off x="152400" y="4861994"/>
            <a:ext cx="2933700" cy="149869"/>
            <a:chOff x="304800" y="3712219"/>
            <a:chExt cx="6248400" cy="228600"/>
          </a:xfrm>
        </p:grpSpPr>
        <p:sp>
          <p:nvSpPr>
            <p:cNvPr id="20" name="Rectangle 19"/>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23" name="Rectangle 22"/>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7391400" y="4574984"/>
            <a:ext cx="1752600" cy="253916"/>
          </a:xfrm>
          <a:prstGeom prst="rect">
            <a:avLst/>
          </a:prstGeom>
          <a:noFill/>
        </p:spPr>
        <p:txBody>
          <a:bodyPr wrap="square" rtlCol="0">
            <a:spAutoFit/>
          </a:bodyPr>
          <a:lstStyle/>
          <a:p>
            <a:pPr algn="r"/>
            <a:r>
              <a:rPr lang="en-US" sz="1050" b="1" dirty="0" smtClean="0">
                <a:solidFill>
                  <a:schemeClr val="accent2"/>
                </a:solidFill>
                <a:latin typeface="Century Gothic" panose="020B0502020202020204" pitchFamily="34" charset="0"/>
              </a:rPr>
              <a:t>BUSINESS AND INDUSTRY</a:t>
            </a:r>
            <a:endParaRPr lang="en-US" sz="105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251584124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876769934"/>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4B4B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949" y="3600450"/>
            <a:ext cx="8301851" cy="425054"/>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76200" y="133350"/>
            <a:ext cx="8991600"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84949" y="4025503"/>
            <a:ext cx="8301851"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7" name="Rectangle 16"/>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7391400" y="4574984"/>
            <a:ext cx="1752600" cy="253916"/>
          </a:xfrm>
          <a:prstGeom prst="rect">
            <a:avLst/>
          </a:prstGeom>
          <a:noFill/>
        </p:spPr>
        <p:txBody>
          <a:bodyPr wrap="square" rtlCol="0">
            <a:spAutoFit/>
          </a:bodyPr>
          <a:lstStyle/>
          <a:p>
            <a:pPr algn="r"/>
            <a:r>
              <a:rPr lang="en-US" sz="1050" b="1" dirty="0" smtClean="0">
                <a:solidFill>
                  <a:schemeClr val="accent2"/>
                </a:solidFill>
                <a:latin typeface="Century Gothic" panose="020B0502020202020204" pitchFamily="34" charset="0"/>
              </a:rPr>
              <a:t>BUSINESS AND INDUSTRY</a:t>
            </a:r>
            <a:endParaRPr lang="en-US" sz="105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546253835"/>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rgbClr val="4B4B4D"/>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06064" y="865585"/>
            <a:ext cx="6270935"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190501" y="209550"/>
            <a:ext cx="8762999" cy="425054"/>
          </a:xfrm>
        </p:spPr>
        <p:txBody>
          <a:bodyPr anchor="b"/>
          <a:lstStyle>
            <a:lvl1pPr algn="l">
              <a:defRPr sz="20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553200" y="742950"/>
            <a:ext cx="2362200" cy="3810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7" name="Rectangle 16"/>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7391400" y="4574984"/>
            <a:ext cx="1752600" cy="253916"/>
          </a:xfrm>
          <a:prstGeom prst="rect">
            <a:avLst/>
          </a:prstGeom>
          <a:noFill/>
        </p:spPr>
        <p:txBody>
          <a:bodyPr wrap="square" rtlCol="0">
            <a:spAutoFit/>
          </a:bodyPr>
          <a:lstStyle/>
          <a:p>
            <a:pPr algn="r"/>
            <a:r>
              <a:rPr lang="en-US" sz="1050" b="1" dirty="0" smtClean="0">
                <a:solidFill>
                  <a:schemeClr val="accent2"/>
                </a:solidFill>
                <a:latin typeface="Century Gothic" panose="020B0502020202020204" pitchFamily="34" charset="0"/>
              </a:rPr>
              <a:t>BUSINESS AND INDUSTRY</a:t>
            </a:r>
            <a:endParaRPr lang="en-US" sz="105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2221004415"/>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603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838200" y="1123950"/>
            <a:ext cx="7467600" cy="3352800"/>
          </a:xfrm>
          <a:prstGeom prst="rect">
            <a:avLst/>
          </a:prstGeom>
        </p:spPr>
        <p:txBody>
          <a:bodyPr/>
          <a:lstStyle/>
          <a:p>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8" name="Rectangle 17"/>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7391400" y="4574984"/>
            <a:ext cx="1752600" cy="253916"/>
          </a:xfrm>
          <a:prstGeom prst="rect">
            <a:avLst/>
          </a:prstGeom>
          <a:noFill/>
        </p:spPr>
        <p:txBody>
          <a:bodyPr wrap="square" rtlCol="0">
            <a:spAutoFit/>
          </a:bodyPr>
          <a:lstStyle/>
          <a:p>
            <a:pPr algn="r"/>
            <a:r>
              <a:rPr lang="en-US" sz="1050" b="1" dirty="0" smtClean="0">
                <a:solidFill>
                  <a:schemeClr val="accent2"/>
                </a:solidFill>
                <a:latin typeface="Century Gothic" panose="020B0502020202020204" pitchFamily="34" charset="0"/>
              </a:rPr>
              <a:t>BUSINESS AND INDUSTRY</a:t>
            </a:r>
            <a:endParaRPr lang="en-US" sz="105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2994583686"/>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603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22" name="Rectangle 21"/>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7391400" y="4574984"/>
            <a:ext cx="1752600" cy="253916"/>
          </a:xfrm>
          <a:prstGeom prst="rect">
            <a:avLst/>
          </a:prstGeom>
          <a:noFill/>
        </p:spPr>
        <p:txBody>
          <a:bodyPr wrap="square" rtlCol="0">
            <a:spAutoFit/>
          </a:bodyPr>
          <a:lstStyle/>
          <a:p>
            <a:pPr algn="r"/>
            <a:r>
              <a:rPr lang="en-US" sz="1050" b="1" dirty="0" smtClean="0">
                <a:solidFill>
                  <a:schemeClr val="accent2"/>
                </a:solidFill>
                <a:latin typeface="Century Gothic" panose="020B0502020202020204" pitchFamily="34" charset="0"/>
              </a:rPr>
              <a:t>BUSINESS AND INDUSTRY</a:t>
            </a:r>
            <a:endParaRPr lang="en-US" sz="105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2253607386"/>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6" name="Rectangle 15"/>
          <p:cNvSpPr/>
          <p:nvPr userDrawn="1"/>
        </p:nvSpPr>
        <p:spPr>
          <a:xfrm>
            <a:off x="5181600" y="0"/>
            <a:ext cx="3962400" cy="457498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76200" y="666750"/>
            <a:ext cx="5105399"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4"/>
          </p:nvPr>
        </p:nvSpPr>
        <p:spPr>
          <a:xfrm>
            <a:off x="5257800" y="666750"/>
            <a:ext cx="3772272" cy="39082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20"/>
          <p:cNvSpPr/>
          <p:nvPr userDrawn="1"/>
        </p:nvSpPr>
        <p:spPr>
          <a:xfrm>
            <a:off x="-38100" y="0"/>
            <a:ext cx="9220200" cy="590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p:cNvSpPr>
            <a:spLocks noGrp="1"/>
          </p:cNvSpPr>
          <p:nvPr>
            <p:ph type="title"/>
          </p:nvPr>
        </p:nvSpPr>
        <p:spPr>
          <a:xfrm>
            <a:off x="76200" y="133351"/>
            <a:ext cx="8953872" cy="457199"/>
          </a:xfrm>
        </p:spPr>
        <p:txBody>
          <a:bodyPr bIns="91440"/>
          <a:lstStyle/>
          <a:p>
            <a:r>
              <a:rPr lang="en-US" dirty="0" smtClean="0"/>
              <a:t>Click to edit Master title style</a:t>
            </a:r>
            <a:endParaRPr lang="en-US" dirty="0"/>
          </a:p>
        </p:txBody>
      </p:sp>
      <p:grpSp>
        <p:nvGrpSpPr>
          <p:cNvPr id="17" name="Group 16"/>
          <p:cNvGrpSpPr/>
          <p:nvPr userDrawn="1"/>
        </p:nvGrpSpPr>
        <p:grpSpPr>
          <a:xfrm>
            <a:off x="0" y="4574984"/>
            <a:ext cx="9144000" cy="209848"/>
            <a:chOff x="0" y="4574984"/>
            <a:chExt cx="9144000" cy="209848"/>
          </a:xfrm>
        </p:grpSpPr>
        <p:sp>
          <p:nvSpPr>
            <p:cNvPr id="18" name="Rectangle 17"/>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115300" y="4574984"/>
              <a:ext cx="1028700" cy="209848"/>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grpSp>
    </p:spTree>
    <p:extLst>
      <p:ext uri="{BB962C8B-B14F-4D97-AF65-F5344CB8AC3E}">
        <p14:creationId xmlns:p14="http://schemas.microsoft.com/office/powerpoint/2010/main" val="134378766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F4B587-9FDF-46DF-B460-9026AE4DF246}"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71595502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895350"/>
            <a:ext cx="4040188"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18084"/>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6" y="895350"/>
            <a:ext cx="4041775"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818084"/>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15350349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79"/>
            <a:ext cx="8229600" cy="765571"/>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192702586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4B4B4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a:p>
        </p:txBody>
      </p:sp>
      <p:sp>
        <p:nvSpPr>
          <p:cNvPr id="14" name="TextBox 13"/>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15" name="Group 14"/>
          <p:cNvGrpSpPr/>
          <p:nvPr userDrawn="1"/>
        </p:nvGrpSpPr>
        <p:grpSpPr>
          <a:xfrm>
            <a:off x="152400" y="4861994"/>
            <a:ext cx="2933700" cy="149869"/>
            <a:chOff x="304800" y="3712219"/>
            <a:chExt cx="6248400" cy="228600"/>
          </a:xfrm>
        </p:grpSpPr>
        <p:sp>
          <p:nvSpPr>
            <p:cNvPr id="16" name="Rectangle 15"/>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73172799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0"/>
            <a:ext cx="8153400" cy="3048000"/>
          </a:xfrm>
          <a:prstGeom prst="rect">
            <a:avLst/>
          </a:prstGeom>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7" name="TextBox 16"/>
          <p:cNvSpPr txBox="1"/>
          <p:nvPr userDrawn="1"/>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grpSp>
        <p:nvGrpSpPr>
          <p:cNvPr id="8" name="Group 7"/>
          <p:cNvGrpSpPr/>
          <p:nvPr userDrawn="1"/>
        </p:nvGrpSpPr>
        <p:grpSpPr>
          <a:xfrm>
            <a:off x="152400" y="4861994"/>
            <a:ext cx="2933700" cy="149869"/>
            <a:chOff x="304800" y="3712219"/>
            <a:chExt cx="6248400" cy="228600"/>
          </a:xfrm>
        </p:grpSpPr>
        <p:sp>
          <p:nvSpPr>
            <p:cNvPr id="9" name="Rectangle 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62283118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ctr"/>
          <a:lstStyle/>
          <a:p>
            <a:pPr algn="ctr"/>
            <a:endParaRPr lang="en-US"/>
          </a:p>
        </p:txBody>
      </p:sp>
      <p:sp>
        <p:nvSpPr>
          <p:cNvPr id="8" name="Rectangle 7"/>
          <p:cNvSpPr/>
          <p:nvPr/>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10/1/15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grpSp>
        <p:nvGrpSpPr>
          <p:cNvPr id="18" name="Group 17"/>
          <p:cNvGrpSpPr/>
          <p:nvPr/>
        </p:nvGrpSpPr>
        <p:grpSpPr>
          <a:xfrm>
            <a:off x="152400" y="4861994"/>
            <a:ext cx="2933700" cy="149869"/>
            <a:chOff x="304800" y="3712219"/>
            <a:chExt cx="6248400" cy="228600"/>
          </a:xfrm>
        </p:grpSpPr>
        <p:sp>
          <p:nvSpPr>
            <p:cNvPr id="15" name="Rectangle 1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9" name="TextBox 18"/>
          <p:cNvSpPr txBox="1"/>
          <p:nvPr/>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sp>
        <p:nvSpPr>
          <p:cNvPr id="21" name="Text Placeholder 20"/>
          <p:cNvSpPr>
            <a:spLocks noGrp="1"/>
          </p:cNvSpPr>
          <p:nvPr>
            <p:ph type="body" idx="1"/>
          </p:nvPr>
        </p:nvSpPr>
        <p:spPr>
          <a:xfrm>
            <a:off x="277619" y="971550"/>
            <a:ext cx="8713981" cy="3622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04800" y="133350"/>
            <a:ext cx="8686800" cy="765571"/>
          </a:xfrm>
          <a:prstGeom prst="rect">
            <a:avLst/>
          </a:prstGeom>
        </p:spPr>
        <p:txBody>
          <a:bodyPr vert="horz" wrap="square" lIns="0" tIns="0" rIns="0" bIns="91440" rtlCol="0" anchor="ctr" anchorCtr="0">
            <a:normAutofit/>
          </a:bodyPr>
          <a:lstStyle/>
          <a:p>
            <a:r>
              <a:rPr lang="en-US" dirty="0" smtClean="0"/>
              <a:t> Click to edit Master title style</a:t>
            </a:r>
            <a:endParaRPr lang="en-US" dirty="0"/>
          </a:p>
        </p:txBody>
      </p:sp>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5" r:id="rId5"/>
    <p:sldLayoutId id="2147483653" r:id="rId6"/>
    <p:sldLayoutId id="2147483654" r:id="rId7"/>
    <p:sldLayoutId id="2147483655" r:id="rId8"/>
    <p:sldLayoutId id="2147483661" r:id="rId9"/>
    <p:sldLayoutId id="2147483656" r:id="rId10"/>
    <p:sldLayoutId id="2147483657" r:id="rId11"/>
    <p:sldLayoutId id="2147483664" r:id="rId12"/>
    <p:sldLayoutId id="2147483660" r:id="rId13"/>
    <p:sldLayoutId id="2147483662" r:id="rId14"/>
    <p:sldLayoutId id="2147483663" r:id="rId15"/>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tx2">
            <a:lumMod val="50000"/>
            <a:lumOff val="50000"/>
          </a:schemeClr>
        </a:buClr>
        <a:buSzPct val="12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ctr"/>
          <a:lstStyle/>
          <a:p>
            <a:pPr algn="ctr"/>
            <a:endParaRPr lang="en-US"/>
          </a:p>
        </p:txBody>
      </p:sp>
      <p:sp>
        <p:nvSpPr>
          <p:cNvPr id="8" name="Rectangle 7"/>
          <p:cNvSpPr/>
          <p:nvPr/>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10/1/15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grpSp>
        <p:nvGrpSpPr>
          <p:cNvPr id="18" name="Group 17"/>
          <p:cNvGrpSpPr/>
          <p:nvPr/>
        </p:nvGrpSpPr>
        <p:grpSpPr>
          <a:xfrm>
            <a:off x="152400" y="4861994"/>
            <a:ext cx="2933700" cy="149869"/>
            <a:chOff x="304800" y="3712219"/>
            <a:chExt cx="6248400" cy="228600"/>
          </a:xfrm>
        </p:grpSpPr>
        <p:sp>
          <p:nvSpPr>
            <p:cNvPr id="15" name="Rectangle 1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9" name="TextBox 18"/>
          <p:cNvSpPr txBox="1"/>
          <p:nvPr/>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sp>
        <p:nvSpPr>
          <p:cNvPr id="21" name="Text Placeholder 20"/>
          <p:cNvSpPr>
            <a:spLocks noGrp="1"/>
          </p:cNvSpPr>
          <p:nvPr>
            <p:ph type="body" idx="1"/>
          </p:nvPr>
        </p:nvSpPr>
        <p:spPr>
          <a:xfrm>
            <a:off x="277619" y="971550"/>
            <a:ext cx="8713981" cy="3622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04800" y="133350"/>
            <a:ext cx="8686800" cy="765571"/>
          </a:xfrm>
          <a:prstGeom prst="rect">
            <a:avLst/>
          </a:prstGeom>
        </p:spPr>
        <p:txBody>
          <a:bodyPr vert="horz" wrap="square" lIns="0" tIns="0" rIns="0" bIns="91440" rtlCol="0" anchor="ctr" anchorCtr="0">
            <a:normAutofit/>
          </a:bodyPr>
          <a:lstStyle/>
          <a:p>
            <a:r>
              <a:rPr lang="en-US" dirty="0" smtClean="0"/>
              <a:t> Click to edit Master title style</a:t>
            </a:r>
            <a:endParaRPr lang="en-US" dirty="0"/>
          </a:p>
        </p:txBody>
      </p:sp>
      <p:grpSp>
        <p:nvGrpSpPr>
          <p:cNvPr id="10" name="Group 9"/>
          <p:cNvGrpSpPr/>
          <p:nvPr/>
        </p:nvGrpSpPr>
        <p:grpSpPr>
          <a:xfrm>
            <a:off x="0" y="4574984"/>
            <a:ext cx="9144000" cy="209848"/>
            <a:chOff x="0" y="4574984"/>
            <a:chExt cx="9144000" cy="209848"/>
          </a:xfrm>
        </p:grpSpPr>
        <p:sp>
          <p:nvSpPr>
            <p:cNvPr id="3" name="Rectangle 2"/>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8115300" y="4574984"/>
              <a:ext cx="1028700" cy="209848"/>
            </a:xfrm>
            <a:prstGeom prst="rect">
              <a:avLst/>
            </a:prstGeom>
            <a:noFill/>
          </p:spPr>
          <p:txBody>
            <a:bodyPr wrap="square" rtlCol="0">
              <a:spAutoFit/>
            </a:bodyPr>
            <a:lstStyle/>
            <a:p>
              <a:pPr algn="r"/>
              <a:r>
                <a:rPr lang="en-US" sz="1050" b="1" dirty="0" smtClean="0">
                  <a:solidFill>
                    <a:schemeClr val="accent1"/>
                  </a:solidFill>
                  <a:latin typeface="Century Gothic" panose="020B0502020202020204" pitchFamily="34" charset="0"/>
                </a:rPr>
                <a:t>COMMUNITY</a:t>
              </a:r>
              <a:endParaRPr lang="en-US" sz="1050" b="1" dirty="0">
                <a:solidFill>
                  <a:schemeClr val="accent1"/>
                </a:solidFill>
                <a:latin typeface="Century Gothic" panose="020B0502020202020204" pitchFamily="34" charset="0"/>
              </a:endParaRPr>
            </a:p>
          </p:txBody>
        </p:sp>
      </p:grpSp>
    </p:spTree>
    <p:extLst>
      <p:ext uri="{BB962C8B-B14F-4D97-AF65-F5344CB8AC3E}">
        <p14:creationId xmlns:p14="http://schemas.microsoft.com/office/powerpoint/2010/main" val="38658747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tx2">
            <a:lumMod val="50000"/>
            <a:lumOff val="50000"/>
          </a:schemeClr>
        </a:buClr>
        <a:buSzPct val="12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ctr"/>
          <a:lstStyle/>
          <a:p>
            <a:pPr algn="ctr"/>
            <a:endParaRPr lang="en-US"/>
          </a:p>
        </p:txBody>
      </p:sp>
      <p:sp>
        <p:nvSpPr>
          <p:cNvPr id="8" name="Rectangle 7"/>
          <p:cNvSpPr/>
          <p:nvPr/>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10/1/15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grpSp>
        <p:nvGrpSpPr>
          <p:cNvPr id="18" name="Group 17"/>
          <p:cNvGrpSpPr/>
          <p:nvPr/>
        </p:nvGrpSpPr>
        <p:grpSpPr>
          <a:xfrm>
            <a:off x="152400" y="4861994"/>
            <a:ext cx="2933700" cy="149869"/>
            <a:chOff x="304800" y="3712219"/>
            <a:chExt cx="6248400" cy="228600"/>
          </a:xfrm>
        </p:grpSpPr>
        <p:sp>
          <p:nvSpPr>
            <p:cNvPr id="15" name="Rectangle 1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9" name="TextBox 18"/>
          <p:cNvSpPr txBox="1"/>
          <p:nvPr/>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sp>
        <p:nvSpPr>
          <p:cNvPr id="21" name="Text Placeholder 20"/>
          <p:cNvSpPr>
            <a:spLocks noGrp="1"/>
          </p:cNvSpPr>
          <p:nvPr>
            <p:ph type="body" idx="1"/>
          </p:nvPr>
        </p:nvSpPr>
        <p:spPr>
          <a:xfrm>
            <a:off x="277619" y="971550"/>
            <a:ext cx="8713981" cy="3622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04800" y="133350"/>
            <a:ext cx="8686800" cy="765571"/>
          </a:xfrm>
          <a:prstGeom prst="rect">
            <a:avLst/>
          </a:prstGeom>
        </p:spPr>
        <p:txBody>
          <a:bodyPr vert="horz" wrap="square" lIns="0" tIns="0" rIns="0" bIns="91440" rtlCol="0" anchor="ctr" anchorCtr="0">
            <a:normAutofit/>
          </a:bodyPr>
          <a:lstStyle/>
          <a:p>
            <a:r>
              <a:rPr lang="en-US" dirty="0" smtClean="0"/>
              <a:t> Click to edit Master title style</a:t>
            </a:r>
            <a:endParaRPr lang="en-US" dirty="0"/>
          </a:p>
        </p:txBody>
      </p:sp>
      <p:grpSp>
        <p:nvGrpSpPr>
          <p:cNvPr id="10" name="Group 9"/>
          <p:cNvGrpSpPr/>
          <p:nvPr/>
        </p:nvGrpSpPr>
        <p:grpSpPr>
          <a:xfrm>
            <a:off x="0" y="4574984"/>
            <a:ext cx="9144000" cy="253916"/>
            <a:chOff x="0" y="4574984"/>
            <a:chExt cx="9144000" cy="253916"/>
          </a:xfrm>
        </p:grpSpPr>
        <p:sp>
          <p:nvSpPr>
            <p:cNvPr id="3" name="Rectangle 2"/>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7391400" y="4574984"/>
              <a:ext cx="1752600" cy="253916"/>
            </a:xfrm>
            <a:prstGeom prst="rect">
              <a:avLst/>
            </a:prstGeom>
            <a:noFill/>
          </p:spPr>
          <p:txBody>
            <a:bodyPr wrap="square" rtlCol="0">
              <a:spAutoFit/>
            </a:bodyPr>
            <a:lstStyle/>
            <a:p>
              <a:pPr algn="r"/>
              <a:r>
                <a:rPr lang="en-US" sz="1050" b="1" dirty="0" smtClean="0">
                  <a:solidFill>
                    <a:schemeClr val="accent2"/>
                  </a:solidFill>
                  <a:latin typeface="Century Gothic" panose="020B0502020202020204" pitchFamily="34" charset="0"/>
                </a:rPr>
                <a:t>BUSINESS AND INDUSTRY</a:t>
              </a:r>
              <a:endParaRPr lang="en-US" sz="1050" b="1" dirty="0">
                <a:solidFill>
                  <a:schemeClr val="accent2"/>
                </a:solidFill>
                <a:latin typeface="Century Gothic" panose="020B0502020202020204" pitchFamily="34" charset="0"/>
              </a:endParaRPr>
            </a:p>
          </p:txBody>
        </p:sp>
      </p:grpSp>
    </p:spTree>
    <p:extLst>
      <p:ext uri="{BB962C8B-B14F-4D97-AF65-F5344CB8AC3E}">
        <p14:creationId xmlns:p14="http://schemas.microsoft.com/office/powerpoint/2010/main" val="32116999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tx2">
            <a:lumMod val="50000"/>
            <a:lumOff val="50000"/>
          </a:schemeClr>
        </a:buClr>
        <a:buSzPct val="12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352550"/>
            <a:ext cx="5867400" cy="2033588"/>
          </a:xfrm>
        </p:spPr>
        <p:txBody>
          <a:bodyPr anchor="ctr"/>
          <a:lstStyle/>
          <a:p>
            <a:pPr algn="ctr"/>
            <a:r>
              <a:rPr lang="en-US" sz="5800" dirty="0" smtClean="0"/>
              <a:t>Kansas Vision </a:t>
            </a:r>
            <a:br>
              <a:rPr lang="en-US" sz="5800" dirty="0" smtClean="0"/>
            </a:br>
            <a:r>
              <a:rPr lang="en-US" sz="5800" dirty="0" smtClean="0">
                <a:solidFill>
                  <a:srgbClr val="3366FF"/>
                </a:solidFill>
              </a:rPr>
              <a:t>The Reunion Tour</a:t>
            </a:r>
            <a:endParaRPr lang="en-US" sz="5800" dirty="0">
              <a:solidFill>
                <a:srgbClr val="3366FF"/>
              </a:solidFill>
            </a:endParaRPr>
          </a:p>
        </p:txBody>
      </p:sp>
      <p:sp>
        <p:nvSpPr>
          <p:cNvPr id="3" name="Subtitle 2"/>
          <p:cNvSpPr>
            <a:spLocks noGrp="1"/>
          </p:cNvSpPr>
          <p:nvPr>
            <p:ph type="subTitle" idx="1"/>
          </p:nvPr>
        </p:nvSpPr>
        <p:spPr>
          <a:xfrm>
            <a:off x="1765300" y="3486150"/>
            <a:ext cx="7391400" cy="457200"/>
          </a:xfrm>
        </p:spPr>
        <p:txBody>
          <a:bodyPr/>
          <a:lstStyle/>
          <a:p>
            <a:pPr algn="r"/>
            <a:r>
              <a:rPr lang="en-US" dirty="0" smtClean="0"/>
              <a:t>Fall</a:t>
            </a:r>
            <a:r>
              <a:rPr lang="en-US" dirty="0"/>
              <a:t> </a:t>
            </a:r>
            <a:r>
              <a:rPr lang="en-US" dirty="0" smtClean="0"/>
              <a:t>2015</a:t>
            </a:r>
            <a:endParaRPr lang="en-US" dirty="0"/>
          </a:p>
        </p:txBody>
      </p:sp>
      <p:sp>
        <p:nvSpPr>
          <p:cNvPr id="4" name="TextBox 3"/>
          <p:cNvSpPr txBox="1"/>
          <p:nvPr/>
        </p:nvSpPr>
        <p:spPr>
          <a:xfrm>
            <a:off x="1905000" y="4171950"/>
            <a:ext cx="7086600" cy="707886"/>
          </a:xfrm>
          <a:prstGeom prst="rect">
            <a:avLst/>
          </a:prstGeom>
          <a:noFill/>
        </p:spPr>
        <p:txBody>
          <a:bodyPr wrap="square" rtlCol="0">
            <a:spAutoFit/>
          </a:bodyPr>
          <a:lstStyle/>
          <a:p>
            <a:r>
              <a:rPr lang="en-US" sz="2000" dirty="0" smtClean="0">
                <a:solidFill>
                  <a:schemeClr val="accent1"/>
                </a:solidFill>
              </a:rPr>
              <a:t>Dr. Randy Watson, Commissioner</a:t>
            </a:r>
          </a:p>
          <a:p>
            <a:r>
              <a:rPr lang="en-US" sz="2000" dirty="0" smtClean="0">
                <a:solidFill>
                  <a:schemeClr val="accent1"/>
                </a:solidFill>
              </a:rPr>
              <a:t>Mr. Brad Neuenswander, Deputy Commissioner</a:t>
            </a:r>
            <a:endParaRPr lang="en-US" sz="2000" dirty="0">
              <a:solidFill>
                <a:schemeClr val="accent1"/>
              </a:solidFill>
            </a:endParaRPr>
          </a:p>
        </p:txBody>
      </p:sp>
    </p:spTree>
    <p:extLst>
      <p:ext uri="{BB962C8B-B14F-4D97-AF65-F5344CB8AC3E}">
        <p14:creationId xmlns:p14="http://schemas.microsoft.com/office/powerpoint/2010/main" val="237283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How did Kansas business and industry answer the question:</a:t>
            </a:r>
            <a:endParaRPr lang="en-US" dirty="0"/>
          </a:p>
        </p:txBody>
      </p:sp>
      <p:sp>
        <p:nvSpPr>
          <p:cNvPr id="4" name="Text Placeholder 3"/>
          <p:cNvSpPr>
            <a:spLocks noGrp="1"/>
          </p:cNvSpPr>
          <p:nvPr>
            <p:ph type="body" idx="1"/>
          </p:nvPr>
        </p:nvSpPr>
        <p:spPr/>
        <p:txBody>
          <a:bodyPr/>
          <a:lstStyle/>
          <a:p>
            <a:endParaRPr lang="en-US"/>
          </a:p>
        </p:txBody>
      </p:sp>
      <p:sp>
        <p:nvSpPr>
          <p:cNvPr id="6" name="Rectangular Callout 5"/>
          <p:cNvSpPr/>
          <p:nvPr/>
        </p:nvSpPr>
        <p:spPr>
          <a:xfrm>
            <a:off x="3733800" y="3943350"/>
            <a:ext cx="3276599" cy="860898"/>
          </a:xfrm>
          <a:prstGeom prst="wedgeRectCallout">
            <a:avLst>
              <a:gd name="adj1" fmla="val 1526"/>
              <a:gd name="adj2" fmla="val -130681"/>
            </a:avLst>
          </a:prstGeom>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600" dirty="0">
                <a:solidFill>
                  <a:schemeClr val="bg1"/>
                </a:solidFill>
              </a:rPr>
              <a:t>What are the </a:t>
            </a:r>
            <a:r>
              <a:rPr lang="en-US" sz="1600" dirty="0" smtClean="0">
                <a:solidFill>
                  <a:schemeClr val="bg1"/>
                </a:solidFill>
              </a:rPr>
              <a:t>characteristics, qualities</a:t>
            </a:r>
            <a:r>
              <a:rPr lang="en-US" sz="1600" dirty="0">
                <a:solidFill>
                  <a:schemeClr val="bg1"/>
                </a:solidFill>
              </a:rPr>
              <a:t>, </a:t>
            </a:r>
            <a:r>
              <a:rPr lang="en-US" sz="1600" dirty="0" smtClean="0">
                <a:solidFill>
                  <a:schemeClr val="bg1"/>
                </a:solidFill>
              </a:rPr>
              <a:t>abilities and </a:t>
            </a:r>
            <a:r>
              <a:rPr lang="en-US" sz="1600" dirty="0">
                <a:solidFill>
                  <a:schemeClr val="bg1"/>
                </a:solidFill>
              </a:rPr>
              <a:t>skills of </a:t>
            </a:r>
            <a:r>
              <a:rPr lang="en-US" sz="1600" dirty="0" smtClean="0">
                <a:solidFill>
                  <a:schemeClr val="bg1"/>
                </a:solidFill>
              </a:rPr>
              <a:t>a successful 24-year </a:t>
            </a:r>
            <a:r>
              <a:rPr lang="en-US" sz="1600" dirty="0">
                <a:solidFill>
                  <a:schemeClr val="bg1"/>
                </a:solidFill>
              </a:rPr>
              <a:t>old Kansan</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619123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solidFill>
                  <a:schemeClr val="accent2"/>
                </a:solidFill>
              </a:rPr>
              <a:t>BUSINESS AND INDUSTRY</a:t>
            </a:r>
            <a:r>
              <a:rPr lang="en-US" sz="2000" dirty="0" smtClean="0"/>
              <a:t> </a:t>
            </a:r>
            <a:r>
              <a:rPr lang="en-US" dirty="0" smtClean="0"/>
              <a:t/>
            </a:r>
            <a:br>
              <a:rPr lang="en-US" dirty="0" smtClean="0"/>
            </a:br>
            <a:r>
              <a:rPr lang="en-US" sz="2700" dirty="0" smtClean="0"/>
              <a:t>Focus </a:t>
            </a:r>
            <a:r>
              <a:rPr lang="en-US" sz="2700" dirty="0"/>
              <a:t>Groups by Organizational Size (number of employees)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107265"/>
              </p:ext>
            </p:extLst>
          </p:nvPr>
        </p:nvGraphicFramePr>
        <p:xfrm>
          <a:off x="152400" y="895350"/>
          <a:ext cx="8763000" cy="3733798"/>
        </p:xfrm>
        <a:graphic>
          <a:graphicData uri="http://schemas.openxmlformats.org/drawingml/2006/table">
            <a:tbl>
              <a:tblPr firstRow="1" bandRow="1">
                <a:tableStyleId>{0E3FDE45-AF77-4B5C-9715-49D594BDF05E}</a:tableStyleId>
              </a:tblPr>
              <a:tblGrid>
                <a:gridCol w="2921000"/>
                <a:gridCol w="2921000"/>
                <a:gridCol w="2921000"/>
              </a:tblGrid>
              <a:tr h="585342">
                <a:tc>
                  <a:txBody>
                    <a:bodyPr/>
                    <a:lstStyle/>
                    <a:p>
                      <a:pPr algn="ctr" fontAlgn="b"/>
                      <a:r>
                        <a:rPr lang="en-US" sz="1800" u="none" strike="noStrike" dirty="0" smtClean="0">
                          <a:effectLst/>
                        </a:rPr>
                        <a:t># of </a:t>
                      </a:r>
                      <a:r>
                        <a:rPr lang="en-US" sz="1800" u="none" strike="noStrike" dirty="0">
                          <a:effectLst/>
                        </a:rPr>
                        <a:t>employees </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smtClean="0">
                          <a:effectLst/>
                        </a:rPr>
                        <a:t>% </a:t>
                      </a:r>
                      <a:r>
                        <a:rPr lang="en-US" sz="1800" u="none" strike="noStrike" dirty="0">
                          <a:effectLst/>
                        </a:rPr>
                        <a:t>of </a:t>
                      </a:r>
                      <a:r>
                        <a:rPr lang="en-US" sz="1800" u="none" strike="noStrike" dirty="0" smtClean="0">
                          <a:effectLst/>
                        </a:rPr>
                        <a:t>businesses </a:t>
                      </a:r>
                      <a:r>
                        <a:rPr lang="en-US" sz="1800" u="none" strike="noStrike" dirty="0">
                          <a:effectLst/>
                        </a:rPr>
                        <a:t>at this level</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a:t>
                      </a:r>
                      <a:endParaRPr lang="en-US" sz="1800" b="0" i="0" u="none" strike="noStrike" dirty="0">
                        <a:solidFill>
                          <a:srgbClr val="000000"/>
                        </a:solidFill>
                        <a:effectLst/>
                        <a:latin typeface="Calibri"/>
                      </a:endParaRPr>
                    </a:p>
                  </a:txBody>
                  <a:tcPr marL="9525" marR="9525" marT="9525" marB="0" anchor="b"/>
                </a:tc>
              </a:tr>
              <a:tr h="393557">
                <a:tc>
                  <a:txBody>
                    <a:bodyPr/>
                    <a:lstStyle/>
                    <a:p>
                      <a:pPr algn="ctr" fontAlgn="b"/>
                      <a:r>
                        <a:rPr lang="en-US" sz="2400" u="none" strike="noStrike" dirty="0">
                          <a:effectLst/>
                        </a:rPr>
                        <a:t>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1.8</a:t>
                      </a:r>
                      <a:endParaRPr lang="en-US" sz="2400" b="0" i="0" u="none" strike="noStrike" dirty="0">
                        <a:solidFill>
                          <a:srgbClr val="000000"/>
                        </a:solidFill>
                        <a:effectLst/>
                        <a:latin typeface="Calibri"/>
                      </a:endParaRPr>
                    </a:p>
                  </a:txBody>
                  <a:tcPr marL="9525" marR="9525" marT="9525" marB="0" anchor="b"/>
                </a:tc>
              </a:tr>
              <a:tr h="393557">
                <a:tc>
                  <a:txBody>
                    <a:bodyPr/>
                    <a:lstStyle/>
                    <a:p>
                      <a:pPr algn="ctr" fontAlgn="b"/>
                      <a:r>
                        <a:rPr lang="en-US" sz="2400" u="none" strike="noStrike" dirty="0">
                          <a:effectLst/>
                        </a:rPr>
                        <a:t>1  - 10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28</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25.2</a:t>
                      </a:r>
                      <a:endParaRPr lang="en-US" sz="2400" b="0" i="0" u="none" strike="noStrike" dirty="0">
                        <a:solidFill>
                          <a:srgbClr val="000000"/>
                        </a:solidFill>
                        <a:effectLst/>
                        <a:latin typeface="Calibri"/>
                      </a:endParaRPr>
                    </a:p>
                  </a:txBody>
                  <a:tcPr marL="9525" marR="9525" marT="9525" marB="0" anchor="b"/>
                </a:tc>
              </a:tr>
              <a:tr h="393557">
                <a:tc>
                  <a:txBody>
                    <a:bodyPr/>
                    <a:lstStyle/>
                    <a:p>
                      <a:pPr algn="ctr" fontAlgn="b"/>
                      <a:r>
                        <a:rPr lang="en-US" sz="2400" u="none" strike="noStrike" dirty="0">
                          <a:effectLst/>
                        </a:rPr>
                        <a:t>11 - 50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28</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25.2</a:t>
                      </a:r>
                      <a:endParaRPr lang="en-US" sz="2400" b="0" i="0" u="none" strike="noStrike" dirty="0">
                        <a:solidFill>
                          <a:srgbClr val="000000"/>
                        </a:solidFill>
                        <a:effectLst/>
                        <a:latin typeface="Calibri"/>
                      </a:endParaRPr>
                    </a:p>
                  </a:txBody>
                  <a:tcPr marL="9525" marR="9525" marT="9525" marB="0" anchor="b"/>
                </a:tc>
              </a:tr>
              <a:tr h="393557">
                <a:tc>
                  <a:txBody>
                    <a:bodyPr/>
                    <a:lstStyle/>
                    <a:p>
                      <a:pPr algn="ctr" fontAlgn="b"/>
                      <a:r>
                        <a:rPr lang="en-US" sz="2400" u="none" strike="noStrike" dirty="0">
                          <a:effectLst/>
                        </a:rPr>
                        <a:t>51 - 100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8</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7.2</a:t>
                      </a:r>
                      <a:endParaRPr lang="en-US" sz="2400" b="0" i="0" u="none" strike="noStrike" dirty="0">
                        <a:solidFill>
                          <a:srgbClr val="000000"/>
                        </a:solidFill>
                        <a:effectLst/>
                        <a:latin typeface="Calibri"/>
                      </a:endParaRPr>
                    </a:p>
                  </a:txBody>
                  <a:tcPr marL="9525" marR="9525" marT="9525" marB="0" anchor="b"/>
                </a:tc>
              </a:tr>
              <a:tr h="393557">
                <a:tc>
                  <a:txBody>
                    <a:bodyPr/>
                    <a:lstStyle/>
                    <a:p>
                      <a:pPr algn="ctr" fontAlgn="b"/>
                      <a:r>
                        <a:rPr lang="en-US" sz="2400" u="none" strike="noStrike" dirty="0">
                          <a:effectLst/>
                        </a:rPr>
                        <a:t>101 - 150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6</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5.4</a:t>
                      </a:r>
                      <a:endParaRPr lang="en-US" sz="2400" b="0" i="0" u="none" strike="noStrike" dirty="0">
                        <a:solidFill>
                          <a:srgbClr val="000000"/>
                        </a:solidFill>
                        <a:effectLst/>
                        <a:latin typeface="Calibri"/>
                      </a:endParaRPr>
                    </a:p>
                  </a:txBody>
                  <a:tcPr marL="9525" marR="9525" marT="9525" marB="0" anchor="b"/>
                </a:tc>
              </a:tr>
              <a:tr h="393557">
                <a:tc>
                  <a:txBody>
                    <a:bodyPr/>
                    <a:lstStyle/>
                    <a:p>
                      <a:pPr algn="ctr" fontAlgn="b"/>
                      <a:r>
                        <a:rPr lang="en-US" sz="2400" u="none" strike="noStrike" dirty="0">
                          <a:effectLst/>
                        </a:rPr>
                        <a:t>151 - 200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6</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5.4</a:t>
                      </a:r>
                      <a:endParaRPr lang="en-US" sz="2400" b="0" i="0" u="none" strike="noStrike" dirty="0">
                        <a:solidFill>
                          <a:srgbClr val="000000"/>
                        </a:solidFill>
                        <a:effectLst/>
                        <a:latin typeface="Calibri"/>
                      </a:endParaRPr>
                    </a:p>
                  </a:txBody>
                  <a:tcPr marL="9525" marR="9525" marT="9525" marB="0" anchor="b"/>
                </a:tc>
              </a:tr>
              <a:tr h="393557">
                <a:tc>
                  <a:txBody>
                    <a:bodyPr/>
                    <a:lstStyle/>
                    <a:p>
                      <a:pPr algn="ctr" fontAlgn="b"/>
                      <a:r>
                        <a:rPr lang="en-US" sz="2400" u="none" strike="noStrike" dirty="0">
                          <a:effectLst/>
                        </a:rPr>
                        <a:t>201 - 500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14</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12.6</a:t>
                      </a:r>
                      <a:endParaRPr lang="en-US" sz="2400" b="0" i="0" u="none" strike="noStrike" dirty="0">
                        <a:solidFill>
                          <a:srgbClr val="000000"/>
                        </a:solidFill>
                        <a:effectLst/>
                        <a:latin typeface="Calibri"/>
                      </a:endParaRPr>
                    </a:p>
                  </a:txBody>
                  <a:tcPr marL="9525" marR="9525" marT="9525" marB="0" anchor="b"/>
                </a:tc>
              </a:tr>
              <a:tr h="393557">
                <a:tc>
                  <a:txBody>
                    <a:bodyPr/>
                    <a:lstStyle/>
                    <a:p>
                      <a:pPr algn="ctr" fontAlgn="b"/>
                      <a:r>
                        <a:rPr lang="en-US" sz="2400" u="none" strike="noStrike" dirty="0">
                          <a:effectLst/>
                        </a:rPr>
                        <a:t>&gt; 500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19</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17.1</a:t>
                      </a:r>
                      <a:endParaRPr lang="en-US" sz="2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2818590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33350"/>
            <a:ext cx="8991598" cy="765571"/>
          </a:xfrm>
        </p:spPr>
        <p:txBody>
          <a:bodyPr>
            <a:noAutofit/>
          </a:bodyPr>
          <a:lstStyle/>
          <a:p>
            <a:r>
              <a:rPr lang="en-US" sz="2000" dirty="0" smtClean="0"/>
              <a:t>The business and industry focal groups cited </a:t>
            </a:r>
            <a:r>
              <a:rPr lang="en-US" sz="2400" b="1" dirty="0" smtClean="0">
                <a:ln w="6350">
                  <a:solidFill>
                    <a:schemeClr val="bg1"/>
                  </a:solidFill>
                </a:ln>
                <a:solidFill>
                  <a:schemeClr val="accent3"/>
                </a:solidFill>
                <a:latin typeface="Arial Black" panose="020B0A04020102020204" pitchFamily="34" charset="0"/>
              </a:rPr>
              <a:t>non-academic skills</a:t>
            </a:r>
            <a:br>
              <a:rPr lang="en-US" sz="2400" b="1" dirty="0" smtClean="0">
                <a:ln w="6350">
                  <a:solidFill>
                    <a:schemeClr val="bg1"/>
                  </a:solidFill>
                </a:ln>
                <a:solidFill>
                  <a:schemeClr val="accent3"/>
                </a:solidFill>
                <a:latin typeface="Arial Black" panose="020B0A04020102020204" pitchFamily="34" charset="0"/>
              </a:rPr>
            </a:br>
            <a:r>
              <a:rPr lang="en-US" sz="2000" dirty="0" smtClean="0"/>
              <a:t>with greater frequency than the community groups:</a:t>
            </a:r>
            <a:endParaRPr lang="en-US" sz="20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3735"/>
            <a:ext cx="9143998" cy="2416028"/>
          </a:xfrm>
          <a:prstGeom prst="rect">
            <a:avLst/>
          </a:prstGeom>
        </p:spPr>
      </p:pic>
    </p:spTree>
    <p:extLst>
      <p:ext uri="{BB962C8B-B14F-4D97-AF65-F5344CB8AC3E}">
        <p14:creationId xmlns:p14="http://schemas.microsoft.com/office/powerpoint/2010/main" val="2346231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96400" cy="1733550"/>
          </a:xfrm>
          <a:solidFill>
            <a:schemeClr val="tx1"/>
          </a:solidFill>
        </p:spPr>
        <p:txBody>
          <a:bodyPr lIns="274320" tIns="182880" rIns="274320">
            <a:noAutofit/>
          </a:bodyPr>
          <a:lstStyle/>
          <a:p>
            <a:r>
              <a:rPr lang="en-US" sz="2400" dirty="0" smtClean="0"/>
              <a:t>At about a </a:t>
            </a:r>
            <a:r>
              <a:rPr lang="en-US" sz="2800" b="1" dirty="0" smtClean="0">
                <a:solidFill>
                  <a:schemeClr val="accent2"/>
                </a:solidFill>
              </a:rPr>
              <a:t>7:2 ratio</a:t>
            </a:r>
            <a:r>
              <a:rPr lang="en-US" sz="2400" dirty="0" smtClean="0"/>
              <a:t>, greater for the business and industry focus groups, </a:t>
            </a:r>
            <a:r>
              <a:rPr lang="en-US" sz="2400" b="1" dirty="0" smtClean="0">
                <a:solidFill>
                  <a:schemeClr val="accent2"/>
                </a:solidFill>
              </a:rPr>
              <a:t>non-academic skills are cited over traditional academic skills</a:t>
            </a:r>
            <a:r>
              <a:rPr lang="en-US" sz="2400" dirty="0" smtClean="0"/>
              <a:t> as characteristics of the ideally-educated Kansas youth.</a:t>
            </a:r>
            <a:endParaRPr lang="en-US" sz="2400" dirty="0"/>
          </a:p>
        </p:txBody>
      </p:sp>
      <p:sp>
        <p:nvSpPr>
          <p:cNvPr id="3" name="Content Placeholder 2"/>
          <p:cNvSpPr>
            <a:spLocks noGrp="1"/>
          </p:cNvSpPr>
          <p:nvPr>
            <p:ph idx="1"/>
          </p:nvPr>
        </p:nvSpPr>
        <p:spPr>
          <a:xfrm>
            <a:off x="304800" y="1733550"/>
            <a:ext cx="8686800" cy="2971800"/>
          </a:xfrm>
        </p:spPr>
        <p:txBody>
          <a:bodyPr/>
          <a:lstStyle/>
          <a:p>
            <a:pPr marL="0" indent="0">
              <a:spcAft>
                <a:spcPts val="600"/>
              </a:spcAft>
              <a:buNone/>
            </a:pPr>
            <a:r>
              <a:rPr lang="en-US" dirty="0" smtClean="0"/>
              <a:t>Conscientiousness and its components, especially</a:t>
            </a:r>
          </a:p>
          <a:p>
            <a:pPr marL="365760"/>
            <a:r>
              <a:rPr lang="en-US" dirty="0" smtClean="0"/>
              <a:t>dutifulness (dependability), </a:t>
            </a:r>
          </a:p>
          <a:p>
            <a:pPr marL="365760"/>
            <a:r>
              <a:rPr lang="en-US" dirty="0" smtClean="0"/>
              <a:t>achievement striving (pursuing goals), </a:t>
            </a:r>
          </a:p>
          <a:p>
            <a:pPr marL="365760">
              <a:spcAft>
                <a:spcPts val="600"/>
              </a:spcAft>
            </a:pPr>
            <a:r>
              <a:rPr lang="en-US" dirty="0" smtClean="0"/>
              <a:t>self-discipline (persistence, a strong work ethic)</a:t>
            </a:r>
          </a:p>
          <a:p>
            <a:pPr marL="0" indent="0">
              <a:buNone/>
            </a:pPr>
            <a:r>
              <a:rPr lang="en-US" dirty="0" smtClean="0"/>
              <a:t>are highly-cited ideal characteristics</a:t>
            </a:r>
            <a:r>
              <a:rPr lang="en-US" b="1" i="1" dirty="0" smtClean="0">
                <a:solidFill>
                  <a:schemeClr val="tx2"/>
                </a:solidFill>
              </a:rPr>
              <a:t> by both community and business focus groups</a:t>
            </a:r>
            <a:r>
              <a:rPr lang="en-US" dirty="0" smtClean="0"/>
              <a:t>.</a:t>
            </a:r>
            <a:endParaRPr lang="en-US" dirty="0"/>
          </a:p>
        </p:txBody>
      </p:sp>
    </p:spTree>
    <p:extLst>
      <p:ext uri="{BB962C8B-B14F-4D97-AF65-F5344CB8AC3E}">
        <p14:creationId xmlns:p14="http://schemas.microsoft.com/office/powerpoint/2010/main" val="3826238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mutually agreed upon characteristics are:</a:t>
            </a:r>
            <a:endParaRPr lang="en-US" dirty="0"/>
          </a:p>
        </p:txBody>
      </p:sp>
      <p:sp>
        <p:nvSpPr>
          <p:cNvPr id="4" name="Content Placeholder 3"/>
          <p:cNvSpPr>
            <a:spLocks noGrp="1"/>
          </p:cNvSpPr>
          <p:nvPr>
            <p:ph idx="1"/>
          </p:nvPr>
        </p:nvSpPr>
        <p:spPr/>
        <p:txBody>
          <a:bodyPr>
            <a:normAutofit/>
          </a:bodyPr>
          <a:lstStyle/>
          <a:p>
            <a:r>
              <a:rPr lang="en-US" dirty="0" smtClean="0"/>
              <a:t>Critical thinking</a:t>
            </a:r>
          </a:p>
          <a:p>
            <a:r>
              <a:rPr lang="en-US" dirty="0" smtClean="0"/>
              <a:t>Openness (adaptability, independence, creativity)</a:t>
            </a:r>
          </a:p>
          <a:p>
            <a:r>
              <a:rPr lang="en-US" dirty="0" smtClean="0"/>
              <a:t>Communication skills</a:t>
            </a:r>
          </a:p>
          <a:p>
            <a:r>
              <a:rPr lang="en-US" dirty="0" smtClean="0"/>
              <a:t>Group skills like teamwork and</a:t>
            </a:r>
          </a:p>
          <a:p>
            <a:pPr>
              <a:spcAft>
                <a:spcPts val="1200"/>
              </a:spcAft>
            </a:pPr>
            <a:r>
              <a:rPr lang="en-US" dirty="0" smtClean="0"/>
              <a:t>Citizenship and moral obligations to others.</a:t>
            </a:r>
          </a:p>
          <a:p>
            <a:pPr marL="0" indent="0">
              <a:buNone/>
            </a:pPr>
            <a:r>
              <a:rPr lang="en-US" dirty="0" smtClean="0"/>
              <a:t>Traditional academic skills and applied skills are important, but less frequently cited than the non-academic skills listed above.</a:t>
            </a:r>
            <a:endParaRPr lang="en-US" dirty="0"/>
          </a:p>
        </p:txBody>
      </p:sp>
    </p:spTree>
    <p:extLst>
      <p:ext uri="{BB962C8B-B14F-4D97-AF65-F5344CB8AC3E}">
        <p14:creationId xmlns:p14="http://schemas.microsoft.com/office/powerpoint/2010/main" val="3826238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125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1359" b="22883"/>
          <a:stretch/>
        </p:blipFill>
        <p:spPr>
          <a:xfrm>
            <a:off x="0" y="680132"/>
            <a:ext cx="9144000" cy="3823855"/>
          </a:xfrm>
        </p:spPr>
      </p:pic>
      <p:sp>
        <p:nvSpPr>
          <p:cNvPr id="2" name="Title 1"/>
          <p:cNvSpPr>
            <a:spLocks noGrp="1"/>
          </p:cNvSpPr>
          <p:nvPr>
            <p:ph type="title"/>
          </p:nvPr>
        </p:nvSpPr>
        <p:spPr/>
        <p:txBody>
          <a:bodyPr/>
          <a:lstStyle/>
          <a:p>
            <a:r>
              <a:rPr lang="en-US" dirty="0" smtClean="0"/>
              <a:t>Question 2:</a:t>
            </a:r>
            <a:endParaRPr lang="en-US" dirty="0"/>
          </a:p>
        </p:txBody>
      </p:sp>
      <p:sp>
        <p:nvSpPr>
          <p:cNvPr id="4" name="Oval Callout 3"/>
          <p:cNvSpPr/>
          <p:nvPr/>
        </p:nvSpPr>
        <p:spPr>
          <a:xfrm>
            <a:off x="152400" y="679988"/>
            <a:ext cx="4114800" cy="1676400"/>
          </a:xfrm>
          <a:prstGeom prst="wedgeEllipseCallout">
            <a:avLst>
              <a:gd name="adj1" fmla="val 32703"/>
              <a:gd name="adj2" fmla="val 69408"/>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t>What is the role of K-12 education in achieving the future? </a:t>
            </a:r>
            <a:endParaRPr lang="en-US" sz="2000" b="1" dirty="0"/>
          </a:p>
        </p:txBody>
      </p:sp>
      <p:sp>
        <p:nvSpPr>
          <p:cNvPr id="5" name="Rounded Rectangular Callout 4"/>
          <p:cNvSpPr/>
          <p:nvPr/>
        </p:nvSpPr>
        <p:spPr>
          <a:xfrm>
            <a:off x="4800600" y="1428750"/>
            <a:ext cx="3352800" cy="2209800"/>
          </a:xfrm>
          <a:prstGeom prst="wedgeRoundRectCallout">
            <a:avLst>
              <a:gd name="adj1" fmla="val 60345"/>
              <a:gd name="adj2" fmla="val 48493"/>
              <a:gd name="adj3" fmla="val 16667"/>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How </a:t>
            </a:r>
            <a:r>
              <a:rPr lang="en-US" sz="2000" b="1" dirty="0" smtClean="0"/>
              <a:t>should K-12 measure indicators towards success?</a:t>
            </a:r>
            <a:endParaRPr lang="en-US" sz="2000" b="1" dirty="0"/>
          </a:p>
        </p:txBody>
      </p:sp>
    </p:spTree>
    <p:extLst>
      <p:ext uri="{BB962C8B-B14F-4D97-AF65-F5344CB8AC3E}">
        <p14:creationId xmlns:p14="http://schemas.microsoft.com/office/powerpoint/2010/main" val="30788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bIns="0" anchor="b" anchorCtr="0">
            <a:noAutofit/>
          </a:bodyPr>
          <a:lstStyle/>
          <a:p>
            <a:pPr algn="ctr"/>
            <a:r>
              <a:rPr lang="en-US" sz="2600" dirty="0" smtClean="0"/>
              <a:t>What is the role of K-12 education in achieving this future?</a:t>
            </a:r>
            <a:endParaRPr lang="en-US" sz="2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05" y="1481818"/>
            <a:ext cx="8946991" cy="2179865"/>
          </a:xfrm>
          <a:prstGeom prst="rect">
            <a:avLst/>
          </a:prstGeom>
        </p:spPr>
      </p:pic>
    </p:spTree>
    <p:extLst>
      <p:ext uri="{BB962C8B-B14F-4D97-AF65-F5344CB8AC3E}">
        <p14:creationId xmlns:p14="http://schemas.microsoft.com/office/powerpoint/2010/main" val="322316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few take-home lessons</a:t>
            </a:r>
            <a:endParaRPr lang="en-US" dirty="0"/>
          </a:p>
        </p:txBody>
      </p:sp>
      <p:sp>
        <p:nvSpPr>
          <p:cNvPr id="6" name="Content Placeholder 5"/>
          <p:cNvSpPr>
            <a:spLocks noGrp="1"/>
          </p:cNvSpPr>
          <p:nvPr>
            <p:ph idx="1"/>
          </p:nvPr>
        </p:nvSpPr>
        <p:spPr/>
        <p:txBody>
          <a:bodyPr bIns="182880" anchor="b" anchorCtr="0">
            <a:normAutofit fontScale="77500" lnSpcReduction="20000"/>
          </a:bodyPr>
          <a:lstStyle/>
          <a:p>
            <a:pPr>
              <a:spcAft>
                <a:spcPts val="600"/>
              </a:spcAft>
            </a:pPr>
            <a:r>
              <a:rPr lang="en-US" dirty="0"/>
              <a:t>Re-designing the </a:t>
            </a:r>
            <a:r>
              <a:rPr lang="en-US" dirty="0" smtClean="0"/>
              <a:t>curriculum—</a:t>
            </a:r>
            <a:br>
              <a:rPr lang="en-US" dirty="0" smtClean="0"/>
            </a:br>
            <a:r>
              <a:rPr lang="en-US" dirty="0" smtClean="0"/>
              <a:t>around individualized </a:t>
            </a:r>
            <a:r>
              <a:rPr lang="en-US" dirty="0"/>
              <a:t>goals, </a:t>
            </a:r>
            <a:r>
              <a:rPr lang="en-US" dirty="0" smtClean="0"/>
              <a:t>planning</a:t>
            </a:r>
            <a:r>
              <a:rPr lang="en-US" dirty="0"/>
              <a:t>, </a:t>
            </a:r>
            <a:r>
              <a:rPr lang="en-US" dirty="0" smtClean="0"/>
              <a:t/>
            </a:r>
            <a:br>
              <a:rPr lang="en-US" dirty="0" smtClean="0"/>
            </a:br>
            <a:r>
              <a:rPr lang="en-US" dirty="0" smtClean="0"/>
              <a:t>instruction</a:t>
            </a:r>
            <a:r>
              <a:rPr lang="en-US" dirty="0"/>
              <a:t>, </a:t>
            </a:r>
            <a:r>
              <a:rPr lang="en-US" dirty="0" smtClean="0"/>
              <a:t>and </a:t>
            </a:r>
            <a:r>
              <a:rPr lang="en-US" dirty="0"/>
              <a:t>experience, around  </a:t>
            </a:r>
            <a:r>
              <a:rPr lang="en-US" dirty="0" smtClean="0"/>
              <a:t/>
            </a:r>
            <a:br>
              <a:rPr lang="en-US" dirty="0" smtClean="0"/>
            </a:br>
            <a:r>
              <a:rPr lang="en-US" dirty="0" smtClean="0"/>
              <a:t>incorporating </a:t>
            </a:r>
            <a:r>
              <a:rPr lang="en-US" dirty="0"/>
              <a:t>real-life problems and projects into </a:t>
            </a:r>
            <a:r>
              <a:rPr lang="en-US" dirty="0" smtClean="0"/>
              <a:t/>
            </a:r>
            <a:br>
              <a:rPr lang="en-US" dirty="0" smtClean="0"/>
            </a:br>
            <a:r>
              <a:rPr lang="en-US" dirty="0" smtClean="0"/>
              <a:t>the </a:t>
            </a:r>
            <a:r>
              <a:rPr lang="en-US" dirty="0"/>
              <a:t>curriculum, and experiential learning—is heavily suggested.</a:t>
            </a:r>
          </a:p>
          <a:p>
            <a:pPr>
              <a:spcAft>
                <a:spcPts val="600"/>
              </a:spcAft>
            </a:pPr>
            <a:r>
              <a:rPr lang="en-US" dirty="0"/>
              <a:t>New roles are suggested for school counselors—in deeper individual career planning, and perhaps in coordinating internships and work experiences with business and community organizations.</a:t>
            </a:r>
          </a:p>
          <a:p>
            <a:pPr>
              <a:spcAft>
                <a:spcPts val="600"/>
              </a:spcAft>
            </a:pPr>
            <a:r>
              <a:rPr lang="en-US" dirty="0"/>
              <a:t>The large proportion of instrumental skill training that included some </a:t>
            </a:r>
            <a:r>
              <a:rPr lang="en-US" i="1" dirty="0"/>
              <a:t>experiential </a:t>
            </a:r>
            <a:r>
              <a:rPr lang="en-US" dirty="0"/>
              <a:t>training, e.g. internships; concrete, realistic practice, job shadowing, etc.—suggests much more integrated coordination with businesses and community organizations.</a:t>
            </a:r>
          </a:p>
          <a:p>
            <a:pPr>
              <a:spcAft>
                <a:spcPts val="600"/>
              </a:spcAft>
            </a:pPr>
            <a:r>
              <a:rPr lang="en-US" dirty="0"/>
              <a:t>School climate is important but not well-defined. </a:t>
            </a:r>
          </a:p>
        </p:txBody>
      </p:sp>
      <p:sp>
        <p:nvSpPr>
          <p:cNvPr id="10" name="Oval Callout 9"/>
          <p:cNvSpPr/>
          <p:nvPr/>
        </p:nvSpPr>
        <p:spPr>
          <a:xfrm>
            <a:off x="5001491" y="133350"/>
            <a:ext cx="4114800" cy="1676400"/>
          </a:xfrm>
          <a:prstGeom prst="wedgeEllipseCallout">
            <a:avLst>
              <a:gd name="adj1" fmla="val -48233"/>
              <a:gd name="adj2" fmla="val -61952"/>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t>What is the role of K-12 education in achieving the future? </a:t>
            </a:r>
            <a:endParaRPr lang="en-US" sz="2000" b="1" dirty="0"/>
          </a:p>
        </p:txBody>
      </p:sp>
    </p:spTree>
    <p:extLst>
      <p:ext uri="{BB962C8B-B14F-4D97-AF65-F5344CB8AC3E}">
        <p14:creationId xmlns:p14="http://schemas.microsoft.com/office/powerpoint/2010/main" val="332504572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0" y="0"/>
            <a:ext cx="9144000" cy="971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76600" y="133350"/>
            <a:ext cx="5715000" cy="765571"/>
          </a:xfrm>
        </p:spPr>
        <p:txBody>
          <a:bodyPr>
            <a:normAutofit fontScale="90000"/>
          </a:bodyPr>
          <a:lstStyle/>
          <a:p>
            <a:r>
              <a:rPr lang="en-US" dirty="0" smtClean="0"/>
              <a:t>What are community focus groups saying about measures?</a:t>
            </a:r>
            <a:endParaRPr lang="en-US" dirty="0"/>
          </a:p>
        </p:txBody>
      </p:sp>
      <p:sp>
        <p:nvSpPr>
          <p:cNvPr id="3" name="Content Placeholder 2"/>
          <p:cNvSpPr>
            <a:spLocks noGrp="1"/>
          </p:cNvSpPr>
          <p:nvPr>
            <p:ph idx="1"/>
          </p:nvPr>
        </p:nvSpPr>
        <p:spPr>
          <a:xfrm>
            <a:off x="2895600" y="1006078"/>
            <a:ext cx="6096000" cy="3775472"/>
          </a:xfrm>
        </p:spPr>
        <p:txBody>
          <a:bodyPr>
            <a:normAutofit fontScale="92500" lnSpcReduction="20000"/>
          </a:bodyPr>
          <a:lstStyle/>
          <a:p>
            <a:r>
              <a:rPr lang="en-US" dirty="0" smtClean="0"/>
              <a:t>Non-cognitive, social-emotional measures, like conscientiousness and school climate, are important, but how they can be measured isn’t clear.</a:t>
            </a:r>
          </a:p>
          <a:p>
            <a:r>
              <a:rPr lang="en-US" dirty="0" smtClean="0"/>
              <a:t>Project and task performance, individual planning, curriculum designed for realistic experiences, internships and work experiences—are more important measures than traditional assessments.</a:t>
            </a:r>
          </a:p>
          <a:p>
            <a:r>
              <a:rPr lang="en-US" dirty="0" smtClean="0"/>
              <a:t>Post high-school measures—credentials, employment, well-being—are also important measures of K-12 success.</a:t>
            </a:r>
            <a:endParaRPr lang="en-US" dirty="0"/>
          </a:p>
        </p:txBody>
      </p:sp>
      <p:sp>
        <p:nvSpPr>
          <p:cNvPr id="5" name="Rounded Rectangular Callout 4"/>
          <p:cNvSpPr/>
          <p:nvPr/>
        </p:nvSpPr>
        <p:spPr>
          <a:xfrm>
            <a:off x="-76200" y="590550"/>
            <a:ext cx="2819400" cy="1371600"/>
          </a:xfrm>
          <a:prstGeom prst="wedgeRoundRectCallout">
            <a:avLst>
              <a:gd name="adj1" fmla="val 68668"/>
              <a:gd name="adj2" fmla="val -56134"/>
              <a:gd name="adj3" fmla="val 16667"/>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How </a:t>
            </a:r>
            <a:r>
              <a:rPr lang="en-US" sz="2000" b="1" dirty="0" smtClean="0"/>
              <a:t>should K-12 measure indicators towards success?</a:t>
            </a:r>
            <a:endParaRPr lang="en-US" sz="2000" b="1" dirty="0"/>
          </a:p>
        </p:txBody>
      </p:sp>
      <p:grpSp>
        <p:nvGrpSpPr>
          <p:cNvPr id="11" name="Group 10"/>
          <p:cNvGrpSpPr/>
          <p:nvPr/>
        </p:nvGrpSpPr>
        <p:grpSpPr>
          <a:xfrm>
            <a:off x="152400" y="4861994"/>
            <a:ext cx="2933700" cy="149869"/>
            <a:chOff x="304800" y="3712219"/>
            <a:chExt cx="6248400" cy="228600"/>
          </a:xfrm>
        </p:grpSpPr>
        <p:sp>
          <p:nvSpPr>
            <p:cNvPr id="12" name="Rectangle 11"/>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bg1"/>
                  </a:solidFill>
                  <a:latin typeface="Century Gothic" panose="020B0502020202020204" pitchFamily="34" charset="0"/>
                </a:rPr>
                <a:t>KANSAS CHILDREN</a:t>
              </a:r>
              <a:r>
                <a:rPr lang="en-US" sz="800" b="0" baseline="0" dirty="0" smtClean="0">
                  <a:solidFill>
                    <a:schemeClr val="bg1"/>
                  </a:solidFill>
                  <a:latin typeface="Century Gothic" panose="020B0502020202020204" pitchFamily="34" charset="0"/>
                </a:rPr>
                <a:t> | KANSAS' FUTURE</a:t>
              </a:r>
              <a:endParaRPr lang="en-US" sz="800" b="0" dirty="0" smtClean="0">
                <a:solidFill>
                  <a:schemeClr val="bg1"/>
                </a:solidFill>
                <a:latin typeface="Century Gothic" panose="020B0502020202020204" pitchFamily="34" charset="0"/>
              </a:endParaRPr>
            </a:p>
          </p:txBody>
        </p:sp>
      </p:grpSp>
      <p:sp>
        <p:nvSpPr>
          <p:cNvPr id="15" name="TextBox 14"/>
          <p:cNvSpPr txBox="1"/>
          <p:nvPr/>
        </p:nvSpPr>
        <p:spPr>
          <a:xfrm>
            <a:off x="6192436" y="4811808"/>
            <a:ext cx="2837636" cy="200055"/>
          </a:xfrm>
          <a:prstGeom prst="rect">
            <a:avLst/>
          </a:prstGeom>
          <a:noFill/>
        </p:spPr>
        <p:txBody>
          <a:bodyPr wrap="none" rtlCol="0" anchor="b">
            <a:spAutoFit/>
          </a:bodyPr>
          <a:lstStyle/>
          <a:p>
            <a:r>
              <a:rPr lang="en-US" sz="700" dirty="0" smtClean="0">
                <a:solidFill>
                  <a:schemeClr val="bg1">
                    <a:lumMod val="65000"/>
                  </a:schemeClr>
                </a:solidFill>
              </a:rPr>
              <a:t>KANSAS</a:t>
            </a:r>
            <a:r>
              <a:rPr lang="en-US" sz="700" baseline="0" dirty="0" smtClean="0">
                <a:solidFill>
                  <a:schemeClr val="bg1">
                    <a:lumMod val="65000"/>
                  </a:schemeClr>
                </a:solidFill>
              </a:rPr>
              <a:t> STATE DEPARTMENT OF EDUCATION </a:t>
            </a:r>
            <a:r>
              <a:rPr lang="en-US" sz="700" i="1" baseline="0" dirty="0" smtClean="0">
                <a:solidFill>
                  <a:schemeClr val="bg1">
                    <a:lumMod val="65000"/>
                  </a:schemeClr>
                </a:solidFill>
              </a:rPr>
              <a:t>| www.ksde.org</a:t>
            </a:r>
            <a:endParaRPr lang="en-US" sz="700" i="1" dirty="0">
              <a:solidFill>
                <a:schemeClr val="bg1">
                  <a:lumMod val="65000"/>
                </a:schemeClr>
              </a:solidFill>
            </a:endParaRPr>
          </a:p>
        </p:txBody>
      </p:sp>
    </p:spTree>
    <p:extLst>
      <p:ext uri="{BB962C8B-B14F-4D97-AF65-F5344CB8AC3E}">
        <p14:creationId xmlns:p14="http://schemas.microsoft.com/office/powerpoint/2010/main" val="195395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37160"/>
            <a:ext cx="9144000" cy="833748"/>
          </a:xfrm>
        </p:spPr>
        <p:txBody>
          <a:bodyPr>
            <a:normAutofit/>
          </a:bodyPr>
          <a:lstStyle/>
          <a:p>
            <a:r>
              <a:rPr lang="en-US" dirty="0" smtClean="0"/>
              <a:t>Creating a Vision for Kansas</a:t>
            </a:r>
            <a:endParaRPr lang="en-US" dirty="0"/>
          </a:p>
        </p:txBody>
      </p:sp>
      <p:sp>
        <p:nvSpPr>
          <p:cNvPr id="3" name="TextBox 2"/>
          <p:cNvSpPr txBox="1"/>
          <p:nvPr/>
        </p:nvSpPr>
        <p:spPr>
          <a:xfrm>
            <a:off x="0" y="971550"/>
            <a:ext cx="9144000" cy="3613297"/>
          </a:xfrm>
          <a:prstGeom prst="rect">
            <a:avLst/>
          </a:prstGeom>
          <a:noFill/>
        </p:spPr>
        <p:txBody>
          <a:bodyPr wrap="square" rtlCol="0">
            <a:spAutoFit/>
          </a:bodyPr>
          <a:lstStyle/>
          <a:p>
            <a:pPr algn="ctr"/>
            <a:r>
              <a:rPr lang="en-US" sz="3200" dirty="0" smtClean="0">
                <a:latin typeface="Arial"/>
                <a:cs typeface="Arial"/>
              </a:rPr>
              <a:t>What if our State Level Outcomes were…</a:t>
            </a:r>
          </a:p>
          <a:p>
            <a:pPr algn="ctr"/>
            <a:endParaRPr lang="en-US" sz="3200" dirty="0" smtClean="0">
              <a:latin typeface="Arial"/>
              <a:cs typeface="Arial"/>
            </a:endParaRPr>
          </a:p>
          <a:p>
            <a:pPr marL="914400" lvl="1" indent="-457200">
              <a:lnSpc>
                <a:spcPct val="130000"/>
              </a:lnSpc>
              <a:buFont typeface="Wingdings" charset="2"/>
              <a:buChar char="ü"/>
            </a:pPr>
            <a:r>
              <a:rPr lang="en-US" sz="3200" dirty="0" smtClean="0">
                <a:latin typeface="Arial"/>
                <a:cs typeface="Arial"/>
              </a:rPr>
              <a:t>High School Graduation Rates</a:t>
            </a:r>
          </a:p>
          <a:p>
            <a:pPr marL="914400" lvl="1" indent="-457200">
              <a:lnSpc>
                <a:spcPct val="130000"/>
              </a:lnSpc>
              <a:buFont typeface="Wingdings" charset="2"/>
              <a:buChar char="ü"/>
            </a:pPr>
            <a:r>
              <a:rPr lang="en-US" sz="3200" dirty="0" smtClean="0">
                <a:latin typeface="Arial"/>
                <a:cs typeface="Arial"/>
              </a:rPr>
              <a:t>Post Secondary Completion or Persistence</a:t>
            </a:r>
          </a:p>
          <a:p>
            <a:pPr marL="914400" lvl="1" indent="-457200">
              <a:lnSpc>
                <a:spcPct val="130000"/>
              </a:lnSpc>
              <a:buFont typeface="Wingdings" charset="2"/>
              <a:buChar char="ü"/>
            </a:pPr>
            <a:r>
              <a:rPr lang="en-US" sz="3200" dirty="0" smtClean="0">
                <a:latin typeface="Arial"/>
                <a:cs typeface="Arial"/>
              </a:rPr>
              <a:t>Remedial rate of Students attending Post Secondary</a:t>
            </a:r>
          </a:p>
        </p:txBody>
      </p:sp>
    </p:spTree>
    <p:extLst>
      <p:ext uri="{BB962C8B-B14F-4D97-AF65-F5344CB8AC3E}">
        <p14:creationId xmlns:p14="http://schemas.microsoft.com/office/powerpoint/2010/main" val="40613891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solidFill>
                  <a:schemeClr val="accent1"/>
                </a:solidFill>
              </a:rPr>
              <a:t>Student Success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By 2020, </a:t>
            </a:r>
            <a:r>
              <a:rPr lang="en-US" sz="2800" b="1" dirty="0" smtClean="0">
                <a:solidFill>
                  <a:schemeClr val="accent1"/>
                </a:solidFill>
              </a:rPr>
              <a:t>71%</a:t>
            </a:r>
            <a:r>
              <a:rPr lang="en-US" dirty="0" smtClean="0"/>
              <a:t> of jobs in Kansas will require postsecondary education.</a:t>
            </a:r>
          </a:p>
          <a:p>
            <a:r>
              <a:rPr lang="en-US" dirty="0" smtClean="0"/>
              <a:t>This is 6 percentage points above the national average of 65%.</a:t>
            </a:r>
          </a:p>
          <a:p>
            <a:r>
              <a:rPr lang="en-US" dirty="0" smtClean="0"/>
              <a:t>Kansas ranks </a:t>
            </a:r>
            <a:r>
              <a:rPr lang="en-US" sz="2800" b="1" dirty="0" smtClean="0">
                <a:solidFill>
                  <a:schemeClr val="accent1"/>
                </a:solidFill>
              </a:rPr>
              <a:t>6th</a:t>
            </a:r>
            <a:r>
              <a:rPr lang="en-US" dirty="0" smtClean="0"/>
              <a:t> nationally in postsecondary education intensity for 2020.</a:t>
            </a:r>
          </a:p>
          <a:p>
            <a:pPr marL="0" indent="0" algn="r">
              <a:buNone/>
            </a:pPr>
            <a:r>
              <a:rPr lang="en-US" sz="1600" dirty="0" smtClean="0">
                <a:solidFill>
                  <a:schemeClr val="accent1"/>
                </a:solidFill>
              </a:rPr>
              <a:t>- Georgetown Public Policy Institute</a:t>
            </a:r>
            <a:endParaRPr lang="en-US" sz="1600" dirty="0">
              <a:solidFill>
                <a:schemeClr val="accent1"/>
              </a:solidFill>
            </a:endParaRPr>
          </a:p>
        </p:txBody>
      </p:sp>
    </p:spTree>
    <p:extLst>
      <p:ext uri="{BB962C8B-B14F-4D97-AF65-F5344CB8AC3E}">
        <p14:creationId xmlns:p14="http://schemas.microsoft.com/office/powerpoint/2010/main" val="103604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37160"/>
            <a:ext cx="9144000" cy="833748"/>
          </a:xfrm>
        </p:spPr>
        <p:txBody>
          <a:bodyPr>
            <a:normAutofit/>
          </a:bodyPr>
          <a:lstStyle/>
          <a:p>
            <a:r>
              <a:rPr lang="en-US" dirty="0" smtClean="0">
                <a:solidFill>
                  <a:srgbClr val="FFFFFF"/>
                </a:solidFill>
              </a:rPr>
              <a:t>Creating a Vision for Kansas</a:t>
            </a:r>
            <a:endParaRPr lang="en-US" dirty="0">
              <a:solidFill>
                <a:srgbClr val="FFFFFF"/>
              </a:solidFill>
            </a:endParaRPr>
          </a:p>
        </p:txBody>
      </p:sp>
      <p:sp>
        <p:nvSpPr>
          <p:cNvPr id="3" name="TextBox 2"/>
          <p:cNvSpPr txBox="1"/>
          <p:nvPr/>
        </p:nvSpPr>
        <p:spPr>
          <a:xfrm>
            <a:off x="0" y="971550"/>
            <a:ext cx="9144000" cy="3672801"/>
          </a:xfrm>
          <a:prstGeom prst="rect">
            <a:avLst/>
          </a:prstGeom>
          <a:noFill/>
        </p:spPr>
        <p:txBody>
          <a:bodyPr wrap="square" rtlCol="0">
            <a:spAutoFit/>
          </a:bodyPr>
          <a:lstStyle/>
          <a:p>
            <a:pPr algn="ctr"/>
            <a:r>
              <a:rPr lang="en-US" sz="3200" dirty="0" smtClean="0">
                <a:latin typeface="Arial"/>
                <a:cs typeface="Arial"/>
              </a:rPr>
              <a:t>School MAY need to be redesigned</a:t>
            </a:r>
          </a:p>
          <a:p>
            <a:pPr marL="457200" indent="-457200">
              <a:lnSpc>
                <a:spcPct val="120000"/>
              </a:lnSpc>
              <a:buFont typeface="Wingdings" charset="2"/>
              <a:buChar char="ü"/>
            </a:pPr>
            <a:r>
              <a:rPr lang="en-US" sz="2800" dirty="0" smtClean="0">
                <a:latin typeface="Arial"/>
                <a:cs typeface="Arial"/>
              </a:rPr>
              <a:t>Changes made to address school culture</a:t>
            </a:r>
          </a:p>
          <a:p>
            <a:pPr marL="457200" indent="-457200">
              <a:lnSpc>
                <a:spcPct val="120000"/>
              </a:lnSpc>
              <a:buFont typeface="Wingdings" charset="2"/>
              <a:buChar char="ü"/>
            </a:pPr>
            <a:r>
              <a:rPr lang="en-US" sz="2800" dirty="0" smtClean="0">
                <a:latin typeface="Arial"/>
                <a:cs typeface="Arial"/>
              </a:rPr>
              <a:t>New, dynamic roles for counselors and social workers</a:t>
            </a:r>
          </a:p>
          <a:p>
            <a:pPr marL="457200" indent="-457200">
              <a:lnSpc>
                <a:spcPct val="120000"/>
              </a:lnSpc>
              <a:buFont typeface="Wingdings" charset="2"/>
              <a:buChar char="ü"/>
            </a:pPr>
            <a:r>
              <a:rPr lang="en-US" sz="2800" dirty="0" smtClean="0">
                <a:latin typeface="Arial"/>
                <a:cs typeface="Arial"/>
              </a:rPr>
              <a:t>School will be reorganized around the student, not systems</a:t>
            </a:r>
          </a:p>
          <a:p>
            <a:pPr marL="457200" indent="-457200">
              <a:lnSpc>
                <a:spcPct val="120000"/>
              </a:lnSpc>
              <a:buFont typeface="Wingdings" charset="2"/>
              <a:buChar char="ü"/>
            </a:pPr>
            <a:r>
              <a:rPr lang="en-US" sz="2800" dirty="0" smtClean="0">
                <a:latin typeface="Arial"/>
                <a:cs typeface="Arial"/>
              </a:rPr>
              <a:t>Collaboration with business will be critical</a:t>
            </a:r>
          </a:p>
          <a:p>
            <a:pPr marL="457200" indent="-457200">
              <a:lnSpc>
                <a:spcPct val="120000"/>
              </a:lnSpc>
              <a:buFont typeface="Wingdings" charset="2"/>
              <a:buChar char="ü"/>
            </a:pPr>
            <a:r>
              <a:rPr lang="en-US" sz="2800" dirty="0" smtClean="0">
                <a:latin typeface="Arial"/>
                <a:cs typeface="Arial"/>
              </a:rPr>
              <a:t>Internships and job shadowing</a:t>
            </a:r>
            <a:r>
              <a:rPr lang="en-US" sz="2800" dirty="0">
                <a:latin typeface="Arial"/>
                <a:cs typeface="Arial"/>
              </a:rPr>
              <a:t> </a:t>
            </a:r>
            <a:r>
              <a:rPr lang="en-US" sz="2800" dirty="0" smtClean="0">
                <a:latin typeface="Arial"/>
                <a:cs typeface="Arial"/>
              </a:rPr>
              <a:t>are important</a:t>
            </a:r>
          </a:p>
        </p:txBody>
      </p:sp>
    </p:spTree>
    <p:extLst>
      <p:ext uri="{BB962C8B-B14F-4D97-AF65-F5344CB8AC3E}">
        <p14:creationId xmlns:p14="http://schemas.microsoft.com/office/powerpoint/2010/main" val="17998203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37160"/>
            <a:ext cx="9144000" cy="833748"/>
          </a:xfrm>
        </p:spPr>
        <p:txBody>
          <a:bodyPr>
            <a:normAutofit/>
          </a:bodyPr>
          <a:lstStyle/>
          <a:p>
            <a:r>
              <a:rPr lang="en-US" dirty="0" smtClean="0">
                <a:solidFill>
                  <a:srgbClr val="FFFFFF"/>
                </a:solidFill>
              </a:rPr>
              <a:t>Creating a Vision for Kansas</a:t>
            </a:r>
            <a:endParaRPr lang="en-US" dirty="0">
              <a:solidFill>
                <a:srgbClr val="FFFFFF"/>
              </a:solidFill>
            </a:endParaRPr>
          </a:p>
        </p:txBody>
      </p:sp>
      <p:sp>
        <p:nvSpPr>
          <p:cNvPr id="3" name="TextBox 2"/>
          <p:cNvSpPr txBox="1"/>
          <p:nvPr/>
        </p:nvSpPr>
        <p:spPr>
          <a:xfrm>
            <a:off x="0" y="971550"/>
            <a:ext cx="9144000" cy="3693575"/>
          </a:xfrm>
          <a:prstGeom prst="rect">
            <a:avLst/>
          </a:prstGeom>
          <a:noFill/>
        </p:spPr>
        <p:txBody>
          <a:bodyPr wrap="square" rtlCol="0">
            <a:spAutoFit/>
          </a:bodyPr>
          <a:lstStyle/>
          <a:p>
            <a:pPr algn="ctr"/>
            <a:r>
              <a:rPr lang="en-US" sz="3200" dirty="0" smtClean="0">
                <a:latin typeface="Arial"/>
                <a:cs typeface="Arial"/>
              </a:rPr>
              <a:t>What should we focus on (</a:t>
            </a:r>
            <a:r>
              <a:rPr lang="en-US" sz="3200" dirty="0" smtClean="0">
                <a:solidFill>
                  <a:schemeClr val="accent2"/>
                </a:solidFill>
                <a:latin typeface="Arial"/>
                <a:cs typeface="Arial"/>
              </a:rPr>
              <a:t>indicators</a:t>
            </a:r>
            <a:r>
              <a:rPr lang="en-US" sz="3200" dirty="0" smtClean="0">
                <a:latin typeface="Arial"/>
                <a:cs typeface="Arial"/>
              </a:rPr>
              <a:t>)?</a:t>
            </a:r>
            <a:endParaRPr lang="en-US" sz="2600" dirty="0" smtClean="0">
              <a:latin typeface="Arial"/>
              <a:cs typeface="Arial"/>
            </a:endParaRPr>
          </a:p>
          <a:p>
            <a:pPr marL="800100" lvl="1" indent="-342900">
              <a:lnSpc>
                <a:spcPct val="110000"/>
              </a:lnSpc>
              <a:buFont typeface="Wingdings" charset="2"/>
              <a:buChar char="ü"/>
            </a:pPr>
            <a:r>
              <a:rPr lang="en-US" sz="2300" dirty="0" smtClean="0">
                <a:latin typeface="Arial"/>
                <a:cs typeface="Arial"/>
              </a:rPr>
              <a:t>Academic Readiness related to college and career readiness</a:t>
            </a:r>
          </a:p>
          <a:p>
            <a:pPr marL="800100" lvl="1" indent="-342900">
              <a:lnSpc>
                <a:spcPct val="110000"/>
              </a:lnSpc>
              <a:buFont typeface="Wingdings" charset="2"/>
              <a:buChar char="ü"/>
            </a:pPr>
            <a:r>
              <a:rPr lang="en-US" sz="2300" dirty="0" smtClean="0">
                <a:latin typeface="Arial"/>
                <a:cs typeface="Arial"/>
              </a:rPr>
              <a:t>“Soft Skills” related to college and career readiness</a:t>
            </a:r>
          </a:p>
          <a:p>
            <a:pPr marL="800100" lvl="1" indent="-342900">
              <a:lnSpc>
                <a:spcPct val="110000"/>
              </a:lnSpc>
              <a:buFont typeface="Wingdings" charset="2"/>
              <a:buChar char="ü"/>
            </a:pPr>
            <a:r>
              <a:rPr lang="en-US" sz="2300" dirty="0" smtClean="0">
                <a:latin typeface="Arial"/>
                <a:cs typeface="Arial"/>
              </a:rPr>
              <a:t>Character education related to future success</a:t>
            </a:r>
          </a:p>
          <a:p>
            <a:pPr marL="800100" lvl="1" indent="-342900">
              <a:lnSpc>
                <a:spcPct val="110000"/>
              </a:lnSpc>
              <a:buFont typeface="Wingdings" charset="2"/>
              <a:buChar char="ü"/>
            </a:pPr>
            <a:r>
              <a:rPr lang="en-US" sz="2300" dirty="0" smtClean="0">
                <a:latin typeface="Arial"/>
                <a:cs typeface="Arial"/>
              </a:rPr>
              <a:t>Matching career choice with passion of student</a:t>
            </a:r>
          </a:p>
          <a:p>
            <a:pPr marL="800100" lvl="1" indent="-342900">
              <a:lnSpc>
                <a:spcPct val="110000"/>
              </a:lnSpc>
              <a:buFont typeface="Wingdings" charset="2"/>
              <a:buChar char="ü"/>
            </a:pPr>
            <a:r>
              <a:rPr lang="en-US" sz="2300" dirty="0" smtClean="0">
                <a:latin typeface="Arial"/>
                <a:cs typeface="Arial"/>
              </a:rPr>
              <a:t>Have students involved in activities (2-5)</a:t>
            </a:r>
          </a:p>
          <a:p>
            <a:pPr marL="800100" lvl="1" indent="-342900">
              <a:lnSpc>
                <a:spcPct val="110000"/>
              </a:lnSpc>
              <a:buFont typeface="Wingdings" charset="2"/>
              <a:buChar char="ü"/>
            </a:pPr>
            <a:r>
              <a:rPr lang="en-US" sz="2300" dirty="0" smtClean="0">
                <a:latin typeface="Arial"/>
                <a:cs typeface="Arial"/>
              </a:rPr>
              <a:t>Have students involved in volunteerism</a:t>
            </a:r>
          </a:p>
          <a:p>
            <a:pPr marL="800100" lvl="1" indent="-342900">
              <a:lnSpc>
                <a:spcPct val="110000"/>
              </a:lnSpc>
              <a:buFont typeface="Wingdings" charset="2"/>
              <a:buChar char="ü"/>
            </a:pPr>
            <a:r>
              <a:rPr lang="en-US" sz="2300" dirty="0" smtClean="0">
                <a:latin typeface="Arial"/>
                <a:cs typeface="Arial"/>
              </a:rPr>
              <a:t>Every student has an individual plan of study</a:t>
            </a:r>
          </a:p>
          <a:p>
            <a:pPr marL="800100" lvl="1" indent="-342900">
              <a:lnSpc>
                <a:spcPct val="110000"/>
              </a:lnSpc>
              <a:buFont typeface="Wingdings" charset="2"/>
              <a:buChar char="ü"/>
            </a:pPr>
            <a:r>
              <a:rPr lang="en-US" sz="2300" dirty="0" smtClean="0">
                <a:latin typeface="Arial"/>
                <a:cs typeface="Arial"/>
              </a:rPr>
              <a:t>Make pre-school available to every student</a:t>
            </a:r>
          </a:p>
        </p:txBody>
      </p:sp>
    </p:spTree>
    <p:extLst>
      <p:ext uri="{BB962C8B-B14F-4D97-AF65-F5344CB8AC3E}">
        <p14:creationId xmlns:p14="http://schemas.microsoft.com/office/powerpoint/2010/main" val="28319268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Visioning Timeline</a:t>
            </a:r>
            <a:endParaRPr lang="en-US" dirty="0"/>
          </a:p>
        </p:txBody>
      </p:sp>
      <p:sp>
        <p:nvSpPr>
          <p:cNvPr id="3" name="Content Placeholder 2"/>
          <p:cNvSpPr>
            <a:spLocks noGrp="1"/>
          </p:cNvSpPr>
          <p:nvPr>
            <p:ph idx="1"/>
          </p:nvPr>
        </p:nvSpPr>
        <p:spPr/>
        <p:txBody>
          <a:bodyPr/>
          <a:lstStyle/>
          <a:p>
            <a:r>
              <a:rPr lang="en-US" dirty="0" smtClean="0"/>
              <a:t>Visioning Retreat</a:t>
            </a:r>
          </a:p>
          <a:p>
            <a:pPr lvl="1"/>
            <a:r>
              <a:rPr lang="en-US" dirty="0" smtClean="0"/>
              <a:t>August 12, 2015</a:t>
            </a:r>
          </a:p>
          <a:p>
            <a:pPr lvl="1"/>
            <a:r>
              <a:rPr lang="en-US" dirty="0" smtClean="0"/>
              <a:t>September 15, 2015</a:t>
            </a:r>
          </a:p>
          <a:p>
            <a:pPr lvl="2"/>
            <a:r>
              <a:rPr lang="en-US" dirty="0" smtClean="0"/>
              <a:t>Visioning Reunion Tour</a:t>
            </a:r>
          </a:p>
          <a:p>
            <a:pPr lvl="1"/>
            <a:r>
              <a:rPr lang="en-US" dirty="0" smtClean="0"/>
              <a:t>October 14, 2015</a:t>
            </a:r>
          </a:p>
          <a:p>
            <a:r>
              <a:rPr lang="en-US" dirty="0" smtClean="0"/>
              <a:t>Vision Kick-off at KSDE Annual Conference</a:t>
            </a:r>
          </a:p>
          <a:p>
            <a:pPr lvl="1"/>
            <a:r>
              <a:rPr lang="en-US" dirty="0" smtClean="0"/>
              <a:t>October 27, 2015 in Wichita</a:t>
            </a:r>
            <a:endParaRPr lang="en-US" dirty="0"/>
          </a:p>
        </p:txBody>
      </p:sp>
    </p:spTree>
    <p:extLst>
      <p:ext uri="{BB962C8B-B14F-4D97-AF65-F5344CB8AC3E}">
        <p14:creationId xmlns:p14="http://schemas.microsoft.com/office/powerpoint/2010/main" val="5288829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52"/>
            <a:ext cx="8229600" cy="833748"/>
          </a:xfrm>
        </p:spPr>
        <p:txBody>
          <a:bodyPr>
            <a:noAutofit/>
          </a:bodyPr>
          <a:lstStyle/>
          <a:p>
            <a:pPr algn="l" fontAlgn="auto">
              <a:spcAft>
                <a:spcPts val="0"/>
              </a:spcAft>
              <a:defRPr/>
            </a:pPr>
            <a:r>
              <a:rPr lang="en-US" sz="4300" dirty="0" smtClean="0">
                <a:latin typeface="Arial Unicode MS" panose="020B0604020202020204" pitchFamily="34" charset="-128"/>
                <a:ea typeface="Arial Unicode MS" panose="020B0604020202020204" pitchFamily="34" charset="-128"/>
                <a:cs typeface="Arial Unicode MS" panose="020B0604020202020204" pitchFamily="34" charset="-128"/>
              </a:rPr>
              <a:t>Kansas Visioning Reunion Tour </a:t>
            </a:r>
            <a:endParaRPr lang="en-US" sz="43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507" name="Content Placeholder 2"/>
          <p:cNvSpPr>
            <a:spLocks noGrp="1"/>
          </p:cNvSpPr>
          <p:nvPr>
            <p:ph idx="1"/>
          </p:nvPr>
        </p:nvSpPr>
        <p:spPr>
          <a:xfrm>
            <a:off x="5257800" y="857250"/>
            <a:ext cx="3276600" cy="3771900"/>
          </a:xfrm>
          <a:noFill/>
        </p:spPr>
        <p:txBody>
          <a:bodyPr>
            <a:normAutofit fontScale="25000" lnSpcReduction="20000"/>
          </a:bodyPr>
          <a:lstStyle/>
          <a:p>
            <a:pPr marL="0" indent="0" algn="ctr">
              <a:buNone/>
            </a:pPr>
            <a:r>
              <a:rPr lang="en-US" altLang="en-US" sz="7400" b="1" dirty="0" smtClean="0">
                <a:latin typeface="Arial Narrow" panose="020B0606020202030204" pitchFamily="34" charset="0"/>
              </a:rPr>
              <a:t>Did we hear you?</a:t>
            </a:r>
          </a:p>
          <a:p>
            <a:pPr marL="0" indent="0" algn="ctr">
              <a:buNone/>
            </a:pPr>
            <a:endParaRPr lang="en-US" altLang="en-US" sz="5100" b="1" dirty="0" smtClean="0">
              <a:latin typeface="Arial Narrow" panose="020B0606020202030204" pitchFamily="34" charset="0"/>
            </a:endParaRPr>
          </a:p>
          <a:p>
            <a:pPr marL="0" indent="0">
              <a:buNone/>
            </a:pPr>
            <a:r>
              <a:rPr lang="en-US" altLang="en-US" sz="7200" dirty="0" smtClean="0">
                <a:latin typeface="Arial Narrow" panose="020B0606020202030204" pitchFamily="34" charset="0"/>
              </a:rPr>
              <a:t>10 Locations this Fall</a:t>
            </a:r>
          </a:p>
          <a:p>
            <a:r>
              <a:rPr lang="en-US" altLang="en-US" sz="7200" dirty="0" smtClean="0">
                <a:latin typeface="Arial Narrow" panose="020B0606020202030204" pitchFamily="34" charset="0"/>
              </a:rPr>
              <a:t>Topeka</a:t>
            </a:r>
          </a:p>
          <a:p>
            <a:r>
              <a:rPr lang="en-US" altLang="en-US" sz="7200" dirty="0" smtClean="0">
                <a:latin typeface="Arial Narrow" panose="020B0606020202030204" pitchFamily="34" charset="0"/>
              </a:rPr>
              <a:t>Hutchinson</a:t>
            </a:r>
          </a:p>
          <a:p>
            <a:r>
              <a:rPr lang="en-US" altLang="en-US" sz="7200" dirty="0" smtClean="0">
                <a:latin typeface="Arial Narrow" panose="020B0606020202030204" pitchFamily="34" charset="0"/>
              </a:rPr>
              <a:t>Wichita</a:t>
            </a:r>
          </a:p>
          <a:p>
            <a:r>
              <a:rPr lang="en-US" altLang="en-US" sz="7200" dirty="0" smtClean="0">
                <a:latin typeface="Arial Narrow" panose="020B0606020202030204" pitchFamily="34" charset="0"/>
              </a:rPr>
              <a:t>Ellis</a:t>
            </a:r>
          </a:p>
          <a:p>
            <a:r>
              <a:rPr lang="en-US" altLang="en-US" sz="7200" dirty="0" smtClean="0">
                <a:latin typeface="Arial Narrow" panose="020B0606020202030204" pitchFamily="34" charset="0"/>
              </a:rPr>
              <a:t>Sublette</a:t>
            </a:r>
          </a:p>
          <a:p>
            <a:r>
              <a:rPr lang="en-US" altLang="en-US" sz="7200" dirty="0" smtClean="0">
                <a:latin typeface="Arial Narrow" panose="020B0606020202030204" pitchFamily="34" charset="0"/>
              </a:rPr>
              <a:t>Oakley</a:t>
            </a:r>
          </a:p>
          <a:p>
            <a:r>
              <a:rPr lang="en-US" altLang="en-US" sz="7200" dirty="0" smtClean="0">
                <a:latin typeface="Arial Narrow" panose="020B0606020202030204" pitchFamily="34" charset="0"/>
              </a:rPr>
              <a:t>Salina</a:t>
            </a:r>
          </a:p>
          <a:p>
            <a:r>
              <a:rPr lang="en-US" altLang="en-US" sz="7200" dirty="0" smtClean="0">
                <a:latin typeface="Arial Narrow" panose="020B0606020202030204" pitchFamily="34" charset="0"/>
              </a:rPr>
              <a:t>Olathe</a:t>
            </a:r>
          </a:p>
          <a:p>
            <a:r>
              <a:rPr lang="en-US" altLang="en-US" sz="7200" dirty="0" smtClean="0">
                <a:latin typeface="Arial Narrow" panose="020B0606020202030204" pitchFamily="34" charset="0"/>
              </a:rPr>
              <a:t>Greenbush</a:t>
            </a:r>
          </a:p>
          <a:p>
            <a:r>
              <a:rPr lang="en-US" altLang="en-US" sz="7200" dirty="0" smtClean="0">
                <a:latin typeface="Arial Narrow" panose="020B0606020202030204" pitchFamily="34" charset="0"/>
              </a:rPr>
              <a:t>Clearwater</a:t>
            </a:r>
          </a:p>
          <a:p>
            <a:endParaRPr lang="en-US" altLang="en-US" sz="2000" dirty="0" smtClean="0">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800100"/>
            <a:ext cx="5403840" cy="3829050"/>
          </a:xfrm>
          <a:prstGeom prst="rect">
            <a:avLst/>
          </a:prstGeom>
        </p:spPr>
      </p:pic>
    </p:spTree>
    <p:extLst>
      <p:ext uri="{BB962C8B-B14F-4D97-AF65-F5344CB8AC3E}">
        <p14:creationId xmlns:p14="http://schemas.microsoft.com/office/powerpoint/2010/main" val="411011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Postsecondary Evidence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7679043"/>
              </p:ext>
            </p:extLst>
          </p:nvPr>
        </p:nvGraphicFramePr>
        <p:xfrm>
          <a:off x="304800" y="885825"/>
          <a:ext cx="8686800" cy="3776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527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logo-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895350"/>
            <a:ext cx="5410201" cy="3886200"/>
          </a:xfrm>
          <a:prstGeom prst="rect">
            <a:avLst/>
          </a:prstGeom>
        </p:spPr>
      </p:pic>
    </p:spTree>
    <p:extLst>
      <p:ext uri="{BB962C8B-B14F-4D97-AF65-F5344CB8AC3E}">
        <p14:creationId xmlns:p14="http://schemas.microsoft.com/office/powerpoint/2010/main" val="3943089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rgeNewGoogleLogoFinalFlat-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23950"/>
            <a:ext cx="9144000" cy="3537527"/>
          </a:xfrm>
          <a:prstGeom prst="rect">
            <a:avLst/>
          </a:prstGeom>
        </p:spPr>
      </p:pic>
    </p:spTree>
    <p:extLst>
      <p:ext uri="{BB962C8B-B14F-4D97-AF65-F5344CB8AC3E}">
        <p14:creationId xmlns:p14="http://schemas.microsoft.com/office/powerpoint/2010/main" val="1510584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0px-Apple_Computer_Logo_rainbow.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895350"/>
            <a:ext cx="3429000" cy="3886200"/>
          </a:xfrm>
          <a:prstGeom prst="rect">
            <a:avLst/>
          </a:prstGeom>
        </p:spPr>
      </p:pic>
    </p:spTree>
    <p:extLst>
      <p:ext uri="{BB962C8B-B14F-4D97-AF65-F5344CB8AC3E}">
        <p14:creationId xmlns:p14="http://schemas.microsoft.com/office/powerpoint/2010/main" val="3581667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EY"/>
          <p:cNvSpPr/>
          <p:nvPr/>
        </p:nvSpPr>
        <p:spPr>
          <a:xfrm>
            <a:off x="1508760" y="605046"/>
            <a:ext cx="6126480" cy="290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STATE OUT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9" name="BUS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483" y="941070"/>
            <a:ext cx="7571035" cy="3840480"/>
          </a:xfrm>
          <a:prstGeom prst="rect">
            <a:avLst/>
          </a:prstGeom>
        </p:spPr>
      </p:pic>
      <p:pic>
        <p:nvPicPr>
          <p:cNvPr id="43" name="CO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44" name="CO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45" name="CO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46" name="CO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47" name="COM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48" name="COM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49" name="COM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51" name="COM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50" name="COM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3" name="BUS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6482" y="941070"/>
            <a:ext cx="7571036" cy="3840480"/>
          </a:xfrm>
          <a:prstGeom prst="rect">
            <a:avLst/>
          </a:prstGeom>
        </p:spPr>
      </p:pic>
      <p:sp>
        <p:nvSpPr>
          <p:cNvPr id="2" name="Title 1"/>
          <p:cNvSpPr>
            <a:spLocks noGrp="1"/>
          </p:cNvSpPr>
          <p:nvPr>
            <p:ph type="title" idx="4294967295"/>
          </p:nvPr>
        </p:nvSpPr>
        <p:spPr>
          <a:xfrm>
            <a:off x="0" y="0"/>
            <a:ext cx="9151938" cy="742950"/>
          </a:xfrm>
        </p:spPr>
        <p:txBody>
          <a:bodyPr>
            <a:noAutofit/>
          </a:bodyPr>
          <a:lstStyle/>
          <a:p>
            <a:pPr algn="ctr"/>
            <a:r>
              <a:rPr lang="en-US" dirty="0" smtClean="0">
                <a:latin typeface="Century Gothic" panose="020B0502020202020204" pitchFamily="34" charset="0"/>
              </a:rPr>
              <a:t>KANSAS </a:t>
            </a:r>
            <a:r>
              <a:rPr lang="en-US" b="1" dirty="0" smtClean="0">
                <a:solidFill>
                  <a:schemeClr val="accent2"/>
                </a:solidFill>
                <a:latin typeface="Century Gothic" panose="020B0502020202020204" pitchFamily="34" charset="0"/>
              </a:rPr>
              <a:t>CHILDREN</a:t>
            </a:r>
            <a:r>
              <a:rPr lang="en-US" dirty="0" smtClean="0">
                <a:latin typeface="Century Gothic" panose="020B0502020202020204" pitchFamily="34" charset="0"/>
              </a:rPr>
              <a:t> KANSAS’ </a:t>
            </a:r>
            <a:r>
              <a:rPr lang="en-US" b="1" dirty="0" smtClean="0">
                <a:solidFill>
                  <a:schemeClr val="accent1"/>
                </a:solidFill>
                <a:latin typeface="Century Gothic" panose="020B0502020202020204" pitchFamily="34" charset="0"/>
              </a:rPr>
              <a:t>FUTURE</a:t>
            </a:r>
            <a:r>
              <a:rPr lang="en-US" dirty="0" smtClean="0">
                <a:latin typeface="Century Gothic" panose="020B0502020202020204" pitchFamily="34" charset="0"/>
              </a:rPr>
              <a:t> </a:t>
            </a:r>
            <a:r>
              <a:rPr lang="en-US" dirty="0" smtClean="0"/>
              <a:t>Tour</a:t>
            </a:r>
            <a:endParaRPr lang="en-US" sz="2000" dirty="0"/>
          </a:p>
        </p:txBody>
      </p:sp>
      <p:sp>
        <p:nvSpPr>
          <p:cNvPr id="5" name="TextBox 4"/>
          <p:cNvSpPr txBox="1"/>
          <p:nvPr/>
        </p:nvSpPr>
        <p:spPr>
          <a:xfrm>
            <a:off x="1508760" y="556797"/>
            <a:ext cx="6126480" cy="384274"/>
          </a:xfrm>
          <a:prstGeom prst="rect">
            <a:avLst/>
          </a:prstGeom>
          <a:noFill/>
        </p:spPr>
        <p:txBody>
          <a:bodyPr wrap="square" lIns="457200" rIns="0" numCol="2" spcCol="548640" rtlCol="0" anchor="ctr" anchorCtr="0">
            <a:noAutofit/>
          </a:bodyPr>
          <a:lstStyle/>
          <a:p>
            <a:r>
              <a:rPr lang="en-US" sz="1600" dirty="0" smtClean="0">
                <a:solidFill>
                  <a:schemeClr val="bg1"/>
                </a:solidFill>
                <a:latin typeface="Century Gothic" panose="020B0502020202020204" pitchFamily="34" charset="0"/>
              </a:rPr>
              <a:t>Community Conversation</a:t>
            </a:r>
          </a:p>
          <a:p>
            <a:r>
              <a:rPr lang="en-US" sz="1600" dirty="0" smtClean="0">
                <a:solidFill>
                  <a:schemeClr val="bg1"/>
                </a:solidFill>
                <a:latin typeface="Century Gothic" panose="020B0502020202020204" pitchFamily="34" charset="0"/>
              </a:rPr>
              <a:t>      Business and Industry</a:t>
            </a:r>
            <a:endParaRPr lang="en-US" sz="1600" dirty="0">
              <a:solidFill>
                <a:schemeClr val="bg1"/>
              </a:solidFill>
              <a:latin typeface="Century Gothic" panose="020B0502020202020204" pitchFamily="34" charset="0"/>
            </a:endParaRPr>
          </a:p>
        </p:txBody>
      </p:sp>
      <p:pic>
        <p:nvPicPr>
          <p:cNvPr id="6" name="BUS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6483" y="941070"/>
            <a:ext cx="7571035" cy="3840480"/>
          </a:xfrm>
          <a:prstGeom prst="rect">
            <a:avLst/>
          </a:prstGeom>
        </p:spPr>
      </p:pic>
      <p:pic>
        <p:nvPicPr>
          <p:cNvPr id="7" name="BUS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6483" y="941070"/>
            <a:ext cx="7571035" cy="3840480"/>
          </a:xfrm>
          <a:prstGeom prst="rect">
            <a:avLst/>
          </a:prstGeom>
        </p:spPr>
      </p:pic>
      <p:pic>
        <p:nvPicPr>
          <p:cNvPr id="8" name="BUS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pic>
        <p:nvPicPr>
          <p:cNvPr id="10" name="COM DOT"/>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22120" y="654278"/>
            <a:ext cx="182880" cy="182880"/>
          </a:xfrm>
          <a:prstGeom prst="rect">
            <a:avLst/>
          </a:prstGeom>
        </p:spPr>
      </p:pic>
      <p:pic>
        <p:nvPicPr>
          <p:cNvPr id="21" name="BUS DOT"/>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51120" y="654278"/>
            <a:ext cx="182880" cy="182880"/>
          </a:xfrm>
          <a:prstGeom prst="rect">
            <a:avLst/>
          </a:prstGeom>
        </p:spPr>
      </p:pic>
      <p:pic>
        <p:nvPicPr>
          <p:cNvPr id="12" name="BUS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83" y="941070"/>
            <a:ext cx="7571035" cy="3840479"/>
          </a:xfrm>
          <a:prstGeom prst="rect">
            <a:avLst/>
          </a:prstGeom>
        </p:spPr>
      </p:pic>
    </p:spTree>
    <p:extLst>
      <p:ext uri="{BB962C8B-B14F-4D97-AF65-F5344CB8AC3E}">
        <p14:creationId xmlns:p14="http://schemas.microsoft.com/office/powerpoint/2010/main" val="321735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7" dur="500"/>
                                        <p:tgtEl>
                                          <p:spTgt spid="2">
                                            <p:txEl>
                                              <p:charRg st="4294967295" end="4294967295"/>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fade">
                                      <p:cBhvr>
                                        <p:cTn id="66" dur="500"/>
                                        <p:tgtEl>
                                          <p:spTgt spid="5">
                                            <p:txEl>
                                              <p:pRg st="1" end="1"/>
                                            </p:txEl>
                                          </p:spTgt>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par>
                          <p:cTn id="75" fill="hold">
                            <p:stCondLst>
                              <p:cond delay="1500"/>
                            </p:stCondLst>
                            <p:childTnLst>
                              <p:par>
                                <p:cTn id="76" presetID="10" presetClass="entr" presetSubtype="0"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par>
                          <p:cTn id="79" fill="hold">
                            <p:stCondLst>
                              <p:cond delay="2000"/>
                            </p:stCondLst>
                            <p:childTnLst>
                              <p:par>
                                <p:cTn id="80" presetID="10" presetClass="entr" presetSubtype="0"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childTnLst>
                          </p:cTn>
                        </p:par>
                        <p:par>
                          <p:cTn id="83" fill="hold">
                            <p:stCondLst>
                              <p:cond delay="2500"/>
                            </p:stCondLst>
                            <p:childTnLst>
                              <p:par>
                                <p:cTn id="84" presetID="10" presetClass="entr" presetSubtype="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Community Members told us</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02466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3736"/>
            <a:ext cx="9143998" cy="24160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63736"/>
            <a:ext cx="9143998" cy="24160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363736"/>
            <a:ext cx="9143998" cy="241602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363736"/>
            <a:ext cx="9143998" cy="2416029"/>
          </a:xfrm>
          <a:prstGeom prst="rect">
            <a:avLst/>
          </a:prstGeom>
        </p:spPr>
      </p:pic>
      <p:sp>
        <p:nvSpPr>
          <p:cNvPr id="7" name="Title 6"/>
          <p:cNvSpPr>
            <a:spLocks noGrp="1"/>
          </p:cNvSpPr>
          <p:nvPr>
            <p:ph type="title"/>
          </p:nvPr>
        </p:nvSpPr>
        <p:spPr/>
        <p:txBody>
          <a:bodyPr>
            <a:noAutofit/>
          </a:bodyPr>
          <a:lstStyle/>
          <a:p>
            <a:r>
              <a:rPr lang="en-US" sz="2800" dirty="0" smtClean="0"/>
              <a:t>From the first set of focus group responses, what characteristics of success were most frequently cited?</a:t>
            </a:r>
            <a:endParaRPr lang="en-US" sz="28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363736"/>
            <a:ext cx="9143998" cy="2416029"/>
          </a:xfrm>
          <a:prstGeom prst="rect">
            <a:avLst/>
          </a:prstGeom>
        </p:spPr>
      </p:pic>
    </p:spTree>
    <p:extLst>
      <p:ext uri="{BB962C8B-B14F-4D97-AF65-F5344CB8AC3E}">
        <p14:creationId xmlns:p14="http://schemas.microsoft.com/office/powerpoint/2010/main" val="376088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S Children KS Future">
      <a:dk1>
        <a:sysClr val="windowText" lastClr="000000"/>
      </a:dk1>
      <a:lt1>
        <a:srgbClr val="FFFFFF"/>
      </a:lt1>
      <a:dk2>
        <a:srgbClr val="3F3F3F"/>
      </a:dk2>
      <a:lt2>
        <a:srgbClr val="D8D8D8"/>
      </a:lt2>
      <a:accent1>
        <a:srgbClr val="6CB0CE"/>
      </a:accent1>
      <a:accent2>
        <a:srgbClr val="BED63D"/>
      </a:accent2>
      <a:accent3>
        <a:srgbClr val="F18A40"/>
      </a:accent3>
      <a:accent4>
        <a:srgbClr val="BE0E00"/>
      </a:accent4>
      <a:accent5>
        <a:srgbClr val="FEC22A"/>
      </a:accent5>
      <a:accent6>
        <a:srgbClr val="005158"/>
      </a:accent6>
      <a:hlink>
        <a:srgbClr val="BE0E00"/>
      </a:hlink>
      <a:folHlink>
        <a:srgbClr val="000A9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KS Children KS Future">
      <a:dk1>
        <a:sysClr val="windowText" lastClr="000000"/>
      </a:dk1>
      <a:lt1>
        <a:srgbClr val="FFFFFF"/>
      </a:lt1>
      <a:dk2>
        <a:srgbClr val="3F3F3F"/>
      </a:dk2>
      <a:lt2>
        <a:srgbClr val="D8D8D8"/>
      </a:lt2>
      <a:accent1>
        <a:srgbClr val="6CB0CE"/>
      </a:accent1>
      <a:accent2>
        <a:srgbClr val="BED63D"/>
      </a:accent2>
      <a:accent3>
        <a:srgbClr val="F18A40"/>
      </a:accent3>
      <a:accent4>
        <a:srgbClr val="BE0E00"/>
      </a:accent4>
      <a:accent5>
        <a:srgbClr val="FEC22A"/>
      </a:accent5>
      <a:accent6>
        <a:srgbClr val="005158"/>
      </a:accent6>
      <a:hlink>
        <a:srgbClr val="BE0E00"/>
      </a:hlink>
      <a:folHlink>
        <a:srgbClr val="000A9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KS Children KS Future">
      <a:dk1>
        <a:sysClr val="windowText" lastClr="000000"/>
      </a:dk1>
      <a:lt1>
        <a:srgbClr val="FFFFFF"/>
      </a:lt1>
      <a:dk2>
        <a:srgbClr val="3F3F3F"/>
      </a:dk2>
      <a:lt2>
        <a:srgbClr val="D8D8D8"/>
      </a:lt2>
      <a:accent1>
        <a:srgbClr val="6CB0CE"/>
      </a:accent1>
      <a:accent2>
        <a:srgbClr val="BED63D"/>
      </a:accent2>
      <a:accent3>
        <a:srgbClr val="F18A40"/>
      </a:accent3>
      <a:accent4>
        <a:srgbClr val="BE0E00"/>
      </a:accent4>
      <a:accent5>
        <a:srgbClr val="FEC22A"/>
      </a:accent5>
      <a:accent6>
        <a:srgbClr val="005158"/>
      </a:accent6>
      <a:hlink>
        <a:srgbClr val="BE0E00"/>
      </a:hlink>
      <a:folHlink>
        <a:srgbClr val="000A9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6838</TotalTime>
  <Words>1047</Words>
  <Application>Microsoft Macintosh PowerPoint</Application>
  <PresentationFormat>On-screen Show (16:9)</PresentationFormat>
  <Paragraphs>156</Paragraphs>
  <Slides>23</Slides>
  <Notes>10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2_Office Theme</vt:lpstr>
      <vt:lpstr>Kansas Vision  The Reunion Tour</vt:lpstr>
      <vt:lpstr>Student Success</vt:lpstr>
      <vt:lpstr>Postsecondary Evidence</vt:lpstr>
      <vt:lpstr>PowerPoint Presentation</vt:lpstr>
      <vt:lpstr>PowerPoint Presentation</vt:lpstr>
      <vt:lpstr>PowerPoint Presentation</vt:lpstr>
      <vt:lpstr>KANSAS CHILDREN KANSAS’ FUTURE Tour</vt:lpstr>
      <vt:lpstr>What Community Members told us</vt:lpstr>
      <vt:lpstr>From the first set of focus group responses, what characteristics of success were most frequently cited?</vt:lpstr>
      <vt:lpstr>How did Kansas business and industry answer the question:</vt:lpstr>
      <vt:lpstr>BUSINESS AND INDUSTRY  Focus Groups by Organizational Size (number of employees)</vt:lpstr>
      <vt:lpstr>The business and industry focal groups cited non-academic skills with greater frequency than the community groups:</vt:lpstr>
      <vt:lpstr>At about a 7:2 ratio, greater for the business and industry focus groups, non-academic skills are cited over traditional academic skills as characteristics of the ideally-educated Kansas youth.</vt:lpstr>
      <vt:lpstr>Other mutually agreed upon characteristics are:</vt:lpstr>
      <vt:lpstr>Question 2:</vt:lpstr>
      <vt:lpstr>What is the role of K-12 education in achieving this future?</vt:lpstr>
      <vt:lpstr>A few take-home lessons</vt:lpstr>
      <vt:lpstr>What are community focus groups saying about measures?</vt:lpstr>
      <vt:lpstr>Creating a Vision for Kansas</vt:lpstr>
      <vt:lpstr>Creating a Vision for Kansas</vt:lpstr>
      <vt:lpstr>Creating a Vision for Kansas</vt:lpstr>
      <vt:lpstr>State Board Visioning Timeline</vt:lpstr>
      <vt:lpstr>Kansas Visioning Reunion Tour </vt:lpstr>
    </vt:vector>
  </TitlesOfParts>
  <Company>KSDE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Randy Watson</cp:lastModifiedBy>
  <cp:revision>336</cp:revision>
  <dcterms:created xsi:type="dcterms:W3CDTF">2015-08-04T16:12:34Z</dcterms:created>
  <dcterms:modified xsi:type="dcterms:W3CDTF">2015-10-01T22:10:05Z</dcterms:modified>
</cp:coreProperties>
</file>