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730" r:id="rId3"/>
    <p:sldMasterId id="2147483774" r:id="rId4"/>
    <p:sldMasterId id="2147483851" r:id="rId5"/>
    <p:sldMasterId id="2147483904" r:id="rId6"/>
    <p:sldMasterId id="2147483944" r:id="rId7"/>
    <p:sldMasterId id="2147483962" r:id="rId8"/>
  </p:sldMasterIdLst>
  <p:notesMasterIdLst>
    <p:notesMasterId r:id="rId19"/>
  </p:notesMasterIdLst>
  <p:handoutMasterIdLst>
    <p:handoutMasterId r:id="rId20"/>
  </p:handoutMasterIdLst>
  <p:sldIdLst>
    <p:sldId id="457" r:id="rId9"/>
    <p:sldId id="868" r:id="rId10"/>
    <p:sldId id="1043" r:id="rId11"/>
    <p:sldId id="826" r:id="rId12"/>
    <p:sldId id="949" r:id="rId13"/>
    <p:sldId id="1044" r:id="rId14"/>
    <p:sldId id="262" r:id="rId15"/>
    <p:sldId id="948" r:id="rId16"/>
    <p:sldId id="962" r:id="rId17"/>
    <p:sldId id="45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2C19"/>
    <a:srgbClr val="941651"/>
    <a:srgbClr val="CC9900"/>
    <a:srgbClr val="C8D6DE"/>
    <a:srgbClr val="AEC8D5"/>
    <a:srgbClr val="909295"/>
    <a:srgbClr val="000000"/>
    <a:srgbClr val="E9B11C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017" autoAdjust="0"/>
    <p:restoredTop sz="96437" autoAdjust="0"/>
  </p:normalViewPr>
  <p:slideViewPr>
    <p:cSldViewPr snapToGrid="0" snapToObjects="1">
      <p:cViewPr varScale="1">
        <p:scale>
          <a:sx n="165" d="100"/>
          <a:sy n="165" d="100"/>
        </p:scale>
        <p:origin x="41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73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80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06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26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24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3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5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8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4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2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7933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8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6633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7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2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5999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8161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9876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47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989680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758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775492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1453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0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58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5359449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5899823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325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90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2410658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822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2" y="222249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0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84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639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8" y="240030"/>
            <a:ext cx="2853226" cy="46634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42075" y="4857763"/>
            <a:ext cx="6495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bg1">
                    <a:lumMod val="75000"/>
                  </a:schemeClr>
                </a:solidFill>
              </a:rPr>
              <a:t>www.ksde.org</a:t>
            </a:r>
            <a:endParaRPr lang="en-US" sz="7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257550"/>
            <a:ext cx="6172212" cy="990600"/>
          </a:xfrm>
          <a:prstGeom prst="rect">
            <a:avLst/>
          </a:prstGeom>
          <a:noFill/>
        </p:spPr>
        <p:txBody>
          <a:bodyPr lIns="91440" tIns="91440" rIns="91440" bIns="91440" anchor="ctr" anchorCtr="0">
            <a:normAutofit/>
          </a:bodyPr>
          <a:lstStyle>
            <a:lvl1pPr marL="0" indent="0" algn="r">
              <a:buNone/>
              <a:defRPr sz="2400" spc="0">
                <a:solidFill>
                  <a:schemeClr val="accent2"/>
                </a:solidFill>
                <a:latin typeface="+mj-lt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986790"/>
            <a:ext cx="2380253" cy="36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9402" y="1305641"/>
            <a:ext cx="6172199" cy="1846659"/>
          </a:xfrm>
        </p:spPr>
        <p:txBody>
          <a:bodyPr wrap="square" lIns="274320" tIns="182880" rIns="274320" bIns="182880" anchor="ctr" anchorCtr="0">
            <a:spAutoFit/>
          </a:bodyPr>
          <a:lstStyle>
            <a:lvl1pPr algn="r">
              <a:defRPr sz="4800" b="0" cap="all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798618" y="4248150"/>
            <a:ext cx="590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+mj-lt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68895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9224" y="1444003"/>
            <a:ext cx="7589520" cy="1889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78" indent="-457178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484" indent="-274307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25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606683"/>
            <a:ext cx="7589520" cy="584775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563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09600" y="1276350"/>
            <a:ext cx="7845552" cy="2819400"/>
          </a:xfrm>
          <a:noFill/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9176"/>
            <a:ext cx="7845552" cy="584775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693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62976"/>
            <a:ext cx="7845552" cy="584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77000" y="1200150"/>
            <a:ext cx="2017776" cy="2895600"/>
          </a:xfrm>
          <a:noFill/>
        </p:spPr>
        <p:txBody>
          <a:bodyPr wrap="square" anchor="t" anchorCtr="0">
            <a:no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49224" y="1285854"/>
            <a:ext cx="5599176" cy="304083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65760" bIns="36576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4021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504950"/>
            <a:ext cx="5943600" cy="1600200"/>
          </a:xfrm>
          <a:noFill/>
        </p:spPr>
        <p:txBody>
          <a:bodyPr wrap="square" lIns="182880" tIns="182880" rIns="182880" bIns="0" anchor="b" anchorCtr="0">
            <a:normAutofit/>
          </a:bodyPr>
          <a:lstStyle>
            <a:lvl1pPr algn="l">
              <a:defRPr sz="4300" b="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3255141"/>
            <a:ext cx="5943592" cy="916811"/>
          </a:xfrm>
          <a:prstGeom prst="rect">
            <a:avLst/>
          </a:prstGeom>
          <a:noFill/>
        </p:spPr>
        <p:txBody>
          <a:bodyPr lIns="182880" tIns="0" rIns="182880" bIns="182880" anchor="t" anchorCtr="0">
            <a:noAutofit/>
          </a:bodyPr>
          <a:lstStyle>
            <a:lvl1pPr marL="0" indent="0" algn="l">
              <a:buNone/>
              <a:defRPr sz="2400" spc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r>
              <a:rPr lang="en-US" dirty="0">
                <a:solidFill>
                  <a:srgbClr val="15284B"/>
                </a:solidFill>
              </a:rPr>
              <a:t>Kansas leads the world in the success of each student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8" y="499110"/>
            <a:ext cx="2363531" cy="42062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7767" y="484105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712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er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430"/>
            <a:ext cx="7848600" cy="677108"/>
          </a:xfrm>
        </p:spPr>
        <p:txBody>
          <a:bodyPr tIns="182880" r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179552"/>
            <a:ext cx="7848600" cy="553998"/>
          </a:xfrm>
          <a:prstGeom prst="rect">
            <a:avLst/>
          </a:prstGeom>
          <a:noFill/>
        </p:spPr>
        <p:txBody>
          <a:bodyPr wrap="square" tIns="0" bIns="182880" anchor="t" anchorCtr="0">
            <a:spAutoFit/>
          </a:bodyPr>
          <a:lstStyle>
            <a:lvl1pPr marL="0" indent="0">
              <a:buNone/>
              <a:defRPr sz="24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809750"/>
            <a:ext cx="7848600" cy="2286000"/>
          </a:xfrm>
        </p:spPr>
        <p:txBody>
          <a:bodyPr tIns="18288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21075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484317"/>
            <a:ext cx="7845552" cy="769441"/>
          </a:xfrm>
          <a:noFill/>
        </p:spPr>
        <p:txBody>
          <a:bodyPr wrap="square" rIns="731520" bIns="182880" anchor="ctr" anchorCtr="0">
            <a:sp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014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484317"/>
            <a:ext cx="7845552" cy="769441"/>
          </a:xfrm>
          <a:noFill/>
        </p:spPr>
        <p:txBody>
          <a:bodyPr wrap="square" rIns="731520" bIns="182880" anchor="ctr" anchorCtr="0">
            <a:sp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083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095500" y="1047752"/>
            <a:ext cx="4953000" cy="1169551"/>
          </a:xfrm>
        </p:spPr>
        <p:txBody>
          <a:bodyPr tIns="274320" bIns="274320" anchor="ctr" anchorCtr="0"/>
          <a:lstStyle>
            <a:lvl1pPr>
              <a:defRPr sz="40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095500" y="3313152"/>
            <a:ext cx="4953000" cy="461665"/>
          </a:xfrm>
          <a:noFill/>
        </p:spPr>
        <p:txBody>
          <a:bodyPr/>
          <a:lstStyle>
            <a:lvl1pPr algn="r">
              <a:defRPr sz="18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3371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10364" y="4886295"/>
            <a:ext cx="4742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13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571500" y="57150"/>
            <a:ext cx="8001000" cy="4572000"/>
          </a:xfrm>
          <a:solidFill>
            <a:schemeClr val="bg2">
              <a:lumMod val="95000"/>
            </a:schemeClr>
          </a:solidFill>
        </p:spPr>
        <p:txBody>
          <a:bodyPr rIns="365760">
            <a:noAutofit/>
          </a:bodyPr>
          <a:lstStyle>
            <a:lvl1pPr marL="91436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319086"/>
          </a:xfrm>
        </p:spPr>
        <p:txBody>
          <a:bodyPr anchor="b"/>
          <a:lstStyle>
            <a:lvl1pPr>
              <a:defRPr sz="800"/>
            </a:lvl1pPr>
          </a:lstStyle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0364" y="4870908"/>
            <a:ext cx="6038036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 | </a:t>
            </a:r>
            <a:r>
              <a:rPr lang="en-US" sz="800" dirty="0">
                <a:solidFill>
                  <a:srgbClr val="15284B"/>
                </a:solidFill>
              </a:rPr>
              <a:t>Kansas leads the world in the success of each student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404413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4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62976"/>
            <a:ext cx="7845552" cy="584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9224" y="1326203"/>
            <a:ext cx="3657600" cy="1446550"/>
          </a:xfrm>
        </p:spPr>
        <p:txBody>
          <a:bodyPr anchor="t" anchorCtr="0">
            <a:sp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37176" y="1326203"/>
            <a:ext cx="3657600" cy="1538883"/>
          </a:xfrm>
          <a:noFill/>
        </p:spPr>
        <p:txBody>
          <a:bodyPr rIns="365760" bIns="182880" anchor="t" anchorCtr="0">
            <a:sp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43748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6200" y="-114300"/>
            <a:ext cx="2971800" cy="5372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98109"/>
            <a:ext cx="5181601" cy="10772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6749" y="2180452"/>
            <a:ext cx="2152650" cy="553998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71800" y="2262115"/>
            <a:ext cx="5181600" cy="10002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089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23989"/>
            <a:ext cx="6309360" cy="430887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accent2"/>
                </a:solidFill>
              </a:rPr>
              <a:t>KANSAS</a:t>
            </a:r>
            <a:r>
              <a:rPr lang="en-US" sz="700" baseline="0" dirty="0">
                <a:solidFill>
                  <a:schemeClr val="accent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accent2"/>
                </a:solidFill>
              </a:rPr>
              <a:t>| www.ksde.org</a:t>
            </a:r>
            <a:endParaRPr lang="en-US" sz="700" i="1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6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577449"/>
            <a:ext cx="7620000" cy="553998"/>
          </a:xfrm>
          <a:noFill/>
        </p:spPr>
        <p:txBody>
          <a:bodyPr lIns="91440" tIns="91440" rIns="91440" bIns="91440" anchor="ctr" anchorCtr="0"/>
          <a:lstStyle>
            <a:lvl2pPr marL="457178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1262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66750" y="1590141"/>
            <a:ext cx="7589838" cy="553998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66750" y="3624265"/>
            <a:ext cx="6648450" cy="553998"/>
          </a:xfrm>
          <a:noFill/>
        </p:spPr>
        <p:txBody>
          <a:bodyPr lIns="0" tIns="91440" rIns="0" bIns="91440" anchor="ctr" anchorCtr="0"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66750" y="4459129"/>
            <a:ext cx="6648450" cy="215444"/>
          </a:xfrm>
          <a:noFill/>
        </p:spPr>
        <p:txBody>
          <a:bodyPr lIns="182880" tIns="0" rIns="182880" bIns="0" anchor="ctr" anchorCtr="0"/>
          <a:lstStyle>
            <a:lvl1pPr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8563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9" y="1750641"/>
            <a:ext cx="8224699" cy="247144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35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686957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857207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033412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197709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372723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542974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2" y="4880487"/>
            <a:ext cx="157094" cy="115416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68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31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724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7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2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981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891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79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063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821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9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43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962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895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4/3/2019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719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855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9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83063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07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1299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328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73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2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784165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097415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15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66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50572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0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6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6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9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42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4892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0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9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5211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1065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3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1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9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2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8704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0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479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10857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0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8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3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1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06" indent="-342875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4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7563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8405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6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3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1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3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3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3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7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3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8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8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1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8515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8000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2" y="699782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30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3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7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33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67" indent="-182867" algn="l" defTabSz="914333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60" indent="-285729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4/3/2019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5760" rIns="0" bIns="0" rtlCol="0" anchor="ctr">
            <a:normAutofit/>
          </a:bodyPr>
          <a:lstStyle/>
          <a:p>
            <a:pPr algn="ctr"/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749" y="590552"/>
            <a:ext cx="7589520" cy="584775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9" y="4095750"/>
            <a:ext cx="1545693" cy="9144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666749" y="1430001"/>
            <a:ext cx="7589520" cy="1446550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633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</p:sldLayoutIdLst>
  <p:txStyles>
    <p:titleStyle>
      <a:lvl1pPr algn="l" defTabSz="914355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36" indent="0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31484" indent="-274307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601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en-US" sz="27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914378"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7322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8120" y="-22859"/>
            <a:ext cx="6172200" cy="855127"/>
          </a:xfrm>
        </p:spPr>
        <p:txBody>
          <a:bodyPr>
            <a:noAutofit/>
          </a:bodyPr>
          <a:lstStyle/>
          <a:p>
            <a:r>
              <a:rPr lang="en-US" sz="3375" dirty="0"/>
              <a:t>Kansans said…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87701-AD19-9C41-B9EC-EB8A449A4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98902"/>
            <a:ext cx="9144000" cy="383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3675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an IPS flow into Post Secondary Success?</a:t>
            </a:r>
          </a:p>
        </p:txBody>
      </p:sp>
      <p:sp>
        <p:nvSpPr>
          <p:cNvPr id="3" name="AutoShape 2" descr="areer_Pathways_Arch_Chart_FINAL-REV_11282017.png"/>
          <p:cNvSpPr>
            <a:spLocks noChangeAspect="1" noChangeArrowheads="1"/>
          </p:cNvSpPr>
          <p:nvPr/>
        </p:nvSpPr>
        <p:spPr bwMode="auto">
          <a:xfrm>
            <a:off x="0" y="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57250"/>
            <a:ext cx="83439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89" y="145345"/>
            <a:ext cx="720095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15284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15284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23" name="Shape 723"/>
          <p:cNvGraphicFramePr/>
          <p:nvPr>
            <p:extLst/>
          </p:nvPr>
        </p:nvGraphicFramePr>
        <p:xfrm>
          <a:off x="864089" y="895739"/>
          <a:ext cx="8180384" cy="42621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0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E47E24-F2D7-0844-ABBA-A7ADB77D74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2869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" y="685801"/>
            <a:ext cx="7410435" cy="38404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4" y="4519421"/>
            <a:ext cx="2225037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87" y="4519421"/>
            <a:ext cx="2213606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2" y="4519421"/>
            <a:ext cx="2213606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36182-5BEB-1243-9CA2-3ADE8A1792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5"/>
            <a:ext cx="747426" cy="11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3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7FC3F-58E3-844A-A301-A755A748E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97"/>
            <a:ext cx="9144000" cy="5092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53D4B-45B1-334C-9CD8-AF20F96D6243}"/>
              </a:ext>
            </a:extLst>
          </p:cNvPr>
          <p:cNvSpPr txBox="1"/>
          <p:nvPr/>
        </p:nvSpPr>
        <p:spPr>
          <a:xfrm>
            <a:off x="514350" y="1257300"/>
            <a:ext cx="462915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Care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Teaching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- Sales, managers, accountants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Machining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D3BE1-E59F-E44C-875C-74FF07E97737}"/>
              </a:ext>
            </a:extLst>
          </p:cNvPr>
          <p:cNvSpPr txBox="1"/>
          <p:nvPr/>
        </p:nvSpPr>
        <p:spPr>
          <a:xfrm>
            <a:off x="6040909" y="315378"/>
            <a:ext cx="16743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Care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Teaching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– Software developers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- Sales, managers, accountants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- Lineman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8F07C-9276-F241-8AB2-7ECA82FF163B}"/>
              </a:ext>
            </a:extLst>
          </p:cNvPr>
          <p:cNvSpPr txBox="1"/>
          <p:nvPr/>
        </p:nvSpPr>
        <p:spPr>
          <a:xfrm>
            <a:off x="11944350" y="-685800"/>
            <a:ext cx="1428750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Care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Teaching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– Software developers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- Sales, managers, accountants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- Lineman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14A4C-1215-4D44-A0C7-F37E039BD40B}"/>
              </a:ext>
            </a:extLst>
          </p:cNvPr>
          <p:cNvSpPr txBox="1"/>
          <p:nvPr/>
        </p:nvSpPr>
        <p:spPr>
          <a:xfrm>
            <a:off x="8001001" y="705915"/>
            <a:ext cx="1236422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Care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– Software developers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- Sales, managers, accountants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Truck Drivers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F7879-326F-2645-A597-2FD5146B86C6}"/>
              </a:ext>
            </a:extLst>
          </p:cNvPr>
          <p:cNvSpPr txBox="1"/>
          <p:nvPr/>
        </p:nvSpPr>
        <p:spPr>
          <a:xfrm>
            <a:off x="4629150" y="3602124"/>
            <a:ext cx="188595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Care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Teaching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- Sales, managers, accountants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Aircraft machining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5B9BB-1357-D14F-B0C9-4DAD661628F0}"/>
              </a:ext>
            </a:extLst>
          </p:cNvPr>
          <p:cNvSpPr txBox="1"/>
          <p:nvPr/>
        </p:nvSpPr>
        <p:spPr>
          <a:xfrm>
            <a:off x="2362047" y="6282936"/>
            <a:ext cx="1123796" cy="1234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Care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Teaching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- Sales, managers, accountants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Aircraft machining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0BDAC-1062-FB4F-A68B-EB495817C6C0}"/>
              </a:ext>
            </a:extLst>
          </p:cNvPr>
          <p:cNvSpPr txBox="1"/>
          <p:nvPr/>
        </p:nvSpPr>
        <p:spPr>
          <a:xfrm>
            <a:off x="6878080" y="2894041"/>
            <a:ext cx="17716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Care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Teaching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- Sales, managers, accountants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- Lineman</a:t>
            </a:r>
          </a:p>
        </p:txBody>
      </p:sp>
    </p:spTree>
    <p:extLst>
      <p:ext uri="{BB962C8B-B14F-4D97-AF65-F5344CB8AC3E}">
        <p14:creationId xmlns:p14="http://schemas.microsoft.com/office/powerpoint/2010/main" val="29609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F187F4-81B4-DD44-86DE-20824C47A6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377" y="561811"/>
          <a:ext cx="4155631" cy="3475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3071">
                  <a:extLst>
                    <a:ext uri="{9D8B030D-6E8A-4147-A177-3AD203B41FA5}">
                      <a16:colId xmlns:a16="http://schemas.microsoft.com/office/drawing/2014/main" val="3537386725"/>
                    </a:ext>
                  </a:extLst>
                </a:gridCol>
                <a:gridCol w="742560">
                  <a:extLst>
                    <a:ext uri="{9D8B030D-6E8A-4147-A177-3AD203B41FA5}">
                      <a16:colId xmlns:a16="http://schemas.microsoft.com/office/drawing/2014/main" val="3349247247"/>
                    </a:ext>
                  </a:extLst>
                </a:gridCol>
              </a:tblGrid>
              <a:tr h="453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Pathway Name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Count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extLst>
                  <a:ext uri="{0D108BD9-81ED-4DB2-BD59-A6C34878D82A}">
                    <a16:rowId xmlns:a16="http://schemas.microsoft.com/office/drawing/2014/main" val="53192220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Family, Community &amp; Consumer Services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236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375447275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Construction &amp; Design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28038270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Business Finance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194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4161054452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AV Communications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540077414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Web &amp; Digital Communications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722355908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Comprehensive Agriculture Science Pathway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144933120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Power, Structural, &amp; Technical Systems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83811110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Visual Arts Pathway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8619078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Restaurant and Event Management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279358373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Manufacturing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37884641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37F772-4906-2B43-989B-C00706D345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5529" y="561811"/>
          <a:ext cx="4630193" cy="3475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7552">
                  <a:extLst>
                    <a:ext uri="{9D8B030D-6E8A-4147-A177-3AD203B41FA5}">
                      <a16:colId xmlns:a16="http://schemas.microsoft.com/office/drawing/2014/main" val="2405370734"/>
                    </a:ext>
                  </a:extLst>
                </a:gridCol>
                <a:gridCol w="822641">
                  <a:extLst>
                    <a:ext uri="{9D8B030D-6E8A-4147-A177-3AD203B41FA5}">
                      <a16:colId xmlns:a16="http://schemas.microsoft.com/office/drawing/2014/main" val="1072385611"/>
                    </a:ext>
                  </a:extLst>
                </a:gridCol>
              </a:tblGrid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Business Entrepreneurship and 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201128687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Marketing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801122583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Health Science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18565000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Teaching/Training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76947320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Engineering &amp; Applied Mathematics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265612649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Early Childhood Development &amp; Services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21808095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Mobile Equipment Maintenance Pathway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51086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Programming &amp; Software Development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081533720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BioChemistry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647939973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Plant Systems Pathway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247450558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BioMedical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55433675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1073D8F-B776-0B4B-9757-E99FBFE28996}"/>
              </a:ext>
            </a:extLst>
          </p:cNvPr>
          <p:cNvSpPr/>
          <p:nvPr/>
        </p:nvSpPr>
        <p:spPr>
          <a:xfrm>
            <a:off x="4335529" y="1212980"/>
            <a:ext cx="4630193" cy="982824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060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sansCAN-Simplified-White-Blank-Template.potx" id="{295B5C17-5DFD-4638-B8A3-A9FD1536488B}" vid="{4C0736C5-C80F-4721-AF47-93933B289755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20092</TotalTime>
  <Words>355</Words>
  <Application>Microsoft Office PowerPoint</Application>
  <PresentationFormat>On-screen Show (16:9)</PresentationFormat>
  <Paragraphs>106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Century Gothic</vt:lpstr>
      <vt:lpstr>Franklin Gothic Book</vt:lpstr>
      <vt:lpstr>Open Sans</vt:lpstr>
      <vt:lpstr>Roboto</vt:lpstr>
      <vt:lpstr>Segoe UI</vt:lpstr>
      <vt:lpstr>Segoe UI Light</vt:lpstr>
      <vt:lpstr>Office Theme</vt:lpstr>
      <vt:lpstr>KansansCAN-Blank-Template</vt:lpstr>
      <vt:lpstr>3_KansansCAN-Blank-Template</vt:lpstr>
      <vt:lpstr>2_Office Theme</vt:lpstr>
      <vt:lpstr>4_KansansCAN-Blank-Template</vt:lpstr>
      <vt:lpstr>7_KansansCAN-Blank-Template</vt:lpstr>
      <vt:lpstr>5_Office Theme</vt:lpstr>
      <vt:lpstr>4_Office Theme</vt:lpstr>
      <vt:lpstr>Kansas Leads the World in the Success of Each Student.</vt:lpstr>
      <vt:lpstr>PowerPoint Presentation</vt:lpstr>
      <vt:lpstr>Kansans said…</vt:lpstr>
      <vt:lpstr>PowerPoint Presentation</vt:lpstr>
      <vt:lpstr>Kansas School Redesign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285</cp:revision>
  <dcterms:created xsi:type="dcterms:W3CDTF">2012-10-22T13:49:38Z</dcterms:created>
  <dcterms:modified xsi:type="dcterms:W3CDTF">2019-04-03T18:57:25Z</dcterms:modified>
</cp:coreProperties>
</file>