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sldIdLst>
    <p:sldId id="256" r:id="rId2"/>
    <p:sldId id="290" r:id="rId3"/>
    <p:sldId id="257" r:id="rId4"/>
    <p:sldId id="266" r:id="rId5"/>
    <p:sldId id="264" r:id="rId6"/>
    <p:sldId id="289" r:id="rId7"/>
    <p:sldId id="295" r:id="rId8"/>
    <p:sldId id="296" r:id="rId9"/>
    <p:sldId id="297" r:id="rId10"/>
    <p:sldId id="288" r:id="rId11"/>
    <p:sldId id="291" r:id="rId12"/>
    <p:sldId id="294" r:id="rId13"/>
    <p:sldId id="287" r:id="rId14"/>
    <p:sldId id="298" r:id="rId15"/>
    <p:sldId id="293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73440" autoAdjust="0"/>
  </p:normalViewPr>
  <p:slideViewPr>
    <p:cSldViewPr snapToGrid="0">
      <p:cViewPr varScale="1">
        <p:scale>
          <a:sx n="40" d="100"/>
          <a:sy n="40" d="100"/>
        </p:scale>
        <p:origin x="-137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27BC8B-7E2A-4450-828F-8BB312ED893B}" type="doc">
      <dgm:prSet loTypeId="urn:microsoft.com/office/officeart/2005/8/layout/cycle8" loCatId="cycle" qsTypeId="urn:microsoft.com/office/officeart/2005/8/quickstyle/simple5" qsCatId="simple" csTypeId="urn:microsoft.com/office/officeart/2005/8/colors/colorful2" csCatId="colorful" phldr="1"/>
      <dgm:spPr/>
    </dgm:pt>
    <dgm:pt modelId="{45CC6498-49BF-47F3-8C23-F43FAAF56359}">
      <dgm:prSet phldrT="[Text]"/>
      <dgm:spPr/>
      <dgm:t>
        <a:bodyPr/>
        <a:lstStyle/>
        <a:p>
          <a:r>
            <a:rPr lang="en-US" b="1" dirty="0" smtClean="0"/>
            <a:t>Physical</a:t>
          </a:r>
          <a:endParaRPr lang="en-US" b="1" dirty="0"/>
        </a:p>
      </dgm:t>
    </dgm:pt>
    <dgm:pt modelId="{7706CA50-237B-46C7-8EFE-1F5FB4235CA1}" type="parTrans" cxnId="{AC24D001-AB3E-409D-83B4-CC0AE886642A}">
      <dgm:prSet/>
      <dgm:spPr/>
      <dgm:t>
        <a:bodyPr/>
        <a:lstStyle/>
        <a:p>
          <a:endParaRPr lang="en-US"/>
        </a:p>
      </dgm:t>
    </dgm:pt>
    <dgm:pt modelId="{01C99909-6CED-4F4B-A5A6-18D47BA4C12B}" type="sibTrans" cxnId="{AC24D001-AB3E-409D-83B4-CC0AE886642A}">
      <dgm:prSet/>
      <dgm:spPr/>
      <dgm:t>
        <a:bodyPr/>
        <a:lstStyle/>
        <a:p>
          <a:endParaRPr lang="en-US"/>
        </a:p>
      </dgm:t>
    </dgm:pt>
    <dgm:pt modelId="{220EA2DC-93E5-4749-A93F-90C1F5D3F7A2}">
      <dgm:prSet phldrT="[Text]"/>
      <dgm:spPr/>
      <dgm:t>
        <a:bodyPr/>
        <a:lstStyle/>
        <a:p>
          <a:r>
            <a:rPr lang="en-US" b="1" dirty="0" smtClean="0"/>
            <a:t>Emotional</a:t>
          </a:r>
          <a:endParaRPr lang="en-US" b="1" dirty="0"/>
        </a:p>
      </dgm:t>
    </dgm:pt>
    <dgm:pt modelId="{1EB90CA9-824E-4F7A-8222-2059DEAF8912}" type="parTrans" cxnId="{33159DE1-B0BE-490B-85DE-163719E3F8D4}">
      <dgm:prSet/>
      <dgm:spPr/>
      <dgm:t>
        <a:bodyPr/>
        <a:lstStyle/>
        <a:p>
          <a:endParaRPr lang="en-US"/>
        </a:p>
      </dgm:t>
    </dgm:pt>
    <dgm:pt modelId="{C19E31D7-4547-428D-89CB-1D36EEFAC453}" type="sibTrans" cxnId="{33159DE1-B0BE-490B-85DE-163719E3F8D4}">
      <dgm:prSet/>
      <dgm:spPr/>
      <dgm:t>
        <a:bodyPr/>
        <a:lstStyle/>
        <a:p>
          <a:endParaRPr lang="en-US"/>
        </a:p>
      </dgm:t>
    </dgm:pt>
    <dgm:pt modelId="{24AC0C29-FFB5-400A-AE71-B9805DC5828C}">
      <dgm:prSet phldrT="[Text]"/>
      <dgm:spPr/>
      <dgm:t>
        <a:bodyPr/>
        <a:lstStyle/>
        <a:p>
          <a:r>
            <a:rPr lang="en-US" b="1" dirty="0" smtClean="0"/>
            <a:t>Mental</a:t>
          </a:r>
          <a:endParaRPr lang="en-US" b="1" dirty="0"/>
        </a:p>
      </dgm:t>
    </dgm:pt>
    <dgm:pt modelId="{9B7295AC-566C-43A5-933A-6B43436F138E}" type="parTrans" cxnId="{DB0FAE59-AD28-4EC3-95FF-9C7CFC5E3F67}">
      <dgm:prSet/>
      <dgm:spPr/>
      <dgm:t>
        <a:bodyPr/>
        <a:lstStyle/>
        <a:p>
          <a:endParaRPr lang="en-US"/>
        </a:p>
      </dgm:t>
    </dgm:pt>
    <dgm:pt modelId="{C454DEB1-BDA4-4164-B8F4-0F4E20B6E921}" type="sibTrans" cxnId="{DB0FAE59-AD28-4EC3-95FF-9C7CFC5E3F67}">
      <dgm:prSet/>
      <dgm:spPr/>
      <dgm:t>
        <a:bodyPr/>
        <a:lstStyle/>
        <a:p>
          <a:endParaRPr lang="en-US"/>
        </a:p>
      </dgm:t>
    </dgm:pt>
    <dgm:pt modelId="{438016B9-04D3-40C0-BFE9-1CE3F34DAAB2}">
      <dgm:prSet phldrT="[Text]"/>
      <dgm:spPr/>
      <dgm:t>
        <a:bodyPr/>
        <a:lstStyle/>
        <a:p>
          <a:r>
            <a:rPr lang="en-US" b="1" dirty="0" smtClean="0"/>
            <a:t>Spiritual</a:t>
          </a:r>
          <a:endParaRPr lang="en-US" b="1" dirty="0"/>
        </a:p>
      </dgm:t>
    </dgm:pt>
    <dgm:pt modelId="{509598E4-DF3B-46B0-B339-0E955E4A0985}" type="parTrans" cxnId="{3A69625E-E4CE-4E9C-8A33-3F67AB279069}">
      <dgm:prSet/>
      <dgm:spPr/>
      <dgm:t>
        <a:bodyPr/>
        <a:lstStyle/>
        <a:p>
          <a:endParaRPr lang="en-US"/>
        </a:p>
      </dgm:t>
    </dgm:pt>
    <dgm:pt modelId="{1A614060-1358-411E-A0BE-6E42BEB76356}" type="sibTrans" cxnId="{3A69625E-E4CE-4E9C-8A33-3F67AB279069}">
      <dgm:prSet/>
      <dgm:spPr/>
      <dgm:t>
        <a:bodyPr/>
        <a:lstStyle/>
        <a:p>
          <a:endParaRPr lang="en-US"/>
        </a:p>
      </dgm:t>
    </dgm:pt>
    <dgm:pt modelId="{B1D0A0C7-60A3-4BE0-B86F-D49BF01D3186}" type="pres">
      <dgm:prSet presAssocID="{5427BC8B-7E2A-4450-828F-8BB312ED893B}" presName="compositeShape" presStyleCnt="0">
        <dgm:presLayoutVars>
          <dgm:chMax val="7"/>
          <dgm:dir/>
          <dgm:resizeHandles val="exact"/>
        </dgm:presLayoutVars>
      </dgm:prSet>
      <dgm:spPr/>
    </dgm:pt>
    <dgm:pt modelId="{8DD84A17-A243-4BEF-BBA2-120C597366FA}" type="pres">
      <dgm:prSet presAssocID="{5427BC8B-7E2A-4450-828F-8BB312ED893B}" presName="wedge1" presStyleLbl="node1" presStyleIdx="0" presStyleCnt="4"/>
      <dgm:spPr/>
      <dgm:t>
        <a:bodyPr/>
        <a:lstStyle/>
        <a:p>
          <a:endParaRPr lang="en-US"/>
        </a:p>
      </dgm:t>
    </dgm:pt>
    <dgm:pt modelId="{E6422DC0-7AC3-45A7-839C-6E6E884FA8C1}" type="pres">
      <dgm:prSet presAssocID="{5427BC8B-7E2A-4450-828F-8BB312ED893B}" presName="dummy1a" presStyleCnt="0"/>
      <dgm:spPr/>
    </dgm:pt>
    <dgm:pt modelId="{0BE39703-3107-4298-8E5C-E74B7ADF8762}" type="pres">
      <dgm:prSet presAssocID="{5427BC8B-7E2A-4450-828F-8BB312ED893B}" presName="dummy1b" presStyleCnt="0"/>
      <dgm:spPr/>
    </dgm:pt>
    <dgm:pt modelId="{2B0FEFBA-1A73-45E2-8437-03FAE8652913}" type="pres">
      <dgm:prSet presAssocID="{5427BC8B-7E2A-4450-828F-8BB312ED893B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2A45F7-DC77-4FEB-A2FC-7D9D5C21EABC}" type="pres">
      <dgm:prSet presAssocID="{5427BC8B-7E2A-4450-828F-8BB312ED893B}" presName="wedge2" presStyleLbl="node1" presStyleIdx="1" presStyleCnt="4"/>
      <dgm:spPr/>
      <dgm:t>
        <a:bodyPr/>
        <a:lstStyle/>
        <a:p>
          <a:endParaRPr lang="en-US"/>
        </a:p>
      </dgm:t>
    </dgm:pt>
    <dgm:pt modelId="{7815968C-D46B-4A70-B173-2BD13E3F8748}" type="pres">
      <dgm:prSet presAssocID="{5427BC8B-7E2A-4450-828F-8BB312ED893B}" presName="dummy2a" presStyleCnt="0"/>
      <dgm:spPr/>
    </dgm:pt>
    <dgm:pt modelId="{05DDAC86-472B-42AD-AD89-B7B084BDB964}" type="pres">
      <dgm:prSet presAssocID="{5427BC8B-7E2A-4450-828F-8BB312ED893B}" presName="dummy2b" presStyleCnt="0"/>
      <dgm:spPr/>
    </dgm:pt>
    <dgm:pt modelId="{C4132D2A-784A-412A-B2F6-53E70E3EE25A}" type="pres">
      <dgm:prSet presAssocID="{5427BC8B-7E2A-4450-828F-8BB312ED893B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BB3E00-C7AF-43BB-830F-F89883F2C3DF}" type="pres">
      <dgm:prSet presAssocID="{5427BC8B-7E2A-4450-828F-8BB312ED893B}" presName="wedge3" presStyleLbl="node1" presStyleIdx="2" presStyleCnt="4"/>
      <dgm:spPr/>
      <dgm:t>
        <a:bodyPr/>
        <a:lstStyle/>
        <a:p>
          <a:endParaRPr lang="en-US"/>
        </a:p>
      </dgm:t>
    </dgm:pt>
    <dgm:pt modelId="{DD0BF50F-FC2C-4123-9BB6-C456D882E0C1}" type="pres">
      <dgm:prSet presAssocID="{5427BC8B-7E2A-4450-828F-8BB312ED893B}" presName="dummy3a" presStyleCnt="0"/>
      <dgm:spPr/>
    </dgm:pt>
    <dgm:pt modelId="{126EDFCD-B950-4523-9710-908B355FB081}" type="pres">
      <dgm:prSet presAssocID="{5427BC8B-7E2A-4450-828F-8BB312ED893B}" presName="dummy3b" presStyleCnt="0"/>
      <dgm:spPr/>
    </dgm:pt>
    <dgm:pt modelId="{691A97D1-9527-4366-BD9F-CF1C9A63C263}" type="pres">
      <dgm:prSet presAssocID="{5427BC8B-7E2A-4450-828F-8BB312ED893B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14EC824-2404-4628-BE3D-92EA87BFB153}" type="pres">
      <dgm:prSet presAssocID="{5427BC8B-7E2A-4450-828F-8BB312ED893B}" presName="wedge4" presStyleLbl="node1" presStyleIdx="3" presStyleCnt="4"/>
      <dgm:spPr/>
      <dgm:t>
        <a:bodyPr/>
        <a:lstStyle/>
        <a:p>
          <a:endParaRPr lang="en-US"/>
        </a:p>
      </dgm:t>
    </dgm:pt>
    <dgm:pt modelId="{98BA5AAF-0A8C-4C44-8A39-DAEE1A129755}" type="pres">
      <dgm:prSet presAssocID="{5427BC8B-7E2A-4450-828F-8BB312ED893B}" presName="dummy4a" presStyleCnt="0"/>
      <dgm:spPr/>
    </dgm:pt>
    <dgm:pt modelId="{55963AE7-203B-4C18-8ECE-C55F8BF9942D}" type="pres">
      <dgm:prSet presAssocID="{5427BC8B-7E2A-4450-828F-8BB312ED893B}" presName="dummy4b" presStyleCnt="0"/>
      <dgm:spPr/>
    </dgm:pt>
    <dgm:pt modelId="{A14EC837-F5FC-4D5E-9852-59E3DD16A12B}" type="pres">
      <dgm:prSet presAssocID="{5427BC8B-7E2A-4450-828F-8BB312ED893B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9CB445-ACB5-4910-998E-C66C74D6FF20}" type="pres">
      <dgm:prSet presAssocID="{01C99909-6CED-4F4B-A5A6-18D47BA4C12B}" presName="arrowWedge1" presStyleLbl="fgSibTrans2D1" presStyleIdx="0" presStyleCnt="4"/>
      <dgm:spPr/>
    </dgm:pt>
    <dgm:pt modelId="{31BA4609-3887-40F0-B2C6-27FB06904A08}" type="pres">
      <dgm:prSet presAssocID="{C19E31D7-4547-428D-89CB-1D36EEFAC453}" presName="arrowWedge2" presStyleLbl="fgSibTrans2D1" presStyleIdx="1" presStyleCnt="4"/>
      <dgm:spPr/>
    </dgm:pt>
    <dgm:pt modelId="{C09037DA-5879-42FD-BCF5-0920F0B656E8}" type="pres">
      <dgm:prSet presAssocID="{C454DEB1-BDA4-4164-B8F4-0F4E20B6E921}" presName="arrowWedge3" presStyleLbl="fgSibTrans2D1" presStyleIdx="2" presStyleCnt="4"/>
      <dgm:spPr/>
    </dgm:pt>
    <dgm:pt modelId="{1E638CC8-3434-4946-976F-3769C2586981}" type="pres">
      <dgm:prSet presAssocID="{1A614060-1358-411E-A0BE-6E42BEB76356}" presName="arrowWedge4" presStyleLbl="fgSibTrans2D1" presStyleIdx="3" presStyleCnt="4"/>
      <dgm:spPr/>
    </dgm:pt>
  </dgm:ptLst>
  <dgm:cxnLst>
    <dgm:cxn modelId="{FB527851-2127-46D1-82DE-F7008AA92829}" type="presOf" srcId="{24AC0C29-FFB5-400A-AE71-B9805DC5828C}" destId="{06BB3E00-C7AF-43BB-830F-F89883F2C3DF}" srcOrd="0" destOrd="0" presId="urn:microsoft.com/office/officeart/2005/8/layout/cycle8"/>
    <dgm:cxn modelId="{CAC9B168-BB29-49CB-9497-05B1FA101EDD}" type="presOf" srcId="{45CC6498-49BF-47F3-8C23-F43FAAF56359}" destId="{8DD84A17-A243-4BEF-BBA2-120C597366FA}" srcOrd="0" destOrd="0" presId="urn:microsoft.com/office/officeart/2005/8/layout/cycle8"/>
    <dgm:cxn modelId="{E7925A7F-B91E-4BE6-B87F-8715DFAA6486}" type="presOf" srcId="{5427BC8B-7E2A-4450-828F-8BB312ED893B}" destId="{B1D0A0C7-60A3-4BE0-B86F-D49BF01D3186}" srcOrd="0" destOrd="0" presId="urn:microsoft.com/office/officeart/2005/8/layout/cycle8"/>
    <dgm:cxn modelId="{33159DE1-B0BE-490B-85DE-163719E3F8D4}" srcId="{5427BC8B-7E2A-4450-828F-8BB312ED893B}" destId="{220EA2DC-93E5-4749-A93F-90C1F5D3F7A2}" srcOrd="1" destOrd="0" parTransId="{1EB90CA9-824E-4F7A-8222-2059DEAF8912}" sibTransId="{C19E31D7-4547-428D-89CB-1D36EEFAC453}"/>
    <dgm:cxn modelId="{8E7FDBE0-C0E6-4F5C-9A2B-DCEA2CA2C42C}" type="presOf" srcId="{438016B9-04D3-40C0-BFE9-1CE3F34DAAB2}" destId="{A14EC837-F5FC-4D5E-9852-59E3DD16A12B}" srcOrd="1" destOrd="0" presId="urn:microsoft.com/office/officeart/2005/8/layout/cycle8"/>
    <dgm:cxn modelId="{3A69625E-E4CE-4E9C-8A33-3F67AB279069}" srcId="{5427BC8B-7E2A-4450-828F-8BB312ED893B}" destId="{438016B9-04D3-40C0-BFE9-1CE3F34DAAB2}" srcOrd="3" destOrd="0" parTransId="{509598E4-DF3B-46B0-B339-0E955E4A0985}" sibTransId="{1A614060-1358-411E-A0BE-6E42BEB76356}"/>
    <dgm:cxn modelId="{DB0FAE59-AD28-4EC3-95FF-9C7CFC5E3F67}" srcId="{5427BC8B-7E2A-4450-828F-8BB312ED893B}" destId="{24AC0C29-FFB5-400A-AE71-B9805DC5828C}" srcOrd="2" destOrd="0" parTransId="{9B7295AC-566C-43A5-933A-6B43436F138E}" sibTransId="{C454DEB1-BDA4-4164-B8F4-0F4E20B6E921}"/>
    <dgm:cxn modelId="{F0273459-0EF6-44F5-B4E8-799F7CA43C5A}" type="presOf" srcId="{438016B9-04D3-40C0-BFE9-1CE3F34DAAB2}" destId="{E14EC824-2404-4628-BE3D-92EA87BFB153}" srcOrd="0" destOrd="0" presId="urn:microsoft.com/office/officeart/2005/8/layout/cycle8"/>
    <dgm:cxn modelId="{17E47761-7810-4594-B25F-9EFA3CCDB38A}" type="presOf" srcId="{45CC6498-49BF-47F3-8C23-F43FAAF56359}" destId="{2B0FEFBA-1A73-45E2-8437-03FAE8652913}" srcOrd="1" destOrd="0" presId="urn:microsoft.com/office/officeart/2005/8/layout/cycle8"/>
    <dgm:cxn modelId="{5C22969C-5B2E-4E6E-85A6-D780A7E306EE}" type="presOf" srcId="{24AC0C29-FFB5-400A-AE71-B9805DC5828C}" destId="{691A97D1-9527-4366-BD9F-CF1C9A63C263}" srcOrd="1" destOrd="0" presId="urn:microsoft.com/office/officeart/2005/8/layout/cycle8"/>
    <dgm:cxn modelId="{AC24D001-AB3E-409D-83B4-CC0AE886642A}" srcId="{5427BC8B-7E2A-4450-828F-8BB312ED893B}" destId="{45CC6498-49BF-47F3-8C23-F43FAAF56359}" srcOrd="0" destOrd="0" parTransId="{7706CA50-237B-46C7-8EFE-1F5FB4235CA1}" sibTransId="{01C99909-6CED-4F4B-A5A6-18D47BA4C12B}"/>
    <dgm:cxn modelId="{47DD0AAB-8D39-4BF6-8B15-D82C74F87744}" type="presOf" srcId="{220EA2DC-93E5-4749-A93F-90C1F5D3F7A2}" destId="{C4132D2A-784A-412A-B2F6-53E70E3EE25A}" srcOrd="1" destOrd="0" presId="urn:microsoft.com/office/officeart/2005/8/layout/cycle8"/>
    <dgm:cxn modelId="{D9468F15-7490-4713-B7D7-0B8AD73439A8}" type="presOf" srcId="{220EA2DC-93E5-4749-A93F-90C1F5D3F7A2}" destId="{D42A45F7-DC77-4FEB-A2FC-7D9D5C21EABC}" srcOrd="0" destOrd="0" presId="urn:microsoft.com/office/officeart/2005/8/layout/cycle8"/>
    <dgm:cxn modelId="{D51C9FD5-544E-4EC0-AB91-237FAF38FA0E}" type="presParOf" srcId="{B1D0A0C7-60A3-4BE0-B86F-D49BF01D3186}" destId="{8DD84A17-A243-4BEF-BBA2-120C597366FA}" srcOrd="0" destOrd="0" presId="urn:microsoft.com/office/officeart/2005/8/layout/cycle8"/>
    <dgm:cxn modelId="{BBB0F96C-5311-4430-B892-0E61AC22CFFD}" type="presParOf" srcId="{B1D0A0C7-60A3-4BE0-B86F-D49BF01D3186}" destId="{E6422DC0-7AC3-45A7-839C-6E6E884FA8C1}" srcOrd="1" destOrd="0" presId="urn:microsoft.com/office/officeart/2005/8/layout/cycle8"/>
    <dgm:cxn modelId="{F31BEDAE-13FC-46FE-9A66-C8F64BFAF5B1}" type="presParOf" srcId="{B1D0A0C7-60A3-4BE0-B86F-D49BF01D3186}" destId="{0BE39703-3107-4298-8E5C-E74B7ADF8762}" srcOrd="2" destOrd="0" presId="urn:microsoft.com/office/officeart/2005/8/layout/cycle8"/>
    <dgm:cxn modelId="{32B102A7-0964-4240-BE32-F4F0C002CF85}" type="presParOf" srcId="{B1D0A0C7-60A3-4BE0-B86F-D49BF01D3186}" destId="{2B0FEFBA-1A73-45E2-8437-03FAE8652913}" srcOrd="3" destOrd="0" presId="urn:microsoft.com/office/officeart/2005/8/layout/cycle8"/>
    <dgm:cxn modelId="{FC9C2906-BA10-49F8-B3C1-57AD91BA55C1}" type="presParOf" srcId="{B1D0A0C7-60A3-4BE0-B86F-D49BF01D3186}" destId="{D42A45F7-DC77-4FEB-A2FC-7D9D5C21EABC}" srcOrd="4" destOrd="0" presId="urn:microsoft.com/office/officeart/2005/8/layout/cycle8"/>
    <dgm:cxn modelId="{C4797CCB-8C96-4C9A-B5B9-5B1B31F94C17}" type="presParOf" srcId="{B1D0A0C7-60A3-4BE0-B86F-D49BF01D3186}" destId="{7815968C-D46B-4A70-B173-2BD13E3F8748}" srcOrd="5" destOrd="0" presId="urn:microsoft.com/office/officeart/2005/8/layout/cycle8"/>
    <dgm:cxn modelId="{5AAF0816-FF3E-4DAC-9780-C3C8856EAEA9}" type="presParOf" srcId="{B1D0A0C7-60A3-4BE0-B86F-D49BF01D3186}" destId="{05DDAC86-472B-42AD-AD89-B7B084BDB964}" srcOrd="6" destOrd="0" presId="urn:microsoft.com/office/officeart/2005/8/layout/cycle8"/>
    <dgm:cxn modelId="{0E20E96D-6E97-4640-B914-236CEB8C994C}" type="presParOf" srcId="{B1D0A0C7-60A3-4BE0-B86F-D49BF01D3186}" destId="{C4132D2A-784A-412A-B2F6-53E70E3EE25A}" srcOrd="7" destOrd="0" presId="urn:microsoft.com/office/officeart/2005/8/layout/cycle8"/>
    <dgm:cxn modelId="{C76D1F1E-A0B2-4C85-96DE-756FCE3EAB99}" type="presParOf" srcId="{B1D0A0C7-60A3-4BE0-B86F-D49BF01D3186}" destId="{06BB3E00-C7AF-43BB-830F-F89883F2C3DF}" srcOrd="8" destOrd="0" presId="urn:microsoft.com/office/officeart/2005/8/layout/cycle8"/>
    <dgm:cxn modelId="{D66020D3-BE66-42C9-A92A-E23DE179801E}" type="presParOf" srcId="{B1D0A0C7-60A3-4BE0-B86F-D49BF01D3186}" destId="{DD0BF50F-FC2C-4123-9BB6-C456D882E0C1}" srcOrd="9" destOrd="0" presId="urn:microsoft.com/office/officeart/2005/8/layout/cycle8"/>
    <dgm:cxn modelId="{043E5BFD-D9D1-4760-9D13-0A742A5F461A}" type="presParOf" srcId="{B1D0A0C7-60A3-4BE0-B86F-D49BF01D3186}" destId="{126EDFCD-B950-4523-9710-908B355FB081}" srcOrd="10" destOrd="0" presId="urn:microsoft.com/office/officeart/2005/8/layout/cycle8"/>
    <dgm:cxn modelId="{8CD5032A-A1EB-456C-A367-5A9227168B6D}" type="presParOf" srcId="{B1D0A0C7-60A3-4BE0-B86F-D49BF01D3186}" destId="{691A97D1-9527-4366-BD9F-CF1C9A63C263}" srcOrd="11" destOrd="0" presId="urn:microsoft.com/office/officeart/2005/8/layout/cycle8"/>
    <dgm:cxn modelId="{E0289674-A279-47CC-BF95-63D38D2670C4}" type="presParOf" srcId="{B1D0A0C7-60A3-4BE0-B86F-D49BF01D3186}" destId="{E14EC824-2404-4628-BE3D-92EA87BFB153}" srcOrd="12" destOrd="0" presId="urn:microsoft.com/office/officeart/2005/8/layout/cycle8"/>
    <dgm:cxn modelId="{32923737-0565-4CDF-B216-27712BDB8F3B}" type="presParOf" srcId="{B1D0A0C7-60A3-4BE0-B86F-D49BF01D3186}" destId="{98BA5AAF-0A8C-4C44-8A39-DAEE1A129755}" srcOrd="13" destOrd="0" presId="urn:microsoft.com/office/officeart/2005/8/layout/cycle8"/>
    <dgm:cxn modelId="{B345B091-4D7F-4EA0-901B-7AD1E449A435}" type="presParOf" srcId="{B1D0A0C7-60A3-4BE0-B86F-D49BF01D3186}" destId="{55963AE7-203B-4C18-8ECE-C55F8BF9942D}" srcOrd="14" destOrd="0" presId="urn:microsoft.com/office/officeart/2005/8/layout/cycle8"/>
    <dgm:cxn modelId="{88D0E1B1-285A-441D-9447-5EA5513C2D7D}" type="presParOf" srcId="{B1D0A0C7-60A3-4BE0-B86F-D49BF01D3186}" destId="{A14EC837-F5FC-4D5E-9852-59E3DD16A12B}" srcOrd="15" destOrd="0" presId="urn:microsoft.com/office/officeart/2005/8/layout/cycle8"/>
    <dgm:cxn modelId="{E1D6AEDA-05CE-4BAD-951B-B3D0B8DC9CB1}" type="presParOf" srcId="{B1D0A0C7-60A3-4BE0-B86F-D49BF01D3186}" destId="{3C9CB445-ACB5-4910-998E-C66C74D6FF20}" srcOrd="16" destOrd="0" presId="urn:microsoft.com/office/officeart/2005/8/layout/cycle8"/>
    <dgm:cxn modelId="{055B0849-9CF0-4B9D-AE0A-436C77391B0A}" type="presParOf" srcId="{B1D0A0C7-60A3-4BE0-B86F-D49BF01D3186}" destId="{31BA4609-3887-40F0-B2C6-27FB06904A08}" srcOrd="17" destOrd="0" presId="urn:microsoft.com/office/officeart/2005/8/layout/cycle8"/>
    <dgm:cxn modelId="{BA1A2090-90B6-45FD-8362-1FE69C819AD1}" type="presParOf" srcId="{B1D0A0C7-60A3-4BE0-B86F-D49BF01D3186}" destId="{C09037DA-5879-42FD-BCF5-0920F0B656E8}" srcOrd="18" destOrd="0" presId="urn:microsoft.com/office/officeart/2005/8/layout/cycle8"/>
    <dgm:cxn modelId="{6107DA73-CACF-4E90-8F79-92D9D99ADD5A}" type="presParOf" srcId="{B1D0A0C7-60A3-4BE0-B86F-D49BF01D3186}" destId="{1E638CC8-3434-4946-976F-3769C2586981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D84A17-A243-4BEF-BBA2-120C597366FA}">
      <dsp:nvSpPr>
        <dsp:cNvPr id="0" name=""/>
        <dsp:cNvSpPr/>
      </dsp:nvSpPr>
      <dsp:spPr>
        <a:xfrm>
          <a:off x="3209306" y="247097"/>
          <a:ext cx="3379089" cy="3379089"/>
        </a:xfrm>
        <a:prstGeom prst="pie">
          <a:avLst>
            <a:gd name="adj1" fmla="val 16200000"/>
            <a:gd name="adj2" fmla="val 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Physical</a:t>
          </a:r>
          <a:endParaRPr lang="en-US" sz="2200" b="1" kern="1200" dirty="0"/>
        </a:p>
      </dsp:txBody>
      <dsp:txXfrm>
        <a:off x="5003040" y="947453"/>
        <a:ext cx="1247044" cy="925226"/>
      </dsp:txXfrm>
    </dsp:sp>
    <dsp:sp modelId="{D42A45F7-DC77-4FEB-A2FC-7D9D5C21EABC}">
      <dsp:nvSpPr>
        <dsp:cNvPr id="0" name=""/>
        <dsp:cNvSpPr/>
      </dsp:nvSpPr>
      <dsp:spPr>
        <a:xfrm>
          <a:off x="3209306" y="360538"/>
          <a:ext cx="3379089" cy="3379089"/>
        </a:xfrm>
        <a:prstGeom prst="pie">
          <a:avLst>
            <a:gd name="adj1" fmla="val 0"/>
            <a:gd name="adj2" fmla="val 5400000"/>
          </a:avLst>
        </a:prstGeom>
        <a:gradFill rotWithShape="0">
          <a:gsLst>
            <a:gs pos="0">
              <a:schemeClr val="accent2">
                <a:hueOff val="-441124"/>
                <a:satOff val="497"/>
                <a:lumOff val="1177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441124"/>
                <a:satOff val="497"/>
                <a:lumOff val="1177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-441124"/>
              <a:satOff val="497"/>
              <a:lumOff val="1177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Emotional</a:t>
          </a:r>
          <a:endParaRPr lang="en-US" sz="2200" b="1" kern="1200" dirty="0"/>
        </a:p>
      </dsp:txBody>
      <dsp:txXfrm>
        <a:off x="5003040" y="2114044"/>
        <a:ext cx="1247044" cy="925226"/>
      </dsp:txXfrm>
    </dsp:sp>
    <dsp:sp modelId="{06BB3E00-C7AF-43BB-830F-F89883F2C3DF}">
      <dsp:nvSpPr>
        <dsp:cNvPr id="0" name=""/>
        <dsp:cNvSpPr/>
      </dsp:nvSpPr>
      <dsp:spPr>
        <a:xfrm>
          <a:off x="3095866" y="360538"/>
          <a:ext cx="3379089" cy="3379089"/>
        </a:xfrm>
        <a:prstGeom prst="pie">
          <a:avLst>
            <a:gd name="adj1" fmla="val 5400000"/>
            <a:gd name="adj2" fmla="val 10800000"/>
          </a:avLst>
        </a:prstGeom>
        <a:gradFill rotWithShape="0">
          <a:gsLst>
            <a:gs pos="0">
              <a:schemeClr val="accent2">
                <a:hueOff val="-882249"/>
                <a:satOff val="995"/>
                <a:lumOff val="235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882249"/>
                <a:satOff val="995"/>
                <a:lumOff val="235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-882249"/>
              <a:satOff val="995"/>
              <a:lumOff val="2353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Mental</a:t>
          </a:r>
          <a:endParaRPr lang="en-US" sz="2200" b="1" kern="1200" dirty="0"/>
        </a:p>
      </dsp:txBody>
      <dsp:txXfrm>
        <a:off x="3434177" y="2114044"/>
        <a:ext cx="1247044" cy="925226"/>
      </dsp:txXfrm>
    </dsp:sp>
    <dsp:sp modelId="{E14EC824-2404-4628-BE3D-92EA87BFB153}">
      <dsp:nvSpPr>
        <dsp:cNvPr id="0" name=""/>
        <dsp:cNvSpPr/>
      </dsp:nvSpPr>
      <dsp:spPr>
        <a:xfrm>
          <a:off x="3095866" y="247097"/>
          <a:ext cx="3379089" cy="3379089"/>
        </a:xfrm>
        <a:prstGeom prst="pie">
          <a:avLst>
            <a:gd name="adj1" fmla="val 10800000"/>
            <a:gd name="adj2" fmla="val 16200000"/>
          </a:avLst>
        </a:prstGeom>
        <a:gradFill rotWithShape="0">
          <a:gsLst>
            <a:gs pos="0">
              <a:schemeClr val="accent2">
                <a:hueOff val="-1323373"/>
                <a:satOff val="1492"/>
                <a:lumOff val="353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1323373"/>
                <a:satOff val="1492"/>
                <a:lumOff val="353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-1323373"/>
              <a:satOff val="1492"/>
              <a:lumOff val="353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 smtClean="0"/>
            <a:t>Spiritual</a:t>
          </a:r>
          <a:endParaRPr lang="en-US" sz="2200" b="1" kern="1200" dirty="0"/>
        </a:p>
      </dsp:txBody>
      <dsp:txXfrm>
        <a:off x="3434177" y="947453"/>
        <a:ext cx="1247044" cy="925226"/>
      </dsp:txXfrm>
    </dsp:sp>
    <dsp:sp modelId="{3C9CB445-ACB5-4910-998E-C66C74D6FF20}">
      <dsp:nvSpPr>
        <dsp:cNvPr id="0" name=""/>
        <dsp:cNvSpPr/>
      </dsp:nvSpPr>
      <dsp:spPr>
        <a:xfrm>
          <a:off x="3000125" y="37915"/>
          <a:ext cx="3797452" cy="3797452"/>
        </a:xfrm>
        <a:prstGeom prst="circularArrow">
          <a:avLst>
            <a:gd name="adj1" fmla="val 5085"/>
            <a:gd name="adj2" fmla="val 327528"/>
            <a:gd name="adj3" fmla="val 21272472"/>
            <a:gd name="adj4" fmla="val 16200000"/>
            <a:gd name="adj5" fmla="val 5932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0"/>
              <a:satOff val="0"/>
              <a:lumOff val="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1BA4609-3887-40F0-B2C6-27FB06904A08}">
      <dsp:nvSpPr>
        <dsp:cNvPr id="0" name=""/>
        <dsp:cNvSpPr/>
      </dsp:nvSpPr>
      <dsp:spPr>
        <a:xfrm>
          <a:off x="3000125" y="151356"/>
          <a:ext cx="3797452" cy="3797452"/>
        </a:xfrm>
        <a:prstGeom prst="circularArrow">
          <a:avLst>
            <a:gd name="adj1" fmla="val 5085"/>
            <a:gd name="adj2" fmla="val 327528"/>
            <a:gd name="adj3" fmla="val 5072472"/>
            <a:gd name="adj4" fmla="val 0"/>
            <a:gd name="adj5" fmla="val 5932"/>
          </a:avLst>
        </a:prstGeom>
        <a:gradFill rotWithShape="0">
          <a:gsLst>
            <a:gs pos="0">
              <a:schemeClr val="accent2">
                <a:hueOff val="-441124"/>
                <a:satOff val="497"/>
                <a:lumOff val="1177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441124"/>
                <a:satOff val="497"/>
                <a:lumOff val="1177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-441124"/>
              <a:satOff val="497"/>
              <a:lumOff val="1177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09037DA-5879-42FD-BCF5-0920F0B656E8}">
      <dsp:nvSpPr>
        <dsp:cNvPr id="0" name=""/>
        <dsp:cNvSpPr/>
      </dsp:nvSpPr>
      <dsp:spPr>
        <a:xfrm>
          <a:off x="2886684" y="151356"/>
          <a:ext cx="3797452" cy="3797452"/>
        </a:xfrm>
        <a:prstGeom prst="circularArrow">
          <a:avLst>
            <a:gd name="adj1" fmla="val 5085"/>
            <a:gd name="adj2" fmla="val 327528"/>
            <a:gd name="adj3" fmla="val 10472472"/>
            <a:gd name="adj4" fmla="val 5400000"/>
            <a:gd name="adj5" fmla="val 5932"/>
          </a:avLst>
        </a:prstGeom>
        <a:gradFill rotWithShape="0">
          <a:gsLst>
            <a:gs pos="0">
              <a:schemeClr val="accent2">
                <a:hueOff val="-882249"/>
                <a:satOff val="995"/>
                <a:lumOff val="2353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882249"/>
                <a:satOff val="995"/>
                <a:lumOff val="2353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-882249"/>
              <a:satOff val="995"/>
              <a:lumOff val="2353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E638CC8-3434-4946-976F-3769C2586981}">
      <dsp:nvSpPr>
        <dsp:cNvPr id="0" name=""/>
        <dsp:cNvSpPr/>
      </dsp:nvSpPr>
      <dsp:spPr>
        <a:xfrm>
          <a:off x="2886684" y="37915"/>
          <a:ext cx="3797452" cy="3797452"/>
        </a:xfrm>
        <a:prstGeom prst="circularArrow">
          <a:avLst>
            <a:gd name="adj1" fmla="val 5085"/>
            <a:gd name="adj2" fmla="val 327528"/>
            <a:gd name="adj3" fmla="val 15872472"/>
            <a:gd name="adj4" fmla="val 10800000"/>
            <a:gd name="adj5" fmla="val 5932"/>
          </a:avLst>
        </a:prstGeom>
        <a:gradFill rotWithShape="0">
          <a:gsLst>
            <a:gs pos="0">
              <a:schemeClr val="accent2">
                <a:hueOff val="-1323373"/>
                <a:satOff val="1492"/>
                <a:lumOff val="3530"/>
                <a:alphaOff val="0"/>
                <a:tint val="100000"/>
                <a:shade val="85000"/>
                <a:satMod val="100000"/>
                <a:lumMod val="100000"/>
              </a:schemeClr>
            </a:gs>
            <a:gs pos="100000">
              <a:schemeClr val="accent2">
                <a:hueOff val="-1323373"/>
                <a:satOff val="1492"/>
                <a:lumOff val="3530"/>
                <a:alphaOff val="0"/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76200" dist="25400" dir="5400000" algn="ct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flat" dir="t">
            <a:rot lat="0" lon="0" rev="3600000"/>
          </a:lightRig>
        </a:scene3d>
        <a:sp3d contourW="12700" prstMaterial="flat">
          <a:bevelT w="38100" h="44450" prst="angle"/>
          <a:contourClr>
            <a:schemeClr val="accent2">
              <a:hueOff val="-1323373"/>
              <a:satOff val="1492"/>
              <a:lumOff val="3530"/>
              <a:alphaOff val="0"/>
              <a:shade val="35000"/>
              <a:satMod val="16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76D10-C76E-48F8-8123-FE9A20ADF414}" type="datetimeFigureOut">
              <a:rPr lang="en-US" smtClean="0"/>
              <a:t>5/21/2019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8D07C-19C6-4312-86B9-488EDF65E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411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8D07C-19C6-4312-86B9-488EDF65E30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73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8D07C-19C6-4312-86B9-488EDF65E30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2580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8D07C-19C6-4312-86B9-488EDF65E3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157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8D07C-19C6-4312-86B9-488EDF65E30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810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8D07C-19C6-4312-86B9-488EDF65E30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768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8D07C-19C6-4312-86B9-488EDF65E3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988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8D07C-19C6-4312-86B9-488EDF65E30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543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5/21/2019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5/21/2019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ducation.mn.gov/MDE/dse/safe/prac/resprac/" TargetMode="External"/><Relationship Id="rId2" Type="http://schemas.openxmlformats.org/officeDocument/2006/relationships/hyperlink" Target="http://www.safeschools.info/content/BPRPWhitePaper2014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kipcor.org/" TargetMode="Externa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Restorative justice: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55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it work?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187526"/>
            <a:ext cx="10680192" cy="3397348"/>
          </a:xfrm>
        </p:spPr>
        <p:txBody>
          <a:bodyPr numCol="2"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FF0000"/>
                </a:solidFill>
              </a:rPr>
              <a:t>Addresses underlying issues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Disrupts </a:t>
            </a:r>
            <a:r>
              <a:rPr lang="en-US" sz="3000" dirty="0"/>
              <a:t>cycles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FF0000"/>
                </a:solidFill>
              </a:rPr>
              <a:t>Builds </a:t>
            </a:r>
            <a:r>
              <a:rPr lang="en-US" sz="3000" dirty="0">
                <a:solidFill>
                  <a:srgbClr val="FF0000"/>
                </a:solidFill>
              </a:rPr>
              <a:t>connection, limits isolation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Circles re-balance power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FF0000"/>
                </a:solidFill>
              </a:rPr>
              <a:t>Impact of harm is better understood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Victims have voice, choice, safety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>
                <a:solidFill>
                  <a:srgbClr val="FF0000"/>
                </a:solidFill>
              </a:rPr>
              <a:t>Increased </a:t>
            </a:r>
            <a:r>
              <a:rPr lang="en-US" sz="3000" dirty="0" smtClean="0">
                <a:solidFill>
                  <a:srgbClr val="FF0000"/>
                </a:solidFill>
              </a:rPr>
              <a:t>accountability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/>
              <a:t>Humanizes the “victims” whom bullies objectify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 smtClean="0">
                <a:solidFill>
                  <a:srgbClr val="FF0000"/>
                </a:solidFill>
              </a:rPr>
              <a:t>Increases understanding of diverse perspectives; erasing zero-sum mentalities, and increasing empathy</a:t>
            </a:r>
            <a:endParaRPr lang="en-US" sz="30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sz="3000" dirty="0"/>
              <a:t>Transforming school culture is prevention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205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RJ for Bullying – IN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Minnesota Department of Education (1998)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82106" y="1762837"/>
            <a:ext cx="518622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chemeClr val="accent2">
                    <a:lumMod val="75000"/>
                  </a:schemeClr>
                </a:solidFill>
              </a:rPr>
              <a:t>We had repeated bullying incidents … </a:t>
            </a:r>
          </a:p>
          <a:p>
            <a:endParaRPr lang="en-US" sz="25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500" i="1" dirty="0" smtClean="0">
                <a:solidFill>
                  <a:schemeClr val="accent2">
                    <a:lumMod val="75000"/>
                  </a:schemeClr>
                </a:solidFill>
              </a:rPr>
              <a:t>…they were able to explain to the kids who were causing the problems how they felt about what they were doing. </a:t>
            </a:r>
          </a:p>
          <a:p>
            <a:endParaRPr lang="en-US" sz="2500" i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en-US" sz="25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n-US" sz="2500" i="1" dirty="0" smtClean="0">
                <a:solidFill>
                  <a:schemeClr val="accent2">
                    <a:lumMod val="75000"/>
                  </a:schemeClr>
                </a:solidFill>
              </a:rPr>
              <a:t>…The severe behavior has stopped…</a:t>
            </a:r>
            <a:endParaRPr lang="en-US" sz="2500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68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16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9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RJ for Bullying – in </a:t>
            </a:r>
            <a:r>
              <a:rPr lang="en-US" dirty="0" err="1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Minnesota Department of Education (1998)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1716258"/>
            <a:ext cx="467750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i="1" dirty="0" smtClean="0">
                <a:solidFill>
                  <a:srgbClr val="FF0000"/>
                </a:solidFill>
              </a:rPr>
              <a:t>Boys and fathers involved in a bullying situation were brought in to help understand the significance of the bullying and to lay ground work for future prevention in the larger school setting.</a:t>
            </a:r>
            <a:endParaRPr lang="en-US" sz="2500" i="1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22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23737" t="42554" r="47258" b="28771"/>
          <a:stretch/>
        </p:blipFill>
        <p:spPr>
          <a:xfrm>
            <a:off x="3056278" y="2027682"/>
            <a:ext cx="5861512" cy="36218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Spreading in Kansas…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3143249" y="2666301"/>
            <a:ext cx="11430" cy="276606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3154680" y="5406390"/>
            <a:ext cx="536067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515350" y="3589020"/>
            <a:ext cx="0" cy="181737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154680" y="2640330"/>
            <a:ext cx="4377690" cy="0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353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2084832"/>
            <a:ext cx="10248476" cy="4023360"/>
          </a:xfrm>
        </p:spPr>
        <p:txBody>
          <a:bodyPr>
            <a:normAutofit fontScale="92500"/>
          </a:bodyPr>
          <a:lstStyle/>
          <a:p>
            <a:r>
              <a:rPr lang="en-US" sz="3500" dirty="0" smtClean="0"/>
              <a:t>To make a significant impact in the </a:t>
            </a:r>
            <a:r>
              <a:rPr lang="en-US" sz="3500" u="sng" dirty="0" smtClean="0"/>
              <a:t>reduction</a:t>
            </a:r>
            <a:r>
              <a:rPr lang="en-US" sz="3500" dirty="0" smtClean="0"/>
              <a:t> and </a:t>
            </a:r>
            <a:r>
              <a:rPr lang="en-US" sz="3500" u="sng" dirty="0" smtClean="0"/>
              <a:t>prevention</a:t>
            </a:r>
            <a:r>
              <a:rPr lang="en-US" sz="3500" dirty="0" smtClean="0"/>
              <a:t> of school bullying, schools </a:t>
            </a:r>
            <a:r>
              <a:rPr lang="en-US" sz="3500" b="1" dirty="0" smtClean="0"/>
              <a:t>must be supported </a:t>
            </a:r>
            <a:r>
              <a:rPr lang="en-US" sz="3500" dirty="0" smtClean="0"/>
              <a:t>to:</a:t>
            </a:r>
          </a:p>
          <a:p>
            <a:endParaRPr lang="en-US" sz="1100" dirty="0" smtClean="0"/>
          </a:p>
          <a:p>
            <a:pPr marL="914400" lvl="1" indent="-785813">
              <a:buFont typeface="Wingdings" panose="05000000000000000000" pitchFamily="2" charset="2"/>
              <a:buChar char="Ø"/>
            </a:pPr>
            <a:r>
              <a:rPr lang="en-US" sz="3500" b="1" dirty="0" smtClean="0"/>
              <a:t>Transform school culture </a:t>
            </a:r>
            <a:r>
              <a:rPr lang="en-US" sz="3500" dirty="0" smtClean="0"/>
              <a:t>to be Restorative, Trauma-Informed, and focused on Social Emotional Learning</a:t>
            </a:r>
          </a:p>
          <a:p>
            <a:pPr marL="128587" lvl="1" indent="0">
              <a:buNone/>
            </a:pPr>
            <a:endParaRPr lang="en-US" sz="1100" dirty="0" smtClean="0"/>
          </a:p>
          <a:p>
            <a:pPr marL="914400" lvl="1" indent="-785813">
              <a:buFont typeface="Wingdings" panose="05000000000000000000" pitchFamily="2" charset="2"/>
              <a:buChar char="Ø"/>
            </a:pPr>
            <a:r>
              <a:rPr lang="en-US" sz="3500" b="1" dirty="0" smtClean="0"/>
              <a:t>Implement restorative practices </a:t>
            </a:r>
            <a:r>
              <a:rPr lang="en-US" sz="3500" dirty="0" smtClean="0"/>
              <a:t>with fidelity for long-term sustainability (whole-school and whole-district approaches)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7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849901"/>
            <a:ext cx="9720073" cy="4023360"/>
          </a:xfrm>
        </p:spPr>
        <p:txBody>
          <a:bodyPr/>
          <a:lstStyle/>
          <a:p>
            <a:r>
              <a:rPr lang="en-US" i="1" dirty="0" smtClean="0"/>
              <a:t>Further resources for exploration: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2014 White Paper on Integrating Bullying Prevention and Restorative Practices </a:t>
            </a:r>
            <a:r>
              <a:rPr lang="en-US" dirty="0"/>
              <a:t>-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www.safeschools.info/content/BPRPWhitePaper2014.pdf</a:t>
            </a:r>
            <a:endParaRPr lang="en-US" dirty="0" smtClean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/>
              <a:t>Minnesota Department of Education - </a:t>
            </a:r>
            <a:r>
              <a:rPr lang="en-US" dirty="0">
                <a:hlinkClick r:id="rId3"/>
              </a:rPr>
              <a:t>https://education.mn.gov/MDE/dse/safe/prac/resprac/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22" y="4555274"/>
            <a:ext cx="3854548" cy="210843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739053" y="4817052"/>
            <a:ext cx="7452947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hlinkClick r:id="rId5"/>
              </a:rPr>
              <a:t>www.kipcor.org</a:t>
            </a:r>
            <a:endParaRPr lang="en-US" sz="2400" dirty="0" smtClean="0"/>
          </a:p>
          <a:p>
            <a:r>
              <a:rPr lang="en-US" sz="2400" dirty="0" smtClean="0"/>
              <a:t>Sheryl Wilson, Director</a:t>
            </a:r>
          </a:p>
          <a:p>
            <a:r>
              <a:rPr lang="en-US" sz="2400" dirty="0" smtClean="0"/>
              <a:t>Sharon Kniss, Coordinator for </a:t>
            </a:r>
            <a:r>
              <a:rPr lang="en-US" sz="2400" i="1" dirty="0" smtClean="0"/>
              <a:t>Restorative Schools Initiative</a:t>
            </a:r>
          </a:p>
          <a:p>
            <a:r>
              <a:rPr lang="en-US" sz="2400" dirty="0" smtClean="0"/>
              <a:t>316-284-5882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26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Restorative justice: holistic common sense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1023938" y="2286000"/>
          <a:ext cx="972026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03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Restorative justice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Restorative Justice is a framework of </a:t>
            </a:r>
            <a:r>
              <a:rPr lang="en-US" sz="3000" b="1" dirty="0"/>
              <a:t>principles</a:t>
            </a:r>
            <a:r>
              <a:rPr lang="en-US" sz="3000" dirty="0"/>
              <a:t> and </a:t>
            </a:r>
            <a:r>
              <a:rPr lang="en-US" sz="3000" b="1" dirty="0"/>
              <a:t>values</a:t>
            </a:r>
            <a:r>
              <a:rPr lang="en-US" sz="3000" dirty="0"/>
              <a:t> which focus on </a:t>
            </a:r>
            <a:r>
              <a:rPr lang="en-US" sz="3000" b="1" dirty="0"/>
              <a:t>addressing the needs </a:t>
            </a:r>
            <a:r>
              <a:rPr lang="en-US" sz="3000" dirty="0"/>
              <a:t>of those impacted by harm through </a:t>
            </a:r>
            <a:r>
              <a:rPr lang="en-US" sz="3000" b="1" dirty="0"/>
              <a:t>relational processes of accountability and repair</a:t>
            </a:r>
            <a:r>
              <a:rPr lang="en-US" sz="3000" dirty="0"/>
              <a:t>. </a:t>
            </a:r>
            <a:endParaRPr lang="en-US" sz="3000" dirty="0" smtClean="0"/>
          </a:p>
          <a:p>
            <a:r>
              <a:rPr lang="en-US" sz="3000" i="1" dirty="0" smtClean="0"/>
              <a:t>Restorative </a:t>
            </a:r>
            <a:r>
              <a:rPr lang="en-US" sz="3000" i="1" dirty="0"/>
              <a:t>Justice values and principles are applicable in response to harm as well as in its prevention and cessation through relational community building and problem solving.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615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Expressions of values in practice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96695" y="2490474"/>
            <a:ext cx="852593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Who has been hurt? What are their needs?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Who has responsibility to help address those needs?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dirty="0" smtClean="0">
                <a:solidFill>
                  <a:srgbClr val="FF0000"/>
                </a:solidFill>
              </a:rPr>
              <a:t>What process should we use, including those most affected?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694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Restorative justice</a:t>
            </a:r>
            <a:r>
              <a:rPr lang="en-US" dirty="0" smtClean="0">
                <a:sym typeface="Wingdings" panose="05000000000000000000" pitchFamily="2" charset="2"/>
              </a:rPr>
              <a:t> in the schools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Tx/>
              <a:buFont typeface="Wingdings" panose="05000000000000000000" pitchFamily="2" charset="2"/>
              <a:buChar char="v"/>
            </a:pPr>
            <a:r>
              <a:rPr lang="en-US" sz="3000" dirty="0" smtClean="0"/>
              <a:t>Most often circles and conferences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v"/>
            </a:pPr>
            <a:r>
              <a:rPr lang="en-US" sz="3000" dirty="0" smtClean="0">
                <a:solidFill>
                  <a:srgbClr val="FF0000"/>
                </a:solidFill>
              </a:rPr>
              <a:t>Range of focus from </a:t>
            </a:r>
            <a:r>
              <a:rPr lang="en-US" sz="3000" i="1" u="sng" dirty="0" smtClean="0">
                <a:solidFill>
                  <a:srgbClr val="FF0000"/>
                </a:solidFill>
              </a:rPr>
              <a:t>building</a:t>
            </a:r>
            <a:r>
              <a:rPr lang="en-US" sz="3000" i="1" dirty="0" smtClean="0">
                <a:solidFill>
                  <a:srgbClr val="FF0000"/>
                </a:solidFill>
              </a:rPr>
              <a:t> and </a:t>
            </a:r>
            <a:r>
              <a:rPr lang="en-US" sz="3000" i="1" u="sng" dirty="0" smtClean="0">
                <a:solidFill>
                  <a:srgbClr val="FF0000"/>
                </a:solidFill>
              </a:rPr>
              <a:t>maintaining</a:t>
            </a:r>
            <a:r>
              <a:rPr lang="en-US" sz="3000" i="1" dirty="0" smtClean="0">
                <a:solidFill>
                  <a:srgbClr val="FF0000"/>
                </a:solidFill>
              </a:rPr>
              <a:t> </a:t>
            </a:r>
            <a:r>
              <a:rPr lang="en-US" sz="3000" dirty="0" smtClean="0">
                <a:solidFill>
                  <a:srgbClr val="FF0000"/>
                </a:solidFill>
              </a:rPr>
              <a:t>relationships and positive school climate and culture </a:t>
            </a:r>
            <a:r>
              <a:rPr lang="en-US" sz="3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en-US" sz="3000" i="1" u="sng" dirty="0" smtClean="0">
                <a:solidFill>
                  <a:srgbClr val="FF0000"/>
                </a:solidFill>
                <a:sym typeface="Wingdings" panose="05000000000000000000" pitchFamily="2" charset="2"/>
              </a:rPr>
              <a:t>restoring</a:t>
            </a:r>
            <a:r>
              <a:rPr lang="en-US" sz="3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 relationships when harm or wrongdoing has occurred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131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restorative response to bullying?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753849"/>
            <a:ext cx="10398378" cy="490984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000" b="1" u="sng" dirty="0" smtClean="0">
                <a:solidFill>
                  <a:srgbClr val="FF0000"/>
                </a:solidFill>
              </a:rPr>
              <a:t>Response to incidents: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Conversations with “bully” to find out underlying reasons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Conversations with “targets” to find out their needs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Conference / group conversation in circle to process impact among “victims”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Conference / group conversation in circle to address the harm with both “bully” and “targets”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Restorative reentry conversations if school removal was involved</a:t>
            </a:r>
            <a:endParaRPr lang="en-US" sz="2700" dirty="0"/>
          </a:p>
          <a:p>
            <a:pPr marL="0" indent="0">
              <a:buNone/>
            </a:pPr>
            <a:r>
              <a:rPr lang="en-US" sz="3200" b="1" u="sng" dirty="0" smtClean="0">
                <a:solidFill>
                  <a:srgbClr val="FF0000"/>
                </a:solidFill>
              </a:rPr>
              <a:t>Preventing incidents: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Community circles building relationships and reducing isolation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School culture of relational accountability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School culture supporting SEL and Trauma Awareness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700" dirty="0" smtClean="0"/>
              <a:t>Restorative responses to incidents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4837" y="6039308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4314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RJ for 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Tier 1: </a:t>
            </a:r>
            <a:r>
              <a:rPr lang="en-US" dirty="0"/>
              <a:t>Classroom and school wide restorative practices such as circles should be used as a method to define, teach and acknowledge whole school culture related to bullying.  One example of a tier 1 RJ response to bullying is conducting classroom meetings to allow students to talk openly about bullying, review classroom rules, share concerns, and cooperatively discuss anti-bullying strategies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14872" y="5246557"/>
            <a:ext cx="4377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Oakland Unified School District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042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RJ for 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1618938"/>
            <a:ext cx="10503308" cy="4991724"/>
          </a:xfrm>
        </p:spPr>
        <p:txBody>
          <a:bodyPr>
            <a:normAutofit lnSpcReduction="10000"/>
          </a:bodyPr>
          <a:lstStyle/>
          <a:p>
            <a:r>
              <a:rPr lang="en-US" b="1" u="sng" dirty="0" smtClean="0"/>
              <a:t>Tier 2: </a:t>
            </a:r>
            <a:r>
              <a:rPr lang="en-US" dirty="0"/>
              <a:t> Parties must not be placed in a situation where they </a:t>
            </a:r>
            <a:r>
              <a:rPr lang="en-US" dirty="0" smtClean="0"/>
              <a:t>can be retaliated </a:t>
            </a:r>
            <a:r>
              <a:rPr lang="en-US" dirty="0"/>
              <a:t>against or re-victimized.  When deciding whether to use RJ as an intervention for a particular incident of bullying, please refer to these guidelines</a:t>
            </a:r>
            <a:r>
              <a:rPr lang="en-US" dirty="0" smtClean="0"/>
              <a:t>:</a:t>
            </a:r>
          </a:p>
          <a:p>
            <a:r>
              <a:rPr lang="en-US" b="1" dirty="0"/>
              <a:t>If the answer to any of these questions is NO, then please refer the case to an alternate discipline process and/or mental health supports</a:t>
            </a:r>
            <a:r>
              <a:rPr lang="en-US" b="1" dirty="0" smtClean="0"/>
              <a:t>.</a:t>
            </a:r>
            <a:endParaRPr lang="en-US" dirty="0"/>
          </a:p>
          <a:p>
            <a:r>
              <a:rPr lang="en-US" dirty="0"/>
              <a:t>1.   Is there a dedicated and qualified staff person that is trained to facilitate Victim/Offender Mediation or Family Group Conferencing (also called Restorative Community Conferencing)?</a:t>
            </a:r>
          </a:p>
          <a:p>
            <a:r>
              <a:rPr lang="en-US" dirty="0" smtClean="0"/>
              <a:t>2</a:t>
            </a:r>
            <a:r>
              <a:rPr lang="en-US" dirty="0"/>
              <a:t>.  Does the offender (bully) accept responsibility for the harm caused, and are they willing to make reparations in a face to face meeting with the victim and other affected parties?</a:t>
            </a:r>
          </a:p>
          <a:p>
            <a:r>
              <a:rPr lang="en-US" dirty="0" smtClean="0"/>
              <a:t>3</a:t>
            </a:r>
            <a:r>
              <a:rPr lang="en-US" dirty="0"/>
              <a:t>.  If the answer is yes to the above; are the victim and their family willing to engage in a face to face meeting with the offender and other affected parties in a restorative process?</a:t>
            </a:r>
          </a:p>
          <a:p>
            <a:r>
              <a:rPr lang="en-US" b="1" dirty="0" smtClean="0"/>
              <a:t>If </a:t>
            </a:r>
            <a:r>
              <a:rPr lang="en-US" b="1" dirty="0"/>
              <a:t>the answer is YES to these questions, proceed with prep work with all parties per restorative victim/offender mediation protocols.</a:t>
            </a:r>
            <a:endParaRPr lang="en-US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79961" y="6241330"/>
            <a:ext cx="4377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Oakland Unified School District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8037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RJ for Bullying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/>
              <a:t>Tier 3</a:t>
            </a:r>
            <a:r>
              <a:rPr lang="en-US" b="1" dirty="0"/>
              <a:t>:  </a:t>
            </a:r>
            <a:r>
              <a:rPr lang="en-US" b="1" dirty="0" smtClean="0"/>
              <a:t>I</a:t>
            </a:r>
            <a:r>
              <a:rPr lang="en-US" dirty="0" smtClean="0"/>
              <a:t>ndividualized </a:t>
            </a:r>
            <a:r>
              <a:rPr lang="en-US" dirty="0"/>
              <a:t>supports for the most affected and highly impacted parties.  An example of a Tier 3 restorative response to bullying would be a circle of support (healing circle)for the target or a circle of support and accountability (COSA) for the aggressor.  Tier 1 circles may happen concurrently in the classroom or school wide if the incident requires a larger discussion. 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814872" y="5246557"/>
            <a:ext cx="4377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Oakland Unified School District</a:t>
            </a:r>
            <a:endParaRPr lang="en-US" i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13831"/>
            <a:ext cx="1496695" cy="818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434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492</TotalTime>
  <Words>554</Words>
  <Application>Microsoft Office PowerPoint</Application>
  <PresentationFormat>Custom</PresentationFormat>
  <Paragraphs>88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Integral</vt:lpstr>
      <vt:lpstr>Restorative justice:</vt:lpstr>
      <vt:lpstr>Restorative justice: holistic common sense</vt:lpstr>
      <vt:lpstr>Restorative justice</vt:lpstr>
      <vt:lpstr>Expressions of values in practice</vt:lpstr>
      <vt:lpstr>Restorative justice in the schools</vt:lpstr>
      <vt:lpstr>A restorative response to bullying?</vt:lpstr>
      <vt:lpstr>RJ for Bullying</vt:lpstr>
      <vt:lpstr>RJ for Bullying</vt:lpstr>
      <vt:lpstr>RJ for Bullying</vt:lpstr>
      <vt:lpstr>Why does it work? </vt:lpstr>
      <vt:lpstr>RJ for Bullying – IN PRACTICE</vt:lpstr>
      <vt:lpstr>RJ for Bullying – in pRACTICE</vt:lpstr>
      <vt:lpstr>Spreading in Kansas…</vt:lpstr>
      <vt:lpstr>The potential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Restorative practices:</dc:title>
  <dc:creator>Kniss, Sharon</dc:creator>
  <cp:lastModifiedBy>Wilson, Sheryl</cp:lastModifiedBy>
  <cp:revision>32</cp:revision>
  <dcterms:created xsi:type="dcterms:W3CDTF">2016-09-22T19:55:31Z</dcterms:created>
  <dcterms:modified xsi:type="dcterms:W3CDTF">2019-05-21T13:15:58Z</dcterms:modified>
</cp:coreProperties>
</file>