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 id="2147483691" r:id="rId3"/>
    <p:sldMasterId id="2147483719" r:id="rId4"/>
  </p:sldMasterIdLst>
  <p:notesMasterIdLst>
    <p:notesMasterId r:id="rId20"/>
  </p:notesMasterIdLst>
  <p:sldIdLst>
    <p:sldId id="261" r:id="rId5"/>
    <p:sldId id="272" r:id="rId6"/>
    <p:sldId id="273" r:id="rId7"/>
    <p:sldId id="1476" r:id="rId8"/>
    <p:sldId id="1434" r:id="rId9"/>
    <p:sldId id="1454" r:id="rId10"/>
    <p:sldId id="1477" r:id="rId11"/>
    <p:sldId id="1478" r:id="rId12"/>
    <p:sldId id="1479" r:id="rId13"/>
    <p:sldId id="1480" r:id="rId14"/>
    <p:sldId id="1455" r:id="rId15"/>
    <p:sldId id="1483" r:id="rId16"/>
    <p:sldId id="456" r:id="rId17"/>
    <p:sldId id="1400" r:id="rId18"/>
    <p:sldId id="146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25"/>
    <p:restoredTop sz="96415"/>
  </p:normalViewPr>
  <p:slideViewPr>
    <p:cSldViewPr snapToGrid="0" snapToObjects="1">
      <p:cViewPr>
        <p:scale>
          <a:sx n="100" d="100"/>
          <a:sy n="100" d="100"/>
        </p:scale>
        <p:origin x="900" y="3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48C405-473A-9842-BF17-13FD982C8B5C}" type="datetimeFigureOut">
              <a:rPr lang="en-US" smtClean="0"/>
              <a:t>8/30/2021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D7CA7-E478-7140-A500-55C3C2436780}" type="slidenum">
              <a:rPr lang="en-US" smtClean="0"/>
              <a:t>‹#›</a:t>
            </a:fld>
            <a:endParaRPr lang="en-US" dirty="0"/>
          </a:p>
        </p:txBody>
      </p:sp>
    </p:spTree>
    <p:extLst>
      <p:ext uri="{BB962C8B-B14F-4D97-AF65-F5344CB8AC3E}">
        <p14:creationId xmlns:p14="http://schemas.microsoft.com/office/powerpoint/2010/main" val="1628980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In the next day or so, CDC will release guidance on a shortened quarantine period for people that have been exposed to the SARS-CoV-2 virus (either because of their travel or after being exposed to a case). When they do, KDHE will adopt this with some slight modifications. </a:t>
            </a:r>
          </a:p>
          <a:p>
            <a:endParaRPr lang="en-US" dirty="0"/>
          </a:p>
          <a:p>
            <a:r>
              <a:rPr lang="en-US" dirty="0"/>
              <a:t>It is important to note that the 14 day quarantine after being exposed is still the gold standard. This alternative for a shortened quarantine period is NOT because the scientific literature is showing a shorter incubation period, which is the amount of time between when a person is exposed and when they develop disease. We still know that most people will develop disease within 14 days after exposure. This change is completely based on the fact that so many people are ignoring the 14 day quarantine period right now, or cases are not telling Public Health officials who their close contacts are because they don’t want people to have to quarantine. So, the shortened quarantine period is aimed at hopefully increasing compliance with quarantine, and getting more exposed people tested.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2F5597"/>
                </a:solidFill>
              </a:rPr>
              <a:t>It’s also important to note that the shortened quarantine does NOT apply to residents of long-term care and assisted living facilities and does NOT apply to offender populations in prisons. These types of settings are high risk for outbreaks and house some of our most vulnerable populations so we want to continue to protect these populations as much as possible.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solidFill>
                <a:srgbClr val="2F5597"/>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2F5597"/>
                </a:solidFill>
              </a:rPr>
              <a:t>Finally, it’s important to note that each county Local Health Officer has the authority to adopt or not adopt this guidance.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DC4064-BF28-44F5-B417-1ED055FB2F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0966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3120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students are the future workforce and future leaders of Kansas. Kansans Can achieve anything and, together, Kansans Can lead the world in the success of each student.</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3762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lvl="1"/>
            <a:r>
              <a:rPr lang="en-US" sz="1800" dirty="0">
                <a:solidFill>
                  <a:srgbClr val="2F5597"/>
                </a:solidFill>
              </a:rPr>
              <a:t>Quarantine </a:t>
            </a:r>
            <a:r>
              <a:rPr lang="en-US" sz="1800" b="1" dirty="0">
                <a:solidFill>
                  <a:srgbClr val="2F5597"/>
                </a:solidFill>
              </a:rPr>
              <a:t>with</a:t>
            </a:r>
            <a:r>
              <a:rPr lang="en-US" sz="1800" dirty="0">
                <a:solidFill>
                  <a:srgbClr val="2F5597"/>
                </a:solidFill>
              </a:rPr>
              <a:t> testing </a:t>
            </a:r>
          </a:p>
          <a:p>
            <a:pPr lvl="2"/>
            <a:r>
              <a:rPr lang="en-US" sz="1800" dirty="0"/>
              <a:t>After exposure, monitored daily (self monitoring or active monitoring by Public Health) for 7 days. Are only eligible for shortened quarantine if you have no symptoms. </a:t>
            </a:r>
          </a:p>
          <a:p>
            <a:pPr lvl="2"/>
            <a:r>
              <a:rPr lang="en-US" sz="1800" dirty="0"/>
              <a:t>After day 5, may get a PCR test – if negative can be removed from quarantine after day </a:t>
            </a:r>
            <a:r>
              <a:rPr lang="en-US" sz="1800" b="1" dirty="0"/>
              <a:t>seven (7)</a:t>
            </a:r>
            <a:r>
              <a:rPr lang="en-US" sz="1800" dirty="0"/>
              <a:t>.</a:t>
            </a:r>
          </a:p>
          <a:p>
            <a:pPr lvl="2"/>
            <a:r>
              <a:rPr lang="en-US" sz="1800" dirty="0"/>
              <a:t>Must remain asymptomatic (no symptoms) </a:t>
            </a:r>
          </a:p>
          <a:p>
            <a:pPr lvl="2"/>
            <a:endParaRPr lang="en-US" sz="1800" dirty="0"/>
          </a:p>
          <a:p>
            <a:pPr lvl="1"/>
            <a:r>
              <a:rPr lang="en-US" sz="1800" dirty="0">
                <a:solidFill>
                  <a:srgbClr val="2F5597"/>
                </a:solidFill>
              </a:rPr>
              <a:t>Quarantine </a:t>
            </a:r>
            <a:r>
              <a:rPr lang="en-US" sz="1800" b="1" dirty="0">
                <a:solidFill>
                  <a:srgbClr val="2F5597"/>
                </a:solidFill>
              </a:rPr>
              <a:t>without</a:t>
            </a:r>
            <a:r>
              <a:rPr lang="en-US" sz="1800" dirty="0">
                <a:solidFill>
                  <a:srgbClr val="2F5597"/>
                </a:solidFill>
              </a:rPr>
              <a:t> testing </a:t>
            </a:r>
          </a:p>
          <a:p>
            <a:pPr lvl="2"/>
            <a:r>
              <a:rPr lang="en-US" sz="1800" dirty="0"/>
              <a:t>After exposure, monitored daily (self monitoring or active monitoring) daily for 10 days. Are only eligible for shortened quarantine if you have no symptoms. </a:t>
            </a:r>
          </a:p>
          <a:p>
            <a:pPr lvl="2"/>
            <a:r>
              <a:rPr lang="en-US" sz="1800" dirty="0"/>
              <a:t>After day 10 can be released from quarantine without a test.</a:t>
            </a:r>
          </a:p>
          <a:p>
            <a:pPr lvl="2"/>
            <a:r>
              <a:rPr lang="en-US" sz="1800" dirty="0"/>
              <a:t>Must remain asymptomatic (no symptoms)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DC4064-BF28-44F5-B417-1ED055FB2F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0571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357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Leeb RT, Price S, Sliwa S, et al. COVID-19 Trends Among School-Aged Children — United States, March 1–September 19, 2020. MMWR Morb Mortal Wkly Rep 2020;69:1410–1415.</a:t>
            </a:r>
          </a:p>
          <a:p>
            <a:r>
              <a:rPr lang="en-US" sz="1200" kern="1200" dirty="0">
                <a:solidFill>
                  <a:schemeClr val="tx1"/>
                </a:solidFill>
                <a:effectLst/>
                <a:latin typeface="+mn-lt"/>
                <a:ea typeface="+mn-ea"/>
                <a:cs typeface="+mn-cs"/>
              </a:rPr>
              <a:t>2. Park YJ, Choe YJ, Park O, et al.; COVID-19 National Emergency Response Center, Epidemiology and Case Management Team. Contact tracing during coronavirus disease outbreak, South Korea, 2020. Emerg Infect Dis 2020;26.</a:t>
            </a:r>
          </a:p>
          <a:p>
            <a:r>
              <a:rPr lang="en-US" sz="1200" kern="1200" dirty="0">
                <a:solidFill>
                  <a:schemeClr val="tx1"/>
                </a:solidFill>
                <a:effectLst/>
                <a:latin typeface="+mn-lt"/>
                <a:ea typeface="+mn-ea"/>
                <a:cs typeface="+mn-cs"/>
              </a:rPr>
              <a:t>3. Grijalva CG, Rolfes MA, Zhu Y, et al. Transmission of SARS-COV-2 Infections in Households — Tennessee and Wisconsin, April–September 2020. MMWR Morb Mortal Wkly Rep 2020;69:1631–1634.</a:t>
            </a:r>
          </a:p>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520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3727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8261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8340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2397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0980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665"/>
            <a:ext cx="12189631" cy="6856667"/>
          </a:xfrm>
          <a:prstGeom prst="rect">
            <a:avLst/>
          </a:prstGeom>
        </p:spPr>
      </p:pic>
      <p:sp>
        <p:nvSpPr>
          <p:cNvPr id="3" name="Subtitle 2"/>
          <p:cNvSpPr>
            <a:spLocks noGrp="1"/>
          </p:cNvSpPr>
          <p:nvPr>
            <p:ph type="subTitle" idx="1"/>
          </p:nvPr>
        </p:nvSpPr>
        <p:spPr>
          <a:xfrm>
            <a:off x="1524002" y="4326467"/>
            <a:ext cx="7480151" cy="1037659"/>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2"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767831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9"/>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1541293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defRPr>
            </a:lvl1pPr>
          </a:lstStyle>
          <a:p>
            <a:endParaRPr lang="en-US" dirty="0"/>
          </a:p>
        </p:txBody>
      </p:sp>
      <p:sp>
        <p:nvSpPr>
          <p:cNvPr id="2" name="Date Placeholder 1"/>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4150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1"/>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682482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1"/>
          </a:xfrm>
          <a:prstGeom prst="rect">
            <a:avLst/>
          </a:prstGeom>
          <a:noFill/>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422175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90"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5"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101147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594696-E735-4960-9CE0-F817B76FC72D}"/>
              </a:ext>
            </a:extLst>
          </p:cNvPr>
          <p:cNvSpPr>
            <a:spLocks noGrp="1"/>
          </p:cNvSpPr>
          <p:nvPr>
            <p:ph type="dt" sz="half" idx="10"/>
          </p:nvPr>
        </p:nvSpPr>
        <p:spPr/>
        <p:txBody>
          <a:bodyPr/>
          <a:lstStyle/>
          <a:p>
            <a:fld id="{3D427D12-96D8-4E42-A442-0B42F458BA61}" type="datetimeFigureOut">
              <a:rPr lang="en-US" smtClean="0"/>
              <a:t>8/30/2021</a:t>
            </a:fld>
            <a:endParaRPr lang="en-US" dirty="0"/>
          </a:p>
        </p:txBody>
      </p:sp>
      <p:sp>
        <p:nvSpPr>
          <p:cNvPr id="3" name="Footer Placeholder 2">
            <a:extLst>
              <a:ext uri="{FF2B5EF4-FFF2-40B4-BE49-F238E27FC236}">
                <a16:creationId xmlns:a16="http://schemas.microsoft.com/office/drawing/2014/main" id="{2357356F-2647-4C48-8C86-F9B03EB157B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8B122A8-4084-442A-97EB-CDEE0C7BB5E2}"/>
              </a:ext>
            </a:extLst>
          </p:cNvPr>
          <p:cNvSpPr>
            <a:spLocks noGrp="1"/>
          </p:cNvSpPr>
          <p:nvPr>
            <p:ph type="sldNum" sz="quarter" idx="12"/>
          </p:nvPr>
        </p:nvSpPr>
        <p:spPr/>
        <p:txBody>
          <a:bodyPr/>
          <a:lstStyle/>
          <a:p>
            <a:fld id="{E8608343-6E35-4420-9027-55B0A50E7E4B}" type="slidenum">
              <a:rPr lang="en-US" smtClean="0"/>
              <a:t>‹#›</a:t>
            </a:fld>
            <a:endParaRPr lang="en-US" dirty="0"/>
          </a:p>
        </p:txBody>
      </p:sp>
    </p:spTree>
    <p:extLst>
      <p:ext uri="{BB962C8B-B14F-4D97-AF65-F5344CB8AC3E}">
        <p14:creationId xmlns:p14="http://schemas.microsoft.com/office/powerpoint/2010/main" val="3194087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5"/>
            <a:ext cx="12189631" cy="6856667"/>
          </a:xfrm>
          <a:prstGeom prst="rect">
            <a:avLst/>
          </a:prstGeom>
        </p:spPr>
      </p:pic>
      <p:sp>
        <p:nvSpPr>
          <p:cNvPr id="3" name="Subtitle 2"/>
          <p:cNvSpPr>
            <a:spLocks noGrp="1"/>
          </p:cNvSpPr>
          <p:nvPr>
            <p:ph type="subTitle" idx="1"/>
          </p:nvPr>
        </p:nvSpPr>
        <p:spPr>
          <a:xfrm>
            <a:off x="1524003" y="4326468"/>
            <a:ext cx="7480151" cy="1037659"/>
          </a:xfrm>
          <a:prstGeom prst="rect">
            <a:avLst/>
          </a:prstGeom>
        </p:spPr>
        <p:txBody>
          <a:bodyPr/>
          <a:lstStyle>
            <a:lvl1pPr marL="0" indent="0" algn="l">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3"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357741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1"/>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0891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8" y="668"/>
            <a:ext cx="12189627" cy="6856664"/>
          </a:xfrm>
          <a:prstGeom prst="rect">
            <a:avLst/>
          </a:prstGeom>
        </p:spPr>
      </p:pic>
      <p:sp>
        <p:nvSpPr>
          <p:cNvPr id="2" name="Title 1"/>
          <p:cNvSpPr>
            <a:spLocks noGrp="1"/>
          </p:cNvSpPr>
          <p:nvPr>
            <p:ph type="title"/>
          </p:nvPr>
        </p:nvSpPr>
        <p:spPr>
          <a:xfrm>
            <a:off x="1893458" y="423335"/>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8" y="3246269"/>
            <a:ext cx="8340436" cy="1500187"/>
          </a:xfrm>
          <a:prstGeom prst="rect">
            <a:avLst/>
          </a:prstGeom>
        </p:spPr>
        <p:txBody>
          <a:bodyPr tIns="182880" rIns="457200" bIns="182880" anchor="t" anchorCtr="0"/>
          <a:lstStyle>
            <a:lvl1pPr marL="0" indent="0">
              <a:buNone/>
              <a:defRPr sz="2400">
                <a:solidFill>
                  <a:schemeClr val="bg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822896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3"/>
            <a:ext cx="8610600" cy="688099"/>
          </a:xfrm>
          <a:prstGeom prst="rect">
            <a:avLst/>
          </a:prstGeom>
        </p:spPr>
        <p:txBody>
          <a:bodyPr>
            <a:normAutofit/>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29638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1"/>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3321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0000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2" name="Title 1"/>
          <p:cNvSpPr>
            <a:spLocks noGrp="1"/>
          </p:cNvSpPr>
          <p:nvPr>
            <p:ph type="title"/>
          </p:nvPr>
        </p:nvSpPr>
        <p:spPr>
          <a:xfrm>
            <a:off x="839788" y="365127"/>
            <a:ext cx="10515600" cy="1149351"/>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5"/>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2" y="1681165"/>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671763"/>
            <a:ext cx="5183188" cy="2980895"/>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792668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78" indent="0">
              <a:buNone/>
              <a:defRPr/>
            </a:lvl2pPr>
            <a:lvl3pPr marL="914354" indent="0">
              <a:buNone/>
              <a:defRPr/>
            </a:lvl3pPr>
            <a:lvl4pPr marL="1371532" indent="0">
              <a:buNone/>
              <a:defRPr/>
            </a:lvl4pPr>
            <a:lvl5pPr marL="1828709"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178" indent="0" algn="r">
              <a:buNone/>
              <a:defRPr/>
            </a:lvl2pPr>
            <a:lvl3pPr marL="914354" indent="0" algn="r">
              <a:buNone/>
              <a:defRPr/>
            </a:lvl3pPr>
            <a:lvl4pPr marL="1371532" indent="0" algn="r">
              <a:buNone/>
              <a:defRPr/>
            </a:lvl4pPr>
            <a:lvl5pPr marL="1828709" indent="0" algn="r">
              <a:buNone/>
              <a:defRPr/>
            </a:lvl5pPr>
          </a:lstStyle>
          <a:p>
            <a:pPr lvl="0"/>
            <a:endParaRPr lang="en-US" dirty="0"/>
          </a:p>
        </p:txBody>
      </p:sp>
    </p:spTree>
    <p:extLst>
      <p:ext uri="{BB962C8B-B14F-4D97-AF65-F5344CB8AC3E}">
        <p14:creationId xmlns:p14="http://schemas.microsoft.com/office/powerpoint/2010/main" val="36174845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1"/>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242930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 y="1715"/>
            <a:ext cx="12185907"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1"/>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8566442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2"/>
            <a:ext cx="12188952" cy="6852859"/>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2"/>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3"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22422501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4"/>
            <a:ext cx="9922164" cy="4932219"/>
          </a:xfrm>
        </p:spPr>
        <p:txBody>
          <a:bodyPr anchor="ctr" anchorCtr="0"/>
          <a:lstStyle>
            <a:lvl1pPr marL="0" indent="0" algn="ctr">
              <a:buNone/>
              <a:defRPr>
                <a:noFill/>
              </a:defRPr>
            </a:lvl1pPr>
          </a:lstStyle>
          <a:p>
            <a:endParaRPr lang="en-US" dirty="0"/>
          </a:p>
        </p:txBody>
      </p:sp>
      <p:sp>
        <p:nvSpPr>
          <p:cNvPr id="2" name="Date Placeholder 1"/>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822300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1"/>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2"/>
            <a:ext cx="3932237" cy="3811588"/>
          </a:xfrm>
          <a:prstGeom prst="rect">
            <a:avLst/>
          </a:prstGeo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623771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1"/>
          </a:xfrm>
          <a:prstGeom prst="rect">
            <a:avLst/>
          </a:prstGeom>
          <a:noFill/>
        </p:spPr>
        <p:txBody>
          <a:bodyPr anchor="ct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dirty="0"/>
          </a:p>
        </p:txBody>
      </p:sp>
      <p:sp>
        <p:nvSpPr>
          <p:cNvPr id="4" name="Text Placeholder 3"/>
          <p:cNvSpPr>
            <a:spLocks noGrp="1"/>
          </p:cNvSpPr>
          <p:nvPr>
            <p:ph type="body" sz="half" idx="2"/>
          </p:nvPr>
        </p:nvSpPr>
        <p:spPr>
          <a:xfrm>
            <a:off x="839788" y="2057402"/>
            <a:ext cx="3932237" cy="3811588"/>
          </a:xfrm>
          <a:prstGeom prst="rect">
            <a:avLst/>
          </a:prstGeo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2032110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91" y="3168075"/>
            <a:ext cx="4592495" cy="2354047"/>
          </a:xfrm>
        </p:spPr>
        <p:txBody>
          <a:bodyPr anchor="ctr">
            <a:normAutofit/>
          </a:bodyPr>
          <a:lstStyle>
            <a:lvl1pPr marL="0" indent="0">
              <a:buNone/>
              <a:defRPr sz="2000" b="0"/>
            </a:lvl1pPr>
            <a:lvl2pPr marL="457178" indent="0">
              <a:buNone/>
              <a:defRPr sz="2000"/>
            </a:lvl2pPr>
            <a:lvl3pPr marL="914354" indent="0">
              <a:buNone/>
              <a:defRPr/>
            </a:lvl3pPr>
            <a:lvl4pPr marL="1371532" indent="0">
              <a:buNone/>
              <a:defRPr/>
            </a:lvl4pPr>
            <a:lvl5pPr marL="1828709"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6" y="3168075"/>
            <a:ext cx="4592495" cy="2354047"/>
          </a:xfrm>
        </p:spPr>
        <p:txBody>
          <a:bodyPr anchor="ctr">
            <a:normAutofit/>
          </a:bodyPr>
          <a:lstStyle>
            <a:lvl1pPr marL="0" indent="0">
              <a:buNone/>
              <a:defRPr sz="2000" b="0"/>
            </a:lvl1pPr>
            <a:lvl2pPr marL="457178" indent="0">
              <a:buNone/>
              <a:defRPr sz="2000"/>
            </a:lvl2pPr>
            <a:lvl3pPr marL="914354" indent="0">
              <a:buNone/>
              <a:defRPr/>
            </a:lvl3pPr>
            <a:lvl4pPr marL="1371532" indent="0">
              <a:buNone/>
              <a:defRPr/>
            </a:lvl4pPr>
            <a:lvl5pPr marL="1828709"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1" y="5661894"/>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118889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7" cy="6856664"/>
          </a:xfrm>
          <a:prstGeom prst="rect">
            <a:avLst/>
          </a:prstGeom>
        </p:spPr>
      </p:pic>
      <p:sp>
        <p:nvSpPr>
          <p:cNvPr id="2" name="Title 1"/>
          <p:cNvSpPr>
            <a:spLocks noGrp="1"/>
          </p:cNvSpPr>
          <p:nvPr>
            <p:ph type="title"/>
          </p:nvPr>
        </p:nvSpPr>
        <p:spPr>
          <a:xfrm>
            <a:off x="1893457" y="423335"/>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7" y="3246269"/>
            <a:ext cx="8340436" cy="1500187"/>
          </a:xfrm>
          <a:prstGeom prst="rect">
            <a:avLst/>
          </a:prstGeom>
        </p:spPr>
        <p:txBody>
          <a:bodyPr tIns="182880" rIns="457200" bIns="182880" anchor="t" anchorCtr="0"/>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283729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noChangeAspect="1"/>
          </p:cNvSpPr>
          <p:nvPr>
            <p:ph type="ctrTitle" hasCustomPrompt="1"/>
          </p:nvPr>
        </p:nvSpPr>
        <p:spPr>
          <a:xfrm>
            <a:off x="4354285" y="945045"/>
            <a:ext cx="6362379" cy="2743291"/>
          </a:xfrm>
        </p:spPr>
        <p:txBody>
          <a:bodyPr anchor="b" anchorCtr="0">
            <a:normAutofit/>
          </a:bodyPr>
          <a:lstStyle>
            <a:lvl1pPr>
              <a:defRPr b="1"/>
            </a:lvl1pPr>
          </a:lstStyle>
          <a:p>
            <a:r>
              <a:rPr lang="en-US" dirty="0"/>
              <a:t>CLICK TO EDIT MASTER TITLE STYLE</a:t>
            </a:r>
          </a:p>
        </p:txBody>
      </p:sp>
      <p:sp>
        <p:nvSpPr>
          <p:cNvPr id="3" name="Subtitle 2"/>
          <p:cNvSpPr>
            <a:spLocks noGrp="1" noChangeAspect="1"/>
          </p:cNvSpPr>
          <p:nvPr>
            <p:ph type="subTitle" idx="1"/>
          </p:nvPr>
        </p:nvSpPr>
        <p:spPr>
          <a:xfrm>
            <a:off x="4354285" y="3863870"/>
            <a:ext cx="6362379" cy="1184087"/>
          </a:xfr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6B1562E-A5C8-9F43-9794-799EA76A6F53}" type="datetimeFigureOut">
              <a:rPr lang="en-US" smtClean="0"/>
              <a:t>8/30/2021</a:t>
            </a:fld>
            <a:endParaRPr lang="en-US" dirty="0"/>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dirty="0"/>
          </a:p>
        </p:txBody>
      </p:sp>
      <p:sp>
        <p:nvSpPr>
          <p:cNvPr id="10" name="Rectangle 9"/>
          <p:cNvSpPr/>
          <p:nvPr userDrawn="1"/>
        </p:nvSpPr>
        <p:spPr>
          <a:xfrm>
            <a:off x="0" y="0"/>
            <a:ext cx="4165600" cy="68580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nvGrpSpPr>
          <p:cNvPr id="11" name="Group 10"/>
          <p:cNvGrpSpPr/>
          <p:nvPr userDrawn="1"/>
        </p:nvGrpSpPr>
        <p:grpSpPr>
          <a:xfrm>
            <a:off x="10993305" y="11"/>
            <a:ext cx="724503" cy="1174568"/>
            <a:chOff x="8244978" y="8"/>
            <a:chExt cx="543377" cy="880926"/>
          </a:xfrm>
        </p:grpSpPr>
        <p:sp>
          <p:nvSpPr>
            <p:cNvPr id="12" name="Flowchart: Off-page Connector 11"/>
            <p:cNvSpPr/>
            <p:nvPr userDrawn="1"/>
          </p:nvSpPr>
          <p:spPr>
            <a:xfrm>
              <a:off x="8244978" y="8"/>
              <a:ext cx="543377" cy="880926"/>
            </a:xfrm>
            <a:prstGeom prst="flowChartOffpageConnector">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p:spPr>
        </p:pic>
      </p:grpSp>
    </p:spTree>
    <p:extLst>
      <p:ext uri="{BB962C8B-B14F-4D97-AF65-F5344CB8AC3E}">
        <p14:creationId xmlns:p14="http://schemas.microsoft.com/office/powerpoint/2010/main" val="14550033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B1562E-A5C8-9F43-9794-799EA76A6F53}" type="datetimeFigureOut">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36641102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4333797" cy="68580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Picture Placeholder 12" title="Photo"/>
          <p:cNvSpPr>
            <a:spLocks noGrp="1"/>
          </p:cNvSpPr>
          <p:nvPr>
            <p:ph type="pic" sz="quarter" idx="13"/>
          </p:nvPr>
        </p:nvSpPr>
        <p:spPr>
          <a:xfrm>
            <a:off x="1" y="0"/>
            <a:ext cx="4332817" cy="6858000"/>
          </a:xfrm>
          <a:solidFill>
            <a:schemeClr val="tx2"/>
          </a:solidFill>
        </p:spPr>
        <p:txBody>
          <a:bodyPr lIns="457200" rIns="457200" anchor="ctr" anchorCtr="0"/>
          <a:lstStyle>
            <a:lvl1pPr>
              <a:defRPr>
                <a:noFill/>
              </a:defRPr>
            </a:lvl1pPr>
          </a:lstStyle>
          <a:p>
            <a:endParaRPr lang="en-US" dirty="0"/>
          </a:p>
        </p:txBody>
      </p:sp>
      <p:sp>
        <p:nvSpPr>
          <p:cNvPr id="2" name="Title 1"/>
          <p:cNvSpPr>
            <a:spLocks noGrp="1"/>
          </p:cNvSpPr>
          <p:nvPr>
            <p:ph type="title"/>
          </p:nvPr>
        </p:nvSpPr>
        <p:spPr>
          <a:xfrm>
            <a:off x="4426004" y="3085254"/>
            <a:ext cx="6900280" cy="3134573"/>
          </a:xfrm>
        </p:spPr>
        <p:txBody>
          <a:bodyPr anchor="t">
            <a:normAutofit/>
          </a:bodyPr>
          <a:lstStyle>
            <a:lvl1pPr algn="l">
              <a:defRPr sz="5333" b="1" cap="all"/>
            </a:lvl1pPr>
          </a:lstStyle>
          <a:p>
            <a:r>
              <a:rPr lang="en-US" dirty="0"/>
              <a:t>Click to edit Master title style</a:t>
            </a:r>
          </a:p>
        </p:txBody>
      </p:sp>
      <p:sp>
        <p:nvSpPr>
          <p:cNvPr id="3" name="Text Placeholder 2"/>
          <p:cNvSpPr>
            <a:spLocks noGrp="1"/>
          </p:cNvSpPr>
          <p:nvPr>
            <p:ph type="body" idx="1"/>
          </p:nvPr>
        </p:nvSpPr>
        <p:spPr>
          <a:xfrm>
            <a:off x="4426004" y="1585065"/>
            <a:ext cx="6900280" cy="1500187"/>
          </a:xfrm>
        </p:spPr>
        <p:txBody>
          <a:bodyPr anchor="b">
            <a:normAutofit/>
          </a:bodyPr>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B1562E-A5C8-9F43-9794-799EA76A6F53}" type="datetimeFigureOut">
              <a:rPr lang="en-US" smtClean="0"/>
              <a:t>8/30/2021</a:t>
            </a:fld>
            <a:endParaRPr lang="en-US" dirty="0"/>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dirty="0"/>
          </a:p>
        </p:txBody>
      </p:sp>
      <p:grpSp>
        <p:nvGrpSpPr>
          <p:cNvPr id="9" name="Group 8"/>
          <p:cNvGrpSpPr/>
          <p:nvPr userDrawn="1"/>
        </p:nvGrpSpPr>
        <p:grpSpPr>
          <a:xfrm>
            <a:off x="10993305" y="11"/>
            <a:ext cx="724503" cy="1174568"/>
            <a:chOff x="8244978" y="8"/>
            <a:chExt cx="543377" cy="880926"/>
          </a:xfrm>
          <a:solidFill>
            <a:schemeClr val="tx2"/>
          </a:solidFill>
        </p:grpSpPr>
        <p:sp>
          <p:nvSpPr>
            <p:cNvPr id="10" name="Flowchart: Off-page Connector 9"/>
            <p:cNvSpPr/>
            <p:nvPr userDrawn="1"/>
          </p:nvSpPr>
          <p:spPr>
            <a:xfrm>
              <a:off x="8244978" y="8"/>
              <a:ext cx="543377" cy="880926"/>
            </a:xfrm>
            <a:prstGeom prst="flowChartOffpageConnector">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a:grpFill/>
          </p:spPr>
        </p:pic>
      </p:grpSp>
    </p:spTree>
    <p:extLst>
      <p:ext uri="{BB962C8B-B14F-4D97-AF65-F5344CB8AC3E}">
        <p14:creationId xmlns:p14="http://schemas.microsoft.com/office/powerpoint/2010/main" val="3295558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hoto + content">
    <p:spTree>
      <p:nvGrpSpPr>
        <p:cNvPr id="1" name=""/>
        <p:cNvGrpSpPr/>
        <p:nvPr/>
      </p:nvGrpSpPr>
      <p:grpSpPr>
        <a:xfrm>
          <a:off x="0" y="0"/>
          <a:ext cx="0" cy="0"/>
          <a:chOff x="0" y="0"/>
          <a:chExt cx="0" cy="0"/>
        </a:xfrm>
      </p:grpSpPr>
      <p:sp>
        <p:nvSpPr>
          <p:cNvPr id="7" name="Rectangle 6"/>
          <p:cNvSpPr/>
          <p:nvPr userDrawn="1"/>
        </p:nvSpPr>
        <p:spPr>
          <a:xfrm>
            <a:off x="0" y="0"/>
            <a:ext cx="4333797" cy="68580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hasCustomPrompt="1"/>
          </p:nvPr>
        </p:nvSpPr>
        <p:spPr>
          <a:xfrm>
            <a:off x="5675941" y="274638"/>
            <a:ext cx="5132932" cy="1630999"/>
          </a:xfrm>
        </p:spPr>
        <p:txBody>
          <a:bodyPr>
            <a:normAutofit/>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Kansas leads the world in the success of each student.</a:t>
            </a:r>
          </a:p>
        </p:txBody>
      </p:sp>
      <p:sp>
        <p:nvSpPr>
          <p:cNvPr id="4" name="Slide Number Placeholder 3"/>
          <p:cNvSpPr>
            <a:spLocks noGrp="1"/>
          </p:cNvSpPr>
          <p:nvPr>
            <p:ph type="sldNum" sz="quarter" idx="11"/>
          </p:nvPr>
        </p:nvSpPr>
        <p:spPr/>
        <p:txBody>
          <a:bodyPr/>
          <a:lstStyle/>
          <a:p>
            <a:fld id="{82753B9A-EE3B-9E49-8C7A-EB4BACD1431E}" type="slidenum">
              <a:rPr lang="en-US" smtClean="0"/>
              <a:t>‹#›</a:t>
            </a:fld>
            <a:endParaRPr lang="en-US" dirty="0"/>
          </a:p>
        </p:txBody>
      </p:sp>
      <p:sp>
        <p:nvSpPr>
          <p:cNvPr id="5" name="Date Placeholder 4"/>
          <p:cNvSpPr>
            <a:spLocks noGrp="1"/>
          </p:cNvSpPr>
          <p:nvPr>
            <p:ph type="dt" sz="half" idx="12"/>
          </p:nvPr>
        </p:nvSpPr>
        <p:spPr/>
        <p:txBody>
          <a:bodyPr/>
          <a:lstStyle/>
          <a:p>
            <a:fld id="{A6B1562E-A5C8-9F43-9794-799EA76A6F53}" type="datetimeFigureOut">
              <a:rPr lang="en-US" smtClean="0"/>
              <a:pPr/>
              <a:t>8/30/2021</a:t>
            </a:fld>
            <a:endParaRPr lang="en-US" dirty="0"/>
          </a:p>
        </p:txBody>
      </p:sp>
      <p:sp>
        <p:nvSpPr>
          <p:cNvPr id="6" name="Picture Placeholder 12" title="Photo"/>
          <p:cNvSpPr>
            <a:spLocks noGrp="1"/>
          </p:cNvSpPr>
          <p:nvPr>
            <p:ph type="pic" sz="quarter" idx="13"/>
          </p:nvPr>
        </p:nvSpPr>
        <p:spPr>
          <a:xfrm>
            <a:off x="1" y="0"/>
            <a:ext cx="4332817" cy="6858000"/>
          </a:xfrm>
          <a:noFill/>
        </p:spPr>
        <p:txBody>
          <a:bodyPr lIns="457200" rIns="457200" anchor="ctr" anchorCtr="0"/>
          <a:lstStyle>
            <a:lvl1pPr>
              <a:defRPr>
                <a:noFill/>
              </a:defRPr>
            </a:lvl1pPr>
          </a:lstStyle>
          <a:p>
            <a:endParaRPr lang="en-US" dirty="0"/>
          </a:p>
        </p:txBody>
      </p:sp>
      <p:sp>
        <p:nvSpPr>
          <p:cNvPr id="9" name="Content Placeholder 8"/>
          <p:cNvSpPr>
            <a:spLocks noGrp="1"/>
          </p:cNvSpPr>
          <p:nvPr>
            <p:ph sz="quarter" idx="14"/>
          </p:nvPr>
        </p:nvSpPr>
        <p:spPr>
          <a:xfrm>
            <a:off x="4466167" y="2090058"/>
            <a:ext cx="6343651" cy="42662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p:cNvGrpSpPr/>
          <p:nvPr userDrawn="1"/>
        </p:nvGrpSpPr>
        <p:grpSpPr>
          <a:xfrm>
            <a:off x="10993305" y="11"/>
            <a:ext cx="724503" cy="1174568"/>
            <a:chOff x="8244978" y="8"/>
            <a:chExt cx="543377" cy="880926"/>
          </a:xfrm>
        </p:grpSpPr>
        <p:sp>
          <p:nvSpPr>
            <p:cNvPr id="11" name="Flowchart: Off-page Connector 10"/>
            <p:cNvSpPr/>
            <p:nvPr userDrawn="1"/>
          </p:nvSpPr>
          <p:spPr>
            <a:xfrm>
              <a:off x="8244978" y="8"/>
              <a:ext cx="543377" cy="880926"/>
            </a:xfrm>
            <a:prstGeom prst="flowChartOffpageConnector">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p:spPr>
        </p:pic>
      </p:grpSp>
      <p:sp>
        <p:nvSpPr>
          <p:cNvPr id="14" name="Picture Placeholder 13"/>
          <p:cNvSpPr>
            <a:spLocks noGrp="1" noChangeAspect="1"/>
          </p:cNvSpPr>
          <p:nvPr>
            <p:ph type="pic" sz="quarter" idx="15"/>
          </p:nvPr>
        </p:nvSpPr>
        <p:spPr>
          <a:xfrm>
            <a:off x="4466167" y="274639"/>
            <a:ext cx="1117600" cy="1143528"/>
          </a:xfrm>
          <a:solidFill>
            <a:schemeClr val="bg1"/>
          </a:solidFill>
        </p:spPr>
        <p:txBody>
          <a:bodyPr/>
          <a:lstStyle/>
          <a:p>
            <a:endParaRPr lang="en-US" dirty="0"/>
          </a:p>
        </p:txBody>
      </p:sp>
    </p:spTree>
    <p:extLst>
      <p:ext uri="{BB962C8B-B14F-4D97-AF65-F5344CB8AC3E}">
        <p14:creationId xmlns:p14="http://schemas.microsoft.com/office/powerpoint/2010/main" val="4130569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martArt Layou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Kansas leads the world in the success of each student.</a:t>
            </a:r>
          </a:p>
        </p:txBody>
      </p:sp>
      <p:sp>
        <p:nvSpPr>
          <p:cNvPr id="4" name="Slide Number Placeholder 3"/>
          <p:cNvSpPr>
            <a:spLocks noGrp="1"/>
          </p:cNvSpPr>
          <p:nvPr>
            <p:ph type="sldNum" sz="quarter" idx="11"/>
          </p:nvPr>
        </p:nvSpPr>
        <p:spPr/>
        <p:txBody>
          <a:bodyPr/>
          <a:lstStyle/>
          <a:p>
            <a:fld id="{82753B9A-EE3B-9E49-8C7A-EB4BACD1431E}" type="slidenum">
              <a:rPr lang="en-US" smtClean="0"/>
              <a:t>‹#›</a:t>
            </a:fld>
            <a:endParaRPr lang="en-US" dirty="0"/>
          </a:p>
        </p:txBody>
      </p:sp>
      <p:sp>
        <p:nvSpPr>
          <p:cNvPr id="5" name="Date Placeholder 4"/>
          <p:cNvSpPr>
            <a:spLocks noGrp="1"/>
          </p:cNvSpPr>
          <p:nvPr>
            <p:ph type="dt" sz="half" idx="12"/>
          </p:nvPr>
        </p:nvSpPr>
        <p:spPr>
          <a:xfrm>
            <a:off x="522513" y="6356351"/>
            <a:ext cx="2915667" cy="365125"/>
          </a:xfrm>
        </p:spPr>
        <p:txBody>
          <a:bodyPr/>
          <a:lstStyle/>
          <a:p>
            <a:fld id="{A6B1562E-A5C8-9F43-9794-799EA76A6F53}" type="datetimeFigureOut">
              <a:rPr lang="en-US" smtClean="0"/>
              <a:pPr/>
              <a:t>8/30/2021</a:t>
            </a:fld>
            <a:endParaRPr lang="en-US" dirty="0"/>
          </a:p>
        </p:txBody>
      </p:sp>
      <p:sp>
        <p:nvSpPr>
          <p:cNvPr id="7" name="SmartArt Placeholder 6"/>
          <p:cNvSpPr>
            <a:spLocks noGrp="1"/>
          </p:cNvSpPr>
          <p:nvPr>
            <p:ph type="dgm" sz="quarter" idx="13"/>
          </p:nvPr>
        </p:nvSpPr>
        <p:spPr>
          <a:xfrm>
            <a:off x="522514" y="11"/>
            <a:ext cx="10470791" cy="6259916"/>
          </a:xfrm>
        </p:spPr>
        <p:txBody>
          <a:bodyPr/>
          <a:lstStyle/>
          <a:p>
            <a:endParaRPr lang="en-US" dirty="0"/>
          </a:p>
        </p:txBody>
      </p:sp>
      <p:sp>
        <p:nvSpPr>
          <p:cNvPr id="11" name="Rectangle 10"/>
          <p:cNvSpPr/>
          <p:nvPr userDrawn="1"/>
        </p:nvSpPr>
        <p:spPr>
          <a:xfrm>
            <a:off x="1" y="0"/>
            <a:ext cx="245873" cy="68580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nvGrpSpPr>
          <p:cNvPr id="16" name="Group 15"/>
          <p:cNvGrpSpPr/>
          <p:nvPr userDrawn="1"/>
        </p:nvGrpSpPr>
        <p:grpSpPr>
          <a:xfrm>
            <a:off x="10993305" y="0"/>
            <a:ext cx="724503" cy="1174568"/>
            <a:chOff x="8244978" y="8"/>
            <a:chExt cx="543377" cy="880926"/>
          </a:xfrm>
          <a:solidFill>
            <a:schemeClr val="tx2"/>
          </a:solidFill>
        </p:grpSpPr>
        <p:sp>
          <p:nvSpPr>
            <p:cNvPr id="17" name="Flowchart: Off-page Connector 16"/>
            <p:cNvSpPr/>
            <p:nvPr userDrawn="1"/>
          </p:nvSpPr>
          <p:spPr>
            <a:xfrm>
              <a:off x="8244978" y="8"/>
              <a:ext cx="543377" cy="880926"/>
            </a:xfrm>
            <a:prstGeom prst="flowChartOffpageConnector">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a:grpFill/>
          </p:spPr>
        </p:pic>
      </p:grpSp>
    </p:spTree>
    <p:extLst>
      <p:ext uri="{BB962C8B-B14F-4D97-AF65-F5344CB8AC3E}">
        <p14:creationId xmlns:p14="http://schemas.microsoft.com/office/powerpoint/2010/main" val="700328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martArt White Background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Kansas leads the world in the success of each student.</a:t>
            </a:r>
          </a:p>
        </p:txBody>
      </p:sp>
      <p:sp>
        <p:nvSpPr>
          <p:cNvPr id="4" name="Slide Number Placeholder 3"/>
          <p:cNvSpPr>
            <a:spLocks noGrp="1"/>
          </p:cNvSpPr>
          <p:nvPr>
            <p:ph type="sldNum" sz="quarter" idx="11"/>
          </p:nvPr>
        </p:nvSpPr>
        <p:spPr/>
        <p:txBody>
          <a:bodyPr/>
          <a:lstStyle/>
          <a:p>
            <a:fld id="{82753B9A-EE3B-9E49-8C7A-EB4BACD1431E}" type="slidenum">
              <a:rPr lang="en-US" smtClean="0"/>
              <a:t>‹#›</a:t>
            </a:fld>
            <a:endParaRPr lang="en-US" dirty="0"/>
          </a:p>
        </p:txBody>
      </p:sp>
      <p:sp>
        <p:nvSpPr>
          <p:cNvPr id="5" name="Date Placeholder 4"/>
          <p:cNvSpPr>
            <a:spLocks noGrp="1"/>
          </p:cNvSpPr>
          <p:nvPr>
            <p:ph type="dt" sz="half" idx="12"/>
          </p:nvPr>
        </p:nvSpPr>
        <p:spPr>
          <a:xfrm>
            <a:off x="522513" y="6356351"/>
            <a:ext cx="2915667" cy="365125"/>
          </a:xfrm>
        </p:spPr>
        <p:txBody>
          <a:bodyPr/>
          <a:lstStyle/>
          <a:p>
            <a:fld id="{A6B1562E-A5C8-9F43-9794-799EA76A6F53}" type="datetimeFigureOut">
              <a:rPr lang="en-US" smtClean="0"/>
              <a:pPr/>
              <a:t>8/30/2021</a:t>
            </a:fld>
            <a:endParaRPr lang="en-US" dirty="0"/>
          </a:p>
        </p:txBody>
      </p:sp>
      <p:sp>
        <p:nvSpPr>
          <p:cNvPr id="7" name="SmartArt Placeholder 6"/>
          <p:cNvSpPr>
            <a:spLocks noGrp="1"/>
          </p:cNvSpPr>
          <p:nvPr>
            <p:ph type="dgm" sz="quarter" idx="13"/>
          </p:nvPr>
        </p:nvSpPr>
        <p:spPr>
          <a:xfrm>
            <a:off x="522514" y="11"/>
            <a:ext cx="10470791" cy="6259916"/>
          </a:xfrm>
        </p:spPr>
        <p:txBody>
          <a:bodyPr/>
          <a:lstStyle/>
          <a:p>
            <a:endParaRPr lang="en-US" dirty="0"/>
          </a:p>
        </p:txBody>
      </p:sp>
      <p:sp>
        <p:nvSpPr>
          <p:cNvPr id="11" name="Rectangle 10"/>
          <p:cNvSpPr/>
          <p:nvPr userDrawn="1"/>
        </p:nvSpPr>
        <p:spPr>
          <a:xfrm>
            <a:off x="1" y="0"/>
            <a:ext cx="245873" cy="68580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nvGrpSpPr>
          <p:cNvPr id="16" name="Group 15"/>
          <p:cNvGrpSpPr/>
          <p:nvPr userDrawn="1"/>
        </p:nvGrpSpPr>
        <p:grpSpPr>
          <a:xfrm>
            <a:off x="10993305" y="11"/>
            <a:ext cx="724503" cy="1174568"/>
            <a:chOff x="8244978" y="8"/>
            <a:chExt cx="543377" cy="880926"/>
          </a:xfrm>
        </p:grpSpPr>
        <p:sp>
          <p:nvSpPr>
            <p:cNvPr id="17" name="Flowchart: Off-page Connector 16"/>
            <p:cNvSpPr/>
            <p:nvPr userDrawn="1"/>
          </p:nvSpPr>
          <p:spPr>
            <a:xfrm>
              <a:off x="8244978" y="8"/>
              <a:ext cx="543377" cy="880926"/>
            </a:xfrm>
            <a:prstGeom prst="flowChartOffpageConnector">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p:spPr>
        </p:pic>
      </p:grpSp>
    </p:spTree>
    <p:extLst>
      <p:ext uri="{BB962C8B-B14F-4D97-AF65-F5344CB8AC3E}">
        <p14:creationId xmlns:p14="http://schemas.microsoft.com/office/powerpoint/2010/main" val="42060775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ChangeAspect="1"/>
          </p:cNvSpPr>
          <p:nvPr>
            <p:ph type="title" hasCustomPrompt="1"/>
          </p:nvPr>
        </p:nvSpPr>
        <p:spPr/>
        <p:txBody>
          <a:bodyPr>
            <a:normAutofit/>
          </a:bodyPr>
          <a:lstStyle>
            <a:lvl1pPr>
              <a:defRPr b="1"/>
            </a:lvl1pPr>
          </a:lstStyle>
          <a:p>
            <a:r>
              <a:rPr lang="en-US" dirty="0"/>
              <a:t>CLICK TO EDIT MASTER TITLE STYLE</a:t>
            </a:r>
          </a:p>
        </p:txBody>
      </p:sp>
      <p:sp>
        <p:nvSpPr>
          <p:cNvPr id="3" name="Content Placeholder 2"/>
          <p:cNvSpPr>
            <a:spLocks noGrp="1" noChangeAspect="1"/>
          </p:cNvSpPr>
          <p:nvPr>
            <p:ph sz="half" idx="1"/>
          </p:nvPr>
        </p:nvSpPr>
        <p:spPr>
          <a:xfrm>
            <a:off x="1157726" y="1600201"/>
            <a:ext cx="4836673"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noChangeAspect="1"/>
          </p:cNvSpPr>
          <p:nvPr>
            <p:ph sz="half" idx="2"/>
          </p:nvPr>
        </p:nvSpPr>
        <p:spPr>
          <a:xfrm>
            <a:off x="6197600" y="1600201"/>
            <a:ext cx="4611272"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B1562E-A5C8-9F43-9794-799EA76A6F53}" type="datetimeFigureOut">
              <a:rPr lang="en-US" smtClean="0"/>
              <a:t>8/30/2021</a:t>
            </a:fld>
            <a:endParaRPr lang="en-US" dirty="0"/>
          </a:p>
        </p:txBody>
      </p:sp>
      <p:sp>
        <p:nvSpPr>
          <p:cNvPr id="6" name="Footer Placeholder 5"/>
          <p:cNvSpPr>
            <a:spLocks noGrp="1"/>
          </p:cNvSpPr>
          <p:nvPr>
            <p:ph type="ftr" sz="quarter" idx="11"/>
          </p:nvPr>
        </p:nvSpPr>
        <p:spPr/>
        <p:txBody>
          <a:bodyPr/>
          <a:lstStyle/>
          <a:p>
            <a:r>
              <a:rPr lang="en-US" dirty="0"/>
              <a:t>Kansas leads the world in the success of each student.</a:t>
            </a:r>
          </a:p>
        </p:txBody>
      </p:sp>
      <p:sp>
        <p:nvSpPr>
          <p:cNvPr id="7" name="Slide Number Placeholder 6"/>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32029365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noChangeAspect="1"/>
          </p:cNvSpPr>
          <p:nvPr>
            <p:ph type="body" idx="1"/>
          </p:nvPr>
        </p:nvSpPr>
        <p:spPr>
          <a:xfrm>
            <a:off x="1157726" y="1535113"/>
            <a:ext cx="4838791" cy="639763"/>
          </a:xfrm>
        </p:spPr>
        <p:txBody>
          <a:bodyPr anchor="b">
            <a:noAutofit/>
          </a:bodyPr>
          <a:lstStyle>
            <a:lvl1pPr marL="0" indent="0">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1157726" y="2174875"/>
            <a:ext cx="4838791" cy="3951288"/>
          </a:xfrm>
        </p:spPr>
        <p:txBody>
          <a:bodyPr/>
          <a:lstStyle>
            <a:lvl1pPr>
              <a:defRPr sz="2667"/>
            </a:lvl1pPr>
            <a:lvl2pPr>
              <a:defRPr sz="2400"/>
            </a:lvl2pPr>
            <a:lvl3pPr>
              <a:defRPr sz="2133"/>
            </a:lvl3pPr>
            <a:lvl4pPr>
              <a:defRPr sz="1867"/>
            </a:lvl4pPr>
            <a:lvl5pPr>
              <a:defRPr sz="1867"/>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noChangeAspect="1"/>
          </p:cNvSpPr>
          <p:nvPr>
            <p:ph type="body" sz="quarter" idx="3"/>
          </p:nvPr>
        </p:nvSpPr>
        <p:spPr>
          <a:xfrm>
            <a:off x="6193369" y="1535113"/>
            <a:ext cx="4615504" cy="639763"/>
          </a:xfrm>
        </p:spPr>
        <p:txBody>
          <a:bodyPr anchor="b">
            <a:noAutofit/>
          </a:bodyPr>
          <a:lstStyle>
            <a:lvl1pPr marL="0" indent="0">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noChangeAspect="1"/>
          </p:cNvSpPr>
          <p:nvPr>
            <p:ph sz="quarter" idx="4"/>
          </p:nvPr>
        </p:nvSpPr>
        <p:spPr>
          <a:xfrm>
            <a:off x="6193369" y="2174875"/>
            <a:ext cx="4615504" cy="3951288"/>
          </a:xfrm>
        </p:spPr>
        <p:txBody>
          <a:bodyPr/>
          <a:lstStyle>
            <a:lvl1pPr>
              <a:defRPr sz="2667"/>
            </a:lvl1pPr>
            <a:lvl2pPr>
              <a:defRPr sz="2400"/>
            </a:lvl2pPr>
            <a:lvl3pPr>
              <a:defRPr sz="2400"/>
            </a:lvl3pPr>
            <a:lvl4pPr>
              <a:defRPr sz="1867"/>
            </a:lvl4pPr>
            <a:lvl5pPr>
              <a:defRPr sz="1867"/>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6B1562E-A5C8-9F43-9794-799EA76A6F53}" type="datetimeFigureOut">
              <a:rPr lang="en-US" smtClean="0"/>
              <a:t>8/30/2021</a:t>
            </a:fld>
            <a:endParaRPr lang="en-US" dirty="0"/>
          </a:p>
        </p:txBody>
      </p:sp>
      <p:sp>
        <p:nvSpPr>
          <p:cNvPr id="8" name="Footer Placeholder 7"/>
          <p:cNvSpPr>
            <a:spLocks noGrp="1"/>
          </p:cNvSpPr>
          <p:nvPr>
            <p:ph type="ftr" sz="quarter" idx="11"/>
          </p:nvPr>
        </p:nvSpPr>
        <p:spPr/>
        <p:txBody>
          <a:bodyPr/>
          <a:lstStyle/>
          <a:p>
            <a:r>
              <a:rPr lang="en-US" dirty="0"/>
              <a:t>Kansas leads the world in the success of each student.</a:t>
            </a:r>
          </a:p>
        </p:txBody>
      </p:sp>
      <p:sp>
        <p:nvSpPr>
          <p:cNvPr id="9" name="Slide Number Placeholder 8"/>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22891700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p>
            <a:r>
              <a:rPr lang="en-US" dirty="0"/>
              <a:t>CLICK TO EDIT MASTER TITLE STYLE</a:t>
            </a:r>
          </a:p>
        </p:txBody>
      </p:sp>
      <p:sp>
        <p:nvSpPr>
          <p:cNvPr id="3" name="Date Placeholder 2"/>
          <p:cNvSpPr>
            <a:spLocks noGrp="1"/>
          </p:cNvSpPr>
          <p:nvPr>
            <p:ph type="dt" sz="half" idx="10"/>
          </p:nvPr>
        </p:nvSpPr>
        <p:spPr/>
        <p:txBody>
          <a:bodyPr/>
          <a:lstStyle/>
          <a:p>
            <a:fld id="{A6B1562E-A5C8-9F43-9794-799EA76A6F53}" type="datetimeFigureOut">
              <a:rPr lang="en-US" smtClean="0"/>
              <a:t>8/30/2021</a:t>
            </a:fld>
            <a:endParaRPr lang="en-US" dirty="0"/>
          </a:p>
        </p:txBody>
      </p:sp>
      <p:sp>
        <p:nvSpPr>
          <p:cNvPr id="4" name="Footer Placeholder 3"/>
          <p:cNvSpPr>
            <a:spLocks noGrp="1"/>
          </p:cNvSpPr>
          <p:nvPr>
            <p:ph type="ftr" sz="quarter" idx="11"/>
          </p:nvPr>
        </p:nvSpPr>
        <p:spPr/>
        <p:txBody>
          <a:bodyPr/>
          <a:lstStyle/>
          <a:p>
            <a:r>
              <a:rPr lang="en-US" dirty="0"/>
              <a:t>Kansas leads the world in the success of each student.</a:t>
            </a:r>
          </a:p>
        </p:txBody>
      </p:sp>
      <p:sp>
        <p:nvSpPr>
          <p:cNvPr id="5" name="Slide Number Placeholder 4"/>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32225728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1562E-A5C8-9F43-9794-799EA76A6F53}" type="datetimeFigureOut">
              <a:rPr lang="en-US" smtClean="0"/>
              <a:t>8/30/2021</a:t>
            </a:fld>
            <a:endParaRPr lang="en-US" dirty="0"/>
          </a:p>
        </p:txBody>
      </p:sp>
      <p:sp>
        <p:nvSpPr>
          <p:cNvPr id="3" name="Footer Placeholder 2"/>
          <p:cNvSpPr>
            <a:spLocks noGrp="1"/>
          </p:cNvSpPr>
          <p:nvPr>
            <p:ph type="ftr" sz="quarter" idx="11"/>
          </p:nvPr>
        </p:nvSpPr>
        <p:spPr/>
        <p:txBody>
          <a:bodyPr/>
          <a:lstStyle/>
          <a:p>
            <a:r>
              <a:rPr lang="en-US" dirty="0"/>
              <a:t>Kansas leads the world in the success of each student.</a:t>
            </a:r>
          </a:p>
        </p:txBody>
      </p:sp>
      <p:sp>
        <p:nvSpPr>
          <p:cNvPr id="4" name="Slide Number Placeholder 3"/>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753208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3"/>
            <a:ext cx="8610600" cy="688099"/>
          </a:xfrm>
          <a:prstGeom prst="rect">
            <a:avLst/>
          </a:prstGeom>
        </p:spPr>
        <p:txBody>
          <a:bodyPr>
            <a:normAutofit/>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529773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noChangeAspect="1"/>
          </p:cNvSpPr>
          <p:nvPr>
            <p:ph type="title" hasCustomPrompt="1"/>
          </p:nvPr>
        </p:nvSpPr>
        <p:spPr>
          <a:xfrm>
            <a:off x="1157725" y="273049"/>
            <a:ext cx="3462960" cy="1745291"/>
          </a:xfrm>
        </p:spPr>
        <p:txBody>
          <a:bodyPr anchor="b">
            <a:normAutofit/>
          </a:bodyPr>
          <a:lstStyle>
            <a:lvl1pPr algn="l">
              <a:defRPr sz="2667" b="1"/>
            </a:lvl1pPr>
          </a:lstStyle>
          <a:p>
            <a:r>
              <a:rPr lang="en-US" dirty="0"/>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733"/>
            </a:lvl1pPr>
            <a:lvl2pPr>
              <a:defRPr sz="3200"/>
            </a:lvl2pPr>
            <a:lvl3pPr>
              <a:defRPr sz="2667"/>
            </a:lvl3pPr>
            <a:lvl4pPr>
              <a:defRPr sz="2400"/>
            </a:lvl4pPr>
            <a:lvl5pPr>
              <a:defRPr sz="2400"/>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noChangeAspect="1"/>
          </p:cNvSpPr>
          <p:nvPr>
            <p:ph type="body" sz="half" idx="2"/>
          </p:nvPr>
        </p:nvSpPr>
        <p:spPr>
          <a:xfrm>
            <a:off x="1157725" y="2018340"/>
            <a:ext cx="3462960" cy="4107824"/>
          </a:xfrm>
        </p:spPr>
        <p:txBody>
          <a:bodyPr>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A6B1562E-A5C8-9F43-9794-799EA76A6F53}" type="datetimeFigureOut">
              <a:rPr lang="en-US" smtClean="0"/>
              <a:t>8/30/2021</a:t>
            </a:fld>
            <a:endParaRPr lang="en-US" dirty="0"/>
          </a:p>
        </p:txBody>
      </p:sp>
      <p:sp>
        <p:nvSpPr>
          <p:cNvPr id="6" name="Footer Placeholder 5"/>
          <p:cNvSpPr>
            <a:spLocks noGrp="1"/>
          </p:cNvSpPr>
          <p:nvPr>
            <p:ph type="ftr" sz="quarter" idx="11"/>
          </p:nvPr>
        </p:nvSpPr>
        <p:spPr/>
        <p:txBody>
          <a:bodyPr/>
          <a:lstStyle/>
          <a:p>
            <a:r>
              <a:rPr lang="en-US" dirty="0"/>
              <a:t>Kansas leads the world in the success of each student.</a:t>
            </a:r>
          </a:p>
        </p:txBody>
      </p:sp>
      <p:sp>
        <p:nvSpPr>
          <p:cNvPr id="7" name="Slide Number Placeholder 6"/>
          <p:cNvSpPr>
            <a:spLocks noGrp="1"/>
          </p:cNvSpPr>
          <p:nvPr>
            <p:ph type="sldNum" sz="quarter" idx="12"/>
          </p:nvPr>
        </p:nvSpPr>
        <p:spPr/>
        <p:txBody>
          <a:bodyPr/>
          <a:lstStyle/>
          <a:p>
            <a:fld id="{82753B9A-EE3B-9E49-8C7A-EB4BACD1431E}" type="slidenum">
              <a:rPr lang="en-US" smtClean="0"/>
              <a:t>‹#›</a:t>
            </a:fld>
            <a:endParaRPr lang="en-US" dirty="0"/>
          </a:p>
        </p:txBody>
      </p:sp>
      <p:sp>
        <p:nvSpPr>
          <p:cNvPr id="9" name="Rectangle 8"/>
          <p:cNvSpPr/>
          <p:nvPr userDrawn="1"/>
        </p:nvSpPr>
        <p:spPr>
          <a:xfrm>
            <a:off x="1" y="0"/>
            <a:ext cx="1024537" cy="68580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2311567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7725" y="4800600"/>
            <a:ext cx="9651145" cy="566739"/>
          </a:xfrm>
        </p:spPr>
        <p:txBody>
          <a:bodyPr anchor="b"/>
          <a:lstStyle>
            <a:lvl1pPr algn="l">
              <a:defRPr sz="2667" b="1"/>
            </a:lvl1pPr>
          </a:lstStyle>
          <a:p>
            <a:r>
              <a:rPr lang="en-US"/>
              <a:t>Click to edit Master title style</a:t>
            </a:r>
          </a:p>
        </p:txBody>
      </p:sp>
      <p:sp>
        <p:nvSpPr>
          <p:cNvPr id="3" name="Picture Placeholder 2"/>
          <p:cNvSpPr>
            <a:spLocks noGrp="1" noChangeAspect="1"/>
          </p:cNvSpPr>
          <p:nvPr>
            <p:ph type="pic" idx="1"/>
          </p:nvPr>
        </p:nvSpPr>
        <p:spPr>
          <a:xfrm>
            <a:off x="1157726" y="-1"/>
            <a:ext cx="9651145" cy="4616449"/>
          </a:xfrm>
          <a:solidFill>
            <a:schemeClr val="accent1"/>
          </a:solidFill>
        </p:spPr>
        <p:txBody>
          <a:bodyPr lIns="0" tIns="0" rIns="0" bIns="0"/>
          <a:lstStyle>
            <a:lvl1pPr marL="0" indent="0">
              <a:buNone/>
              <a:defRPr sz="4267">
                <a:solidFill>
                  <a:schemeClr val="accent1"/>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1157725" y="5367338"/>
            <a:ext cx="9651145"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6B1562E-A5C8-9F43-9794-799EA76A6F53}" type="datetimeFigureOut">
              <a:rPr lang="en-US" smtClean="0"/>
              <a:t>8/30/2021</a:t>
            </a:fld>
            <a:endParaRPr lang="en-US" dirty="0"/>
          </a:p>
        </p:txBody>
      </p:sp>
      <p:sp>
        <p:nvSpPr>
          <p:cNvPr id="6" name="Footer Placeholder 5"/>
          <p:cNvSpPr>
            <a:spLocks noGrp="1"/>
          </p:cNvSpPr>
          <p:nvPr>
            <p:ph type="ftr" sz="quarter" idx="11"/>
          </p:nvPr>
        </p:nvSpPr>
        <p:spPr>
          <a:xfrm>
            <a:off x="4165599" y="6356351"/>
            <a:ext cx="6643272" cy="365125"/>
          </a:xfrm>
        </p:spPr>
        <p:txBody>
          <a:bodyPr lIns="0" tIns="0" rIns="0" bIns="0"/>
          <a:lstStyle/>
          <a:p>
            <a:endParaRPr lang="en-US" dirty="0"/>
          </a:p>
        </p:txBody>
      </p:sp>
      <p:sp>
        <p:nvSpPr>
          <p:cNvPr id="7" name="Slide Number Placeholder 6"/>
          <p:cNvSpPr>
            <a:spLocks noGrp="1"/>
          </p:cNvSpPr>
          <p:nvPr>
            <p:ph type="sldNum" sz="quarter" idx="12"/>
          </p:nvPr>
        </p:nvSpPr>
        <p:spPr>
          <a:xfrm>
            <a:off x="10993291" y="6356351"/>
            <a:ext cx="819629" cy="365125"/>
          </a:xfrm>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26202535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B1562E-A5C8-9F43-9794-799EA76A6F53}" type="datetimeFigureOut">
              <a:rPr lang="en-US" smtClean="0"/>
              <a:t>8/30/2021</a:t>
            </a:fld>
            <a:endParaRPr lang="en-US" dirty="0"/>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22964738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7725" y="274639"/>
            <a:ext cx="7478275"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6B1562E-A5C8-9F43-9794-799EA76A6F53}" type="datetimeFigureOut">
              <a:rPr lang="en-US" smtClean="0"/>
              <a:t>8/30/2021</a:t>
            </a:fld>
            <a:endParaRPr lang="en-US" dirty="0"/>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32118596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70" indent="0" algn="r">
              <a:buNone/>
              <a:defRPr i="1">
                <a:solidFill>
                  <a:schemeClr val="bg1"/>
                </a:solidFill>
              </a:defRPr>
            </a:lvl2pPr>
            <a:lvl3pPr marL="1219140" indent="0" algn="ctr">
              <a:buNone/>
              <a:defRPr i="1">
                <a:solidFill>
                  <a:schemeClr val="bg1"/>
                </a:solidFill>
              </a:defRPr>
            </a:lvl3pPr>
            <a:lvl4pPr marL="1828709" indent="0" algn="ctr">
              <a:buNone/>
              <a:defRPr i="1">
                <a:solidFill>
                  <a:schemeClr val="bg1"/>
                </a:solidFill>
              </a:defRPr>
            </a:lvl4pPr>
            <a:lvl5pPr marL="2438278"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13897603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9905ACC-4A08-4B81-A1E3-F45CB72038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0" y="6464"/>
            <a:ext cx="10287000" cy="6845072"/>
          </a:xfrm>
          <a:prstGeom prst="rect">
            <a:avLst/>
          </a:prstGeom>
        </p:spPr>
      </p:pic>
      <p:sp>
        <p:nvSpPr>
          <p:cNvPr id="4" name="Rectangle 3">
            <a:extLst>
              <a:ext uri="{FF2B5EF4-FFF2-40B4-BE49-F238E27FC236}">
                <a16:creationId xmlns:a16="http://schemas.microsoft.com/office/drawing/2014/main" id="{07E2D6DE-E0FA-4AAE-BD18-60E026F6729E}"/>
              </a:ext>
            </a:extLst>
          </p:cNvPr>
          <p:cNvSpPr/>
          <p:nvPr userDrawn="1"/>
        </p:nvSpPr>
        <p:spPr>
          <a:xfrm flipV="1">
            <a:off x="1900238" y="5029200"/>
            <a:ext cx="10291762" cy="1401763"/>
          </a:xfrm>
          <a:prstGeom prst="rect">
            <a:avLst/>
          </a:prstGeom>
          <a:solidFill>
            <a:srgbClr val="BCA493">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a:extLst>
              <a:ext uri="{FF2B5EF4-FFF2-40B4-BE49-F238E27FC236}">
                <a16:creationId xmlns:a16="http://schemas.microsoft.com/office/drawing/2014/main" id="{B6977B0C-06D4-4A4D-823D-B64BAEF436E5}"/>
              </a:ext>
            </a:extLst>
          </p:cNvPr>
          <p:cNvSpPr/>
          <p:nvPr userDrawn="1"/>
        </p:nvSpPr>
        <p:spPr>
          <a:xfrm rot="5400000">
            <a:off x="-2476500" y="2476500"/>
            <a:ext cx="6858000" cy="1905000"/>
          </a:xfrm>
          <a:prstGeom prst="rect">
            <a:avLst/>
          </a:prstGeom>
          <a:solidFill>
            <a:srgbClr val="2F55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10">
            <a:extLst>
              <a:ext uri="{FF2B5EF4-FFF2-40B4-BE49-F238E27FC236}">
                <a16:creationId xmlns:a16="http://schemas.microsoft.com/office/drawing/2014/main" id="{0C16C1E0-0190-4F16-9515-B8F7335DF5C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3513" y="5111750"/>
            <a:ext cx="157797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8"/>
          <p:cNvSpPr>
            <a:spLocks noGrp="1"/>
          </p:cNvSpPr>
          <p:nvPr>
            <p:ph type="body" sz="quarter" idx="13"/>
          </p:nvPr>
        </p:nvSpPr>
        <p:spPr>
          <a:xfrm>
            <a:off x="1741488" y="2590800"/>
            <a:ext cx="10287002" cy="990600"/>
          </a:xfrm>
          <a:prstGeom prst="rect">
            <a:avLst/>
          </a:prstGeom>
        </p:spPr>
        <p:txBody>
          <a:bodyPr>
            <a:normAutofit/>
          </a:bodyPr>
          <a:lstStyle>
            <a:lvl1pPr marL="0" indent="0" algn="ctr">
              <a:buNone/>
              <a:defRPr sz="4000">
                <a:solidFill>
                  <a:schemeClr val="tx1"/>
                </a:solidFill>
                <a:latin typeface="Arial" panose="020B0604020202020204" pitchFamily="34" charset="0"/>
                <a:cs typeface="Arial" panose="020B0604020202020204" pitchFamily="34" charset="0"/>
              </a:defRPr>
            </a:lvl1pPr>
            <a:lvl2pPr marL="342900" indent="0" algn="ctr">
              <a:buNone/>
              <a:defRPr sz="2900">
                <a:solidFill>
                  <a:schemeClr val="tx1"/>
                </a:solidFill>
                <a:latin typeface="Arial" panose="020B0604020202020204" pitchFamily="34" charset="0"/>
                <a:cs typeface="Arial" panose="020B0604020202020204" pitchFamily="34" charset="0"/>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5686073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784E3F-0510-4625-8B66-C9078EB19A4A}"/>
              </a:ext>
            </a:extLst>
          </p:cNvPr>
          <p:cNvSpPr/>
          <p:nvPr userDrawn="1"/>
        </p:nvSpPr>
        <p:spPr>
          <a:xfrm>
            <a:off x="0" y="-9525"/>
            <a:ext cx="12192000" cy="941388"/>
          </a:xfrm>
          <a:prstGeom prst="rect">
            <a:avLst/>
          </a:prstGeom>
          <a:solidFill>
            <a:srgbClr val="2F559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a:extLst>
              <a:ext uri="{FF2B5EF4-FFF2-40B4-BE49-F238E27FC236}">
                <a16:creationId xmlns:a16="http://schemas.microsoft.com/office/drawing/2014/main" id="{A71D4746-83A7-41C9-B2B3-F4E35EE1728C}"/>
              </a:ext>
            </a:extLst>
          </p:cNvPr>
          <p:cNvSpPr/>
          <p:nvPr userDrawn="1"/>
        </p:nvSpPr>
        <p:spPr>
          <a:xfrm>
            <a:off x="0" y="6529388"/>
            <a:ext cx="12192000" cy="334962"/>
          </a:xfrm>
          <a:prstGeom prst="rect">
            <a:avLst/>
          </a:prstGeom>
          <a:solidFill>
            <a:srgbClr val="2F559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TextBox 5">
            <a:extLst>
              <a:ext uri="{FF2B5EF4-FFF2-40B4-BE49-F238E27FC236}">
                <a16:creationId xmlns:a16="http://schemas.microsoft.com/office/drawing/2014/main" id="{A51CF80A-5423-44CE-908F-E9DD88FA2776}"/>
              </a:ext>
            </a:extLst>
          </p:cNvPr>
          <p:cNvSpPr txBox="1">
            <a:spLocks noChangeArrowheads="1"/>
          </p:cNvSpPr>
          <p:nvPr userDrawn="1"/>
        </p:nvSpPr>
        <p:spPr bwMode="auto">
          <a:xfrm>
            <a:off x="2857500" y="6472238"/>
            <a:ext cx="6465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i="1" dirty="0">
                <a:solidFill>
                  <a:schemeClr val="bg1"/>
                </a:solidFill>
                <a:latin typeface="Times New Roman" panose="02020603050405020304" pitchFamily="18" charset="0"/>
                <a:cs typeface="Times New Roman" panose="02020603050405020304" pitchFamily="18" charset="0"/>
              </a:rPr>
              <a:t>To protect and improve the health and environment of all Kansans</a:t>
            </a:r>
          </a:p>
        </p:txBody>
      </p:sp>
      <p:pic>
        <p:nvPicPr>
          <p:cNvPr id="7" name="Picture 10">
            <a:extLst>
              <a:ext uri="{FF2B5EF4-FFF2-40B4-BE49-F238E27FC236}">
                <a16:creationId xmlns:a16="http://schemas.microsoft.com/office/drawing/2014/main" id="{C2790EE8-0D9E-4E4F-B801-A45250A677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863" y="98425"/>
            <a:ext cx="10207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p:nvPr>
        </p:nvSpPr>
        <p:spPr>
          <a:xfrm>
            <a:off x="266701" y="1066800"/>
            <a:ext cx="11620500" cy="5257800"/>
          </a:xfrm>
          <a:prstGeom prst="rect">
            <a:avLst/>
          </a:prstGeom>
        </p:spPr>
        <p:txBody>
          <a:bodyPr/>
          <a:lstStyle>
            <a:lvl1pPr marL="0" indent="0">
              <a:buNone/>
              <a:defRPr sz="3600">
                <a:solidFill>
                  <a:srgbClr val="2F5597"/>
                </a:solidFill>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1393179" y="210897"/>
            <a:ext cx="9753600" cy="548640"/>
          </a:xfrm>
          <a:prstGeom prst="rect">
            <a:avLst/>
          </a:prstGeom>
        </p:spPr>
        <p:txBody>
          <a:bodyPr>
            <a:no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188627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lor Bullet Title-Content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9BBC82-8748-4411-8786-8CCE24C66007}"/>
              </a:ext>
            </a:extLst>
          </p:cNvPr>
          <p:cNvSpPr/>
          <p:nvPr userDrawn="1"/>
        </p:nvSpPr>
        <p:spPr>
          <a:xfrm>
            <a:off x="0" y="-9525"/>
            <a:ext cx="12192000" cy="941388"/>
          </a:xfrm>
          <a:prstGeom prst="rect">
            <a:avLst/>
          </a:prstGeom>
          <a:solidFill>
            <a:srgbClr val="2F559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6595A904-93F0-447E-8F8A-342F0E0F904C}"/>
              </a:ext>
            </a:extLst>
          </p:cNvPr>
          <p:cNvSpPr/>
          <p:nvPr userDrawn="1"/>
        </p:nvSpPr>
        <p:spPr>
          <a:xfrm>
            <a:off x="0" y="6529388"/>
            <a:ext cx="12192000" cy="334962"/>
          </a:xfrm>
          <a:prstGeom prst="rect">
            <a:avLst/>
          </a:prstGeom>
          <a:solidFill>
            <a:srgbClr val="2F559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extBox 6">
            <a:extLst>
              <a:ext uri="{FF2B5EF4-FFF2-40B4-BE49-F238E27FC236}">
                <a16:creationId xmlns:a16="http://schemas.microsoft.com/office/drawing/2014/main" id="{AC4E632B-EFDD-4FD3-BA2C-C8DFF3762559}"/>
              </a:ext>
            </a:extLst>
          </p:cNvPr>
          <p:cNvSpPr txBox="1">
            <a:spLocks noChangeArrowheads="1"/>
          </p:cNvSpPr>
          <p:nvPr userDrawn="1"/>
        </p:nvSpPr>
        <p:spPr bwMode="auto">
          <a:xfrm>
            <a:off x="2857500" y="6472238"/>
            <a:ext cx="6465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i="1" dirty="0">
                <a:solidFill>
                  <a:schemeClr val="bg1"/>
                </a:solidFill>
                <a:latin typeface="Times New Roman" panose="02020603050405020304" pitchFamily="18" charset="0"/>
                <a:cs typeface="Times New Roman" panose="02020603050405020304" pitchFamily="18" charset="0"/>
              </a:rPr>
              <a:t>To protect and improve the health and environment of all Kansans</a:t>
            </a:r>
          </a:p>
        </p:txBody>
      </p:sp>
      <p:pic>
        <p:nvPicPr>
          <p:cNvPr id="8" name="Picture 6">
            <a:extLst>
              <a:ext uri="{FF2B5EF4-FFF2-40B4-BE49-F238E27FC236}">
                <a16:creationId xmlns:a16="http://schemas.microsoft.com/office/drawing/2014/main" id="{DE325ED4-84E8-4A87-90CD-DF84B34A949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863" y="98425"/>
            <a:ext cx="10207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p:nvPr>
        </p:nvSpPr>
        <p:spPr>
          <a:xfrm>
            <a:off x="285751" y="1882353"/>
            <a:ext cx="11620500" cy="4442247"/>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9"/>
          <p:cNvSpPr>
            <a:spLocks noGrp="1"/>
          </p:cNvSpPr>
          <p:nvPr>
            <p:ph type="body" sz="quarter" idx="11"/>
          </p:nvPr>
        </p:nvSpPr>
        <p:spPr>
          <a:xfrm>
            <a:off x="286512" y="894801"/>
            <a:ext cx="11618976" cy="987552"/>
          </a:xfrm>
        </p:spPr>
        <p:txBody>
          <a:bodyPr anchor="ctr"/>
          <a:lstStyle>
            <a:lvl1pPr marL="0" indent="0" algn="l">
              <a:lnSpc>
                <a:spcPct val="100000"/>
              </a:lnSpc>
              <a:spcBef>
                <a:spcPts val="0"/>
              </a:spcBef>
              <a:buNone/>
              <a:defRPr sz="3600">
                <a:solidFill>
                  <a:srgbClr val="2F5597"/>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9" name="Title 7">
            <a:extLst>
              <a:ext uri="{FF2B5EF4-FFF2-40B4-BE49-F238E27FC236}">
                <a16:creationId xmlns:a16="http://schemas.microsoft.com/office/drawing/2014/main" id="{F33995C1-3338-4184-86BB-380070B1FAD9}"/>
              </a:ext>
            </a:extLst>
          </p:cNvPr>
          <p:cNvSpPr>
            <a:spLocks noGrp="1"/>
          </p:cNvSpPr>
          <p:nvPr>
            <p:ph type="title"/>
          </p:nvPr>
        </p:nvSpPr>
        <p:spPr>
          <a:xfrm>
            <a:off x="1393179" y="210897"/>
            <a:ext cx="9753600" cy="548640"/>
          </a:xfrm>
          <a:prstGeom prst="rect">
            <a:avLst/>
          </a:prstGeom>
        </p:spPr>
        <p:txBody>
          <a:bodyPr>
            <a:no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5108366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and Color Bullet Title-Content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0021F1-267E-4A82-A44C-E9380098179D}"/>
              </a:ext>
            </a:extLst>
          </p:cNvPr>
          <p:cNvSpPr/>
          <p:nvPr userDrawn="1"/>
        </p:nvSpPr>
        <p:spPr>
          <a:xfrm>
            <a:off x="0" y="-9525"/>
            <a:ext cx="12192000" cy="941388"/>
          </a:xfrm>
          <a:prstGeom prst="rect">
            <a:avLst/>
          </a:prstGeom>
          <a:solidFill>
            <a:srgbClr val="2F559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1AC1B05B-B9A8-4287-9D80-78FEE9550460}"/>
              </a:ext>
            </a:extLst>
          </p:cNvPr>
          <p:cNvSpPr/>
          <p:nvPr userDrawn="1"/>
        </p:nvSpPr>
        <p:spPr>
          <a:xfrm>
            <a:off x="0" y="6529388"/>
            <a:ext cx="12192000" cy="334962"/>
          </a:xfrm>
          <a:prstGeom prst="rect">
            <a:avLst/>
          </a:prstGeom>
          <a:solidFill>
            <a:srgbClr val="2F559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extBox 6">
            <a:extLst>
              <a:ext uri="{FF2B5EF4-FFF2-40B4-BE49-F238E27FC236}">
                <a16:creationId xmlns:a16="http://schemas.microsoft.com/office/drawing/2014/main" id="{1215BF5F-8082-420D-9DC7-EC897DA234E9}"/>
              </a:ext>
            </a:extLst>
          </p:cNvPr>
          <p:cNvSpPr txBox="1">
            <a:spLocks noChangeArrowheads="1"/>
          </p:cNvSpPr>
          <p:nvPr userDrawn="1"/>
        </p:nvSpPr>
        <p:spPr bwMode="auto">
          <a:xfrm>
            <a:off x="2857500" y="6472238"/>
            <a:ext cx="6465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i="1" dirty="0">
                <a:solidFill>
                  <a:schemeClr val="bg1"/>
                </a:solidFill>
                <a:latin typeface="Times New Roman" panose="02020603050405020304" pitchFamily="18" charset="0"/>
                <a:cs typeface="Times New Roman" panose="02020603050405020304" pitchFamily="18" charset="0"/>
              </a:rPr>
              <a:t>To protect and improve the health and environment of all Kansans</a:t>
            </a:r>
          </a:p>
        </p:txBody>
      </p:sp>
      <p:pic>
        <p:nvPicPr>
          <p:cNvPr id="8" name="Picture 6">
            <a:extLst>
              <a:ext uri="{FF2B5EF4-FFF2-40B4-BE49-F238E27FC236}">
                <a16:creationId xmlns:a16="http://schemas.microsoft.com/office/drawing/2014/main" id="{E96EDBF3-8FF4-4D95-B50D-C54BB24CA51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863" y="98425"/>
            <a:ext cx="10207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p:nvPr>
        </p:nvSpPr>
        <p:spPr>
          <a:xfrm>
            <a:off x="285752" y="1882353"/>
            <a:ext cx="6216649" cy="4442247"/>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9"/>
          <p:cNvSpPr>
            <a:spLocks noGrp="1"/>
          </p:cNvSpPr>
          <p:nvPr>
            <p:ph type="body" sz="quarter" idx="11"/>
          </p:nvPr>
        </p:nvSpPr>
        <p:spPr>
          <a:xfrm>
            <a:off x="286512" y="894801"/>
            <a:ext cx="11618976" cy="987552"/>
          </a:xfrm>
        </p:spPr>
        <p:txBody>
          <a:bodyPr anchor="ctr"/>
          <a:lstStyle>
            <a:lvl1pPr marL="0" indent="0" algn="l">
              <a:lnSpc>
                <a:spcPct val="100000"/>
              </a:lnSpc>
              <a:spcBef>
                <a:spcPts val="0"/>
              </a:spcBef>
              <a:buNone/>
              <a:defRPr sz="3600">
                <a:solidFill>
                  <a:srgbClr val="2F5597"/>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9" name="Title 7">
            <a:extLst>
              <a:ext uri="{FF2B5EF4-FFF2-40B4-BE49-F238E27FC236}">
                <a16:creationId xmlns:a16="http://schemas.microsoft.com/office/drawing/2014/main" id="{F167A87F-88F2-4DA5-97FD-E70B341A8BB4}"/>
              </a:ext>
            </a:extLst>
          </p:cNvPr>
          <p:cNvSpPr>
            <a:spLocks noGrp="1"/>
          </p:cNvSpPr>
          <p:nvPr>
            <p:ph type="title"/>
          </p:nvPr>
        </p:nvSpPr>
        <p:spPr>
          <a:xfrm>
            <a:off x="1393179" y="210897"/>
            <a:ext cx="9753600" cy="548640"/>
          </a:xfrm>
          <a:prstGeom prst="rect">
            <a:avLst/>
          </a:prstGeom>
        </p:spPr>
        <p:txBody>
          <a:bodyPr>
            <a:no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7362886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2FA35-4055-4AB0-8886-54A28AD2C5DB}"/>
              </a:ext>
            </a:extLst>
          </p:cNvPr>
          <p:cNvSpPr/>
          <p:nvPr userDrawn="1"/>
        </p:nvSpPr>
        <p:spPr>
          <a:xfrm>
            <a:off x="0" y="-9525"/>
            <a:ext cx="12192000" cy="941388"/>
          </a:xfrm>
          <a:prstGeom prst="rect">
            <a:avLst/>
          </a:prstGeom>
          <a:solidFill>
            <a:srgbClr val="2F559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a:extLst>
              <a:ext uri="{FF2B5EF4-FFF2-40B4-BE49-F238E27FC236}">
                <a16:creationId xmlns:a16="http://schemas.microsoft.com/office/drawing/2014/main" id="{79262B60-C779-4D31-AC51-5BF77CCCDED7}"/>
              </a:ext>
            </a:extLst>
          </p:cNvPr>
          <p:cNvSpPr/>
          <p:nvPr userDrawn="1"/>
        </p:nvSpPr>
        <p:spPr>
          <a:xfrm>
            <a:off x="0" y="6529388"/>
            <a:ext cx="12192000" cy="334962"/>
          </a:xfrm>
          <a:prstGeom prst="rect">
            <a:avLst/>
          </a:prstGeom>
          <a:solidFill>
            <a:srgbClr val="2F559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TextBox 5">
            <a:extLst>
              <a:ext uri="{FF2B5EF4-FFF2-40B4-BE49-F238E27FC236}">
                <a16:creationId xmlns:a16="http://schemas.microsoft.com/office/drawing/2014/main" id="{7A077B3A-B388-4636-A21F-BADF3B685EF8}"/>
              </a:ext>
            </a:extLst>
          </p:cNvPr>
          <p:cNvSpPr txBox="1">
            <a:spLocks noChangeArrowheads="1"/>
          </p:cNvSpPr>
          <p:nvPr userDrawn="1"/>
        </p:nvSpPr>
        <p:spPr bwMode="auto">
          <a:xfrm>
            <a:off x="2857500" y="6472238"/>
            <a:ext cx="6465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i="1" dirty="0">
                <a:solidFill>
                  <a:schemeClr val="bg1"/>
                </a:solidFill>
                <a:latin typeface="Times New Roman" panose="02020603050405020304" pitchFamily="18" charset="0"/>
                <a:cs typeface="Times New Roman" panose="02020603050405020304" pitchFamily="18" charset="0"/>
              </a:rPr>
              <a:t>To protect and improve the health and environment of all Kansans</a:t>
            </a:r>
          </a:p>
        </p:txBody>
      </p:sp>
      <p:pic>
        <p:nvPicPr>
          <p:cNvPr id="7" name="Picture 10">
            <a:extLst>
              <a:ext uri="{FF2B5EF4-FFF2-40B4-BE49-F238E27FC236}">
                <a16:creationId xmlns:a16="http://schemas.microsoft.com/office/drawing/2014/main" id="{ED526FF4-65F7-4032-8729-1C6C0C6EC0B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863" y="98425"/>
            <a:ext cx="10207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19"/>
          <p:cNvSpPr>
            <a:spLocks noGrp="1"/>
          </p:cNvSpPr>
          <p:nvPr>
            <p:ph type="body" sz="quarter" idx="10"/>
          </p:nvPr>
        </p:nvSpPr>
        <p:spPr>
          <a:xfrm>
            <a:off x="-152400" y="1258889"/>
            <a:ext cx="12192000" cy="1143000"/>
          </a:xfrm>
        </p:spPr>
        <p:txBody>
          <a:bodyPr anchor="ctr"/>
          <a:lstStyle>
            <a:lvl1pPr marL="0" indent="0" algn="ctr">
              <a:lnSpc>
                <a:spcPct val="100000"/>
              </a:lnSpc>
              <a:spcBef>
                <a:spcPts val="0"/>
              </a:spcBef>
              <a:buNone/>
              <a:defRPr sz="4400">
                <a:solidFill>
                  <a:srgbClr val="2F5597"/>
                </a:solidFill>
                <a:latin typeface="Arial" panose="020B0604020202020204" pitchFamily="34" charset="0"/>
                <a:cs typeface="Arial" panose="020B0604020202020204" pitchFamily="34" charset="0"/>
              </a:defRPr>
            </a:lvl1pPr>
          </a:lstStyle>
          <a:p>
            <a:pPr lvl="0"/>
            <a:r>
              <a:rPr lang="en-US" dirty="0"/>
              <a:t>Edit Master text styles</a:t>
            </a:r>
          </a:p>
        </p:txBody>
      </p:sp>
      <p:sp>
        <p:nvSpPr>
          <p:cNvPr id="16" name="Title 7">
            <a:extLst>
              <a:ext uri="{FF2B5EF4-FFF2-40B4-BE49-F238E27FC236}">
                <a16:creationId xmlns:a16="http://schemas.microsoft.com/office/drawing/2014/main" id="{858030FE-1A15-4160-BDA6-C9E09E6FECCF}"/>
              </a:ext>
            </a:extLst>
          </p:cNvPr>
          <p:cNvSpPr>
            <a:spLocks noGrp="1"/>
          </p:cNvSpPr>
          <p:nvPr>
            <p:ph type="title"/>
          </p:nvPr>
        </p:nvSpPr>
        <p:spPr>
          <a:xfrm>
            <a:off x="1393179" y="210897"/>
            <a:ext cx="9753600" cy="548640"/>
          </a:xfrm>
          <a:prstGeom prst="rect">
            <a:avLst/>
          </a:prstGeom>
        </p:spPr>
        <p:txBody>
          <a:bodyPr>
            <a:no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972643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39072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2" name="Title 1"/>
          <p:cNvSpPr>
            <a:spLocks noGrp="1"/>
          </p:cNvSpPr>
          <p:nvPr>
            <p:ph type="title"/>
          </p:nvPr>
        </p:nvSpPr>
        <p:spPr>
          <a:xfrm>
            <a:off x="839788" y="365126"/>
            <a:ext cx="10515600" cy="1149351"/>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671762"/>
            <a:ext cx="5183188" cy="2980895"/>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841496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89" indent="0">
              <a:buNone/>
              <a:defRPr/>
            </a:lvl2pPr>
            <a:lvl3pPr marL="914377" indent="0">
              <a:buNone/>
              <a:defRPr/>
            </a:lvl3pPr>
            <a:lvl4pPr marL="1371566" indent="0">
              <a:buNone/>
              <a:defRPr/>
            </a:lvl4pPr>
            <a:lvl5pPr marL="1828754"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189" indent="0" algn="r">
              <a:buNone/>
              <a:defRPr/>
            </a:lvl2pPr>
            <a:lvl3pPr marL="914377" indent="0" algn="r">
              <a:buNone/>
              <a:defRPr/>
            </a:lvl3pPr>
            <a:lvl4pPr marL="1371566" indent="0" algn="r">
              <a:buNone/>
              <a:defRPr/>
            </a:lvl4pPr>
            <a:lvl5pPr marL="1828754" indent="0" algn="r">
              <a:buNone/>
              <a:defRPr/>
            </a:lvl5pPr>
          </a:lstStyle>
          <a:p>
            <a:pPr lvl="0"/>
            <a:endParaRPr lang="en-US" dirty="0"/>
          </a:p>
        </p:txBody>
      </p:sp>
    </p:spTree>
    <p:extLst>
      <p:ext uri="{BB962C8B-B14F-4D97-AF65-F5344CB8AC3E}">
        <p14:creationId xmlns:p14="http://schemas.microsoft.com/office/powerpoint/2010/main" val="4282108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889305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5"/>
            <a:ext cx="12185907"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666366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11.png"/><Relationship Id="rId2" Type="http://schemas.openxmlformats.org/officeDocument/2006/relationships/slideLayout" Target="../slideLayouts/slideLayout31.xml"/><Relationship Id="rId16"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13.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4.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 y="1715"/>
            <a:ext cx="12191999" cy="6854572"/>
          </a:xfrm>
          <a:prstGeom prst="rect">
            <a:avLst/>
          </a:prstGeom>
        </p:spPr>
      </p:pic>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8/30/2021</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677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377"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 y="1715"/>
            <a:ext cx="12191999" cy="6854572"/>
          </a:xfrm>
          <a:prstGeom prst="rect">
            <a:avLst/>
          </a:prstGeom>
        </p:spPr>
      </p:pic>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8/30/2021</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8091129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xStyles>
    <p:titleStyle>
      <a:lvl1pPr algn="l" defTabSz="914354"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589" indent="-228589" algn="l" defTabSz="914354"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66" indent="-228589" algn="l" defTabSz="914354"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42" indent="-228589" algn="l" defTabSz="914354"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20" indent="-228589" algn="l" defTabSz="914354"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298" indent="-228589" algn="l" defTabSz="914354"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noChangeAspect="1"/>
          </p:cNvSpPr>
          <p:nvPr>
            <p:ph type="title"/>
          </p:nvPr>
        </p:nvSpPr>
        <p:spPr>
          <a:xfrm>
            <a:off x="1157728" y="274639"/>
            <a:ext cx="9651145" cy="1143000"/>
          </a:xfrm>
          <a:prstGeom prst="rect">
            <a:avLst/>
          </a:prstGeom>
        </p:spPr>
        <p:txBody>
          <a:bodyPr vert="horz" lIns="0" tIns="45720" rIns="0" bIns="45720" rtlCol="0" anchor="ctr">
            <a:noAutofit/>
          </a:bodyPr>
          <a:lstStyle/>
          <a:p>
            <a:r>
              <a:rPr lang="en-US" dirty="0"/>
              <a:t>CLICK TO EDIT MASTER TITLE STYLE</a:t>
            </a:r>
          </a:p>
        </p:txBody>
      </p:sp>
      <p:sp>
        <p:nvSpPr>
          <p:cNvPr id="3" name="Text Placeholder 2"/>
          <p:cNvSpPr>
            <a:spLocks noGrp="1" noChangeAspect="1"/>
          </p:cNvSpPr>
          <p:nvPr>
            <p:ph type="body" idx="1"/>
          </p:nvPr>
        </p:nvSpPr>
        <p:spPr>
          <a:xfrm>
            <a:off x="1157728" y="1600201"/>
            <a:ext cx="9651145"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1"/>
            <a:ext cx="6551065" cy="365125"/>
          </a:xfrm>
          <a:prstGeom prst="rect">
            <a:avLst/>
          </a:prstGeom>
        </p:spPr>
        <p:txBody>
          <a:bodyPr vert="horz" lIns="91440" tIns="45720" rIns="91440" bIns="45720" rtlCol="0" anchor="ctr"/>
          <a:lstStyle>
            <a:lvl1pPr algn="r">
              <a:defRPr sz="1600" i="1">
                <a:solidFill>
                  <a:schemeClr val="accent2"/>
                </a:solidFill>
              </a:defRPr>
            </a:lvl1pPr>
          </a:lstStyle>
          <a:p>
            <a:r>
              <a:rPr lang="en-US" dirty="0"/>
              <a:t>Kansas leads the world in the success of each student.</a:t>
            </a:r>
          </a:p>
        </p:txBody>
      </p:sp>
      <p:sp>
        <p:nvSpPr>
          <p:cNvPr id="6" name="Slide Number Placeholder 5"/>
          <p:cNvSpPr>
            <a:spLocks noGrp="1"/>
          </p:cNvSpPr>
          <p:nvPr>
            <p:ph type="sldNum" sz="quarter" idx="4"/>
          </p:nvPr>
        </p:nvSpPr>
        <p:spPr>
          <a:xfrm>
            <a:off x="10808872" y="6356351"/>
            <a:ext cx="1004049"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2753B9A-EE3B-9E49-8C7A-EB4BACD1431E}" type="slidenum">
              <a:rPr lang="en-US" smtClean="0"/>
              <a:t>‹#›</a:t>
            </a:fld>
            <a:endParaRPr lang="en-US" dirty="0"/>
          </a:p>
        </p:txBody>
      </p:sp>
      <p:grpSp>
        <p:nvGrpSpPr>
          <p:cNvPr id="13" name="Group 12"/>
          <p:cNvGrpSpPr/>
          <p:nvPr userDrawn="1"/>
        </p:nvGrpSpPr>
        <p:grpSpPr>
          <a:xfrm>
            <a:off x="10993305" y="11"/>
            <a:ext cx="724503" cy="1174568"/>
            <a:chOff x="8244978" y="8"/>
            <a:chExt cx="543377" cy="880926"/>
          </a:xfrm>
          <a:solidFill>
            <a:schemeClr val="tx2"/>
          </a:solidFill>
        </p:grpSpPr>
        <p:sp>
          <p:nvSpPr>
            <p:cNvPr id="9" name="Flowchart: Off-page Connector 8"/>
            <p:cNvSpPr/>
            <p:nvPr userDrawn="1"/>
          </p:nvSpPr>
          <p:spPr>
            <a:xfrm>
              <a:off x="8244978" y="8"/>
              <a:ext cx="543377" cy="880926"/>
            </a:xfrm>
            <a:prstGeom prst="flowChartOffpageConnector">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8" name="Picture 7"/>
            <p:cNvPicPr>
              <a:picLocks noChangeAspect="1"/>
            </p:cNvPicPr>
            <p:nvPr userDrawn="1"/>
          </p:nvPicPr>
          <p:blipFill rotWithShape="1">
            <a:blip r:embed="rId17">
              <a:extLst>
                <a:ext uri="{28A0092B-C50C-407E-A947-70E740481C1C}">
                  <a14:useLocalDpi xmlns:a14="http://schemas.microsoft.com/office/drawing/2010/main" val="0"/>
                </a:ext>
              </a:extLst>
            </a:blip>
            <a:srcRect b="35174"/>
            <a:stretch/>
          </p:blipFill>
          <p:spPr>
            <a:xfrm>
              <a:off x="8279259" y="124092"/>
              <a:ext cx="474816" cy="584692"/>
            </a:xfrm>
            <a:prstGeom prst="rect">
              <a:avLst/>
            </a:prstGeom>
            <a:grpFill/>
          </p:spPr>
        </p:pic>
      </p:grpSp>
      <p:sp>
        <p:nvSpPr>
          <p:cNvPr id="12" name="Rectangle 11"/>
          <p:cNvSpPr/>
          <p:nvPr userDrawn="1"/>
        </p:nvSpPr>
        <p:spPr>
          <a:xfrm>
            <a:off x="1" y="0"/>
            <a:ext cx="1024537" cy="68580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4" name="Date Placeholder 3"/>
          <p:cNvSpPr>
            <a:spLocks noGrp="1"/>
          </p:cNvSpPr>
          <p:nvPr userDrawn="1">
            <p:ph type="dt" sz="half" idx="2"/>
          </p:nvPr>
        </p:nvSpPr>
        <p:spPr>
          <a:xfrm>
            <a:off x="1157725" y="6356351"/>
            <a:ext cx="2915667" cy="365125"/>
          </a:xfrm>
          <a:prstGeom prst="rect">
            <a:avLst/>
          </a:prstGeom>
        </p:spPr>
        <p:txBody>
          <a:bodyPr vert="horz" lIns="91440" tIns="45720" rIns="91440" bIns="45720" rtlCol="0" anchor="ctr"/>
          <a:lstStyle>
            <a:lvl1pPr algn="l">
              <a:defRPr sz="1067">
                <a:solidFill>
                  <a:schemeClr val="tx1">
                    <a:tint val="75000"/>
                  </a:schemeClr>
                </a:solidFill>
              </a:defRPr>
            </a:lvl1pPr>
          </a:lstStyle>
          <a:p>
            <a:fld id="{A6B1562E-A5C8-9F43-9794-799EA76A6F53}" type="datetimeFigureOut">
              <a:rPr lang="en-US" smtClean="0"/>
              <a:pPr/>
              <a:t>8/30/2021</a:t>
            </a:fld>
            <a:endParaRPr lang="en-US" dirty="0"/>
          </a:p>
        </p:txBody>
      </p:sp>
    </p:spTree>
    <p:extLst>
      <p:ext uri="{BB962C8B-B14F-4D97-AF65-F5344CB8AC3E}">
        <p14:creationId xmlns:p14="http://schemas.microsoft.com/office/powerpoint/2010/main" val="180966788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Lst>
  <p:txStyles>
    <p:titleStyle>
      <a:lvl1pPr algn="l" defTabSz="609585" rtl="0" eaLnBrk="1" latinLnBrk="0" hangingPunct="1">
        <a:spcBef>
          <a:spcPct val="0"/>
        </a:spcBef>
        <a:buNone/>
        <a:defRPr sz="4267" b="1" kern="1200">
          <a:solidFill>
            <a:schemeClr val="tx1"/>
          </a:solidFill>
          <a:latin typeface="+mn-lt"/>
          <a:ea typeface="+mj-ea"/>
          <a:cs typeface="+mj-cs"/>
        </a:defRPr>
      </a:lvl1pPr>
    </p:titleStyle>
    <p:bodyStyle>
      <a:lvl1pPr marL="0" indent="0" algn="l" defTabSz="609585" rtl="0" eaLnBrk="1" latinLnBrk="0" hangingPunct="1">
        <a:spcBef>
          <a:spcPts val="0"/>
        </a:spcBef>
        <a:buFont typeface="Arial"/>
        <a:buNone/>
        <a:defRPr sz="3200" kern="1200">
          <a:solidFill>
            <a:schemeClr val="tx1"/>
          </a:solidFill>
          <a:latin typeface="+mn-lt"/>
          <a:ea typeface="+mn-ea"/>
          <a:cs typeface="+mn-cs"/>
        </a:defRPr>
      </a:lvl1pPr>
      <a:lvl2pPr marL="990575" indent="-380990" algn="l" defTabSz="609585" rtl="0" eaLnBrk="1" latinLnBrk="0" hangingPunct="1">
        <a:spcBef>
          <a:spcPts val="0"/>
        </a:spcBef>
        <a:buFont typeface="Arial" panose="020B0604020202020204" pitchFamily="34" charset="0"/>
        <a:buChar char="•"/>
        <a:defRPr sz="2667" kern="1200">
          <a:solidFill>
            <a:schemeClr val="tx1"/>
          </a:solidFill>
          <a:latin typeface="+mn-lt"/>
          <a:ea typeface="+mn-ea"/>
          <a:cs typeface="+mn-cs"/>
        </a:defRPr>
      </a:lvl2pPr>
      <a:lvl3pPr marL="1523962" indent="-304792" algn="l" defTabSz="609585" rtl="0" eaLnBrk="1" latinLnBrk="0" hangingPunct="1">
        <a:spcBef>
          <a:spcPts val="0"/>
        </a:spcBef>
        <a:buFont typeface="Arial"/>
        <a:buChar char="•"/>
        <a:defRPr sz="2400" kern="1200">
          <a:solidFill>
            <a:schemeClr val="tx1"/>
          </a:solidFill>
          <a:latin typeface="+mn-lt"/>
          <a:ea typeface="+mn-ea"/>
          <a:cs typeface="+mn-cs"/>
        </a:defRPr>
      </a:lvl3pPr>
      <a:lvl4pPr marL="2133547" indent="-304792" algn="l" defTabSz="609585" rtl="0" eaLnBrk="1" latinLnBrk="0" hangingPunct="1">
        <a:spcBef>
          <a:spcPts val="0"/>
        </a:spcBef>
        <a:buFont typeface="Arial" panose="020B0604020202020204" pitchFamily="34" charset="0"/>
        <a:buChar char="•"/>
        <a:defRPr sz="2133" kern="1200">
          <a:solidFill>
            <a:schemeClr val="tx1"/>
          </a:solidFill>
          <a:latin typeface="+mn-lt"/>
          <a:ea typeface="+mn-ea"/>
          <a:cs typeface="+mn-cs"/>
        </a:defRPr>
      </a:lvl4pPr>
      <a:lvl5pPr marL="2819330" indent="-380990" algn="l" defTabSz="609585" rtl="0" eaLnBrk="1" latinLnBrk="0" hangingPunct="1">
        <a:spcBef>
          <a:spcPts val="0"/>
        </a:spcBef>
        <a:buFont typeface="Arial" panose="020B0604020202020204" pitchFamily="34" charset="0"/>
        <a:buChar char="•"/>
        <a:defRPr sz="18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7BFAF48-B592-4EE3-8FE5-AE10848C84A6}"/>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466ED3F-F2F4-4130-A9DA-BFEAB08E22CE}"/>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Rectangle 3">
            <a:extLst>
              <a:ext uri="{FF2B5EF4-FFF2-40B4-BE49-F238E27FC236}">
                <a16:creationId xmlns:a16="http://schemas.microsoft.com/office/drawing/2014/main" id="{98929FD9-85CA-4D9F-B6E2-74CB01A5E1E1}"/>
              </a:ext>
            </a:extLst>
          </p:cNvPr>
          <p:cNvSpPr/>
          <p:nvPr userDrawn="1"/>
        </p:nvSpPr>
        <p:spPr>
          <a:xfrm>
            <a:off x="0" y="-9525"/>
            <a:ext cx="12192000" cy="941388"/>
          </a:xfrm>
          <a:prstGeom prst="rect">
            <a:avLst/>
          </a:prstGeom>
          <a:solidFill>
            <a:srgbClr val="2F559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a:extLst>
              <a:ext uri="{FF2B5EF4-FFF2-40B4-BE49-F238E27FC236}">
                <a16:creationId xmlns:a16="http://schemas.microsoft.com/office/drawing/2014/main" id="{91BA6332-58DA-4653-BA6B-CB70DE12B689}"/>
              </a:ext>
            </a:extLst>
          </p:cNvPr>
          <p:cNvSpPr/>
          <p:nvPr userDrawn="1"/>
        </p:nvSpPr>
        <p:spPr>
          <a:xfrm>
            <a:off x="0" y="6529388"/>
            <a:ext cx="12192000" cy="334962"/>
          </a:xfrm>
          <a:prstGeom prst="rect">
            <a:avLst/>
          </a:prstGeom>
          <a:solidFill>
            <a:srgbClr val="2F559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TextBox 5">
            <a:extLst>
              <a:ext uri="{FF2B5EF4-FFF2-40B4-BE49-F238E27FC236}">
                <a16:creationId xmlns:a16="http://schemas.microsoft.com/office/drawing/2014/main" id="{BE38D559-AFA9-4B87-89FF-EC30892E956B}"/>
              </a:ext>
            </a:extLst>
          </p:cNvPr>
          <p:cNvSpPr txBox="1">
            <a:spLocks noChangeArrowheads="1"/>
          </p:cNvSpPr>
          <p:nvPr userDrawn="1"/>
        </p:nvSpPr>
        <p:spPr bwMode="auto">
          <a:xfrm>
            <a:off x="2857500" y="6472238"/>
            <a:ext cx="6465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i="1" dirty="0">
                <a:solidFill>
                  <a:srgbClr val="FBE5D6"/>
                </a:solidFill>
                <a:latin typeface="Times New Roman" panose="02020603050405020304" pitchFamily="18" charset="0"/>
                <a:cs typeface="Times New Roman" panose="02020603050405020304" pitchFamily="18" charset="0"/>
              </a:rPr>
              <a:t>To protect and improve the health and environment of all Kansans</a:t>
            </a:r>
          </a:p>
        </p:txBody>
      </p:sp>
      <p:pic>
        <p:nvPicPr>
          <p:cNvPr id="1031" name="Picture 6">
            <a:extLst>
              <a:ext uri="{FF2B5EF4-FFF2-40B4-BE49-F238E27FC236}">
                <a16:creationId xmlns:a16="http://schemas.microsoft.com/office/drawing/2014/main" id="{A266E986-84AF-4E70-9E5D-4BCA0113F3EF}"/>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69863" y="98425"/>
            <a:ext cx="10207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97468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4800" dirty="0"/>
              <a:t>Navigating Change 2020</a:t>
            </a:r>
          </a:p>
        </p:txBody>
      </p:sp>
      <p:sp>
        <p:nvSpPr>
          <p:cNvPr id="3" name="Text Placeholder 1">
            <a:extLst>
              <a:ext uri="{FF2B5EF4-FFF2-40B4-BE49-F238E27FC236}">
                <a16:creationId xmlns:a16="http://schemas.microsoft.com/office/drawing/2014/main" id="{719DF667-336E-F549-9919-2D7F0786A680}"/>
              </a:ext>
            </a:extLst>
          </p:cNvPr>
          <p:cNvSpPr>
            <a:spLocks noGrp="1"/>
          </p:cNvSpPr>
          <p:nvPr>
            <p:ph type="body" idx="1"/>
          </p:nvPr>
        </p:nvSpPr>
        <p:spPr>
          <a:xfrm>
            <a:off x="3581400" y="5257801"/>
            <a:ext cx="8610600" cy="688099"/>
          </a:xfrm>
        </p:spPr>
        <p:txBody>
          <a:bodyPr>
            <a:noAutofit/>
          </a:bodyPr>
          <a:lstStyle/>
          <a:p>
            <a:r>
              <a:rPr lang="en-US" sz="2667" dirty="0"/>
              <a:t>Dr. Randy Watson, Kansas Commissioner of Education</a:t>
            </a:r>
          </a:p>
        </p:txBody>
      </p:sp>
    </p:spTree>
    <p:extLst>
      <p:ext uri="{BB962C8B-B14F-4D97-AF65-F5344CB8AC3E}">
        <p14:creationId xmlns:p14="http://schemas.microsoft.com/office/powerpoint/2010/main" val="4141160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a:xfrm>
            <a:off x="838200" y="568327"/>
            <a:ext cx="10515600" cy="1149351"/>
          </a:xfrm>
        </p:spPr>
        <p:txBody>
          <a:bodyPr>
            <a:normAutofit/>
          </a:bodyPr>
          <a:lstStyle/>
          <a:p>
            <a:r>
              <a:rPr lang="en-US" dirty="0">
                <a:latin typeface="+mn-lt"/>
              </a:rPr>
              <a:t>Changes to Elementary Gating Criteria</a:t>
            </a:r>
          </a:p>
        </p:txBody>
      </p:sp>
      <p:sp>
        <p:nvSpPr>
          <p:cNvPr id="2" name="Rectangle 1">
            <a:extLst>
              <a:ext uri="{FF2B5EF4-FFF2-40B4-BE49-F238E27FC236}">
                <a16:creationId xmlns:a16="http://schemas.microsoft.com/office/drawing/2014/main" id="{8C65E6C6-4181-FD48-94A8-A9DA3A21FEF7}"/>
              </a:ext>
            </a:extLst>
          </p:cNvPr>
          <p:cNvSpPr/>
          <p:nvPr/>
        </p:nvSpPr>
        <p:spPr>
          <a:xfrm>
            <a:off x="927847" y="1957204"/>
            <a:ext cx="9877612" cy="3568413"/>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startAt="6"/>
            </a:pPr>
            <a:r>
              <a:rPr lang="en-US" dirty="0">
                <a:solidFill>
                  <a:srgbClr val="201F1E"/>
                </a:solidFill>
                <a:latin typeface="Open Sans Light" panose="020B0306030504020204" pitchFamily="34" charset="0"/>
                <a:ea typeface="Times New Roman" panose="02020603050405020304" pitchFamily="18" charset="0"/>
                <a:cs typeface="Times New Roman" panose="02020603050405020304" pitchFamily="18" charset="0"/>
              </a:rPr>
              <a:t>Students, teachers, and staff should continue regular hand hygiene as per Navigating Change.</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6"/>
            </a:pPr>
            <a:endParaRPr lang="en-US" sz="1600" dirty="0">
              <a:solidFill>
                <a:srgbClr val="201F1E"/>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6"/>
            </a:pPr>
            <a:r>
              <a:rPr lang="en-US" dirty="0">
                <a:solidFill>
                  <a:srgbClr val="201F1E"/>
                </a:solidFill>
                <a:latin typeface="Open Sans Light" panose="020B0306030504020204" pitchFamily="34" charset="0"/>
                <a:ea typeface="Times New Roman" panose="02020603050405020304" pitchFamily="18" charset="0"/>
                <a:cs typeface="Times New Roman" panose="02020603050405020304" pitchFamily="18" charset="0"/>
              </a:rPr>
              <a:t>Each school district may onboard point of care testing capacity to test any students, teachers and staff that become symptomatic with COVID-19 symptoms during the school day.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6"/>
            </a:pPr>
            <a:endParaRPr lang="en-US" sz="1600" dirty="0">
              <a:solidFill>
                <a:srgbClr val="201F1E"/>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6"/>
            </a:pPr>
            <a:r>
              <a:rPr lang="en-US" dirty="0">
                <a:solidFill>
                  <a:srgbClr val="201F1E"/>
                </a:solidFill>
                <a:latin typeface="Open Sans Light" panose="020B0306030504020204" pitchFamily="34" charset="0"/>
                <a:ea typeface="Times New Roman" panose="02020603050405020304" pitchFamily="18" charset="0"/>
              </a:rPr>
              <a:t>Buildings require appropriate staffing for classrooms, administrative offices, custodial staff, transportation, food service, and other programs that are vital to the district’s success. This also includes the ability to fill vacancies with licensed substitute staff when needed. If districts cannot maintain adequate staffing for a building, then that building should be closed until it is able to operate safely and effectively</a:t>
            </a:r>
            <a:r>
              <a:rPr lang="en-US" dirty="0"/>
              <a:t> </a:t>
            </a:r>
          </a:p>
        </p:txBody>
      </p:sp>
    </p:spTree>
    <p:extLst>
      <p:ext uri="{BB962C8B-B14F-4D97-AF65-F5344CB8AC3E}">
        <p14:creationId xmlns:p14="http://schemas.microsoft.com/office/powerpoint/2010/main" val="200278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dissolv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CABCDB-92A0-E846-A454-E3D8A685CAAD}"/>
              </a:ext>
            </a:extLst>
          </p:cNvPr>
          <p:cNvPicPr>
            <a:picLocks noChangeAspect="1"/>
          </p:cNvPicPr>
          <p:nvPr/>
        </p:nvPicPr>
        <p:blipFill>
          <a:blip r:embed="rId3"/>
          <a:stretch>
            <a:fillRect/>
          </a:stretch>
        </p:blipFill>
        <p:spPr>
          <a:xfrm>
            <a:off x="1769035" y="-167340"/>
            <a:ext cx="8653929" cy="6598024"/>
          </a:xfrm>
          <a:prstGeom prst="rect">
            <a:avLst/>
          </a:prstGeom>
        </p:spPr>
      </p:pic>
    </p:spTree>
    <p:extLst>
      <p:ext uri="{BB962C8B-B14F-4D97-AF65-F5344CB8AC3E}">
        <p14:creationId xmlns:p14="http://schemas.microsoft.com/office/powerpoint/2010/main" val="1146602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a:xfrm>
            <a:off x="838200" y="568327"/>
            <a:ext cx="10515600" cy="1149351"/>
          </a:xfrm>
        </p:spPr>
        <p:txBody>
          <a:bodyPr>
            <a:normAutofit/>
          </a:bodyPr>
          <a:lstStyle/>
          <a:p>
            <a:r>
              <a:rPr lang="en-US" sz="3200" dirty="0">
                <a:latin typeface="+mn-lt"/>
              </a:rPr>
              <a:t>Proposal to the SBOE on the 1116 Hour Requirement</a:t>
            </a:r>
          </a:p>
        </p:txBody>
      </p:sp>
      <p:sp>
        <p:nvSpPr>
          <p:cNvPr id="4" name="Rectangle 1">
            <a:extLst>
              <a:ext uri="{FF2B5EF4-FFF2-40B4-BE49-F238E27FC236}">
                <a16:creationId xmlns:a16="http://schemas.microsoft.com/office/drawing/2014/main" id="{98DC7BBE-C6F9-154E-9C21-2FC1C11B9BF3}"/>
              </a:ext>
            </a:extLst>
          </p:cNvPr>
          <p:cNvSpPr>
            <a:spLocks noChangeArrowheads="1"/>
          </p:cNvSpPr>
          <p:nvPr/>
        </p:nvSpPr>
        <p:spPr bwMode="auto">
          <a:xfrm>
            <a:off x="3327530" y="161102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dirty="0">
                <a:ln>
                  <a:noFill/>
                </a:ln>
                <a:solidFill>
                  <a:schemeClr val="tx1"/>
                </a:solidFill>
                <a:effectLst/>
                <a:latin typeface="Helvetica" pitchFamily="2" charset="0"/>
              </a:rPr>
            </a:b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Helvetica" pitchFamily="2" charset="0"/>
              </a:rPr>
              <a:t> </a:t>
            </a:r>
            <a:r>
              <a:rPr kumimoji="0" lang="en-US" altLang="en-US" sz="900" b="0" i="0" u="none" strike="noStrike" cap="none" normalizeH="0" baseline="0" dirty="0">
                <a:ln>
                  <a:noFill/>
                </a:ln>
                <a:solidFill>
                  <a:schemeClr val="tx1"/>
                </a:solidFill>
                <a:effectLst/>
                <a:latin typeface="Helvetica" pitchFamily="2"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53C503C0-C19B-774E-91CE-850BFADDCF0D}"/>
              </a:ext>
            </a:extLst>
          </p:cNvPr>
          <p:cNvSpPr txBox="1"/>
          <p:nvPr/>
        </p:nvSpPr>
        <p:spPr>
          <a:xfrm>
            <a:off x="905069" y="1611021"/>
            <a:ext cx="9554547" cy="4524315"/>
          </a:xfrm>
          <a:prstGeom prst="rect">
            <a:avLst/>
          </a:prstGeom>
          <a:noFill/>
        </p:spPr>
        <p:txBody>
          <a:bodyPr wrap="square" rtlCol="0">
            <a:spAutoFit/>
          </a:bodyPr>
          <a:lstStyle/>
          <a:p>
            <a:pPr marL="342900" indent="-342900">
              <a:buClr>
                <a:schemeClr val="accent1"/>
              </a:buClr>
              <a:buSzPct val="125000"/>
              <a:buFont typeface="Arial" panose="020B0604020202020204" pitchFamily="34" charset="0"/>
              <a:buChar char="•"/>
            </a:pPr>
            <a:r>
              <a:rPr lang="en-US" sz="2400" dirty="0">
                <a:solidFill>
                  <a:schemeClr val="tx2"/>
                </a:solidFill>
              </a:rPr>
              <a:t>Schools requesting a waiver must schedule and use professional development hours between December 1, 2020 and April 30, 2021;</a:t>
            </a:r>
          </a:p>
          <a:p>
            <a:pPr marL="342900" indent="-342900">
              <a:buClr>
                <a:schemeClr val="accent1"/>
              </a:buClr>
              <a:buSzPct val="125000"/>
              <a:buFont typeface="Arial" panose="020B0604020202020204" pitchFamily="34" charset="0"/>
              <a:buChar char="•"/>
            </a:pPr>
            <a:endParaRPr lang="en-US" sz="2400" dirty="0">
              <a:solidFill>
                <a:schemeClr val="tx2"/>
              </a:solidFill>
            </a:endParaRPr>
          </a:p>
          <a:p>
            <a:pPr marL="342900" indent="-342900">
              <a:buClr>
                <a:schemeClr val="accent1"/>
              </a:buClr>
              <a:buSzPct val="125000"/>
              <a:buFont typeface="Arial" panose="020B0604020202020204" pitchFamily="34" charset="0"/>
              <a:buChar char="•"/>
            </a:pPr>
            <a:r>
              <a:rPr lang="en-US" sz="2400" dirty="0">
                <a:solidFill>
                  <a:schemeClr val="tx2"/>
                </a:solidFill>
              </a:rPr>
              <a:t>The State Board will waive the number of school hours equal to the number of hours used for said professional development up to 20 hours;</a:t>
            </a:r>
          </a:p>
          <a:p>
            <a:pPr marL="342900" indent="-342900">
              <a:buClr>
                <a:schemeClr val="accent1"/>
              </a:buClr>
              <a:buSzPct val="125000"/>
              <a:buFont typeface="Arial" panose="020B0604020202020204" pitchFamily="34" charset="0"/>
              <a:buChar char="•"/>
            </a:pPr>
            <a:endParaRPr lang="en-US" sz="2400" dirty="0">
              <a:solidFill>
                <a:schemeClr val="tx2"/>
              </a:solidFill>
            </a:endParaRPr>
          </a:p>
          <a:p>
            <a:pPr marL="342900" indent="-342900">
              <a:buClr>
                <a:schemeClr val="accent1"/>
              </a:buClr>
              <a:buSzPct val="125000"/>
              <a:buFont typeface="Arial" panose="020B0604020202020204" pitchFamily="34" charset="0"/>
              <a:buChar char="•"/>
            </a:pPr>
            <a:r>
              <a:rPr lang="en-US" sz="2400" dirty="0">
                <a:solidFill>
                  <a:schemeClr val="tx2"/>
                </a:solidFill>
              </a:rPr>
              <a:t>The time must be used for either staff development, staff collaboration, parent-teacher conferences, assistance to teachers and other staff in the planning and delivery of instruction during the pandemic, or any combination thereof.</a:t>
            </a:r>
          </a:p>
        </p:txBody>
      </p:sp>
    </p:spTree>
    <p:extLst>
      <p:ext uri="{BB962C8B-B14F-4D97-AF65-F5344CB8AC3E}">
        <p14:creationId xmlns:p14="http://schemas.microsoft.com/office/powerpoint/2010/main" val="310694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dissolv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dissolv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191999" cy="6858000"/>
          </a:xfrm>
          <a:prstGeom prst="rect">
            <a:avLst/>
          </a:prstGeom>
        </p:spPr>
      </p:pic>
    </p:spTree>
    <p:extLst>
      <p:ext uri="{BB962C8B-B14F-4D97-AF65-F5344CB8AC3E}">
        <p14:creationId xmlns:p14="http://schemas.microsoft.com/office/powerpoint/2010/main" val="2981167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74;p17">
            <a:extLst>
              <a:ext uri="{FF2B5EF4-FFF2-40B4-BE49-F238E27FC236}">
                <a16:creationId xmlns:a16="http://schemas.microsoft.com/office/drawing/2014/main" id="{8049FEAC-4CDB-5642-84F5-368C33F7BBD8}"/>
              </a:ext>
            </a:extLst>
          </p:cNvPr>
          <p:cNvSpPr txBox="1">
            <a:spLocks noGrp="1"/>
          </p:cNvSpPr>
          <p:nvPr>
            <p:ph type="title"/>
          </p:nvPr>
        </p:nvSpPr>
        <p:spPr>
          <a:xfrm>
            <a:off x="2028668" y="184311"/>
            <a:ext cx="7886700" cy="718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Learning Environments</a:t>
            </a:r>
            <a:endParaRPr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Google Shape;275;p17">
            <a:extLst>
              <a:ext uri="{FF2B5EF4-FFF2-40B4-BE49-F238E27FC236}">
                <a16:creationId xmlns:a16="http://schemas.microsoft.com/office/drawing/2014/main" id="{00F23668-A3CE-AA40-B44B-94004B160C10}"/>
              </a:ext>
            </a:extLst>
          </p:cNvPr>
          <p:cNvSpPr txBox="1">
            <a:spLocks/>
          </p:cNvSpPr>
          <p:nvPr/>
        </p:nvSpPr>
        <p:spPr>
          <a:xfrm>
            <a:off x="1434559" y="974836"/>
            <a:ext cx="9322881" cy="815100"/>
          </a:xfrm>
          <a:prstGeom prst="rect">
            <a:avLst/>
          </a:prstGeom>
        </p:spPr>
        <p:txBody>
          <a:bodyPr spcFirstLastPara="1" vert="horz" wrap="square" lIns="91425" tIns="45700" rIns="91425" bIns="45700" rtlCol="0" anchor="t" anchorCtr="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750"/>
              </a:spcBef>
              <a:spcAft>
                <a:spcPts val="0"/>
              </a:spcAft>
              <a:buClr>
                <a:srgbClr val="12284C"/>
              </a:buClr>
              <a:buSzTx/>
              <a:buFont typeface="Arial" panose="020B0604020202020204" pitchFamily="34" charset="0"/>
              <a:buNone/>
              <a:tabLst/>
              <a:defRPr/>
            </a:pPr>
            <a:r>
              <a:rPr kumimoji="0" lang="en-US" sz="2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Understanding the need to be flexible during the 2020-21 school year, three different learning environments were defined.</a:t>
            </a:r>
          </a:p>
        </p:txBody>
      </p:sp>
      <p:sp>
        <p:nvSpPr>
          <p:cNvPr id="10" name="Google Shape;276;p17">
            <a:extLst>
              <a:ext uri="{FF2B5EF4-FFF2-40B4-BE49-F238E27FC236}">
                <a16:creationId xmlns:a16="http://schemas.microsoft.com/office/drawing/2014/main" id="{D57199B8-227C-6B4A-85BC-9028B356A6B5}"/>
              </a:ext>
            </a:extLst>
          </p:cNvPr>
          <p:cNvSpPr txBox="1"/>
          <p:nvPr/>
        </p:nvSpPr>
        <p:spPr>
          <a:xfrm>
            <a:off x="1481865" y="2035444"/>
            <a:ext cx="2758698" cy="412771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12284C"/>
                </a:solidFill>
                <a:effectLst/>
                <a:uLnTx/>
                <a:uFillTx/>
                <a:latin typeface="Open Sans Light"/>
                <a:ea typeface="Calibri"/>
                <a:cs typeface="Calibri"/>
                <a:sym typeface="Calibri"/>
              </a:rPr>
              <a:t>On-Site</a:t>
            </a:r>
            <a:endParaRPr kumimoji="0" sz="1800" b="0" i="0" u="none" strike="noStrike" kern="1200" cap="none" spc="0" normalizeH="0" baseline="0" noProof="0" dirty="0">
              <a:ln>
                <a:noFill/>
              </a:ln>
              <a:solidFill>
                <a:srgbClr val="12284C"/>
              </a:solidFill>
              <a:effectLst/>
              <a:uLnTx/>
              <a:uFillTx/>
              <a:latin typeface="Open Sans Light"/>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Tx/>
              <a:buSzPts val="1600"/>
              <a:buFont typeface="Calibri"/>
              <a:buChar char="➔"/>
              <a:tabLst/>
              <a:defRPr/>
            </a:pPr>
            <a:r>
              <a:rPr kumimoji="0" lang="en-US" sz="1600" b="0" i="0" u="none" strike="noStrike" kern="1200" cap="none" spc="0" normalizeH="0" baseline="0" noProof="0" dirty="0">
                <a:ln>
                  <a:noFill/>
                </a:ln>
                <a:solidFill>
                  <a:srgbClr val="12284C"/>
                </a:solidFill>
                <a:effectLst/>
                <a:uLnTx/>
                <a:uFillTx/>
                <a:latin typeface="Open Sans Light"/>
                <a:ea typeface="Calibri"/>
                <a:cs typeface="Calibri"/>
                <a:sym typeface="Calibri"/>
              </a:rPr>
              <a:t>Used when community restrictions for COVID-19 are low.</a:t>
            </a:r>
            <a:endParaRPr kumimoji="0" sz="1600" b="0" i="0" u="none" strike="noStrike" kern="1200" cap="none" spc="0" normalizeH="0" baseline="0" noProof="0" dirty="0">
              <a:ln>
                <a:noFill/>
              </a:ln>
              <a:solidFill>
                <a:srgbClr val="12284C"/>
              </a:solidFill>
              <a:effectLst/>
              <a:uLnTx/>
              <a:uFillTx/>
              <a:latin typeface="Open Sans Light"/>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Tx/>
              <a:buSzPts val="1600"/>
              <a:buFont typeface="Calibri"/>
              <a:buChar char="➔"/>
              <a:tabLst/>
              <a:defRPr/>
            </a:pPr>
            <a:r>
              <a:rPr kumimoji="0" lang="en-US" sz="1600" b="0" i="0" u="none" strike="noStrike" kern="1200" cap="none" spc="0" normalizeH="0" baseline="0" noProof="0" dirty="0">
                <a:ln>
                  <a:noFill/>
                </a:ln>
                <a:solidFill>
                  <a:srgbClr val="12284C"/>
                </a:solidFill>
                <a:effectLst/>
                <a:uLnTx/>
                <a:uFillTx/>
                <a:latin typeface="Open Sans Light"/>
                <a:ea typeface="Calibri"/>
                <a:cs typeface="Calibri"/>
                <a:sym typeface="Calibri"/>
              </a:rPr>
              <a:t>Schools can operate at 100% capacity with precautions.</a:t>
            </a:r>
            <a:endParaRPr kumimoji="0" sz="1600" b="0" i="0" u="none" strike="noStrike" kern="1200" cap="none" spc="0" normalizeH="0" baseline="0" noProof="0" dirty="0">
              <a:ln>
                <a:noFill/>
              </a:ln>
              <a:solidFill>
                <a:srgbClr val="12284C"/>
              </a:solidFill>
              <a:effectLst/>
              <a:uLnTx/>
              <a:uFillTx/>
              <a:latin typeface="Open Sans Light"/>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Tx/>
              <a:buSzPts val="1600"/>
              <a:buFont typeface="Calibri"/>
              <a:buChar char="➔"/>
              <a:tabLst/>
              <a:defRPr/>
            </a:pPr>
            <a:r>
              <a:rPr kumimoji="0" lang="en-US" sz="1600" b="0" i="0" u="none" strike="noStrike" kern="1200" cap="none" spc="0" normalizeH="0" baseline="0" noProof="0" dirty="0">
                <a:ln>
                  <a:noFill/>
                </a:ln>
                <a:solidFill>
                  <a:srgbClr val="12284C"/>
                </a:solidFill>
                <a:effectLst/>
                <a:uLnTx/>
                <a:uFillTx/>
                <a:latin typeface="Open Sans Light"/>
                <a:ea typeface="Calibri"/>
                <a:cs typeface="Calibri"/>
                <a:sym typeface="Calibri"/>
              </a:rPr>
              <a:t>Social distancing should be practiced where feasible.</a:t>
            </a:r>
            <a:endParaRPr kumimoji="0" sz="1600" b="0" i="0" u="none" strike="noStrike" kern="1200" cap="none" spc="0" normalizeH="0" baseline="0" noProof="0" dirty="0">
              <a:ln>
                <a:noFill/>
              </a:ln>
              <a:solidFill>
                <a:srgbClr val="12284C"/>
              </a:solidFill>
              <a:effectLst/>
              <a:uLnTx/>
              <a:uFillTx/>
              <a:latin typeface="Open Sans Light"/>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Tx/>
              <a:buSzPts val="1600"/>
              <a:buFont typeface="Calibri"/>
              <a:buChar char="➔"/>
              <a:tabLst/>
              <a:defRPr/>
            </a:pPr>
            <a:r>
              <a:rPr kumimoji="0" lang="en-US" sz="1600" b="0" i="0" u="none" strike="noStrike" kern="1200" cap="none" spc="0" normalizeH="0" baseline="0" noProof="0" dirty="0">
                <a:ln>
                  <a:noFill/>
                </a:ln>
                <a:solidFill>
                  <a:srgbClr val="12284C"/>
                </a:solidFill>
                <a:effectLst/>
                <a:uLnTx/>
                <a:uFillTx/>
                <a:latin typeface="Open Sans Light"/>
                <a:ea typeface="Calibri"/>
                <a:cs typeface="Calibri"/>
                <a:sym typeface="Calibri"/>
              </a:rPr>
              <a:t>Group sizes and spectator events will meet local guidelines</a:t>
            </a:r>
            <a:r>
              <a:rPr kumimoji="0" lang="en-US" sz="1600" b="0" i="0" u="none" strike="noStrike" kern="1200" cap="none" spc="0" normalizeH="0" baseline="0" noProof="0" dirty="0">
                <a:ln>
                  <a:noFill/>
                </a:ln>
                <a:solidFill>
                  <a:srgbClr val="12284C"/>
                </a:solidFill>
                <a:effectLst/>
                <a:uLnTx/>
                <a:uFillTx/>
                <a:latin typeface="Calibri"/>
                <a:ea typeface="Calibri"/>
                <a:cs typeface="Calibri"/>
                <a:sym typeface="Calibri"/>
              </a:rPr>
              <a:t>.</a:t>
            </a:r>
            <a:endParaRPr kumimoji="0" sz="1600" b="0" i="0" u="none" strike="noStrike" kern="1200" cap="none" spc="0" normalizeH="0" baseline="0" noProof="0" dirty="0">
              <a:ln>
                <a:noFill/>
              </a:ln>
              <a:solidFill>
                <a:srgbClr val="12284C"/>
              </a:solidFill>
              <a:effectLst/>
              <a:uLnTx/>
              <a:uFillTx/>
              <a:latin typeface="Calibri"/>
              <a:ea typeface="Calibri"/>
              <a:cs typeface="Calibri"/>
              <a:sym typeface="Calibri"/>
            </a:endParaRPr>
          </a:p>
        </p:txBody>
      </p:sp>
      <p:sp>
        <p:nvSpPr>
          <p:cNvPr id="11" name="Google Shape;277;p17">
            <a:extLst>
              <a:ext uri="{FF2B5EF4-FFF2-40B4-BE49-F238E27FC236}">
                <a16:creationId xmlns:a16="http://schemas.microsoft.com/office/drawing/2014/main" id="{E37D807E-382B-C340-8345-BEE8E287F6E1}"/>
              </a:ext>
            </a:extLst>
          </p:cNvPr>
          <p:cNvSpPr txBox="1"/>
          <p:nvPr/>
        </p:nvSpPr>
        <p:spPr>
          <a:xfrm>
            <a:off x="4490158" y="2035444"/>
            <a:ext cx="2963720" cy="412771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12284C"/>
                </a:solidFill>
                <a:effectLst/>
                <a:uLnTx/>
                <a:uFillTx/>
                <a:latin typeface="Open Sans Light"/>
                <a:ea typeface="Calibri"/>
                <a:cs typeface="Calibri"/>
                <a:sym typeface="Calibri"/>
              </a:rPr>
              <a:t>Hybrid</a:t>
            </a:r>
            <a:endParaRPr kumimoji="0" sz="2000" b="0" i="0" u="none" strike="noStrike" kern="1200" cap="none" spc="0" normalizeH="0" baseline="0" noProof="0" dirty="0">
              <a:ln>
                <a:noFill/>
              </a:ln>
              <a:solidFill>
                <a:srgbClr val="12284C"/>
              </a:solidFill>
              <a:effectLst/>
              <a:uLnTx/>
              <a:uFillTx/>
              <a:latin typeface="Open Sans Light"/>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Tx/>
              <a:buSzPts val="1600"/>
              <a:buFont typeface="Calibri"/>
              <a:buChar char="➔"/>
              <a:tabLst/>
              <a:defRPr/>
            </a:pPr>
            <a:r>
              <a:rPr kumimoji="0" lang="en-US" sz="1600" b="0" i="0" u="none" strike="noStrike" kern="1200" cap="none" spc="0" normalizeH="0" baseline="0" noProof="0" dirty="0">
                <a:ln>
                  <a:noFill/>
                </a:ln>
                <a:solidFill>
                  <a:srgbClr val="12284C"/>
                </a:solidFill>
                <a:effectLst/>
                <a:uLnTx/>
                <a:uFillTx/>
                <a:latin typeface="Open Sans Light"/>
                <a:ea typeface="Calibri"/>
                <a:cs typeface="Calibri"/>
                <a:sym typeface="Calibri"/>
              </a:rPr>
              <a:t>Used when community restrictions for COVID-19 are moderate.</a:t>
            </a:r>
            <a:endParaRPr kumimoji="0" sz="1600" b="0" i="0" u="none" strike="noStrike" kern="1200" cap="none" spc="0" normalizeH="0" baseline="0" noProof="0" dirty="0">
              <a:ln>
                <a:noFill/>
              </a:ln>
              <a:solidFill>
                <a:srgbClr val="12284C"/>
              </a:solidFill>
              <a:effectLst/>
              <a:uLnTx/>
              <a:uFillTx/>
              <a:latin typeface="Open Sans Light"/>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Tx/>
              <a:buSzPts val="1600"/>
              <a:buFont typeface="Calibri"/>
              <a:buChar char="➔"/>
              <a:tabLst/>
              <a:defRPr/>
            </a:pPr>
            <a:r>
              <a:rPr kumimoji="0" lang="en-US" sz="1600" b="0" i="0" u="none" strike="noStrike" kern="1200" cap="none" spc="0" normalizeH="0" baseline="0" noProof="0" dirty="0">
                <a:ln>
                  <a:noFill/>
                </a:ln>
                <a:solidFill>
                  <a:srgbClr val="12284C"/>
                </a:solidFill>
                <a:effectLst/>
                <a:uLnTx/>
                <a:uFillTx/>
                <a:latin typeface="Open Sans Light"/>
                <a:ea typeface="Calibri"/>
                <a:cs typeface="Calibri"/>
                <a:sym typeface="Calibri"/>
              </a:rPr>
              <a:t>Schools will operate at reduced capacity (50%) with students alternating between on-site and remote learning.</a:t>
            </a:r>
            <a:endParaRPr kumimoji="0" sz="1600" b="0" i="0" u="none" strike="noStrike" kern="1200" cap="none" spc="0" normalizeH="0" baseline="0" noProof="0" dirty="0">
              <a:ln>
                <a:noFill/>
              </a:ln>
              <a:solidFill>
                <a:srgbClr val="12284C"/>
              </a:solidFill>
              <a:effectLst/>
              <a:uLnTx/>
              <a:uFillTx/>
              <a:latin typeface="Open Sans Light"/>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Tx/>
              <a:buSzPts val="1600"/>
              <a:buFont typeface="Calibri"/>
              <a:buChar char="➔"/>
              <a:tabLst/>
              <a:defRPr/>
            </a:pPr>
            <a:r>
              <a:rPr kumimoji="0" lang="en-US" sz="1600" b="0" i="0" u="none" strike="noStrike" kern="1200" cap="none" spc="0" normalizeH="0" baseline="0" noProof="0" dirty="0">
                <a:ln>
                  <a:noFill/>
                </a:ln>
                <a:solidFill>
                  <a:srgbClr val="12284C"/>
                </a:solidFill>
                <a:effectLst/>
                <a:uLnTx/>
                <a:uFillTx/>
                <a:latin typeface="Open Sans Light"/>
                <a:ea typeface="Calibri"/>
                <a:cs typeface="Calibri"/>
                <a:sym typeface="Calibri"/>
              </a:rPr>
              <a:t>Social distancing should be enforced.</a:t>
            </a:r>
            <a:endParaRPr kumimoji="0" sz="1600" b="0" i="0" u="none" strike="noStrike" kern="1200" cap="none" spc="0" normalizeH="0" baseline="0" noProof="0" dirty="0">
              <a:ln>
                <a:noFill/>
              </a:ln>
              <a:solidFill>
                <a:srgbClr val="12284C"/>
              </a:solidFill>
              <a:effectLst/>
              <a:uLnTx/>
              <a:uFillTx/>
              <a:latin typeface="Open Sans Light"/>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Tx/>
              <a:buSzPts val="1600"/>
              <a:buFont typeface="Calibri"/>
              <a:buChar char="➔"/>
              <a:tabLst/>
              <a:defRPr/>
            </a:pPr>
            <a:r>
              <a:rPr kumimoji="0" lang="en-US" sz="1600" b="0" i="0" u="none" strike="noStrike" kern="1200" cap="none" spc="0" normalizeH="0" baseline="0" noProof="0" dirty="0">
                <a:ln>
                  <a:noFill/>
                </a:ln>
                <a:solidFill>
                  <a:srgbClr val="12284C"/>
                </a:solidFill>
                <a:effectLst/>
                <a:uLnTx/>
                <a:uFillTx/>
                <a:latin typeface="Open Sans Light"/>
                <a:ea typeface="Calibri"/>
                <a:cs typeface="Calibri"/>
                <a:sym typeface="Calibri"/>
              </a:rPr>
              <a:t>Group sizes will meet local guidelines (15)</a:t>
            </a:r>
            <a:endParaRPr kumimoji="0" sz="1600" b="0" i="0" u="none" strike="noStrike" kern="1200" cap="none" spc="0" normalizeH="0" baseline="0" noProof="0" dirty="0">
              <a:ln>
                <a:noFill/>
              </a:ln>
              <a:solidFill>
                <a:srgbClr val="12284C"/>
              </a:solidFill>
              <a:effectLst/>
              <a:uLnTx/>
              <a:uFillTx/>
              <a:latin typeface="Open Sans Light"/>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
                <a:srgbClr val="12284C"/>
              </a:buClr>
              <a:buSzPts val="1600"/>
              <a:buFont typeface="Calibri"/>
              <a:buChar char="➔"/>
              <a:tabLst/>
              <a:defRPr/>
            </a:pPr>
            <a:r>
              <a:rPr kumimoji="0" lang="en-US" sz="1600" b="0" i="0" u="none" strike="noStrike" kern="1200" cap="none" spc="0" normalizeH="0" baseline="0" noProof="0" dirty="0">
                <a:ln>
                  <a:noFill/>
                </a:ln>
                <a:solidFill>
                  <a:srgbClr val="12284C"/>
                </a:solidFill>
                <a:effectLst/>
                <a:uLnTx/>
                <a:uFillTx/>
                <a:latin typeface="Open Sans Light"/>
                <a:ea typeface="Calibri"/>
                <a:cs typeface="Calibri"/>
                <a:sym typeface="Calibri"/>
              </a:rPr>
              <a:t>Spectator events not allowed.</a:t>
            </a:r>
            <a:endParaRPr kumimoji="0" sz="1600" b="0" i="0" u="none" strike="noStrike" kern="1200" cap="none" spc="0" normalizeH="0" baseline="0" noProof="0" dirty="0">
              <a:ln>
                <a:noFill/>
              </a:ln>
              <a:solidFill>
                <a:srgbClr val="12284C"/>
              </a:solidFill>
              <a:effectLst/>
              <a:uLnTx/>
              <a:uFillTx/>
              <a:latin typeface="Open Sans Light"/>
              <a:ea typeface="Calibri"/>
              <a:cs typeface="Calibri"/>
              <a:sym typeface="Calibri"/>
            </a:endParaRPr>
          </a:p>
        </p:txBody>
      </p:sp>
      <p:sp>
        <p:nvSpPr>
          <p:cNvPr id="12" name="Google Shape;278;p17">
            <a:extLst>
              <a:ext uri="{FF2B5EF4-FFF2-40B4-BE49-F238E27FC236}">
                <a16:creationId xmlns:a16="http://schemas.microsoft.com/office/drawing/2014/main" id="{F1798E2D-7680-024B-B42F-5EA410D8DB09}"/>
              </a:ext>
            </a:extLst>
          </p:cNvPr>
          <p:cNvSpPr txBox="1"/>
          <p:nvPr/>
        </p:nvSpPr>
        <p:spPr>
          <a:xfrm>
            <a:off x="7710253" y="2035443"/>
            <a:ext cx="2758697" cy="412771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12284C"/>
                </a:solidFill>
                <a:effectLst/>
                <a:uLnTx/>
                <a:uFillTx/>
                <a:latin typeface="Open Sans Light"/>
                <a:ea typeface="Calibri"/>
                <a:cs typeface="Calibri"/>
                <a:sym typeface="Calibri"/>
              </a:rPr>
              <a:t>Remote</a:t>
            </a:r>
            <a:endParaRPr kumimoji="0" sz="1800" b="0" i="0" u="none" strike="noStrike" kern="1200" cap="none" spc="0" normalizeH="0" baseline="0" noProof="0" dirty="0">
              <a:ln>
                <a:noFill/>
              </a:ln>
              <a:solidFill>
                <a:srgbClr val="12284C"/>
              </a:solidFill>
              <a:effectLst/>
              <a:uLnTx/>
              <a:uFillTx/>
              <a:latin typeface="Open Sans Light"/>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Tx/>
              <a:buSzPts val="1600"/>
              <a:buFont typeface="Calibri"/>
              <a:buChar char="➔"/>
              <a:tabLst/>
              <a:defRPr/>
            </a:pPr>
            <a:r>
              <a:rPr kumimoji="0" lang="en-US" sz="1600" b="0" i="0" u="none" strike="noStrike" kern="1200" cap="none" spc="0" normalizeH="0" baseline="0" noProof="0" dirty="0">
                <a:ln>
                  <a:noFill/>
                </a:ln>
                <a:solidFill>
                  <a:srgbClr val="12284C"/>
                </a:solidFill>
                <a:effectLst/>
                <a:uLnTx/>
                <a:uFillTx/>
                <a:latin typeface="Open Sans Light"/>
                <a:ea typeface="Calibri"/>
                <a:cs typeface="Calibri"/>
                <a:sym typeface="Calibri"/>
              </a:rPr>
              <a:t>Used when community restrictions for COVID-19 are high.</a:t>
            </a:r>
            <a:endParaRPr kumimoji="0" sz="1600" b="0" i="0" u="none" strike="noStrike" kern="1200" cap="none" spc="0" normalizeH="0" baseline="0" noProof="0" dirty="0">
              <a:ln>
                <a:noFill/>
              </a:ln>
              <a:solidFill>
                <a:srgbClr val="12284C"/>
              </a:solidFill>
              <a:effectLst/>
              <a:uLnTx/>
              <a:uFillTx/>
              <a:latin typeface="Open Sans Light"/>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Tx/>
              <a:buSzPts val="1600"/>
              <a:buFont typeface="Calibri"/>
              <a:buChar char="➔"/>
              <a:tabLst/>
              <a:defRPr/>
            </a:pPr>
            <a:r>
              <a:rPr kumimoji="0" lang="en-US" sz="1600" b="0" i="0" u="none" strike="noStrike" kern="1200" cap="none" spc="0" normalizeH="0" baseline="0" noProof="0" dirty="0">
                <a:ln>
                  <a:noFill/>
                </a:ln>
                <a:solidFill>
                  <a:srgbClr val="12284C"/>
                </a:solidFill>
                <a:effectLst/>
                <a:uLnTx/>
                <a:uFillTx/>
                <a:latin typeface="Open Sans Light"/>
                <a:ea typeface="Calibri"/>
                <a:cs typeface="Calibri"/>
                <a:sym typeface="Calibri"/>
              </a:rPr>
              <a:t>School capacity restricted to essential staff and activities.</a:t>
            </a:r>
            <a:endParaRPr kumimoji="0" sz="1600" b="0" i="0" u="none" strike="noStrike" kern="1200" cap="none" spc="0" normalizeH="0" baseline="0" noProof="0" dirty="0">
              <a:ln>
                <a:noFill/>
              </a:ln>
              <a:solidFill>
                <a:srgbClr val="12284C"/>
              </a:solidFill>
              <a:effectLst/>
              <a:uLnTx/>
              <a:uFillTx/>
              <a:latin typeface="Open Sans Light"/>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Tx/>
              <a:buSzPts val="1600"/>
              <a:buFont typeface="Calibri"/>
              <a:buChar char="➔"/>
              <a:tabLst/>
              <a:defRPr/>
            </a:pPr>
            <a:r>
              <a:rPr kumimoji="0" lang="en-US" sz="1600" b="0" i="0" u="none" strike="noStrike" kern="1200" cap="none" spc="0" normalizeH="0" baseline="0" noProof="0" dirty="0">
                <a:ln>
                  <a:noFill/>
                </a:ln>
                <a:solidFill>
                  <a:srgbClr val="12284C"/>
                </a:solidFill>
                <a:effectLst/>
                <a:uLnTx/>
                <a:uFillTx/>
                <a:latin typeface="Open Sans Light"/>
                <a:ea typeface="Calibri"/>
                <a:cs typeface="Calibri"/>
                <a:sym typeface="Calibri"/>
              </a:rPr>
              <a:t>Social distancing should be strictly enforced.</a:t>
            </a:r>
            <a:endParaRPr kumimoji="0" sz="1600" b="0" i="0" u="none" strike="noStrike" kern="1200" cap="none" spc="0" normalizeH="0" baseline="0" noProof="0" dirty="0">
              <a:ln>
                <a:noFill/>
              </a:ln>
              <a:solidFill>
                <a:srgbClr val="12284C"/>
              </a:solidFill>
              <a:effectLst/>
              <a:uLnTx/>
              <a:uFillTx/>
              <a:latin typeface="Open Sans Light"/>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
                <a:srgbClr val="12284C"/>
              </a:buClr>
              <a:buSzPts val="1600"/>
              <a:buFont typeface="Calibri"/>
              <a:buChar char="➔"/>
              <a:tabLst/>
              <a:defRPr/>
            </a:pPr>
            <a:r>
              <a:rPr kumimoji="0" lang="en-US" sz="1600" b="0" i="0" u="none" strike="noStrike" kern="1200" cap="none" spc="0" normalizeH="0" baseline="0" noProof="0" dirty="0">
                <a:ln>
                  <a:noFill/>
                </a:ln>
                <a:solidFill>
                  <a:srgbClr val="12284C"/>
                </a:solidFill>
                <a:effectLst/>
                <a:uLnTx/>
                <a:uFillTx/>
                <a:latin typeface="Open Sans Light"/>
                <a:ea typeface="Calibri"/>
                <a:cs typeface="Calibri"/>
                <a:sym typeface="Calibri"/>
              </a:rPr>
              <a:t>Group sizes will meet local guidelines (10 or fewer).</a:t>
            </a:r>
            <a:endParaRPr kumimoji="0" sz="1600" b="0" i="0" u="none" strike="noStrike" kern="1200" cap="none" spc="0" normalizeH="0" baseline="0" noProof="0" dirty="0">
              <a:ln>
                <a:noFill/>
              </a:ln>
              <a:solidFill>
                <a:srgbClr val="12284C"/>
              </a:solidFill>
              <a:effectLst/>
              <a:uLnTx/>
              <a:uFillTx/>
              <a:latin typeface="Open Sans Light"/>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
                <a:srgbClr val="12284C"/>
              </a:buClr>
              <a:buSzPts val="1600"/>
              <a:buFont typeface="Calibri"/>
              <a:buChar char="➔"/>
              <a:tabLst/>
              <a:defRPr/>
            </a:pPr>
            <a:r>
              <a:rPr kumimoji="0" lang="en-US" sz="1600" b="0" i="0" u="none" strike="noStrike" kern="1200" cap="none" spc="0" normalizeH="0" baseline="0" noProof="0" dirty="0">
                <a:ln>
                  <a:noFill/>
                </a:ln>
                <a:solidFill>
                  <a:srgbClr val="12284C"/>
                </a:solidFill>
                <a:effectLst/>
                <a:uLnTx/>
                <a:uFillTx/>
                <a:latin typeface="Open Sans Light"/>
                <a:ea typeface="Calibri"/>
                <a:cs typeface="Calibri"/>
                <a:sym typeface="Calibri"/>
              </a:rPr>
              <a:t>Spectator events not allowed</a:t>
            </a:r>
            <a:r>
              <a:rPr kumimoji="0" lang="en-US" sz="1600" b="0" i="0" u="none" strike="noStrike" kern="1200" cap="none" spc="0" normalizeH="0" baseline="0" noProof="0" dirty="0">
                <a:ln>
                  <a:noFill/>
                </a:ln>
                <a:solidFill>
                  <a:srgbClr val="12284C"/>
                </a:solidFill>
                <a:effectLst/>
                <a:uLnTx/>
                <a:uFillTx/>
                <a:latin typeface="Calibri"/>
                <a:ea typeface="Calibri"/>
                <a:cs typeface="Calibri"/>
                <a:sym typeface="Calibri"/>
              </a:rPr>
              <a:t>.</a:t>
            </a:r>
            <a:endParaRPr kumimoji="0" sz="1600" b="0" i="0" u="none" strike="noStrike" kern="1200" cap="none" spc="0" normalizeH="0" baseline="0" noProof="0" dirty="0">
              <a:ln>
                <a:noFill/>
              </a:ln>
              <a:solidFill>
                <a:srgbClr val="12284C"/>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12284C"/>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22814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p:tgtEl>
                                          <p:spTgt spid="10"/>
                                        </p:tgtEl>
                                        <p:attrNameLst>
                                          <p:attrName>ppt_x</p:attrName>
                                        </p:attrNameLst>
                                      </p:cBhvr>
                                      <p:tavLst>
                                        <p:tav tm="0">
                                          <p:val>
                                            <p:strVal val="#ppt_x+1"/>
                                          </p:val>
                                        </p:tav>
                                        <p:tav tm="100000">
                                          <p:val>
                                            <p:strVal val="#ppt_x"/>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p:tgtEl>
                                          <p:spTgt spid="11"/>
                                        </p:tgtEl>
                                        <p:attrNameLst>
                                          <p:attrName>ppt_x</p:attrName>
                                        </p:attrNameLst>
                                      </p:cBhvr>
                                      <p:tavLst>
                                        <p:tav tm="0">
                                          <p:val>
                                            <p:strVal val="#ppt_x+1"/>
                                          </p:val>
                                        </p:tav>
                                        <p:tav tm="100000">
                                          <p:val>
                                            <p:strVal val="#ppt_x"/>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1000"/>
                                        <p:tgtEl>
                                          <p:spTgt spid="1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387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F26D267-1501-485E-8079-4270FB09189B}"/>
              </a:ext>
            </a:extLst>
          </p:cNvPr>
          <p:cNvSpPr txBox="1">
            <a:spLocks/>
          </p:cNvSpPr>
          <p:nvPr/>
        </p:nvSpPr>
        <p:spPr>
          <a:xfrm>
            <a:off x="1409700" y="17463"/>
            <a:ext cx="9144000" cy="954087"/>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panose="020F0302020204030204"/>
                <a:ea typeface="+mj-ea"/>
                <a:cs typeface="+mj-cs"/>
              </a:rPr>
              <a:t>Shortened Quarantine Period After Exposure</a:t>
            </a:r>
          </a:p>
        </p:txBody>
      </p:sp>
      <p:sp>
        <p:nvSpPr>
          <p:cNvPr id="9" name="Text Placeholder 1">
            <a:extLst>
              <a:ext uri="{FF2B5EF4-FFF2-40B4-BE49-F238E27FC236}">
                <a16:creationId xmlns:a16="http://schemas.microsoft.com/office/drawing/2014/main" id="{58A0BCA5-3795-41F1-9C53-D1B573D51241}"/>
              </a:ext>
            </a:extLst>
          </p:cNvPr>
          <p:cNvSpPr>
            <a:spLocks noGrp="1"/>
          </p:cNvSpPr>
          <p:nvPr>
            <p:ph type="body" sz="quarter" idx="10"/>
          </p:nvPr>
        </p:nvSpPr>
        <p:spPr>
          <a:xfrm>
            <a:off x="266701" y="1066800"/>
            <a:ext cx="11620500" cy="5257800"/>
          </a:xfrm>
        </p:spPr>
        <p:txBody>
          <a:bodyPr/>
          <a:lstStyle/>
          <a:p>
            <a:pPr marL="0" lvl="1" indent="0">
              <a:spcBef>
                <a:spcPts val="1000"/>
              </a:spcBef>
              <a:buNone/>
            </a:pPr>
            <a:r>
              <a:rPr lang="en-US" dirty="0">
                <a:solidFill>
                  <a:srgbClr val="2F5597"/>
                </a:solidFill>
              </a:rPr>
              <a:t>NOTE: </a:t>
            </a:r>
          </a:p>
          <a:p>
            <a:pPr marL="457200" lvl="1" indent="-457200">
              <a:spcBef>
                <a:spcPts val="1000"/>
              </a:spcBef>
            </a:pPr>
            <a:r>
              <a:rPr lang="en-US" dirty="0">
                <a:solidFill>
                  <a:srgbClr val="2F5597"/>
                </a:solidFill>
              </a:rPr>
              <a:t>The 14-day quarantine period after an exposure is still the best recommendation. </a:t>
            </a:r>
          </a:p>
          <a:p>
            <a:pPr marL="914400" lvl="2" indent="-457200">
              <a:spcBef>
                <a:spcPts val="1000"/>
              </a:spcBef>
            </a:pPr>
            <a:r>
              <a:rPr lang="en-US" dirty="0">
                <a:solidFill>
                  <a:srgbClr val="2F5597"/>
                </a:solidFill>
              </a:rPr>
              <a:t>CDC is not changing the incubation period for COVID-19. </a:t>
            </a:r>
          </a:p>
          <a:p>
            <a:pPr marL="914400" lvl="2" indent="-457200">
              <a:spcBef>
                <a:spcPts val="1000"/>
              </a:spcBef>
            </a:pPr>
            <a:r>
              <a:rPr lang="en-US" dirty="0">
                <a:solidFill>
                  <a:srgbClr val="2F5597"/>
                </a:solidFill>
              </a:rPr>
              <a:t>Guidance for a shortened quarantine period is aimed at increasing compliance</a:t>
            </a:r>
          </a:p>
          <a:p>
            <a:pPr marL="457200" lvl="1" indent="-457200">
              <a:spcBef>
                <a:spcPts val="1000"/>
              </a:spcBef>
            </a:pPr>
            <a:r>
              <a:rPr lang="en-US" dirty="0">
                <a:solidFill>
                  <a:srgbClr val="2F5597"/>
                </a:solidFill>
              </a:rPr>
              <a:t>Shortened quarantine does NOT apply to residents of long-term care and assisted living facilities and does NOT apply to offender populations in prisons. These types of settings are high risk for outbreaks and house some of our most vulnerable populations. </a:t>
            </a:r>
          </a:p>
          <a:p>
            <a:pPr marL="457200" lvl="1" indent="-457200">
              <a:spcBef>
                <a:spcPts val="1000"/>
              </a:spcBef>
            </a:pPr>
            <a:r>
              <a:rPr lang="en-US" dirty="0">
                <a:solidFill>
                  <a:srgbClr val="2F5597"/>
                </a:solidFill>
              </a:rPr>
              <a:t>Each county Local Health Officer has the ultimate decision on whether to adopt the shortened quarantine guidance. </a:t>
            </a:r>
          </a:p>
          <a:p>
            <a:pPr marL="0" lvl="1" indent="0">
              <a:spcBef>
                <a:spcPts val="1000"/>
              </a:spcBef>
              <a:buNone/>
            </a:pPr>
            <a:endParaRPr lang="en-US" dirty="0">
              <a:solidFill>
                <a:srgbClr val="2F5597"/>
              </a:solidFill>
            </a:endParaRPr>
          </a:p>
          <a:p>
            <a:pPr marL="0" lvl="1" indent="0">
              <a:spcBef>
                <a:spcPts val="1000"/>
              </a:spcBef>
              <a:buNone/>
            </a:pPr>
            <a:r>
              <a:rPr lang="en-US" sz="1800" dirty="0"/>
              <a:t> </a:t>
            </a:r>
          </a:p>
        </p:txBody>
      </p:sp>
    </p:spTree>
    <p:extLst>
      <p:ext uri="{BB962C8B-B14F-4D97-AF65-F5344CB8AC3E}">
        <p14:creationId xmlns:p14="http://schemas.microsoft.com/office/powerpoint/2010/main" val="786832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F26D267-1501-485E-8079-4270FB09189B}"/>
              </a:ext>
            </a:extLst>
          </p:cNvPr>
          <p:cNvSpPr txBox="1">
            <a:spLocks/>
          </p:cNvSpPr>
          <p:nvPr/>
        </p:nvSpPr>
        <p:spPr>
          <a:xfrm>
            <a:off x="1409700" y="17463"/>
            <a:ext cx="9144000" cy="954087"/>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panose="020F0302020204030204"/>
                <a:ea typeface="+mj-ea"/>
                <a:cs typeface="+mj-cs"/>
              </a:rPr>
              <a:t>Shortened Quarantine Period After Exposure</a:t>
            </a:r>
          </a:p>
        </p:txBody>
      </p:sp>
      <p:sp>
        <p:nvSpPr>
          <p:cNvPr id="9" name="Text Placeholder 1">
            <a:extLst>
              <a:ext uri="{FF2B5EF4-FFF2-40B4-BE49-F238E27FC236}">
                <a16:creationId xmlns:a16="http://schemas.microsoft.com/office/drawing/2014/main" id="{58A0BCA5-3795-41F1-9C53-D1B573D51241}"/>
              </a:ext>
            </a:extLst>
          </p:cNvPr>
          <p:cNvSpPr>
            <a:spLocks noGrp="1"/>
          </p:cNvSpPr>
          <p:nvPr>
            <p:ph type="body" sz="quarter" idx="10"/>
          </p:nvPr>
        </p:nvSpPr>
        <p:spPr>
          <a:xfrm>
            <a:off x="266701" y="1066800"/>
            <a:ext cx="11620500" cy="5257800"/>
          </a:xfrm>
        </p:spPr>
        <p:txBody>
          <a:bodyPr/>
          <a:lstStyle/>
          <a:p>
            <a:pPr marL="0" lvl="1" indent="0">
              <a:spcBef>
                <a:spcPts val="1000"/>
              </a:spcBef>
              <a:buNone/>
            </a:pPr>
            <a:r>
              <a:rPr lang="en-US" sz="3200" dirty="0">
                <a:solidFill>
                  <a:srgbClr val="2F5597"/>
                </a:solidFill>
              </a:rPr>
              <a:t>Shortened Quarantine Guidance</a:t>
            </a:r>
          </a:p>
          <a:p>
            <a:pPr lvl="1"/>
            <a:r>
              <a:rPr lang="en-US" sz="2000" dirty="0">
                <a:solidFill>
                  <a:srgbClr val="2F5597"/>
                </a:solidFill>
              </a:rPr>
              <a:t>Quarantine </a:t>
            </a:r>
            <a:r>
              <a:rPr lang="en-US" sz="2000" b="1" dirty="0">
                <a:solidFill>
                  <a:srgbClr val="2F5597"/>
                </a:solidFill>
              </a:rPr>
              <a:t>with</a:t>
            </a:r>
            <a:r>
              <a:rPr lang="en-US" sz="2000" dirty="0">
                <a:solidFill>
                  <a:srgbClr val="2F5597"/>
                </a:solidFill>
              </a:rPr>
              <a:t> testing </a:t>
            </a:r>
          </a:p>
          <a:p>
            <a:pPr lvl="2"/>
            <a:r>
              <a:rPr lang="en-US" sz="2000" dirty="0"/>
              <a:t>After exposure, monitored daily (self monitoring or active monitoring by Public Health) for 7 days. Are only eligible for shortened quarantine if you have no symptoms. </a:t>
            </a:r>
          </a:p>
          <a:p>
            <a:pPr lvl="2"/>
            <a:r>
              <a:rPr lang="en-US" sz="2000" dirty="0"/>
              <a:t>On or after day 5, may get a PCR test (antigen and antibody tests are NOT allowed for this purpose) – if negative can be removed from quarantine after day </a:t>
            </a:r>
            <a:r>
              <a:rPr lang="en-US" sz="2000" b="1" dirty="0"/>
              <a:t>seven (7)</a:t>
            </a:r>
            <a:r>
              <a:rPr lang="en-US" sz="2000" dirty="0"/>
              <a:t>.</a:t>
            </a:r>
          </a:p>
          <a:p>
            <a:pPr lvl="2"/>
            <a:r>
              <a:rPr lang="en-US" sz="2000" dirty="0"/>
              <a:t>Must remain asymptomatic (no symptoms) </a:t>
            </a:r>
          </a:p>
          <a:p>
            <a:pPr lvl="2"/>
            <a:endParaRPr lang="en-US" sz="2000" dirty="0"/>
          </a:p>
          <a:p>
            <a:pPr lvl="1"/>
            <a:r>
              <a:rPr lang="en-US" sz="2000" dirty="0">
                <a:solidFill>
                  <a:srgbClr val="2F5597"/>
                </a:solidFill>
              </a:rPr>
              <a:t>Quarantine </a:t>
            </a:r>
            <a:r>
              <a:rPr lang="en-US" sz="2000" b="1" dirty="0">
                <a:solidFill>
                  <a:srgbClr val="2F5597"/>
                </a:solidFill>
              </a:rPr>
              <a:t>without</a:t>
            </a:r>
            <a:r>
              <a:rPr lang="en-US" sz="2000" dirty="0">
                <a:solidFill>
                  <a:srgbClr val="2F5597"/>
                </a:solidFill>
              </a:rPr>
              <a:t> testing </a:t>
            </a:r>
          </a:p>
          <a:p>
            <a:pPr lvl="2"/>
            <a:r>
              <a:rPr lang="en-US" sz="2000" dirty="0"/>
              <a:t>After exposure, monitored daily (self monitoring or active monitoring) daily for 10 days. Are only eligible for shortened quarantine if you have no symptoms. </a:t>
            </a:r>
          </a:p>
          <a:p>
            <a:pPr lvl="2"/>
            <a:r>
              <a:rPr lang="en-US" sz="2000" dirty="0"/>
              <a:t>After day 10 can be released from quarantine without a test.</a:t>
            </a:r>
          </a:p>
          <a:p>
            <a:pPr lvl="2"/>
            <a:r>
              <a:rPr lang="en-US" sz="2000" dirty="0"/>
              <a:t>Must remain asymptomatic (no symptoms)</a:t>
            </a:r>
          </a:p>
          <a:p>
            <a:pPr lvl="1"/>
            <a:endParaRPr lang="en-US" sz="2000" dirty="0"/>
          </a:p>
          <a:p>
            <a:pPr lvl="1"/>
            <a:r>
              <a:rPr lang="en-US" sz="2000" dirty="0"/>
              <a:t>All exposed people should self-monitor for </a:t>
            </a:r>
            <a:r>
              <a:rPr lang="en-US" sz="2000" b="1" dirty="0"/>
              <a:t>fourteen (14) </a:t>
            </a:r>
            <a:r>
              <a:rPr lang="en-US" sz="2000" dirty="0"/>
              <a:t>days from exposure and contact healthcare provider if symptoms develop. Disease can still develop through day 14. </a:t>
            </a:r>
          </a:p>
        </p:txBody>
      </p:sp>
    </p:spTree>
    <p:extLst>
      <p:ext uri="{BB962C8B-B14F-4D97-AF65-F5344CB8AC3E}">
        <p14:creationId xmlns:p14="http://schemas.microsoft.com/office/powerpoint/2010/main" val="1063976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0CE863-81D2-5346-A457-CC694BB3EFDB}"/>
              </a:ext>
            </a:extLst>
          </p:cNvPr>
          <p:cNvPicPr>
            <a:picLocks noChangeAspect="1"/>
          </p:cNvPicPr>
          <p:nvPr/>
        </p:nvPicPr>
        <p:blipFill>
          <a:blip r:embed="rId3"/>
          <a:stretch>
            <a:fillRect/>
          </a:stretch>
        </p:blipFill>
        <p:spPr>
          <a:xfrm>
            <a:off x="0" y="0"/>
            <a:ext cx="5899355" cy="5899355"/>
          </a:xfrm>
          <a:prstGeom prst="rect">
            <a:avLst/>
          </a:prstGeom>
        </p:spPr>
      </p:pic>
      <p:pic>
        <p:nvPicPr>
          <p:cNvPr id="5" name="Picture 4">
            <a:extLst>
              <a:ext uri="{FF2B5EF4-FFF2-40B4-BE49-F238E27FC236}">
                <a16:creationId xmlns:a16="http://schemas.microsoft.com/office/drawing/2014/main" id="{583DCB9D-9125-1645-8335-98AAF43FEA29}"/>
              </a:ext>
            </a:extLst>
          </p:cNvPr>
          <p:cNvPicPr>
            <a:picLocks noChangeAspect="1"/>
          </p:cNvPicPr>
          <p:nvPr/>
        </p:nvPicPr>
        <p:blipFill>
          <a:blip r:embed="rId4"/>
          <a:stretch>
            <a:fillRect/>
          </a:stretch>
        </p:blipFill>
        <p:spPr>
          <a:xfrm>
            <a:off x="6096001" y="-1"/>
            <a:ext cx="6044868" cy="5899355"/>
          </a:xfrm>
          <a:prstGeom prst="rect">
            <a:avLst/>
          </a:prstGeom>
        </p:spPr>
      </p:pic>
    </p:spTree>
    <p:extLst>
      <p:ext uri="{BB962C8B-B14F-4D97-AF65-F5344CB8AC3E}">
        <p14:creationId xmlns:p14="http://schemas.microsoft.com/office/powerpoint/2010/main" val="3962753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0BC02427-0799-EE45-894F-ADFC6645D807}"/>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333760" y="2057400"/>
            <a:ext cx="11660206" cy="1316260"/>
          </a:xfrm>
        </p:spPr>
      </p:pic>
      <p:sp>
        <p:nvSpPr>
          <p:cNvPr id="16" name="Title 15">
            <a:extLst>
              <a:ext uri="{FF2B5EF4-FFF2-40B4-BE49-F238E27FC236}">
                <a16:creationId xmlns:a16="http://schemas.microsoft.com/office/drawing/2014/main" id="{CD058B33-7C73-DB4A-B838-AAB2AEF7D1C7}"/>
              </a:ext>
            </a:extLst>
          </p:cNvPr>
          <p:cNvSpPr>
            <a:spLocks noGrp="1"/>
          </p:cNvSpPr>
          <p:nvPr>
            <p:ph type="title"/>
          </p:nvPr>
        </p:nvSpPr>
        <p:spPr>
          <a:xfrm>
            <a:off x="533400" y="603250"/>
            <a:ext cx="10515600" cy="1149351"/>
          </a:xfrm>
        </p:spPr>
        <p:txBody>
          <a:bodyPr>
            <a:noAutofit/>
          </a:bodyPr>
          <a:lstStyle/>
          <a:p>
            <a:pPr algn="ctr"/>
            <a:r>
              <a:rPr lang="en-US" sz="3800" b="1" dirty="0">
                <a:solidFill>
                  <a:schemeClr val="tx2"/>
                </a:solidFill>
                <a:latin typeface="+mn-lt"/>
              </a:rPr>
              <a:t>Partners who contribute to Navigating Change</a:t>
            </a:r>
          </a:p>
        </p:txBody>
      </p:sp>
      <p:pic>
        <p:nvPicPr>
          <p:cNvPr id="5" name="Picture 4">
            <a:extLst>
              <a:ext uri="{FF2B5EF4-FFF2-40B4-BE49-F238E27FC236}">
                <a16:creationId xmlns:a16="http://schemas.microsoft.com/office/drawing/2014/main" id="{02E02252-C391-E44C-9E41-CBC509003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8548" y="3429000"/>
            <a:ext cx="4037305" cy="2733158"/>
          </a:xfrm>
          <a:prstGeom prst="rect">
            <a:avLst/>
          </a:prstGeom>
        </p:spPr>
      </p:pic>
    </p:spTree>
    <p:extLst>
      <p:ext uri="{BB962C8B-B14F-4D97-AF65-F5344CB8AC3E}">
        <p14:creationId xmlns:p14="http://schemas.microsoft.com/office/powerpoint/2010/main" val="1997983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a:xfrm>
            <a:off x="838200" y="568327"/>
            <a:ext cx="10515600" cy="1149351"/>
          </a:xfrm>
        </p:spPr>
        <p:txBody>
          <a:bodyPr>
            <a:normAutofit/>
          </a:bodyPr>
          <a:lstStyle/>
          <a:p>
            <a:r>
              <a:rPr lang="en-US" dirty="0">
                <a:latin typeface="+mn-lt"/>
              </a:rPr>
              <a:t>Changes to Elementary Gating Criteria</a:t>
            </a:r>
          </a:p>
        </p:txBody>
      </p:sp>
      <p:sp>
        <p:nvSpPr>
          <p:cNvPr id="2" name="Rectangle 1">
            <a:extLst>
              <a:ext uri="{FF2B5EF4-FFF2-40B4-BE49-F238E27FC236}">
                <a16:creationId xmlns:a16="http://schemas.microsoft.com/office/drawing/2014/main" id="{E2CE5918-FB12-004A-AAAE-05EF180238A7}"/>
              </a:ext>
            </a:extLst>
          </p:cNvPr>
          <p:cNvSpPr/>
          <p:nvPr/>
        </p:nvSpPr>
        <p:spPr>
          <a:xfrm>
            <a:off x="838200" y="1997839"/>
            <a:ext cx="10768105" cy="3970318"/>
          </a:xfrm>
          <a:prstGeom prst="rect">
            <a:avLst/>
          </a:prstGeom>
        </p:spPr>
        <p:txBody>
          <a:bodyPr wrap="square">
            <a:spAutoFit/>
          </a:bodyPr>
          <a:lstStyle/>
          <a:p>
            <a:r>
              <a:rPr lang="en-US" sz="2800" dirty="0">
                <a:solidFill>
                  <a:srgbClr val="201F1E"/>
                </a:solidFill>
                <a:ea typeface="Times New Roman" panose="02020603050405020304" pitchFamily="18" charset="0"/>
              </a:rPr>
              <a:t>As of November 23, 2020, in Kansas, 3.2% of cases have been among children ages 0-9 years (n=4,535 total cases). Kansas-specific data follows a general national trend which indicates that children ages 0-10 years make up a smaller proportion of the overall cases.</a:t>
            </a:r>
            <a:r>
              <a:rPr lang="en-US" sz="2800" baseline="30000" dirty="0">
                <a:solidFill>
                  <a:srgbClr val="201F1E"/>
                </a:solidFill>
                <a:ea typeface="Times New Roman" panose="02020603050405020304" pitchFamily="18" charset="0"/>
              </a:rPr>
              <a:t>1</a:t>
            </a:r>
            <a:r>
              <a:rPr lang="en-US" sz="2800" dirty="0">
                <a:solidFill>
                  <a:srgbClr val="201F1E"/>
                </a:solidFill>
                <a:ea typeface="Times New Roman" panose="02020603050405020304" pitchFamily="18" charset="0"/>
              </a:rPr>
              <a:t> Evidence also suggests that children in this age group are less likely to transmit the virus if they are infected,</a:t>
            </a:r>
            <a:r>
              <a:rPr lang="en-US" sz="2800" baseline="30000" dirty="0">
                <a:solidFill>
                  <a:srgbClr val="201F1E"/>
                </a:solidFill>
                <a:ea typeface="Times New Roman" panose="02020603050405020304" pitchFamily="18" charset="0"/>
              </a:rPr>
              <a:t>2</a:t>
            </a:r>
            <a:r>
              <a:rPr lang="en-US" sz="2800" dirty="0">
                <a:solidFill>
                  <a:srgbClr val="201F1E"/>
                </a:solidFill>
                <a:ea typeface="Times New Roman" panose="02020603050405020304" pitchFamily="18" charset="0"/>
              </a:rPr>
              <a:t> although there is some evidence that the secondary infection rate from children may be higher among their close household contacts.</a:t>
            </a:r>
            <a:r>
              <a:rPr lang="en-US" sz="2800" baseline="30000" dirty="0">
                <a:solidFill>
                  <a:srgbClr val="201F1E"/>
                </a:solidFill>
                <a:ea typeface="Times New Roman" panose="02020603050405020304" pitchFamily="18" charset="0"/>
              </a:rPr>
              <a:t>3</a:t>
            </a:r>
            <a:r>
              <a:rPr lang="en-US" sz="2800" dirty="0"/>
              <a:t> </a:t>
            </a:r>
          </a:p>
        </p:txBody>
      </p:sp>
    </p:spTree>
    <p:extLst>
      <p:ext uri="{BB962C8B-B14F-4D97-AF65-F5344CB8AC3E}">
        <p14:creationId xmlns:p14="http://schemas.microsoft.com/office/powerpoint/2010/main" val="2636307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a:xfrm>
            <a:off x="838200" y="568327"/>
            <a:ext cx="10515600" cy="1149351"/>
          </a:xfrm>
        </p:spPr>
        <p:txBody>
          <a:bodyPr>
            <a:normAutofit/>
          </a:bodyPr>
          <a:lstStyle/>
          <a:p>
            <a:r>
              <a:rPr lang="en-US" dirty="0">
                <a:latin typeface="+mn-lt"/>
              </a:rPr>
              <a:t>Changes to Elementary Gating Criteria</a:t>
            </a:r>
          </a:p>
        </p:txBody>
      </p:sp>
      <p:sp>
        <p:nvSpPr>
          <p:cNvPr id="2" name="Rectangle 1">
            <a:extLst>
              <a:ext uri="{FF2B5EF4-FFF2-40B4-BE49-F238E27FC236}">
                <a16:creationId xmlns:a16="http://schemas.microsoft.com/office/drawing/2014/main" id="{26BF5804-4926-DB43-8211-0D06E53C8B03}"/>
              </a:ext>
            </a:extLst>
          </p:cNvPr>
          <p:cNvSpPr/>
          <p:nvPr/>
        </p:nvSpPr>
        <p:spPr>
          <a:xfrm>
            <a:off x="838200" y="1997839"/>
            <a:ext cx="9979212" cy="3970318"/>
          </a:xfrm>
          <a:prstGeom prst="rect">
            <a:avLst/>
          </a:prstGeom>
        </p:spPr>
        <p:txBody>
          <a:bodyPr wrap="square">
            <a:spAutoFit/>
          </a:bodyPr>
          <a:lstStyle/>
          <a:p>
            <a:r>
              <a:rPr lang="en-US" sz="2800" dirty="0">
                <a:solidFill>
                  <a:schemeClr val="tx2"/>
                </a:solidFill>
                <a:ea typeface="Times New Roman" panose="02020603050405020304" pitchFamily="18" charset="0"/>
              </a:rPr>
              <a:t>Given what is currently known about infection rates in young children and secondary infections caused by young children, the Kansas Department of Health and Environment and the Kansas COVID Workgroup for KIDS </a:t>
            </a:r>
            <a:r>
              <a:rPr lang="en-US" sz="2800" b="1" u="sng" dirty="0">
                <a:solidFill>
                  <a:schemeClr val="tx2"/>
                </a:solidFill>
                <a:ea typeface="Times New Roman" panose="02020603050405020304" pitchFamily="18" charset="0"/>
              </a:rPr>
              <a:t>recommend modifying the Navigating Change guidance to allow for elementary schools to remain in an In Person or Hybrid Learning Environment when county metrics recommend a Remote Only Learning Environment if school districts meet the following criteria:</a:t>
            </a:r>
            <a:endParaRPr lang="en-US" sz="2800" b="1" u="sng" dirty="0">
              <a:solidFill>
                <a:schemeClr val="tx2"/>
              </a:solidFill>
            </a:endParaRPr>
          </a:p>
        </p:txBody>
      </p:sp>
    </p:spTree>
    <p:extLst>
      <p:ext uri="{BB962C8B-B14F-4D97-AF65-F5344CB8AC3E}">
        <p14:creationId xmlns:p14="http://schemas.microsoft.com/office/powerpoint/2010/main" val="1247172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a:xfrm>
            <a:off x="838200" y="568327"/>
            <a:ext cx="10515600" cy="1149351"/>
          </a:xfrm>
        </p:spPr>
        <p:txBody>
          <a:bodyPr>
            <a:normAutofit/>
          </a:bodyPr>
          <a:lstStyle/>
          <a:p>
            <a:r>
              <a:rPr lang="en-US" dirty="0">
                <a:latin typeface="+mn-lt"/>
              </a:rPr>
              <a:t>Changes to Elementary Gating Criteria</a:t>
            </a:r>
          </a:p>
        </p:txBody>
      </p:sp>
      <p:sp>
        <p:nvSpPr>
          <p:cNvPr id="2" name="Rectangle 1">
            <a:extLst>
              <a:ext uri="{FF2B5EF4-FFF2-40B4-BE49-F238E27FC236}">
                <a16:creationId xmlns:a16="http://schemas.microsoft.com/office/drawing/2014/main" id="{1CB32991-92EF-8847-98C5-AD7CAEA22D1B}"/>
              </a:ext>
            </a:extLst>
          </p:cNvPr>
          <p:cNvSpPr/>
          <p:nvPr/>
        </p:nvSpPr>
        <p:spPr>
          <a:xfrm>
            <a:off x="838201" y="1866106"/>
            <a:ext cx="9997140" cy="3736792"/>
          </a:xfrm>
          <a:prstGeom prst="rect">
            <a:avLst/>
          </a:prstGeom>
        </p:spPr>
        <p:txBody>
          <a:bodyPr wrap="square">
            <a:spAutoFit/>
          </a:bodyPr>
          <a:lstStyle/>
          <a:p>
            <a:pPr marL="342900" marR="0" lvl="0" indent="-342900">
              <a:lnSpc>
                <a:spcPct val="107000"/>
              </a:lnSpc>
              <a:spcBef>
                <a:spcPts val="0"/>
              </a:spcBef>
              <a:spcAft>
                <a:spcPts val="800"/>
              </a:spcAft>
              <a:buFont typeface="+mj-lt"/>
              <a:buAutoNum type="arabicPeriod"/>
            </a:pPr>
            <a:r>
              <a:rPr lang="en-US" dirty="0">
                <a:solidFill>
                  <a:srgbClr val="201F1E"/>
                </a:solidFill>
                <a:latin typeface="Open Sans Light" panose="020B0306030504020204" pitchFamily="34" charset="0"/>
                <a:ea typeface="Times New Roman" panose="02020603050405020304" pitchFamily="18" charset="0"/>
                <a:cs typeface="Times New Roman" panose="02020603050405020304" pitchFamily="18" charset="0"/>
              </a:rPr>
              <a:t>Middle and High Schools should continue to follow Navigating Change guidelines as currently adopted. </a:t>
            </a:r>
            <a:endParaRPr lang="en-US" sz="1600" dirty="0">
              <a:solidFill>
                <a:srgbClr val="201F1E"/>
              </a:solidFill>
              <a:latin typeface="Calibri" panose="020F0502020204030204" pitchFamily="34" charset="0"/>
              <a:ea typeface="Times New Roman" panose="02020603050405020304" pitchFamily="18" charset="0"/>
              <a:cs typeface="Times New Roman" panose="02020603050405020304" pitchFamily="18" charset="0"/>
            </a:endParaRPr>
          </a:p>
          <a:p>
            <a:pPr marL="1257300" lvl="2" indent="-342900">
              <a:lnSpc>
                <a:spcPct val="107000"/>
              </a:lnSpc>
              <a:spcAft>
                <a:spcPts val="800"/>
              </a:spcAft>
              <a:buFont typeface="+mj-lt"/>
              <a:buAutoNum type="alphaLcPeriod"/>
            </a:pPr>
            <a:r>
              <a:rPr lang="en-US" dirty="0">
                <a:latin typeface="Open Sans Light" panose="020B0306030504020204" pitchFamily="34" charset="0"/>
                <a:ea typeface="Calibri" panose="020F0502020204030204" pitchFamily="34" charset="0"/>
              </a:rPr>
              <a:t>As recommended in original Navigating Change Document, regardless of learning mode that is adopted by a district or building, students requiring in-person education based on individualized education plans or 504 plans as well as students failing or at risk of failing academically, or students experiencing disproportionate adverse social/emotional effects of remote schooling should be allowed to attend school in person. These groups should be small and in a cohort of no more than 10 students in each group; masking and physical distancing of 6 feet or more should be enforced. Students should remain in their cohort group for the duration of in person school. Buildings should follow local, state, and national guidance regarding congregation limits.</a:t>
            </a:r>
            <a:r>
              <a:rPr lang="en-US" dirty="0"/>
              <a:t> </a:t>
            </a:r>
          </a:p>
        </p:txBody>
      </p:sp>
    </p:spTree>
    <p:extLst>
      <p:ext uri="{BB962C8B-B14F-4D97-AF65-F5344CB8AC3E}">
        <p14:creationId xmlns:p14="http://schemas.microsoft.com/office/powerpoint/2010/main" val="241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a:xfrm>
            <a:off x="838200" y="568327"/>
            <a:ext cx="10515600" cy="1149351"/>
          </a:xfrm>
        </p:spPr>
        <p:txBody>
          <a:bodyPr>
            <a:normAutofit/>
          </a:bodyPr>
          <a:lstStyle/>
          <a:p>
            <a:r>
              <a:rPr lang="en-US" dirty="0">
                <a:latin typeface="+mn-lt"/>
              </a:rPr>
              <a:t>Changes to Elementary Gating Criteria</a:t>
            </a:r>
          </a:p>
        </p:txBody>
      </p:sp>
      <p:sp>
        <p:nvSpPr>
          <p:cNvPr id="2" name="Rectangle 1">
            <a:extLst>
              <a:ext uri="{FF2B5EF4-FFF2-40B4-BE49-F238E27FC236}">
                <a16:creationId xmlns:a16="http://schemas.microsoft.com/office/drawing/2014/main" id="{9D7AD75D-1FC7-104C-9FBC-F90757C80677}"/>
              </a:ext>
            </a:extLst>
          </p:cNvPr>
          <p:cNvSpPr/>
          <p:nvPr/>
        </p:nvSpPr>
        <p:spPr>
          <a:xfrm>
            <a:off x="838199" y="1698206"/>
            <a:ext cx="9919447" cy="4989507"/>
          </a:xfrm>
          <a:prstGeom prst="rect">
            <a:avLst/>
          </a:prstGeom>
        </p:spPr>
        <p:txBody>
          <a:bodyPr wrap="square">
            <a:spAutoFit/>
          </a:bodyPr>
          <a:lstStyle/>
          <a:p>
            <a:pPr marL="342900" marR="0" lvl="0" indent="-342900" fontAlgn="base">
              <a:lnSpc>
                <a:spcPct val="107000"/>
              </a:lnSpc>
              <a:spcBef>
                <a:spcPts val="0"/>
              </a:spcBef>
              <a:spcAft>
                <a:spcPts val="0"/>
              </a:spcAft>
              <a:buFont typeface="+mj-lt"/>
              <a:buAutoNum type="arabicPeriod" startAt="2"/>
            </a:pPr>
            <a:r>
              <a:rPr lang="en-US" sz="1700" dirty="0"/>
              <a:t>Students, teachers, and staff within the elementary buildings should wear a mask appropriately, in accordance to Navigating Change guidelines.</a:t>
            </a:r>
          </a:p>
          <a:p>
            <a:pPr marL="342900" marR="0" lvl="0" indent="-342900" fontAlgn="base">
              <a:lnSpc>
                <a:spcPct val="107000"/>
              </a:lnSpc>
              <a:spcBef>
                <a:spcPts val="0"/>
              </a:spcBef>
              <a:spcAft>
                <a:spcPts val="0"/>
              </a:spcAft>
              <a:buFont typeface="+mj-lt"/>
              <a:buAutoNum type="arabicPeriod" startAt="2"/>
            </a:pPr>
            <a:endParaRPr lang="en-US" sz="1700" dirty="0">
              <a:solidFill>
                <a:srgbClr val="201F1E"/>
              </a:solidFill>
              <a:ea typeface="Times New Roman" panose="02020603050405020304" pitchFamily="18" charset="0"/>
              <a:cs typeface="Times New Roman" panose="02020603050405020304" pitchFamily="18" charset="0"/>
            </a:endParaRPr>
          </a:p>
          <a:p>
            <a:pPr marL="342900" marR="0" lvl="0" indent="-342900" fontAlgn="base">
              <a:lnSpc>
                <a:spcPct val="107000"/>
              </a:lnSpc>
              <a:spcBef>
                <a:spcPts val="0"/>
              </a:spcBef>
              <a:spcAft>
                <a:spcPts val="0"/>
              </a:spcAft>
              <a:buFont typeface="+mj-lt"/>
              <a:buAutoNum type="arabicPeriod" startAt="2"/>
            </a:pPr>
            <a:r>
              <a:rPr lang="en-US" sz="1700" dirty="0">
                <a:solidFill>
                  <a:srgbClr val="201F1E"/>
                </a:solidFill>
                <a:ea typeface="Times New Roman" panose="02020603050405020304" pitchFamily="18" charset="0"/>
                <a:cs typeface="Times New Roman" panose="02020603050405020304" pitchFamily="18" charset="0"/>
              </a:rPr>
              <a:t>Students, teachers, and staff within the elementary buildings should wear a mask appropriately.</a:t>
            </a:r>
            <a:endParaRPr lang="en-US" sz="1700" dirty="0">
              <a:ea typeface="Times New Roman" panose="02020603050405020304" pitchFamily="18" charset="0"/>
              <a:cs typeface="Times New Roman" panose="02020603050405020304" pitchFamily="18" charset="0"/>
            </a:endParaRPr>
          </a:p>
          <a:p>
            <a:pPr marL="1257300" lvl="2" indent="-342900" fontAlgn="base">
              <a:lnSpc>
                <a:spcPct val="107000"/>
              </a:lnSpc>
              <a:buFont typeface="+mj-lt"/>
              <a:buAutoNum type="alphaLcPeriod"/>
            </a:pPr>
            <a:r>
              <a:rPr lang="en-US" sz="1700" dirty="0">
                <a:solidFill>
                  <a:srgbClr val="201F1E"/>
                </a:solidFill>
                <a:ea typeface="Times New Roman" panose="02020603050405020304" pitchFamily="18" charset="0"/>
              </a:rPr>
              <a:t>Elementary school children should be physically distanced at least 6 feet from each other for the majority of the day. Teachers and staff should also comply with physical distancing recommendations. If physical distance of 6 feet can’t be accomplished, schools may conduct a hybrid model of am/pm grouping or </a:t>
            </a:r>
            <a:r>
              <a:rPr lang="en-US" sz="1700" dirty="0">
                <a:ea typeface="Calibri" panose="020F0502020204030204" pitchFamily="34" charset="0"/>
              </a:rPr>
              <a:t>cohort in groups of no more than 5 students with each cohort remaining 6 feet apart for the majority of the day.</a:t>
            </a:r>
          </a:p>
          <a:p>
            <a:pPr marL="1257300" lvl="2" indent="-342900" fontAlgn="base">
              <a:lnSpc>
                <a:spcPct val="107000"/>
              </a:lnSpc>
              <a:buFont typeface="+mj-lt"/>
              <a:buAutoNum type="alphaLcPeriod"/>
            </a:pPr>
            <a:endParaRPr lang="en-US" sz="1700" dirty="0">
              <a:ea typeface="Calibri" panose="020F0502020204030204" pitchFamily="34" charset="0"/>
              <a:cs typeface="Times New Roman" panose="02020603050405020304" pitchFamily="18" charset="0"/>
            </a:endParaRPr>
          </a:p>
          <a:p>
            <a:pPr marL="342900" lvl="0" indent="-342900">
              <a:buAutoNum type="arabicPeriod" startAt="4"/>
            </a:pPr>
            <a:r>
              <a:rPr lang="en-US" sz="1700" dirty="0"/>
              <a:t>Each building used for Elementary instruction follow ventilation guidance in accordance to Navigating Change guidelines.</a:t>
            </a:r>
          </a:p>
          <a:p>
            <a:pPr marL="342900" lvl="0" indent="-342900">
              <a:buAutoNum type="arabicPeriod" startAt="4"/>
            </a:pPr>
            <a:endParaRPr lang="en-US" sz="1700" dirty="0"/>
          </a:p>
          <a:p>
            <a:pPr marL="342900" lvl="0" indent="-342900">
              <a:buAutoNum type="arabicPeriod" startAt="4"/>
            </a:pPr>
            <a:r>
              <a:rPr lang="en-US" sz="1700" dirty="0"/>
              <a:t>Each building used for Elementary instruction should sanitize and clean surfaces and restrooms in accordance to Navigating Change guidelines.</a:t>
            </a:r>
          </a:p>
          <a:p>
            <a:pPr marL="1257300" lvl="2" indent="-342900" fontAlgn="base">
              <a:lnSpc>
                <a:spcPct val="107000"/>
              </a:lnSpc>
              <a:buFont typeface="+mj-lt"/>
              <a:buAutoNum type="alphaLcPeriod"/>
            </a:pPr>
            <a:endParaRPr lang="en-US" sz="1600" dirty="0">
              <a:ea typeface="Calibri" panose="020F0502020204030204" pitchFamily="34" charset="0"/>
              <a:cs typeface="Times New Roman" panose="02020603050405020304" pitchFamily="18" charset="0"/>
            </a:endParaRPr>
          </a:p>
          <a:p>
            <a:pPr>
              <a:spcAft>
                <a:spcPts val="800"/>
              </a:spcAft>
            </a:pPr>
            <a:r>
              <a:rPr lang="en-US" sz="1600" dirty="0">
                <a:ea typeface="Calibri" panose="020F0502020204030204" pitchFamily="34" charset="0"/>
                <a:cs typeface="Times New Roman" panose="02020603050405020304" pitchFamily="18" charset="0"/>
              </a:rPr>
              <a:t> </a:t>
            </a:r>
            <a:endParaRPr lang="en-US"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873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ssolv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dissolv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dissolv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KSDE Simplified White">
      <a:dk1>
        <a:srgbClr val="15284B"/>
      </a:dk1>
      <a:lt1>
        <a:sysClr val="window" lastClr="FFFFFF"/>
      </a:lt1>
      <a:dk2>
        <a:srgbClr val="15254B"/>
      </a:dk2>
      <a:lt2>
        <a:srgbClr val="FFFFFF"/>
      </a:lt2>
      <a:accent1>
        <a:srgbClr val="7F7F7F"/>
      </a:accent1>
      <a:accent2>
        <a:srgbClr val="15284B"/>
      </a:accent2>
      <a:accent3>
        <a:srgbClr val="FFA400"/>
      </a:accent3>
      <a:accent4>
        <a:srgbClr val="86C144"/>
      </a:accent4>
      <a:accent5>
        <a:srgbClr val="51C5D7"/>
      </a:accent5>
      <a:accent6>
        <a:srgbClr val="5D7FD1"/>
      </a:accent6>
      <a:hlink>
        <a:srgbClr val="FFA400"/>
      </a:hlink>
      <a:folHlink>
        <a:srgbClr val="7F7F7F"/>
      </a:folHlink>
    </a:clrScheme>
    <a:fontScheme name="Segoe UI">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General KanCare PPT template 08-2018">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3298</TotalTime>
  <Words>1694</Words>
  <Application>Microsoft Office PowerPoint</Application>
  <PresentationFormat>Widescreen</PresentationFormat>
  <Paragraphs>107</Paragraphs>
  <Slides>15</Slides>
  <Notes>11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15</vt:i4>
      </vt:variant>
    </vt:vector>
  </HeadingPairs>
  <TitlesOfParts>
    <vt:vector size="28" baseType="lpstr">
      <vt:lpstr>Arial</vt:lpstr>
      <vt:lpstr>Calibri</vt:lpstr>
      <vt:lpstr>Calibri Light</vt:lpstr>
      <vt:lpstr>Helvetica</vt:lpstr>
      <vt:lpstr>Open Sans Light</vt:lpstr>
      <vt:lpstr>Open Sans Semibold</vt:lpstr>
      <vt:lpstr>Open Sans Semibold</vt:lpstr>
      <vt:lpstr>Segoe UI</vt:lpstr>
      <vt:lpstr>Times New Roman</vt:lpstr>
      <vt:lpstr>1_Custom Design</vt:lpstr>
      <vt:lpstr>2_Custom Design</vt:lpstr>
      <vt:lpstr>Office Theme</vt:lpstr>
      <vt:lpstr>General KanCare PPT template 08-2018</vt:lpstr>
      <vt:lpstr>Navigating Change 2020</vt:lpstr>
      <vt:lpstr>PowerPoint Presentation</vt:lpstr>
      <vt:lpstr>PowerPoint Presentation</vt:lpstr>
      <vt:lpstr>PowerPoint Presentation</vt:lpstr>
      <vt:lpstr>Partners who contribute to Navigating Change</vt:lpstr>
      <vt:lpstr>Changes to Elementary Gating Criteria</vt:lpstr>
      <vt:lpstr>Changes to Elementary Gating Criteria</vt:lpstr>
      <vt:lpstr>Changes to Elementary Gating Criteria</vt:lpstr>
      <vt:lpstr>Changes to Elementary Gating Criteria</vt:lpstr>
      <vt:lpstr>Changes to Elementary Gating Criteria</vt:lpstr>
      <vt:lpstr>PowerPoint Presentation</vt:lpstr>
      <vt:lpstr>Proposal to the SBOE on the 1116 Hour Requirement</vt:lpstr>
      <vt:lpstr>PowerPoint Presentation</vt:lpstr>
      <vt:lpstr>Learning Environments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Change 2020</dc:title>
  <dc:creator>Randy Watson</dc:creator>
  <cp:lastModifiedBy>Makayla Auldridge</cp:lastModifiedBy>
  <cp:revision>55</cp:revision>
  <dcterms:created xsi:type="dcterms:W3CDTF">2020-09-22T10:56:02Z</dcterms:created>
  <dcterms:modified xsi:type="dcterms:W3CDTF">2021-08-30T14:57:06Z</dcterms:modified>
</cp:coreProperties>
</file>