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3" r:id="rId5"/>
    <p:sldMasterId id="2147483734" r:id="rId6"/>
    <p:sldMasterId id="214748373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Lst>
  <p:sldSz cy="5143500" cx="9144000"/>
  <p:notesSz cx="6858000" cy="9144000"/>
  <p:embeddedFontLst>
    <p:embeddedFont>
      <p:font typeface="Roboto Thin"/>
      <p:regular r:id="rId68"/>
      <p:bold r:id="rId69"/>
      <p:italic r:id="rId70"/>
      <p:boldItalic r:id="rId71"/>
    </p:embeddedFont>
    <p:embeddedFont>
      <p:font typeface="Roboto"/>
      <p:regular r:id="rId72"/>
      <p:bold r:id="rId73"/>
      <p:italic r:id="rId74"/>
      <p:boldItalic r:id="rId75"/>
    </p:embeddedFont>
    <p:embeddedFont>
      <p:font typeface="Roboto Medium"/>
      <p:regular r:id="rId76"/>
      <p:bold r:id="rId77"/>
      <p:italic r:id="rId78"/>
      <p:boldItalic r:id="rId79"/>
    </p:embeddedFont>
    <p:embeddedFont>
      <p:font typeface="Arial Narrow"/>
      <p:regular r:id="rId80"/>
      <p:bold r:id="rId81"/>
      <p:italic r:id="rId82"/>
      <p:boldItalic r:id="rId83"/>
    </p:embeddedFont>
    <p:embeddedFont>
      <p:font typeface="Open Sans SemiBold"/>
      <p:regular r:id="rId84"/>
      <p:bold r:id="rId85"/>
      <p:italic r:id="rId86"/>
      <p:boldItalic r:id="rId87"/>
    </p:embeddedFont>
    <p:embeddedFont>
      <p:font typeface="Roboto Light"/>
      <p:regular r:id="rId88"/>
      <p:bold r:id="rId89"/>
      <p:italic r:id="rId90"/>
      <p:boldItalic r:id="rId91"/>
    </p:embeddedFont>
    <p:embeddedFont>
      <p:font typeface="Arial Black"/>
      <p:regular r:id="rId92"/>
    </p:embeddedFont>
    <p:embeddedFont>
      <p:font typeface="Open Sans Light"/>
      <p:regular r:id="rId93"/>
      <p:bold r:id="rId94"/>
      <p:italic r:id="rId95"/>
      <p:boldItalic r:id="rId96"/>
    </p:embeddedFont>
    <p:embeddedFont>
      <p:font typeface="Open Sans"/>
      <p:regular r:id="rId97"/>
      <p:bold r:id="rId98"/>
      <p:italic r:id="rId99"/>
      <p:boldItalic r:id="rId100"/>
    </p:embeddedFont>
    <p:embeddedFont>
      <p:font typeface="Century Gothic"/>
      <p:regular r:id="rId101"/>
      <p:bold r:id="rId102"/>
      <p:italic r:id="rId103"/>
      <p:boldItalic r:id="rId104"/>
    </p:embeddedFont>
    <p:embeddedFont>
      <p:font typeface="Questrial"/>
      <p:regular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A95A03-B756-4BE1-9157-9A1A9DF92E57}">
  <a:tblStyle styleId="{8BA95A03-B756-4BE1-9157-9A1A9DF92E5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88DE7BC-A935-4CBC-9DF4-EE2973DB8C4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5" Type="http://schemas.openxmlformats.org/officeDocument/2006/relationships/font" Target="fonts/Questrial-regular.fntdata"/><Relationship Id="rId104" Type="http://schemas.openxmlformats.org/officeDocument/2006/relationships/font" Target="fonts/CenturyGothic-boldItalic.fntdata"/><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font" Target="fonts/CenturyGothic-italic.fntdata"/><Relationship Id="rId102" Type="http://schemas.openxmlformats.org/officeDocument/2006/relationships/font" Target="fonts/CenturyGothic-bold.fntdata"/><Relationship Id="rId101" Type="http://schemas.openxmlformats.org/officeDocument/2006/relationships/font" Target="fonts/CenturyGothic-regular.fntdata"/><Relationship Id="rId100" Type="http://schemas.openxmlformats.org/officeDocument/2006/relationships/font" Target="fonts/OpenSans-boldItalic.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95" Type="http://schemas.openxmlformats.org/officeDocument/2006/relationships/font" Target="fonts/OpenSansLight-italic.fntdata"/><Relationship Id="rId94" Type="http://schemas.openxmlformats.org/officeDocument/2006/relationships/font" Target="fonts/OpenSansLight-bold.fntdata"/><Relationship Id="rId97" Type="http://schemas.openxmlformats.org/officeDocument/2006/relationships/font" Target="fonts/OpenSans-regular.fntdata"/><Relationship Id="rId96" Type="http://schemas.openxmlformats.org/officeDocument/2006/relationships/font" Target="fonts/OpenSansLight-boldItalic.fntdata"/><Relationship Id="rId11" Type="http://schemas.openxmlformats.org/officeDocument/2006/relationships/slide" Target="slides/slide3.xml"/><Relationship Id="rId99" Type="http://schemas.openxmlformats.org/officeDocument/2006/relationships/font" Target="fonts/OpenSans-italic.fntdata"/><Relationship Id="rId10" Type="http://schemas.openxmlformats.org/officeDocument/2006/relationships/slide" Target="slides/slide2.xml"/><Relationship Id="rId98" Type="http://schemas.openxmlformats.org/officeDocument/2006/relationships/font" Target="fonts/OpenSans-bold.fntdata"/><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font" Target="fonts/RobotoLight-boldItalic.fntdata"/><Relationship Id="rId90" Type="http://schemas.openxmlformats.org/officeDocument/2006/relationships/font" Target="fonts/RobotoLight-italic.fntdata"/><Relationship Id="rId93" Type="http://schemas.openxmlformats.org/officeDocument/2006/relationships/font" Target="fonts/OpenSansLight-regular.fntdata"/><Relationship Id="rId92" Type="http://schemas.openxmlformats.org/officeDocument/2006/relationships/font" Target="fonts/ArialBlack-regular.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84" Type="http://schemas.openxmlformats.org/officeDocument/2006/relationships/font" Target="fonts/OpenSansSemiBold-regular.fntdata"/><Relationship Id="rId83" Type="http://schemas.openxmlformats.org/officeDocument/2006/relationships/font" Target="fonts/ArialNarrow-boldItalic.fntdata"/><Relationship Id="rId86" Type="http://schemas.openxmlformats.org/officeDocument/2006/relationships/font" Target="fonts/OpenSansSemiBold-italic.fntdata"/><Relationship Id="rId85" Type="http://schemas.openxmlformats.org/officeDocument/2006/relationships/font" Target="fonts/OpenSansSemiBold-bold.fntdata"/><Relationship Id="rId88" Type="http://schemas.openxmlformats.org/officeDocument/2006/relationships/font" Target="fonts/RobotoLight-regular.fntdata"/><Relationship Id="rId87" Type="http://schemas.openxmlformats.org/officeDocument/2006/relationships/font" Target="fonts/OpenSansSemiBold-boldItalic.fntdata"/><Relationship Id="rId89" Type="http://schemas.openxmlformats.org/officeDocument/2006/relationships/font" Target="fonts/RobotoLight-bold.fntdata"/><Relationship Id="rId80" Type="http://schemas.openxmlformats.org/officeDocument/2006/relationships/font" Target="fonts/ArialNarrow-regular.fntdata"/><Relationship Id="rId82" Type="http://schemas.openxmlformats.org/officeDocument/2006/relationships/font" Target="fonts/ArialNarrow-italic.fntdata"/><Relationship Id="rId81" Type="http://schemas.openxmlformats.org/officeDocument/2006/relationships/font" Target="fonts/ArialNarr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Roboto-bold.fntdata"/><Relationship Id="rId72" Type="http://schemas.openxmlformats.org/officeDocument/2006/relationships/font" Target="fonts/Roboto-regular.fntdata"/><Relationship Id="rId75" Type="http://schemas.openxmlformats.org/officeDocument/2006/relationships/font" Target="fonts/Roboto-boldItalic.fntdata"/><Relationship Id="rId74" Type="http://schemas.openxmlformats.org/officeDocument/2006/relationships/font" Target="fonts/Roboto-italic.fntdata"/><Relationship Id="rId77" Type="http://schemas.openxmlformats.org/officeDocument/2006/relationships/font" Target="fonts/RobotoMedium-bold.fntdata"/><Relationship Id="rId76" Type="http://schemas.openxmlformats.org/officeDocument/2006/relationships/font" Target="fonts/RobotoMedium-regular.fntdata"/><Relationship Id="rId79" Type="http://schemas.openxmlformats.org/officeDocument/2006/relationships/font" Target="fonts/RobotoMedium-boldItalic.fntdata"/><Relationship Id="rId78" Type="http://schemas.openxmlformats.org/officeDocument/2006/relationships/font" Target="fonts/RobotoMedium-italic.fntdata"/><Relationship Id="rId71" Type="http://schemas.openxmlformats.org/officeDocument/2006/relationships/font" Target="fonts/RobotoThin-boldItalic.fntdata"/><Relationship Id="rId70" Type="http://schemas.openxmlformats.org/officeDocument/2006/relationships/font" Target="fonts/RobotoThin-italic.fntdata"/><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font" Target="fonts/RobotoThin-regular.fntdata"/><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font" Target="fonts/RobotoThin-bold.fntdata"/><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5" Type="http://schemas.openxmlformats.org/officeDocument/2006/relationships/hyperlink" Target="http://www.ascd.org/publications/educational-leadership/jul19/vol76/num09/What-Drives-Collective-Efficacy%C2%A2.aspx" TargetMode="External"/><Relationship Id="rId6" Type="http://schemas.openxmlformats.org/officeDocument/2006/relationships/hyperlink" Target="http://www.ascd.org/publications/educational-leadership/jul19/vol76/num09/What-Drives-Collective-Efficacy%C2%A2.asp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klincovey.com/the-4-disciplines/discipline-1-wildy-importa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kfIj8dZVr94%3d&amp;tabid=1509&amp;portalid=0&amp;mid=6018"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5" Type="http://schemas.openxmlformats.org/officeDocument/2006/relationships/hyperlink" Target="http://www.ascd.org/publications/educational-leadership/jul19/vol76/num09/What-Drives-Collective-Efficacy%C2%A2.aspx" TargetMode="External"/><Relationship Id="rId6" Type="http://schemas.openxmlformats.org/officeDocument/2006/relationships/hyperlink" Target="http://www.ascd.org/publications/educational-leadership/jul19/vol76/num09/What-Drives-Collective-Efficacy%C2%A2.aspx"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ggl.com/track/stages-of-team-development/#:~:text=In%201965%2C%20a%20psychologist%20named,have%20a%20knack%20for%20rhyming"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Communications/KC_School_Redesign/Kansans%20Can%20School%20Redesign%20Project%20Plan%20Year%20Timeline.pdf?ver=2020-09-24-144333-290"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d90ab6e4c4_0_1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d90ab6e4c4_0_1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7ca3868e0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d7ca3868e0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This is like an ‘accountability meeting’. Reporting on last time’s commitments, giving a status update based on data (i.e. checklist), and talking about what’s next...that’s discipline 4 ‘create a cadence of accountability’!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d90ab6e4c4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d90ab6e4c4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d9dc2a8b05_0_1537:notes"/>
          <p:cNvSpPr/>
          <p:nvPr>
            <p:ph idx="2" type="sldImg"/>
          </p:nvPr>
        </p:nvSpPr>
        <p:spPr>
          <a:xfrm>
            <a:off x="381000" y="4114800"/>
            <a:ext cx="6096000" cy="2057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gd9dc2a8b05_0_1537:notes"/>
          <p:cNvSpPr txBox="1"/>
          <p:nvPr>
            <p:ph idx="1" type="body"/>
          </p:nvPr>
        </p:nvSpPr>
        <p:spPr>
          <a:xfrm>
            <a:off x="685800" y="26060400"/>
            <a:ext cx="5486400" cy="246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four disciplines of execution…</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Begin with Focusing on what is wildly important. As you define your goals based on your empathizing, you are engaging in the first discipline. You define your goal areas and you determine the piece of data that you ultimately intend to impact. We call this your lag measure because it lags behind the work. By executing on your strategies, by working to improve this goal area, you are ultimately wanting to move which piece of data? That is your lag measure. Lag measures can often align with the state board outcomes like graduation rate and post secondary effective rate.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 you begin to ideate, brainstorm, strategies that you prototype or plan out for implementation, you are preparing to ‘Act on your Lead Measures’. Those lead measures, or strategies, are what you lead you to results or movement closer to your lag measure.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Once you begin testing, you will want to keep a compelling scoreboard, meaning you have a way to track your progress or impact, and you also need to create a cadence of accountability where you can reflect on your progress and iterate or pivot as needed. Keeping a compelling scoreboard and creating a cadence of accountability represent disciplines 3 and 4 respectively. These disciplines challenge you to answer the question: Is what I am doing working? How do I know? Without scoreboards and accountability meetings, successful implementation falls flat. </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de734760a0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de734760a0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The graphic on the left walks through the steps necessary for growing collective efficacy in your organization. In order to grow and build collective efficacy, you must allow all staff an opportunity to co-construct the goal; learn from resources and investigate strategies; staff must have a chance to ‘try a strategy on’ while collecting evidence to understand impact; and lastly, staff must have a collective opportunity to celebrate and reflect. </a:t>
            </a:r>
            <a:endParaRPr/>
          </a:p>
          <a:p>
            <a:pPr indent="0" lvl="0" marL="0" rtl="0" algn="l">
              <a:lnSpc>
                <a:spcPct val="115000"/>
              </a:lnSpc>
              <a:spcBef>
                <a:spcPts val="1200"/>
              </a:spcBef>
              <a:spcAft>
                <a:spcPts val="0"/>
              </a:spcAft>
              <a:buNone/>
            </a:pPr>
            <a:r>
              <a:rPr lang="en"/>
              <a:t>If you compare that to the process used in Redesign of design thinking and the four disciplines of execution, you see that there is quite a significant alignment between them. In redesign, you use design thinking and 4dx to empathize with students and define your wildly important goals. You ideate and investigate strategies that become your lead measures. Your build prototypes the you test in small groups and while doing so, you create data scoreboards and you hold accountability meetings where ‘pivots’ or ‘adjustments’ are determined. And at the end of your test window, you reflect, celebrate and create a plan for scale or revise and begin again. </a:t>
            </a:r>
            <a:endParaRPr/>
          </a:p>
          <a:p>
            <a:pPr indent="0" lvl="0" marL="0" rtl="0" algn="l">
              <a:lnSpc>
                <a:spcPct val="115000"/>
              </a:lnSpc>
              <a:spcBef>
                <a:spcPts val="1200"/>
              </a:spcBef>
              <a:spcAft>
                <a:spcPts val="0"/>
              </a:spcAft>
              <a:buNone/>
            </a:pPr>
            <a:r>
              <a:rPr lang="en"/>
              <a:t>To put it simply, using the redesign process with fidelity and integrity will allow you to grow teacher collective efficacy. Let’s move on to learn a little bit more!</a:t>
            </a:r>
            <a:endParaRPr/>
          </a:p>
          <a:p>
            <a:pPr indent="0" lvl="0" marL="0" rtl="0" algn="l">
              <a:lnSpc>
                <a:spcPct val="115000"/>
              </a:lnSpc>
              <a:spcBef>
                <a:spcPts val="1200"/>
              </a:spcBef>
              <a:spcAft>
                <a:spcPts val="0"/>
              </a:spcAft>
              <a:buNone/>
            </a:pPr>
            <a:r>
              <a:rPr lang="en" sz="12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2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2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a:t>
            </a:r>
            <a:r>
              <a:rPr lang="en" sz="1200" u="sng">
                <a:solidFill>
                  <a:schemeClr val="hlink"/>
                </a:solidFill>
                <a:latin typeface="Open Sans Light"/>
                <a:ea typeface="Open Sans Light"/>
                <a:cs typeface="Open Sans Light"/>
                <a:sym typeface="Open Sans Light"/>
                <a:hlinkClick r:id="rId5"/>
              </a:rPr>
              <a:t>www.ascd.org/publications/educational-leadership/jul19/vol76/num09/What-Drives-Collective-Efficacy%C2%A2.aspx</a:t>
            </a:r>
            <a:r>
              <a:rPr lang="en" sz="12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a:t>
            </a:r>
            <a:endParaRPr sz="1200"/>
          </a:p>
          <a:p>
            <a:pPr indent="0" lvl="0" marL="0" rtl="0" algn="l">
              <a:lnSpc>
                <a:spcPct val="115000"/>
              </a:lnSpc>
              <a:spcBef>
                <a:spcPts val="1200"/>
              </a:spcBef>
              <a:spcAft>
                <a:spcPts val="0"/>
              </a:spcAft>
              <a:buNone/>
            </a:pPr>
            <a:r>
              <a:rPr lang="en">
                <a:solidFill>
                  <a:schemeClr val="dk1"/>
                </a:solidFill>
              </a:rPr>
              <a:t>Liang, J. “Grace,” Mitchell, T., &amp; Scott, J. (2020). Statewide School Redesign: Integrating Design Thinking and the Four Disciplines of Execution as a Continuous School Improvement Process. </a:t>
            </a:r>
            <a:r>
              <a:rPr i="1" lang="en">
                <a:solidFill>
                  <a:schemeClr val="dk1"/>
                </a:solidFill>
              </a:rPr>
              <a:t>Journal of Case Studies in Educational Leadership</a:t>
            </a:r>
            <a:r>
              <a:rPr lang="en">
                <a:solidFill>
                  <a:schemeClr val="dk1"/>
                </a:solidFill>
              </a:rPr>
              <a:t>, </a:t>
            </a:r>
            <a:r>
              <a:rPr i="1" lang="en">
                <a:solidFill>
                  <a:schemeClr val="dk1"/>
                </a:solidFill>
              </a:rPr>
              <a:t>1</a:t>
            </a:r>
            <a:r>
              <a:rPr lang="en">
                <a:solidFill>
                  <a:schemeClr val="dk1"/>
                </a:solidFill>
              </a:rPr>
              <a:t>(13). Retrieved from https://journals.sagepub.com/doi/10.1177/1555458920975462</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d9dc2a8b05_0_1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d9dc2a8b05_0_1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Discipline 1 support- </a:t>
            </a:r>
            <a:r>
              <a:rPr lang="en" u="sng">
                <a:solidFill>
                  <a:schemeClr val="hlink"/>
                </a:solidFill>
                <a:hlinkClick r:id="rId2"/>
              </a:rPr>
              <a:t>https://www.franklincovey.com/the-4-disciplines/discipline-1-wildy-important/</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d9dc2a8b05_0_1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d9dc2a8b05_0_1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d9dc2a8b05_0_2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d9dc2a8b05_0_2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d9dc2a8b05_0_20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d9dc2a8b05_0_2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d9dc2a8b05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d9dc2a8b05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d9dc2a8b05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d9dc2a8b05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d90ab6e4c4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d90ab6e4c4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d9dc2a8b05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d9dc2a8b05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Read Elevator Speeches with the 4 Principles-</a:t>
            </a:r>
            <a:r>
              <a:rPr lang="en" u="sng">
                <a:solidFill>
                  <a:schemeClr val="hlink"/>
                </a:solidFill>
                <a:hlinkClick r:id="rId2"/>
              </a:rPr>
              <a:t>https://www.ksde.org/LinkClick.aspx?fileticket=kfIj8dZVr94%3d&amp;tabid=1509&amp;portalid=0&amp;mid=6018</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d9dc2a8b05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d9dc2a8b05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Principle Gap Analysis is the recommended activity.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Designing the Rocket Day 2, another 45 minutes will be spent exploring the principles. Any combination of what is on the slide will work. Flexibility around this portion of the day is allowed, so long as significant time is spent on the principles. Presenters can also generate their own exploration/investigation activities.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d9dc2a8b05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d9dc2a8b05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d90ab6e4c4_0_1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d90ab6e4c4_0_1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d90ab6e4c4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d90ab6e4c4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d90ab6e4c4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d90ab6e4c4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d9dc2a8b05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d9dc2a8b05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d9dc2a8b05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d9dc2a8b05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d9dc2a8b05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d9dc2a8b05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58750" rtl="0" algn="l">
              <a:spcBef>
                <a:spcPts val="0"/>
              </a:spcBef>
              <a:spcAft>
                <a:spcPts val="0"/>
              </a:spcAft>
              <a:buClr>
                <a:srgbClr val="000000"/>
              </a:buClr>
              <a:buSzPts val="1100"/>
              <a:buFont typeface="Arial"/>
              <a:buNone/>
            </a:pPr>
            <a:r>
              <a:rPr b="1" lang="en"/>
              <a:t>Talking Points:</a:t>
            </a:r>
            <a:endParaRPr/>
          </a:p>
          <a:p>
            <a:pPr indent="0" lvl="0" marL="158750" rtl="0" algn="l">
              <a:spcBef>
                <a:spcPts val="0"/>
              </a:spcBef>
              <a:spcAft>
                <a:spcPts val="0"/>
              </a:spcAft>
              <a:buNone/>
            </a:pPr>
            <a:r>
              <a:rPr lang="en"/>
              <a:t>Be intentional about setting aside a period of time when your team will be in “brainstorm mode” – when the</a:t>
            </a:r>
            <a:endParaRPr/>
          </a:p>
          <a:p>
            <a:pPr indent="0" lvl="0" marL="158750" rtl="0" algn="l">
              <a:spcBef>
                <a:spcPts val="0"/>
              </a:spcBef>
              <a:spcAft>
                <a:spcPts val="0"/>
              </a:spcAft>
              <a:buNone/>
            </a:pPr>
            <a:r>
              <a:rPr lang="en"/>
              <a:t>sole goal is to come up with as many ideas as possible, and when judgment of those ideas will not come into</a:t>
            </a:r>
            <a:endParaRPr/>
          </a:p>
          <a:p>
            <a:pPr indent="0" lvl="0" marL="158750" rtl="0" algn="l">
              <a:spcBef>
                <a:spcPts val="0"/>
              </a:spcBef>
              <a:spcAft>
                <a:spcPts val="0"/>
              </a:spcAft>
              <a:buNone/>
            </a:pPr>
            <a:r>
              <a:rPr lang="en"/>
              <a:t>the discussion. </a:t>
            </a:r>
            <a:endParaRPr/>
          </a:p>
          <a:p>
            <a:pPr indent="0" lvl="0" marL="158750" rtl="0" algn="l">
              <a:spcBef>
                <a:spcPts val="0"/>
              </a:spcBef>
              <a:spcAft>
                <a:spcPts val="0"/>
              </a:spcAft>
              <a:buNone/>
            </a:pPr>
            <a:r>
              <a:rPr lang="en"/>
              <a:t>Invest energy into a short period of time, such as 15 or 30 minutes of high engagement. </a:t>
            </a:r>
            <a:endParaRPr/>
          </a:p>
          <a:p>
            <a:pPr indent="0" lvl="0" marL="158750" rtl="0" algn="l">
              <a:spcBef>
                <a:spcPts val="0"/>
              </a:spcBef>
              <a:spcAft>
                <a:spcPts val="0"/>
              </a:spcAft>
              <a:buNone/>
            </a:pPr>
            <a:r>
              <a:rPr lang="en"/>
              <a:t>Get in front of a whiteboard or around a table, but take an active posture of standing or sitting upright. Get</a:t>
            </a:r>
            <a:endParaRPr/>
          </a:p>
          <a:p>
            <a:pPr indent="0" lvl="0" marL="158750" rtl="0" algn="l">
              <a:spcBef>
                <a:spcPts val="0"/>
              </a:spcBef>
              <a:spcAft>
                <a:spcPts val="0"/>
              </a:spcAft>
              <a:buNone/>
            </a:pPr>
            <a:r>
              <a:rPr lang="en"/>
              <a:t>close together.</a:t>
            </a:r>
            <a:endParaRPr/>
          </a:p>
          <a:p>
            <a:pPr indent="0" lvl="0" marL="158750" rtl="0" algn="l">
              <a:spcBef>
                <a:spcPts val="0"/>
              </a:spcBef>
              <a:spcAft>
                <a:spcPts val="0"/>
              </a:spcAft>
              <a:buNone/>
            </a:pPr>
            <a:r>
              <a:t/>
            </a:r>
            <a:endParaRPr/>
          </a:p>
          <a:p>
            <a:pPr indent="0" lvl="0" marL="158750" rtl="0" algn="l">
              <a:spcBef>
                <a:spcPts val="0"/>
              </a:spcBef>
              <a:spcAft>
                <a:spcPts val="0"/>
              </a:spcAft>
              <a:buNone/>
            </a:pPr>
            <a:r>
              <a:rPr lang="en"/>
              <a:t>Write down clearly what you are brainstorming. Using a How-Might-We (HMW) question is a great way to</a:t>
            </a:r>
            <a:endParaRPr/>
          </a:p>
          <a:p>
            <a:pPr indent="0" lvl="0" marL="158750" rtl="0" algn="l">
              <a:spcBef>
                <a:spcPts val="0"/>
              </a:spcBef>
              <a:spcAft>
                <a:spcPts val="0"/>
              </a:spcAft>
              <a:buNone/>
            </a:pPr>
            <a:r>
              <a:rPr lang="en"/>
              <a:t>frame a brainstorm (e.g. HMW give each shopper a personal checkout experience?). </a:t>
            </a:r>
            <a:endParaRPr/>
          </a:p>
          <a:p>
            <a:pPr indent="0" lvl="0" marL="158750" rtl="0" algn="l">
              <a:spcBef>
                <a:spcPts val="0"/>
              </a:spcBef>
              <a:spcAft>
                <a:spcPts val="0"/>
              </a:spcAft>
              <a:buNone/>
            </a:pPr>
            <a:r>
              <a:t/>
            </a:r>
            <a:endParaRPr/>
          </a:p>
          <a:p>
            <a:pPr indent="0" lvl="0" marL="158750" rtl="0" algn="l">
              <a:spcBef>
                <a:spcPts val="0"/>
              </a:spcBef>
              <a:spcAft>
                <a:spcPts val="0"/>
              </a:spcAft>
              <a:buNone/>
            </a:pPr>
            <a:r>
              <a:rPr lang="en"/>
              <a:t>There are at least two ways to capture the ideas of a brainstorming:</a:t>
            </a:r>
            <a:endParaRPr/>
          </a:p>
          <a:p>
            <a:pPr indent="-228600" lvl="0" marL="387350" rtl="0" algn="l">
              <a:spcBef>
                <a:spcPts val="0"/>
              </a:spcBef>
              <a:spcAft>
                <a:spcPts val="0"/>
              </a:spcAft>
              <a:buSzPts val="1100"/>
              <a:buAutoNum type="arabicPeriod"/>
            </a:pPr>
            <a:r>
              <a:rPr lang="en"/>
              <a:t>Scribe: the scribe legibly and visually captures on the board ideas that team members call out. </a:t>
            </a:r>
            <a:endParaRPr/>
          </a:p>
          <a:p>
            <a:pPr indent="0" lvl="0" marL="158750" rtl="0" algn="l">
              <a:spcBef>
                <a:spcPts val="0"/>
              </a:spcBef>
              <a:spcAft>
                <a:spcPts val="0"/>
              </a:spcAft>
              <a:buNone/>
            </a:pPr>
            <a:r>
              <a:rPr lang="en"/>
              <a:t>      It is very important to capture every idea, regardless of your own feelings about each idea.</a:t>
            </a:r>
            <a:endParaRPr/>
          </a:p>
          <a:p>
            <a:pPr indent="0" lvl="0" marL="158750" rtl="0" algn="l">
              <a:spcBef>
                <a:spcPts val="0"/>
              </a:spcBef>
              <a:spcAft>
                <a:spcPts val="0"/>
              </a:spcAft>
              <a:buNone/>
            </a:pPr>
            <a:r>
              <a:rPr lang="en"/>
              <a:t>2.   All-in: Each person will write down each of his or her ideas as they come, and </a:t>
            </a:r>
            <a:r>
              <a:rPr b="1" lang="en"/>
              <a:t>verbally share it </a:t>
            </a:r>
            <a:r>
              <a:rPr lang="en"/>
              <a:t>with the</a:t>
            </a:r>
            <a:endParaRPr/>
          </a:p>
          <a:p>
            <a:pPr indent="0" lvl="0" marL="158750" rtl="0" algn="l">
              <a:spcBef>
                <a:spcPts val="0"/>
              </a:spcBef>
              <a:spcAft>
                <a:spcPts val="0"/>
              </a:spcAft>
              <a:buNone/>
            </a:pPr>
            <a:r>
              <a:rPr lang="en"/>
              <a:t>     group. It is great to do this with post-it notes, so you can write your idea and then stick it on the board.</a:t>
            </a:r>
            <a:endParaRPr/>
          </a:p>
          <a:p>
            <a:pPr indent="0" lvl="0" marL="158750" rtl="0" algn="l">
              <a:spcBef>
                <a:spcPts val="0"/>
              </a:spcBef>
              <a:spcAft>
                <a:spcPts val="0"/>
              </a:spcAft>
              <a:buNone/>
            </a:pPr>
            <a:r>
              <a:t/>
            </a:r>
            <a:endParaRPr/>
          </a:p>
          <a:p>
            <a:pPr indent="0" lvl="0" marL="158750" rtl="0" algn="l">
              <a:spcBef>
                <a:spcPts val="0"/>
              </a:spcBef>
              <a:spcAft>
                <a:spcPts val="0"/>
              </a:spcAft>
              <a:buNone/>
            </a:pPr>
            <a:r>
              <a:rPr lang="en"/>
              <a:t>Follow and (nicely) enforce the brainstorming rules – they are intended to increase your creative output.</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d9dc2a8b05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d9dc2a8b05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d90ab6e4c4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d90ab6e4c4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d9dc2a8b05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d9dc2a8b05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d9dc2a8b05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d9dc2a8b05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000">
                <a:solidFill>
                  <a:srgbClr val="595959"/>
                </a:solidFill>
                <a:latin typeface="Roboto Light"/>
                <a:ea typeface="Roboto Light"/>
                <a:cs typeface="Roboto Light"/>
                <a:sym typeface="Roboto Light"/>
              </a:rPr>
              <a:t>Needs: Identify and leverage a support system, Make school feel like home, Expose Mora to positive influences, Create more opportunities for self-reflection, Allow space for Mora to explore his creativity, Raise Mora’s self-esteem</a:t>
            </a:r>
            <a:endParaRPr sz="1000"/>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d9dc2a8b05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d9dc2a8b05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d9dc2a8b05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d9dc2a8b05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d9dc2a8b05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d9dc2a8b05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d9dc2a8b05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d9dc2a8b05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d9dc2a8b05_0_1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d9dc2a8b05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Jennifer Hanni at Greenbush</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d9dc2a8b05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d9dc2a8b05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ESSDACK</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d9dc2a8b05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d9dc2a8b05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d9dc2a8b05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d9dc2a8b05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d90ab6e4c4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d90ab6e4c4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d9dc2a8b05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d9dc2a8b05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d90ab6e4c4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d90ab6e4c4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d90ab6e4c4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d90ab6e4c4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d90ab6e4c4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d90ab6e4c4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d90ab6e4c4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d90ab6e4c4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de734760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de734760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The graphic on the left walks through the steps necessary for growing collective efficacy in your organization. In order to grow and build collective efficacy, you must allow all staff an opportunity to co-construct the goal; learn from resources and investigate strategies; staff must have a chance to ‘try a strategy on’ while collecting evidence to understand impact; and lastly, staff must have a collective opportunity to celebrate and reflect. </a:t>
            </a:r>
            <a:endParaRPr/>
          </a:p>
          <a:p>
            <a:pPr indent="0" lvl="0" marL="0" rtl="0" algn="l">
              <a:lnSpc>
                <a:spcPct val="115000"/>
              </a:lnSpc>
              <a:spcBef>
                <a:spcPts val="1200"/>
              </a:spcBef>
              <a:spcAft>
                <a:spcPts val="0"/>
              </a:spcAft>
              <a:buNone/>
            </a:pPr>
            <a:r>
              <a:rPr lang="en"/>
              <a:t>If you compare that to the process used in Redesign of design thinking and the four disciplines of execution, you see that there is quite a significant alignment between them. In redesign, you use design thinking and 4dx to empathize with students and define your wildly important goals. You ideate and investigate strategies that become your lead measures. Your build prototypes the you test in small groups and while doing so, you create data scoreboards and you hold accountability meetings where ‘pivots’ or ‘adjustments’ are determined. And at the end of your test window, you reflect, celebrate and create a plan for scale or revise and begin again. </a:t>
            </a:r>
            <a:endParaRPr/>
          </a:p>
          <a:p>
            <a:pPr indent="0" lvl="0" marL="0" rtl="0" algn="l">
              <a:lnSpc>
                <a:spcPct val="115000"/>
              </a:lnSpc>
              <a:spcBef>
                <a:spcPts val="1200"/>
              </a:spcBef>
              <a:spcAft>
                <a:spcPts val="0"/>
              </a:spcAft>
              <a:buNone/>
            </a:pPr>
            <a:r>
              <a:rPr lang="en"/>
              <a:t>To put it simply, using the redesign process with fidelity and integrity will allow you to grow teacher collective efficacy. Let’s move on to learn a little bit more!</a:t>
            </a:r>
            <a:endParaRPr/>
          </a:p>
          <a:p>
            <a:pPr indent="0" lvl="0" marL="0" rtl="0" algn="l">
              <a:lnSpc>
                <a:spcPct val="115000"/>
              </a:lnSpc>
              <a:spcBef>
                <a:spcPts val="1200"/>
              </a:spcBef>
              <a:spcAft>
                <a:spcPts val="0"/>
              </a:spcAft>
              <a:buNone/>
            </a:pPr>
            <a:r>
              <a:rPr lang="en" sz="12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2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2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a:t>
            </a:r>
            <a:r>
              <a:rPr lang="en" sz="1200" u="sng">
                <a:solidFill>
                  <a:schemeClr val="hlink"/>
                </a:solidFill>
                <a:latin typeface="Open Sans Light"/>
                <a:ea typeface="Open Sans Light"/>
                <a:cs typeface="Open Sans Light"/>
                <a:sym typeface="Open Sans Light"/>
                <a:hlinkClick r:id="rId5"/>
              </a:rPr>
              <a:t>www.ascd.org/publications/educational-leadership/jul19/vol76/num09/What-Drives-Collective-Efficacy%C2%A2.aspx</a:t>
            </a:r>
            <a:r>
              <a:rPr lang="en" sz="12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a:t>
            </a:r>
            <a:endParaRPr sz="1200"/>
          </a:p>
          <a:p>
            <a:pPr indent="0" lvl="0" marL="0" rtl="0" algn="l">
              <a:lnSpc>
                <a:spcPct val="115000"/>
              </a:lnSpc>
              <a:spcBef>
                <a:spcPts val="1200"/>
              </a:spcBef>
              <a:spcAft>
                <a:spcPts val="0"/>
              </a:spcAft>
              <a:buNone/>
            </a:pPr>
            <a:r>
              <a:rPr lang="en">
                <a:solidFill>
                  <a:schemeClr val="dk1"/>
                </a:solidFill>
              </a:rPr>
              <a:t>Liang, J. “Grace,” Mitchell, T., &amp; Scott, J. (2020). Statewide School Redesign: Integrating Design Thinking and the Four Disciplines of Execution as a Continuous School Improvement Process. </a:t>
            </a:r>
            <a:r>
              <a:rPr i="1" lang="en">
                <a:solidFill>
                  <a:schemeClr val="dk1"/>
                </a:solidFill>
              </a:rPr>
              <a:t>Journal of Case Studies in Educational Leadership</a:t>
            </a:r>
            <a:r>
              <a:rPr lang="en">
                <a:solidFill>
                  <a:schemeClr val="dk1"/>
                </a:solidFill>
              </a:rPr>
              <a:t>, </a:t>
            </a:r>
            <a:r>
              <a:rPr i="1" lang="en">
                <a:solidFill>
                  <a:schemeClr val="dk1"/>
                </a:solidFill>
              </a:rPr>
              <a:t>1</a:t>
            </a:r>
            <a:r>
              <a:rPr lang="en">
                <a:solidFill>
                  <a:schemeClr val="dk1"/>
                </a:solidFill>
              </a:rPr>
              <a:t>(13). Retrieved from https://journals.sagepub.com/doi/10.1177/1555458920975462</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d9dc2a8b05_0_1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d9dc2a8b05_0_1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db448457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db448457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Tuckman’s 5 stages of team development.</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12284C"/>
                </a:solidFill>
                <a:hlinkClick r:id="rId2">
                  <a:extLst>
                    <a:ext uri="{A12FA001-AC4F-418D-AE19-62706E023703}">
                      <ahyp:hlinkClr val="tx"/>
                    </a:ext>
                  </a:extLst>
                </a:hlinkClick>
              </a:rPr>
              <a:t>https://toggl.com/track/stages-of-team-development/#:~:text=In%201965%2C%20a%20psychologist%20named,have%20a%20knack%20for%20rhyming</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d9dc2a8b05_0_1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d9dc2a8b05_0_1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d9dc2a8b05_0_1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d9dc2a8b05_0_1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d90ab6e4c4_0_7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d90ab6e4c4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https://www.ksde.org/Portals/0/Communications/KC_School_Redesign/Kansans%20Can%20School%20Redesign%20Project%20Plan%20Year%20Timeline.pdf?ver=2020-09-24-144333-290</a:t>
            </a:r>
            <a:endParaRPr/>
          </a:p>
          <a:p>
            <a:pPr indent="0" lvl="0" marL="0" rtl="0" algn="l">
              <a:spcBef>
                <a:spcPts val="0"/>
              </a:spcBef>
              <a:spcAft>
                <a:spcPts val="0"/>
              </a:spcAft>
              <a:buNone/>
            </a:pPr>
            <a:r>
              <a:t/>
            </a:r>
            <a:endParaRPr/>
          </a:p>
        </p:txBody>
      </p:sp>
      <p:sp>
        <p:nvSpPr>
          <p:cNvPr id="521" name="Google Shape;521;gd90ab6e4c4_0_74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d9dc2a8b05_0_2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d9dc2a8b05_0_2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d90ab6e4c4_0_1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d90ab6e4c4_0_1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d9dc2a8b05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d9dc2a8b05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d9dc2a8b05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d9dc2a8b05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d90ab6e4c4_0_1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d90ab6e4c4_0_1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d9dc2a8b05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d9dc2a8b05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d9dc2a8b05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d9dc2a8b05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This is like an ‘accountability meeting’. Reporting on last time’s commitments, giving a status update based on data (i.e. checklist), and talking about what’s next...that’s discipline 4 ‘create a cadence of accountability’!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d9dc2a8b05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d9dc2a8b05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d90ab6e4c4_0_9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d90ab6e4c4_0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gd90ab6e4c4_0_91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d90ab6e4c4_0_9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d90ab6e4c4_0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gd90ab6e4c4_0_91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d90ab6e4c4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d90ab6e4c4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d90ab6e4c4_0_7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d90ab6e4c4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indent="-292100" lvl="0" marL="457200" rtl="0" algn="l">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indent="-292100" lvl="0" marL="457200" rtl="0" algn="l">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indent="-292100" lvl="0" marL="457200" rtl="0" algn="l">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572" name="Google Shape;572;gd90ab6e4c4_0_79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d90ab6e4c4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Things: </a:t>
            </a:r>
            <a:endParaRPr/>
          </a:p>
          <a:p>
            <a:pPr indent="-298450" lvl="0" marL="457200" rtl="0" algn="l">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indent="-298450" lvl="0" marL="457200" rtl="0" algn="l">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582" name="Google Shape;582;gd90ab6e4c4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d90ab6e4c4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d90ab6e4c4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7.png"/><Relationship Id="rId3" Type="http://schemas.openxmlformats.org/officeDocument/2006/relationships/image" Target="../media/image2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4"/>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4"/>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66" name="Google Shape;66;p15"/>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7" name="Google Shape;67;p15"/>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73" name="Google Shape;73;p16"/>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6"/>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75" name="Google Shape;75;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8" name="Shape 78"/>
        <p:cNvGrpSpPr/>
        <p:nvPr/>
      </p:nvGrpSpPr>
      <p:grpSpPr>
        <a:xfrm>
          <a:off x="0" y="0"/>
          <a:ext cx="0" cy="0"/>
          <a:chOff x="0" y="0"/>
          <a:chExt cx="0" cy="0"/>
        </a:xfrm>
      </p:grpSpPr>
      <p:sp>
        <p:nvSpPr>
          <p:cNvPr id="79" name="Google Shape;79;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8"/>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8"/>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94" name="Google Shape;94;p19"/>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19"/>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 name="Google Shape;96;p19"/>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9"/>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8" name="Google Shape;98;p19"/>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02" name="Shape 102"/>
        <p:cNvGrpSpPr/>
        <p:nvPr/>
      </p:nvGrpSpPr>
      <p:grpSpPr>
        <a:xfrm>
          <a:off x="0" y="0"/>
          <a:ext cx="0" cy="0"/>
          <a:chOff x="0" y="0"/>
          <a:chExt cx="0" cy="0"/>
        </a:xfrm>
      </p:grpSpPr>
      <p:pic>
        <p:nvPicPr>
          <p:cNvPr id="103" name="Google Shape;103;p20"/>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104" name="Google Shape;104;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20"/>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08" name="Google Shape;108;p20"/>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09"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11" name="Google Shape;11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21"/>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17" name="Google Shape;11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21" name="Shape 121"/>
        <p:cNvGrpSpPr/>
        <p:nvPr/>
      </p:nvGrpSpPr>
      <p:grpSpPr>
        <a:xfrm>
          <a:off x="0" y="0"/>
          <a:ext cx="0" cy="0"/>
          <a:chOff x="0" y="0"/>
          <a:chExt cx="0" cy="0"/>
        </a:xfrm>
      </p:grpSpPr>
      <p:sp>
        <p:nvSpPr>
          <p:cNvPr id="122" name="Google Shape;122;p23"/>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23" name="Google Shape;12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4"/>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9" name="Google Shape;129;p2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0" name="Google Shape;130;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33" name="Shape 133"/>
        <p:cNvGrpSpPr/>
        <p:nvPr/>
      </p:nvGrpSpPr>
      <p:grpSpPr>
        <a:xfrm>
          <a:off x="0" y="0"/>
          <a:ext cx="0" cy="0"/>
          <a:chOff x="0" y="0"/>
          <a:chExt cx="0" cy="0"/>
        </a:xfrm>
      </p:grpSpPr>
      <p:pic>
        <p:nvPicPr>
          <p:cNvPr id="134" name="Google Shape;134;p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5" name="Google Shape;135;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5"/>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5"/>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40" name="Google Shape;140;p25"/>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 name="Shape 141"/>
        <p:cNvGrpSpPr/>
        <p:nvPr/>
      </p:nvGrpSpPr>
      <p:grpSpPr>
        <a:xfrm>
          <a:off x="0" y="0"/>
          <a:ext cx="0" cy="0"/>
          <a:chOff x="0" y="0"/>
          <a:chExt cx="0" cy="0"/>
        </a:xfrm>
      </p:grpSpPr>
      <p:sp>
        <p:nvSpPr>
          <p:cNvPr id="142" name="Google Shape;142;p26"/>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7"/>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50" name="Google Shape;150;p2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1" name="Google Shape;151;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3" name="Google Shape;153;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54" name="Shape 154"/>
        <p:cNvGrpSpPr/>
        <p:nvPr/>
      </p:nvGrpSpPr>
      <p:grpSpPr>
        <a:xfrm>
          <a:off x="0" y="0"/>
          <a:ext cx="0" cy="0"/>
          <a:chOff x="0" y="0"/>
          <a:chExt cx="0" cy="0"/>
        </a:xfrm>
      </p:grpSpPr>
      <p:sp>
        <p:nvSpPr>
          <p:cNvPr id="155" name="Google Shape;155;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6" name="Google Shape;156;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60" name="Shape 160"/>
        <p:cNvGrpSpPr/>
        <p:nvPr/>
      </p:nvGrpSpPr>
      <p:grpSpPr>
        <a:xfrm>
          <a:off x="0" y="0"/>
          <a:ext cx="0" cy="0"/>
          <a:chOff x="0" y="0"/>
          <a:chExt cx="0" cy="0"/>
        </a:xfrm>
      </p:grpSpPr>
      <p:sp>
        <p:nvSpPr>
          <p:cNvPr id="161" name="Google Shape;161;p29"/>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62" name="Google Shape;162;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3" name="Google Shape;163;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64" name="Shape 16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65" name="Shape 165"/>
        <p:cNvGrpSpPr/>
        <p:nvPr/>
      </p:nvGrpSpPr>
      <p:grpSpPr>
        <a:xfrm>
          <a:off x="0" y="0"/>
          <a:ext cx="0" cy="0"/>
          <a:chOff x="0" y="0"/>
          <a:chExt cx="0" cy="0"/>
        </a:xfrm>
      </p:grpSpPr>
      <p:sp>
        <p:nvSpPr>
          <p:cNvPr id="166" name="Google Shape;166;p31"/>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7" name="Google Shape;167;p31"/>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68" name="Shape 168"/>
        <p:cNvGrpSpPr/>
        <p:nvPr/>
      </p:nvGrpSpPr>
      <p:grpSpPr>
        <a:xfrm>
          <a:off x="0" y="0"/>
          <a:ext cx="0" cy="0"/>
          <a:chOff x="0" y="0"/>
          <a:chExt cx="0" cy="0"/>
        </a:xfrm>
      </p:grpSpPr>
      <p:sp>
        <p:nvSpPr>
          <p:cNvPr id="169" name="Google Shape;169;p32"/>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3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3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32"/>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4" name="Shape 174"/>
        <p:cNvGrpSpPr/>
        <p:nvPr/>
      </p:nvGrpSpPr>
      <p:grpSpPr>
        <a:xfrm>
          <a:off x="0" y="0"/>
          <a:ext cx="0" cy="0"/>
          <a:chOff x="0" y="0"/>
          <a:chExt cx="0" cy="0"/>
        </a:xfrm>
      </p:grpSpPr>
      <p:sp>
        <p:nvSpPr>
          <p:cNvPr id="175" name="Google Shape;175;p33"/>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6" name="Google Shape;176;p33"/>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77" name="Google Shape;177;p3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78" name="Shape 178"/>
        <p:cNvGrpSpPr/>
        <p:nvPr/>
      </p:nvGrpSpPr>
      <p:grpSpPr>
        <a:xfrm>
          <a:off x="0" y="0"/>
          <a:ext cx="0" cy="0"/>
          <a:chOff x="0" y="0"/>
          <a:chExt cx="0" cy="0"/>
        </a:xfrm>
      </p:grpSpPr>
      <p:sp>
        <p:nvSpPr>
          <p:cNvPr id="179" name="Google Shape;179;p3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1" name="Google Shape;181;p3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2" name="Google Shape;182;p34"/>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3" name="Google Shape;183;p34"/>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4" name="Google Shape;184;p34"/>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85" name="Shape 185"/>
        <p:cNvGrpSpPr/>
        <p:nvPr/>
      </p:nvGrpSpPr>
      <p:grpSpPr>
        <a:xfrm>
          <a:off x="0" y="0"/>
          <a:ext cx="0" cy="0"/>
          <a:chOff x="0" y="0"/>
          <a:chExt cx="0" cy="0"/>
        </a:xfrm>
      </p:grpSpPr>
      <p:sp>
        <p:nvSpPr>
          <p:cNvPr id="186" name="Google Shape;186;p3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87" name="Google Shape;187;p35"/>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88" name="Google Shape;188;p3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5"/>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90" name="Google Shape;190;p35"/>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1" name="Google Shape;191;p35"/>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92" name="Shape 192"/>
        <p:cNvGrpSpPr/>
        <p:nvPr/>
      </p:nvGrpSpPr>
      <p:grpSpPr>
        <a:xfrm>
          <a:off x="0" y="0"/>
          <a:ext cx="0" cy="0"/>
          <a:chOff x="0" y="0"/>
          <a:chExt cx="0" cy="0"/>
        </a:xfrm>
      </p:grpSpPr>
      <p:sp>
        <p:nvSpPr>
          <p:cNvPr id="193" name="Google Shape;193;p36"/>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4" name="Google Shape;194;p36"/>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95" name="Google Shape;195;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8" name="Google Shape;198;p3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9" name="Google Shape;199;p36"/>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200" name="Google Shape;200;p36"/>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201" name="Shape 201"/>
        <p:cNvGrpSpPr/>
        <p:nvPr/>
      </p:nvGrpSpPr>
      <p:grpSpPr>
        <a:xfrm>
          <a:off x="0" y="0"/>
          <a:ext cx="0" cy="0"/>
          <a:chOff x="0" y="0"/>
          <a:chExt cx="0" cy="0"/>
        </a:xfrm>
      </p:grpSpPr>
      <p:sp>
        <p:nvSpPr>
          <p:cNvPr id="202" name="Google Shape;202;p37"/>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203" name="Google Shape;203;p37"/>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204" name="Google Shape;204;p37"/>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205" name="Shape 205"/>
        <p:cNvGrpSpPr/>
        <p:nvPr/>
      </p:nvGrpSpPr>
      <p:grpSpPr>
        <a:xfrm>
          <a:off x="0" y="0"/>
          <a:ext cx="0" cy="0"/>
          <a:chOff x="0" y="0"/>
          <a:chExt cx="0" cy="0"/>
        </a:xfrm>
      </p:grpSpPr>
      <p:sp>
        <p:nvSpPr>
          <p:cNvPr id="206" name="Google Shape;206;p38"/>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07" name="Google Shape;207;p38"/>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8" name="Google Shape;208;p3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3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38"/>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12" name="Google Shape;212;p38"/>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3" name="Google Shape;213;p38"/>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14" name="Google Shape;214;p38"/>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215" name="Shape 215"/>
        <p:cNvGrpSpPr/>
        <p:nvPr/>
      </p:nvGrpSpPr>
      <p:grpSpPr>
        <a:xfrm>
          <a:off x="0" y="0"/>
          <a:ext cx="0" cy="0"/>
          <a:chOff x="0" y="0"/>
          <a:chExt cx="0" cy="0"/>
        </a:xfrm>
      </p:grpSpPr>
      <p:sp>
        <p:nvSpPr>
          <p:cNvPr id="216" name="Google Shape;216;p39"/>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17" name="Google Shape;217;p3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8" name="Google Shape;218;p39"/>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9" name="Google Shape;219;p3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9"/>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221" name="Shape 221"/>
        <p:cNvGrpSpPr/>
        <p:nvPr/>
      </p:nvGrpSpPr>
      <p:grpSpPr>
        <a:xfrm>
          <a:off x="0" y="0"/>
          <a:ext cx="0" cy="0"/>
          <a:chOff x="0" y="0"/>
          <a:chExt cx="0" cy="0"/>
        </a:xfrm>
      </p:grpSpPr>
      <p:sp>
        <p:nvSpPr>
          <p:cNvPr id="222" name="Google Shape;222;p4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4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4" name="Google Shape;224;p4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40"/>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26" name="Google Shape;226;p40"/>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227" name="Google Shape;227;p40"/>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8" name="Google Shape;228;p40"/>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229" name="Shape 229"/>
        <p:cNvGrpSpPr/>
        <p:nvPr/>
      </p:nvGrpSpPr>
      <p:grpSpPr>
        <a:xfrm>
          <a:off x="0" y="0"/>
          <a:ext cx="0" cy="0"/>
          <a:chOff x="0" y="0"/>
          <a:chExt cx="0" cy="0"/>
        </a:xfrm>
      </p:grpSpPr>
      <p:sp>
        <p:nvSpPr>
          <p:cNvPr id="230" name="Google Shape;230;p41"/>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4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4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233" name="Shape 233"/>
        <p:cNvGrpSpPr/>
        <p:nvPr/>
      </p:nvGrpSpPr>
      <p:grpSpPr>
        <a:xfrm>
          <a:off x="0" y="0"/>
          <a:ext cx="0" cy="0"/>
          <a:chOff x="0" y="0"/>
          <a:chExt cx="0" cy="0"/>
        </a:xfrm>
      </p:grpSpPr>
      <p:sp>
        <p:nvSpPr>
          <p:cNvPr id="234" name="Google Shape;234;p42"/>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35" name="Google Shape;235;p4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36" name="Google Shape;236;p4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37" name="Google Shape;237;p4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38" name="Google Shape;238;p42"/>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239" name="Shape 239"/>
        <p:cNvGrpSpPr/>
        <p:nvPr/>
      </p:nvGrpSpPr>
      <p:grpSpPr>
        <a:xfrm>
          <a:off x="0" y="0"/>
          <a:ext cx="0" cy="0"/>
          <a:chOff x="0" y="0"/>
          <a:chExt cx="0" cy="0"/>
        </a:xfrm>
      </p:grpSpPr>
      <p:sp>
        <p:nvSpPr>
          <p:cNvPr id="240" name="Google Shape;240;p43"/>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241" name="Shape 241"/>
        <p:cNvGrpSpPr/>
        <p:nvPr/>
      </p:nvGrpSpPr>
      <p:grpSpPr>
        <a:xfrm>
          <a:off x="0" y="0"/>
          <a:ext cx="0" cy="0"/>
          <a:chOff x="0" y="0"/>
          <a:chExt cx="0" cy="0"/>
        </a:xfrm>
      </p:grpSpPr>
      <p:sp>
        <p:nvSpPr>
          <p:cNvPr id="242" name="Google Shape;242;p44"/>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43" name="Google Shape;243;p4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244" name="Shape 244"/>
        <p:cNvGrpSpPr/>
        <p:nvPr/>
      </p:nvGrpSpPr>
      <p:grpSpPr>
        <a:xfrm>
          <a:off x="0" y="0"/>
          <a:ext cx="0" cy="0"/>
          <a:chOff x="0" y="0"/>
          <a:chExt cx="0" cy="0"/>
        </a:xfrm>
      </p:grpSpPr>
      <p:sp>
        <p:nvSpPr>
          <p:cNvPr id="245" name="Google Shape;245;p45"/>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46" name="Google Shape;246;p4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47" name="Google Shape;247;p4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48" name="Google Shape;248;p4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49" name="Google Shape;249;p45"/>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50" name="Google Shape;250;p45"/>
          <p:cNvSpPr/>
          <p:nvPr>
            <p:ph idx="2" type="pic"/>
          </p:nvPr>
        </p:nvSpPr>
        <p:spPr>
          <a:xfrm>
            <a:off x="6324600" y="1211263"/>
            <a:ext cx="2170200" cy="28845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 2">
    <p:spTree>
      <p:nvGrpSpPr>
        <p:cNvPr id="251" name="Shape 251"/>
        <p:cNvGrpSpPr/>
        <p:nvPr/>
      </p:nvGrpSpPr>
      <p:grpSpPr>
        <a:xfrm>
          <a:off x="0" y="0"/>
          <a:ext cx="0" cy="0"/>
          <a:chOff x="0" y="0"/>
          <a:chExt cx="0" cy="0"/>
        </a:xfrm>
      </p:grpSpPr>
      <p:pic>
        <p:nvPicPr>
          <p:cNvPr id="252" name="Google Shape;252;p46"/>
          <p:cNvPicPr preferRelativeResize="0"/>
          <p:nvPr/>
        </p:nvPicPr>
        <p:blipFill rotWithShape="1">
          <a:blip r:embed="rId2">
            <a:alphaModFix/>
          </a:blip>
          <a:srcRect b="0" l="0" r="0" t="0"/>
          <a:stretch/>
        </p:blipFill>
        <p:spPr>
          <a:xfrm>
            <a:off x="1115616" y="679847"/>
            <a:ext cx="7896224" cy="4463654"/>
          </a:xfrm>
          <a:prstGeom prst="rect">
            <a:avLst/>
          </a:prstGeom>
          <a:noFill/>
          <a:ln>
            <a:noFill/>
          </a:ln>
        </p:spPr>
      </p:pic>
      <p:sp>
        <p:nvSpPr>
          <p:cNvPr id="253" name="Google Shape;253;p46"/>
          <p:cNvSpPr txBox="1"/>
          <p:nvPr/>
        </p:nvSpPr>
        <p:spPr>
          <a:xfrm>
            <a:off x="2563416" y="4864894"/>
            <a:ext cx="4873200" cy="253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1284B"/>
                </a:solidFill>
                <a:latin typeface="Arial Black"/>
                <a:ea typeface="Arial Black"/>
                <a:cs typeface="Arial Black"/>
                <a:sym typeface="Arial Black"/>
              </a:rPr>
              <a:t>Kansas leads the world in the success of each student.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254" name="Shape 254"/>
        <p:cNvGrpSpPr/>
        <p:nvPr/>
      </p:nvGrpSpPr>
      <p:grpSpPr>
        <a:xfrm>
          <a:off x="0" y="0"/>
          <a:ext cx="0" cy="0"/>
          <a:chOff x="0" y="0"/>
          <a:chExt cx="0" cy="0"/>
        </a:xfrm>
      </p:grpSpPr>
      <p:sp>
        <p:nvSpPr>
          <p:cNvPr id="255" name="Google Shape;255;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atin typeface="Arial Black"/>
                <a:ea typeface="Arial Black"/>
                <a:cs typeface="Arial Black"/>
                <a:sym typeface="Arial Black"/>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256" name="Google Shape;256;p47"/>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47"/>
          <p:cNvSpPr txBox="1"/>
          <p:nvPr>
            <p:ph idx="2" type="body"/>
          </p:nvPr>
        </p:nvSpPr>
        <p:spPr>
          <a:xfrm>
            <a:off x="46291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58" name="Shape 258"/>
        <p:cNvGrpSpPr/>
        <p:nvPr/>
      </p:nvGrpSpPr>
      <p:grpSpPr>
        <a:xfrm>
          <a:off x="0" y="0"/>
          <a:ext cx="0" cy="0"/>
          <a:chOff x="0" y="0"/>
          <a:chExt cx="0" cy="0"/>
        </a:xfrm>
      </p:grpSpPr>
      <p:sp>
        <p:nvSpPr>
          <p:cNvPr id="259" name="Google Shape;259;p48"/>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0" name="Google Shape;260;p4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1" name="Google Shape;261;p4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2" name="Google Shape;262;p4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63" name="Google Shape;263;p4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64" name="Shape 264"/>
        <p:cNvGrpSpPr/>
        <p:nvPr/>
      </p:nvGrpSpPr>
      <p:grpSpPr>
        <a:xfrm>
          <a:off x="0" y="0"/>
          <a:ext cx="0" cy="0"/>
          <a:chOff x="0" y="0"/>
          <a:chExt cx="0" cy="0"/>
        </a:xfrm>
      </p:grpSpPr>
      <p:sp>
        <p:nvSpPr>
          <p:cNvPr id="265" name="Google Shape;265;p49"/>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6" name="Google Shape;266;p4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4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8" name="Google Shape;268;p4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69" name="Google Shape;269;p49"/>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70" name="Google Shape;270;p49"/>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1" name="Shape 271"/>
        <p:cNvGrpSpPr/>
        <p:nvPr/>
      </p:nvGrpSpPr>
      <p:grpSpPr>
        <a:xfrm>
          <a:off x="0" y="0"/>
          <a:ext cx="0" cy="0"/>
          <a:chOff x="0" y="0"/>
          <a:chExt cx="0" cy="0"/>
        </a:xfrm>
      </p:grpSpPr>
      <p:sp>
        <p:nvSpPr>
          <p:cNvPr id="272" name="Google Shape;272;p5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3" name="Google Shape;273;p50"/>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74" name="Google Shape;274;p5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275" name="Shape 275"/>
        <p:cNvGrpSpPr/>
        <p:nvPr/>
      </p:nvGrpSpPr>
      <p:grpSpPr>
        <a:xfrm>
          <a:off x="0" y="0"/>
          <a:ext cx="0" cy="0"/>
          <a:chOff x="0" y="0"/>
          <a:chExt cx="0" cy="0"/>
        </a:xfrm>
      </p:grpSpPr>
      <p:sp>
        <p:nvSpPr>
          <p:cNvPr id="276" name="Google Shape;276;p51"/>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7" name="Google Shape;277;p5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8" name="Google Shape;278;p5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9" name="Google Shape;279;p5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0" name="Google Shape;280;p51"/>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1" name="Google Shape;281;p51"/>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282" name="Shape 282"/>
        <p:cNvGrpSpPr/>
        <p:nvPr/>
      </p:nvGrpSpPr>
      <p:grpSpPr>
        <a:xfrm>
          <a:off x="0" y="0"/>
          <a:ext cx="0" cy="0"/>
          <a:chOff x="0" y="0"/>
          <a:chExt cx="0" cy="0"/>
        </a:xfrm>
      </p:grpSpPr>
      <p:sp>
        <p:nvSpPr>
          <p:cNvPr id="283" name="Google Shape;283;p52"/>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4" name="Google Shape;284;p5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92" name="Shape 292"/>
        <p:cNvGrpSpPr/>
        <p:nvPr/>
      </p:nvGrpSpPr>
      <p:grpSpPr>
        <a:xfrm>
          <a:off x="0" y="0"/>
          <a:ext cx="0" cy="0"/>
          <a:chOff x="0" y="0"/>
          <a:chExt cx="0" cy="0"/>
        </a:xfrm>
      </p:grpSpPr>
      <p:pic>
        <p:nvPicPr>
          <p:cNvPr id="293" name="Google Shape;293;p5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94" name="Google Shape;294;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5" name="Google Shape;295;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6" name="Google Shape;296;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54"/>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8" name="Google Shape;298;p54"/>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99" name="Shape 299"/>
        <p:cNvGrpSpPr/>
        <p:nvPr/>
      </p:nvGrpSpPr>
      <p:grpSpPr>
        <a:xfrm>
          <a:off x="0" y="0"/>
          <a:ext cx="0" cy="0"/>
          <a:chOff x="0" y="0"/>
          <a:chExt cx="0" cy="0"/>
        </a:xfrm>
      </p:grpSpPr>
      <p:pic>
        <p:nvPicPr>
          <p:cNvPr id="300" name="Google Shape;300;p55"/>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301" name="Google Shape;301;p55"/>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2" name="Google Shape;302;p55"/>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3" name="Google Shape;303;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4" name="Google Shape;304;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5" name="Google Shape;305;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6" name="Shape 306"/>
        <p:cNvGrpSpPr/>
        <p:nvPr/>
      </p:nvGrpSpPr>
      <p:grpSpPr>
        <a:xfrm>
          <a:off x="0" y="0"/>
          <a:ext cx="0" cy="0"/>
          <a:chOff x="0" y="0"/>
          <a:chExt cx="0" cy="0"/>
        </a:xfrm>
      </p:grpSpPr>
      <p:pic>
        <p:nvPicPr>
          <p:cNvPr id="307" name="Google Shape;307;p56"/>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308" name="Google Shape;308;p56"/>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9" name="Google Shape;309;p56"/>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10" name="Google Shape;310;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2" name="Google Shape;312;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3" name="Shape 313"/>
        <p:cNvGrpSpPr/>
        <p:nvPr/>
      </p:nvGrpSpPr>
      <p:grpSpPr>
        <a:xfrm>
          <a:off x="0" y="0"/>
          <a:ext cx="0" cy="0"/>
          <a:chOff x="0" y="0"/>
          <a:chExt cx="0" cy="0"/>
        </a:xfrm>
      </p:grpSpPr>
      <p:sp>
        <p:nvSpPr>
          <p:cNvPr id="314" name="Google Shape;314;p5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 name="Google Shape;315;p5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6" name="Google Shape;316;p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7" name="Google Shape;317;p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9" name="Google Shape;319;p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320" name="Shape 320"/>
        <p:cNvGrpSpPr/>
        <p:nvPr/>
      </p:nvGrpSpPr>
      <p:grpSpPr>
        <a:xfrm>
          <a:off x="0" y="0"/>
          <a:ext cx="0" cy="0"/>
          <a:chOff x="0" y="0"/>
          <a:chExt cx="0" cy="0"/>
        </a:xfrm>
      </p:grpSpPr>
      <p:pic>
        <p:nvPicPr>
          <p:cNvPr id="321" name="Google Shape;321;p58"/>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22" name="Google Shape;322;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3" name="Google Shape;323;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4" name="Google Shape;324;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58"/>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58"/>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27" name="Shape 327"/>
        <p:cNvGrpSpPr/>
        <p:nvPr/>
      </p:nvGrpSpPr>
      <p:grpSpPr>
        <a:xfrm>
          <a:off x="0" y="0"/>
          <a:ext cx="0" cy="0"/>
          <a:chOff x="0" y="0"/>
          <a:chExt cx="0" cy="0"/>
        </a:xfrm>
      </p:grpSpPr>
      <p:pic>
        <p:nvPicPr>
          <p:cNvPr id="328" name="Google Shape;328;p5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29" name="Google Shape;329;p59"/>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0" name="Google Shape;330;p59"/>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1" name="Google Shape;331;p59"/>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 name="Google Shape;332;p59"/>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3" name="Google Shape;333;p59"/>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 name="Google Shape;334;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5" name="Google Shape;335;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6" name="Google Shape;336;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337" name="Shape 337"/>
        <p:cNvGrpSpPr/>
        <p:nvPr/>
      </p:nvGrpSpPr>
      <p:grpSpPr>
        <a:xfrm>
          <a:off x="0" y="0"/>
          <a:ext cx="0" cy="0"/>
          <a:chOff x="0" y="0"/>
          <a:chExt cx="0" cy="0"/>
        </a:xfrm>
      </p:grpSpPr>
      <p:pic>
        <p:nvPicPr>
          <p:cNvPr id="338" name="Google Shape;338;p60"/>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339" name="Google Shape;339;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0" name="Google Shape;340;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1" name="Google Shape;341;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60"/>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43" name="Google Shape;343;p60"/>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344" name="Shape 344"/>
        <p:cNvGrpSpPr/>
        <p:nvPr/>
      </p:nvGrpSpPr>
      <p:grpSpPr>
        <a:xfrm>
          <a:off x="0" y="0"/>
          <a:ext cx="0" cy="0"/>
          <a:chOff x="0" y="0"/>
          <a:chExt cx="0" cy="0"/>
        </a:xfrm>
      </p:grpSpPr>
      <p:pic>
        <p:nvPicPr>
          <p:cNvPr id="345" name="Google Shape;345;p61"/>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46" name="Google Shape;346;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7" name="Google Shape;347;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8" name="Google Shape;348;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49" name="Google Shape;349;p61"/>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350" name="Shape 350"/>
        <p:cNvGrpSpPr/>
        <p:nvPr/>
      </p:nvGrpSpPr>
      <p:grpSpPr>
        <a:xfrm>
          <a:off x="0" y="0"/>
          <a:ext cx="0" cy="0"/>
          <a:chOff x="0" y="0"/>
          <a:chExt cx="0" cy="0"/>
        </a:xfrm>
      </p:grpSpPr>
      <p:pic>
        <p:nvPicPr>
          <p:cNvPr id="351" name="Google Shape;351;p62"/>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352" name="Google Shape;352;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3" name="Google Shape;353;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4" name="Google Shape;354;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5" name="Google Shape;355;p6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356" name="Shape 356"/>
        <p:cNvGrpSpPr/>
        <p:nvPr/>
      </p:nvGrpSpPr>
      <p:grpSpPr>
        <a:xfrm>
          <a:off x="0" y="0"/>
          <a:ext cx="0" cy="0"/>
          <a:chOff x="0" y="0"/>
          <a:chExt cx="0" cy="0"/>
        </a:xfrm>
      </p:grpSpPr>
      <p:sp>
        <p:nvSpPr>
          <p:cNvPr id="357" name="Google Shape;357;p63"/>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58" name="Google Shape;358;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9" name="Google Shape;359;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0" name="Google Shape;360;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1" name="Shape 361"/>
        <p:cNvGrpSpPr/>
        <p:nvPr/>
      </p:nvGrpSpPr>
      <p:grpSpPr>
        <a:xfrm>
          <a:off x="0" y="0"/>
          <a:ext cx="0" cy="0"/>
          <a:chOff x="0" y="0"/>
          <a:chExt cx="0" cy="0"/>
        </a:xfrm>
      </p:grpSpPr>
      <p:sp>
        <p:nvSpPr>
          <p:cNvPr id="362" name="Google Shape;362;p6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3" name="Google Shape;363;p64"/>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64" name="Google Shape;364;p6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65" name="Google Shape;365;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6" name="Google Shape;366;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7" name="Google Shape;367;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368" name="Shape 368"/>
        <p:cNvGrpSpPr/>
        <p:nvPr/>
      </p:nvGrpSpPr>
      <p:grpSpPr>
        <a:xfrm>
          <a:off x="0" y="0"/>
          <a:ext cx="0" cy="0"/>
          <a:chOff x="0" y="0"/>
          <a:chExt cx="0" cy="0"/>
        </a:xfrm>
      </p:grpSpPr>
      <p:pic>
        <p:nvPicPr>
          <p:cNvPr id="369" name="Google Shape;369;p6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0" name="Google Shape;370;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1" name="Google Shape;371;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2" name="Google Shape;372;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3" name="Google Shape;373;p65"/>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4" name="Google Shape;374;p65"/>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75" name="Google Shape;375;p65"/>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6" name="Shape 376"/>
        <p:cNvGrpSpPr/>
        <p:nvPr/>
      </p:nvGrpSpPr>
      <p:grpSpPr>
        <a:xfrm>
          <a:off x="0" y="0"/>
          <a:ext cx="0" cy="0"/>
          <a:chOff x="0" y="0"/>
          <a:chExt cx="0" cy="0"/>
        </a:xfrm>
      </p:grpSpPr>
      <p:sp>
        <p:nvSpPr>
          <p:cNvPr id="377" name="Google Shape;377;p66"/>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8" name="Google Shape;378;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9" name="Google Shape;379;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0" name="Google Shape;380;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81" name="Google Shape;381;p6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2" name="Shape 382"/>
        <p:cNvGrpSpPr/>
        <p:nvPr/>
      </p:nvGrpSpPr>
      <p:grpSpPr>
        <a:xfrm>
          <a:off x="0" y="0"/>
          <a:ext cx="0" cy="0"/>
          <a:chOff x="0" y="0"/>
          <a:chExt cx="0" cy="0"/>
        </a:xfrm>
      </p:grpSpPr>
      <p:sp>
        <p:nvSpPr>
          <p:cNvPr id="383" name="Google Shape;383;p6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4" name="Google Shape;384;p67"/>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385" name="Google Shape;385;p6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86" name="Google Shape;386;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7" name="Google Shape;387;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8" name="Google Shape;388;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89" name="Shape 389"/>
        <p:cNvGrpSpPr/>
        <p:nvPr/>
      </p:nvGrpSpPr>
      <p:grpSpPr>
        <a:xfrm>
          <a:off x="0" y="0"/>
          <a:ext cx="0" cy="0"/>
          <a:chOff x="0" y="0"/>
          <a:chExt cx="0" cy="0"/>
        </a:xfrm>
      </p:grpSpPr>
      <p:sp>
        <p:nvSpPr>
          <p:cNvPr id="390" name="Google Shape;390;p6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1" name="Google Shape;391;p6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 name="Google Shape;392;p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3" name="Google Shape;393;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4" name="Google Shape;394;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395" name="Shape 395"/>
        <p:cNvGrpSpPr/>
        <p:nvPr/>
      </p:nvGrpSpPr>
      <p:grpSpPr>
        <a:xfrm>
          <a:off x="0" y="0"/>
          <a:ext cx="0" cy="0"/>
          <a:chOff x="0" y="0"/>
          <a:chExt cx="0" cy="0"/>
        </a:xfrm>
      </p:grpSpPr>
      <p:sp>
        <p:nvSpPr>
          <p:cNvPr id="396" name="Google Shape;396;p69"/>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97" name="Google Shape;397;p6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98" name="Google Shape;398;p6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399" name="Shape 399"/>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400" name="Shape 400"/>
        <p:cNvGrpSpPr/>
        <p:nvPr/>
      </p:nvGrpSpPr>
      <p:grpSpPr>
        <a:xfrm>
          <a:off x="0" y="0"/>
          <a:ext cx="0" cy="0"/>
          <a:chOff x="0" y="0"/>
          <a:chExt cx="0" cy="0"/>
        </a:xfrm>
      </p:grpSpPr>
      <p:sp>
        <p:nvSpPr>
          <p:cNvPr id="401" name="Google Shape;401;p71"/>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02" name="Google Shape;402;p71"/>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403" name="Shape 403"/>
        <p:cNvGrpSpPr/>
        <p:nvPr/>
      </p:nvGrpSpPr>
      <p:grpSpPr>
        <a:xfrm>
          <a:off x="0" y="0"/>
          <a:ext cx="0" cy="0"/>
          <a:chOff x="0" y="0"/>
          <a:chExt cx="0" cy="0"/>
        </a:xfrm>
      </p:grpSpPr>
      <p:sp>
        <p:nvSpPr>
          <p:cNvPr id="404" name="Google Shape;404;p72"/>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5" name="Google Shape;405;p7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6" name="Google Shape;406;p7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7" name="Google Shape;407;p7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08" name="Google Shape;408;p72"/>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9" name="Shape 409"/>
        <p:cNvGrpSpPr/>
        <p:nvPr/>
      </p:nvGrpSpPr>
      <p:grpSpPr>
        <a:xfrm>
          <a:off x="0" y="0"/>
          <a:ext cx="0" cy="0"/>
          <a:chOff x="0" y="0"/>
          <a:chExt cx="0" cy="0"/>
        </a:xfrm>
      </p:grpSpPr>
      <p:sp>
        <p:nvSpPr>
          <p:cNvPr id="410" name="Google Shape;410;p73"/>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11" name="Google Shape;411;p73"/>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412" name="Google Shape;412;p7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413" name="Shape 413"/>
        <p:cNvGrpSpPr/>
        <p:nvPr/>
      </p:nvGrpSpPr>
      <p:grpSpPr>
        <a:xfrm>
          <a:off x="0" y="0"/>
          <a:ext cx="0" cy="0"/>
          <a:chOff x="0" y="0"/>
          <a:chExt cx="0" cy="0"/>
        </a:xfrm>
      </p:grpSpPr>
      <p:sp>
        <p:nvSpPr>
          <p:cNvPr id="414" name="Google Shape;414;p74"/>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15" name="Google Shape;415;p7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6" name="Google Shape;416;p74"/>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7" name="Google Shape;417;p7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18" name="Google Shape;418;p74"/>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419" name="Shape 419"/>
        <p:cNvGrpSpPr/>
        <p:nvPr/>
      </p:nvGrpSpPr>
      <p:grpSpPr>
        <a:xfrm>
          <a:off x="0" y="0"/>
          <a:ext cx="0" cy="0"/>
          <a:chOff x="0" y="0"/>
          <a:chExt cx="0" cy="0"/>
        </a:xfrm>
      </p:grpSpPr>
      <p:sp>
        <p:nvSpPr>
          <p:cNvPr id="420" name="Google Shape;420;p75"/>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1" name="Google Shape;421;p7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2" name="Google Shape;422;p7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423" name="Shape 423"/>
        <p:cNvGrpSpPr/>
        <p:nvPr/>
      </p:nvGrpSpPr>
      <p:grpSpPr>
        <a:xfrm>
          <a:off x="0" y="0"/>
          <a:ext cx="0" cy="0"/>
          <a:chOff x="0" y="0"/>
          <a:chExt cx="0" cy="0"/>
        </a:xfrm>
      </p:grpSpPr>
      <p:sp>
        <p:nvSpPr>
          <p:cNvPr id="424" name="Google Shape;424;p76"/>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5" name="Google Shape;425;p7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426" name="Shape 426"/>
        <p:cNvGrpSpPr/>
        <p:nvPr/>
      </p:nvGrpSpPr>
      <p:grpSpPr>
        <a:xfrm>
          <a:off x="0" y="0"/>
          <a:ext cx="0" cy="0"/>
          <a:chOff x="0" y="0"/>
          <a:chExt cx="0" cy="0"/>
        </a:xfrm>
      </p:grpSpPr>
      <p:pic>
        <p:nvPicPr>
          <p:cNvPr id="427" name="Google Shape;427;p77"/>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428" name="Google Shape;428;p77"/>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9" name="Google Shape;429;p77"/>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430" name="Google Shape;430;p77"/>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431" name="Google Shape;431;p77"/>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432" name="Google Shape;432;p77"/>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3" name="Shape 433"/>
        <p:cNvGrpSpPr/>
        <p:nvPr/>
      </p:nvGrpSpPr>
      <p:grpSpPr>
        <a:xfrm>
          <a:off x="0" y="0"/>
          <a:ext cx="0" cy="0"/>
          <a:chOff x="0" y="0"/>
          <a:chExt cx="0" cy="0"/>
        </a:xfrm>
      </p:grpSpPr>
      <p:sp>
        <p:nvSpPr>
          <p:cNvPr id="434" name="Google Shape;434;p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5" name="Google Shape;435;p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6" name="Google Shape;436;p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437" name="Shape 437"/>
        <p:cNvGrpSpPr/>
        <p:nvPr/>
      </p:nvGrpSpPr>
      <p:grpSpPr>
        <a:xfrm>
          <a:off x="0" y="0"/>
          <a:ext cx="0" cy="0"/>
          <a:chOff x="0" y="0"/>
          <a:chExt cx="0" cy="0"/>
        </a:xfrm>
      </p:grpSpPr>
      <p:sp>
        <p:nvSpPr>
          <p:cNvPr id="438" name="Google Shape;438;p79"/>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9" name="Google Shape;439;p79"/>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440" name="Shape 440"/>
        <p:cNvGrpSpPr/>
        <p:nvPr/>
      </p:nvGrpSpPr>
      <p:grpSpPr>
        <a:xfrm>
          <a:off x="0" y="0"/>
          <a:ext cx="0" cy="0"/>
          <a:chOff x="0" y="0"/>
          <a:chExt cx="0" cy="0"/>
        </a:xfrm>
      </p:grpSpPr>
      <p:sp>
        <p:nvSpPr>
          <p:cNvPr id="441" name="Google Shape;441;p80"/>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2" name="Google Shape;442;p80"/>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443" name="Shape 443"/>
        <p:cNvGrpSpPr/>
        <p:nvPr/>
      </p:nvGrpSpPr>
      <p:grpSpPr>
        <a:xfrm>
          <a:off x="0" y="0"/>
          <a:ext cx="0" cy="0"/>
          <a:chOff x="0" y="0"/>
          <a:chExt cx="0" cy="0"/>
        </a:xfrm>
      </p:grpSpPr>
      <p:sp>
        <p:nvSpPr>
          <p:cNvPr id="444" name="Google Shape;444;p81"/>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5" name="Google Shape;445;p8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6" name="Google Shape;446;p8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7" name="Google Shape;447;p8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48" name="Google Shape;448;p81"/>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49" name="Google Shape;449;p81"/>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450" name="Shape 450"/>
        <p:cNvGrpSpPr/>
        <p:nvPr/>
      </p:nvGrpSpPr>
      <p:grpSpPr>
        <a:xfrm>
          <a:off x="0" y="0"/>
          <a:ext cx="0" cy="0"/>
          <a:chOff x="0" y="0"/>
          <a:chExt cx="0" cy="0"/>
        </a:xfrm>
      </p:grpSpPr>
      <p:sp>
        <p:nvSpPr>
          <p:cNvPr id="451" name="Google Shape;451;p8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52" name="Google Shape;452;p82"/>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53" name="Google Shape;453;p8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54" name="Google Shape;454;p82"/>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455" name="Google Shape;455;p82"/>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56" name="Google Shape;456;p82"/>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457" name="Shape 457"/>
        <p:cNvGrpSpPr/>
        <p:nvPr/>
      </p:nvGrpSpPr>
      <p:grpSpPr>
        <a:xfrm>
          <a:off x="0" y="0"/>
          <a:ext cx="0" cy="0"/>
          <a:chOff x="0" y="0"/>
          <a:chExt cx="0" cy="0"/>
        </a:xfrm>
      </p:grpSpPr>
      <p:sp>
        <p:nvSpPr>
          <p:cNvPr id="458" name="Google Shape;458;p8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9" name="Google Shape;459;p8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0" name="Google Shape;460;p8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61" name="Google Shape;461;p83"/>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62" name="Google Shape;462;p83"/>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3" name="Google Shape;463;p83"/>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464" name="Shape 464"/>
        <p:cNvGrpSpPr/>
        <p:nvPr/>
      </p:nvGrpSpPr>
      <p:grpSpPr>
        <a:xfrm>
          <a:off x="0" y="0"/>
          <a:ext cx="0" cy="0"/>
          <a:chOff x="0" y="0"/>
          <a:chExt cx="0" cy="0"/>
        </a:xfrm>
      </p:grpSpPr>
      <p:sp>
        <p:nvSpPr>
          <p:cNvPr id="465" name="Google Shape;465;p84"/>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466" name="Google Shape;466;p84"/>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467" name="Google Shape;467;p84"/>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468" name="Shape 468"/>
        <p:cNvGrpSpPr/>
        <p:nvPr/>
      </p:nvGrpSpPr>
      <p:grpSpPr>
        <a:xfrm>
          <a:off x="0" y="0"/>
          <a:ext cx="0" cy="0"/>
          <a:chOff x="0" y="0"/>
          <a:chExt cx="0" cy="0"/>
        </a:xfrm>
      </p:grpSpPr>
      <p:sp>
        <p:nvSpPr>
          <p:cNvPr id="469" name="Google Shape;469;p85"/>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70" name="Google Shape;470;p85"/>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1" name="Google Shape;471;p8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2" name="Google Shape;472;p8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3" name="Google Shape;473;p8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74" name="Google Shape;474;p85"/>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75" name="Google Shape;475;p85"/>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76" name="Google Shape;476;p85"/>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477" name="Google Shape;477;p85"/>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478" name="Shape 478"/>
        <p:cNvGrpSpPr/>
        <p:nvPr/>
      </p:nvGrpSpPr>
      <p:grpSpPr>
        <a:xfrm>
          <a:off x="0" y="0"/>
          <a:ext cx="0" cy="0"/>
          <a:chOff x="0" y="0"/>
          <a:chExt cx="0" cy="0"/>
        </a:xfrm>
      </p:grpSpPr>
      <p:sp>
        <p:nvSpPr>
          <p:cNvPr id="479" name="Google Shape;479;p86"/>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80" name="Google Shape;480;p8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81" name="Google Shape;481;p8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82" name="Google Shape;482;p8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83" name="Google Shape;483;p86"/>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4" name="Shape 484"/>
        <p:cNvGrpSpPr/>
        <p:nvPr/>
      </p:nvGrpSpPr>
      <p:grpSpPr>
        <a:xfrm>
          <a:off x="0" y="0"/>
          <a:ext cx="0" cy="0"/>
          <a:chOff x="0" y="0"/>
          <a:chExt cx="0" cy="0"/>
        </a:xfrm>
      </p:grpSpPr>
      <p:sp>
        <p:nvSpPr>
          <p:cNvPr id="485" name="Google Shape;485;p87"/>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6" name="Google Shape;486;p87"/>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487" name="Google Shape;487;p8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8" name="Shape 488"/>
        <p:cNvGrpSpPr/>
        <p:nvPr/>
      </p:nvGrpSpPr>
      <p:grpSpPr>
        <a:xfrm>
          <a:off x="0" y="0"/>
          <a:ext cx="0" cy="0"/>
          <a:chOff x="0" y="0"/>
          <a:chExt cx="0" cy="0"/>
        </a:xfrm>
      </p:grpSpPr>
      <p:sp>
        <p:nvSpPr>
          <p:cNvPr id="489" name="Google Shape;489;p8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0" name="Google Shape;490;p8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91" name="Google Shape;491;p8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0.xml"/><Relationship Id="rId20" Type="http://schemas.openxmlformats.org/officeDocument/2006/relationships/slideLayout" Target="../slideLayouts/slideLayout30.xml"/><Relationship Id="rId41" Type="http://schemas.openxmlformats.org/officeDocument/2006/relationships/theme" Target="../theme/theme1.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29" Type="http://schemas.openxmlformats.org/officeDocument/2006/relationships/slideLayout" Target="../slideLayouts/slideLayout39.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11" Type="http://schemas.openxmlformats.org/officeDocument/2006/relationships/slideLayout" Target="../slideLayouts/slideLayout21.xml"/><Relationship Id="rId33" Type="http://schemas.openxmlformats.org/officeDocument/2006/relationships/slideLayout" Target="../slideLayouts/slideLayout43.xml"/><Relationship Id="rId10" Type="http://schemas.openxmlformats.org/officeDocument/2006/relationships/slideLayout" Target="../slideLayouts/slideLayout20.xml"/><Relationship Id="rId32" Type="http://schemas.openxmlformats.org/officeDocument/2006/relationships/slideLayout" Target="../slideLayouts/slideLayout42.xml"/><Relationship Id="rId13" Type="http://schemas.openxmlformats.org/officeDocument/2006/relationships/slideLayout" Target="../slideLayouts/slideLayout23.xml"/><Relationship Id="rId35" Type="http://schemas.openxmlformats.org/officeDocument/2006/relationships/slideLayout" Target="../slideLayouts/slideLayout45.xml"/><Relationship Id="rId12" Type="http://schemas.openxmlformats.org/officeDocument/2006/relationships/slideLayout" Target="../slideLayouts/slideLayout22.xml"/><Relationship Id="rId34" Type="http://schemas.openxmlformats.org/officeDocument/2006/relationships/slideLayout" Target="../slideLayouts/slideLayout44.xml"/><Relationship Id="rId15" Type="http://schemas.openxmlformats.org/officeDocument/2006/relationships/slideLayout" Target="../slideLayouts/slideLayout25.xml"/><Relationship Id="rId37" Type="http://schemas.openxmlformats.org/officeDocument/2006/relationships/slideLayout" Target="../slideLayouts/slideLayout47.xml"/><Relationship Id="rId14" Type="http://schemas.openxmlformats.org/officeDocument/2006/relationships/slideLayout" Target="../slideLayouts/slideLayout24.xml"/><Relationship Id="rId36" Type="http://schemas.openxmlformats.org/officeDocument/2006/relationships/slideLayout" Target="../slideLayouts/slideLayout46.xml"/><Relationship Id="rId17" Type="http://schemas.openxmlformats.org/officeDocument/2006/relationships/slideLayout" Target="../slideLayouts/slideLayout27.xml"/><Relationship Id="rId39" Type="http://schemas.openxmlformats.org/officeDocument/2006/relationships/slideLayout" Target="../slideLayouts/slideLayout49.xml"/><Relationship Id="rId16" Type="http://schemas.openxmlformats.org/officeDocument/2006/relationships/slideLayout" Target="../slideLayouts/slideLayout26.xml"/><Relationship Id="rId38" Type="http://schemas.openxmlformats.org/officeDocument/2006/relationships/slideLayout" Target="../slideLayouts/slideLayout48.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9.xml"/><Relationship Id="rId22" Type="http://schemas.openxmlformats.org/officeDocument/2006/relationships/slideLayout" Target="../slideLayouts/slideLayout71.xml"/><Relationship Id="rId21" Type="http://schemas.openxmlformats.org/officeDocument/2006/relationships/slideLayout" Target="../slideLayouts/slideLayout70.xml"/><Relationship Id="rId24" Type="http://schemas.openxmlformats.org/officeDocument/2006/relationships/slideLayout" Target="../slideLayouts/slideLayout73.xml"/><Relationship Id="rId23" Type="http://schemas.openxmlformats.org/officeDocument/2006/relationships/slideLayout" Target="../slideLayouts/slideLayout72.xml"/><Relationship Id="rId1" Type="http://schemas.openxmlformats.org/officeDocument/2006/relationships/image" Target="../media/image17.png"/><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26" Type="http://schemas.openxmlformats.org/officeDocument/2006/relationships/slideLayout" Target="../slideLayouts/slideLayout75.xml"/><Relationship Id="rId25" Type="http://schemas.openxmlformats.org/officeDocument/2006/relationships/slideLayout" Target="../slideLayouts/slideLayout74.xml"/><Relationship Id="rId28" Type="http://schemas.openxmlformats.org/officeDocument/2006/relationships/slideLayout" Target="../slideLayouts/slideLayout77.xml"/><Relationship Id="rId27" Type="http://schemas.openxmlformats.org/officeDocument/2006/relationships/slideLayout" Target="../slideLayouts/slideLayout76.xml"/><Relationship Id="rId5" Type="http://schemas.openxmlformats.org/officeDocument/2006/relationships/slideLayout" Target="../slideLayouts/slideLayout54.xml"/><Relationship Id="rId6" Type="http://schemas.openxmlformats.org/officeDocument/2006/relationships/slideLayout" Target="../slideLayouts/slideLayout55.xml"/><Relationship Id="rId29" Type="http://schemas.openxmlformats.org/officeDocument/2006/relationships/slideLayout" Target="../slideLayouts/slideLayout78.xml"/><Relationship Id="rId7" Type="http://schemas.openxmlformats.org/officeDocument/2006/relationships/slideLayout" Target="../slideLayouts/slideLayout56.xml"/><Relationship Id="rId8" Type="http://schemas.openxmlformats.org/officeDocument/2006/relationships/slideLayout" Target="../slideLayouts/slideLayout57.xml"/><Relationship Id="rId31" Type="http://schemas.openxmlformats.org/officeDocument/2006/relationships/slideLayout" Target="../slideLayouts/slideLayout80.xml"/><Relationship Id="rId30" Type="http://schemas.openxmlformats.org/officeDocument/2006/relationships/slideLayout" Target="../slideLayouts/slideLayout79.xml"/><Relationship Id="rId11" Type="http://schemas.openxmlformats.org/officeDocument/2006/relationships/slideLayout" Target="../slideLayouts/slideLayout60.xml"/><Relationship Id="rId33" Type="http://schemas.openxmlformats.org/officeDocument/2006/relationships/slideLayout" Target="../slideLayouts/slideLayout82.xml"/><Relationship Id="rId10" Type="http://schemas.openxmlformats.org/officeDocument/2006/relationships/slideLayout" Target="../slideLayouts/slideLayout59.xml"/><Relationship Id="rId32" Type="http://schemas.openxmlformats.org/officeDocument/2006/relationships/slideLayout" Target="../slideLayouts/slideLayout81.xml"/><Relationship Id="rId13" Type="http://schemas.openxmlformats.org/officeDocument/2006/relationships/slideLayout" Target="../slideLayouts/slideLayout62.xml"/><Relationship Id="rId35" Type="http://schemas.openxmlformats.org/officeDocument/2006/relationships/slideLayout" Target="../slideLayouts/slideLayout84.xml"/><Relationship Id="rId12" Type="http://schemas.openxmlformats.org/officeDocument/2006/relationships/slideLayout" Target="../slideLayouts/slideLayout61.xml"/><Relationship Id="rId34" Type="http://schemas.openxmlformats.org/officeDocument/2006/relationships/slideLayout" Target="../slideLayouts/slideLayout83.xml"/><Relationship Id="rId15" Type="http://schemas.openxmlformats.org/officeDocument/2006/relationships/slideLayout" Target="../slideLayouts/slideLayout64.xml"/><Relationship Id="rId37" Type="http://schemas.openxmlformats.org/officeDocument/2006/relationships/theme" Target="../theme/theme3.xml"/><Relationship Id="rId14" Type="http://schemas.openxmlformats.org/officeDocument/2006/relationships/slideLayout" Target="../slideLayouts/slideLayout63.xml"/><Relationship Id="rId36" Type="http://schemas.openxmlformats.org/officeDocument/2006/relationships/slideLayout" Target="../slideLayouts/slideLayout85.xml"/><Relationship Id="rId17" Type="http://schemas.openxmlformats.org/officeDocument/2006/relationships/slideLayout" Target="../slideLayouts/slideLayout66.xml"/><Relationship Id="rId16" Type="http://schemas.openxmlformats.org/officeDocument/2006/relationships/slideLayout" Target="../slideLayouts/slideLayout65.xml"/><Relationship Id="rId19" Type="http://schemas.openxmlformats.org/officeDocument/2006/relationships/slideLayout" Target="../slideLayouts/slideLayout68.xml"/><Relationship Id="rId1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pic>
        <p:nvPicPr>
          <p:cNvPr id="286" name="Google Shape;286;p53"/>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287" name="Google Shape;287;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88" name="Google Shape;288;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89" name="Google Shape;289;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0" name="Google Shape;290;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91" name="Google Shape;291;p5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4.xml"/><Relationship Id="rId3" Type="http://schemas.openxmlformats.org/officeDocument/2006/relationships/image" Target="../media/image4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 Id="rId3" Type="http://schemas.openxmlformats.org/officeDocument/2006/relationships/hyperlink" Target="https://www.ksde.org/LinkClick.aspx?fileticket=W2GRE3Fc8tI%3d&amp;tabid=1509&amp;portalid=0&amp;mid=6018"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 Id="rId3" Type="http://schemas.openxmlformats.org/officeDocument/2006/relationships/hyperlink" Target="https://www.ksde.org/LinkClick.aspx?fileticket=6DoTYcxvQ_M%3d&amp;tabid=1509&amp;portalid=0&amp;mid=6012" TargetMode="External"/><Relationship Id="rId4" Type="http://schemas.openxmlformats.org/officeDocument/2006/relationships/hyperlink" Target="https://www.ksde.org/LinkClick.aspx?fileticket=Ph0322RcYm0%3d&amp;tabid=1509&amp;portalid=0&amp;mid=6018" TargetMode="External"/><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1.xml"/><Relationship Id="rId3" Type="http://schemas.openxmlformats.org/officeDocument/2006/relationships/hyperlink" Target="https://www.ksde.org/LinkClick.aspx?fileticket=S1lGdbU18NA%3d&amp;tabid=1509&amp;portalid=0&amp;mid=6018" TargetMode="External"/><Relationship Id="rId4" Type="http://schemas.openxmlformats.org/officeDocument/2006/relationships/hyperlink" Target="https://www.ksde.org/LinkClick.aspx?fileticket=S1lGdbU18NA%3d&amp;tabid=1509&amp;portalid=0&amp;mid=6018" TargetMode="External"/><Relationship Id="rId9" Type="http://schemas.openxmlformats.org/officeDocument/2006/relationships/hyperlink" Target="https://www.ksde.org/LinkClick.aspx?fileticket=nLAJhszqbgE%3d&amp;tabid=1509&amp;portalid=0&amp;mid=6018" TargetMode="External"/><Relationship Id="rId5" Type="http://schemas.openxmlformats.org/officeDocument/2006/relationships/hyperlink" Target="https://www.ksde.org/LinkClick.aspx?fileticket=0k3Jwq9LgBk%3d&amp;tabid=1509&amp;portalid=0&amp;mid=6018" TargetMode="External"/><Relationship Id="rId6" Type="http://schemas.openxmlformats.org/officeDocument/2006/relationships/hyperlink" Target="https://www.ksde.org/Portals/0/Communications/KC_School_Redesign/Personalized%20Learning%20Fact%20Sheet.pdf?ver=2020-09-30-124429-557" TargetMode="External"/><Relationship Id="rId7" Type="http://schemas.openxmlformats.org/officeDocument/2006/relationships/hyperlink" Target="http://www.kansas-pta.org/files/documents/PTA-national-standards-for-family-school-partnerships-assessment-guide.pdf" TargetMode="External"/><Relationship Id="rId8" Type="http://schemas.openxmlformats.org/officeDocument/2006/relationships/hyperlink" Target="https://sites.google.com/view/ksredesignproject/home-page?authuser=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hyperlink" Target="http://www.youtube.com/watch?v=5jtEJqQ3_Co" TargetMode="Externa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hyperlink" Target="http://www.youtube.com/watch?v=iHdviZkM7S4" TargetMode="Externa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4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0.xml"/><Relationship Id="rId3" Type="http://schemas.openxmlformats.org/officeDocument/2006/relationships/image" Target="../media/image5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2.xml"/><Relationship Id="rId3" Type="http://schemas.openxmlformats.org/officeDocument/2006/relationships/image" Target="../media/image6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4.xml"/><Relationship Id="rId3" Type="http://schemas.openxmlformats.org/officeDocument/2006/relationships/image" Target="../media/image48.png"/><Relationship Id="rId4" Type="http://schemas.openxmlformats.org/officeDocument/2006/relationships/hyperlink" Target="http://www.youtube.com/watch?v=u_BcMXgws6Y" TargetMode="External"/><Relationship Id="rId5" Type="http://schemas.openxmlformats.org/officeDocument/2006/relationships/image" Target="../media/image5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 Id="rId3" Type="http://schemas.openxmlformats.org/officeDocument/2006/relationships/hyperlink" Target="http://www.youtube.com/watch?v=2Zdyu2lE-dM" TargetMode="External"/><Relationship Id="rId4" Type="http://schemas.openxmlformats.org/officeDocument/2006/relationships/image" Target="../media/image57.jpg"/><Relationship Id="rId5"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6.xml"/><Relationship Id="rId3" Type="http://schemas.openxmlformats.org/officeDocument/2006/relationships/image" Target="../media/image5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 Id="rId3"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 Id="rId3" Type="http://schemas.openxmlformats.org/officeDocument/2006/relationships/image" Target="../media/image53.png"/><Relationship Id="rId4" Type="http://schemas.openxmlformats.org/officeDocument/2006/relationships/image" Target="../media/image50.png"/><Relationship Id="rId5"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4.xml"/><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5.xml"/><Relationship Id="rId3" Type="http://schemas.openxmlformats.org/officeDocument/2006/relationships/image" Target="../media/image30.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6.xml"/><Relationship Id="rId3" Type="http://schemas.openxmlformats.org/officeDocument/2006/relationships/hyperlink" Target="https://www.ksde.org/LinkClick.aspx?fileticket=t0NmZDfrCNk%3d&amp;tabid=1509&amp;portalid=0&amp;mid=6018" TargetMode="Externa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7.xml"/><Relationship Id="rId3" Type="http://schemas.openxmlformats.org/officeDocument/2006/relationships/hyperlink" Target="https://www.fourpointeducation.com/wp-content/uploads/2017/10/Playbook-for-Redesigning-Schools-for-the-21st-Century.pdf" TargetMode="Externa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8.xml"/><Relationship Id="rId3" Type="http://schemas.openxmlformats.org/officeDocument/2006/relationships/hyperlink" Target="https://sites.google.com/view/ksredesignproject/home-page?authuser=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9.xml"/><Relationship Id="rId3" Type="http://schemas.openxmlformats.org/officeDocument/2006/relationships/hyperlink" Target="https://www.ksde.org/Agency/Fiscal-and-Administrative-Services/Communications-and-Recognition-Programs/Vision-Kansans-Can/School-Redesign/Mercury-7/Video-Discussions" TargetMode="External"/><Relationship Id="rId4" Type="http://schemas.openxmlformats.org/officeDocument/2006/relationships/hyperlink" Target="https://sites.google.com/view/ksredesignproject/school-models?authuser=0" TargetMode="External"/><Relationship Id="rId5" Type="http://schemas.openxmlformats.org/officeDocument/2006/relationships/hyperlink" Target="https://www.lps53.org/EPiC" TargetMode="External"/><Relationship Id="rId6" Type="http://schemas.openxmlformats.org/officeDocument/2006/relationships/hyperlink" Target="http://www.gettingsmart.com/2017/03/smart-list-school-districts-worth-visiting/?utm_campaign=coschedule&amp;utm_source=twitter&amp;utm_medium=Getting_Smart&amp;utm_content=Smart%20List:%2030%20School%20Districts%20Worth%20Visiting" TargetMode="External"/><Relationship Id="rId7" Type="http://schemas.openxmlformats.org/officeDocument/2006/relationships/hyperlink" Target="http://www.eminence.k12.ky.us/supermsg.aspx" TargetMode="External"/><Relationship Id="rId8" Type="http://schemas.openxmlformats.org/officeDocument/2006/relationships/hyperlink" Target="https://wilderschool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0.xml"/><Relationship Id="rId3" Type="http://schemas.openxmlformats.org/officeDocument/2006/relationships/hyperlink" Target="http://www.centeril.org/resources/EvidenceReviewandEffectivePracticesBriefs.pdf" TargetMode="External"/><Relationship Id="rId4" Type="http://schemas.openxmlformats.org/officeDocument/2006/relationships/hyperlink" Target="https://ies.ed.gov/ncee/wwc/" TargetMode="External"/><Relationship Id="rId5" Type="http://schemas.openxmlformats.org/officeDocument/2006/relationships/hyperlink" Target="https://www.ksde.org/Agency/Division-of-Learning-Services/Special-Education-and-Title-Services/Announcements-Special-Education-and-Title-Services/Best-Practices" TargetMode="External"/><Relationship Id="rId6" Type="http://schemas.openxmlformats.org/officeDocument/2006/relationships/hyperlink" Target="https://www.ksde.org/Agency/Division-of-Learning-Services/Special-Education-and-Title-Services/Announcements-Special-Education-and-Title-Services/Best-Practic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2.xml"/><Relationship Id="rId3" Type="http://schemas.openxmlformats.org/officeDocument/2006/relationships/hyperlink" Target="https://practices.learningaccelerator.org/artifacts/whitepaper-look-both-way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59.xml"/><Relationship Id="rId3"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9"/>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Designing the </a:t>
            </a:r>
            <a:endParaRPr/>
          </a:p>
          <a:p>
            <a:pPr indent="0" lvl="0" marL="0" rtl="0" algn="l">
              <a:spcBef>
                <a:spcPts val="0"/>
              </a:spcBef>
              <a:spcAft>
                <a:spcPts val="0"/>
              </a:spcAft>
              <a:buNone/>
            </a:pPr>
            <a:r>
              <a:rPr lang="en"/>
              <a:t>Rocket</a:t>
            </a:r>
            <a:endParaRPr/>
          </a:p>
        </p:txBody>
      </p:sp>
      <p:sp>
        <p:nvSpPr>
          <p:cNvPr id="497" name="Google Shape;497;p89"/>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Meeting 2- November/De</a:t>
            </a:r>
            <a:r>
              <a:rPr lang="en"/>
              <a:t>cember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8"/>
          <p:cNvSpPr txBox="1"/>
          <p:nvPr>
            <p:ph type="title"/>
          </p:nvPr>
        </p:nvSpPr>
        <p:spPr>
          <a:xfrm>
            <a:off x="609600" y="1208875"/>
            <a:ext cx="4250700" cy="29343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2500">
                <a:solidFill>
                  <a:schemeClr val="accent2"/>
                </a:solidFill>
                <a:latin typeface="Open Sans"/>
                <a:ea typeface="Open Sans"/>
                <a:cs typeface="Open Sans"/>
                <a:sym typeface="Open Sans"/>
              </a:rPr>
              <a:t>Check In with Coach</a:t>
            </a:r>
            <a:endParaRPr sz="2500">
              <a:solidFill>
                <a:schemeClr val="accent2"/>
              </a:solidFill>
              <a:latin typeface="Open Sans"/>
              <a:ea typeface="Open Sans"/>
              <a:cs typeface="Open Sans"/>
              <a:sym typeface="Open Sans"/>
            </a:endParaRPr>
          </a:p>
          <a:p>
            <a:pPr indent="0" lvl="0" marL="0" rtl="0" algn="l">
              <a:spcBef>
                <a:spcPts val="0"/>
              </a:spcBef>
              <a:spcAft>
                <a:spcPts val="0"/>
              </a:spcAft>
              <a:buNone/>
            </a:pPr>
            <a:r>
              <a:t/>
            </a:r>
            <a:endParaRPr sz="2100">
              <a:solidFill>
                <a:schemeClr val="accent2"/>
              </a:solidFill>
              <a:latin typeface="Open Sans"/>
              <a:ea typeface="Open Sans"/>
              <a:cs typeface="Open Sans"/>
              <a:sym typeface="Open Sans"/>
            </a:endParaRPr>
          </a:p>
          <a:p>
            <a:pPr indent="0" lvl="0" marL="0" rtl="0" algn="l">
              <a:spcBef>
                <a:spcPts val="0"/>
              </a:spcBef>
              <a:spcAft>
                <a:spcPts val="0"/>
              </a:spcAft>
              <a:buNone/>
            </a:pPr>
            <a:r>
              <a:rPr lang="en" sz="2100">
                <a:solidFill>
                  <a:schemeClr val="accent2"/>
                </a:solidFill>
                <a:latin typeface="Open Sans"/>
                <a:ea typeface="Open Sans"/>
                <a:cs typeface="Open Sans"/>
                <a:sym typeface="Open Sans"/>
              </a:rPr>
              <a:t>Discuss- How did you engage staff in…</a:t>
            </a:r>
            <a:endParaRPr sz="2100">
              <a:solidFill>
                <a:schemeClr val="accent2"/>
              </a:solidFill>
              <a:latin typeface="Open Sans"/>
              <a:ea typeface="Open Sans"/>
              <a:cs typeface="Open Sans"/>
              <a:sym typeface="Open Sans"/>
            </a:endParaRPr>
          </a:p>
          <a:p>
            <a:pPr indent="-361950" lvl="0" marL="457200" rtl="0" algn="l">
              <a:spcBef>
                <a:spcPts val="0"/>
              </a:spcBef>
              <a:spcAft>
                <a:spcPts val="0"/>
              </a:spcAft>
              <a:buClr>
                <a:schemeClr val="accent2"/>
              </a:buClr>
              <a:buSzPts val="2100"/>
              <a:buFont typeface="Open Sans"/>
              <a:buChar char="●"/>
            </a:pPr>
            <a:r>
              <a:rPr lang="en" sz="2100">
                <a:solidFill>
                  <a:schemeClr val="accent2"/>
                </a:solidFill>
                <a:latin typeface="Open Sans"/>
                <a:ea typeface="Open Sans"/>
                <a:cs typeface="Open Sans"/>
                <a:sym typeface="Open Sans"/>
              </a:rPr>
              <a:t>Learning about the 4 Redesign </a:t>
            </a:r>
            <a:r>
              <a:rPr lang="en" sz="2100">
                <a:solidFill>
                  <a:schemeClr val="accent2"/>
                </a:solidFill>
                <a:latin typeface="Open Sans"/>
                <a:ea typeface="Open Sans"/>
                <a:cs typeface="Open Sans"/>
                <a:sym typeface="Open Sans"/>
              </a:rPr>
              <a:t>Principles</a:t>
            </a:r>
            <a:endParaRPr sz="2100">
              <a:solidFill>
                <a:schemeClr val="accent2"/>
              </a:solidFill>
              <a:latin typeface="Open Sans"/>
              <a:ea typeface="Open Sans"/>
              <a:cs typeface="Open Sans"/>
              <a:sym typeface="Open Sans"/>
            </a:endParaRPr>
          </a:p>
          <a:p>
            <a:pPr indent="-361950" lvl="0" marL="457200" rtl="0" algn="l">
              <a:spcBef>
                <a:spcPts val="0"/>
              </a:spcBef>
              <a:spcAft>
                <a:spcPts val="0"/>
              </a:spcAft>
              <a:buClr>
                <a:schemeClr val="accent2"/>
              </a:buClr>
              <a:buSzPts val="2100"/>
              <a:buFont typeface="Open Sans"/>
              <a:buChar char="●"/>
            </a:pPr>
            <a:r>
              <a:rPr lang="en" sz="2100">
                <a:solidFill>
                  <a:schemeClr val="accent2"/>
                </a:solidFill>
                <a:latin typeface="Open Sans"/>
                <a:ea typeface="Open Sans"/>
                <a:cs typeface="Open Sans"/>
                <a:sym typeface="Open Sans"/>
              </a:rPr>
              <a:t>Learning about Design Thinking</a:t>
            </a:r>
            <a:endParaRPr sz="2100">
              <a:solidFill>
                <a:schemeClr val="accent2"/>
              </a:solidFill>
              <a:latin typeface="Open Sans"/>
              <a:ea typeface="Open Sans"/>
              <a:cs typeface="Open Sans"/>
              <a:sym typeface="Open Sans"/>
            </a:endParaRPr>
          </a:p>
          <a:p>
            <a:pPr indent="-361950" lvl="0" marL="457200" rtl="0" algn="l">
              <a:spcBef>
                <a:spcPts val="0"/>
              </a:spcBef>
              <a:spcAft>
                <a:spcPts val="0"/>
              </a:spcAft>
              <a:buClr>
                <a:schemeClr val="accent2"/>
              </a:buClr>
              <a:buSzPts val="2100"/>
              <a:buFont typeface="Open Sans"/>
              <a:buChar char="●"/>
            </a:pPr>
            <a:r>
              <a:rPr lang="en" sz="2100">
                <a:solidFill>
                  <a:schemeClr val="accent2"/>
                </a:solidFill>
                <a:latin typeface="Open Sans"/>
                <a:ea typeface="Open Sans"/>
                <a:cs typeface="Open Sans"/>
                <a:sym typeface="Open Sans"/>
              </a:rPr>
              <a:t>Empathizing with students</a:t>
            </a:r>
            <a:endParaRPr sz="2100">
              <a:solidFill>
                <a:schemeClr val="accent2"/>
              </a:solidFill>
              <a:latin typeface="Open Sans"/>
              <a:ea typeface="Open Sans"/>
              <a:cs typeface="Open Sans"/>
              <a:sym typeface="Open Sans"/>
            </a:endParaRPr>
          </a:p>
          <a:p>
            <a:pPr indent="-361950" lvl="0" marL="457200" rtl="0" algn="l">
              <a:spcBef>
                <a:spcPts val="0"/>
              </a:spcBef>
              <a:spcAft>
                <a:spcPts val="0"/>
              </a:spcAft>
              <a:buClr>
                <a:schemeClr val="accent2"/>
              </a:buClr>
              <a:buSzPts val="2100"/>
              <a:buFont typeface="Open Sans"/>
              <a:buChar char="●"/>
            </a:pPr>
            <a:r>
              <a:rPr lang="en" sz="2100">
                <a:solidFill>
                  <a:schemeClr val="accent2"/>
                </a:solidFill>
                <a:latin typeface="Open Sans"/>
                <a:ea typeface="Open Sans"/>
                <a:cs typeface="Open Sans"/>
                <a:sym typeface="Open Sans"/>
              </a:rPr>
              <a:t>Creating HMW Questions</a:t>
            </a:r>
            <a:endParaRPr sz="2100">
              <a:solidFill>
                <a:schemeClr val="accent2"/>
              </a:solidFill>
              <a:latin typeface="Open Sans"/>
              <a:ea typeface="Open Sans"/>
              <a:cs typeface="Open Sans"/>
              <a:sym typeface="Open Sans"/>
            </a:endParaRPr>
          </a:p>
        </p:txBody>
      </p:sp>
      <p:pic>
        <p:nvPicPr>
          <p:cNvPr id="629" name="Google Shape;629;p98"/>
          <p:cNvPicPr preferRelativeResize="0"/>
          <p:nvPr/>
        </p:nvPicPr>
        <p:blipFill>
          <a:blip r:embed="rId3">
            <a:alphaModFix/>
          </a:blip>
          <a:stretch>
            <a:fillRect/>
          </a:stretch>
        </p:blipFill>
        <p:spPr>
          <a:xfrm>
            <a:off x="4924470" y="759450"/>
            <a:ext cx="4088423" cy="3106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aphicFrame>
        <p:nvGraphicFramePr>
          <p:cNvPr id="634" name="Google Shape;634;p99"/>
          <p:cNvGraphicFramePr/>
          <p:nvPr/>
        </p:nvGraphicFramePr>
        <p:xfrm>
          <a:off x="952500" y="203660"/>
          <a:ext cx="3000000" cy="3000000"/>
        </p:xfrm>
        <a:graphic>
          <a:graphicData uri="http://schemas.openxmlformats.org/drawingml/2006/table">
            <a:tbl>
              <a:tblPr>
                <a:noFill/>
                <a:tableStyleId>{8BA95A03-B756-4BE1-9157-9A1A9DF92E57}</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Reflection &amp; Goal Areas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Deeper Dive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can we use Design Thinking to Innovate?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we support Inquiry, Innovation, and Exploration</a:t>
                      </a:r>
                      <a:r>
                        <a:rPr lang="en" sz="2400">
                          <a:latin typeface="Open Sans Light"/>
                          <a:ea typeface="Open Sans Light"/>
                          <a:cs typeface="Open Sans Light"/>
                          <a:sym typeface="Open Sans Light"/>
                        </a:rPr>
                        <a:t>?</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100"/>
          <p:cNvSpPr txBox="1"/>
          <p:nvPr>
            <p:ph idx="4294967295" type="ctrTitle"/>
          </p:nvPr>
        </p:nvSpPr>
        <p:spPr>
          <a:xfrm>
            <a:off x="72322" y="147448"/>
            <a:ext cx="8862600" cy="851100"/>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11284B"/>
              </a:buClr>
              <a:buSzPts val="3200"/>
              <a:buFont typeface="Arial"/>
              <a:buNone/>
            </a:pPr>
            <a:r>
              <a:rPr i="0" lang="en" sz="1800" u="none" cap="none" strike="noStrike"/>
              <a:t>   </a:t>
            </a:r>
            <a:r>
              <a:rPr i="0" lang="en" sz="3200" u="none" cap="none" strike="noStrike"/>
              <a:t> BLENDING DESIGN THINKING &amp; 4DX</a:t>
            </a:r>
            <a:endParaRPr i="0" sz="3200" u="none" cap="none" strike="noStrike"/>
          </a:p>
        </p:txBody>
      </p:sp>
      <p:grpSp>
        <p:nvGrpSpPr>
          <p:cNvPr id="640" name="Google Shape;640;p100"/>
          <p:cNvGrpSpPr/>
          <p:nvPr/>
        </p:nvGrpSpPr>
        <p:grpSpPr>
          <a:xfrm>
            <a:off x="3954846" y="2196154"/>
            <a:ext cx="1096756" cy="751177"/>
            <a:chOff x="-554192" y="2924016"/>
            <a:chExt cx="1146394" cy="885300"/>
          </a:xfrm>
        </p:grpSpPr>
        <p:sp>
          <p:nvSpPr>
            <p:cNvPr id="641" name="Google Shape;641;p100"/>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642" name="Google Shape;642;p100"/>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643" name="Google Shape;643;p100"/>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644" name="Google Shape;644;p100"/>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645" name="Google Shape;645;p100"/>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646" name="Google Shape;646;p100"/>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647" name="Google Shape;647;p100"/>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648" name="Google Shape;648;p100"/>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
        <p:nvSpPr>
          <p:cNvPr id="649" name="Google Shape;649;p100"/>
          <p:cNvSpPr txBox="1"/>
          <p:nvPr/>
        </p:nvSpPr>
        <p:spPr>
          <a:xfrm>
            <a:off x="6825375" y="3114050"/>
            <a:ext cx="2034600" cy="578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Focus on the Wildly Important (Goal Areas &amp; Lag Measures)</a:t>
            </a:r>
            <a:endParaRPr b="0" i="0" sz="1100" u="none" cap="none" strike="noStrike">
              <a:solidFill>
                <a:schemeClr val="lt1"/>
              </a:solidFill>
              <a:latin typeface="Roboto"/>
              <a:ea typeface="Roboto"/>
              <a:cs typeface="Roboto"/>
              <a:sym typeface="Roboto"/>
            </a:endParaRPr>
          </a:p>
        </p:txBody>
      </p:sp>
      <p:sp>
        <p:nvSpPr>
          <p:cNvPr id="650" name="Google Shape;650;p100"/>
          <p:cNvSpPr txBox="1"/>
          <p:nvPr/>
        </p:nvSpPr>
        <p:spPr>
          <a:xfrm>
            <a:off x="3719150" y="4651350"/>
            <a:ext cx="15780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Act on Lead Measures (Strategies)</a:t>
            </a:r>
            <a:endParaRPr b="0" i="0" sz="1100" u="none" cap="none" strike="noStrike">
              <a:solidFill>
                <a:schemeClr val="lt1"/>
              </a:solidFill>
              <a:latin typeface="Roboto"/>
              <a:ea typeface="Roboto"/>
              <a:cs typeface="Roboto"/>
              <a:sym typeface="Roboto"/>
            </a:endParaRPr>
          </a:p>
        </p:txBody>
      </p:sp>
      <p:sp>
        <p:nvSpPr>
          <p:cNvPr id="651" name="Google Shape;651;p100"/>
          <p:cNvSpPr txBox="1"/>
          <p:nvPr/>
        </p:nvSpPr>
        <p:spPr>
          <a:xfrm>
            <a:off x="224725" y="3602025"/>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Keep a Compelling Scoreboard</a:t>
            </a:r>
            <a:endParaRPr b="0" i="0" sz="1100" u="none" cap="none" strike="noStrike">
              <a:solidFill>
                <a:schemeClr val="lt1"/>
              </a:solidFill>
              <a:latin typeface="Roboto"/>
              <a:ea typeface="Roboto"/>
              <a:cs typeface="Roboto"/>
              <a:sym typeface="Roboto"/>
            </a:endParaRPr>
          </a:p>
        </p:txBody>
      </p:sp>
      <p:sp>
        <p:nvSpPr>
          <p:cNvPr id="652" name="Google Shape;652;p100"/>
          <p:cNvSpPr txBox="1"/>
          <p:nvPr/>
        </p:nvSpPr>
        <p:spPr>
          <a:xfrm>
            <a:off x="217650" y="2322200"/>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Create a Cadence of Accountability</a:t>
            </a:r>
            <a:endParaRPr b="0" i="0" sz="1100" u="none" cap="none" strike="noStrike">
              <a:solidFill>
                <a:schemeClr val="lt1"/>
              </a:solidFill>
              <a:latin typeface="Roboto"/>
              <a:ea typeface="Roboto"/>
              <a:cs typeface="Roboto"/>
              <a:sym typeface="Roboto"/>
            </a:endParaRPr>
          </a:p>
        </p:txBody>
      </p:sp>
      <p:sp>
        <p:nvSpPr>
          <p:cNvPr id="653" name="Google Shape;653;p100"/>
          <p:cNvSpPr/>
          <p:nvPr/>
        </p:nvSpPr>
        <p:spPr>
          <a:xfrm rot="2101231">
            <a:off x="6611175" y="2450226"/>
            <a:ext cx="1186158" cy="355629"/>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4" name="Google Shape;654;p100"/>
          <p:cNvSpPr/>
          <p:nvPr/>
        </p:nvSpPr>
        <p:spPr>
          <a:xfrm rot="5400000">
            <a:off x="51842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5" name="Google Shape;655;p100"/>
          <p:cNvSpPr/>
          <p:nvPr/>
        </p:nvSpPr>
        <p:spPr>
          <a:xfrm rot="7957208">
            <a:off x="1513269" y="3020759"/>
            <a:ext cx="1164761" cy="331849"/>
          </a:xfrm>
          <a:prstGeom prst="leftArrow">
            <a:avLst>
              <a:gd fmla="val 50000" name="adj1"/>
              <a:gd fmla="val 4685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656" name="Google Shape;656;p100"/>
          <p:cNvSpPr/>
          <p:nvPr/>
        </p:nvSpPr>
        <p:spPr>
          <a:xfrm rot="10800000">
            <a:off x="1630450" y="2330098"/>
            <a:ext cx="724800" cy="3156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657" name="Google Shape;657;p100"/>
          <p:cNvSpPr txBox="1"/>
          <p:nvPr/>
        </p:nvSpPr>
        <p:spPr>
          <a:xfrm>
            <a:off x="1365675" y="46381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658" name="Google Shape;658;p100"/>
          <p:cNvSpPr/>
          <p:nvPr/>
        </p:nvSpPr>
        <p:spPr>
          <a:xfrm rot="5400000">
            <a:off x="32030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1"/>
          <p:cNvSpPr txBox="1"/>
          <p:nvPr>
            <p:ph type="title"/>
          </p:nvPr>
        </p:nvSpPr>
        <p:spPr>
          <a:xfrm>
            <a:off x="628650" y="7091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Grow Collective Efficacy</a:t>
            </a:r>
            <a:endParaRPr/>
          </a:p>
        </p:txBody>
      </p:sp>
      <p:pic>
        <p:nvPicPr>
          <p:cNvPr id="664" name="Google Shape;664;p101"/>
          <p:cNvPicPr preferRelativeResize="0"/>
          <p:nvPr/>
        </p:nvPicPr>
        <p:blipFill>
          <a:blip r:embed="rId3">
            <a:alphaModFix/>
          </a:blip>
          <a:stretch>
            <a:fillRect/>
          </a:stretch>
        </p:blipFill>
        <p:spPr>
          <a:xfrm>
            <a:off x="293550" y="882269"/>
            <a:ext cx="3199106" cy="3570656"/>
          </a:xfrm>
          <a:prstGeom prst="rect">
            <a:avLst/>
          </a:prstGeom>
          <a:noFill/>
          <a:ln>
            <a:noFill/>
          </a:ln>
        </p:spPr>
      </p:pic>
      <p:sp>
        <p:nvSpPr>
          <p:cNvPr id="665" name="Google Shape;665;p101"/>
          <p:cNvSpPr txBox="1"/>
          <p:nvPr/>
        </p:nvSpPr>
        <p:spPr>
          <a:xfrm>
            <a:off x="4261275" y="40285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666" name="Google Shape;666;p101"/>
          <p:cNvSpPr/>
          <p:nvPr/>
        </p:nvSpPr>
        <p:spPr>
          <a:xfrm>
            <a:off x="1189750" y="816900"/>
            <a:ext cx="1406700" cy="12675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7" name="Google Shape;667;p101"/>
          <p:cNvPicPr preferRelativeResize="0"/>
          <p:nvPr/>
        </p:nvPicPr>
        <p:blipFill>
          <a:blip r:embed="rId4">
            <a:alphaModFix/>
          </a:blip>
          <a:stretch>
            <a:fillRect/>
          </a:stretch>
        </p:blipFill>
        <p:spPr>
          <a:xfrm>
            <a:off x="4076425" y="1015025"/>
            <a:ext cx="4727777" cy="2962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grpSp>
        <p:nvGrpSpPr>
          <p:cNvPr id="672" name="Google Shape;672;p102"/>
          <p:cNvGrpSpPr/>
          <p:nvPr/>
        </p:nvGrpSpPr>
        <p:grpSpPr>
          <a:xfrm>
            <a:off x="1061725" y="118800"/>
            <a:ext cx="7020557" cy="547129"/>
            <a:chOff x="1061725" y="118800"/>
            <a:chExt cx="7020557" cy="547129"/>
          </a:xfrm>
        </p:grpSpPr>
        <p:sp>
          <p:nvSpPr>
            <p:cNvPr id="673" name="Google Shape;673;p102"/>
            <p:cNvSpPr/>
            <p:nvPr/>
          </p:nvSpPr>
          <p:spPr>
            <a:xfrm>
              <a:off x="1061725" y="134329"/>
              <a:ext cx="1617900" cy="5316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674" name="Google Shape;674;p102"/>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675" name="Google Shape;675;p102"/>
            <p:cNvSpPr/>
            <p:nvPr/>
          </p:nvSpPr>
          <p:spPr>
            <a:xfrm>
              <a:off x="4663497" y="118800"/>
              <a:ext cx="1617900" cy="531600"/>
            </a:xfrm>
            <a:prstGeom prst="ellipse">
              <a:avLst/>
            </a:prstGeom>
            <a:solidFill>
              <a:schemeClr val="accent1"/>
            </a:solidFill>
            <a:ln>
              <a:noFill/>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676" name="Google Shape;676;p102"/>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grpSp>
      <p:sp>
        <p:nvSpPr>
          <p:cNvPr id="677" name="Google Shape;677;p102"/>
          <p:cNvSpPr/>
          <p:nvPr/>
        </p:nvSpPr>
        <p:spPr>
          <a:xfrm>
            <a:off x="218014" y="1070673"/>
            <a:ext cx="2037900" cy="13185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F3F3F3"/>
                </a:solidFill>
                <a:latin typeface="Open Sans Light"/>
                <a:ea typeface="Open Sans Light"/>
                <a:cs typeface="Open Sans Light"/>
                <a:sym typeface="Open Sans Light"/>
              </a:rPr>
              <a:t>FOCUS</a:t>
            </a:r>
            <a:endParaRPr sz="2200">
              <a:solidFill>
                <a:srgbClr val="F3F3F3"/>
              </a:solidFill>
              <a:latin typeface="Open Sans Light"/>
              <a:ea typeface="Open Sans Light"/>
              <a:cs typeface="Open Sans Light"/>
              <a:sym typeface="Open Sans Light"/>
            </a:endParaRPr>
          </a:p>
        </p:txBody>
      </p:sp>
      <p:sp>
        <p:nvSpPr>
          <p:cNvPr id="678" name="Google Shape;678;p102"/>
          <p:cNvSpPr txBox="1"/>
          <p:nvPr/>
        </p:nvSpPr>
        <p:spPr>
          <a:xfrm>
            <a:off x="2423300" y="1589975"/>
            <a:ext cx="6455700" cy="26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accent2"/>
                </a:solidFill>
                <a:latin typeface="Open Sans"/>
                <a:ea typeface="Open Sans"/>
                <a:cs typeface="Open Sans"/>
                <a:sym typeface="Open Sans"/>
              </a:rPr>
              <a:t>Focus on the Wildly Important</a:t>
            </a:r>
            <a:r>
              <a:rPr b="1" lang="en" sz="3000">
                <a:solidFill>
                  <a:srgbClr val="0B5394"/>
                </a:solidFill>
                <a:latin typeface="Open Sans"/>
                <a:ea typeface="Open Sans"/>
                <a:cs typeface="Open Sans"/>
                <a:sym typeface="Open Sans"/>
              </a:rPr>
              <a:t> </a:t>
            </a:r>
            <a:endParaRPr b="1" sz="3000">
              <a:solidFill>
                <a:srgbClr val="0B5394"/>
              </a:solidFill>
              <a:latin typeface="Open Sans"/>
              <a:ea typeface="Open Sans"/>
              <a:cs typeface="Open Sans"/>
              <a:sym typeface="Open Sans"/>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Identifies starting line, finish line, and deadline.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Narrows the gap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Think WHAT not HOW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Creates behavior change</a:t>
            </a:r>
            <a:endParaRPr sz="1800">
              <a:latin typeface="Open Sans Light"/>
              <a:ea typeface="Open Sans Light"/>
              <a:cs typeface="Open Sans Light"/>
              <a:sym typeface="Open Sans Light"/>
            </a:endParaRPr>
          </a:p>
          <a:p>
            <a:pPr indent="0" lvl="0" marL="457200" rtl="0" algn="l">
              <a:spcBef>
                <a:spcPts val="0"/>
              </a:spcBef>
              <a:spcAft>
                <a:spcPts val="0"/>
              </a:spcAft>
              <a:buNone/>
            </a:pPr>
            <a:r>
              <a:t/>
            </a:r>
            <a:endParaRPr sz="1800">
              <a:latin typeface="Open Sans Light"/>
              <a:ea typeface="Open Sans Light"/>
              <a:cs typeface="Open Sans Light"/>
              <a:sym typeface="Open Sans Light"/>
            </a:endParaRPr>
          </a:p>
          <a:p>
            <a:pPr indent="0" lvl="0" marL="457200" rtl="0" algn="l">
              <a:spcBef>
                <a:spcPts val="0"/>
              </a:spcBef>
              <a:spcAft>
                <a:spcPts val="0"/>
              </a:spcAft>
              <a:buNone/>
            </a:pPr>
            <a:r>
              <a:rPr lang="en" sz="1800">
                <a:latin typeface="Open Sans Light"/>
                <a:ea typeface="Open Sans Light"/>
                <a:cs typeface="Open Sans Light"/>
                <a:sym typeface="Open Sans Light"/>
              </a:rPr>
              <a:t>Tests: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Aligned</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Measureable now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Ownership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Performance based </a:t>
            </a:r>
            <a:endParaRPr sz="1800">
              <a:latin typeface="Open Sans Light"/>
              <a:ea typeface="Open Sans Light"/>
              <a:cs typeface="Open Sans Light"/>
              <a:sym typeface="Open Sans Light"/>
            </a:endParaRPr>
          </a:p>
        </p:txBody>
      </p:sp>
      <p:pic>
        <p:nvPicPr>
          <p:cNvPr id="679" name="Google Shape;679;p102"/>
          <p:cNvPicPr preferRelativeResize="0"/>
          <p:nvPr/>
        </p:nvPicPr>
        <p:blipFill>
          <a:blip r:embed="rId3">
            <a:alphaModFix/>
          </a:blip>
          <a:stretch>
            <a:fillRect/>
          </a:stretch>
        </p:blipFill>
        <p:spPr>
          <a:xfrm>
            <a:off x="65625" y="2412404"/>
            <a:ext cx="2339981" cy="2339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03"/>
          <p:cNvSpPr txBox="1"/>
          <p:nvPr>
            <p:ph type="title"/>
          </p:nvPr>
        </p:nvSpPr>
        <p:spPr>
          <a:xfrm>
            <a:off x="629852" y="342900"/>
            <a:ext cx="36114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Create WIGs</a:t>
            </a:r>
            <a:endParaRPr/>
          </a:p>
          <a:p>
            <a:pPr indent="0" lvl="0" marL="0" rtl="0" algn="l">
              <a:spcBef>
                <a:spcPts val="0"/>
              </a:spcBef>
              <a:spcAft>
                <a:spcPts val="0"/>
              </a:spcAft>
              <a:buNone/>
            </a:pPr>
            <a:r>
              <a:rPr lang="en"/>
              <a:t>Wildly Important Goals</a:t>
            </a:r>
            <a:endParaRPr/>
          </a:p>
        </p:txBody>
      </p:sp>
      <p:sp>
        <p:nvSpPr>
          <p:cNvPr id="685" name="Google Shape;685;p103"/>
          <p:cNvSpPr txBox="1"/>
          <p:nvPr>
            <p:ph idx="1" type="body"/>
          </p:nvPr>
        </p:nvSpPr>
        <p:spPr>
          <a:xfrm>
            <a:off x="629850" y="1816025"/>
            <a:ext cx="2949000" cy="2585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600"/>
              <a:t>Using your ‘How Might We’ questions, begin establishing your Wildly Important Goals (WIGs). </a:t>
            </a:r>
            <a:endParaRPr sz="1600"/>
          </a:p>
          <a:p>
            <a:pPr indent="0" lvl="0" marL="0" rtl="0" algn="l">
              <a:spcBef>
                <a:spcPts val="800"/>
              </a:spcBef>
              <a:spcAft>
                <a:spcPts val="0"/>
              </a:spcAft>
              <a:buNone/>
            </a:pPr>
            <a:r>
              <a:rPr lang="en" sz="1600"/>
              <a:t>It is recommended that you only have 2-4 WIGs. </a:t>
            </a:r>
            <a:endParaRPr sz="1600"/>
          </a:p>
          <a:p>
            <a:pPr indent="0" lvl="0" marL="0" rtl="0" algn="l">
              <a:spcBef>
                <a:spcPts val="800"/>
              </a:spcBef>
              <a:spcAft>
                <a:spcPts val="0"/>
              </a:spcAft>
              <a:buNone/>
            </a:pPr>
            <a:r>
              <a:rPr lang="en" sz="1600"/>
              <a:t>Use this </a:t>
            </a:r>
            <a:r>
              <a:rPr lang="en" sz="1600" u="sng">
                <a:solidFill>
                  <a:schemeClr val="accent1"/>
                </a:solidFill>
                <a:hlinkClick r:id="rId3">
                  <a:extLst>
                    <a:ext uri="{A12FA001-AC4F-418D-AE19-62706E023703}">
                      <ahyp:hlinkClr val="tx"/>
                    </a:ext>
                  </a:extLst>
                </a:hlinkClick>
              </a:rPr>
              <a:t>thinking sheet</a:t>
            </a:r>
            <a:r>
              <a:rPr lang="en" sz="1600"/>
              <a:t> to help you go from a HMW to a WIG. </a:t>
            </a:r>
            <a:endParaRPr sz="1600"/>
          </a:p>
        </p:txBody>
      </p:sp>
      <p:pic>
        <p:nvPicPr>
          <p:cNvPr id="686" name="Google Shape;686;p103"/>
          <p:cNvPicPr preferRelativeResize="0"/>
          <p:nvPr/>
        </p:nvPicPr>
        <p:blipFill rotWithShape="1">
          <a:blip r:embed="rId4">
            <a:alphaModFix/>
          </a:blip>
          <a:srcRect b="7210" l="22685" r="28987" t="12046"/>
          <a:stretch/>
        </p:blipFill>
        <p:spPr>
          <a:xfrm>
            <a:off x="5301425" y="417375"/>
            <a:ext cx="2949000" cy="3862139"/>
          </a:xfrm>
          <a:prstGeom prst="rect">
            <a:avLst/>
          </a:prstGeom>
          <a:noFill/>
          <a:ln cap="flat" cmpd="sng" w="9525">
            <a:solidFill>
              <a:schemeClr val="accent2"/>
            </a:solidFill>
            <a:prstDash val="solid"/>
            <a:round/>
            <a:headEnd len="sm" w="sm" type="none"/>
            <a:tailEnd len="sm" w="sm" type="none"/>
          </a:ln>
          <a:effectLst>
            <a:outerShdw blurRad="57150" rotWithShape="0" algn="bl" dir="8400000" dist="304800">
              <a:schemeClr val="accent2">
                <a:alpha val="5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04"/>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Introduce the Redesign Workbook</a:t>
            </a:r>
            <a:endParaRPr/>
          </a:p>
        </p:txBody>
      </p:sp>
      <p:sp>
        <p:nvSpPr>
          <p:cNvPr id="692" name="Google Shape;692;p104"/>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Preview the </a:t>
            </a:r>
            <a:r>
              <a:rPr lang="en" sz="1600" u="sng">
                <a:solidFill>
                  <a:schemeClr val="accent1"/>
                </a:solidFill>
                <a:hlinkClick r:id="rId3">
                  <a:extLst>
                    <a:ext uri="{A12FA001-AC4F-418D-AE19-62706E023703}">
                      <ahyp:hlinkClr val="tx"/>
                    </a:ext>
                  </a:extLst>
                </a:hlinkClick>
              </a:rPr>
              <a:t>Redesign Workbook</a:t>
            </a:r>
            <a:r>
              <a:rPr lang="en" sz="1600">
                <a:solidFill>
                  <a:schemeClr val="accent1"/>
                </a:solidFill>
              </a:rPr>
              <a:t> </a:t>
            </a:r>
            <a:endParaRPr sz="1600">
              <a:solidFill>
                <a:schemeClr val="accent1"/>
              </a:solidFill>
            </a:endParaRPr>
          </a:p>
          <a:p>
            <a:pPr indent="-323850" lvl="1" marL="914400" rtl="0" algn="l">
              <a:spcBef>
                <a:spcPts val="0"/>
              </a:spcBef>
              <a:spcAft>
                <a:spcPts val="0"/>
              </a:spcAft>
              <a:buSzPts val="1500"/>
              <a:buChar char="○"/>
            </a:pPr>
            <a:r>
              <a:rPr lang="en" sz="1500" u="sng">
                <a:solidFill>
                  <a:schemeClr val="accent1"/>
                </a:solidFill>
                <a:hlinkClick r:id="rId4">
                  <a:extLst>
                    <a:ext uri="{A12FA001-AC4F-418D-AE19-62706E023703}">
                      <ahyp:hlinkClr val="tx"/>
                    </a:ext>
                  </a:extLst>
                </a:hlinkClick>
              </a:rPr>
              <a:t>Guidance &amp; Sample</a:t>
            </a:r>
            <a:endParaRPr sz="1500">
              <a:solidFill>
                <a:schemeClr val="accent1"/>
              </a:solidFill>
            </a:endParaRPr>
          </a:p>
          <a:p>
            <a:pPr indent="-330200" lvl="0" marL="457200" rtl="0" algn="l">
              <a:spcBef>
                <a:spcPts val="0"/>
              </a:spcBef>
              <a:spcAft>
                <a:spcPts val="0"/>
              </a:spcAft>
              <a:buSzPts val="1600"/>
              <a:buChar char="●"/>
            </a:pPr>
            <a:r>
              <a:rPr lang="en" sz="1600"/>
              <a:t>Fill In-</a:t>
            </a:r>
            <a:endParaRPr sz="1600"/>
          </a:p>
          <a:p>
            <a:pPr indent="-323850" lvl="1" marL="914400" rtl="0" algn="l">
              <a:spcBef>
                <a:spcPts val="0"/>
              </a:spcBef>
              <a:spcAft>
                <a:spcPts val="0"/>
              </a:spcAft>
              <a:buSzPts val="1500"/>
              <a:buChar char="○"/>
            </a:pPr>
            <a:r>
              <a:rPr lang="en" sz="1500"/>
              <a:t>System Vision &amp; Goals</a:t>
            </a:r>
            <a:endParaRPr sz="1500"/>
          </a:p>
          <a:p>
            <a:pPr indent="-323850" lvl="1" marL="914400" rtl="0" algn="l">
              <a:spcBef>
                <a:spcPts val="0"/>
              </a:spcBef>
              <a:spcAft>
                <a:spcPts val="0"/>
              </a:spcAft>
              <a:buSzPts val="1500"/>
              <a:buChar char="○"/>
            </a:pPr>
            <a:r>
              <a:rPr lang="en" sz="1500"/>
              <a:t>School Vision</a:t>
            </a:r>
            <a:endParaRPr sz="1500"/>
          </a:p>
          <a:p>
            <a:pPr indent="-323850" lvl="1" marL="914400" rtl="0" algn="l">
              <a:spcBef>
                <a:spcPts val="0"/>
              </a:spcBef>
              <a:spcAft>
                <a:spcPts val="0"/>
              </a:spcAft>
              <a:buSzPts val="1500"/>
              <a:buChar char="○"/>
            </a:pPr>
            <a:r>
              <a:rPr lang="en" sz="1500"/>
              <a:t>HMW</a:t>
            </a:r>
            <a:endParaRPr sz="1500"/>
          </a:p>
          <a:p>
            <a:pPr indent="-323850" lvl="1" marL="914400" rtl="0" algn="l">
              <a:spcBef>
                <a:spcPts val="0"/>
              </a:spcBef>
              <a:spcAft>
                <a:spcPts val="0"/>
              </a:spcAft>
              <a:buSzPts val="1500"/>
              <a:buChar char="○"/>
            </a:pPr>
            <a:r>
              <a:rPr lang="en" sz="1500"/>
              <a:t>Goal Areas</a:t>
            </a:r>
            <a:endParaRPr sz="1500"/>
          </a:p>
          <a:p>
            <a:pPr indent="-311150" lvl="2" marL="1371600" rtl="0" algn="l">
              <a:spcBef>
                <a:spcPts val="0"/>
              </a:spcBef>
              <a:spcAft>
                <a:spcPts val="0"/>
              </a:spcAft>
              <a:buSzPts val="1300"/>
              <a:buChar char="■"/>
            </a:pPr>
            <a:r>
              <a:rPr lang="en" sz="1300"/>
              <a:t>Think about Lag Measure</a:t>
            </a:r>
            <a:endParaRPr sz="1300"/>
          </a:p>
        </p:txBody>
      </p:sp>
      <p:pic>
        <p:nvPicPr>
          <p:cNvPr id="693" name="Google Shape;693;p104"/>
          <p:cNvPicPr preferRelativeResize="0"/>
          <p:nvPr/>
        </p:nvPicPr>
        <p:blipFill>
          <a:blip r:embed="rId5">
            <a:alphaModFix/>
          </a:blip>
          <a:stretch>
            <a:fillRect/>
          </a:stretch>
        </p:blipFill>
        <p:spPr>
          <a:xfrm>
            <a:off x="3787366" y="1302675"/>
            <a:ext cx="5260358" cy="29211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05"/>
          <p:cNvSpPr/>
          <p:nvPr/>
        </p:nvSpPr>
        <p:spPr>
          <a:xfrm rot="-5400000">
            <a:off x="-1200600" y="3281475"/>
            <a:ext cx="29310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Areas and Strategies</a:t>
            </a:r>
            <a:endParaRPr i="0" sz="1200" u="none" cap="none" strike="noStrike">
              <a:solidFill>
                <a:srgbClr val="3F3F3F"/>
              </a:solidFill>
              <a:latin typeface="Roboto"/>
              <a:ea typeface="Roboto"/>
              <a:cs typeface="Roboto"/>
              <a:sym typeface="Roboto"/>
            </a:endParaRPr>
          </a:p>
        </p:txBody>
      </p:sp>
      <p:sp>
        <p:nvSpPr>
          <p:cNvPr id="699" name="Google Shape;699;p105"/>
          <p:cNvSpPr/>
          <p:nvPr/>
        </p:nvSpPr>
        <p:spPr>
          <a:xfrm rot="-5400000">
            <a:off x="-418950" y="860926"/>
            <a:ext cx="1367700" cy="289800"/>
          </a:xfrm>
          <a:prstGeom prst="rect">
            <a:avLst/>
          </a:prstGeom>
          <a:solidFill>
            <a:srgbClr val="F2F2F2"/>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 sz="1200" u="none" cap="none" strike="noStrike">
                <a:solidFill>
                  <a:srgbClr val="3F3F3F"/>
                </a:solidFill>
                <a:latin typeface="Roboto"/>
                <a:ea typeface="Roboto"/>
                <a:cs typeface="Roboto"/>
                <a:sym typeface="Roboto"/>
              </a:rPr>
              <a:t>Foundations</a:t>
            </a:r>
            <a:endParaRPr i="0" sz="1200" u="none" cap="none" strike="noStrike">
              <a:solidFill>
                <a:srgbClr val="3F3F3F"/>
              </a:solidFill>
              <a:latin typeface="Roboto"/>
              <a:ea typeface="Roboto"/>
              <a:cs typeface="Roboto"/>
              <a:sym typeface="Roboto"/>
            </a:endParaRPr>
          </a:p>
        </p:txBody>
      </p:sp>
      <p:sp>
        <p:nvSpPr>
          <p:cNvPr id="700" name="Google Shape;700;p105"/>
          <p:cNvSpPr/>
          <p:nvPr/>
        </p:nvSpPr>
        <p:spPr>
          <a:xfrm>
            <a:off x="478975" y="1390125"/>
            <a:ext cx="8614800" cy="451500"/>
          </a:xfrm>
          <a:prstGeom prst="flowChartOffpageConnector">
            <a:avLst/>
          </a:prstGeom>
          <a:solidFill>
            <a:srgbClr val="EFEFE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How might we ...?</a:t>
            </a:r>
            <a:endParaRPr sz="1000">
              <a:latin typeface="Roboto"/>
              <a:ea typeface="Roboto"/>
              <a:cs typeface="Roboto"/>
              <a:sym typeface="Roboto"/>
            </a:endParaRPr>
          </a:p>
        </p:txBody>
      </p:sp>
      <p:sp>
        <p:nvSpPr>
          <p:cNvPr id="701" name="Google Shape;701;p105"/>
          <p:cNvSpPr/>
          <p:nvPr/>
        </p:nvSpPr>
        <p:spPr>
          <a:xfrm>
            <a:off x="479100" y="899325"/>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Student Success Skills</a:t>
            </a:r>
            <a:endParaRPr b="1" sz="1200">
              <a:solidFill>
                <a:srgbClr val="FFFFFF"/>
              </a:solidFill>
              <a:latin typeface="Roboto"/>
              <a:ea typeface="Roboto"/>
              <a:cs typeface="Roboto"/>
              <a:sym typeface="Roboto"/>
            </a:endParaRPr>
          </a:p>
        </p:txBody>
      </p:sp>
      <p:sp>
        <p:nvSpPr>
          <p:cNvPr id="702" name="Google Shape;702;p105"/>
          <p:cNvSpPr/>
          <p:nvPr/>
        </p:nvSpPr>
        <p:spPr>
          <a:xfrm>
            <a:off x="490075" y="1137850"/>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Personalized Learning</a:t>
            </a:r>
            <a:endParaRPr b="1" sz="1200">
              <a:solidFill>
                <a:srgbClr val="FFFFFF"/>
              </a:solidFill>
              <a:latin typeface="Roboto"/>
              <a:ea typeface="Roboto"/>
              <a:cs typeface="Roboto"/>
              <a:sym typeface="Roboto"/>
            </a:endParaRPr>
          </a:p>
        </p:txBody>
      </p:sp>
      <p:sp>
        <p:nvSpPr>
          <p:cNvPr id="703" name="Google Shape;703;p105"/>
          <p:cNvSpPr/>
          <p:nvPr/>
        </p:nvSpPr>
        <p:spPr>
          <a:xfrm>
            <a:off x="4766100" y="906485"/>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Real World Applications</a:t>
            </a:r>
            <a:endParaRPr b="1" sz="1200">
              <a:solidFill>
                <a:srgbClr val="FFFFFF"/>
              </a:solidFill>
              <a:latin typeface="Roboto"/>
              <a:ea typeface="Roboto"/>
              <a:cs typeface="Roboto"/>
              <a:sym typeface="Roboto"/>
            </a:endParaRPr>
          </a:p>
        </p:txBody>
      </p:sp>
      <p:sp>
        <p:nvSpPr>
          <p:cNvPr id="704" name="Google Shape;704;p105"/>
          <p:cNvSpPr/>
          <p:nvPr/>
        </p:nvSpPr>
        <p:spPr>
          <a:xfrm>
            <a:off x="4765975" y="1137847"/>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Family/Business/Community Engagement</a:t>
            </a:r>
            <a:endParaRPr b="1" sz="1200">
              <a:solidFill>
                <a:srgbClr val="FFFFFF"/>
              </a:solidFill>
              <a:latin typeface="Roboto"/>
              <a:ea typeface="Roboto"/>
              <a:cs typeface="Roboto"/>
              <a:sym typeface="Roboto"/>
            </a:endParaRPr>
          </a:p>
        </p:txBody>
      </p:sp>
      <p:sp>
        <p:nvSpPr>
          <p:cNvPr id="705" name="Google Shape;705;p105"/>
          <p:cNvSpPr/>
          <p:nvPr/>
        </p:nvSpPr>
        <p:spPr>
          <a:xfrm>
            <a:off x="2560349" y="1880906"/>
            <a:ext cx="1970700" cy="458100"/>
          </a:xfrm>
          <a:prstGeom prst="roundRect">
            <a:avLst>
              <a:gd fmla="val 16667" name="adj"/>
            </a:avLst>
          </a:prstGeom>
          <a:solidFill>
            <a:srgbClr val="F4CC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706" name="Google Shape;706;p105"/>
          <p:cNvSpPr/>
          <p:nvPr/>
        </p:nvSpPr>
        <p:spPr>
          <a:xfrm>
            <a:off x="4625105" y="1880900"/>
            <a:ext cx="2021100" cy="458100"/>
          </a:xfrm>
          <a:prstGeom prst="roundRect">
            <a:avLst>
              <a:gd fmla="val 16667" name="adj"/>
            </a:avLst>
          </a:prstGeom>
          <a:solidFill>
            <a:srgbClr val="F4CC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707" name="Google Shape;707;p105"/>
          <p:cNvSpPr/>
          <p:nvPr/>
        </p:nvSpPr>
        <p:spPr>
          <a:xfrm>
            <a:off x="2565367" y="2933038"/>
            <a:ext cx="1965300" cy="19686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08" name="Google Shape;708;p105"/>
          <p:cNvSpPr/>
          <p:nvPr/>
        </p:nvSpPr>
        <p:spPr>
          <a:xfrm>
            <a:off x="4630568" y="2933012"/>
            <a:ext cx="2016000" cy="19686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sz="1000">
              <a:solidFill>
                <a:srgbClr val="3F3F3F"/>
              </a:solidFill>
              <a:latin typeface="Roboto"/>
              <a:ea typeface="Roboto"/>
              <a:cs typeface="Roboto"/>
              <a:sym typeface="Roboto"/>
            </a:endParaRPr>
          </a:p>
          <a:p>
            <a:pPr indent="0" lvl="0" marL="0" rtl="0" algn="l">
              <a:lnSpc>
                <a:spcPct val="110000"/>
              </a:lnSpc>
              <a:spcBef>
                <a:spcPts val="0"/>
              </a:spcBef>
              <a:spcAft>
                <a:spcPts val="0"/>
              </a:spcAft>
              <a:buNone/>
            </a:pPr>
            <a:r>
              <a:t/>
            </a:r>
            <a:endParaRPr b="1" sz="1000">
              <a:solidFill>
                <a:srgbClr val="3F3F3F"/>
              </a:solidFill>
              <a:latin typeface="Roboto"/>
              <a:ea typeface="Roboto"/>
              <a:cs typeface="Roboto"/>
              <a:sym typeface="Roboto"/>
            </a:endParaRPr>
          </a:p>
        </p:txBody>
      </p:sp>
      <p:sp>
        <p:nvSpPr>
          <p:cNvPr id="709" name="Google Shape;709;p105"/>
          <p:cNvSpPr/>
          <p:nvPr/>
        </p:nvSpPr>
        <p:spPr>
          <a:xfrm>
            <a:off x="490075" y="2933038"/>
            <a:ext cx="1989600" cy="19686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710" name="Google Shape;710;p105"/>
          <p:cNvSpPr/>
          <p:nvPr/>
        </p:nvSpPr>
        <p:spPr>
          <a:xfrm>
            <a:off x="509274" y="1886790"/>
            <a:ext cx="1970700" cy="458100"/>
          </a:xfrm>
          <a:prstGeom prst="roundRect">
            <a:avLst>
              <a:gd fmla="val 16667" name="adj"/>
            </a:avLst>
          </a:prstGeom>
          <a:solidFill>
            <a:srgbClr val="F4CC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Goal Area:</a:t>
            </a:r>
            <a:endParaRPr i="0" sz="1200" u="none" cap="none" strike="noStrike">
              <a:latin typeface="Roboto"/>
              <a:ea typeface="Roboto"/>
              <a:cs typeface="Roboto"/>
              <a:sym typeface="Roboto"/>
            </a:endParaRPr>
          </a:p>
        </p:txBody>
      </p:sp>
      <p:sp>
        <p:nvSpPr>
          <p:cNvPr id="711" name="Google Shape;711;p105"/>
          <p:cNvSpPr/>
          <p:nvPr/>
        </p:nvSpPr>
        <p:spPr>
          <a:xfrm>
            <a:off x="478975" y="247125"/>
            <a:ext cx="8614800" cy="582000"/>
          </a:xfrm>
          <a:prstGeom prst="flowChartOffpageConnector">
            <a:avLst/>
          </a:prstGeom>
          <a:solidFill>
            <a:srgbClr val="EFEFE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oboto"/>
                <a:ea typeface="Roboto"/>
                <a:cs typeface="Roboto"/>
                <a:sym typeface="Roboto"/>
              </a:rPr>
              <a:t>VISION: </a:t>
            </a:r>
            <a:endParaRPr sz="1300">
              <a:solidFill>
                <a:schemeClr val="accent2"/>
              </a:solidFill>
              <a:latin typeface="Roboto"/>
              <a:ea typeface="Roboto"/>
              <a:cs typeface="Roboto"/>
              <a:sym typeface="Roboto"/>
            </a:endParaRPr>
          </a:p>
        </p:txBody>
      </p:sp>
      <p:sp>
        <p:nvSpPr>
          <p:cNvPr id="712" name="Google Shape;712;p105"/>
          <p:cNvSpPr/>
          <p:nvPr/>
        </p:nvSpPr>
        <p:spPr>
          <a:xfrm>
            <a:off x="2560349" y="2422145"/>
            <a:ext cx="1970700" cy="4581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13" name="Google Shape;713;p105"/>
          <p:cNvSpPr/>
          <p:nvPr/>
        </p:nvSpPr>
        <p:spPr>
          <a:xfrm>
            <a:off x="4625105" y="2422139"/>
            <a:ext cx="2021100" cy="4581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14" name="Google Shape;714;p105"/>
          <p:cNvSpPr/>
          <p:nvPr/>
        </p:nvSpPr>
        <p:spPr>
          <a:xfrm>
            <a:off x="509274" y="2428029"/>
            <a:ext cx="1970700" cy="4581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Measure(s):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715" name="Google Shape;715;p105"/>
          <p:cNvSpPr txBox="1"/>
          <p:nvPr/>
        </p:nvSpPr>
        <p:spPr>
          <a:xfrm>
            <a:off x="6822675" y="1841625"/>
            <a:ext cx="2247600" cy="3209700"/>
          </a:xfrm>
          <a:prstGeom prst="rect">
            <a:avLst/>
          </a:prstGeom>
          <a:solidFill>
            <a:srgbClr val="F4CCCC"/>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Arial Narrow"/>
                <a:ea typeface="Arial Narrow"/>
                <a:cs typeface="Arial Narrow"/>
                <a:sym typeface="Arial Narrow"/>
              </a:rPr>
              <a:t>Note- </a:t>
            </a:r>
            <a:endParaRPr b="1" sz="1300">
              <a:latin typeface="Arial Narrow"/>
              <a:ea typeface="Arial Narrow"/>
              <a:cs typeface="Arial Narrow"/>
              <a:sym typeface="Arial Narrow"/>
            </a:endParaRPr>
          </a:p>
          <a:p>
            <a:pPr indent="0" lvl="0" marL="0" rtl="0" algn="l">
              <a:spcBef>
                <a:spcPts val="0"/>
              </a:spcBef>
              <a:spcAft>
                <a:spcPts val="0"/>
              </a:spcAft>
              <a:buNone/>
            </a:pPr>
            <a:r>
              <a:rPr b="1" lang="en" sz="1300">
                <a:latin typeface="Arial Narrow"/>
                <a:ea typeface="Arial Narrow"/>
                <a:cs typeface="Arial Narrow"/>
                <a:sym typeface="Arial Narrow"/>
              </a:rPr>
              <a:t>It is recommended that you select 2-3 goal areas to intensely focus on in working to achieve your vision. Your goal areas should not be the Redesign Principles, but should connect back to the Principles through the execution of strategies. Also consider: what does your data tell you? What are your stakeholders telling you? What areas of need exist and need to be specifically addressed?</a:t>
            </a:r>
            <a:endParaRPr b="1" sz="1300">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06"/>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aphicFrame>
        <p:nvGraphicFramePr>
          <p:cNvPr id="725" name="Google Shape;725;p107"/>
          <p:cNvGraphicFramePr/>
          <p:nvPr/>
        </p:nvGraphicFramePr>
        <p:xfrm>
          <a:off x="952500" y="203660"/>
          <a:ext cx="3000000" cy="3000000"/>
        </p:xfrm>
        <a:graphic>
          <a:graphicData uri="http://schemas.openxmlformats.org/drawingml/2006/table">
            <a:tbl>
              <a:tblPr>
                <a:noFill/>
                <a:tableStyleId>{8BA95A03-B756-4BE1-9157-9A1A9DF92E57}</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Reflection &amp; Goal Areas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Deeper Dive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can we use Design Thinking to Innovate?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we support Inquiry, Innovation, and Exploration?</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90"/>
          <p:cNvSpPr txBox="1"/>
          <p:nvPr>
            <p:ph type="title"/>
          </p:nvPr>
        </p:nvSpPr>
        <p:spPr>
          <a:xfrm>
            <a:off x="628650" y="452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503" name="Google Shape;503;p90"/>
          <p:cNvSpPr txBox="1"/>
          <p:nvPr>
            <p:ph idx="1" type="body"/>
          </p:nvPr>
        </p:nvSpPr>
        <p:spPr>
          <a:xfrm>
            <a:off x="628650" y="988226"/>
            <a:ext cx="7886700" cy="3681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9:00-9:20		Welcome, Share-Out, Objectives</a:t>
            </a:r>
            <a:endParaRPr/>
          </a:p>
          <a:p>
            <a:pPr indent="0" lvl="0" marL="0" rtl="0" algn="l">
              <a:spcBef>
                <a:spcPts val="0"/>
              </a:spcBef>
              <a:spcAft>
                <a:spcPts val="0"/>
              </a:spcAft>
              <a:buNone/>
            </a:pPr>
            <a:r>
              <a:rPr lang="en"/>
              <a:t>9:20-10:00		Create (Tentative) Goal Areas</a:t>
            </a:r>
            <a:endParaRPr/>
          </a:p>
          <a:p>
            <a:pPr indent="0" lvl="0" marL="0" rtl="0" algn="l">
              <a:spcBef>
                <a:spcPts val="0"/>
              </a:spcBef>
              <a:spcAft>
                <a:spcPts val="0"/>
              </a:spcAft>
              <a:buNone/>
            </a:pPr>
            <a:r>
              <a:rPr lang="en"/>
              <a:t>10:20-10:30	BREAK</a:t>
            </a:r>
            <a:endParaRPr/>
          </a:p>
          <a:p>
            <a:pPr indent="0" lvl="0" marL="0" rtl="0" algn="l">
              <a:spcBef>
                <a:spcPts val="0"/>
              </a:spcBef>
              <a:spcAft>
                <a:spcPts val="0"/>
              </a:spcAft>
              <a:buNone/>
            </a:pPr>
            <a:r>
              <a:rPr lang="en"/>
              <a:t>10:30-11:10	Redesign Principles</a:t>
            </a:r>
            <a:endParaRPr/>
          </a:p>
          <a:p>
            <a:pPr indent="0" lvl="0" marL="0" rtl="0" algn="l">
              <a:spcBef>
                <a:spcPts val="0"/>
              </a:spcBef>
              <a:spcAft>
                <a:spcPts val="0"/>
              </a:spcAft>
              <a:buNone/>
            </a:pPr>
            <a:r>
              <a:rPr lang="en"/>
              <a:t>11:10-11:20	BREAK</a:t>
            </a:r>
            <a:endParaRPr/>
          </a:p>
          <a:p>
            <a:pPr indent="0" lvl="0" marL="0" rtl="0" algn="l">
              <a:spcBef>
                <a:spcPts val="0"/>
              </a:spcBef>
              <a:spcAft>
                <a:spcPts val="0"/>
              </a:spcAft>
              <a:buNone/>
            </a:pPr>
            <a:r>
              <a:rPr lang="en"/>
              <a:t>11:20-12:00	Perfect Day</a:t>
            </a:r>
            <a:endParaRPr/>
          </a:p>
          <a:p>
            <a:pPr indent="0" lvl="0" marL="0" rtl="0" algn="l">
              <a:spcBef>
                <a:spcPts val="0"/>
              </a:spcBef>
              <a:spcAft>
                <a:spcPts val="0"/>
              </a:spcAft>
              <a:buNone/>
            </a:pPr>
            <a:r>
              <a:rPr lang="en"/>
              <a:t>12:00-12:30	LUNCH</a:t>
            </a:r>
            <a:endParaRPr/>
          </a:p>
          <a:p>
            <a:pPr indent="0" lvl="0" marL="0" rtl="0" algn="l">
              <a:spcBef>
                <a:spcPts val="0"/>
              </a:spcBef>
              <a:spcAft>
                <a:spcPts val="0"/>
              </a:spcAft>
              <a:buNone/>
            </a:pPr>
            <a:r>
              <a:rPr lang="en"/>
              <a:t>12:30-1:00		Research &amp; GAITs</a:t>
            </a:r>
            <a:endParaRPr/>
          </a:p>
          <a:p>
            <a:pPr indent="0" lvl="0" marL="0" rtl="0" algn="l">
              <a:spcBef>
                <a:spcPts val="0"/>
              </a:spcBef>
              <a:spcAft>
                <a:spcPts val="0"/>
              </a:spcAft>
              <a:buNone/>
            </a:pPr>
            <a:r>
              <a:rPr lang="en"/>
              <a:t>1:00-1:45		District Discussion</a:t>
            </a:r>
            <a:endParaRPr/>
          </a:p>
          <a:p>
            <a:pPr indent="0" lvl="0" marL="0" rtl="0" algn="l">
              <a:spcBef>
                <a:spcPts val="0"/>
              </a:spcBef>
              <a:spcAft>
                <a:spcPts val="0"/>
              </a:spcAft>
              <a:buNone/>
            </a:pPr>
            <a:r>
              <a:rPr lang="en"/>
              <a:t>1:45-2:00		BREAK</a:t>
            </a:r>
            <a:endParaRPr/>
          </a:p>
          <a:p>
            <a:pPr indent="0" lvl="0" marL="0" rtl="0" algn="l">
              <a:spcBef>
                <a:spcPts val="0"/>
              </a:spcBef>
              <a:spcAft>
                <a:spcPts val="0"/>
              </a:spcAft>
              <a:buNone/>
            </a:pPr>
            <a:r>
              <a:rPr lang="en"/>
              <a:t>2:00-2:45		Plan Time</a:t>
            </a:r>
            <a:endParaRPr/>
          </a:p>
          <a:p>
            <a:pPr indent="0" lvl="0" marL="0" rtl="0" algn="l">
              <a:spcBef>
                <a:spcPts val="0"/>
              </a:spcBef>
              <a:spcAft>
                <a:spcPts val="0"/>
              </a:spcAft>
              <a:buNone/>
            </a:pPr>
            <a:r>
              <a:rPr lang="en"/>
              <a:t>2:45-3:00		Wrap Up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08"/>
          <p:cNvSpPr txBox="1"/>
          <p:nvPr>
            <p:ph idx="4294967295" type="title"/>
          </p:nvPr>
        </p:nvSpPr>
        <p:spPr>
          <a:xfrm>
            <a:off x="971540" y="150095"/>
            <a:ext cx="7200900" cy="675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3200"/>
              <a:buFont typeface="Roboto"/>
              <a:buNone/>
            </a:pPr>
            <a:r>
              <a:rPr i="0" lang="en" sz="3200" u="none" cap="none" strike="noStrike">
                <a:solidFill>
                  <a:schemeClr val="dk2"/>
                </a:solidFill>
                <a:latin typeface="Arial Black"/>
                <a:ea typeface="Arial Black"/>
                <a:cs typeface="Arial Black"/>
                <a:sym typeface="Arial Black"/>
              </a:rPr>
              <a:t>Kans</a:t>
            </a:r>
            <a:r>
              <a:rPr lang="en" sz="3200">
                <a:solidFill>
                  <a:schemeClr val="dk2"/>
                </a:solidFill>
                <a:latin typeface="Arial Black"/>
                <a:ea typeface="Arial Black"/>
                <a:cs typeface="Arial Black"/>
                <a:sym typeface="Arial Black"/>
              </a:rPr>
              <a:t>ans Can School</a:t>
            </a:r>
            <a:r>
              <a:rPr i="0" lang="en" sz="3200" u="none" cap="none" strike="noStrike">
                <a:solidFill>
                  <a:schemeClr val="dk2"/>
                </a:solidFill>
                <a:latin typeface="Arial Black"/>
                <a:ea typeface="Arial Black"/>
                <a:cs typeface="Arial Black"/>
                <a:sym typeface="Arial Black"/>
              </a:rPr>
              <a:t> Redesign Principles</a:t>
            </a:r>
            <a:endParaRPr i="0" sz="3200" u="none" cap="none" strike="noStrike">
              <a:solidFill>
                <a:schemeClr val="dk2"/>
              </a:solidFill>
              <a:latin typeface="Arial Black"/>
              <a:ea typeface="Arial Black"/>
              <a:cs typeface="Arial Black"/>
              <a:sym typeface="Arial Black"/>
            </a:endParaRPr>
          </a:p>
        </p:txBody>
      </p:sp>
      <p:graphicFrame>
        <p:nvGraphicFramePr>
          <p:cNvPr id="731" name="Google Shape;731;p108"/>
          <p:cNvGraphicFramePr/>
          <p:nvPr/>
        </p:nvGraphicFramePr>
        <p:xfrm>
          <a:off x="616714" y="1036240"/>
          <a:ext cx="3000000" cy="3000000"/>
        </p:xfrm>
        <a:graphic>
          <a:graphicData uri="http://schemas.openxmlformats.org/drawingml/2006/table">
            <a:tbl>
              <a:tblPr>
                <a:noFill/>
                <a:tableStyleId>{588DE7BC-A935-4CBC-9DF4-EE2973DB8C40}</a:tableStyleId>
              </a:tblPr>
              <a:tblGrid>
                <a:gridCol w="3929750"/>
                <a:gridCol w="3929750"/>
              </a:tblGrid>
              <a:tr h="7949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Student Success Skills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rgbClr val="FFFFFF"/>
                        </a:buClr>
                        <a:buSzPts val="1800"/>
                        <a:buFont typeface="Arial"/>
                        <a:buNone/>
                      </a:pPr>
                      <a:r>
                        <a:rPr b="1" lang="en" sz="1800" u="none" cap="none" strike="noStrike">
                          <a:solidFill>
                            <a:srgbClr val="FFFFFF"/>
                          </a:solidFill>
                        </a:rPr>
                        <a:t>Family, Business, and </a:t>
                      </a:r>
                      <a:endParaRPr sz="1100"/>
                    </a:p>
                    <a:p>
                      <a:pPr indent="0" lvl="0" marL="0" marR="0" rtl="0" algn="ctr">
                        <a:spcBef>
                          <a:spcPts val="0"/>
                        </a:spcBef>
                        <a:spcAft>
                          <a:spcPts val="0"/>
                        </a:spcAft>
                        <a:buClr>
                          <a:schemeClr val="dk1"/>
                        </a:buClr>
                        <a:buSzPts val="800"/>
                        <a:buFont typeface="Arial"/>
                        <a:buNone/>
                      </a:pPr>
                      <a:r>
                        <a:rPr b="1" lang="en" sz="1800" u="none" cap="none" strike="noStrike">
                          <a:solidFill>
                            <a:srgbClr val="FFFFFF"/>
                          </a:solidFill>
                        </a:rPr>
                        <a:t>Community Partnerships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A400"/>
                    </a:solidFill>
                  </a:tcPr>
                </a:tc>
              </a:tr>
              <a:tr h="669275">
                <a:tc>
                  <a:txBody>
                    <a:bodyPr/>
                    <a:lstStyle/>
                    <a:p>
                      <a:pPr indent="0" lvl="0" marL="0" marR="0" rtl="0" algn="ctr">
                        <a:spcBef>
                          <a:spcPts val="0"/>
                        </a:spcBef>
                        <a:spcAft>
                          <a:spcPts val="0"/>
                        </a:spcAft>
                        <a:buClr>
                          <a:schemeClr val="dk1"/>
                        </a:buClr>
                        <a:buSzPts val="800"/>
                        <a:buFont typeface="Arial"/>
                        <a:buNone/>
                      </a:pPr>
                      <a:r>
                        <a:rPr lang="en" sz="1400" u="none" cap="none" strike="noStrike">
                          <a:solidFill>
                            <a:schemeClr val="dk2"/>
                          </a:solidFill>
                        </a:rPr>
                        <a:t>There is an integrated approach to develop student social-emotional learning.</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800"/>
                        <a:buFont typeface="Calibri"/>
                        <a:buNone/>
                      </a:pPr>
                      <a:r>
                        <a:rPr lang="en" u="none" cap="none" strike="noStrike">
                          <a:solidFill>
                            <a:schemeClr val="dk2"/>
                          </a:solidFill>
                        </a:rPr>
                        <a:t>Partnerships are based on mutually beneficial relationships and collaboration.</a:t>
                      </a:r>
                      <a:endParaRPr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635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Personaliz</a:t>
                      </a:r>
                      <a:r>
                        <a:rPr b="1" lang="en" sz="1800">
                          <a:solidFill>
                            <a:srgbClr val="FFFFFF"/>
                          </a:solidFill>
                        </a:rPr>
                        <a:t>ing</a:t>
                      </a:r>
                      <a:r>
                        <a:rPr b="1" lang="en" sz="1800" u="none" cap="none" strike="noStrike">
                          <a:solidFill>
                            <a:srgbClr val="FFFFFF"/>
                          </a:solidFill>
                        </a:rPr>
                        <a:t> Learning</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50032"/>
                    </a:solidFill>
                  </a:tcPr>
                </a:tc>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Real World Application</a:t>
                      </a:r>
                      <a:endParaRPr b="1" sz="1800" u="none" cap="none" strike="noStrike">
                        <a:solidFill>
                          <a:srgbClr val="FFFFFF"/>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005587"/>
                    </a:solidFill>
                  </a:tcPr>
                </a:tc>
              </a:tr>
              <a:tr h="1390875">
                <a:tc>
                  <a:txBody>
                    <a:bodyPr/>
                    <a:lstStyle/>
                    <a:p>
                      <a:pPr indent="0" lvl="0" marL="0" marR="0" rtl="0" algn="ctr">
                        <a:spcBef>
                          <a:spcPts val="0"/>
                        </a:spcBef>
                        <a:spcAft>
                          <a:spcPts val="0"/>
                        </a:spcAft>
                        <a:buClr>
                          <a:schemeClr val="dk1"/>
                        </a:buClr>
                        <a:buSzPts val="1100"/>
                        <a:buFont typeface="Arial"/>
                        <a:buNone/>
                      </a:pPr>
                      <a:r>
                        <a:rPr lang="en">
                          <a:solidFill>
                            <a:schemeClr val="dk2"/>
                          </a:solidFill>
                        </a:rPr>
                        <a:t>Personalized learning places the whole child at the center of instruction. It is informed by strong educator/student/family/community relationships to provide equity and choice in time, place, path, pace and demonstration of learning.</a:t>
                      </a:r>
                      <a:endParaRPr>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400"/>
                        <a:buFont typeface="Calibri"/>
                        <a:buNone/>
                      </a:pPr>
                      <a:r>
                        <a:rPr lang="en" sz="1400" u="none" cap="none" strike="noStrike">
                          <a:solidFill>
                            <a:schemeClr val="dk2"/>
                          </a:solidFill>
                        </a:rPr>
                        <a:t>Project-based learning, internships, and civic engagement makes learning relevant.</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732" name="Google Shape;732;p108"/>
          <p:cNvPicPr preferRelativeResize="0"/>
          <p:nvPr/>
        </p:nvPicPr>
        <p:blipFill>
          <a:blip r:embed="rId3">
            <a:alphaModFix/>
          </a:blip>
          <a:stretch>
            <a:fillRect/>
          </a:stretch>
        </p:blipFill>
        <p:spPr>
          <a:xfrm>
            <a:off x="4280800" y="2243675"/>
            <a:ext cx="531350" cy="5313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0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Activity Options- 45 Minutes</a:t>
            </a:r>
            <a:endParaRPr/>
          </a:p>
        </p:txBody>
      </p:sp>
      <p:sp>
        <p:nvSpPr>
          <p:cNvPr id="738" name="Google Shape;738;p109"/>
          <p:cNvSpPr txBox="1"/>
          <p:nvPr>
            <p:ph idx="1" type="body"/>
          </p:nvPr>
        </p:nvSpPr>
        <p:spPr>
          <a:xfrm>
            <a:off x="628650" y="1216819"/>
            <a:ext cx="7886700" cy="3263400"/>
          </a:xfrm>
          <a:prstGeom prst="rect">
            <a:avLst/>
          </a:prstGeom>
        </p:spPr>
        <p:txBody>
          <a:bodyPr anchorCtr="0" anchor="t" bIns="34275" lIns="68575" spcFirstLastPara="1" rIns="68575" wrap="square" tIns="34275">
            <a:noAutofit/>
          </a:bodyPr>
          <a:lstStyle/>
          <a:p>
            <a:pPr indent="-349250" lvl="0" marL="457200" rtl="0" algn="l">
              <a:spcBef>
                <a:spcPts val="800"/>
              </a:spcBef>
              <a:spcAft>
                <a:spcPts val="0"/>
              </a:spcAft>
              <a:buClr>
                <a:schemeClr val="dk1"/>
              </a:buClr>
              <a:buSzPts val="1900"/>
              <a:buChar char="●"/>
            </a:pPr>
            <a:r>
              <a:rPr lang="en" sz="2500"/>
              <a:t>Complete a</a:t>
            </a:r>
            <a:r>
              <a:rPr lang="en" sz="2500">
                <a:solidFill>
                  <a:schemeClr val="accent1"/>
                </a:solidFill>
              </a:rPr>
              <a:t> </a:t>
            </a:r>
            <a:r>
              <a:rPr lang="en" sz="2500" u="sng">
                <a:solidFill>
                  <a:schemeClr val="accent1"/>
                </a:solidFill>
                <a:hlinkClick r:id="rId3">
                  <a:extLst>
                    <a:ext uri="{A12FA001-AC4F-418D-AE19-62706E023703}">
                      <ahyp:hlinkClr val="tx"/>
                    </a:ext>
                  </a:extLst>
                </a:hlinkClick>
              </a:rPr>
              <a:t>Principle Gap Analysis</a:t>
            </a:r>
            <a:r>
              <a:rPr lang="en" sz="1900" u="sng">
                <a:solidFill>
                  <a:schemeClr val="accent1"/>
                </a:solidFill>
                <a:hlinkClick r:id="rId4">
                  <a:extLst>
                    <a:ext uri="{A12FA001-AC4F-418D-AE19-62706E023703}">
                      <ahyp:hlinkClr val="tx"/>
                    </a:ext>
                  </a:extLst>
                </a:hlinkClick>
              </a:rPr>
              <a:t> </a:t>
            </a:r>
            <a:endParaRPr sz="1900">
              <a:solidFill>
                <a:schemeClr val="accent1"/>
              </a:solidFill>
            </a:endParaRPr>
          </a:p>
          <a:p>
            <a:pPr indent="-349250" lvl="1" marL="914400" rtl="0" algn="l">
              <a:spcBef>
                <a:spcPts val="0"/>
              </a:spcBef>
              <a:spcAft>
                <a:spcPts val="0"/>
              </a:spcAft>
              <a:buSzPts val="1900"/>
              <a:buChar char="○"/>
            </a:pPr>
            <a:r>
              <a:rPr lang="en" sz="1900"/>
              <a:t>Complete this with an intentional focus on your Vision &amp; Goal Area(s)</a:t>
            </a:r>
            <a:endParaRPr sz="1900"/>
          </a:p>
          <a:p>
            <a:pPr indent="0" lvl="0" marL="0" rtl="0" algn="l">
              <a:spcBef>
                <a:spcPts val="800"/>
              </a:spcBef>
              <a:spcAft>
                <a:spcPts val="0"/>
              </a:spcAft>
              <a:buNone/>
            </a:pPr>
            <a:r>
              <a:t/>
            </a:r>
            <a:endParaRPr sz="2500"/>
          </a:p>
          <a:p>
            <a:pPr indent="-342900" lvl="0" marL="457200" rtl="0" algn="l">
              <a:spcBef>
                <a:spcPts val="800"/>
              </a:spcBef>
              <a:spcAft>
                <a:spcPts val="0"/>
              </a:spcAft>
              <a:buClr>
                <a:schemeClr val="dk1"/>
              </a:buClr>
              <a:buSzPts val="1800"/>
              <a:buChar char="●"/>
            </a:pPr>
            <a:r>
              <a:rPr lang="en" sz="2500"/>
              <a:t>Rotations- </a:t>
            </a:r>
            <a:endParaRPr sz="2500"/>
          </a:p>
          <a:p>
            <a:pPr indent="-342900" lvl="1" marL="914400" rtl="0" algn="l">
              <a:spcBef>
                <a:spcPts val="0"/>
              </a:spcBef>
              <a:spcAft>
                <a:spcPts val="0"/>
              </a:spcAft>
              <a:buSzPts val="1800"/>
              <a:buChar char="○"/>
            </a:pPr>
            <a:r>
              <a:rPr lang="en" sz="2200" u="sng">
                <a:solidFill>
                  <a:schemeClr val="accent1"/>
                </a:solidFill>
                <a:hlinkClick r:id="rId5">
                  <a:extLst>
                    <a:ext uri="{A12FA001-AC4F-418D-AE19-62706E023703}">
                      <ahyp:hlinkClr val="tx"/>
                    </a:ext>
                  </a:extLst>
                </a:hlinkClick>
              </a:rPr>
              <a:t>Personalized Learning Deep Dive</a:t>
            </a:r>
            <a:r>
              <a:rPr lang="en" sz="2200"/>
              <a:t> (</a:t>
            </a:r>
            <a:r>
              <a:rPr lang="en" sz="2200" u="sng">
                <a:solidFill>
                  <a:schemeClr val="accent1"/>
                </a:solidFill>
                <a:hlinkClick r:id="rId6">
                  <a:extLst>
                    <a:ext uri="{A12FA001-AC4F-418D-AE19-62706E023703}">
                      <ahyp:hlinkClr val="tx"/>
                    </a:ext>
                  </a:extLst>
                </a:hlinkClick>
              </a:rPr>
              <a:t>graphic</a:t>
            </a:r>
            <a:r>
              <a:rPr lang="en" sz="2200"/>
              <a:t>)</a:t>
            </a:r>
            <a:endParaRPr sz="2200"/>
          </a:p>
          <a:p>
            <a:pPr indent="-342900" lvl="1" marL="914400" rtl="0" algn="l">
              <a:spcBef>
                <a:spcPts val="0"/>
              </a:spcBef>
              <a:spcAft>
                <a:spcPts val="0"/>
              </a:spcAft>
              <a:buSzPts val="1800"/>
              <a:buChar char="○"/>
            </a:pPr>
            <a:r>
              <a:rPr lang="en" sz="2200" u="sng">
                <a:solidFill>
                  <a:schemeClr val="accent1"/>
                </a:solidFill>
                <a:hlinkClick r:id="rId7">
                  <a:extLst>
                    <a:ext uri="{A12FA001-AC4F-418D-AE19-62706E023703}">
                      <ahyp:hlinkClr val="tx"/>
                    </a:ext>
                  </a:extLst>
                </a:hlinkClick>
              </a:rPr>
              <a:t>Family Engagement Standards</a:t>
            </a:r>
            <a:r>
              <a:rPr lang="en" sz="2200"/>
              <a:t> Review &amp; Discussion</a:t>
            </a:r>
            <a:endParaRPr sz="2200"/>
          </a:p>
          <a:p>
            <a:pPr indent="-342900" lvl="1" marL="914400" rtl="0" algn="l">
              <a:spcBef>
                <a:spcPts val="0"/>
              </a:spcBef>
              <a:spcAft>
                <a:spcPts val="0"/>
              </a:spcAft>
              <a:buSzPts val="1800"/>
              <a:buChar char="○"/>
            </a:pPr>
            <a:r>
              <a:rPr lang="en" sz="2200"/>
              <a:t>Explore </a:t>
            </a:r>
            <a:r>
              <a:rPr lang="en" sz="2200" u="sng">
                <a:solidFill>
                  <a:schemeClr val="accent1"/>
                </a:solidFill>
                <a:hlinkClick r:id="rId8">
                  <a:extLst>
                    <a:ext uri="{A12FA001-AC4F-418D-AE19-62706E023703}">
                      <ahyp:hlinkClr val="tx"/>
                    </a:ext>
                  </a:extLst>
                </a:hlinkClick>
              </a:rPr>
              <a:t>Google Site</a:t>
            </a:r>
            <a:r>
              <a:rPr lang="en" sz="2200"/>
              <a:t> </a:t>
            </a:r>
            <a:endParaRPr sz="2200">
              <a:solidFill>
                <a:schemeClr val="accent1"/>
              </a:solidFill>
            </a:endParaRPr>
          </a:p>
          <a:p>
            <a:pPr indent="-342900" lvl="2" marL="1371600" rtl="0" algn="l">
              <a:spcBef>
                <a:spcPts val="0"/>
              </a:spcBef>
              <a:spcAft>
                <a:spcPts val="0"/>
              </a:spcAft>
              <a:buClr>
                <a:schemeClr val="dk1"/>
              </a:buClr>
              <a:buSzPts val="1800"/>
              <a:buChar char="■"/>
            </a:pPr>
            <a:r>
              <a:rPr lang="en" sz="1900"/>
              <a:t>Optional </a:t>
            </a:r>
            <a:r>
              <a:rPr lang="en" sz="1900" u="sng">
                <a:solidFill>
                  <a:schemeClr val="accent1"/>
                </a:solidFill>
                <a:hlinkClick r:id="rId9">
                  <a:extLst>
                    <a:ext uri="{A12FA001-AC4F-418D-AE19-62706E023703}">
                      <ahyp:hlinkClr val="tx"/>
                    </a:ext>
                  </a:extLst>
                </a:hlinkClick>
              </a:rPr>
              <a:t>Professional Learning Summary Sheet</a:t>
            </a:r>
            <a:r>
              <a:rPr lang="en" sz="1900">
                <a:solidFill>
                  <a:schemeClr val="accent1"/>
                </a:solidFill>
              </a:rPr>
              <a:t> </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10"/>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graphicFrame>
        <p:nvGraphicFramePr>
          <p:cNvPr id="748" name="Google Shape;748;p111"/>
          <p:cNvGraphicFramePr/>
          <p:nvPr/>
        </p:nvGraphicFramePr>
        <p:xfrm>
          <a:off x="952500" y="203660"/>
          <a:ext cx="3000000" cy="3000000"/>
        </p:xfrm>
        <a:graphic>
          <a:graphicData uri="http://schemas.openxmlformats.org/drawingml/2006/table">
            <a:tbl>
              <a:tblPr>
                <a:noFill/>
                <a:tableStyleId>{8BA95A03-B756-4BE1-9157-9A1A9DF92E57}</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Reflection &amp; Goal Areas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Deeper Dive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can we use Design Thinking to Innovate?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we support Inquiry, Innovation, and Exploration?</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1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Tackling Hard Challenges</a:t>
            </a:r>
            <a:endParaRPr/>
          </a:p>
        </p:txBody>
      </p:sp>
      <p:sp>
        <p:nvSpPr>
          <p:cNvPr id="754" name="Google Shape;754;p112"/>
          <p:cNvSpPr txBox="1"/>
          <p:nvPr>
            <p:ph idx="1" type="body"/>
          </p:nvPr>
        </p:nvSpPr>
        <p:spPr>
          <a:xfrm>
            <a:off x="628650" y="1597825"/>
            <a:ext cx="3246300" cy="269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“You can’t solve hard problems without hard conversations.” </a:t>
            </a:r>
            <a:endParaRPr/>
          </a:p>
          <a:p>
            <a:pPr indent="0" lvl="0" marL="0" rtl="0" algn="l">
              <a:spcBef>
                <a:spcPts val="800"/>
              </a:spcBef>
              <a:spcAft>
                <a:spcPts val="0"/>
              </a:spcAft>
              <a:buNone/>
            </a:pPr>
            <a:r>
              <a:t/>
            </a:r>
            <a:endParaRPr/>
          </a:p>
          <a:p>
            <a:pPr indent="0" lvl="0" marL="0" rtl="0" algn="r">
              <a:spcBef>
                <a:spcPts val="800"/>
              </a:spcBef>
              <a:spcAft>
                <a:spcPts val="0"/>
              </a:spcAft>
              <a:buNone/>
            </a:pPr>
            <a:r>
              <a:rPr lang="en"/>
              <a:t>-Source Unknown  </a:t>
            </a:r>
            <a:endParaRPr/>
          </a:p>
        </p:txBody>
      </p:sp>
      <p:sp>
        <p:nvSpPr>
          <p:cNvPr id="755" name="Google Shape;755;p112"/>
          <p:cNvSpPr txBox="1"/>
          <p:nvPr>
            <p:ph idx="2" type="body"/>
          </p:nvPr>
        </p:nvSpPr>
        <p:spPr>
          <a:xfrm>
            <a:off x="5269050" y="1597825"/>
            <a:ext cx="3246300" cy="269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can’t solve problems by using the same kind of thinking we used when we created them.” </a:t>
            </a:r>
            <a:endParaRPr/>
          </a:p>
          <a:p>
            <a:pPr indent="0" lvl="0" marL="0" rtl="0" algn="r">
              <a:spcBef>
                <a:spcPts val="800"/>
              </a:spcBef>
              <a:spcAft>
                <a:spcPts val="0"/>
              </a:spcAft>
              <a:buNone/>
            </a:pPr>
            <a:r>
              <a:rPr lang="en"/>
              <a:t>-Albert Einstein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13"/>
          <p:cNvSpPr txBox="1"/>
          <p:nvPr>
            <p:ph type="title"/>
          </p:nvPr>
        </p:nvSpPr>
        <p:spPr>
          <a:xfrm>
            <a:off x="629841" y="1905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800"/>
              <a:t>9 Dot </a:t>
            </a:r>
            <a:r>
              <a:rPr lang="en" sz="2800"/>
              <a:t>Puzzle</a:t>
            </a:r>
            <a:endParaRPr sz="2800"/>
          </a:p>
        </p:txBody>
      </p:sp>
      <p:sp>
        <p:nvSpPr>
          <p:cNvPr id="761" name="Google Shape;761;p113"/>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323850" lvl="0" marL="457200" rtl="0" algn="l">
              <a:spcBef>
                <a:spcPts val="800"/>
              </a:spcBef>
              <a:spcAft>
                <a:spcPts val="0"/>
              </a:spcAft>
              <a:buSzPts val="1500"/>
              <a:buAutoNum type="arabicPeriod"/>
            </a:pPr>
            <a:r>
              <a:rPr lang="en" sz="1500"/>
              <a:t>Start the video and pause at :21 to attempt the 9 dot puzzle</a:t>
            </a:r>
            <a:endParaRPr sz="1500"/>
          </a:p>
          <a:p>
            <a:pPr indent="-323850" lvl="0" marL="457200" rtl="0" algn="l">
              <a:spcBef>
                <a:spcPts val="0"/>
              </a:spcBef>
              <a:spcAft>
                <a:spcPts val="0"/>
              </a:spcAft>
              <a:buSzPts val="1500"/>
              <a:buAutoNum type="arabicPeriod"/>
            </a:pPr>
            <a:r>
              <a:rPr lang="en" sz="1500"/>
              <a:t>After you have tried and discussed your efforts, resume the video. </a:t>
            </a:r>
            <a:endParaRPr sz="1500"/>
          </a:p>
          <a:p>
            <a:pPr indent="-323850" lvl="0" marL="457200" rtl="0" algn="l">
              <a:spcBef>
                <a:spcPts val="0"/>
              </a:spcBef>
              <a:spcAft>
                <a:spcPts val="0"/>
              </a:spcAft>
              <a:buSzPts val="1500"/>
              <a:buAutoNum type="arabicPeriod"/>
            </a:pPr>
            <a:r>
              <a:rPr lang="en" sz="1500"/>
              <a:t>When the video is done, discuss: </a:t>
            </a:r>
            <a:endParaRPr sz="1500"/>
          </a:p>
          <a:p>
            <a:pPr indent="-317500" lvl="1" marL="914400" rtl="0" algn="l">
              <a:spcBef>
                <a:spcPts val="0"/>
              </a:spcBef>
              <a:spcAft>
                <a:spcPts val="0"/>
              </a:spcAft>
              <a:buSzPts val="1400"/>
              <a:buAutoNum type="alphaLcPeriod"/>
            </a:pPr>
            <a:r>
              <a:rPr lang="en" sz="1400"/>
              <a:t>What unused space might exist? </a:t>
            </a:r>
            <a:endParaRPr sz="1400"/>
          </a:p>
          <a:p>
            <a:pPr indent="-317500" lvl="1" marL="914400" rtl="0" algn="l">
              <a:spcBef>
                <a:spcPts val="0"/>
              </a:spcBef>
              <a:spcAft>
                <a:spcPts val="0"/>
              </a:spcAft>
              <a:buSzPts val="1400"/>
              <a:buAutoNum type="alphaLcPeriod"/>
            </a:pPr>
            <a:r>
              <a:rPr lang="en" sz="1400"/>
              <a:t>What box/boundary have we unnecessarily imposed on our work? </a:t>
            </a:r>
            <a:endParaRPr sz="1400"/>
          </a:p>
        </p:txBody>
      </p:sp>
      <p:pic>
        <p:nvPicPr>
          <p:cNvPr descr="Instead of telling people to &quot;think outside the box,&quot; draw them a bigger box with a story like this one. &#10;&#10;Source: Lead with a Story, by Paul Smith. Chapter 26. &#10;&#10;For another &quot;thinking outside the box&quot; story, see here: http://leadwithastory.com/lwas085/." id="762" name="Google Shape;762;p113" title="Managing for Creativity: Lessons from the Nine-Dot Problem">
            <a:hlinkClick r:id="rId3"/>
          </p:cNvPr>
          <p:cNvPicPr preferRelativeResize="0"/>
          <p:nvPr/>
        </p:nvPicPr>
        <p:blipFill>
          <a:blip r:embed="rId4">
            <a:alphaModFix/>
          </a:blip>
          <a:stretch>
            <a:fillRect/>
          </a:stretch>
        </p:blipFill>
        <p:spPr>
          <a:xfrm>
            <a:off x="4188441" y="68580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14"/>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Introducing Ideate</a:t>
            </a:r>
            <a:endParaRPr/>
          </a:p>
        </p:txBody>
      </p:sp>
      <p:sp>
        <p:nvSpPr>
          <p:cNvPr id="768" name="Google Shape;768;p114"/>
          <p:cNvSpPr txBox="1"/>
          <p:nvPr/>
        </p:nvSpPr>
        <p:spPr>
          <a:xfrm>
            <a:off x="223700" y="2796225"/>
            <a:ext cx="8797500" cy="12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15284B"/>
                </a:solidFill>
                <a:latin typeface="Roboto Light"/>
                <a:ea typeface="Roboto Light"/>
                <a:cs typeface="Roboto Light"/>
                <a:sym typeface="Roboto Light"/>
              </a:rPr>
              <a:t>Let’s Brainstorm ways to solve a HMW.</a:t>
            </a:r>
            <a:endParaRPr sz="3600">
              <a:solidFill>
                <a:srgbClr val="15284B"/>
              </a:solidFill>
              <a:latin typeface="Roboto Light"/>
              <a:ea typeface="Roboto Light"/>
              <a:cs typeface="Roboto Light"/>
              <a:sym typeface="Roboto Light"/>
            </a:endParaRPr>
          </a:p>
          <a:p>
            <a:pPr indent="0" lvl="0" marL="0" rtl="0" algn="ctr">
              <a:spcBef>
                <a:spcPts val="0"/>
              </a:spcBef>
              <a:spcAft>
                <a:spcPts val="0"/>
              </a:spcAft>
              <a:buNone/>
            </a:pPr>
            <a:r>
              <a:t/>
            </a:r>
            <a:endParaRPr sz="3600">
              <a:solidFill>
                <a:srgbClr val="15284B"/>
              </a:solidFill>
              <a:latin typeface="Roboto Light"/>
              <a:ea typeface="Roboto Light"/>
              <a:cs typeface="Roboto Light"/>
              <a:sym typeface="Roboto Light"/>
            </a:endParaRPr>
          </a:p>
          <a:p>
            <a:pPr indent="0" lvl="0" marL="0" rtl="0" algn="ctr">
              <a:spcBef>
                <a:spcPts val="0"/>
              </a:spcBef>
              <a:spcAft>
                <a:spcPts val="0"/>
              </a:spcAft>
              <a:buNone/>
            </a:pPr>
            <a:r>
              <a:rPr lang="en" sz="3600">
                <a:solidFill>
                  <a:srgbClr val="15284B"/>
                </a:solidFill>
                <a:latin typeface="Roboto Light"/>
                <a:ea typeface="Roboto Light"/>
                <a:cs typeface="Roboto Light"/>
                <a:sym typeface="Roboto Light"/>
              </a:rPr>
              <a:t>There are no limits!</a:t>
            </a:r>
            <a:endParaRPr sz="3600">
              <a:solidFill>
                <a:srgbClr val="15284B"/>
              </a:solidFill>
              <a:latin typeface="Roboto Light"/>
              <a:ea typeface="Roboto Light"/>
              <a:cs typeface="Roboto Light"/>
              <a:sym typeface="Roboto Light"/>
            </a:endParaRPr>
          </a:p>
        </p:txBody>
      </p:sp>
      <p:sp>
        <p:nvSpPr>
          <p:cNvPr id="769" name="Google Shape;769;p114"/>
          <p:cNvSpPr/>
          <p:nvPr/>
        </p:nvSpPr>
        <p:spPr>
          <a:xfrm>
            <a:off x="223700" y="214582"/>
            <a:ext cx="1543500" cy="1119000"/>
          </a:xfrm>
          <a:prstGeom prst="hexagon">
            <a:avLst>
              <a:gd fmla="val 25000" name="adj"/>
              <a:gd fmla="val 115470" name="vf"/>
            </a:avLst>
          </a:prstGeom>
          <a:solidFill>
            <a:srgbClr val="FEA0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500">
                <a:solidFill>
                  <a:srgbClr val="FFFFFF"/>
                </a:solidFill>
                <a:latin typeface="Questrial"/>
                <a:ea typeface="Questrial"/>
                <a:cs typeface="Questrial"/>
                <a:sym typeface="Questrial"/>
              </a:rPr>
              <a:t>IDEATE</a:t>
            </a:r>
            <a:endParaRPr sz="1500">
              <a:solidFill>
                <a:srgbClr val="FFFFFF"/>
              </a:solidFill>
              <a:latin typeface="Questrial"/>
              <a:ea typeface="Questrial"/>
              <a:cs typeface="Questrial"/>
              <a:sym typeface="Questrial"/>
            </a:endParaRPr>
          </a:p>
        </p:txBody>
      </p:sp>
      <p:sp>
        <p:nvSpPr>
          <p:cNvPr id="770" name="Google Shape;770;p114"/>
          <p:cNvSpPr txBox="1"/>
          <p:nvPr/>
        </p:nvSpPr>
        <p:spPr>
          <a:xfrm>
            <a:off x="2544888" y="2575850"/>
            <a:ext cx="1253400" cy="2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3 min</a:t>
            </a:r>
            <a:endParaRPr b="1" sz="1800">
              <a:latin typeface="Roboto"/>
              <a:ea typeface="Roboto"/>
              <a:cs typeface="Roboto"/>
              <a:sym typeface="Roboto"/>
            </a:endParaRPr>
          </a:p>
        </p:txBody>
      </p:sp>
      <p:pic>
        <p:nvPicPr>
          <p:cNvPr descr="This timer counts down silently until it reaches 0:00, then a police siren sounds to alert you that time is up." id="771" name="Google Shape;771;p114" title="3 Minute Timer">
            <a:hlinkClick r:id="rId3"/>
          </p:cNvPr>
          <p:cNvPicPr preferRelativeResize="0"/>
          <p:nvPr/>
        </p:nvPicPr>
        <p:blipFill>
          <a:blip r:embed="rId4">
            <a:alphaModFix/>
          </a:blip>
          <a:stretch>
            <a:fillRect/>
          </a:stretch>
        </p:blipFill>
        <p:spPr>
          <a:xfrm>
            <a:off x="3943350" y="1200125"/>
            <a:ext cx="2042176" cy="1531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15"/>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Clr>
                <a:srgbClr val="000000"/>
              </a:buClr>
              <a:buFont typeface="Arial"/>
              <a:buNone/>
            </a:pPr>
            <a:r>
              <a:rPr b="1" lang="en" sz="4400">
                <a:solidFill>
                  <a:srgbClr val="11284B"/>
                </a:solidFill>
                <a:latin typeface="Arial Black"/>
                <a:ea typeface="Arial Black"/>
                <a:cs typeface="Arial Black"/>
                <a:sym typeface="Arial Black"/>
              </a:rPr>
              <a:t>Why Brainstorm?</a:t>
            </a:r>
            <a:endParaRPr/>
          </a:p>
        </p:txBody>
      </p:sp>
      <p:sp>
        <p:nvSpPr>
          <p:cNvPr id="777" name="Google Shape;777;p115"/>
          <p:cNvSpPr/>
          <p:nvPr>
            <p:ph idx="2" type="dgm"/>
          </p:nvPr>
        </p:nvSpPr>
        <p:spPr>
          <a:xfrm>
            <a:off x="514350" y="1098550"/>
            <a:ext cx="4980000" cy="3358800"/>
          </a:xfrm>
          <a:prstGeom prst="rect">
            <a:avLst/>
          </a:prstGeom>
        </p:spPr>
        <p:txBody>
          <a:bodyPr anchorCtr="0" anchor="ctr" bIns="91425" lIns="365750" spcFirstLastPara="1" rIns="365750" wrap="square" tIns="91425">
            <a:noAutofit/>
          </a:bodyPr>
          <a:lstStyle/>
          <a:p>
            <a:pPr indent="-181609" lvl="0" marL="285750" rtl="0" algn="l">
              <a:spcBef>
                <a:spcPts val="0"/>
              </a:spcBef>
              <a:spcAft>
                <a:spcPts val="0"/>
              </a:spcAft>
              <a:buClr>
                <a:srgbClr val="5B9BD5"/>
              </a:buClr>
              <a:buSzPts val="2000"/>
              <a:buChar char="•"/>
            </a:pPr>
            <a:r>
              <a:rPr lang="en" sz="2000">
                <a:solidFill>
                  <a:srgbClr val="11284B"/>
                </a:solidFill>
                <a:latin typeface="Arial"/>
                <a:ea typeface="Arial"/>
                <a:cs typeface="Arial"/>
                <a:sym typeface="Arial"/>
              </a:rPr>
              <a:t>Leverage the collective thinking of the group by engaging, listening and building upon ideas</a:t>
            </a:r>
            <a:endParaRPr sz="2000">
              <a:solidFill>
                <a:srgbClr val="000000"/>
              </a:solidFill>
              <a:latin typeface="Arial"/>
              <a:ea typeface="Arial"/>
              <a:cs typeface="Arial"/>
              <a:sym typeface="Arial"/>
            </a:endParaRPr>
          </a:p>
          <a:p>
            <a:pPr indent="-54609" lvl="0" marL="285750" rtl="0" algn="l">
              <a:spcBef>
                <a:spcPts val="0"/>
              </a:spcBef>
              <a:spcAft>
                <a:spcPts val="0"/>
              </a:spcAft>
              <a:buClr>
                <a:srgbClr val="5B9BD5"/>
              </a:buClr>
              <a:buSzPts val="3640"/>
              <a:buFont typeface="Arial"/>
              <a:buNone/>
            </a:pPr>
            <a:r>
              <a:t/>
            </a:r>
            <a:endParaRPr sz="2000">
              <a:solidFill>
                <a:srgbClr val="11284B"/>
              </a:solidFill>
              <a:latin typeface="Arial"/>
              <a:ea typeface="Arial"/>
              <a:cs typeface="Arial"/>
              <a:sym typeface="Arial"/>
            </a:endParaRPr>
          </a:p>
          <a:p>
            <a:pPr indent="-181609" lvl="0" marL="285750" rtl="0" algn="l">
              <a:spcBef>
                <a:spcPts val="0"/>
              </a:spcBef>
              <a:spcAft>
                <a:spcPts val="0"/>
              </a:spcAft>
              <a:buClr>
                <a:srgbClr val="5B9BD5"/>
              </a:buClr>
              <a:buSzPts val="2000"/>
              <a:buChar char="•"/>
            </a:pPr>
            <a:r>
              <a:rPr lang="en" sz="2000">
                <a:solidFill>
                  <a:srgbClr val="11284B"/>
                </a:solidFill>
                <a:latin typeface="Arial"/>
                <a:ea typeface="Arial"/>
                <a:cs typeface="Arial"/>
                <a:sym typeface="Arial"/>
              </a:rPr>
              <a:t>Creates a distinct segment of time when you intentionally turn up the generative part of the brain and turn down the evaluative part</a:t>
            </a:r>
            <a:endParaRPr sz="2000">
              <a:solidFill>
                <a:srgbClr val="000000"/>
              </a:solidFill>
              <a:latin typeface="Arial"/>
              <a:ea typeface="Arial"/>
              <a:cs typeface="Arial"/>
              <a:sym typeface="Arial"/>
            </a:endParaRPr>
          </a:p>
          <a:p>
            <a:pPr indent="-54609" lvl="0" marL="285750" rtl="0" algn="l">
              <a:spcBef>
                <a:spcPts val="0"/>
              </a:spcBef>
              <a:spcAft>
                <a:spcPts val="0"/>
              </a:spcAft>
              <a:buClr>
                <a:srgbClr val="5B9BD5"/>
              </a:buClr>
              <a:buSzPts val="3640"/>
              <a:buFont typeface="Arial"/>
              <a:buNone/>
            </a:pPr>
            <a:r>
              <a:t/>
            </a:r>
            <a:endParaRPr sz="2000">
              <a:solidFill>
                <a:srgbClr val="11284B"/>
              </a:solidFill>
              <a:latin typeface="Arial"/>
              <a:ea typeface="Arial"/>
              <a:cs typeface="Arial"/>
              <a:sym typeface="Arial"/>
            </a:endParaRPr>
          </a:p>
          <a:p>
            <a:pPr indent="-181609" lvl="0" marL="285750" rtl="0" algn="l">
              <a:spcBef>
                <a:spcPts val="0"/>
              </a:spcBef>
              <a:spcAft>
                <a:spcPts val="0"/>
              </a:spcAft>
              <a:buClr>
                <a:srgbClr val="5B9BD5"/>
              </a:buClr>
              <a:buSzPts val="2000"/>
              <a:buChar char="•"/>
            </a:pPr>
            <a:r>
              <a:rPr lang="en" sz="2000">
                <a:solidFill>
                  <a:srgbClr val="11284B"/>
                </a:solidFill>
                <a:latin typeface="Arial"/>
                <a:ea typeface="Arial"/>
                <a:cs typeface="Arial"/>
                <a:sym typeface="Arial"/>
              </a:rPr>
              <a:t>Can be used throughout the design process to come up with ideas and solutions</a:t>
            </a:r>
            <a:endParaRPr sz="2000"/>
          </a:p>
        </p:txBody>
      </p:sp>
      <p:pic>
        <p:nvPicPr>
          <p:cNvPr id="778" name="Google Shape;778;p115"/>
          <p:cNvPicPr preferRelativeResize="0"/>
          <p:nvPr/>
        </p:nvPicPr>
        <p:blipFill rotWithShape="1">
          <a:blip r:embed="rId3">
            <a:alphaModFix/>
          </a:blip>
          <a:srcRect b="0" l="0" r="0" t="0"/>
          <a:stretch/>
        </p:blipFill>
        <p:spPr>
          <a:xfrm>
            <a:off x="5951174" y="1308825"/>
            <a:ext cx="2734900" cy="2756750"/>
          </a:xfrm>
          <a:prstGeom prst="rect">
            <a:avLst/>
          </a:prstGeom>
          <a:noFill/>
          <a:ln>
            <a:noFill/>
          </a:ln>
        </p:spPr>
      </p:pic>
      <p:sp>
        <p:nvSpPr>
          <p:cNvPr id="779" name="Google Shape;779;p115"/>
          <p:cNvSpPr/>
          <p:nvPr/>
        </p:nvSpPr>
        <p:spPr>
          <a:xfrm>
            <a:off x="7529575" y="37420"/>
            <a:ext cx="1543500" cy="1119000"/>
          </a:xfrm>
          <a:prstGeom prst="hexagon">
            <a:avLst>
              <a:gd fmla="val 25000" name="adj"/>
              <a:gd fmla="val 115470" name="vf"/>
            </a:avLst>
          </a:prstGeom>
          <a:solidFill>
            <a:srgbClr val="FEA0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500">
                <a:solidFill>
                  <a:srgbClr val="FFFFFF"/>
                </a:solidFill>
                <a:latin typeface="Questrial"/>
                <a:ea typeface="Questrial"/>
                <a:cs typeface="Questrial"/>
                <a:sym typeface="Questrial"/>
              </a:rPr>
              <a:t>IDEATE</a:t>
            </a:r>
            <a:endParaRPr sz="1500">
              <a:solidFill>
                <a:srgbClr val="FFFFFF"/>
              </a:solidFill>
              <a:latin typeface="Questrial"/>
              <a:ea typeface="Questrial"/>
              <a:cs typeface="Questrial"/>
              <a:sym typeface="Quest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id="784" name="Google Shape;784;p116"/>
          <p:cNvPicPr preferRelativeResize="0"/>
          <p:nvPr/>
        </p:nvPicPr>
        <p:blipFill rotWithShape="1">
          <a:blip r:embed="rId3">
            <a:alphaModFix/>
          </a:blip>
          <a:srcRect b="0" l="0" r="0" t="0"/>
          <a:stretch/>
        </p:blipFill>
        <p:spPr>
          <a:xfrm>
            <a:off x="190601" y="66751"/>
            <a:ext cx="8683624" cy="4771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17"/>
          <p:cNvSpPr txBox="1"/>
          <p:nvPr/>
        </p:nvSpPr>
        <p:spPr>
          <a:xfrm>
            <a:off x="7382400" y="2706150"/>
            <a:ext cx="1733700" cy="19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888888"/>
                </a:solidFill>
                <a:latin typeface="Roboto"/>
                <a:ea typeface="Roboto"/>
                <a:cs typeface="Roboto"/>
                <a:sym typeface="Roboto"/>
              </a:rPr>
              <a:t>Mora M. - 12th Grade</a:t>
            </a:r>
            <a:endParaRPr b="1" sz="1200">
              <a:solidFill>
                <a:srgbClr val="888888"/>
              </a:solidFill>
              <a:latin typeface="Roboto"/>
              <a:ea typeface="Roboto"/>
              <a:cs typeface="Roboto"/>
              <a:sym typeface="Roboto"/>
            </a:endParaRPr>
          </a:p>
          <a:p>
            <a:pPr indent="0" lvl="0" marL="0" rtl="0" algn="l">
              <a:spcBef>
                <a:spcPts val="0"/>
              </a:spcBef>
              <a:spcAft>
                <a:spcPts val="0"/>
              </a:spcAft>
              <a:buNone/>
            </a:pPr>
            <a:r>
              <a:rPr lang="en" sz="1200">
                <a:solidFill>
                  <a:srgbClr val="888888"/>
                </a:solidFill>
                <a:latin typeface="Roboto"/>
                <a:ea typeface="Roboto"/>
                <a:cs typeface="Roboto"/>
                <a:sym typeface="Roboto"/>
              </a:rPr>
              <a:t>Lacking confidence outside of her school</a:t>
            </a:r>
            <a:endParaRPr sz="1200">
              <a:solidFill>
                <a:srgbClr val="888888"/>
              </a:solidFill>
              <a:latin typeface="Roboto"/>
              <a:ea typeface="Roboto"/>
              <a:cs typeface="Roboto"/>
              <a:sym typeface="Roboto"/>
            </a:endParaRPr>
          </a:p>
          <a:p>
            <a:pPr indent="0" lvl="0" marL="0" rtl="0" algn="l">
              <a:spcBef>
                <a:spcPts val="0"/>
              </a:spcBef>
              <a:spcAft>
                <a:spcPts val="0"/>
              </a:spcAft>
              <a:buNone/>
            </a:pPr>
            <a:r>
              <a:rPr b="1" lang="en" sz="1200">
                <a:solidFill>
                  <a:srgbClr val="595959"/>
                </a:solidFill>
                <a:latin typeface="Roboto"/>
                <a:ea typeface="Roboto"/>
                <a:cs typeface="Roboto"/>
                <a:sym typeface="Roboto"/>
              </a:rPr>
              <a:t>How Might We ensure Mora develops confidence?</a:t>
            </a:r>
            <a:endParaRPr b="1" sz="1200">
              <a:solidFill>
                <a:srgbClr val="888888"/>
              </a:solidFill>
              <a:latin typeface="Roboto"/>
              <a:ea typeface="Roboto"/>
              <a:cs typeface="Roboto"/>
              <a:sym typeface="Roboto"/>
            </a:endParaRPr>
          </a:p>
        </p:txBody>
      </p:sp>
      <p:pic>
        <p:nvPicPr>
          <p:cNvPr id="790" name="Google Shape;790;p117"/>
          <p:cNvPicPr preferRelativeResize="0"/>
          <p:nvPr/>
        </p:nvPicPr>
        <p:blipFill>
          <a:blip r:embed="rId3">
            <a:alphaModFix/>
          </a:blip>
          <a:stretch>
            <a:fillRect/>
          </a:stretch>
        </p:blipFill>
        <p:spPr>
          <a:xfrm>
            <a:off x="7046900" y="898800"/>
            <a:ext cx="2069225" cy="1748774"/>
          </a:xfrm>
          <a:prstGeom prst="rect">
            <a:avLst/>
          </a:prstGeom>
          <a:noFill/>
          <a:ln>
            <a:noFill/>
          </a:ln>
        </p:spPr>
      </p:pic>
      <p:pic>
        <p:nvPicPr>
          <p:cNvPr id="791" name="Google Shape;791;p117"/>
          <p:cNvPicPr preferRelativeResize="0"/>
          <p:nvPr/>
        </p:nvPicPr>
        <p:blipFill>
          <a:blip r:embed="rId4">
            <a:alphaModFix/>
          </a:blip>
          <a:stretch>
            <a:fillRect/>
          </a:stretch>
        </p:blipFill>
        <p:spPr>
          <a:xfrm>
            <a:off x="13450" y="2617978"/>
            <a:ext cx="1271375" cy="1061972"/>
          </a:xfrm>
          <a:prstGeom prst="rect">
            <a:avLst/>
          </a:prstGeom>
          <a:noFill/>
          <a:ln>
            <a:noFill/>
          </a:ln>
        </p:spPr>
      </p:pic>
      <p:pic>
        <p:nvPicPr>
          <p:cNvPr id="792" name="Google Shape;792;p117"/>
          <p:cNvPicPr preferRelativeResize="0"/>
          <p:nvPr/>
        </p:nvPicPr>
        <p:blipFill>
          <a:blip r:embed="rId5">
            <a:alphaModFix/>
          </a:blip>
          <a:stretch>
            <a:fillRect/>
          </a:stretch>
        </p:blipFill>
        <p:spPr>
          <a:xfrm>
            <a:off x="13450" y="3674225"/>
            <a:ext cx="1271375" cy="1049625"/>
          </a:xfrm>
          <a:prstGeom prst="rect">
            <a:avLst/>
          </a:prstGeom>
          <a:noFill/>
          <a:ln>
            <a:noFill/>
          </a:ln>
        </p:spPr>
      </p:pic>
      <p:pic>
        <p:nvPicPr>
          <p:cNvPr id="793" name="Google Shape;793;p117"/>
          <p:cNvPicPr preferRelativeResize="0"/>
          <p:nvPr/>
        </p:nvPicPr>
        <p:blipFill>
          <a:blip r:embed="rId6">
            <a:alphaModFix/>
          </a:blip>
          <a:stretch>
            <a:fillRect/>
          </a:stretch>
        </p:blipFill>
        <p:spPr>
          <a:xfrm>
            <a:off x="1561425" y="975000"/>
            <a:ext cx="5820975" cy="3657600"/>
          </a:xfrm>
          <a:prstGeom prst="rect">
            <a:avLst/>
          </a:prstGeom>
          <a:noFill/>
          <a:ln>
            <a:noFill/>
          </a:ln>
        </p:spPr>
      </p:pic>
      <p:sp>
        <p:nvSpPr>
          <p:cNvPr id="794" name="Google Shape;794;p117"/>
          <p:cNvSpPr/>
          <p:nvPr/>
        </p:nvSpPr>
        <p:spPr>
          <a:xfrm>
            <a:off x="30825" y="975000"/>
            <a:ext cx="1530600" cy="1253400"/>
          </a:xfrm>
          <a:prstGeom prst="hexagon">
            <a:avLst>
              <a:gd fmla="val 25000" name="adj"/>
              <a:gd fmla="val 115470" name="vf"/>
            </a:avLst>
          </a:prstGeom>
          <a:solidFill>
            <a:srgbClr val="CC41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FFFFFF"/>
                </a:solidFill>
                <a:latin typeface="Questrial"/>
                <a:ea typeface="Questrial"/>
                <a:cs typeface="Questrial"/>
                <a:sym typeface="Questrial"/>
              </a:rPr>
              <a:t>PROTOTYPE</a:t>
            </a:r>
            <a:endParaRPr sz="1200">
              <a:solidFill>
                <a:srgbClr val="FFFFFF"/>
              </a:solidFill>
              <a:latin typeface="Questrial"/>
              <a:ea typeface="Questrial"/>
              <a:cs typeface="Questrial"/>
              <a:sym typeface="Questrial"/>
            </a:endParaRPr>
          </a:p>
        </p:txBody>
      </p:sp>
      <p:sp>
        <p:nvSpPr>
          <p:cNvPr id="795" name="Google Shape;795;p117"/>
          <p:cNvSpPr txBox="1"/>
          <p:nvPr>
            <p:ph idx="4294967295" type="title"/>
          </p:nvPr>
        </p:nvSpPr>
        <p:spPr>
          <a:xfrm>
            <a:off x="666749" y="285750"/>
            <a:ext cx="7589400" cy="584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 Day in the Life’ our Prototype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91"/>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Links </a:t>
            </a:r>
            <a:endParaRPr/>
          </a:p>
          <a:p>
            <a:pPr indent="-457200" lvl="0" marL="457200" rtl="0" algn="l">
              <a:spcBef>
                <a:spcPts val="0"/>
              </a:spcBef>
              <a:spcAft>
                <a:spcPts val="0"/>
              </a:spcAft>
              <a:buSzPts val="3600"/>
              <a:buChar char="●"/>
            </a:pPr>
            <a:r>
              <a:rPr lang="en"/>
              <a:t>Slides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id="800" name="Google Shape;800;p118"/>
          <p:cNvPicPr preferRelativeResize="0"/>
          <p:nvPr/>
        </p:nvPicPr>
        <p:blipFill rotWithShape="1">
          <a:blip r:embed="rId3">
            <a:alphaModFix/>
          </a:blip>
          <a:srcRect b="14997" l="3491" r="6068" t="5649"/>
          <a:stretch/>
        </p:blipFill>
        <p:spPr>
          <a:xfrm>
            <a:off x="16500" y="0"/>
            <a:ext cx="7232824" cy="49034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19"/>
          <p:cNvSpPr/>
          <p:nvPr/>
        </p:nvSpPr>
        <p:spPr>
          <a:xfrm>
            <a:off x="394975" y="670200"/>
            <a:ext cx="1530600" cy="1253400"/>
          </a:xfrm>
          <a:prstGeom prst="hexagon">
            <a:avLst>
              <a:gd fmla="val 25000" name="adj"/>
              <a:gd fmla="val 115470" name="vf"/>
            </a:avLst>
          </a:prstGeom>
          <a:solidFill>
            <a:srgbClr val="CC41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FFFFFF"/>
                </a:solidFill>
                <a:latin typeface="Questrial"/>
                <a:ea typeface="Questrial"/>
                <a:cs typeface="Questrial"/>
                <a:sym typeface="Questrial"/>
              </a:rPr>
              <a:t>PROTOTYPE</a:t>
            </a:r>
            <a:endParaRPr sz="1200">
              <a:solidFill>
                <a:srgbClr val="FFFFFF"/>
              </a:solidFill>
              <a:latin typeface="Questrial"/>
              <a:ea typeface="Questrial"/>
              <a:cs typeface="Questrial"/>
              <a:sym typeface="Questrial"/>
            </a:endParaRPr>
          </a:p>
        </p:txBody>
      </p:sp>
      <p:graphicFrame>
        <p:nvGraphicFramePr>
          <p:cNvPr id="806" name="Google Shape;806;p119"/>
          <p:cNvGraphicFramePr/>
          <p:nvPr/>
        </p:nvGraphicFramePr>
        <p:xfrm>
          <a:off x="2178575" y="898825"/>
          <a:ext cx="3000000" cy="3000000"/>
        </p:xfrm>
        <a:graphic>
          <a:graphicData uri="http://schemas.openxmlformats.org/drawingml/2006/table">
            <a:tbl>
              <a:tblPr>
                <a:noFill/>
                <a:tableStyleId>{8BA95A03-B756-4BE1-9157-9A1A9DF92E57}</a:tableStyleId>
              </a:tblPr>
              <a:tblGrid>
                <a:gridCol w="3468775"/>
                <a:gridCol w="3468775"/>
              </a:tblGrid>
              <a:tr h="545700">
                <a:tc>
                  <a:txBody>
                    <a:bodyPr/>
                    <a:lstStyle/>
                    <a:p>
                      <a:pPr indent="0" lvl="0" marL="0" rtl="0" algn="ctr">
                        <a:spcBef>
                          <a:spcPts val="0"/>
                        </a:spcBef>
                        <a:spcAft>
                          <a:spcPts val="0"/>
                        </a:spcAft>
                        <a:buNone/>
                      </a:pPr>
                      <a:r>
                        <a:rPr lang="en" sz="2000">
                          <a:solidFill>
                            <a:srgbClr val="FFFFFF"/>
                          </a:solidFill>
                          <a:latin typeface="Roboto Light"/>
                          <a:ea typeface="Roboto Light"/>
                          <a:cs typeface="Roboto Light"/>
                          <a:sym typeface="Roboto Light"/>
                        </a:rPr>
                        <a:t>Student Success Skills</a:t>
                      </a:r>
                      <a:endParaRPr sz="2000">
                        <a:solidFill>
                          <a:srgbClr val="FFFFFF"/>
                        </a:solidFill>
                        <a:latin typeface="Roboto Light"/>
                        <a:ea typeface="Roboto Light"/>
                        <a:cs typeface="Roboto Light"/>
                        <a:sym typeface="Roboto Light"/>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lang="en" sz="2000">
                          <a:solidFill>
                            <a:srgbClr val="FFFFFF"/>
                          </a:solidFill>
                          <a:latin typeface="Roboto Light"/>
                          <a:ea typeface="Roboto Light"/>
                          <a:cs typeface="Roboto Light"/>
                          <a:sym typeface="Roboto Light"/>
                        </a:rPr>
                        <a:t>Community </a:t>
                      </a:r>
                      <a:r>
                        <a:rPr lang="en" sz="2000">
                          <a:solidFill>
                            <a:srgbClr val="FFFFFF"/>
                          </a:solidFill>
                          <a:latin typeface="Roboto Light"/>
                          <a:ea typeface="Roboto Light"/>
                          <a:cs typeface="Roboto Light"/>
                          <a:sym typeface="Roboto Light"/>
                        </a:rPr>
                        <a:t>Partnerships</a:t>
                      </a:r>
                      <a:endParaRPr sz="2000">
                        <a:solidFill>
                          <a:srgbClr val="FFFFFF"/>
                        </a:solidFill>
                        <a:latin typeface="Roboto Light"/>
                        <a:ea typeface="Roboto Light"/>
                        <a:cs typeface="Roboto Light"/>
                        <a:sym typeface="Roboto Light"/>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9999"/>
                    </a:solidFill>
                  </a:tcPr>
                </a:tc>
              </a:tr>
              <a:tr h="1383000">
                <a:tc>
                  <a:txBody>
                    <a:bodyPr/>
                    <a:lstStyle/>
                    <a:p>
                      <a:pPr indent="0" lvl="0" marL="0" rtl="0" algn="ctr">
                        <a:spcBef>
                          <a:spcPts val="0"/>
                        </a:spcBef>
                        <a:spcAft>
                          <a:spcPts val="0"/>
                        </a:spcAft>
                        <a:buNone/>
                      </a:pPr>
                      <a:r>
                        <a:rPr lang="en" sz="2000">
                          <a:solidFill>
                            <a:srgbClr val="434343"/>
                          </a:solidFill>
                          <a:latin typeface="Roboto Light"/>
                          <a:ea typeface="Roboto Light"/>
                          <a:cs typeface="Roboto Light"/>
                          <a:sym typeface="Roboto Light"/>
                        </a:rPr>
                        <a:t>There is an integrated approach to develop student social-emotional growth</a:t>
                      </a:r>
                      <a:endParaRPr sz="2000">
                        <a:solidFill>
                          <a:srgbClr val="434343"/>
                        </a:solidFill>
                        <a:latin typeface="Roboto Light"/>
                        <a:ea typeface="Roboto Light"/>
                        <a:cs typeface="Roboto Light"/>
                        <a:sym typeface="Roboto Light"/>
                      </a:endParaRPr>
                    </a:p>
                  </a:txBody>
                  <a:tcPr marT="88900" marB="88900" marR="88900" marL="88900">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2000">
                          <a:solidFill>
                            <a:srgbClr val="434343"/>
                          </a:solidFill>
                          <a:latin typeface="Roboto Light"/>
                          <a:ea typeface="Roboto Light"/>
                          <a:cs typeface="Roboto Light"/>
                          <a:sym typeface="Roboto Light"/>
                        </a:rPr>
                        <a:t>Partnerships are based on mutually beneficial relationships and collaboration</a:t>
                      </a:r>
                      <a:endParaRPr sz="2000">
                        <a:solidFill>
                          <a:srgbClr val="434343"/>
                        </a:solidFill>
                        <a:latin typeface="Roboto Light"/>
                        <a:ea typeface="Roboto Light"/>
                        <a:cs typeface="Roboto Light"/>
                        <a:sym typeface="Roboto Light"/>
                      </a:endParaRPr>
                    </a:p>
                  </a:txBody>
                  <a:tcPr marT="88900" marB="88900" marR="88900" marL="88900">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r>
              <a:tr h="528600">
                <a:tc>
                  <a:txBody>
                    <a:bodyPr/>
                    <a:lstStyle/>
                    <a:p>
                      <a:pPr indent="0" lvl="0" marL="0" rtl="0" algn="ctr">
                        <a:spcBef>
                          <a:spcPts val="0"/>
                        </a:spcBef>
                        <a:spcAft>
                          <a:spcPts val="0"/>
                        </a:spcAft>
                        <a:buNone/>
                      </a:pPr>
                      <a:r>
                        <a:rPr lang="en" sz="2000">
                          <a:solidFill>
                            <a:srgbClr val="FFFFFF"/>
                          </a:solidFill>
                          <a:latin typeface="Roboto Light"/>
                          <a:ea typeface="Roboto Light"/>
                          <a:cs typeface="Roboto Light"/>
                          <a:sym typeface="Roboto Light"/>
                        </a:rPr>
                        <a:t>Personalized Learning</a:t>
                      </a:r>
                      <a:endParaRPr sz="2000">
                        <a:solidFill>
                          <a:srgbClr val="FFFFFF"/>
                        </a:solidFill>
                        <a:latin typeface="Roboto Light"/>
                        <a:ea typeface="Roboto Light"/>
                        <a:cs typeface="Roboto Light"/>
                        <a:sym typeface="Roboto Light"/>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lang="en" sz="2000">
                          <a:solidFill>
                            <a:srgbClr val="FFFFFF"/>
                          </a:solidFill>
                          <a:latin typeface="Roboto Light"/>
                          <a:ea typeface="Roboto Light"/>
                          <a:cs typeface="Roboto Light"/>
                          <a:sym typeface="Roboto Light"/>
                        </a:rPr>
                        <a:t>Real World Applications</a:t>
                      </a:r>
                      <a:endParaRPr sz="2000">
                        <a:solidFill>
                          <a:srgbClr val="FFFFFF"/>
                        </a:solidFill>
                        <a:latin typeface="Roboto Light"/>
                        <a:ea typeface="Roboto Light"/>
                        <a:cs typeface="Roboto Light"/>
                        <a:sym typeface="Roboto Light"/>
                      </a:endParaRPr>
                    </a:p>
                  </a:txBody>
                  <a:tcPr marT="88900" marB="88900" marR="88900" marL="88900">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9999"/>
                    </a:solidFill>
                  </a:tcPr>
                </a:tc>
              </a:tr>
              <a:tr h="1383000">
                <a:tc>
                  <a:txBody>
                    <a:bodyPr/>
                    <a:lstStyle/>
                    <a:p>
                      <a:pPr indent="0" lvl="0" marL="0" rtl="0" algn="ctr">
                        <a:spcBef>
                          <a:spcPts val="0"/>
                        </a:spcBef>
                        <a:spcAft>
                          <a:spcPts val="0"/>
                        </a:spcAft>
                        <a:buNone/>
                      </a:pPr>
                      <a:r>
                        <a:rPr lang="en" sz="2000">
                          <a:solidFill>
                            <a:srgbClr val="434343"/>
                          </a:solidFill>
                          <a:latin typeface="Roboto Light"/>
                          <a:ea typeface="Roboto Light"/>
                          <a:cs typeface="Roboto Light"/>
                          <a:sym typeface="Roboto Light"/>
                        </a:rPr>
                        <a:t>Teachers support students to have choice over their time, place, pace and path</a:t>
                      </a:r>
                      <a:endParaRPr sz="2000">
                        <a:solidFill>
                          <a:srgbClr val="434343"/>
                        </a:solidFill>
                        <a:latin typeface="Roboto Light"/>
                        <a:ea typeface="Roboto Light"/>
                        <a:cs typeface="Roboto Light"/>
                        <a:sym typeface="Roboto Light"/>
                      </a:endParaRPr>
                    </a:p>
                  </a:txBody>
                  <a:tcPr marT="88900" marB="88900" marR="88900" marL="88900">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2000">
                          <a:solidFill>
                            <a:srgbClr val="434343"/>
                          </a:solidFill>
                          <a:latin typeface="Roboto Light"/>
                          <a:ea typeface="Roboto Light"/>
                          <a:cs typeface="Roboto Light"/>
                          <a:sym typeface="Roboto Light"/>
                        </a:rPr>
                        <a:t>Project-based learning, internships, and civic engagement makes learning relevant</a:t>
                      </a:r>
                      <a:endParaRPr sz="2000">
                        <a:solidFill>
                          <a:srgbClr val="434343"/>
                        </a:solidFill>
                        <a:latin typeface="Roboto Light"/>
                        <a:ea typeface="Roboto Light"/>
                        <a:cs typeface="Roboto Light"/>
                        <a:sym typeface="Roboto Light"/>
                      </a:endParaRPr>
                    </a:p>
                  </a:txBody>
                  <a:tcPr marT="88900" marB="88900" marR="88900" marL="88900">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r>
            </a:tbl>
          </a:graphicData>
        </a:graphic>
      </p:graphicFrame>
      <p:pic>
        <p:nvPicPr>
          <p:cNvPr id="807" name="Google Shape;807;p119"/>
          <p:cNvPicPr preferRelativeResize="0"/>
          <p:nvPr/>
        </p:nvPicPr>
        <p:blipFill>
          <a:blip r:embed="rId3">
            <a:alphaModFix/>
          </a:blip>
          <a:stretch>
            <a:fillRect/>
          </a:stretch>
        </p:blipFill>
        <p:spPr>
          <a:xfrm>
            <a:off x="76200" y="1950575"/>
            <a:ext cx="2069225" cy="1748774"/>
          </a:xfrm>
          <a:prstGeom prst="rect">
            <a:avLst/>
          </a:prstGeom>
          <a:noFill/>
          <a:ln>
            <a:noFill/>
          </a:ln>
        </p:spPr>
      </p:pic>
      <p:sp>
        <p:nvSpPr>
          <p:cNvPr id="808" name="Google Shape;808;p119"/>
          <p:cNvSpPr txBox="1"/>
          <p:nvPr/>
        </p:nvSpPr>
        <p:spPr>
          <a:xfrm>
            <a:off x="259425" y="3512750"/>
            <a:ext cx="1733700" cy="12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888888"/>
                </a:solidFill>
                <a:latin typeface="Roboto"/>
                <a:ea typeface="Roboto"/>
                <a:cs typeface="Roboto"/>
                <a:sym typeface="Roboto"/>
              </a:rPr>
              <a:t>Mora M. - 12th Grade</a:t>
            </a:r>
            <a:endParaRPr b="1" sz="1200">
              <a:solidFill>
                <a:srgbClr val="888888"/>
              </a:solidFill>
              <a:latin typeface="Roboto"/>
              <a:ea typeface="Roboto"/>
              <a:cs typeface="Roboto"/>
              <a:sym typeface="Roboto"/>
            </a:endParaRPr>
          </a:p>
          <a:p>
            <a:pPr indent="0" lvl="0" marL="0" rtl="0" algn="l">
              <a:spcBef>
                <a:spcPts val="0"/>
              </a:spcBef>
              <a:spcAft>
                <a:spcPts val="0"/>
              </a:spcAft>
              <a:buNone/>
            </a:pPr>
            <a:r>
              <a:rPr lang="en" sz="1200">
                <a:solidFill>
                  <a:srgbClr val="888888"/>
                </a:solidFill>
                <a:latin typeface="Roboto"/>
                <a:ea typeface="Roboto"/>
                <a:cs typeface="Roboto"/>
                <a:sym typeface="Roboto"/>
              </a:rPr>
              <a:t>Lacking confidence outside of her school</a:t>
            </a:r>
            <a:endParaRPr sz="1200">
              <a:solidFill>
                <a:srgbClr val="888888"/>
              </a:solidFill>
              <a:latin typeface="Roboto"/>
              <a:ea typeface="Roboto"/>
              <a:cs typeface="Roboto"/>
              <a:sym typeface="Roboto"/>
            </a:endParaRPr>
          </a:p>
          <a:p>
            <a:pPr indent="0" lvl="0" marL="0" rtl="0" algn="l">
              <a:spcBef>
                <a:spcPts val="0"/>
              </a:spcBef>
              <a:spcAft>
                <a:spcPts val="0"/>
              </a:spcAft>
              <a:buNone/>
            </a:pPr>
            <a:r>
              <a:rPr b="1" lang="en" sz="1200">
                <a:solidFill>
                  <a:srgbClr val="595959"/>
                </a:solidFill>
                <a:latin typeface="Roboto"/>
                <a:ea typeface="Roboto"/>
                <a:cs typeface="Roboto"/>
                <a:sym typeface="Roboto"/>
              </a:rPr>
              <a:t>How Might We ensure Mora develops confidence?</a:t>
            </a:r>
            <a:endParaRPr b="1" sz="1200">
              <a:solidFill>
                <a:srgbClr val="888888"/>
              </a:solidFill>
              <a:latin typeface="Roboto"/>
              <a:ea typeface="Roboto"/>
              <a:cs typeface="Roboto"/>
              <a:sym typeface="Roboto"/>
            </a:endParaRPr>
          </a:p>
        </p:txBody>
      </p:sp>
      <p:sp>
        <p:nvSpPr>
          <p:cNvPr id="809" name="Google Shape;809;p119"/>
          <p:cNvSpPr txBox="1"/>
          <p:nvPr>
            <p:ph idx="4294967295" type="title"/>
          </p:nvPr>
        </p:nvSpPr>
        <p:spPr>
          <a:xfrm>
            <a:off x="666749" y="133350"/>
            <a:ext cx="75894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4 Principles of Redesign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120"/>
          <p:cNvPicPr preferRelativeResize="0"/>
          <p:nvPr/>
        </p:nvPicPr>
        <p:blipFill rotWithShape="1">
          <a:blip r:embed="rId3">
            <a:alphaModFix/>
          </a:blip>
          <a:srcRect b="44943" l="0" r="0" t="0"/>
          <a:stretch/>
        </p:blipFill>
        <p:spPr>
          <a:xfrm>
            <a:off x="381000" y="0"/>
            <a:ext cx="6897125" cy="49142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21"/>
          <p:cNvSpPr/>
          <p:nvPr/>
        </p:nvSpPr>
        <p:spPr>
          <a:xfrm>
            <a:off x="1024950" y="442228"/>
            <a:ext cx="7526400" cy="3544200"/>
          </a:xfrm>
          <a:prstGeom prst="roundRect">
            <a:avLst>
              <a:gd fmla="val 16667" name="adj"/>
            </a:avLst>
          </a:prstGeom>
          <a:noFill/>
          <a:ln cap="flat" cmpd="sng" w="76200">
            <a:solidFill>
              <a:srgbClr val="F9A1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0" name="Google Shape;820;p121"/>
          <p:cNvSpPr/>
          <p:nvPr/>
        </p:nvSpPr>
        <p:spPr>
          <a:xfrm>
            <a:off x="1151862" y="546860"/>
            <a:ext cx="7265400" cy="3313500"/>
          </a:xfrm>
          <a:prstGeom prst="roundRect">
            <a:avLst>
              <a:gd fmla="val 16667" name="adj"/>
            </a:avLst>
          </a:prstGeom>
          <a:noFill/>
          <a:ln cap="flat" cmpd="sng" w="76200">
            <a:solidFill>
              <a:srgbClr val="01B19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1" name="Google Shape;821;p121"/>
          <p:cNvSpPr txBox="1"/>
          <p:nvPr/>
        </p:nvSpPr>
        <p:spPr>
          <a:xfrm>
            <a:off x="2038004" y="860102"/>
            <a:ext cx="7029000" cy="95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4800" u="none" cap="none" strike="noStrike">
                <a:solidFill>
                  <a:srgbClr val="11284B"/>
                </a:solidFill>
                <a:latin typeface="Arial"/>
                <a:ea typeface="Arial"/>
                <a:cs typeface="Arial"/>
                <a:sym typeface="Arial"/>
              </a:rPr>
              <a:t>“Safe enough to try”</a:t>
            </a:r>
            <a:endParaRPr b="0" i="0" sz="4800" u="none" cap="none" strike="noStrike">
              <a:solidFill>
                <a:srgbClr val="11284B"/>
              </a:solidFill>
              <a:latin typeface="Arial"/>
              <a:ea typeface="Arial"/>
              <a:cs typeface="Arial"/>
              <a:sym typeface="Arial"/>
            </a:endParaRPr>
          </a:p>
        </p:txBody>
      </p:sp>
      <p:sp>
        <p:nvSpPr>
          <p:cNvPr id="822" name="Google Shape;822;p121"/>
          <p:cNvSpPr txBox="1"/>
          <p:nvPr/>
        </p:nvSpPr>
        <p:spPr>
          <a:xfrm>
            <a:off x="1549058" y="2255307"/>
            <a:ext cx="6466500" cy="185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4800" u="none" cap="none" strike="noStrike">
                <a:solidFill>
                  <a:srgbClr val="11284B"/>
                </a:solidFill>
                <a:latin typeface="Arial"/>
                <a:ea typeface="Arial"/>
                <a:cs typeface="Arial"/>
                <a:sym typeface="Arial"/>
              </a:rPr>
              <a:t>“Plan for change, not perfection”</a:t>
            </a:r>
            <a:endParaRPr b="0" i="0" sz="4800" u="none" cap="none" strike="noStrike">
              <a:solidFill>
                <a:srgbClr val="11284B"/>
              </a:solidFill>
              <a:latin typeface="Arial"/>
              <a:ea typeface="Arial"/>
              <a:cs typeface="Arial"/>
              <a:sym typeface="Arial"/>
            </a:endParaRPr>
          </a:p>
        </p:txBody>
      </p:sp>
      <p:cxnSp>
        <p:nvCxnSpPr>
          <p:cNvPr id="823" name="Google Shape;823;p121"/>
          <p:cNvCxnSpPr/>
          <p:nvPr/>
        </p:nvCxnSpPr>
        <p:spPr>
          <a:xfrm>
            <a:off x="2006347" y="2100293"/>
            <a:ext cx="5665800" cy="21300"/>
          </a:xfrm>
          <a:prstGeom prst="straightConnector1">
            <a:avLst/>
          </a:prstGeom>
          <a:noFill/>
          <a:ln cap="flat" cmpd="sng" w="76200">
            <a:solidFill>
              <a:srgbClr val="BCBEC0"/>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22"/>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Your Turn</a:t>
            </a:r>
            <a:endParaRPr/>
          </a:p>
        </p:txBody>
      </p:sp>
      <p:sp>
        <p:nvSpPr>
          <p:cNvPr id="829" name="Google Shape;829;p122"/>
          <p:cNvSpPr/>
          <p:nvPr>
            <p:ph idx="2" type="dgm"/>
          </p:nvPr>
        </p:nvSpPr>
        <p:spPr>
          <a:xfrm>
            <a:off x="214325" y="1174750"/>
            <a:ext cx="8691600" cy="3302100"/>
          </a:xfrm>
          <a:prstGeom prst="rect">
            <a:avLst/>
          </a:prstGeom>
        </p:spPr>
        <p:txBody>
          <a:bodyPr anchorCtr="0" anchor="ctr" bIns="91425" lIns="365750" spcFirstLastPara="1" rIns="365750" wrap="square" tIns="91425">
            <a:noAutofit/>
          </a:bodyPr>
          <a:lstStyle/>
          <a:p>
            <a:pPr indent="0" lvl="0" marL="0" rtl="0" algn="l">
              <a:spcBef>
                <a:spcPts val="500"/>
              </a:spcBef>
              <a:spcAft>
                <a:spcPts val="0"/>
              </a:spcAft>
              <a:buNone/>
            </a:pPr>
            <a:r>
              <a:rPr lang="en" sz="2300">
                <a:solidFill>
                  <a:srgbClr val="000000"/>
                </a:solidFill>
                <a:latin typeface="Arial"/>
                <a:ea typeface="Arial"/>
                <a:cs typeface="Arial"/>
                <a:sym typeface="Arial"/>
              </a:rPr>
              <a:t>Based on what you have learned about your students needs and what you have in your palette, design a “Day in the Life”</a:t>
            </a:r>
            <a:endParaRPr sz="2300">
              <a:solidFill>
                <a:srgbClr val="000000"/>
              </a:solidFill>
              <a:latin typeface="Arial"/>
              <a:ea typeface="Arial"/>
              <a:cs typeface="Arial"/>
              <a:sym typeface="Arial"/>
            </a:endParaRPr>
          </a:p>
          <a:p>
            <a:pPr indent="0" lvl="0" marL="0" rtl="0" algn="l">
              <a:spcBef>
                <a:spcPts val="500"/>
              </a:spcBef>
              <a:spcAft>
                <a:spcPts val="0"/>
              </a:spcAft>
              <a:buNone/>
            </a:pPr>
            <a:r>
              <a:t/>
            </a:r>
            <a:endParaRPr sz="2300">
              <a:solidFill>
                <a:srgbClr val="000000"/>
              </a:solidFill>
              <a:latin typeface="Arial"/>
              <a:ea typeface="Arial"/>
              <a:cs typeface="Arial"/>
              <a:sym typeface="Arial"/>
            </a:endParaRPr>
          </a:p>
          <a:p>
            <a:pPr indent="0" lvl="0" marL="0" rtl="0" algn="l">
              <a:spcBef>
                <a:spcPts val="500"/>
              </a:spcBef>
              <a:spcAft>
                <a:spcPts val="0"/>
              </a:spcAft>
              <a:buNone/>
            </a:pPr>
            <a:r>
              <a:rPr lang="en" sz="2300">
                <a:solidFill>
                  <a:srgbClr val="000000"/>
                </a:solidFill>
                <a:latin typeface="Arial"/>
                <a:ea typeface="Arial"/>
                <a:cs typeface="Arial"/>
                <a:sym typeface="Arial"/>
              </a:rPr>
              <a:t>Outline:</a:t>
            </a:r>
            <a:endParaRPr sz="2300">
              <a:solidFill>
                <a:srgbClr val="000000"/>
              </a:solidFill>
              <a:latin typeface="Arial"/>
              <a:ea typeface="Arial"/>
              <a:cs typeface="Arial"/>
              <a:sym typeface="Arial"/>
            </a:endParaRPr>
          </a:p>
          <a:p>
            <a:pPr indent="-374650" lvl="0" marL="457200" rtl="0" algn="l">
              <a:spcBef>
                <a:spcPts val="500"/>
              </a:spcBef>
              <a:spcAft>
                <a:spcPts val="0"/>
              </a:spcAft>
              <a:buClr>
                <a:srgbClr val="000000"/>
              </a:buClr>
              <a:buSzPts val="2300"/>
              <a:buFont typeface="Arial"/>
              <a:buChar char="●"/>
            </a:pPr>
            <a:r>
              <a:rPr lang="en" sz="2300">
                <a:solidFill>
                  <a:srgbClr val="000000"/>
                </a:solidFill>
                <a:latin typeface="Arial"/>
                <a:ea typeface="Arial"/>
                <a:cs typeface="Arial"/>
                <a:sym typeface="Arial"/>
              </a:rPr>
              <a:t>What your student will experience throughout their day</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 sz="2300">
                <a:solidFill>
                  <a:srgbClr val="000000"/>
                </a:solidFill>
                <a:latin typeface="Arial"/>
                <a:ea typeface="Arial"/>
                <a:cs typeface="Arial"/>
                <a:sym typeface="Arial"/>
              </a:rPr>
              <a:t>How does it meet the needs and trends you identified?</a:t>
            </a:r>
            <a:endParaRPr sz="2300">
              <a:solidFill>
                <a:srgbClr val="000000"/>
              </a:solidFill>
              <a:latin typeface="Arial"/>
              <a:ea typeface="Arial"/>
              <a:cs typeface="Arial"/>
              <a:sym typeface="Arial"/>
            </a:endParaRPr>
          </a:p>
          <a:p>
            <a:pPr indent="-374650" lvl="0" marL="457200" rtl="0" algn="l">
              <a:spcBef>
                <a:spcPts val="0"/>
              </a:spcBef>
              <a:spcAft>
                <a:spcPts val="0"/>
              </a:spcAft>
              <a:buClr>
                <a:srgbClr val="000000"/>
              </a:buClr>
              <a:buSzPts val="2300"/>
              <a:buFont typeface="Arial"/>
              <a:buChar char="●"/>
            </a:pPr>
            <a:r>
              <a:rPr lang="en" sz="2300">
                <a:solidFill>
                  <a:srgbClr val="000000"/>
                </a:solidFill>
                <a:latin typeface="Arial"/>
                <a:ea typeface="Arial"/>
                <a:cs typeface="Arial"/>
                <a:sym typeface="Arial"/>
              </a:rPr>
              <a:t>Identify how the 4 principles of School Redesign are expressed</a:t>
            </a:r>
            <a:endParaRPr sz="2300"/>
          </a:p>
        </p:txBody>
      </p:sp>
      <p:pic>
        <p:nvPicPr>
          <p:cNvPr id="830" name="Google Shape;830;p122"/>
          <p:cNvPicPr preferRelativeResize="0"/>
          <p:nvPr/>
        </p:nvPicPr>
        <p:blipFill>
          <a:blip r:embed="rId3">
            <a:alphaModFix/>
          </a:blip>
          <a:stretch>
            <a:fillRect/>
          </a:stretch>
        </p:blipFill>
        <p:spPr>
          <a:xfrm>
            <a:off x="2282874" y="1653175"/>
            <a:ext cx="1764725" cy="1764750"/>
          </a:xfrm>
          <a:prstGeom prst="rect">
            <a:avLst/>
          </a:prstGeom>
          <a:noFill/>
          <a:ln>
            <a:noFill/>
          </a:ln>
        </p:spPr>
      </p:pic>
      <p:pic>
        <p:nvPicPr>
          <p:cNvPr descr="This timer silently counts down to 0:00, then alerts you that time is up with a gentle beep sound." id="831" name="Google Shape;831;p122" title="15 Minute Timer">
            <a:hlinkClick r:id="rId4"/>
          </p:cNvPr>
          <p:cNvPicPr preferRelativeResize="0"/>
          <p:nvPr/>
        </p:nvPicPr>
        <p:blipFill>
          <a:blip r:embed="rId5">
            <a:alphaModFix/>
          </a:blip>
          <a:stretch>
            <a:fillRect/>
          </a:stretch>
        </p:blipFill>
        <p:spPr>
          <a:xfrm>
            <a:off x="4191000" y="2232775"/>
            <a:ext cx="1180225" cy="677950"/>
          </a:xfrm>
          <a:prstGeom prst="rect">
            <a:avLst/>
          </a:prstGeom>
          <a:noFill/>
          <a:ln>
            <a:noFill/>
          </a:ln>
        </p:spPr>
      </p:pic>
      <p:sp>
        <p:nvSpPr>
          <p:cNvPr id="832" name="Google Shape;832;p122"/>
          <p:cNvSpPr/>
          <p:nvPr/>
        </p:nvSpPr>
        <p:spPr>
          <a:xfrm>
            <a:off x="77475" y="35200"/>
            <a:ext cx="1530600" cy="1253400"/>
          </a:xfrm>
          <a:prstGeom prst="hexagon">
            <a:avLst>
              <a:gd fmla="val 25000" name="adj"/>
              <a:gd fmla="val 115470" name="vf"/>
            </a:avLst>
          </a:prstGeom>
          <a:solidFill>
            <a:srgbClr val="CC41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FFFFFF"/>
                </a:solidFill>
                <a:latin typeface="Questrial"/>
                <a:ea typeface="Questrial"/>
                <a:cs typeface="Questrial"/>
                <a:sym typeface="Questrial"/>
              </a:rPr>
              <a:t>PROTOTYPE</a:t>
            </a:r>
            <a:endParaRPr sz="1200">
              <a:solidFill>
                <a:srgbClr val="FFFFFF"/>
              </a:solidFill>
              <a:latin typeface="Questrial"/>
              <a:ea typeface="Questrial"/>
              <a:cs typeface="Questrial"/>
              <a:sym typeface="Quest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23"/>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Share with a Partner</a:t>
            </a:r>
            <a:endParaRPr/>
          </a:p>
        </p:txBody>
      </p:sp>
      <p:sp>
        <p:nvSpPr>
          <p:cNvPr id="838" name="Google Shape;838;p123"/>
          <p:cNvSpPr/>
          <p:nvPr/>
        </p:nvSpPr>
        <p:spPr>
          <a:xfrm>
            <a:off x="6854700" y="1051200"/>
            <a:ext cx="1530600" cy="1253400"/>
          </a:xfrm>
          <a:prstGeom prst="hexagon">
            <a:avLst>
              <a:gd fmla="val 25000" name="adj"/>
              <a:gd fmla="val 115470" name="vf"/>
            </a:avLst>
          </a:prstGeom>
          <a:solidFill>
            <a:srgbClr val="CC41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FFFFFF"/>
                </a:solidFill>
                <a:latin typeface="Questrial"/>
                <a:ea typeface="Questrial"/>
                <a:cs typeface="Questrial"/>
                <a:sym typeface="Questrial"/>
              </a:rPr>
              <a:t>PROTOTYPE</a:t>
            </a:r>
            <a:endParaRPr sz="1200">
              <a:solidFill>
                <a:srgbClr val="FFFFFF"/>
              </a:solidFill>
              <a:latin typeface="Questrial"/>
              <a:ea typeface="Questrial"/>
              <a:cs typeface="Questrial"/>
              <a:sym typeface="Questrial"/>
            </a:endParaRPr>
          </a:p>
        </p:txBody>
      </p:sp>
      <p:pic>
        <p:nvPicPr>
          <p:cNvPr descr="This timer counts down silently until it reaches 0:00, then a police siren sounds to alert you that time is up." id="839" name="Google Shape;839;p123" title="6 Minute Timer">
            <a:hlinkClick r:id="rId3"/>
          </p:cNvPr>
          <p:cNvPicPr preferRelativeResize="0"/>
          <p:nvPr/>
        </p:nvPicPr>
        <p:blipFill>
          <a:blip r:embed="rId4">
            <a:alphaModFix/>
          </a:blip>
          <a:stretch>
            <a:fillRect/>
          </a:stretch>
        </p:blipFill>
        <p:spPr>
          <a:xfrm>
            <a:off x="6707500" y="2622963"/>
            <a:ext cx="1824976" cy="1368725"/>
          </a:xfrm>
          <a:prstGeom prst="rect">
            <a:avLst/>
          </a:prstGeom>
          <a:noFill/>
          <a:ln>
            <a:noFill/>
          </a:ln>
        </p:spPr>
      </p:pic>
      <p:pic>
        <p:nvPicPr>
          <p:cNvPr id="840" name="Google Shape;840;p123"/>
          <p:cNvPicPr preferRelativeResize="0"/>
          <p:nvPr/>
        </p:nvPicPr>
        <p:blipFill>
          <a:blip r:embed="rId5">
            <a:alphaModFix amt="52999"/>
          </a:blip>
          <a:stretch>
            <a:fillRect/>
          </a:stretch>
        </p:blipFill>
        <p:spPr>
          <a:xfrm>
            <a:off x="304800" y="1013600"/>
            <a:ext cx="2554975" cy="3582625"/>
          </a:xfrm>
          <a:prstGeom prst="rect">
            <a:avLst/>
          </a:prstGeom>
          <a:noFill/>
          <a:ln>
            <a:noFill/>
          </a:ln>
        </p:spPr>
      </p:pic>
      <p:sp>
        <p:nvSpPr>
          <p:cNvPr id="841" name="Google Shape;841;p123"/>
          <p:cNvSpPr txBox="1"/>
          <p:nvPr/>
        </p:nvSpPr>
        <p:spPr>
          <a:xfrm>
            <a:off x="2769913" y="2400325"/>
            <a:ext cx="3909000" cy="11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Roboto Light"/>
                <a:ea typeface="Roboto Light"/>
                <a:cs typeface="Roboto Light"/>
                <a:sym typeface="Roboto Light"/>
              </a:rPr>
              <a:t>Share your prototype with a partner school</a:t>
            </a:r>
            <a:endParaRPr sz="3000">
              <a:solidFill>
                <a:srgbClr val="666666"/>
              </a:solidFill>
              <a:latin typeface="Roboto Light"/>
              <a:ea typeface="Roboto Light"/>
              <a:cs typeface="Roboto Light"/>
              <a:sym typeface="Robo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p124"/>
          <p:cNvPicPr preferRelativeResize="0"/>
          <p:nvPr/>
        </p:nvPicPr>
        <p:blipFill>
          <a:blip r:embed="rId3">
            <a:alphaModFix/>
          </a:blip>
          <a:stretch>
            <a:fillRect/>
          </a:stretch>
        </p:blipFill>
        <p:spPr>
          <a:xfrm>
            <a:off x="911350" y="2399925"/>
            <a:ext cx="9525" cy="9525"/>
          </a:xfrm>
          <a:prstGeom prst="rect">
            <a:avLst/>
          </a:prstGeom>
          <a:noFill/>
          <a:ln>
            <a:noFill/>
          </a:ln>
        </p:spPr>
      </p:pic>
      <p:cxnSp>
        <p:nvCxnSpPr>
          <p:cNvPr id="847" name="Google Shape;847;p124"/>
          <p:cNvCxnSpPr/>
          <p:nvPr/>
        </p:nvCxnSpPr>
        <p:spPr>
          <a:xfrm rot="10800000">
            <a:off x="2317550" y="270800"/>
            <a:ext cx="48900" cy="3486900"/>
          </a:xfrm>
          <a:prstGeom prst="straightConnector1">
            <a:avLst/>
          </a:prstGeom>
          <a:noFill/>
          <a:ln cap="flat" cmpd="sng" w="76200">
            <a:solidFill>
              <a:schemeClr val="dk2"/>
            </a:solidFill>
            <a:prstDash val="solid"/>
            <a:round/>
            <a:headEnd len="med" w="med" type="none"/>
            <a:tailEnd len="med" w="med" type="triangle"/>
          </a:ln>
        </p:spPr>
      </p:cxnSp>
      <p:cxnSp>
        <p:nvCxnSpPr>
          <p:cNvPr id="848" name="Google Shape;848;p124"/>
          <p:cNvCxnSpPr/>
          <p:nvPr/>
        </p:nvCxnSpPr>
        <p:spPr>
          <a:xfrm flipH="1" rot="10800000">
            <a:off x="2359750" y="3732700"/>
            <a:ext cx="5844000" cy="18300"/>
          </a:xfrm>
          <a:prstGeom prst="straightConnector1">
            <a:avLst/>
          </a:prstGeom>
          <a:noFill/>
          <a:ln cap="flat" cmpd="sng" w="76200">
            <a:solidFill>
              <a:schemeClr val="dk2"/>
            </a:solidFill>
            <a:prstDash val="solid"/>
            <a:round/>
            <a:headEnd len="med" w="med" type="none"/>
            <a:tailEnd len="med" w="med" type="triangle"/>
          </a:ln>
        </p:spPr>
      </p:cxnSp>
      <p:sp>
        <p:nvSpPr>
          <p:cNvPr id="849" name="Google Shape;849;p124"/>
          <p:cNvSpPr txBox="1"/>
          <p:nvPr/>
        </p:nvSpPr>
        <p:spPr>
          <a:xfrm rot="-5400000">
            <a:off x="-145362" y="2109775"/>
            <a:ext cx="3687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latin typeface="Arial Narrow"/>
                <a:ea typeface="Arial Narrow"/>
                <a:cs typeface="Arial Narrow"/>
                <a:sym typeface="Arial Narrow"/>
              </a:rPr>
              <a:t>Obstacles/ Issues to address</a:t>
            </a:r>
            <a:endParaRPr b="1" sz="2200">
              <a:latin typeface="Arial Narrow"/>
              <a:ea typeface="Arial Narrow"/>
              <a:cs typeface="Arial Narrow"/>
              <a:sym typeface="Arial Narrow"/>
            </a:endParaRPr>
          </a:p>
        </p:txBody>
      </p:sp>
      <p:sp>
        <p:nvSpPr>
          <p:cNvPr id="850" name="Google Shape;850;p124"/>
          <p:cNvSpPr txBox="1"/>
          <p:nvPr/>
        </p:nvSpPr>
        <p:spPr>
          <a:xfrm>
            <a:off x="0" y="3125175"/>
            <a:ext cx="1392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0000FF"/>
                </a:solidFill>
                <a:latin typeface="Arial Narrow"/>
                <a:ea typeface="Arial Narrow"/>
                <a:cs typeface="Arial Narrow"/>
                <a:sym typeface="Arial Narrow"/>
              </a:rPr>
              <a:t>We don’t know what issues there might be</a:t>
            </a:r>
            <a:endParaRPr i="1" sz="1800">
              <a:solidFill>
                <a:srgbClr val="0000FF"/>
              </a:solidFill>
              <a:latin typeface="Arial Narrow"/>
              <a:ea typeface="Arial Narrow"/>
              <a:cs typeface="Arial Narrow"/>
              <a:sym typeface="Arial Narrow"/>
            </a:endParaRPr>
          </a:p>
        </p:txBody>
      </p:sp>
      <p:sp>
        <p:nvSpPr>
          <p:cNvPr id="851" name="Google Shape;851;p124"/>
          <p:cNvSpPr txBox="1"/>
          <p:nvPr/>
        </p:nvSpPr>
        <p:spPr>
          <a:xfrm>
            <a:off x="108313" y="700550"/>
            <a:ext cx="1392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0000FF"/>
                </a:solidFill>
                <a:latin typeface="Arial Narrow"/>
                <a:ea typeface="Arial Narrow"/>
                <a:cs typeface="Arial Narrow"/>
                <a:sym typeface="Arial Narrow"/>
              </a:rPr>
              <a:t>We know all issues we will need to address</a:t>
            </a:r>
            <a:endParaRPr i="1" sz="1800">
              <a:solidFill>
                <a:srgbClr val="0000FF"/>
              </a:solidFill>
              <a:latin typeface="Arial Narrow"/>
              <a:ea typeface="Arial Narrow"/>
              <a:cs typeface="Arial Narrow"/>
              <a:sym typeface="Arial Narrow"/>
            </a:endParaRPr>
          </a:p>
        </p:txBody>
      </p:sp>
      <p:sp>
        <p:nvSpPr>
          <p:cNvPr id="852" name="Google Shape;852;p124"/>
          <p:cNvSpPr txBox="1"/>
          <p:nvPr/>
        </p:nvSpPr>
        <p:spPr>
          <a:xfrm rot="-5400000">
            <a:off x="1556175" y="813600"/>
            <a:ext cx="1218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Arial Narrow"/>
                <a:ea typeface="Arial Narrow"/>
                <a:cs typeface="Arial Narrow"/>
                <a:sym typeface="Arial Narrow"/>
              </a:rPr>
              <a:t>Known</a:t>
            </a:r>
            <a:endParaRPr b="1" sz="1800">
              <a:solidFill>
                <a:srgbClr val="0000FF"/>
              </a:solidFill>
              <a:latin typeface="Arial Narrow"/>
              <a:ea typeface="Arial Narrow"/>
              <a:cs typeface="Arial Narrow"/>
              <a:sym typeface="Arial Narrow"/>
            </a:endParaRPr>
          </a:p>
        </p:txBody>
      </p:sp>
      <p:sp>
        <p:nvSpPr>
          <p:cNvPr id="853" name="Google Shape;853;p124"/>
          <p:cNvSpPr txBox="1"/>
          <p:nvPr/>
        </p:nvSpPr>
        <p:spPr>
          <a:xfrm rot="-5400000">
            <a:off x="1556175" y="2941675"/>
            <a:ext cx="1218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Arial Narrow"/>
                <a:ea typeface="Arial Narrow"/>
                <a:cs typeface="Arial Narrow"/>
                <a:sym typeface="Arial Narrow"/>
              </a:rPr>
              <a:t>Unknown</a:t>
            </a:r>
            <a:endParaRPr b="1" sz="1800">
              <a:solidFill>
                <a:srgbClr val="0000FF"/>
              </a:solidFill>
              <a:latin typeface="Arial Narrow"/>
              <a:ea typeface="Arial Narrow"/>
              <a:cs typeface="Arial Narrow"/>
              <a:sym typeface="Arial Narrow"/>
            </a:endParaRPr>
          </a:p>
        </p:txBody>
      </p:sp>
      <p:sp>
        <p:nvSpPr>
          <p:cNvPr id="854" name="Google Shape;854;p124"/>
          <p:cNvSpPr txBox="1"/>
          <p:nvPr/>
        </p:nvSpPr>
        <p:spPr>
          <a:xfrm>
            <a:off x="2341300" y="3997975"/>
            <a:ext cx="52935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latin typeface="Arial Narrow"/>
                <a:ea typeface="Arial Narrow"/>
                <a:cs typeface="Arial Narrow"/>
                <a:sym typeface="Arial Narrow"/>
              </a:rPr>
              <a:t>Solutions</a:t>
            </a:r>
            <a:endParaRPr b="1" sz="2200">
              <a:latin typeface="Arial Narrow"/>
              <a:ea typeface="Arial Narrow"/>
              <a:cs typeface="Arial Narrow"/>
              <a:sym typeface="Arial Narrow"/>
            </a:endParaRPr>
          </a:p>
        </p:txBody>
      </p:sp>
      <p:sp>
        <p:nvSpPr>
          <p:cNvPr id="855" name="Google Shape;855;p124"/>
          <p:cNvSpPr txBox="1"/>
          <p:nvPr/>
        </p:nvSpPr>
        <p:spPr>
          <a:xfrm>
            <a:off x="2214050" y="3733400"/>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9900FF"/>
                </a:solidFill>
                <a:latin typeface="Arial Narrow"/>
                <a:ea typeface="Arial Narrow"/>
                <a:cs typeface="Arial Narrow"/>
                <a:sym typeface="Arial Narrow"/>
              </a:rPr>
              <a:t>Unknown</a:t>
            </a:r>
            <a:endParaRPr b="1" sz="1800">
              <a:solidFill>
                <a:srgbClr val="9900FF"/>
              </a:solidFill>
              <a:latin typeface="Arial Narrow"/>
              <a:ea typeface="Arial Narrow"/>
              <a:cs typeface="Arial Narrow"/>
              <a:sym typeface="Arial Narrow"/>
            </a:endParaRPr>
          </a:p>
        </p:txBody>
      </p:sp>
      <p:sp>
        <p:nvSpPr>
          <p:cNvPr id="856" name="Google Shape;856;p124"/>
          <p:cNvSpPr txBox="1"/>
          <p:nvPr/>
        </p:nvSpPr>
        <p:spPr>
          <a:xfrm>
            <a:off x="6154325" y="3714975"/>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9900FF"/>
                </a:solidFill>
                <a:latin typeface="Arial Narrow"/>
                <a:ea typeface="Arial Narrow"/>
                <a:cs typeface="Arial Narrow"/>
                <a:sym typeface="Arial Narrow"/>
              </a:rPr>
              <a:t>Known</a:t>
            </a:r>
            <a:endParaRPr b="1" sz="1800">
              <a:solidFill>
                <a:srgbClr val="9900FF"/>
              </a:solidFill>
              <a:latin typeface="Arial Narrow"/>
              <a:ea typeface="Arial Narrow"/>
              <a:cs typeface="Arial Narrow"/>
              <a:sym typeface="Arial Narrow"/>
            </a:endParaRPr>
          </a:p>
        </p:txBody>
      </p:sp>
      <p:sp>
        <p:nvSpPr>
          <p:cNvPr id="857" name="Google Shape;857;p124"/>
          <p:cNvSpPr txBox="1"/>
          <p:nvPr/>
        </p:nvSpPr>
        <p:spPr>
          <a:xfrm>
            <a:off x="2155275" y="4021100"/>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9900FF"/>
                </a:solidFill>
                <a:latin typeface="Arial Narrow"/>
                <a:ea typeface="Arial Narrow"/>
                <a:cs typeface="Arial Narrow"/>
                <a:sym typeface="Arial Narrow"/>
              </a:rPr>
              <a:t>We don’t know if it will work</a:t>
            </a:r>
            <a:endParaRPr i="1" sz="1800">
              <a:solidFill>
                <a:srgbClr val="9900FF"/>
              </a:solidFill>
              <a:latin typeface="Arial Narrow"/>
              <a:ea typeface="Arial Narrow"/>
              <a:cs typeface="Arial Narrow"/>
              <a:sym typeface="Arial Narrow"/>
            </a:endParaRPr>
          </a:p>
        </p:txBody>
      </p:sp>
      <p:sp>
        <p:nvSpPr>
          <p:cNvPr id="858" name="Google Shape;858;p124"/>
          <p:cNvSpPr txBox="1"/>
          <p:nvPr/>
        </p:nvSpPr>
        <p:spPr>
          <a:xfrm>
            <a:off x="6194875" y="4047150"/>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9900FF"/>
                </a:solidFill>
                <a:latin typeface="Arial Narrow"/>
                <a:ea typeface="Arial Narrow"/>
                <a:cs typeface="Arial Narrow"/>
                <a:sym typeface="Arial Narrow"/>
              </a:rPr>
              <a:t>We know it will work</a:t>
            </a:r>
            <a:endParaRPr i="1" sz="1800">
              <a:solidFill>
                <a:srgbClr val="9900FF"/>
              </a:solidFill>
              <a:latin typeface="Arial Narrow"/>
              <a:ea typeface="Arial Narrow"/>
              <a:cs typeface="Arial Narrow"/>
              <a:sym typeface="Arial Narrow"/>
            </a:endParaRPr>
          </a:p>
        </p:txBody>
      </p:sp>
      <p:sp>
        <p:nvSpPr>
          <p:cNvPr id="859" name="Google Shape;859;p124"/>
          <p:cNvSpPr txBox="1"/>
          <p:nvPr/>
        </p:nvSpPr>
        <p:spPr>
          <a:xfrm>
            <a:off x="2383100" y="839975"/>
            <a:ext cx="3165900" cy="2929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Arial Narrow"/>
                <a:ea typeface="Arial Narrow"/>
                <a:cs typeface="Arial Narrow"/>
                <a:sym typeface="Arial Narrow"/>
              </a:rPr>
              <a:t>Strategies to Prototype</a:t>
            </a:r>
            <a:endParaRPr sz="1800">
              <a:latin typeface="Arial Narrow"/>
              <a:ea typeface="Arial Narrow"/>
              <a:cs typeface="Arial Narrow"/>
              <a:sym typeface="Arial Narrow"/>
            </a:endParaRPr>
          </a:p>
        </p:txBody>
      </p:sp>
      <p:sp>
        <p:nvSpPr>
          <p:cNvPr id="860" name="Google Shape;860;p124"/>
          <p:cNvSpPr txBox="1"/>
          <p:nvPr/>
        </p:nvSpPr>
        <p:spPr>
          <a:xfrm>
            <a:off x="5625200" y="289100"/>
            <a:ext cx="2654700" cy="15279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Arial Narrow"/>
                <a:ea typeface="Arial Narrow"/>
                <a:cs typeface="Arial Narrow"/>
                <a:sym typeface="Arial Narrow"/>
              </a:rPr>
              <a:t>Strategies that you might be able to simply just go for it</a:t>
            </a:r>
            <a:endParaRPr sz="1800">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graphicFrame>
        <p:nvGraphicFramePr>
          <p:cNvPr id="865" name="Google Shape;865;p125"/>
          <p:cNvGraphicFramePr/>
          <p:nvPr/>
        </p:nvGraphicFramePr>
        <p:xfrm>
          <a:off x="952500" y="92400"/>
          <a:ext cx="3000000" cy="3000000"/>
        </p:xfrm>
        <a:graphic>
          <a:graphicData uri="http://schemas.openxmlformats.org/drawingml/2006/table">
            <a:tbl>
              <a:tblPr>
                <a:noFill/>
                <a:tableStyleId>{8BA95A03-B756-4BE1-9157-9A1A9DF92E57}</a:tableStyleId>
              </a:tblPr>
              <a:tblGrid>
                <a:gridCol w="3619500"/>
                <a:gridCol w="3619500"/>
              </a:tblGrid>
              <a:tr h="2034400">
                <a:tc>
                  <a:txBody>
                    <a:bodyPr/>
                    <a:lstStyle/>
                    <a:p>
                      <a:pPr indent="0" lvl="0" marL="182880" rtl="0" algn="l">
                        <a:spcBef>
                          <a:spcPts val="0"/>
                        </a:spcBef>
                        <a:spcAft>
                          <a:spcPts val="0"/>
                        </a:spcAft>
                        <a:buNone/>
                      </a:pPr>
                      <a:r>
                        <a:rPr b="1" lang="en" sz="3600">
                          <a:latin typeface="Open Sans"/>
                          <a:ea typeface="Open Sans"/>
                          <a:cs typeface="Open Sans"/>
                          <a:sym typeface="Open Sans"/>
                        </a:rPr>
                        <a:t>Quick Wins </a:t>
                      </a:r>
                      <a:endParaRPr b="1" sz="3600">
                        <a:latin typeface="Open Sans"/>
                        <a:ea typeface="Open Sans"/>
                        <a:cs typeface="Open Sans"/>
                        <a:sym typeface="Open Sans"/>
                      </a:endParaRPr>
                    </a:p>
                  </a:txBody>
                  <a:tcPr marT="91425" marB="91425" marR="91425" marL="91425">
                    <a:solidFill>
                      <a:srgbClr val="6AA84F"/>
                    </a:solidFill>
                  </a:tcPr>
                </a:tc>
                <a:tc>
                  <a:txBody>
                    <a:bodyPr/>
                    <a:lstStyle/>
                    <a:p>
                      <a:pPr indent="0" lvl="0" marL="0" marR="182880" rtl="0" algn="r">
                        <a:spcBef>
                          <a:spcPts val="0"/>
                        </a:spcBef>
                        <a:spcAft>
                          <a:spcPts val="0"/>
                        </a:spcAft>
                        <a:buNone/>
                      </a:pPr>
                      <a:r>
                        <a:rPr b="1" lang="en" sz="3600">
                          <a:latin typeface="Open Sans"/>
                          <a:ea typeface="Open Sans"/>
                          <a:cs typeface="Open Sans"/>
                          <a:sym typeface="Open Sans"/>
                        </a:rPr>
                        <a:t>Projects to Prototype</a:t>
                      </a:r>
                      <a:endParaRPr b="1" sz="3600">
                        <a:latin typeface="Open Sans"/>
                        <a:ea typeface="Open Sans"/>
                        <a:cs typeface="Open Sans"/>
                        <a:sym typeface="Open Sans"/>
                      </a:endParaRPr>
                    </a:p>
                  </a:txBody>
                  <a:tcPr marT="91425" marB="91425" marR="91425" marL="91425">
                    <a:solidFill>
                      <a:srgbClr val="3C78D8"/>
                    </a:solidFill>
                  </a:tcPr>
                </a:tc>
              </a:tr>
              <a:tr h="2034400">
                <a:tc>
                  <a:txBody>
                    <a:bodyPr/>
                    <a:lstStyle/>
                    <a:p>
                      <a:pPr indent="0" lvl="0" marL="182880" rtl="0" algn="l">
                        <a:spcBef>
                          <a:spcPts val="0"/>
                        </a:spcBef>
                        <a:spcAft>
                          <a:spcPts val="0"/>
                        </a:spcAft>
                        <a:buNone/>
                      </a:pPr>
                      <a:r>
                        <a:rPr b="1" lang="en" sz="3600">
                          <a:latin typeface="Open Sans"/>
                          <a:ea typeface="Open Sans"/>
                          <a:cs typeface="Open Sans"/>
                          <a:sym typeface="Open Sans"/>
                        </a:rPr>
                        <a:t>Safe </a:t>
                      </a:r>
                      <a:endParaRPr b="1" sz="3600">
                        <a:latin typeface="Open Sans"/>
                        <a:ea typeface="Open Sans"/>
                        <a:cs typeface="Open Sans"/>
                        <a:sym typeface="Open Sans"/>
                      </a:endParaRPr>
                    </a:p>
                    <a:p>
                      <a:pPr indent="0" lvl="0" marL="182880" rtl="0" algn="l">
                        <a:spcBef>
                          <a:spcPts val="0"/>
                        </a:spcBef>
                        <a:spcAft>
                          <a:spcPts val="0"/>
                        </a:spcAft>
                        <a:buNone/>
                      </a:pPr>
                      <a:r>
                        <a:rPr b="1" lang="en" sz="3600">
                          <a:latin typeface="Open Sans"/>
                          <a:ea typeface="Open Sans"/>
                          <a:cs typeface="Open Sans"/>
                          <a:sym typeface="Open Sans"/>
                        </a:rPr>
                        <a:t>Confidence Builders</a:t>
                      </a:r>
                      <a:endParaRPr b="1" sz="3600">
                        <a:latin typeface="Open Sans"/>
                        <a:ea typeface="Open Sans"/>
                        <a:cs typeface="Open Sans"/>
                        <a:sym typeface="Open Sans"/>
                      </a:endParaRPr>
                    </a:p>
                  </a:txBody>
                  <a:tcPr marT="91425" marB="91425" marR="91425" marL="91425" anchor="b">
                    <a:solidFill>
                      <a:srgbClr val="FFD966"/>
                    </a:solidFill>
                  </a:tcPr>
                </a:tc>
                <a:tc>
                  <a:txBody>
                    <a:bodyPr/>
                    <a:lstStyle/>
                    <a:p>
                      <a:pPr indent="0" lvl="0" marL="0" marR="182880" rtl="0" algn="r">
                        <a:spcBef>
                          <a:spcPts val="0"/>
                        </a:spcBef>
                        <a:spcAft>
                          <a:spcPts val="0"/>
                        </a:spcAft>
                        <a:buNone/>
                      </a:pPr>
                      <a:r>
                        <a:rPr b="1" lang="en" sz="3600">
                          <a:latin typeface="Open Sans"/>
                          <a:ea typeface="Open Sans"/>
                          <a:cs typeface="Open Sans"/>
                          <a:sym typeface="Open Sans"/>
                        </a:rPr>
                        <a:t>Rethink and Repurpose</a:t>
                      </a:r>
                      <a:endParaRPr b="1" sz="3600">
                        <a:latin typeface="Open Sans"/>
                        <a:ea typeface="Open Sans"/>
                        <a:cs typeface="Open Sans"/>
                        <a:sym typeface="Open Sans"/>
                      </a:endParaRPr>
                    </a:p>
                  </a:txBody>
                  <a:tcPr marT="91425" marB="91425" marR="91425" marL="91425" anchor="b">
                    <a:solidFill>
                      <a:srgbClr val="FF9900"/>
                    </a:solidFill>
                  </a:tcPr>
                </a:tc>
              </a:tr>
            </a:tbl>
          </a:graphicData>
        </a:graphic>
      </p:graphicFrame>
      <p:cxnSp>
        <p:nvCxnSpPr>
          <p:cNvPr id="866" name="Google Shape;866;p125"/>
          <p:cNvCxnSpPr/>
          <p:nvPr/>
        </p:nvCxnSpPr>
        <p:spPr>
          <a:xfrm flipH="1">
            <a:off x="4559625" y="29575"/>
            <a:ext cx="9600" cy="4109100"/>
          </a:xfrm>
          <a:prstGeom prst="straightConnector1">
            <a:avLst/>
          </a:prstGeom>
          <a:noFill/>
          <a:ln cap="flat" cmpd="sng" w="152400">
            <a:solidFill>
              <a:schemeClr val="dk2"/>
            </a:solidFill>
            <a:prstDash val="solid"/>
            <a:round/>
            <a:headEnd len="med" w="med" type="stealth"/>
            <a:tailEnd len="med" w="med" type="stealth"/>
          </a:ln>
        </p:spPr>
      </p:cxnSp>
      <p:cxnSp>
        <p:nvCxnSpPr>
          <p:cNvPr id="867" name="Google Shape;867;p125"/>
          <p:cNvCxnSpPr/>
          <p:nvPr/>
        </p:nvCxnSpPr>
        <p:spPr>
          <a:xfrm flipH="1">
            <a:off x="958300" y="2117200"/>
            <a:ext cx="7231500" cy="19200"/>
          </a:xfrm>
          <a:prstGeom prst="straightConnector1">
            <a:avLst/>
          </a:prstGeom>
          <a:noFill/>
          <a:ln cap="flat" cmpd="sng" w="152400">
            <a:solidFill>
              <a:schemeClr val="dk2"/>
            </a:solidFill>
            <a:prstDash val="solid"/>
            <a:round/>
            <a:headEnd len="med" w="med" type="stealth"/>
            <a:tailEnd len="med" w="med" type="stealth"/>
          </a:ln>
        </p:spPr>
      </p:cxnSp>
      <p:sp>
        <p:nvSpPr>
          <p:cNvPr id="868" name="Google Shape;868;p125"/>
          <p:cNvSpPr txBox="1"/>
          <p:nvPr/>
        </p:nvSpPr>
        <p:spPr>
          <a:xfrm>
            <a:off x="1771975" y="1935075"/>
            <a:ext cx="6024600" cy="1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Open Sans"/>
                <a:ea typeface="Open Sans"/>
                <a:cs typeface="Open Sans"/>
                <a:sym typeface="Open Sans"/>
              </a:rPr>
              <a:t>Low Effort							      		High Effort</a:t>
            </a:r>
            <a:endParaRPr b="1">
              <a:solidFill>
                <a:schemeClr val="lt2"/>
              </a:solidFill>
              <a:latin typeface="Open Sans"/>
              <a:ea typeface="Open Sans"/>
              <a:cs typeface="Open Sans"/>
              <a:sym typeface="Open Sans"/>
            </a:endParaRPr>
          </a:p>
        </p:txBody>
      </p:sp>
      <p:sp>
        <p:nvSpPr>
          <p:cNvPr id="869" name="Google Shape;869;p125"/>
          <p:cNvSpPr txBox="1"/>
          <p:nvPr/>
        </p:nvSpPr>
        <p:spPr>
          <a:xfrm rot="-5400000">
            <a:off x="2545750" y="1875100"/>
            <a:ext cx="4051500" cy="22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Open Sans"/>
                <a:ea typeface="Open Sans"/>
                <a:cs typeface="Open Sans"/>
                <a:sym typeface="Open Sans"/>
              </a:rPr>
              <a:t>Low Impact	      		  High Impact</a:t>
            </a:r>
            <a:endParaRPr b="1">
              <a:solidFill>
                <a:schemeClr val="lt2"/>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26"/>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Design Thinking</a:t>
            </a:r>
            <a:endParaRPr/>
          </a:p>
        </p:txBody>
      </p:sp>
      <p:pic>
        <p:nvPicPr>
          <p:cNvPr id="875" name="Google Shape;875;p126"/>
          <p:cNvPicPr preferRelativeResize="0"/>
          <p:nvPr/>
        </p:nvPicPr>
        <p:blipFill rotWithShape="1">
          <a:blip r:embed="rId3">
            <a:alphaModFix/>
          </a:blip>
          <a:srcRect b="11176" l="3385" r="3104" t="5475"/>
          <a:stretch/>
        </p:blipFill>
        <p:spPr>
          <a:xfrm>
            <a:off x="555625" y="1103325"/>
            <a:ext cx="6929452" cy="3079751"/>
          </a:xfrm>
          <a:prstGeom prst="rect">
            <a:avLst/>
          </a:prstGeom>
          <a:noFill/>
          <a:ln>
            <a:noFill/>
          </a:ln>
        </p:spPr>
      </p:pic>
      <p:sp>
        <p:nvSpPr>
          <p:cNvPr id="876" name="Google Shape;876;p126"/>
          <p:cNvSpPr/>
          <p:nvPr/>
        </p:nvSpPr>
        <p:spPr>
          <a:xfrm>
            <a:off x="1083451" y="1211575"/>
            <a:ext cx="5972800" cy="2909225"/>
          </a:xfrm>
          <a:custGeom>
            <a:rect b="b" l="l" r="r" t="t"/>
            <a:pathLst>
              <a:path extrusionOk="0" h="116369" w="217886">
                <a:moveTo>
                  <a:pt x="38499" y="0"/>
                </a:moveTo>
                <a:cubicBezTo>
                  <a:pt x="25561" y="7763"/>
                  <a:pt x="15464" y="19765"/>
                  <a:pt x="6038" y="31547"/>
                </a:cubicBezTo>
                <a:cubicBezTo>
                  <a:pt x="2816" y="35574"/>
                  <a:pt x="-2084" y="42051"/>
                  <a:pt x="1009" y="46177"/>
                </a:cubicBezTo>
                <a:cubicBezTo>
                  <a:pt x="2748" y="48497"/>
                  <a:pt x="6796" y="46635"/>
                  <a:pt x="9695" y="46635"/>
                </a:cubicBezTo>
                <a:cubicBezTo>
                  <a:pt x="18078" y="46635"/>
                  <a:pt x="26572" y="44798"/>
                  <a:pt x="34841" y="46177"/>
                </a:cubicBezTo>
                <a:cubicBezTo>
                  <a:pt x="43923" y="47691"/>
                  <a:pt x="53145" y="49024"/>
                  <a:pt x="61816" y="52121"/>
                </a:cubicBezTo>
                <a:cubicBezTo>
                  <a:pt x="65616" y="53478"/>
                  <a:pt x="70243" y="56483"/>
                  <a:pt x="73703" y="54407"/>
                </a:cubicBezTo>
                <a:cubicBezTo>
                  <a:pt x="84397" y="47988"/>
                  <a:pt x="92235" y="35943"/>
                  <a:pt x="104336" y="32919"/>
                </a:cubicBezTo>
                <a:cubicBezTo>
                  <a:pt x="108784" y="31808"/>
                  <a:pt x="113073" y="35823"/>
                  <a:pt x="117595" y="36576"/>
                </a:cubicBezTo>
                <a:cubicBezTo>
                  <a:pt x="123610" y="37578"/>
                  <a:pt x="129941" y="35662"/>
                  <a:pt x="135883" y="37033"/>
                </a:cubicBezTo>
                <a:cubicBezTo>
                  <a:pt x="147352" y="39679"/>
                  <a:pt x="154077" y="52028"/>
                  <a:pt x="162400" y="60351"/>
                </a:cubicBezTo>
                <a:cubicBezTo>
                  <a:pt x="163711" y="61662"/>
                  <a:pt x="162548" y="64149"/>
                  <a:pt x="163315" y="65837"/>
                </a:cubicBezTo>
                <a:cubicBezTo>
                  <a:pt x="165977" y="71692"/>
                  <a:pt x="169904" y="77147"/>
                  <a:pt x="174745" y="81382"/>
                </a:cubicBezTo>
                <a:cubicBezTo>
                  <a:pt x="180694" y="86586"/>
                  <a:pt x="189396" y="87605"/>
                  <a:pt x="197147" y="89154"/>
                </a:cubicBezTo>
                <a:cubicBezTo>
                  <a:pt x="202431" y="90210"/>
                  <a:pt x="211147" y="91870"/>
                  <a:pt x="213149" y="86868"/>
                </a:cubicBezTo>
                <a:cubicBezTo>
                  <a:pt x="215404" y="81233"/>
                  <a:pt x="208484" y="75412"/>
                  <a:pt x="204463" y="70866"/>
                </a:cubicBezTo>
                <a:cubicBezTo>
                  <a:pt x="201243" y="67226"/>
                  <a:pt x="198905" y="62589"/>
                  <a:pt x="194861" y="59893"/>
                </a:cubicBezTo>
                <a:cubicBezTo>
                  <a:pt x="192439" y="58278"/>
                  <a:pt x="189017" y="59610"/>
                  <a:pt x="186175" y="58979"/>
                </a:cubicBezTo>
                <a:cubicBezTo>
                  <a:pt x="179454" y="57486"/>
                  <a:pt x="172392" y="56018"/>
                  <a:pt x="165601" y="57150"/>
                </a:cubicBezTo>
                <a:cubicBezTo>
                  <a:pt x="156398" y="58684"/>
                  <a:pt x="147826" y="66178"/>
                  <a:pt x="143655" y="74524"/>
                </a:cubicBezTo>
                <a:cubicBezTo>
                  <a:pt x="140060" y="81718"/>
                  <a:pt x="157676" y="82510"/>
                  <a:pt x="165143" y="85497"/>
                </a:cubicBezTo>
                <a:cubicBezTo>
                  <a:pt x="175238" y="89536"/>
                  <a:pt x="187056" y="91333"/>
                  <a:pt x="197605" y="88697"/>
                </a:cubicBezTo>
                <a:cubicBezTo>
                  <a:pt x="206716" y="86420"/>
                  <a:pt x="215416" y="77010"/>
                  <a:pt x="216350" y="67666"/>
                </a:cubicBezTo>
                <a:cubicBezTo>
                  <a:pt x="217327" y="57889"/>
                  <a:pt x="213717" y="43996"/>
                  <a:pt x="204463" y="40691"/>
                </a:cubicBezTo>
                <a:cubicBezTo>
                  <a:pt x="185708" y="33993"/>
                  <a:pt x="145228" y="46058"/>
                  <a:pt x="150056" y="65380"/>
                </a:cubicBezTo>
                <a:cubicBezTo>
                  <a:pt x="152773" y="76253"/>
                  <a:pt x="170057" y="76550"/>
                  <a:pt x="181145" y="78181"/>
                </a:cubicBezTo>
                <a:cubicBezTo>
                  <a:pt x="189973" y="79479"/>
                  <a:pt x="199197" y="84659"/>
                  <a:pt x="207663" y="81839"/>
                </a:cubicBezTo>
                <a:cubicBezTo>
                  <a:pt x="213169" y="80005"/>
                  <a:pt x="215135" y="72426"/>
                  <a:pt x="216350" y="66751"/>
                </a:cubicBezTo>
                <a:cubicBezTo>
                  <a:pt x="218817" y="55235"/>
                  <a:pt x="218998" y="39542"/>
                  <a:pt x="209949" y="32004"/>
                </a:cubicBezTo>
                <a:cubicBezTo>
                  <a:pt x="205498" y="28296"/>
                  <a:pt x="198256" y="31325"/>
                  <a:pt x="192575" y="32461"/>
                </a:cubicBezTo>
                <a:cubicBezTo>
                  <a:pt x="182016" y="34574"/>
                  <a:pt x="170666" y="38820"/>
                  <a:pt x="163772" y="47092"/>
                </a:cubicBezTo>
                <a:cubicBezTo>
                  <a:pt x="157430" y="54702"/>
                  <a:pt x="156246" y="65420"/>
                  <a:pt x="152342" y="74524"/>
                </a:cubicBezTo>
                <a:cubicBezTo>
                  <a:pt x="150226" y="79458"/>
                  <a:pt x="146176" y="83316"/>
                  <a:pt x="143198" y="87783"/>
                </a:cubicBezTo>
                <a:cubicBezTo>
                  <a:pt x="140052" y="92502"/>
                  <a:pt x="133533" y="93729"/>
                  <a:pt x="128567" y="96469"/>
                </a:cubicBezTo>
                <a:cubicBezTo>
                  <a:pt x="119473" y="101486"/>
                  <a:pt x="109949" y="106320"/>
                  <a:pt x="99764" y="108357"/>
                </a:cubicBezTo>
                <a:cubicBezTo>
                  <a:pt x="87504" y="110809"/>
                  <a:pt x="75128" y="112684"/>
                  <a:pt x="62731" y="114300"/>
                </a:cubicBezTo>
                <a:cubicBezTo>
                  <a:pt x="58799" y="114813"/>
                  <a:pt x="52810" y="118200"/>
                  <a:pt x="50843" y="114757"/>
                </a:cubicBezTo>
                <a:cubicBezTo>
                  <a:pt x="44695" y="103997"/>
                  <a:pt x="29520" y="99949"/>
                  <a:pt x="24326" y="88697"/>
                </a:cubicBezTo>
                <a:cubicBezTo>
                  <a:pt x="21738" y="83090"/>
                  <a:pt x="26178" y="76162"/>
                  <a:pt x="29355" y="70866"/>
                </a:cubicBezTo>
                <a:cubicBezTo>
                  <a:pt x="30660" y="68691"/>
                  <a:pt x="33968" y="66952"/>
                  <a:pt x="33470" y="64465"/>
                </a:cubicBezTo>
                <a:cubicBezTo>
                  <a:pt x="32686" y="60554"/>
                  <a:pt x="27177" y="59266"/>
                  <a:pt x="25240" y="55779"/>
                </a:cubicBezTo>
                <a:cubicBezTo>
                  <a:pt x="20275" y="46842"/>
                  <a:pt x="18403" y="35737"/>
                  <a:pt x="19754" y="25603"/>
                </a:cubicBezTo>
                <a:cubicBezTo>
                  <a:pt x="20971" y="16473"/>
                  <a:pt x="27954" y="4948"/>
                  <a:pt x="37127" y="4115"/>
                </a:cubicBezTo>
                <a:cubicBezTo>
                  <a:pt x="45279" y="3374"/>
                  <a:pt x="52208" y="10514"/>
                  <a:pt x="59530" y="14173"/>
                </a:cubicBezTo>
                <a:cubicBezTo>
                  <a:pt x="69638" y="19224"/>
                  <a:pt x="81913" y="17500"/>
                  <a:pt x="92906" y="20117"/>
                </a:cubicBezTo>
                <a:cubicBezTo>
                  <a:pt x="101064" y="22059"/>
                  <a:pt x="109318" y="24331"/>
                  <a:pt x="116680" y="28347"/>
                </a:cubicBezTo>
                <a:cubicBezTo>
                  <a:pt x="118539" y="29361"/>
                  <a:pt x="120670" y="33044"/>
                  <a:pt x="122167" y="31547"/>
                </a:cubicBezTo>
                <a:cubicBezTo>
                  <a:pt x="122929" y="30785"/>
                  <a:pt x="120478" y="28364"/>
                  <a:pt x="119881" y="29261"/>
                </a:cubicBezTo>
                <a:cubicBezTo>
                  <a:pt x="116930" y="33691"/>
                  <a:pt x="116883" y="39524"/>
                  <a:pt x="116223" y="44806"/>
                </a:cubicBezTo>
                <a:cubicBezTo>
                  <a:pt x="114811" y="56106"/>
                  <a:pt x="116378" y="70732"/>
                  <a:pt x="125367" y="77724"/>
                </a:cubicBezTo>
                <a:cubicBezTo>
                  <a:pt x="135492" y="85600"/>
                  <a:pt x="151524" y="89177"/>
                  <a:pt x="163315" y="84125"/>
                </a:cubicBezTo>
                <a:cubicBezTo>
                  <a:pt x="170962" y="80849"/>
                  <a:pt x="176941" y="72238"/>
                  <a:pt x="185260" y="72238"/>
                </a:cubicBezTo>
                <a:cubicBezTo>
                  <a:pt x="190175" y="72238"/>
                  <a:pt x="198062" y="74638"/>
                  <a:pt x="198062" y="79553"/>
                </a:cubicBezTo>
              </a:path>
            </a:pathLst>
          </a:custGeom>
          <a:noFill/>
          <a:ln cap="flat" cmpd="sng" w="38100">
            <a:solidFill>
              <a:srgbClr val="B7B7B7"/>
            </a:solidFill>
            <a:prstDash val="solid"/>
            <a:round/>
            <a:headEnd len="med" w="med" type="none"/>
            <a:tailEnd len="med" w="med" type="none"/>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27"/>
          <p:cNvSpPr txBox="1"/>
          <p:nvPr>
            <p:ph type="title"/>
          </p:nvPr>
        </p:nvSpPr>
        <p:spPr>
          <a:xfrm>
            <a:off x="609600" y="1581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Design Thinking &amp; School Redesign</a:t>
            </a:r>
            <a:endParaRPr/>
          </a:p>
        </p:txBody>
      </p:sp>
      <p:pic>
        <p:nvPicPr>
          <p:cNvPr id="882" name="Google Shape;882;p127"/>
          <p:cNvPicPr preferRelativeResize="0"/>
          <p:nvPr/>
        </p:nvPicPr>
        <p:blipFill rotWithShape="1">
          <a:blip r:embed="rId3">
            <a:alphaModFix/>
          </a:blip>
          <a:srcRect b="0" l="0" r="0" t="0"/>
          <a:stretch/>
        </p:blipFill>
        <p:spPr>
          <a:xfrm>
            <a:off x="609577" y="1599626"/>
            <a:ext cx="6372494" cy="2615197"/>
          </a:xfrm>
          <a:prstGeom prst="rect">
            <a:avLst/>
          </a:prstGeom>
          <a:noFill/>
          <a:ln>
            <a:noFill/>
          </a:ln>
        </p:spPr>
      </p:pic>
      <p:pic>
        <p:nvPicPr>
          <p:cNvPr id="883" name="Google Shape;883;p127"/>
          <p:cNvPicPr preferRelativeResize="0"/>
          <p:nvPr/>
        </p:nvPicPr>
        <p:blipFill rotWithShape="1">
          <a:blip r:embed="rId4">
            <a:alphaModFix/>
          </a:blip>
          <a:srcRect b="-2050" l="10681" r="58939" t="10525"/>
          <a:stretch/>
        </p:blipFill>
        <p:spPr>
          <a:xfrm rot="-5400000">
            <a:off x="2265371" y="1893510"/>
            <a:ext cx="550014" cy="3610186"/>
          </a:xfrm>
          <a:prstGeom prst="rect">
            <a:avLst/>
          </a:prstGeom>
          <a:noFill/>
          <a:ln>
            <a:noFill/>
          </a:ln>
        </p:spPr>
      </p:pic>
      <p:pic>
        <p:nvPicPr>
          <p:cNvPr id="884" name="Google Shape;884;p127"/>
          <p:cNvPicPr preferRelativeResize="0"/>
          <p:nvPr/>
        </p:nvPicPr>
        <p:blipFill rotWithShape="1">
          <a:blip r:embed="rId5">
            <a:alphaModFix/>
          </a:blip>
          <a:srcRect b="0" l="0" r="0" t="0"/>
          <a:stretch/>
        </p:blipFill>
        <p:spPr>
          <a:xfrm rot="10800000">
            <a:off x="4497871" y="1609789"/>
            <a:ext cx="2793759" cy="551826"/>
          </a:xfrm>
          <a:prstGeom prst="rect">
            <a:avLst/>
          </a:prstGeom>
          <a:noFill/>
          <a:ln>
            <a:noFill/>
          </a:ln>
        </p:spPr>
      </p:pic>
      <p:sp>
        <p:nvSpPr>
          <p:cNvPr id="885" name="Google Shape;885;p127"/>
          <p:cNvSpPr txBox="1"/>
          <p:nvPr/>
        </p:nvSpPr>
        <p:spPr>
          <a:xfrm>
            <a:off x="576048" y="4038050"/>
            <a:ext cx="4007100" cy="4023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None/>
            </a:pPr>
            <a:r>
              <a:rPr b="1" i="0" lang="en" sz="2667" u="none" cap="none" strike="noStrike">
                <a:solidFill>
                  <a:srgbClr val="15284B"/>
                </a:solidFill>
                <a:latin typeface="Arial"/>
                <a:ea typeface="Arial"/>
                <a:cs typeface="Arial"/>
                <a:sym typeface="Arial"/>
              </a:rPr>
              <a:t>Designing the Rocket</a:t>
            </a:r>
            <a:endParaRPr b="1" i="0" sz="2667" u="none" cap="none" strike="noStrike">
              <a:solidFill>
                <a:srgbClr val="15284B"/>
              </a:solidFill>
              <a:latin typeface="Arial"/>
              <a:ea typeface="Arial"/>
              <a:cs typeface="Arial"/>
              <a:sym typeface="Arial"/>
            </a:endParaRPr>
          </a:p>
        </p:txBody>
      </p:sp>
      <p:sp>
        <p:nvSpPr>
          <p:cNvPr id="886" name="Google Shape;886;p127"/>
          <p:cNvSpPr txBox="1"/>
          <p:nvPr/>
        </p:nvSpPr>
        <p:spPr>
          <a:xfrm>
            <a:off x="3637974" y="1167375"/>
            <a:ext cx="4452300" cy="4023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None/>
            </a:pPr>
            <a:r>
              <a:rPr b="1" i="0" lang="en" sz="2667" u="none" cap="none" strike="noStrike">
                <a:solidFill>
                  <a:srgbClr val="15284B"/>
                </a:solidFill>
                <a:latin typeface="Arial"/>
                <a:ea typeface="Arial"/>
                <a:cs typeface="Arial"/>
                <a:sym typeface="Arial"/>
              </a:rPr>
              <a:t>Building the Rocket</a:t>
            </a:r>
            <a:endParaRPr b="1" i="0" sz="2667" u="none" cap="none" strike="noStrike">
              <a:solidFill>
                <a:srgbClr val="15284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92"/>
          <p:cNvSpPr txBox="1"/>
          <p:nvPr>
            <p:ph idx="4294967295" type="title"/>
          </p:nvPr>
        </p:nvSpPr>
        <p:spPr>
          <a:xfrm>
            <a:off x="561975" y="333932"/>
            <a:ext cx="80202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514" name="Google Shape;514;p92"/>
          <p:cNvSpPr txBox="1"/>
          <p:nvPr/>
        </p:nvSpPr>
        <p:spPr>
          <a:xfrm>
            <a:off x="304800" y="1154850"/>
            <a:ext cx="4262400" cy="34434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Kansas leads the world in the success of each student</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p:txBody>
      </p:sp>
      <p:pic>
        <p:nvPicPr>
          <p:cNvPr id="515" name="Google Shape;515;p92"/>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516" name="Google Shape;516;p92"/>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517" name="Google Shape;517;p92"/>
          <p:cNvSpPr txBox="1"/>
          <p:nvPr/>
        </p:nvSpPr>
        <p:spPr>
          <a:xfrm>
            <a:off x="4870875" y="1247850"/>
            <a:ext cx="3816000" cy="16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5284B"/>
                </a:solidFill>
                <a:latin typeface="Roboto"/>
                <a:ea typeface="Roboto"/>
                <a:cs typeface="Roboto"/>
                <a:sym typeface="Roboto"/>
              </a:rPr>
              <a:t>It’s what Kansans said they wanted. It’s what the job trends and our current K-12 outcomes are telling us.</a:t>
            </a:r>
            <a:endParaRPr b="1" sz="3000">
              <a:solidFill>
                <a:srgbClr val="15284B"/>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128"/>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Lunch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graphicFrame>
        <p:nvGraphicFramePr>
          <p:cNvPr id="896" name="Google Shape;896;p129"/>
          <p:cNvGraphicFramePr/>
          <p:nvPr/>
        </p:nvGraphicFramePr>
        <p:xfrm>
          <a:off x="952500" y="127460"/>
          <a:ext cx="3000000" cy="3000000"/>
        </p:xfrm>
        <a:graphic>
          <a:graphicData uri="http://schemas.openxmlformats.org/drawingml/2006/table">
            <a:tbl>
              <a:tblPr>
                <a:noFill/>
                <a:tableStyleId>{8BA95A03-B756-4BE1-9157-9A1A9DF92E57}</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Reflection &amp; Goal Areas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Deeper Dive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can we use Design Thinking to Innovate?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we support Inquiry, Innovation, and Exploration?</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30"/>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Principals</a:t>
            </a:r>
            <a:endParaRPr/>
          </a:p>
        </p:txBody>
      </p:sp>
      <p:sp>
        <p:nvSpPr>
          <p:cNvPr id="902" name="Google Shape;902;p130"/>
          <p:cNvSpPr txBox="1"/>
          <p:nvPr>
            <p:ph idx="1" type="body"/>
          </p:nvPr>
        </p:nvSpPr>
        <p:spPr>
          <a:xfrm>
            <a:off x="629841" y="14894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Ensure all actions are consistent with the school’s vision, mission, and values </a:t>
            </a:r>
            <a:endParaRPr/>
          </a:p>
        </p:txBody>
      </p:sp>
      <p:sp>
        <p:nvSpPr>
          <p:cNvPr id="903" name="Google Shape;903;p130"/>
          <p:cNvSpPr txBox="1"/>
          <p:nvPr>
            <p:ph idx="2" type="body"/>
          </p:nvPr>
        </p:nvSpPr>
        <p:spPr>
          <a:xfrm>
            <a:off x="629841" y="2232421"/>
            <a:ext cx="38685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Begin using the Redesign Workbook to align your school’s vision, goals, and strategies with system expectations and State Board Outcomes.</a:t>
            </a:r>
            <a:endParaRPr/>
          </a:p>
          <a:p>
            <a:pPr indent="-342900" lvl="0" marL="457200" rtl="0" algn="l">
              <a:spcBef>
                <a:spcPts val="0"/>
              </a:spcBef>
              <a:spcAft>
                <a:spcPts val="0"/>
              </a:spcAft>
              <a:buSzPts val="1800"/>
              <a:buChar char="●"/>
            </a:pPr>
            <a:r>
              <a:rPr lang="en"/>
              <a:t>Coach staff in prioritizing strategies that will leverage your goals and vision. </a:t>
            </a:r>
            <a:endParaRPr/>
          </a:p>
        </p:txBody>
      </p:sp>
      <p:sp>
        <p:nvSpPr>
          <p:cNvPr id="904" name="Google Shape;904;p130"/>
          <p:cNvSpPr txBox="1"/>
          <p:nvPr>
            <p:ph idx="3" type="body"/>
          </p:nvPr>
        </p:nvSpPr>
        <p:spPr>
          <a:xfrm>
            <a:off x="4629150" y="14894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Anticipate and address barriers and challenges</a:t>
            </a:r>
            <a:endParaRPr/>
          </a:p>
        </p:txBody>
      </p:sp>
      <p:sp>
        <p:nvSpPr>
          <p:cNvPr id="905" name="Google Shape;905;p130"/>
          <p:cNvSpPr txBox="1"/>
          <p:nvPr>
            <p:ph idx="4" type="body"/>
          </p:nvPr>
        </p:nvSpPr>
        <p:spPr>
          <a:xfrm>
            <a:off x="4629150" y="22324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Serve as a conduit for communication between your teacher teams and your system leaders. </a:t>
            </a:r>
            <a:endParaRPr/>
          </a:p>
          <a:p>
            <a:pPr indent="-342900" lvl="0" marL="457200" rtl="0" algn="l">
              <a:spcBef>
                <a:spcPts val="0"/>
              </a:spcBef>
              <a:spcAft>
                <a:spcPts val="0"/>
              </a:spcAft>
              <a:buSzPts val="1800"/>
              <a:buChar char="●"/>
            </a:pPr>
            <a:r>
              <a:rPr lang="en"/>
              <a:t>Evaluate resource implications for strategies so that implementation barriers can be addressed early.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31"/>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Teachers</a:t>
            </a:r>
            <a:endParaRPr/>
          </a:p>
        </p:txBody>
      </p:sp>
      <p:sp>
        <p:nvSpPr>
          <p:cNvPr id="911" name="Google Shape;911;p131"/>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Relational Trust</a:t>
            </a:r>
            <a:endParaRPr/>
          </a:p>
        </p:txBody>
      </p:sp>
      <p:sp>
        <p:nvSpPr>
          <p:cNvPr id="912" name="Google Shape;912;p131"/>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b="1" lang="en" sz="1700">
                <a:latin typeface="Open Sans"/>
                <a:ea typeface="Open Sans"/>
                <a:cs typeface="Open Sans"/>
                <a:sym typeface="Open Sans"/>
              </a:rPr>
              <a:t>Benevolence- </a:t>
            </a:r>
            <a:r>
              <a:rPr lang="en" sz="1700"/>
              <a:t>giving back to one another</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Openness- </a:t>
            </a:r>
            <a:r>
              <a:rPr lang="en" sz="1700"/>
              <a:t>sharing professional ideas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Honesty- </a:t>
            </a:r>
            <a:r>
              <a:rPr lang="en" sz="1700"/>
              <a:t>telling the truth; refusing to spread untruths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Competence- </a:t>
            </a:r>
            <a:r>
              <a:rPr lang="en" sz="1700"/>
              <a:t>collaborate to improve instructional practices</a:t>
            </a:r>
            <a:endParaRPr sz="1700"/>
          </a:p>
          <a:p>
            <a:pPr indent="0" lvl="0" marL="0" rtl="0" algn="l">
              <a:spcBef>
                <a:spcPts val="800"/>
              </a:spcBef>
              <a:spcAft>
                <a:spcPts val="0"/>
              </a:spcAft>
              <a:buNone/>
            </a:pPr>
            <a:r>
              <a:t/>
            </a:r>
            <a:endParaRPr sz="1700"/>
          </a:p>
          <a:p>
            <a:pPr indent="0" lvl="0" marL="0" rtl="0" algn="r">
              <a:lnSpc>
                <a:spcPct val="100000"/>
              </a:lnSpc>
              <a:spcBef>
                <a:spcPts val="0"/>
              </a:spcBef>
              <a:spcAft>
                <a:spcPts val="0"/>
              </a:spcAft>
              <a:buNone/>
            </a:pPr>
            <a:r>
              <a:rPr lang="en" sz="1400">
                <a:solidFill>
                  <a:srgbClr val="000000"/>
                </a:solidFill>
              </a:rPr>
              <a:t>(Kaplan &amp; Owings , 2013)</a:t>
            </a:r>
            <a:endParaRPr sz="1700"/>
          </a:p>
        </p:txBody>
      </p:sp>
      <p:sp>
        <p:nvSpPr>
          <p:cNvPr id="913" name="Google Shape;913;p131"/>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a:t>
            </a:r>
            <a:br>
              <a:rPr lang="en"/>
            </a:br>
            <a:r>
              <a:rPr lang="en"/>
              <a:t>Risk Taking </a:t>
            </a:r>
            <a:endParaRPr/>
          </a:p>
        </p:txBody>
      </p:sp>
      <p:sp>
        <p:nvSpPr>
          <p:cNvPr id="914" name="Google Shape;914;p131"/>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Utilize the mindset ‘safe enough to try’</a:t>
            </a:r>
            <a:endParaRPr/>
          </a:p>
          <a:p>
            <a:pPr indent="-342900" lvl="0" marL="457200" rtl="0" algn="l">
              <a:spcBef>
                <a:spcPts val="0"/>
              </a:spcBef>
              <a:spcAft>
                <a:spcPts val="0"/>
              </a:spcAft>
              <a:buSzPts val="1800"/>
              <a:buChar char="●"/>
            </a:pPr>
            <a:r>
              <a:rPr lang="en"/>
              <a:t>Utilize the mindset of ‘failing forward’</a:t>
            </a:r>
            <a:endParaRPr/>
          </a:p>
          <a:p>
            <a:pPr indent="-342900" lvl="0" marL="457200" rtl="0" algn="l">
              <a:spcBef>
                <a:spcPts val="0"/>
              </a:spcBef>
              <a:spcAft>
                <a:spcPts val="0"/>
              </a:spcAft>
              <a:buSzPts val="1800"/>
              <a:buChar char="●"/>
            </a:pPr>
            <a:r>
              <a:rPr lang="en"/>
              <a:t>Provide clarity around project ownership and responsibilities </a:t>
            </a:r>
            <a:endParaRPr/>
          </a:p>
          <a:p>
            <a:pPr indent="-342900" lvl="0" marL="457200" rtl="0" algn="l">
              <a:spcBef>
                <a:spcPts val="0"/>
              </a:spcBef>
              <a:spcAft>
                <a:spcPts val="0"/>
              </a:spcAft>
              <a:buSzPts val="1800"/>
              <a:buChar char="●"/>
            </a:pPr>
            <a:r>
              <a:rPr lang="en"/>
              <a:t>Distribute authority to those closest to the decision  </a:t>
            </a:r>
            <a:endParaRPr/>
          </a:p>
          <a:p>
            <a:pPr indent="0" lvl="0" marL="0" rtl="0" algn="l">
              <a:spcBef>
                <a:spcPts val="800"/>
              </a:spcBef>
              <a:spcAft>
                <a:spcPts val="0"/>
              </a:spcAft>
              <a:buNone/>
            </a:pPr>
            <a:r>
              <a:t/>
            </a:r>
            <a:endParaRPr/>
          </a:p>
          <a:p>
            <a:pPr indent="0" lvl="0" marL="0" rtl="0" algn="r">
              <a:spcBef>
                <a:spcPts val="800"/>
              </a:spcBef>
              <a:spcAft>
                <a:spcPts val="0"/>
              </a:spcAft>
              <a:buNone/>
            </a:pPr>
            <a:r>
              <a:rPr lang="en" sz="1400"/>
              <a:t>(Kim &amp; Gonzalez-Black, 2016)</a:t>
            </a:r>
            <a:endParaRPr sz="1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32"/>
          <p:cNvSpPr/>
          <p:nvPr/>
        </p:nvSpPr>
        <p:spPr>
          <a:xfrm>
            <a:off x="2211602" y="641123"/>
            <a:ext cx="4665600" cy="4231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Sh</a:t>
            </a:r>
            <a:endParaRPr/>
          </a:p>
        </p:txBody>
      </p:sp>
      <p:grpSp>
        <p:nvGrpSpPr>
          <p:cNvPr id="920" name="Google Shape;920;p132"/>
          <p:cNvGrpSpPr/>
          <p:nvPr/>
        </p:nvGrpSpPr>
        <p:grpSpPr>
          <a:xfrm>
            <a:off x="3101195" y="84235"/>
            <a:ext cx="2886195" cy="2617828"/>
            <a:chOff x="3611776" y="414352"/>
            <a:chExt cx="2166000" cy="2166000"/>
          </a:xfrm>
        </p:grpSpPr>
        <p:sp>
          <p:nvSpPr>
            <p:cNvPr id="921" name="Google Shape;921;p132"/>
            <p:cNvSpPr/>
            <p:nvPr/>
          </p:nvSpPr>
          <p:spPr>
            <a:xfrm>
              <a:off x="3611776" y="414352"/>
              <a:ext cx="2166000" cy="2166000"/>
            </a:xfrm>
            <a:prstGeom prst="ellipse">
              <a:avLst/>
            </a:prstGeom>
            <a:solidFill>
              <a:srgbClr val="00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922" name="Google Shape;922;p132"/>
            <p:cNvSpPr txBox="1"/>
            <p:nvPr/>
          </p:nvSpPr>
          <p:spPr>
            <a:xfrm>
              <a:off x="3967546" y="1027503"/>
              <a:ext cx="1496100" cy="702900"/>
            </a:xfrm>
            <a:prstGeom prst="rect">
              <a:avLst/>
            </a:prstGeom>
            <a:solidFill>
              <a:srgbClr val="00B7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Principals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923" name="Google Shape;923;p132"/>
          <p:cNvGrpSpPr/>
          <p:nvPr/>
        </p:nvGrpSpPr>
        <p:grpSpPr>
          <a:xfrm>
            <a:off x="4443913" y="2192768"/>
            <a:ext cx="2886195" cy="2617828"/>
            <a:chOff x="4562258" y="2095912"/>
            <a:chExt cx="2166000" cy="2166000"/>
          </a:xfrm>
        </p:grpSpPr>
        <p:sp>
          <p:nvSpPr>
            <p:cNvPr id="924" name="Google Shape;924;p132"/>
            <p:cNvSpPr/>
            <p:nvPr/>
          </p:nvSpPr>
          <p:spPr>
            <a:xfrm>
              <a:off x="4562258" y="2095912"/>
              <a:ext cx="2166000" cy="2166000"/>
            </a:xfrm>
            <a:prstGeom prst="ellipse">
              <a:avLst/>
            </a:prstGeom>
            <a:solidFill>
              <a:srgbClr val="D5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925" name="Google Shape;925;p132"/>
            <p:cNvSpPr txBox="1"/>
            <p:nvPr/>
          </p:nvSpPr>
          <p:spPr>
            <a:xfrm>
              <a:off x="5137032" y="2834728"/>
              <a:ext cx="1496100" cy="702900"/>
            </a:xfrm>
            <a:prstGeom prst="rect">
              <a:avLst/>
            </a:prstGeom>
            <a:solidFill>
              <a:srgbClr val="D500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Additional Stakeholders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926" name="Google Shape;926;p132"/>
          <p:cNvGrpSpPr/>
          <p:nvPr/>
        </p:nvGrpSpPr>
        <p:grpSpPr>
          <a:xfrm>
            <a:off x="1813886" y="2192769"/>
            <a:ext cx="2886195" cy="2617828"/>
            <a:chOff x="2702876" y="2032864"/>
            <a:chExt cx="2166000" cy="2166000"/>
          </a:xfrm>
        </p:grpSpPr>
        <p:sp>
          <p:nvSpPr>
            <p:cNvPr id="927" name="Google Shape;927;p132"/>
            <p:cNvSpPr/>
            <p:nvPr/>
          </p:nvSpPr>
          <p:spPr>
            <a:xfrm>
              <a:off x="2702876" y="2032864"/>
              <a:ext cx="2166000" cy="2166000"/>
            </a:xfrm>
            <a:prstGeom prst="ellipse">
              <a:avLst/>
            </a:prstGeom>
            <a:solidFill>
              <a:srgbClr val="005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928" name="Google Shape;928;p132"/>
            <p:cNvSpPr txBox="1"/>
            <p:nvPr/>
          </p:nvSpPr>
          <p:spPr>
            <a:xfrm>
              <a:off x="2868527" y="2764420"/>
              <a:ext cx="1496100" cy="702900"/>
            </a:xfrm>
            <a:prstGeom prst="rect">
              <a:avLst/>
            </a:prstGeom>
            <a:solidFill>
              <a:srgbClr val="005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Teachers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929" name="Google Shape;929;p132"/>
          <p:cNvSpPr/>
          <p:nvPr/>
        </p:nvSpPr>
        <p:spPr>
          <a:xfrm>
            <a:off x="3731486" y="2011868"/>
            <a:ext cx="1633500" cy="1481400"/>
          </a:xfrm>
          <a:prstGeom prst="ellipse">
            <a:avLst/>
          </a:prstGeom>
          <a:solidFill>
            <a:srgbClr val="1228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930" name="Google Shape;930;p132"/>
          <p:cNvSpPr txBox="1"/>
          <p:nvPr/>
        </p:nvSpPr>
        <p:spPr>
          <a:xfrm rot="-3608781">
            <a:off x="2119860" y="1515860"/>
            <a:ext cx="1234867" cy="58498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931" name="Google Shape;931;p132"/>
          <p:cNvSpPr txBox="1"/>
          <p:nvPr/>
        </p:nvSpPr>
        <p:spPr>
          <a:xfrm rot="3205510">
            <a:off x="5748636" y="1526788"/>
            <a:ext cx="1234996" cy="5850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932" name="Google Shape;932;p132"/>
          <p:cNvSpPr txBox="1"/>
          <p:nvPr/>
        </p:nvSpPr>
        <p:spPr>
          <a:xfrm rot="-835">
            <a:off x="3926910" y="4337834"/>
            <a:ext cx="1234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933" name="Google Shape;933;p132"/>
          <p:cNvSpPr txBox="1"/>
          <p:nvPr/>
        </p:nvSpPr>
        <p:spPr>
          <a:xfrm>
            <a:off x="273500" y="158800"/>
            <a:ext cx="1633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Conditions for a Learning Culture</a:t>
            </a:r>
            <a:endParaRPr sz="2400"/>
          </a:p>
        </p:txBody>
      </p:sp>
      <p:pic>
        <p:nvPicPr>
          <p:cNvPr descr="Kansas State Department of Education &gt; Home" id="934" name="Google Shape;934;p132"/>
          <p:cNvPicPr preferRelativeResize="0"/>
          <p:nvPr/>
        </p:nvPicPr>
        <p:blipFill>
          <a:blip r:embed="rId3">
            <a:alphaModFix/>
          </a:blip>
          <a:stretch>
            <a:fillRect/>
          </a:stretch>
        </p:blipFill>
        <p:spPr>
          <a:xfrm>
            <a:off x="7510500" y="4443438"/>
            <a:ext cx="1633500" cy="7000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33"/>
          <p:cNvSpPr txBox="1"/>
          <p:nvPr>
            <p:ph type="title"/>
          </p:nvPr>
        </p:nvSpPr>
        <p:spPr>
          <a:xfrm>
            <a:off x="628650" y="7091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Grow Collective Efficacy</a:t>
            </a:r>
            <a:endParaRPr/>
          </a:p>
        </p:txBody>
      </p:sp>
      <p:pic>
        <p:nvPicPr>
          <p:cNvPr id="940" name="Google Shape;940;p133"/>
          <p:cNvPicPr preferRelativeResize="0"/>
          <p:nvPr/>
        </p:nvPicPr>
        <p:blipFill>
          <a:blip r:embed="rId3">
            <a:alphaModFix/>
          </a:blip>
          <a:stretch>
            <a:fillRect/>
          </a:stretch>
        </p:blipFill>
        <p:spPr>
          <a:xfrm>
            <a:off x="293550" y="882269"/>
            <a:ext cx="3199106" cy="3570656"/>
          </a:xfrm>
          <a:prstGeom prst="rect">
            <a:avLst/>
          </a:prstGeom>
          <a:noFill/>
          <a:ln>
            <a:noFill/>
          </a:ln>
        </p:spPr>
      </p:pic>
      <p:sp>
        <p:nvSpPr>
          <p:cNvPr id="941" name="Google Shape;941;p133"/>
          <p:cNvSpPr txBox="1"/>
          <p:nvPr/>
        </p:nvSpPr>
        <p:spPr>
          <a:xfrm>
            <a:off x="4261275" y="40285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942" name="Google Shape;942;p133"/>
          <p:cNvSpPr/>
          <p:nvPr/>
        </p:nvSpPr>
        <p:spPr>
          <a:xfrm>
            <a:off x="2312375" y="1695450"/>
            <a:ext cx="1406700" cy="12675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3" name="Google Shape;943;p133"/>
          <p:cNvPicPr preferRelativeResize="0"/>
          <p:nvPr/>
        </p:nvPicPr>
        <p:blipFill>
          <a:blip r:embed="rId4">
            <a:alphaModFix/>
          </a:blip>
          <a:stretch>
            <a:fillRect/>
          </a:stretch>
        </p:blipFill>
        <p:spPr>
          <a:xfrm>
            <a:off x="4076425" y="1015025"/>
            <a:ext cx="4727777" cy="29622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34"/>
          <p:cNvSpPr txBox="1"/>
          <p:nvPr/>
        </p:nvSpPr>
        <p:spPr>
          <a:xfrm>
            <a:off x="1804900" y="4178400"/>
            <a:ext cx="5520600" cy="8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accent1"/>
                </a:solidFill>
                <a:latin typeface="Roboto Light"/>
                <a:ea typeface="Roboto Light"/>
                <a:cs typeface="Roboto Light"/>
                <a:sym typeface="Roboto Light"/>
                <a:hlinkClick r:id="rId3">
                  <a:extLst>
                    <a:ext uri="{A12FA001-AC4F-418D-AE19-62706E023703}">
                      <ahyp:hlinkClr val="tx"/>
                    </a:ext>
                  </a:extLst>
                </a:hlinkClick>
              </a:rPr>
              <a:t>Investigation Team Overview</a:t>
            </a:r>
            <a:endParaRPr sz="3000">
              <a:solidFill>
                <a:schemeClr val="accent1"/>
              </a:solidFill>
              <a:latin typeface="Roboto Light"/>
              <a:ea typeface="Roboto Light"/>
              <a:cs typeface="Roboto Light"/>
              <a:sym typeface="Roboto Light"/>
            </a:endParaRPr>
          </a:p>
        </p:txBody>
      </p:sp>
      <p:pic>
        <p:nvPicPr>
          <p:cNvPr id="949" name="Google Shape;949;p134"/>
          <p:cNvPicPr preferRelativeResize="0"/>
          <p:nvPr/>
        </p:nvPicPr>
        <p:blipFill rotWithShape="1">
          <a:blip r:embed="rId4">
            <a:alphaModFix/>
          </a:blip>
          <a:srcRect b="0" l="0" r="1729" t="21433"/>
          <a:stretch/>
        </p:blipFill>
        <p:spPr>
          <a:xfrm>
            <a:off x="0" y="898800"/>
            <a:ext cx="9144001" cy="3409401"/>
          </a:xfrm>
          <a:prstGeom prst="rect">
            <a:avLst/>
          </a:prstGeom>
          <a:noFill/>
          <a:ln cap="flat" cmpd="sng" w="9525">
            <a:solidFill>
              <a:srgbClr val="CCCCCC"/>
            </a:solidFill>
            <a:prstDash val="solid"/>
            <a:round/>
            <a:headEnd len="sm" w="sm" type="none"/>
            <a:tailEnd len="sm" w="sm" type="none"/>
          </a:ln>
        </p:spPr>
      </p:pic>
      <p:sp>
        <p:nvSpPr>
          <p:cNvPr id="950" name="Google Shape;950;p134"/>
          <p:cNvSpPr txBox="1"/>
          <p:nvPr>
            <p:ph idx="4294967295" type="title"/>
          </p:nvPr>
        </p:nvSpPr>
        <p:spPr>
          <a:xfrm>
            <a:off x="609600" y="95428"/>
            <a:ext cx="78486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What is a school-based investigation team?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3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Team Development</a:t>
            </a:r>
            <a:endParaRPr/>
          </a:p>
        </p:txBody>
      </p:sp>
      <p:sp>
        <p:nvSpPr>
          <p:cNvPr id="956" name="Google Shape;956;p135"/>
          <p:cNvSpPr txBox="1"/>
          <p:nvPr>
            <p:ph idx="1" type="body"/>
          </p:nvPr>
        </p:nvSpPr>
        <p:spPr>
          <a:xfrm>
            <a:off x="628650" y="1216825"/>
            <a:ext cx="4702200" cy="3263400"/>
          </a:xfrm>
          <a:prstGeom prst="rect">
            <a:avLst/>
          </a:prstGeom>
        </p:spPr>
        <p:txBody>
          <a:bodyPr anchorCtr="0" anchor="t" bIns="34275" lIns="68575" spcFirstLastPara="1" rIns="68575" wrap="square" tIns="34275">
            <a:noAutofit/>
          </a:bodyPr>
          <a:lstStyle/>
          <a:p>
            <a:pPr indent="-304800" lvl="0" marL="457200" rtl="0" algn="l">
              <a:spcBef>
                <a:spcPts val="800"/>
              </a:spcBef>
              <a:spcAft>
                <a:spcPts val="0"/>
              </a:spcAft>
              <a:buSzPts val="1200"/>
              <a:buChar char="●"/>
            </a:pPr>
            <a:r>
              <a:rPr lang="en" sz="1900"/>
              <a:t>As you form up your Goal Area Investigation Teams, be aware of the 5 phases every team works through: </a:t>
            </a:r>
            <a:endParaRPr sz="1900"/>
          </a:p>
          <a:p>
            <a:pPr indent="-304800" lvl="1" marL="914400" rtl="0" algn="l">
              <a:spcBef>
                <a:spcPts val="0"/>
              </a:spcBef>
              <a:spcAft>
                <a:spcPts val="0"/>
              </a:spcAft>
              <a:buSzPts val="1200"/>
              <a:buChar char="○"/>
            </a:pPr>
            <a:r>
              <a:rPr lang="en" sz="1600"/>
              <a:t>Forming</a:t>
            </a:r>
            <a:endParaRPr sz="1600"/>
          </a:p>
          <a:p>
            <a:pPr indent="-304800" lvl="1" marL="914400" rtl="0" algn="l">
              <a:spcBef>
                <a:spcPts val="0"/>
              </a:spcBef>
              <a:spcAft>
                <a:spcPts val="0"/>
              </a:spcAft>
              <a:buSzPts val="1200"/>
              <a:buChar char="○"/>
            </a:pPr>
            <a:r>
              <a:rPr lang="en" sz="1600"/>
              <a:t>Storming</a:t>
            </a:r>
            <a:endParaRPr sz="1600"/>
          </a:p>
          <a:p>
            <a:pPr indent="-304800" lvl="1" marL="914400" rtl="0" algn="l">
              <a:spcBef>
                <a:spcPts val="0"/>
              </a:spcBef>
              <a:spcAft>
                <a:spcPts val="0"/>
              </a:spcAft>
              <a:buSzPts val="1200"/>
              <a:buChar char="○"/>
            </a:pPr>
            <a:r>
              <a:rPr lang="en" sz="1600"/>
              <a:t>Norming</a:t>
            </a:r>
            <a:endParaRPr sz="1600"/>
          </a:p>
          <a:p>
            <a:pPr indent="-304800" lvl="1" marL="914400" rtl="0" algn="l">
              <a:spcBef>
                <a:spcPts val="0"/>
              </a:spcBef>
              <a:spcAft>
                <a:spcPts val="0"/>
              </a:spcAft>
              <a:buSzPts val="1200"/>
              <a:buChar char="○"/>
            </a:pPr>
            <a:r>
              <a:rPr lang="en" sz="1600"/>
              <a:t>Performing</a:t>
            </a:r>
            <a:endParaRPr sz="1600"/>
          </a:p>
          <a:p>
            <a:pPr indent="-304800" lvl="1" marL="914400" rtl="0" algn="l">
              <a:spcBef>
                <a:spcPts val="0"/>
              </a:spcBef>
              <a:spcAft>
                <a:spcPts val="0"/>
              </a:spcAft>
              <a:buSzPts val="1200"/>
              <a:buChar char="○"/>
            </a:pPr>
            <a:r>
              <a:rPr lang="en" sz="1600"/>
              <a:t>Adjourning </a:t>
            </a:r>
            <a:endParaRPr sz="1600"/>
          </a:p>
          <a:p>
            <a:pPr indent="-304800" lvl="0" marL="457200" rtl="0" algn="l">
              <a:spcBef>
                <a:spcPts val="0"/>
              </a:spcBef>
              <a:spcAft>
                <a:spcPts val="0"/>
              </a:spcAft>
              <a:buSzPts val="1200"/>
              <a:buChar char="●"/>
            </a:pPr>
            <a:r>
              <a:rPr lang="en" sz="1900"/>
              <a:t>Utilize </a:t>
            </a:r>
            <a:r>
              <a:rPr lang="en" sz="1900" u="sng">
                <a:solidFill>
                  <a:schemeClr val="accent1"/>
                </a:solidFill>
                <a:hlinkClick r:id="rId3">
                  <a:extLst>
                    <a:ext uri="{A12FA001-AC4F-418D-AE19-62706E023703}">
                      <ahyp:hlinkClr val="tx"/>
                    </a:ext>
                  </a:extLst>
                </a:hlinkClick>
              </a:rPr>
              <a:t>Chapter 6 of ‘Playbook for Redesigning Schools for the 21st Century’</a:t>
            </a:r>
            <a:r>
              <a:rPr lang="en" sz="1900">
                <a:solidFill>
                  <a:schemeClr val="accent1"/>
                </a:solidFill>
              </a:rPr>
              <a:t> </a:t>
            </a:r>
            <a:r>
              <a:rPr lang="en" sz="1900"/>
              <a:t>to learn how to evaluate your team and how to grow from a group to a team.</a:t>
            </a:r>
            <a:endParaRPr sz="1900"/>
          </a:p>
        </p:txBody>
      </p:sp>
      <p:pic>
        <p:nvPicPr>
          <p:cNvPr id="957" name="Google Shape;957;p135"/>
          <p:cNvPicPr preferRelativeResize="0"/>
          <p:nvPr/>
        </p:nvPicPr>
        <p:blipFill>
          <a:blip r:embed="rId4">
            <a:alphaModFix/>
          </a:blip>
          <a:stretch>
            <a:fillRect/>
          </a:stretch>
        </p:blipFill>
        <p:spPr>
          <a:xfrm>
            <a:off x="5343325" y="76200"/>
            <a:ext cx="3118870" cy="45772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36"/>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3 Types of Research</a:t>
            </a:r>
            <a:endParaRPr/>
          </a:p>
        </p:txBody>
      </p:sp>
      <p:sp>
        <p:nvSpPr>
          <p:cNvPr id="963" name="Google Shape;963;p136"/>
          <p:cNvSpPr/>
          <p:nvPr>
            <p:ph idx="2" type="dgm"/>
          </p:nvPr>
        </p:nvSpPr>
        <p:spPr>
          <a:xfrm>
            <a:off x="666750" y="10223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Traditional Research</a:t>
            </a:r>
            <a:endParaRPr/>
          </a:p>
          <a:p>
            <a:pPr indent="-374650" lvl="1" marL="914400" rtl="0" algn="l">
              <a:spcBef>
                <a:spcPts val="0"/>
              </a:spcBef>
              <a:spcAft>
                <a:spcPts val="0"/>
              </a:spcAft>
              <a:buSzPts val="2300"/>
              <a:buChar char="○"/>
            </a:pPr>
            <a:r>
              <a:rPr lang="en" u="sng">
                <a:solidFill>
                  <a:schemeClr val="hlink"/>
                </a:solidFill>
                <a:hlinkClick r:id="rId3"/>
              </a:rPr>
              <a:t>Google Site</a:t>
            </a:r>
            <a:r>
              <a:rPr lang="en"/>
              <a:t>, Website, Etc.</a:t>
            </a:r>
            <a:endParaRPr/>
          </a:p>
          <a:p>
            <a:pPr indent="-381000" lvl="0" marL="457200" rtl="0" algn="l">
              <a:spcBef>
                <a:spcPts val="0"/>
              </a:spcBef>
              <a:spcAft>
                <a:spcPts val="0"/>
              </a:spcAft>
              <a:buSzPts val="2400"/>
              <a:buChar char="●"/>
            </a:pPr>
            <a:r>
              <a:rPr lang="en"/>
              <a:t>Observational Research </a:t>
            </a:r>
            <a:endParaRPr/>
          </a:p>
          <a:p>
            <a:pPr indent="-374650" lvl="1" marL="914400" rtl="0" algn="l">
              <a:spcBef>
                <a:spcPts val="0"/>
              </a:spcBef>
              <a:spcAft>
                <a:spcPts val="0"/>
              </a:spcAft>
              <a:buSzPts val="2300"/>
              <a:buChar char="○"/>
            </a:pPr>
            <a:r>
              <a:rPr lang="en"/>
              <a:t>Site Visits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Leading to...</a:t>
            </a:r>
            <a:endParaRPr/>
          </a:p>
          <a:p>
            <a:pPr indent="0" lvl="0" marL="0" rtl="0" algn="l">
              <a:spcBef>
                <a:spcPts val="600"/>
              </a:spcBef>
              <a:spcAft>
                <a:spcPts val="0"/>
              </a:spcAft>
              <a:buNone/>
            </a:pPr>
            <a:r>
              <a:t/>
            </a:r>
            <a:endParaRPr/>
          </a:p>
          <a:p>
            <a:pPr indent="-381000" lvl="0" marL="457200" rtl="0" algn="l">
              <a:spcBef>
                <a:spcPts val="600"/>
              </a:spcBef>
              <a:spcAft>
                <a:spcPts val="0"/>
              </a:spcAft>
              <a:buSzPts val="2400"/>
              <a:buChar char="●"/>
            </a:pPr>
            <a:r>
              <a:rPr lang="en"/>
              <a:t>Action Research </a:t>
            </a:r>
            <a:endParaRPr/>
          </a:p>
        </p:txBody>
      </p:sp>
      <p:cxnSp>
        <p:nvCxnSpPr>
          <p:cNvPr id="964" name="Google Shape;964;p136"/>
          <p:cNvCxnSpPr/>
          <p:nvPr/>
        </p:nvCxnSpPr>
        <p:spPr>
          <a:xfrm>
            <a:off x="4892100" y="1779450"/>
            <a:ext cx="1644300" cy="16800"/>
          </a:xfrm>
          <a:prstGeom prst="straightConnector1">
            <a:avLst/>
          </a:prstGeom>
          <a:noFill/>
          <a:ln cap="flat" cmpd="sng" w="76200">
            <a:solidFill>
              <a:schemeClr val="accent4"/>
            </a:solidFill>
            <a:prstDash val="solid"/>
            <a:round/>
            <a:headEnd len="med" w="med" type="none"/>
            <a:tailEnd len="med" w="med" type="triangle"/>
          </a:ln>
        </p:spPr>
      </p:cxnSp>
      <p:cxnSp>
        <p:nvCxnSpPr>
          <p:cNvPr id="965" name="Google Shape;965;p136"/>
          <p:cNvCxnSpPr/>
          <p:nvPr/>
        </p:nvCxnSpPr>
        <p:spPr>
          <a:xfrm>
            <a:off x="4053900" y="4049525"/>
            <a:ext cx="1644300" cy="16800"/>
          </a:xfrm>
          <a:prstGeom prst="straightConnector1">
            <a:avLst/>
          </a:prstGeom>
          <a:noFill/>
          <a:ln cap="flat" cmpd="sng" w="76200">
            <a:solidFill>
              <a:schemeClr val="accent4"/>
            </a:solidFill>
            <a:prstDash val="solid"/>
            <a:round/>
            <a:headEnd len="med" w="med" type="none"/>
            <a:tailEnd len="med" w="med" type="triangle"/>
          </a:ln>
        </p:spPr>
      </p:cxnSp>
      <p:sp>
        <p:nvSpPr>
          <p:cNvPr id="966" name="Google Shape;966;p136"/>
          <p:cNvSpPr txBox="1"/>
          <p:nvPr/>
        </p:nvSpPr>
        <p:spPr>
          <a:xfrm>
            <a:off x="6915775" y="1611125"/>
            <a:ext cx="22092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Designing the Rocket</a:t>
            </a:r>
            <a:endParaRPr>
              <a:latin typeface="Arial Narrow"/>
              <a:ea typeface="Arial Narrow"/>
              <a:cs typeface="Arial Narrow"/>
              <a:sym typeface="Arial Narrow"/>
            </a:endParaRPr>
          </a:p>
        </p:txBody>
      </p:sp>
      <p:sp>
        <p:nvSpPr>
          <p:cNvPr id="967" name="Google Shape;967;p136"/>
          <p:cNvSpPr txBox="1"/>
          <p:nvPr/>
        </p:nvSpPr>
        <p:spPr>
          <a:xfrm>
            <a:off x="6077575" y="3897125"/>
            <a:ext cx="22092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Building the Rocket</a:t>
            </a:r>
            <a:endParaRPr>
              <a:latin typeface="Arial Narrow"/>
              <a:ea typeface="Arial Narrow"/>
              <a:cs typeface="Arial Narrow"/>
              <a:sym typeface="Arial Narrow"/>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37"/>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Site Visits &amp; Connections </a:t>
            </a:r>
            <a:endParaRPr/>
          </a:p>
        </p:txBody>
      </p:sp>
      <p:sp>
        <p:nvSpPr>
          <p:cNvPr id="973" name="Google Shape;973;p137"/>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49250" lvl="0" marL="457200" rtl="0" algn="l">
              <a:lnSpc>
                <a:spcPct val="100000"/>
              </a:lnSpc>
              <a:spcBef>
                <a:spcPts val="800"/>
              </a:spcBef>
              <a:spcAft>
                <a:spcPts val="0"/>
              </a:spcAft>
              <a:buSzPts val="1900"/>
              <a:buFont typeface="Open Sans"/>
              <a:buChar char="•"/>
            </a:pPr>
            <a:r>
              <a:rPr lang="en" u="sng">
                <a:latin typeface="Open Sans"/>
                <a:ea typeface="Open Sans"/>
                <a:cs typeface="Open Sans"/>
                <a:sym typeface="Open Sans"/>
                <a:hlinkClick r:id="rId3"/>
              </a:rPr>
              <a:t>KSDE Redesign Webpage- Videos Tab</a:t>
            </a:r>
            <a:endParaRPr>
              <a:latin typeface="Open Sans"/>
              <a:ea typeface="Open Sans"/>
              <a:cs typeface="Open Sans"/>
              <a:sym typeface="Open Sans"/>
            </a:endParaRPr>
          </a:p>
          <a:p>
            <a:pPr indent="-349250" lvl="0" marL="457200" rtl="0" algn="l">
              <a:lnSpc>
                <a:spcPct val="100000"/>
              </a:lnSpc>
              <a:spcBef>
                <a:spcPts val="0"/>
              </a:spcBef>
              <a:spcAft>
                <a:spcPts val="0"/>
              </a:spcAft>
              <a:buSzPts val="1900"/>
              <a:buFont typeface="Open Sans"/>
              <a:buChar char="•"/>
            </a:pPr>
            <a:r>
              <a:rPr lang="en" u="sng">
                <a:latin typeface="Open Sans"/>
                <a:ea typeface="Open Sans"/>
                <a:cs typeface="Open Sans"/>
                <a:sym typeface="Open Sans"/>
                <a:hlinkClick r:id="rId4"/>
              </a:rPr>
              <a:t>Redesign Google Site- School Models Tab</a:t>
            </a:r>
            <a:endParaRPr>
              <a:latin typeface="Open Sans"/>
              <a:ea typeface="Open Sans"/>
              <a:cs typeface="Open Sans"/>
              <a:sym typeface="Open Sans"/>
            </a:endParaRPr>
          </a:p>
        </p:txBody>
      </p:sp>
      <p:sp>
        <p:nvSpPr>
          <p:cNvPr id="974" name="Google Shape;974;p137"/>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Site Visits</a:t>
            </a:r>
            <a:endParaRPr/>
          </a:p>
        </p:txBody>
      </p:sp>
      <p:sp>
        <p:nvSpPr>
          <p:cNvPr id="975" name="Google Shape;975;p137"/>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5">
                  <a:extLst>
                    <a:ext uri="{A12FA001-AC4F-418D-AE19-62706E023703}">
                      <ahyp:hlinkClr val="tx"/>
                    </a:ext>
                  </a:extLst>
                </a:hlinkClick>
              </a:rPr>
              <a:t>EPIC Elementary</a:t>
            </a:r>
            <a:endParaRPr>
              <a:solidFill>
                <a:schemeClr val="accent2"/>
              </a:solidFill>
              <a:latin typeface="Arial"/>
              <a:ea typeface="Arial"/>
              <a:cs typeface="Arial"/>
              <a:sym typeface="Arial"/>
            </a:endParaRPr>
          </a:p>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6">
                  <a:extLst>
                    <a:ext uri="{A12FA001-AC4F-418D-AE19-62706E023703}">
                      <ahyp:hlinkClr val="tx"/>
                    </a:ext>
                  </a:extLst>
                </a:hlinkClick>
              </a:rPr>
              <a:t>30 School Districts to Visit</a:t>
            </a:r>
            <a:endParaRPr>
              <a:solidFill>
                <a:schemeClr val="accent2"/>
              </a:solidFill>
              <a:latin typeface="Arial"/>
              <a:ea typeface="Arial"/>
              <a:cs typeface="Arial"/>
              <a:sym typeface="Arial"/>
            </a:endParaRPr>
          </a:p>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7">
                  <a:extLst>
                    <a:ext uri="{A12FA001-AC4F-418D-AE19-62706E023703}">
                      <ahyp:hlinkClr val="tx"/>
                    </a:ext>
                  </a:extLst>
                </a:hlinkClick>
              </a:rPr>
              <a:t>Eminence, KY</a:t>
            </a:r>
            <a:endParaRPr>
              <a:solidFill>
                <a:schemeClr val="accent2"/>
              </a:solidFill>
              <a:latin typeface="Arial"/>
              <a:ea typeface="Arial"/>
              <a:cs typeface="Arial"/>
              <a:sym typeface="Arial"/>
            </a:endParaRPr>
          </a:p>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8">
                  <a:extLst>
                    <a:ext uri="{A12FA001-AC4F-418D-AE19-62706E023703}">
                      <ahyp:hlinkClr val="tx"/>
                    </a:ext>
                  </a:extLst>
                </a:hlinkClick>
              </a:rPr>
              <a:t>Wilder, Idaho</a:t>
            </a:r>
            <a:endParaRPr>
              <a:solidFill>
                <a:schemeClr val="accent2"/>
              </a:solidFill>
            </a:endParaRPr>
          </a:p>
        </p:txBody>
      </p:sp>
      <p:sp>
        <p:nvSpPr>
          <p:cNvPr id="976" name="Google Shape;976;p137"/>
          <p:cNvSpPr txBox="1"/>
          <p:nvPr>
            <p:ph idx="3" type="body"/>
          </p:nvPr>
        </p:nvSpPr>
        <p:spPr>
          <a:xfrm>
            <a:off x="5905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Research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93"/>
          <p:cNvPicPr preferRelativeResize="0"/>
          <p:nvPr/>
        </p:nvPicPr>
        <p:blipFill rotWithShape="1">
          <a:blip r:embed="rId3">
            <a:alphaModFix/>
          </a:blip>
          <a:srcRect b="1296" l="14351" r="15335" t="7404"/>
          <a:stretch/>
        </p:blipFill>
        <p:spPr>
          <a:xfrm>
            <a:off x="760525" y="0"/>
            <a:ext cx="7622938" cy="48559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38"/>
          <p:cNvSpPr txBox="1"/>
          <p:nvPr>
            <p:ph type="title"/>
          </p:nvPr>
        </p:nvSpPr>
        <p:spPr>
          <a:xfrm>
            <a:off x="666749" y="1333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Quality Strategies</a:t>
            </a:r>
            <a:endParaRPr/>
          </a:p>
        </p:txBody>
      </p:sp>
      <p:sp>
        <p:nvSpPr>
          <p:cNvPr id="982" name="Google Shape;982;p138"/>
          <p:cNvSpPr/>
          <p:nvPr>
            <p:ph idx="2" type="dgm"/>
          </p:nvPr>
        </p:nvSpPr>
        <p:spPr>
          <a:xfrm>
            <a:off x="0" y="1174750"/>
            <a:ext cx="88329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2000"/>
              <a:t>Safe enough to try (Research Based) vs Evidenced </a:t>
            </a:r>
            <a:r>
              <a:rPr lang="en" sz="2000"/>
              <a:t>Based</a:t>
            </a:r>
            <a:endParaRPr sz="2000"/>
          </a:p>
          <a:p>
            <a:pPr indent="-355600" lvl="0" marL="457200" rtl="0" algn="l">
              <a:spcBef>
                <a:spcPts val="600"/>
              </a:spcBef>
              <a:spcAft>
                <a:spcPts val="0"/>
              </a:spcAft>
              <a:buSzPts val="2000"/>
              <a:buChar char="●"/>
            </a:pPr>
            <a:r>
              <a:rPr lang="en" sz="2000"/>
              <a:t>In Redesign, we encourage you to test strategies that are ‘Safe enough to try’. That means you have done research, looked closely at your stakeholders, data, and resources, and determined that testing this strategy would be ‘safe’ and possibly highly impactful. </a:t>
            </a:r>
            <a:endParaRPr sz="2000"/>
          </a:p>
          <a:p>
            <a:pPr indent="-347980" lvl="1" marL="914400" rtl="0" algn="l">
              <a:spcBef>
                <a:spcPts val="0"/>
              </a:spcBef>
              <a:spcAft>
                <a:spcPts val="0"/>
              </a:spcAft>
              <a:buSzPts val="1880"/>
              <a:buChar char="○"/>
            </a:pPr>
            <a:r>
              <a:rPr lang="en" sz="2000"/>
              <a:t>That does not mean you can try </a:t>
            </a:r>
            <a:r>
              <a:rPr i="1" lang="en" sz="2000"/>
              <a:t>anything</a:t>
            </a:r>
            <a:r>
              <a:rPr lang="en" sz="2000"/>
              <a:t>. It means you try things that have been researched formally, or informally by your Goal Area Investigation Team, and demonstrate a potential for impact in your setting. </a:t>
            </a:r>
            <a:endParaRPr sz="2000"/>
          </a:p>
          <a:p>
            <a:pPr indent="-355600" lvl="0" marL="457200" rtl="0" algn="l">
              <a:spcBef>
                <a:spcPts val="0"/>
              </a:spcBef>
              <a:spcAft>
                <a:spcPts val="0"/>
              </a:spcAft>
              <a:buSzPts val="2000"/>
              <a:buChar char="●"/>
            </a:pPr>
            <a:r>
              <a:rPr lang="en" sz="2000"/>
              <a:t>Evidence Based means that the strategy has been validated to be effective through numerous studies. You can learn more about evidence based practices by exploring ‘</a:t>
            </a:r>
            <a:r>
              <a:rPr lang="en" sz="2000" u="sng">
                <a:solidFill>
                  <a:schemeClr val="hlink"/>
                </a:solidFill>
                <a:hlinkClick r:id="rId3"/>
              </a:rPr>
              <a:t>Wise Ways</a:t>
            </a:r>
            <a:r>
              <a:rPr lang="en" sz="2000"/>
              <a:t>’, ‘</a:t>
            </a:r>
            <a:r>
              <a:rPr lang="en" sz="2000" u="sng">
                <a:solidFill>
                  <a:schemeClr val="hlink"/>
                </a:solidFill>
                <a:hlinkClick r:id="rId4"/>
              </a:rPr>
              <a:t>What Works Clearinghouse</a:t>
            </a:r>
            <a:r>
              <a:rPr lang="en" sz="2000"/>
              <a:t>’ or </a:t>
            </a:r>
            <a:r>
              <a:rPr lang="en" sz="2000" u="sng">
                <a:solidFill>
                  <a:schemeClr val="hlink"/>
                </a:solidFill>
                <a:hlinkClick r:id="rId5"/>
              </a:rPr>
              <a:t>other</a:t>
            </a:r>
            <a:r>
              <a:rPr lang="en" sz="2000">
                <a:solidFill>
                  <a:schemeClr val="hlink"/>
                </a:solidFill>
                <a:uFill>
                  <a:noFill/>
                </a:uFill>
                <a:hlinkClick r:id="rId6"/>
              </a:rPr>
              <a:t> </a:t>
            </a:r>
            <a:br>
              <a:rPr lang="en" sz="2000"/>
            </a:br>
            <a:r>
              <a:rPr lang="en" sz="2000"/>
              <a:t>academic research bases. </a:t>
            </a: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graphicFrame>
        <p:nvGraphicFramePr>
          <p:cNvPr id="987" name="Google Shape;987;p139"/>
          <p:cNvGraphicFramePr/>
          <p:nvPr/>
        </p:nvGraphicFramePr>
        <p:xfrm>
          <a:off x="952500" y="127460"/>
          <a:ext cx="3000000" cy="3000000"/>
        </p:xfrm>
        <a:graphic>
          <a:graphicData uri="http://schemas.openxmlformats.org/drawingml/2006/table">
            <a:tbl>
              <a:tblPr>
                <a:noFill/>
                <a:tableStyleId>{8BA95A03-B756-4BE1-9157-9A1A9DF92E57}</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Reflection &amp; Goal Areas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Deeper Dive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can we use Design Thinking to Innovate?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we support Inquiry, Innovation, and Exploration?</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4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Discussion with District Leaders</a:t>
            </a:r>
            <a:endParaRPr/>
          </a:p>
        </p:txBody>
      </p:sp>
      <p:sp>
        <p:nvSpPr>
          <p:cNvPr id="993" name="Google Shape;993;p140"/>
          <p:cNvSpPr txBox="1"/>
          <p:nvPr>
            <p:ph idx="1" type="body"/>
          </p:nvPr>
        </p:nvSpPr>
        <p:spPr>
          <a:xfrm>
            <a:off x="628650" y="1369225"/>
            <a:ext cx="6383400" cy="3263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en"/>
              <a:t>What is negotiable? What is not negotiable?</a:t>
            </a:r>
            <a:endParaRPr/>
          </a:p>
          <a:p>
            <a:pPr indent="-317500" lvl="1" marL="914400" rtl="0" algn="l">
              <a:spcBef>
                <a:spcPts val="0"/>
              </a:spcBef>
              <a:spcAft>
                <a:spcPts val="0"/>
              </a:spcAft>
              <a:buSzPts val="1400"/>
              <a:buChar char="○"/>
            </a:pPr>
            <a:r>
              <a:rPr lang="en"/>
              <a:t>What is held tight? Loose?</a:t>
            </a:r>
            <a:endParaRPr/>
          </a:p>
          <a:p>
            <a:pPr indent="-317500" lvl="0" marL="457200" rtl="0" algn="l">
              <a:spcBef>
                <a:spcPts val="0"/>
              </a:spcBef>
              <a:spcAft>
                <a:spcPts val="0"/>
              </a:spcAft>
              <a:buSzPts val="1400"/>
              <a:buChar char="●"/>
            </a:pPr>
            <a:r>
              <a:rPr lang="en"/>
              <a:t>How might central office support enable more school autonomy? </a:t>
            </a:r>
            <a:endParaRPr/>
          </a:p>
          <a:p>
            <a:pPr indent="-317500" lvl="0" marL="457200" rtl="0" algn="l">
              <a:spcBef>
                <a:spcPts val="0"/>
              </a:spcBef>
              <a:spcAft>
                <a:spcPts val="0"/>
              </a:spcAft>
              <a:buSzPts val="1400"/>
              <a:buChar char="●"/>
            </a:pPr>
            <a:r>
              <a:rPr lang="en"/>
              <a:t>What would an efficient decentralized strategy look like? </a:t>
            </a:r>
            <a:endParaRPr/>
          </a:p>
          <a:p>
            <a:pPr indent="-317500" lvl="0" marL="457200" rtl="0" algn="l">
              <a:spcBef>
                <a:spcPts val="0"/>
              </a:spcBef>
              <a:spcAft>
                <a:spcPts val="0"/>
              </a:spcAft>
              <a:buSzPts val="1400"/>
              <a:buChar char="●"/>
            </a:pPr>
            <a:r>
              <a:rPr lang="en"/>
              <a:t>What does a plan/timeline for scaling innovation mean to us? </a:t>
            </a:r>
            <a:endParaRPr/>
          </a:p>
          <a:p>
            <a:pPr indent="-317500" lvl="0" marL="457200" rtl="0" algn="l">
              <a:spcBef>
                <a:spcPts val="0"/>
              </a:spcBef>
              <a:spcAft>
                <a:spcPts val="0"/>
              </a:spcAft>
              <a:buSzPts val="1400"/>
              <a:buChar char="●"/>
            </a:pPr>
            <a:r>
              <a:rPr lang="en"/>
              <a:t>Where might speed be useful? Why? </a:t>
            </a:r>
            <a:endParaRPr/>
          </a:p>
          <a:p>
            <a:pPr indent="-317500" lvl="0" marL="457200" rtl="0" algn="l">
              <a:spcBef>
                <a:spcPts val="0"/>
              </a:spcBef>
              <a:spcAft>
                <a:spcPts val="0"/>
              </a:spcAft>
              <a:buSzPts val="1400"/>
              <a:buChar char="●"/>
            </a:pPr>
            <a:r>
              <a:rPr lang="en"/>
              <a:t>Who will determine the pace of roll-out?</a:t>
            </a:r>
            <a:endParaRPr/>
          </a:p>
        </p:txBody>
      </p:sp>
      <p:sp>
        <p:nvSpPr>
          <p:cNvPr id="994" name="Google Shape;994;p140"/>
          <p:cNvSpPr txBox="1"/>
          <p:nvPr/>
        </p:nvSpPr>
        <p:spPr>
          <a:xfrm>
            <a:off x="7363650" y="1396375"/>
            <a:ext cx="1527000" cy="1662300"/>
          </a:xfrm>
          <a:prstGeom prst="rect">
            <a:avLst/>
          </a:prstGeom>
          <a:solidFill>
            <a:srgbClr val="9FC5E8"/>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Open Sans Light"/>
                <a:ea typeface="Open Sans Light"/>
                <a:cs typeface="Open Sans Light"/>
                <a:sym typeface="Open Sans Light"/>
              </a:rPr>
              <a:t>Supporting Resource: “</a:t>
            </a:r>
            <a:r>
              <a:rPr lang="en" sz="1600" u="sng">
                <a:solidFill>
                  <a:schemeClr val="accent5"/>
                </a:solidFill>
                <a:latin typeface="Open Sans Light"/>
                <a:ea typeface="Open Sans Light"/>
                <a:cs typeface="Open Sans Light"/>
                <a:sym typeface="Open Sans Light"/>
                <a:hlinkClick r:id="rId3">
                  <a:extLst>
                    <a:ext uri="{A12FA001-AC4F-418D-AE19-62706E023703}">
                      <ahyp:hlinkClr val="tx"/>
                    </a:ext>
                  </a:extLst>
                </a:hlinkClick>
              </a:rPr>
              <a:t>Look Both Ways</a:t>
            </a:r>
            <a:r>
              <a:rPr lang="en" sz="1600">
                <a:latin typeface="Open Sans Light"/>
                <a:ea typeface="Open Sans Light"/>
                <a:cs typeface="Open Sans Light"/>
                <a:sym typeface="Open Sans Light"/>
              </a:rPr>
              <a:t>”  (Initial focus is on Q1 and Q2).</a:t>
            </a:r>
            <a:endParaRPr sz="1600">
              <a:latin typeface="Open Sans Light"/>
              <a:ea typeface="Open Sans Light"/>
              <a:cs typeface="Open Sans Light"/>
              <a:sym typeface="Open Sans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41"/>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graphicFrame>
        <p:nvGraphicFramePr>
          <p:cNvPr id="1004" name="Google Shape;1004;p142"/>
          <p:cNvGraphicFramePr/>
          <p:nvPr/>
        </p:nvGraphicFramePr>
        <p:xfrm>
          <a:off x="952500" y="127460"/>
          <a:ext cx="3000000" cy="3000000"/>
        </p:xfrm>
        <a:graphic>
          <a:graphicData uri="http://schemas.openxmlformats.org/drawingml/2006/table">
            <a:tbl>
              <a:tblPr>
                <a:noFill/>
                <a:tableStyleId>{8BA95A03-B756-4BE1-9157-9A1A9DF92E57}</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Reflection &amp; Goal Areas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Deeper Dive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can we use Design Thinking to Innovate?</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we support Inquiry, Innovation, and Exploration?</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43"/>
          <p:cNvSpPr txBox="1"/>
          <p:nvPr>
            <p:ph type="title"/>
          </p:nvPr>
        </p:nvSpPr>
        <p:spPr>
          <a:xfrm>
            <a:off x="628650" y="1976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Turnkey &amp; School Planning Time</a:t>
            </a:r>
            <a:endParaRPr/>
          </a:p>
        </p:txBody>
      </p:sp>
      <p:sp>
        <p:nvSpPr>
          <p:cNvPr id="1010" name="Google Shape;1010;p143"/>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349250" lvl="0" marL="457200" rtl="0" algn="l">
              <a:spcBef>
                <a:spcPts val="800"/>
              </a:spcBef>
              <a:spcAft>
                <a:spcPts val="0"/>
              </a:spcAft>
              <a:buSzPts val="1900"/>
              <a:buChar char="➢"/>
            </a:pPr>
            <a:r>
              <a:rPr lang="en" sz="1900"/>
              <a:t>Redesign Principles</a:t>
            </a:r>
            <a:endParaRPr sz="1900"/>
          </a:p>
          <a:p>
            <a:pPr indent="-330200" lvl="1" marL="914400" rtl="0" algn="l">
              <a:spcBef>
                <a:spcPts val="0"/>
              </a:spcBef>
              <a:spcAft>
                <a:spcPts val="0"/>
              </a:spcAft>
              <a:buSzPts val="1600"/>
              <a:buChar char="■"/>
            </a:pPr>
            <a:r>
              <a:rPr lang="en" sz="1600"/>
              <a:t>Further Exploration</a:t>
            </a:r>
            <a:r>
              <a:rPr lang="en" sz="1600"/>
              <a:t> </a:t>
            </a:r>
            <a:endParaRPr sz="1600"/>
          </a:p>
          <a:p>
            <a:pPr indent="-349250" lvl="0" marL="457200" rtl="0" algn="l">
              <a:spcBef>
                <a:spcPts val="1000"/>
              </a:spcBef>
              <a:spcAft>
                <a:spcPts val="0"/>
              </a:spcAft>
              <a:buSzPts val="1900"/>
              <a:buChar char="➢"/>
            </a:pPr>
            <a:r>
              <a:rPr lang="en" sz="1900"/>
              <a:t>Design Thinking &amp; 4DX</a:t>
            </a:r>
            <a:endParaRPr sz="1900"/>
          </a:p>
          <a:p>
            <a:pPr indent="-330200" lvl="1" marL="914400" rtl="0" algn="l">
              <a:spcBef>
                <a:spcPts val="0"/>
              </a:spcBef>
              <a:spcAft>
                <a:spcPts val="0"/>
              </a:spcAft>
              <a:buSzPts val="1600"/>
              <a:buChar char="■"/>
            </a:pPr>
            <a:r>
              <a:rPr lang="en" sz="1600"/>
              <a:t>Goal Setting</a:t>
            </a:r>
            <a:endParaRPr sz="1600"/>
          </a:p>
          <a:p>
            <a:pPr indent="-330200" lvl="2" marL="1371600" rtl="0" algn="l">
              <a:spcBef>
                <a:spcPts val="0"/>
              </a:spcBef>
              <a:spcAft>
                <a:spcPts val="0"/>
              </a:spcAft>
              <a:buSzPts val="1600"/>
              <a:buChar char="■"/>
            </a:pPr>
            <a:r>
              <a:rPr lang="en" sz="1600"/>
              <a:t>Begin Workbook</a:t>
            </a:r>
            <a:endParaRPr sz="1600"/>
          </a:p>
          <a:p>
            <a:pPr indent="-330200" lvl="1" marL="914400" rtl="0" algn="l">
              <a:spcBef>
                <a:spcPts val="0"/>
              </a:spcBef>
              <a:spcAft>
                <a:spcPts val="0"/>
              </a:spcAft>
              <a:buSzPts val="1600"/>
              <a:buChar char="■"/>
            </a:pPr>
            <a:r>
              <a:rPr lang="en" sz="1600"/>
              <a:t>Perfect Day</a:t>
            </a:r>
            <a:endParaRPr sz="1600"/>
          </a:p>
          <a:p>
            <a:pPr indent="-330200" lvl="1" marL="914400" rtl="0" algn="l">
              <a:spcBef>
                <a:spcPts val="0"/>
              </a:spcBef>
              <a:spcAft>
                <a:spcPts val="0"/>
              </a:spcAft>
              <a:buSzPts val="1600"/>
              <a:buChar char="■"/>
            </a:pPr>
            <a:r>
              <a:rPr lang="en" sz="1600"/>
              <a:t>Goal Area Investigation Teams</a:t>
            </a:r>
            <a:endParaRPr sz="1600"/>
          </a:p>
          <a:p>
            <a:pPr indent="-330200" lvl="2" marL="1371600" rtl="0" algn="l">
              <a:spcBef>
                <a:spcPts val="0"/>
              </a:spcBef>
              <a:spcAft>
                <a:spcPts val="0"/>
              </a:spcAft>
              <a:buSzPts val="1600"/>
              <a:buChar char="■"/>
            </a:pPr>
            <a:r>
              <a:rPr lang="en" sz="1600"/>
              <a:t>Research, Visits, etc.</a:t>
            </a:r>
            <a:endParaRPr sz="1600"/>
          </a:p>
          <a:p>
            <a:pPr indent="-349250" lvl="0" marL="457200" rtl="0" algn="l">
              <a:spcBef>
                <a:spcPts val="1000"/>
              </a:spcBef>
              <a:spcAft>
                <a:spcPts val="0"/>
              </a:spcAft>
              <a:buSzPts val="1900"/>
              <a:buChar char="➢"/>
            </a:pPr>
            <a:r>
              <a:rPr lang="en" sz="1900"/>
              <a:t>District Conversations</a:t>
            </a:r>
            <a:endParaRPr sz="1900"/>
          </a:p>
          <a:p>
            <a:pPr indent="-330200" lvl="1" marL="914400" rtl="0" algn="l">
              <a:spcBef>
                <a:spcPts val="0"/>
              </a:spcBef>
              <a:spcAft>
                <a:spcPts val="0"/>
              </a:spcAft>
              <a:buSzPts val="1600"/>
              <a:buChar char="■"/>
            </a:pPr>
            <a:r>
              <a:rPr lang="en" sz="1600"/>
              <a:t>Establish Guardrails</a:t>
            </a:r>
            <a:endParaRPr sz="1600"/>
          </a:p>
          <a:p>
            <a:pPr indent="-349250" lvl="0" marL="457200" rtl="0" algn="l">
              <a:spcBef>
                <a:spcPts val="1000"/>
              </a:spcBef>
              <a:spcAft>
                <a:spcPts val="0"/>
              </a:spcAft>
              <a:buSzPts val="1900"/>
              <a:buChar char="➢"/>
            </a:pPr>
            <a:r>
              <a:rPr lang="en" sz="1900"/>
              <a:t>Feedback &amp; Communication </a:t>
            </a:r>
            <a:endParaRPr sz="1900"/>
          </a:p>
          <a:p>
            <a:pPr indent="-304800" lvl="1" marL="914400" rtl="0" algn="l">
              <a:spcBef>
                <a:spcPts val="0"/>
              </a:spcBef>
              <a:spcAft>
                <a:spcPts val="0"/>
              </a:spcAft>
              <a:buSzPts val="1200"/>
              <a:buChar char="○"/>
            </a:pPr>
            <a:r>
              <a:rPr lang="en" sz="1600"/>
              <a:t>Communication Plan </a:t>
            </a:r>
            <a:endParaRPr sz="1600"/>
          </a:p>
          <a:p>
            <a:pPr indent="-311150" lvl="1" marL="914400" rtl="0" algn="l">
              <a:spcBef>
                <a:spcPts val="0"/>
              </a:spcBef>
              <a:spcAft>
                <a:spcPts val="0"/>
              </a:spcAft>
              <a:buSzPts val="1300"/>
              <a:buChar char="○"/>
            </a:pPr>
            <a:r>
              <a:rPr lang="en" sz="1600"/>
              <a:t>Business/Community Engagement Plan </a:t>
            </a:r>
            <a:endParaRPr sz="1600"/>
          </a:p>
        </p:txBody>
      </p:sp>
      <p:sp>
        <p:nvSpPr>
          <p:cNvPr id="1011" name="Google Shape;1011;p143"/>
          <p:cNvSpPr/>
          <p:nvPr/>
        </p:nvSpPr>
        <p:spPr>
          <a:xfrm>
            <a:off x="6195127" y="1719120"/>
            <a:ext cx="2289300" cy="23367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43"/>
          <p:cNvSpPr txBox="1"/>
          <p:nvPr/>
        </p:nvSpPr>
        <p:spPr>
          <a:xfrm>
            <a:off x="6547863" y="2539236"/>
            <a:ext cx="1620000" cy="739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latin typeface="Roboto"/>
                <a:ea typeface="Roboto"/>
                <a:cs typeface="Roboto"/>
                <a:sym typeface="Roboto"/>
              </a:rPr>
              <a:t>Turnkey Considerations</a:t>
            </a:r>
            <a:endParaRPr sz="1600"/>
          </a:p>
        </p:txBody>
      </p:sp>
      <p:sp>
        <p:nvSpPr>
          <p:cNvPr id="1013" name="Google Shape;1013;p143"/>
          <p:cNvSpPr/>
          <p:nvPr/>
        </p:nvSpPr>
        <p:spPr>
          <a:xfrm rot="1830764">
            <a:off x="6118835" y="1652430"/>
            <a:ext cx="2437911" cy="2462981"/>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014" name="Google Shape;1014;p143"/>
          <p:cNvSpPr/>
          <p:nvPr/>
        </p:nvSpPr>
        <p:spPr>
          <a:xfrm flipH="1" rot="-1830764">
            <a:off x="6120704" y="1652430"/>
            <a:ext cx="2437911" cy="2462981"/>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15" name="Google Shape;1015;p143"/>
          <p:cNvSpPr/>
          <p:nvPr/>
        </p:nvSpPr>
        <p:spPr>
          <a:xfrm rot="-8064697">
            <a:off x="7171602" y="1593770"/>
            <a:ext cx="330519" cy="330519"/>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16" name="Google Shape;1016;p143"/>
          <p:cNvSpPr/>
          <p:nvPr/>
        </p:nvSpPr>
        <p:spPr>
          <a:xfrm flipH="1" rot="-8970115">
            <a:off x="6119899" y="1650841"/>
            <a:ext cx="2437195" cy="2462425"/>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43"/>
          <p:cNvSpPr/>
          <p:nvPr/>
        </p:nvSpPr>
        <p:spPr>
          <a:xfrm rot="-1046035">
            <a:off x="8167265" y="3268645"/>
            <a:ext cx="282371" cy="28709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018" name="Google Shape;1018;p143"/>
          <p:cNvSpPr/>
          <p:nvPr/>
        </p:nvSpPr>
        <p:spPr>
          <a:xfrm rot="6341032">
            <a:off x="6208446" y="3269662"/>
            <a:ext cx="334037" cy="328188"/>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9" name="Google Shape;1019;p143"/>
          <p:cNvGrpSpPr/>
          <p:nvPr/>
        </p:nvGrpSpPr>
        <p:grpSpPr>
          <a:xfrm>
            <a:off x="5552395" y="1530738"/>
            <a:ext cx="1175799" cy="669600"/>
            <a:chOff x="5552395" y="1987938"/>
            <a:chExt cx="1175799" cy="669600"/>
          </a:xfrm>
        </p:grpSpPr>
        <p:cxnSp>
          <p:nvCxnSpPr>
            <p:cNvPr id="1020" name="Google Shape;1020;p143"/>
            <p:cNvCxnSpPr/>
            <p:nvPr/>
          </p:nvCxnSpPr>
          <p:spPr>
            <a:xfrm>
              <a:off x="6294694" y="2311113"/>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1021" name="Google Shape;1021;p143"/>
            <p:cNvSpPr txBox="1"/>
            <p:nvPr/>
          </p:nvSpPr>
          <p:spPr>
            <a:xfrm>
              <a:off x="5552395" y="1987938"/>
              <a:ext cx="7395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300">
                  <a:latin typeface="Roboto"/>
                  <a:ea typeface="Roboto"/>
                  <a:cs typeface="Roboto"/>
                  <a:sym typeface="Roboto"/>
                </a:rPr>
                <a:t>WHAT</a:t>
              </a:r>
              <a:endParaRPr b="1" sz="1300">
                <a:latin typeface="Roboto"/>
                <a:ea typeface="Roboto"/>
                <a:cs typeface="Roboto"/>
                <a:sym typeface="Roboto"/>
              </a:endParaRPr>
            </a:p>
          </p:txBody>
        </p:sp>
      </p:grpSp>
      <p:grpSp>
        <p:nvGrpSpPr>
          <p:cNvPr id="1022" name="Google Shape;1022;p143"/>
          <p:cNvGrpSpPr/>
          <p:nvPr/>
        </p:nvGrpSpPr>
        <p:grpSpPr>
          <a:xfrm>
            <a:off x="8097901" y="1401725"/>
            <a:ext cx="1030688" cy="669600"/>
            <a:chOff x="5517319" y="1315125"/>
            <a:chExt cx="2984906" cy="669600"/>
          </a:xfrm>
        </p:grpSpPr>
        <p:cxnSp>
          <p:nvCxnSpPr>
            <p:cNvPr id="1023" name="Google Shape;1023;p143"/>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1024" name="Google Shape;1024;p143"/>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WHY</a:t>
              </a:r>
              <a:endParaRPr b="1" sz="1300">
                <a:latin typeface="Roboto"/>
                <a:ea typeface="Roboto"/>
                <a:cs typeface="Roboto"/>
                <a:sym typeface="Roboto"/>
              </a:endParaRPr>
            </a:p>
          </p:txBody>
        </p:sp>
      </p:grpSp>
      <p:grpSp>
        <p:nvGrpSpPr>
          <p:cNvPr id="1025" name="Google Shape;1025;p143"/>
          <p:cNvGrpSpPr/>
          <p:nvPr/>
        </p:nvGrpSpPr>
        <p:grpSpPr>
          <a:xfrm>
            <a:off x="6423725" y="3943521"/>
            <a:ext cx="1773300" cy="1104884"/>
            <a:chOff x="6499925" y="4400721"/>
            <a:chExt cx="1773300" cy="1104884"/>
          </a:xfrm>
        </p:grpSpPr>
        <p:cxnSp>
          <p:nvCxnSpPr>
            <p:cNvPr id="1026" name="Google Shape;1026;p143"/>
            <p:cNvCxnSpPr/>
            <p:nvPr/>
          </p:nvCxnSpPr>
          <p:spPr>
            <a:xfrm rot="10800000">
              <a:off x="7357866" y="4400721"/>
              <a:ext cx="0" cy="460500"/>
            </a:xfrm>
            <a:prstGeom prst="straightConnector1">
              <a:avLst/>
            </a:prstGeom>
            <a:noFill/>
            <a:ln cap="flat" cmpd="sng" w="19050">
              <a:solidFill>
                <a:schemeClr val="accent4"/>
              </a:solidFill>
              <a:prstDash val="solid"/>
              <a:round/>
              <a:headEnd len="med" w="med" type="oval"/>
              <a:tailEnd len="sm" w="sm" type="none"/>
            </a:ln>
          </p:spPr>
        </p:cxnSp>
        <p:sp>
          <p:nvSpPr>
            <p:cNvPr id="1027" name="Google Shape;1027;p143"/>
            <p:cNvSpPr txBox="1"/>
            <p:nvPr/>
          </p:nvSpPr>
          <p:spPr>
            <a:xfrm>
              <a:off x="6499925" y="4836005"/>
              <a:ext cx="1773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a:ea typeface="Roboto"/>
                  <a:cs typeface="Roboto"/>
                  <a:sym typeface="Roboto"/>
                </a:rPr>
                <a:t>HOW</a:t>
              </a:r>
              <a:endParaRPr b="1" sz="1300">
                <a:latin typeface="Roboto"/>
                <a:ea typeface="Roboto"/>
                <a:cs typeface="Roboto"/>
                <a:sym typeface="Roboto"/>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44"/>
          <p:cNvSpPr txBox="1"/>
          <p:nvPr>
            <p:ph idx="1" type="subTitle"/>
          </p:nvPr>
        </p:nvSpPr>
        <p:spPr>
          <a:xfrm>
            <a:off x="1143000" y="3244850"/>
            <a:ext cx="5610000" cy="778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Each school will share out loud. </a:t>
            </a:r>
            <a:endParaRPr/>
          </a:p>
        </p:txBody>
      </p:sp>
      <p:sp>
        <p:nvSpPr>
          <p:cNvPr id="1033" name="Google Shape;1033;p144"/>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Share your commitments between now and the next Training.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14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Upcoming Meeting Dates &amp; Reminders</a:t>
            </a:r>
            <a:endParaRPr/>
          </a:p>
        </p:txBody>
      </p:sp>
      <p:sp>
        <p:nvSpPr>
          <p:cNvPr id="1039" name="Google Shape;1039;p14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Designing the Rocket Day 3</a:t>
            </a:r>
            <a:endParaRPr/>
          </a:p>
          <a:p>
            <a:pPr indent="-317500" lvl="0" marL="457200" rtl="0" algn="l">
              <a:spcBef>
                <a:spcPts val="800"/>
              </a:spcBef>
              <a:spcAft>
                <a:spcPts val="0"/>
              </a:spcAft>
              <a:buSzPts val="1400"/>
              <a:buChar char="●"/>
            </a:pPr>
            <a:r>
              <a:rPr lang="en"/>
              <a:t>Shore Up: </a:t>
            </a:r>
            <a:endParaRPr/>
          </a:p>
          <a:p>
            <a:pPr indent="-317500" lvl="1" marL="914400" rtl="0" algn="l">
              <a:spcBef>
                <a:spcPts val="0"/>
              </a:spcBef>
              <a:spcAft>
                <a:spcPts val="0"/>
              </a:spcAft>
              <a:buSzPts val="1400"/>
              <a:buChar char="○"/>
            </a:pPr>
            <a:r>
              <a:rPr lang="en"/>
              <a:t>Goals</a:t>
            </a:r>
            <a:endParaRPr/>
          </a:p>
          <a:p>
            <a:pPr indent="-317500" lvl="2" marL="1371600" rtl="0" algn="l">
              <a:spcBef>
                <a:spcPts val="0"/>
              </a:spcBef>
              <a:spcAft>
                <a:spcPts val="0"/>
              </a:spcAft>
              <a:buSzPts val="1400"/>
              <a:buChar char="■"/>
            </a:pPr>
            <a:r>
              <a:rPr lang="en"/>
              <a:t>Lag Measures</a:t>
            </a:r>
            <a:endParaRPr/>
          </a:p>
          <a:p>
            <a:pPr indent="-317500" lvl="2" marL="1371600" rtl="0" algn="l">
              <a:spcBef>
                <a:spcPts val="0"/>
              </a:spcBef>
              <a:spcAft>
                <a:spcPts val="0"/>
              </a:spcAft>
              <a:buSzPts val="1400"/>
              <a:buChar char="■"/>
            </a:pPr>
            <a:r>
              <a:rPr lang="en"/>
              <a:t>Target Areas</a:t>
            </a:r>
            <a:endParaRPr/>
          </a:p>
          <a:p>
            <a:pPr indent="-317500" lvl="1" marL="914400" rtl="0" algn="l">
              <a:spcBef>
                <a:spcPts val="0"/>
              </a:spcBef>
              <a:spcAft>
                <a:spcPts val="0"/>
              </a:spcAft>
              <a:buSzPts val="1400"/>
              <a:buChar char="○"/>
            </a:pPr>
            <a:r>
              <a:rPr lang="en"/>
              <a:t>System Alignment</a:t>
            </a:r>
            <a:endParaRPr/>
          </a:p>
          <a:p>
            <a:pPr indent="-317500" lvl="1" marL="914400" rtl="0" algn="l">
              <a:spcBef>
                <a:spcPts val="0"/>
              </a:spcBef>
              <a:spcAft>
                <a:spcPts val="0"/>
              </a:spcAft>
              <a:buSzPts val="1400"/>
              <a:buChar char="○"/>
            </a:pPr>
            <a:r>
              <a:rPr lang="en"/>
              <a:t>Support for GAITs</a:t>
            </a:r>
            <a:endParaRPr/>
          </a:p>
          <a:p>
            <a:pPr indent="-317500" lvl="2" marL="1371600" rtl="0" algn="l">
              <a:spcBef>
                <a:spcPts val="0"/>
              </a:spcBef>
              <a:spcAft>
                <a:spcPts val="0"/>
              </a:spcAft>
              <a:buSzPts val="1400"/>
              <a:buChar char="■"/>
            </a:pPr>
            <a:r>
              <a:rPr lang="en"/>
              <a:t>Brainstorming</a:t>
            </a:r>
            <a:endParaRPr/>
          </a:p>
          <a:p>
            <a:pPr indent="-317500" lvl="2" marL="1371600" rtl="0" algn="l">
              <a:spcBef>
                <a:spcPts val="0"/>
              </a:spcBef>
              <a:spcAft>
                <a:spcPts val="0"/>
              </a:spcAft>
              <a:buSzPts val="1400"/>
              <a:buChar char="■"/>
            </a:pPr>
            <a:r>
              <a:rPr lang="en"/>
              <a:t>Research</a:t>
            </a:r>
            <a:endParaRPr/>
          </a:p>
          <a:p>
            <a:pPr indent="-317500" lvl="3" marL="1828800" rtl="0" algn="l">
              <a:spcBef>
                <a:spcPts val="0"/>
              </a:spcBef>
              <a:spcAft>
                <a:spcPts val="0"/>
              </a:spcAft>
              <a:buSzPts val="1400"/>
              <a:buChar char="●"/>
            </a:pPr>
            <a:r>
              <a:rPr lang="en"/>
              <a:t>Safe enough to try</a:t>
            </a:r>
            <a:endParaRPr/>
          </a:p>
          <a:p>
            <a:pPr indent="-317500" lvl="2" marL="1371600" rtl="0" algn="l">
              <a:spcBef>
                <a:spcPts val="0"/>
              </a:spcBef>
              <a:spcAft>
                <a:spcPts val="0"/>
              </a:spcAft>
              <a:buSzPts val="1400"/>
              <a:buChar char="■"/>
            </a:pPr>
            <a:r>
              <a:rPr lang="en"/>
              <a:t>Site-Visits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46"/>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SURVEY</a:t>
            </a:r>
            <a:endParaRPr>
              <a:solidFill>
                <a:schemeClr val="accent1"/>
              </a:solidFill>
            </a:endParaRPr>
          </a:p>
        </p:txBody>
      </p:sp>
      <p:sp>
        <p:nvSpPr>
          <p:cNvPr id="1046" name="Google Shape;1046;p146"/>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Please take the survey at the end of each training. Your feedback is incredibly valuable.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47"/>
          <p:cNvSpPr txBox="1"/>
          <p:nvPr>
            <p:ph type="title"/>
          </p:nvPr>
        </p:nvSpPr>
        <p:spPr>
          <a:xfrm>
            <a:off x="2971799" y="2857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Follow us on Twitter</a:t>
            </a:r>
            <a:endParaRPr/>
          </a:p>
        </p:txBody>
      </p:sp>
      <p:sp>
        <p:nvSpPr>
          <p:cNvPr id="1053" name="Google Shape;1053;p147"/>
          <p:cNvSpPr/>
          <p:nvPr>
            <p:ph idx="2" type="pic"/>
          </p:nvPr>
        </p:nvSpPr>
        <p:spPr>
          <a:xfrm>
            <a:off x="0" y="1885950"/>
            <a:ext cx="30150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lang="en">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indent="0" lvl="0" marL="0" rtl="0" algn="l">
              <a:spcBef>
                <a:spcPts val="0"/>
              </a:spcBef>
              <a:spcAft>
                <a:spcPts val="0"/>
              </a:spcAft>
              <a:buNone/>
            </a:pPr>
            <a:r>
              <a:t/>
            </a:r>
            <a:endParaRPr b="1">
              <a:solidFill>
                <a:srgbClr val="15284B"/>
              </a:solidFill>
              <a:latin typeface="Roboto"/>
              <a:ea typeface="Roboto"/>
              <a:cs typeface="Roboto"/>
              <a:sym typeface="Roboto"/>
            </a:endParaRPr>
          </a:p>
          <a:p>
            <a:pPr indent="0" lvl="0" marL="0" rtl="0" algn="l">
              <a:spcBef>
                <a:spcPts val="0"/>
              </a:spcBef>
              <a:spcAft>
                <a:spcPts val="0"/>
              </a:spcAft>
              <a:buNone/>
            </a:pPr>
            <a:r>
              <a:rPr b="1" lang="en">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indent="0" lvl="0" marL="0" rtl="0" algn="l">
              <a:spcBef>
                <a:spcPts val="0"/>
              </a:spcBef>
              <a:spcAft>
                <a:spcPts val="600"/>
              </a:spcAft>
              <a:buNone/>
            </a:pPr>
            <a:r>
              <a:t/>
            </a:r>
            <a:endParaRPr>
              <a:solidFill>
                <a:srgbClr val="15284B"/>
              </a:solidFill>
            </a:endParaRPr>
          </a:p>
        </p:txBody>
      </p:sp>
      <p:pic>
        <p:nvPicPr>
          <p:cNvPr id="1054" name="Google Shape;1054;p147"/>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94"/>
          <p:cNvSpPr txBox="1"/>
          <p:nvPr>
            <p:ph type="title"/>
          </p:nvPr>
        </p:nvSpPr>
        <p:spPr>
          <a:xfrm>
            <a:off x="14924" y="3924300"/>
            <a:ext cx="7589400" cy="677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6000">
                <a:solidFill>
                  <a:srgbClr val="FFA300"/>
                </a:solidFill>
              </a:rPr>
              <a:t>Objectives</a:t>
            </a:r>
            <a:endParaRPr b="1" sz="6000">
              <a:solidFill>
                <a:srgbClr val="FFA300"/>
              </a:solidFill>
            </a:endParaRPr>
          </a:p>
        </p:txBody>
      </p:sp>
      <p:grpSp>
        <p:nvGrpSpPr>
          <p:cNvPr id="529" name="Google Shape;529;p94"/>
          <p:cNvGrpSpPr/>
          <p:nvPr/>
        </p:nvGrpSpPr>
        <p:grpSpPr>
          <a:xfrm>
            <a:off x="-4" y="3108934"/>
            <a:ext cx="9143704" cy="748841"/>
            <a:chOff x="1593000" y="2322568"/>
            <a:chExt cx="5957975" cy="643500"/>
          </a:xfrm>
        </p:grpSpPr>
        <p:sp>
          <p:nvSpPr>
            <p:cNvPr id="530" name="Google Shape;530;p94"/>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31" name="Google Shape;531;p94"/>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32" name="Google Shape;532;p94"/>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33" name="Google Shape;533;p94"/>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Communicate with Stakeholders</a:t>
              </a:r>
              <a:endParaRPr sz="1700">
                <a:solidFill>
                  <a:srgbClr val="FFFFFF"/>
                </a:solidFill>
                <a:latin typeface="Roboto"/>
                <a:ea typeface="Roboto"/>
                <a:cs typeface="Roboto"/>
                <a:sym typeface="Roboto"/>
              </a:endParaRPr>
            </a:p>
          </p:txBody>
        </p:sp>
        <p:sp>
          <p:nvSpPr>
            <p:cNvPr id="534" name="Google Shape;534;p94"/>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35" name="Google Shape;535;p94"/>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05</a:t>
              </a:r>
              <a:endParaRPr sz="2500">
                <a:solidFill>
                  <a:srgbClr val="FFFFFF"/>
                </a:solidFill>
                <a:latin typeface="Roboto Thin"/>
                <a:ea typeface="Roboto Thin"/>
                <a:cs typeface="Roboto Thin"/>
                <a:sym typeface="Roboto Thin"/>
              </a:endParaRPr>
            </a:p>
          </p:txBody>
        </p:sp>
        <p:sp>
          <p:nvSpPr>
            <p:cNvPr id="536" name="Google Shape;536;p94"/>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Why, Who, How, and When</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Continue developing your plan</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Over communicate</a:t>
              </a:r>
              <a:endParaRPr sz="1100">
                <a:solidFill>
                  <a:srgbClr val="002060"/>
                </a:solidFill>
                <a:latin typeface="Roboto"/>
                <a:ea typeface="Roboto"/>
                <a:cs typeface="Roboto"/>
                <a:sym typeface="Roboto"/>
              </a:endParaRPr>
            </a:p>
          </p:txBody>
        </p:sp>
      </p:grpSp>
      <p:grpSp>
        <p:nvGrpSpPr>
          <p:cNvPr id="537" name="Google Shape;537;p94"/>
          <p:cNvGrpSpPr/>
          <p:nvPr/>
        </p:nvGrpSpPr>
        <p:grpSpPr>
          <a:xfrm>
            <a:off x="-4" y="2346859"/>
            <a:ext cx="9143704" cy="748841"/>
            <a:chOff x="1593000" y="2322568"/>
            <a:chExt cx="5957975" cy="643500"/>
          </a:xfrm>
        </p:grpSpPr>
        <p:sp>
          <p:nvSpPr>
            <p:cNvPr id="538" name="Google Shape;538;p94"/>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39" name="Google Shape;539;p94"/>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0" name="Google Shape;540;p94"/>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1" name="Google Shape;541;p94"/>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Set Up School Visits</a:t>
              </a:r>
              <a:endParaRPr sz="1700">
                <a:solidFill>
                  <a:srgbClr val="FFFFFF"/>
                </a:solidFill>
                <a:latin typeface="Roboto"/>
                <a:ea typeface="Roboto"/>
                <a:cs typeface="Roboto"/>
                <a:sym typeface="Roboto"/>
              </a:endParaRPr>
            </a:p>
          </p:txBody>
        </p:sp>
        <p:sp>
          <p:nvSpPr>
            <p:cNvPr id="542" name="Google Shape;542;p94"/>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3" name="Google Shape;543;p94"/>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04</a:t>
              </a:r>
              <a:endParaRPr sz="2500">
                <a:solidFill>
                  <a:srgbClr val="FFFFFF"/>
                </a:solidFill>
                <a:latin typeface="Roboto Thin"/>
                <a:ea typeface="Roboto Thin"/>
                <a:cs typeface="Roboto Thin"/>
                <a:sym typeface="Roboto Thin"/>
              </a:endParaRPr>
            </a:p>
          </p:txBody>
        </p:sp>
        <p:sp>
          <p:nvSpPr>
            <p:cNvPr id="544" name="Google Shape;544;p94"/>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Goal Areas, Investigation Teams, and Capacity</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In State, Out of State, and/or Virtual</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Set up a Why and Goals before each visit</a:t>
              </a:r>
              <a:endParaRPr sz="1100">
                <a:solidFill>
                  <a:srgbClr val="002060"/>
                </a:solidFill>
                <a:latin typeface="Roboto"/>
                <a:ea typeface="Roboto"/>
                <a:cs typeface="Roboto"/>
                <a:sym typeface="Roboto"/>
              </a:endParaRPr>
            </a:p>
          </p:txBody>
        </p:sp>
      </p:grpSp>
      <p:grpSp>
        <p:nvGrpSpPr>
          <p:cNvPr id="545" name="Google Shape;545;p94"/>
          <p:cNvGrpSpPr/>
          <p:nvPr/>
        </p:nvGrpSpPr>
        <p:grpSpPr>
          <a:xfrm>
            <a:off x="-4" y="1584752"/>
            <a:ext cx="9143704" cy="748841"/>
            <a:chOff x="1593000" y="2322568"/>
            <a:chExt cx="5957975" cy="643500"/>
          </a:xfrm>
        </p:grpSpPr>
        <p:sp>
          <p:nvSpPr>
            <p:cNvPr id="546" name="Google Shape;546;p94"/>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4"/>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4"/>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4"/>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4"/>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grpSp>
      <p:grpSp>
        <p:nvGrpSpPr>
          <p:cNvPr id="551" name="Google Shape;551;p94"/>
          <p:cNvGrpSpPr/>
          <p:nvPr/>
        </p:nvGrpSpPr>
        <p:grpSpPr>
          <a:xfrm>
            <a:off x="-4" y="822685"/>
            <a:ext cx="9143704" cy="1510820"/>
            <a:chOff x="1593000" y="2322568"/>
            <a:chExt cx="5957975" cy="1298290"/>
          </a:xfrm>
        </p:grpSpPr>
        <p:sp>
          <p:nvSpPr>
            <p:cNvPr id="552" name="Google Shape;552;p94"/>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3" name="Google Shape;553;p94"/>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4" name="Google Shape;554;p94"/>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5" name="Google Shape;555;p94"/>
            <p:cNvSpPr/>
            <p:nvPr/>
          </p:nvSpPr>
          <p:spPr>
            <a:xfrm>
              <a:off x="2342625" y="3054759"/>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Form Investigation Teams</a:t>
              </a:r>
              <a:endParaRPr sz="1700">
                <a:solidFill>
                  <a:srgbClr val="FFFFFF"/>
                </a:solidFill>
                <a:latin typeface="Roboto"/>
                <a:ea typeface="Roboto"/>
                <a:cs typeface="Roboto"/>
                <a:sym typeface="Roboto"/>
              </a:endParaRPr>
            </a:p>
          </p:txBody>
        </p:sp>
        <p:sp>
          <p:nvSpPr>
            <p:cNvPr id="556" name="Google Shape;556;p94"/>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7" name="Google Shape;557;p94"/>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02</a:t>
              </a:r>
              <a:endParaRPr sz="2500">
                <a:solidFill>
                  <a:srgbClr val="FFFFFF"/>
                </a:solidFill>
                <a:latin typeface="Roboto Thin"/>
                <a:ea typeface="Roboto Thin"/>
                <a:cs typeface="Roboto Thin"/>
                <a:sym typeface="Roboto Thin"/>
              </a:endParaRPr>
            </a:p>
          </p:txBody>
        </p:sp>
        <p:sp>
          <p:nvSpPr>
            <p:cNvPr id="558" name="Google Shape;558;p94"/>
            <p:cNvSpPr/>
            <p:nvPr/>
          </p:nvSpPr>
          <p:spPr>
            <a:xfrm>
              <a:off x="4387850" y="2978558"/>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Investigation teams based on Goal Areas </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Establish Roles on Investigation Teams</a:t>
              </a:r>
              <a:endParaRPr sz="1100">
                <a:solidFill>
                  <a:srgbClr val="002060"/>
                </a:solidFill>
                <a:latin typeface="Roboto"/>
                <a:ea typeface="Roboto"/>
                <a:cs typeface="Roboto"/>
                <a:sym typeface="Roboto"/>
              </a:endParaRPr>
            </a:p>
          </p:txBody>
        </p:sp>
      </p:grpSp>
      <p:grpSp>
        <p:nvGrpSpPr>
          <p:cNvPr id="559" name="Google Shape;559;p94"/>
          <p:cNvGrpSpPr/>
          <p:nvPr/>
        </p:nvGrpSpPr>
        <p:grpSpPr>
          <a:xfrm>
            <a:off x="-4" y="60600"/>
            <a:ext cx="9143704" cy="748841"/>
            <a:chOff x="1593000" y="2322568"/>
            <a:chExt cx="5957975" cy="643500"/>
          </a:xfrm>
        </p:grpSpPr>
        <p:sp>
          <p:nvSpPr>
            <p:cNvPr id="560" name="Google Shape;560;p94"/>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1" name="Google Shape;561;p94"/>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2" name="Google Shape;562;p94"/>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3" name="Google Shape;563;p94"/>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Learn the Redesign Process</a:t>
              </a:r>
              <a:endParaRPr sz="1700">
                <a:solidFill>
                  <a:srgbClr val="FFFFFF"/>
                </a:solidFill>
                <a:latin typeface="Roboto"/>
                <a:ea typeface="Roboto"/>
                <a:cs typeface="Roboto"/>
                <a:sym typeface="Roboto"/>
              </a:endParaRPr>
            </a:p>
          </p:txBody>
        </p:sp>
        <p:sp>
          <p:nvSpPr>
            <p:cNvPr id="564" name="Google Shape;564;p94"/>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5" name="Google Shape;565;p94"/>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01</a:t>
              </a:r>
              <a:endParaRPr sz="2500">
                <a:solidFill>
                  <a:srgbClr val="FFFFFF"/>
                </a:solidFill>
                <a:latin typeface="Roboto Thin"/>
                <a:ea typeface="Roboto Thin"/>
                <a:cs typeface="Roboto Thin"/>
                <a:sym typeface="Roboto Thin"/>
              </a:endParaRPr>
            </a:p>
          </p:txBody>
        </p:sp>
        <p:sp>
          <p:nvSpPr>
            <p:cNvPr id="566" name="Google Shape;566;p94"/>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Experience Design Thinking</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Empathize with your Students and Teachers</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Goal Areas based on Data</a:t>
              </a:r>
              <a:endParaRPr sz="1100">
                <a:solidFill>
                  <a:srgbClr val="002060"/>
                </a:solidFill>
                <a:latin typeface="Roboto"/>
                <a:ea typeface="Roboto"/>
                <a:cs typeface="Roboto"/>
                <a:sym typeface="Roboto"/>
              </a:endParaRPr>
            </a:p>
          </p:txBody>
        </p:sp>
      </p:grpSp>
      <p:sp>
        <p:nvSpPr>
          <p:cNvPr id="567" name="Google Shape;567;p94"/>
          <p:cNvSpPr/>
          <p:nvPr/>
        </p:nvSpPr>
        <p:spPr>
          <a:xfrm>
            <a:off x="1150446" y="912803"/>
            <a:ext cx="2978400" cy="57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Strategies to Prototype (Principles)</a:t>
            </a:r>
            <a:endParaRPr sz="1800">
              <a:solidFill>
                <a:srgbClr val="FFFFFF"/>
              </a:solidFill>
              <a:latin typeface="Roboto"/>
              <a:ea typeface="Roboto"/>
              <a:cs typeface="Roboto"/>
              <a:sym typeface="Roboto"/>
            </a:endParaRPr>
          </a:p>
        </p:txBody>
      </p:sp>
      <p:sp>
        <p:nvSpPr>
          <p:cNvPr id="568" name="Google Shape;568;p94"/>
          <p:cNvSpPr/>
          <p:nvPr/>
        </p:nvSpPr>
        <p:spPr>
          <a:xfrm>
            <a:off x="4289250" y="824125"/>
            <a:ext cx="4854600" cy="747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Research and understand the 4 Redesign Principles (what, why, and how) </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Compile list of possible Strategies</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ID how many strategies to research for possible prototyping</a:t>
            </a:r>
            <a:endParaRPr sz="1100">
              <a:solidFill>
                <a:srgbClr val="00206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5"/>
          <p:cNvSpPr txBox="1"/>
          <p:nvPr>
            <p:ph type="title"/>
          </p:nvPr>
        </p:nvSpPr>
        <p:spPr>
          <a:xfrm>
            <a:off x="555750" y="892600"/>
            <a:ext cx="80325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Designing the Rocket</a:t>
            </a:r>
            <a:endParaRPr sz="3000"/>
          </a:p>
        </p:txBody>
      </p:sp>
      <p:sp>
        <p:nvSpPr>
          <p:cNvPr id="575" name="Google Shape;575;p95"/>
          <p:cNvSpPr/>
          <p:nvPr>
            <p:ph idx="2" type="dgm"/>
          </p:nvPr>
        </p:nvSpPr>
        <p:spPr>
          <a:xfrm>
            <a:off x="217050" y="1477300"/>
            <a:ext cx="87099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1600">
                <a:solidFill>
                  <a:schemeClr val="accent2"/>
                </a:solidFill>
                <a:latin typeface="Roboto Light"/>
                <a:ea typeface="Roboto Light"/>
                <a:cs typeface="Roboto Light"/>
                <a:sym typeface="Roboto Light"/>
              </a:rPr>
              <a:t>Your </a:t>
            </a:r>
            <a:r>
              <a:rPr lang="en" sz="1600">
                <a:solidFill>
                  <a:schemeClr val="accent2"/>
                </a:solidFill>
                <a:latin typeface="Roboto Light"/>
                <a:ea typeface="Roboto Light"/>
                <a:cs typeface="Roboto Light"/>
                <a:sym typeface="Roboto Light"/>
              </a:rPr>
              <a:t>Vision for Education </a:t>
            </a:r>
            <a:endParaRPr sz="16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accent5"/>
                </a:solidFill>
                <a:latin typeface="Roboto Light"/>
                <a:ea typeface="Roboto Light"/>
                <a:cs typeface="Roboto Light"/>
                <a:sym typeface="Roboto Light"/>
              </a:rPr>
              <a:t>Learn the Redesign Process</a:t>
            </a:r>
            <a:r>
              <a:rPr lang="en" sz="1600">
                <a:solidFill>
                  <a:schemeClr val="accent5"/>
                </a:solidFill>
                <a:latin typeface="Roboto Light"/>
                <a:ea typeface="Roboto Light"/>
                <a:cs typeface="Roboto Light"/>
                <a:sym typeface="Roboto Light"/>
              </a:rPr>
              <a:t>		Research Goal Areas		Engage Stakeholders</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													&amp; Communicate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-Design Thinking Challenge		-Identify Goal </a:t>
            </a:r>
            <a:r>
              <a:rPr lang="en" sz="1600">
                <a:solidFill>
                  <a:srgbClr val="B45F06"/>
                </a:solidFill>
                <a:latin typeface="Roboto Light"/>
                <a:ea typeface="Roboto Light"/>
                <a:cs typeface="Roboto Light"/>
                <a:sym typeface="Roboto Light"/>
              </a:rPr>
              <a:t>Areas</a:t>
            </a:r>
            <a:r>
              <a:rPr lang="en" sz="1600">
                <a:solidFill>
                  <a:srgbClr val="B45F06"/>
                </a:solidFill>
                <a:latin typeface="Roboto Light"/>
                <a:ea typeface="Roboto Light"/>
                <a:cs typeface="Roboto Light"/>
                <a:sym typeface="Roboto Light"/>
              </a:rPr>
              <a:t> 			-Build a Purposeful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-Introduce 4DX					-Develop Investigation		 Community</a:t>
            </a:r>
            <a:endParaRPr sz="1600">
              <a:solidFill>
                <a:srgbClr val="B45F06"/>
              </a:solidFill>
              <a:latin typeface="Roboto Light"/>
              <a:ea typeface="Roboto Light"/>
              <a:cs typeface="Roboto Light"/>
              <a:sym typeface="Roboto Light"/>
            </a:endParaRPr>
          </a:p>
          <a:p>
            <a:pPr indent="457200" lvl="0" marL="457200" rtl="0" algn="l">
              <a:spcBef>
                <a:spcPts val="0"/>
              </a:spcBef>
              <a:spcAft>
                <a:spcPts val="0"/>
              </a:spcAft>
              <a:buNone/>
            </a:pPr>
            <a:r>
              <a:rPr lang="en" sz="1600">
                <a:solidFill>
                  <a:srgbClr val="B45F06"/>
                </a:solidFill>
                <a:latin typeface="Roboto Light"/>
                <a:ea typeface="Roboto Light"/>
                <a:cs typeface="Roboto Light"/>
                <a:sym typeface="Roboto Light"/>
              </a:rPr>
              <a:t>					 Teams					-Mobilize Others</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-Research 4 Principles		-Communication Plan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-Take Inventory				-Business Plan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-Identify Strategies to </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Prototype</a:t>
            </a:r>
            <a:endParaRPr sz="1600">
              <a:solidFill>
                <a:srgbClr val="B45F06"/>
              </a:solidFill>
              <a:latin typeface="Roboto Light"/>
              <a:ea typeface="Roboto Light"/>
              <a:cs typeface="Roboto Light"/>
              <a:sym typeface="Roboto Light"/>
            </a:endParaRPr>
          </a:p>
        </p:txBody>
      </p:sp>
      <p:sp>
        <p:nvSpPr>
          <p:cNvPr id="576" name="Google Shape;576;p95"/>
          <p:cNvSpPr/>
          <p:nvPr/>
        </p:nvSpPr>
        <p:spPr>
          <a:xfrm>
            <a:off x="1061725" y="134329"/>
            <a:ext cx="1617900" cy="531600"/>
          </a:xfrm>
          <a:prstGeom prst="ellipse">
            <a:avLst/>
          </a:prstGeom>
          <a:solidFill>
            <a:srgbClr val="15284B"/>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577" name="Google Shape;577;p95"/>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578" name="Google Shape;578;p95"/>
          <p:cNvSpPr/>
          <p:nvPr/>
        </p:nvSpPr>
        <p:spPr>
          <a:xfrm>
            <a:off x="4663497" y="118800"/>
            <a:ext cx="1617900" cy="531600"/>
          </a:xfrm>
          <a:prstGeom prst="ellipse">
            <a:avLst/>
          </a:prstGeom>
          <a:solidFill>
            <a:srgbClr val="FFA400"/>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579" name="Google Shape;579;p95"/>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96"/>
          <p:cNvSpPr txBox="1"/>
          <p:nvPr>
            <p:ph type="title"/>
          </p:nvPr>
        </p:nvSpPr>
        <p:spPr>
          <a:xfrm>
            <a:off x="718687" y="127209"/>
            <a:ext cx="8093100" cy="5541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dk1"/>
              </a:buClr>
              <a:buSzPts val="3600"/>
              <a:buFont typeface="Arial Narrow"/>
              <a:buNone/>
            </a:pPr>
            <a:r>
              <a:rPr i="0" lang="en" sz="3600" u="none" cap="none" strike="noStrike">
                <a:solidFill>
                  <a:schemeClr val="dk1"/>
                </a:solidFill>
                <a:latin typeface="Open Sans SemiBold"/>
                <a:ea typeface="Open Sans SemiBold"/>
                <a:cs typeface="Open Sans SemiBold"/>
                <a:sym typeface="Open Sans SemiBold"/>
              </a:rPr>
              <a:t>TURNKEY PROCESS</a:t>
            </a:r>
            <a:endParaRPr i="0" sz="3600" u="none" cap="none" strike="noStrike">
              <a:solidFill>
                <a:schemeClr val="dk1"/>
              </a:solidFill>
              <a:latin typeface="Open Sans SemiBold"/>
              <a:ea typeface="Open Sans SemiBold"/>
              <a:cs typeface="Open Sans SemiBold"/>
              <a:sym typeface="Open Sans SemiBold"/>
            </a:endParaRPr>
          </a:p>
        </p:txBody>
      </p:sp>
      <p:grpSp>
        <p:nvGrpSpPr>
          <p:cNvPr id="585" name="Google Shape;585;p96"/>
          <p:cNvGrpSpPr/>
          <p:nvPr/>
        </p:nvGrpSpPr>
        <p:grpSpPr>
          <a:xfrm>
            <a:off x="804462" y="508377"/>
            <a:ext cx="7382700" cy="3922015"/>
            <a:chOff x="-29362" y="110374"/>
            <a:chExt cx="7222363" cy="4230412"/>
          </a:xfrm>
        </p:grpSpPr>
        <p:sp>
          <p:nvSpPr>
            <p:cNvPr id="586" name="Google Shape;586;p96"/>
            <p:cNvSpPr/>
            <p:nvPr/>
          </p:nvSpPr>
          <p:spPr>
            <a:xfrm>
              <a:off x="256029" y="110374"/>
              <a:ext cx="2244900" cy="12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6"/>
            <p:cNvSpPr/>
            <p:nvPr/>
          </p:nvSpPr>
          <p:spPr>
            <a:xfrm>
              <a:off x="2790754" y="570073"/>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6"/>
            <p:cNvSpPr/>
            <p:nvPr/>
          </p:nvSpPr>
          <p:spPr>
            <a:xfrm>
              <a:off x="2882326" y="494058"/>
              <a:ext cx="1574700" cy="1575000"/>
            </a:xfrm>
            <a:custGeom>
              <a:rect b="b" l="l" r="r" t="t"/>
              <a:pathLst>
                <a:path extrusionOk="0" h="120000" w="12000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6"/>
            <p:cNvSpPr/>
            <p:nvPr/>
          </p:nvSpPr>
          <p:spPr>
            <a:xfrm>
              <a:off x="4450456" y="1207456"/>
              <a:ext cx="2708100" cy="9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6"/>
            <p:cNvSpPr txBox="1"/>
            <p:nvPr/>
          </p:nvSpPr>
          <p:spPr>
            <a:xfrm>
              <a:off x="4450456" y="796497"/>
              <a:ext cx="2708100" cy="9780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Regional Training Team </a:t>
              </a:r>
              <a:r>
                <a:rPr b="0" i="0" lang="en" sz="1400" u="none" cap="none" strike="noStrike">
                  <a:solidFill>
                    <a:schemeClr val="dk1"/>
                  </a:solidFill>
                  <a:latin typeface="Arial Narrow"/>
                  <a:ea typeface="Arial Narrow"/>
                  <a:cs typeface="Arial Narrow"/>
                  <a:sym typeface="Arial Narrow"/>
                </a:rPr>
                <a:t>will experience workshop + modify turnkey materials to train the School redesign Teams in their service centers</a:t>
              </a:r>
              <a:endParaRPr b="0" i="0" sz="1400" u="none" cap="none" strike="noStrike">
                <a:solidFill>
                  <a:schemeClr val="dk1"/>
                </a:solidFill>
                <a:latin typeface="Arial Narrow"/>
                <a:ea typeface="Arial Narrow"/>
                <a:cs typeface="Arial Narrow"/>
                <a:sym typeface="Arial Narrow"/>
              </a:endParaRPr>
            </a:p>
          </p:txBody>
        </p:sp>
        <p:sp>
          <p:nvSpPr>
            <p:cNvPr id="591" name="Google Shape;591;p96"/>
            <p:cNvSpPr/>
            <p:nvPr/>
          </p:nvSpPr>
          <p:spPr>
            <a:xfrm>
              <a:off x="3230005" y="1476761"/>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6"/>
            <p:cNvSpPr txBox="1"/>
            <p:nvPr/>
          </p:nvSpPr>
          <p:spPr>
            <a:xfrm>
              <a:off x="3230005" y="1065802"/>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593" name="Google Shape;593;p96"/>
            <p:cNvSpPr/>
            <p:nvPr/>
          </p:nvSpPr>
          <p:spPr>
            <a:xfrm>
              <a:off x="2295758" y="1648992"/>
              <a:ext cx="1574700" cy="1575000"/>
            </a:xfrm>
            <a:custGeom>
              <a:rect b="b" l="l" r="r" t="t"/>
              <a:pathLst>
                <a:path extrusionOk="0" h="120000" w="12000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6"/>
            <p:cNvSpPr/>
            <p:nvPr/>
          </p:nvSpPr>
          <p:spPr>
            <a:xfrm>
              <a:off x="119728" y="2185207"/>
              <a:ext cx="2411700" cy="11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6"/>
            <p:cNvSpPr txBox="1"/>
            <p:nvPr/>
          </p:nvSpPr>
          <p:spPr>
            <a:xfrm>
              <a:off x="-29362" y="1774248"/>
              <a:ext cx="2411700" cy="11646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Redesign Team </a:t>
              </a:r>
              <a:r>
                <a:rPr b="0" i="0" lang="en" sz="1400" u="none" cap="none" strike="noStrik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b="0" i="0" sz="1400" u="none" cap="none" strike="noStrike">
                <a:solidFill>
                  <a:schemeClr val="dk1"/>
                </a:solidFill>
                <a:latin typeface="Arial Narrow"/>
                <a:ea typeface="Arial Narrow"/>
                <a:cs typeface="Arial Narrow"/>
                <a:sym typeface="Arial Narrow"/>
              </a:endParaRPr>
            </a:p>
          </p:txBody>
        </p:sp>
        <p:sp>
          <p:nvSpPr>
            <p:cNvPr id="596" name="Google Shape;596;p96"/>
            <p:cNvSpPr/>
            <p:nvPr/>
          </p:nvSpPr>
          <p:spPr>
            <a:xfrm>
              <a:off x="2790754" y="2383449"/>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6"/>
            <p:cNvSpPr txBox="1"/>
            <p:nvPr/>
          </p:nvSpPr>
          <p:spPr>
            <a:xfrm>
              <a:off x="2641664" y="2219065"/>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598" name="Google Shape;598;p96"/>
            <p:cNvSpPr/>
            <p:nvPr/>
          </p:nvSpPr>
          <p:spPr>
            <a:xfrm>
              <a:off x="2994281" y="2987186"/>
              <a:ext cx="1353000" cy="1353600"/>
            </a:xfrm>
            <a:prstGeom prst="blockArc">
              <a:avLst>
                <a:gd fmla="val 13500000" name="adj1"/>
                <a:gd fmla="val 10800000" name="adj2"/>
                <a:gd fmla="val 12740" name="adj3"/>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6"/>
            <p:cNvSpPr/>
            <p:nvPr/>
          </p:nvSpPr>
          <p:spPr>
            <a:xfrm>
              <a:off x="4434501" y="2825496"/>
              <a:ext cx="2758500" cy="13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6"/>
            <p:cNvSpPr txBox="1"/>
            <p:nvPr/>
          </p:nvSpPr>
          <p:spPr>
            <a:xfrm>
              <a:off x="4434501" y="2989880"/>
              <a:ext cx="2758500" cy="13137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teams</a:t>
              </a:r>
              <a:r>
                <a:rPr b="0" i="0" lang="en" sz="1400" u="none" cap="none" strike="noStrik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b="0" i="0" sz="1400" u="none" cap="none" strike="noStrike">
                <a:solidFill>
                  <a:schemeClr val="dk1"/>
                </a:solidFill>
                <a:latin typeface="Arial Narrow"/>
                <a:ea typeface="Arial Narrow"/>
                <a:cs typeface="Arial Narrow"/>
                <a:sym typeface="Arial Narrow"/>
              </a:endParaRPr>
            </a:p>
            <a:p>
              <a:pPr indent="-25400" lvl="1" marL="114300" marR="0" rtl="0" algn="l">
                <a:lnSpc>
                  <a:spcPct val="90000"/>
                </a:lnSpc>
                <a:spcBef>
                  <a:spcPts val="210"/>
                </a:spcBef>
                <a:spcAft>
                  <a:spcPts val="0"/>
                </a:spcAft>
                <a:buClr>
                  <a:schemeClr val="dk1"/>
                </a:buClr>
                <a:buSzPts val="1400"/>
                <a:buFont typeface="Arial Narrow"/>
                <a:buNone/>
              </a:pPr>
              <a:r>
                <a:t/>
              </a:r>
              <a:endParaRPr b="0" i="0" sz="1400" u="none" cap="none" strike="noStrike">
                <a:solidFill>
                  <a:schemeClr val="dk1"/>
                </a:solidFill>
                <a:latin typeface="Arial Narrow"/>
                <a:ea typeface="Arial Narrow"/>
                <a:cs typeface="Arial Narrow"/>
                <a:sym typeface="Arial Narrow"/>
              </a:endParaRPr>
            </a:p>
          </p:txBody>
        </p:sp>
        <p:sp>
          <p:nvSpPr>
            <p:cNvPr id="601" name="Google Shape;601;p96"/>
            <p:cNvSpPr/>
            <p:nvPr/>
          </p:nvSpPr>
          <p:spPr>
            <a:xfrm>
              <a:off x="3127247" y="3290137"/>
              <a:ext cx="10842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6"/>
            <p:cNvSpPr txBox="1"/>
            <p:nvPr/>
          </p:nvSpPr>
          <p:spPr>
            <a:xfrm>
              <a:off x="3127247" y="3454521"/>
              <a:ext cx="1084200" cy="439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97"/>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 name="Google Shape;608;p97"/>
          <p:cNvGrpSpPr/>
          <p:nvPr/>
        </p:nvGrpSpPr>
        <p:grpSpPr>
          <a:xfrm>
            <a:off x="635917" y="857925"/>
            <a:ext cx="2976551" cy="669600"/>
            <a:chOff x="635917" y="1315125"/>
            <a:chExt cx="2976551" cy="669600"/>
          </a:xfrm>
        </p:grpSpPr>
        <p:cxnSp>
          <p:nvCxnSpPr>
            <p:cNvPr id="609" name="Google Shape;609;p97"/>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610" name="Google Shape;610;p97"/>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611" name="Google Shape;611;p97"/>
          <p:cNvGrpSpPr/>
          <p:nvPr/>
        </p:nvGrpSpPr>
        <p:grpSpPr>
          <a:xfrm>
            <a:off x="5517319" y="857925"/>
            <a:ext cx="2984906" cy="669600"/>
            <a:chOff x="5517319" y="1315125"/>
            <a:chExt cx="2984906" cy="669600"/>
          </a:xfrm>
        </p:grpSpPr>
        <p:cxnSp>
          <p:nvCxnSpPr>
            <p:cNvPr id="612" name="Google Shape;612;p97"/>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613" name="Google Shape;613;p97"/>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614" name="Google Shape;614;p97"/>
          <p:cNvGrpSpPr/>
          <p:nvPr/>
        </p:nvGrpSpPr>
        <p:grpSpPr>
          <a:xfrm>
            <a:off x="3056025" y="3077940"/>
            <a:ext cx="2955600" cy="1143785"/>
            <a:chOff x="3056025" y="3535140"/>
            <a:chExt cx="2955600" cy="1143785"/>
          </a:xfrm>
        </p:grpSpPr>
        <p:cxnSp>
          <p:nvCxnSpPr>
            <p:cNvPr id="615" name="Google Shape;615;p97"/>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616" name="Google Shape;616;p97"/>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617" name="Google Shape;617;p97"/>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618" name="Google Shape;618;p97"/>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19" name="Google Shape;619;p97"/>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0" name="Google Shape;620;p97"/>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1" name="Google Shape;621;p97"/>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7"/>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3" name="Google Shape;623;p97"/>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