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6" r:id="rId4"/>
    <p:sldMasterId id="2147484142" r:id="rId5"/>
  </p:sldMasterIdLst>
  <p:notesMasterIdLst>
    <p:notesMasterId r:id="rId18"/>
  </p:notesMasterIdLst>
  <p:handoutMasterIdLst>
    <p:handoutMasterId r:id="rId19"/>
  </p:handoutMasterIdLst>
  <p:sldIdLst>
    <p:sldId id="1374" r:id="rId6"/>
    <p:sldId id="1402" r:id="rId7"/>
    <p:sldId id="1431" r:id="rId8"/>
    <p:sldId id="1397" r:id="rId9"/>
    <p:sldId id="1400" r:id="rId10"/>
    <p:sldId id="1437" r:id="rId11"/>
    <p:sldId id="1396" r:id="rId12"/>
    <p:sldId id="1434" r:id="rId13"/>
    <p:sldId id="256" r:id="rId14"/>
    <p:sldId id="1440" r:id="rId15"/>
    <p:sldId id="1432" r:id="rId16"/>
    <p:sldId id="605" r:id="rId17"/>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0FB92"/>
    <a:srgbClr val="C2DF87"/>
    <a:srgbClr val="40B4E5"/>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583" autoAdjust="0"/>
    <p:restoredTop sz="86430" autoAdjust="0"/>
  </p:normalViewPr>
  <p:slideViewPr>
    <p:cSldViewPr>
      <p:cViewPr varScale="1">
        <p:scale>
          <a:sx n="201" d="100"/>
          <a:sy n="201" d="100"/>
        </p:scale>
        <p:origin x="1456" y="200"/>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5F25-0745-468B-90C6-6097EC690A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76DDF94-1932-4130-AA41-81DAD3D9F951}">
      <dgm:prSet phldrT="[Text]" custT="1"/>
      <dgm:spPr>
        <a:ln w="19050">
          <a:solidFill>
            <a:schemeClr val="accent1"/>
          </a:solidFill>
        </a:ln>
      </dgm:spPr>
      <dgm:t>
        <a:bodyPr/>
        <a:lstStyle/>
        <a:p>
          <a:r>
            <a:rPr lang="en-US" sz="2600" b="1" dirty="0"/>
            <a:t>Navigating Change 2020 Oversight Committee Leads:</a:t>
          </a:r>
        </a:p>
        <a:p>
          <a:r>
            <a:rPr lang="en-US" sz="2600" b="0" dirty="0"/>
            <a:t>Cory Gibson, 262 Valley Center</a:t>
          </a:r>
        </a:p>
        <a:p>
          <a:r>
            <a:rPr lang="en-US" sz="2600" b="0" dirty="0"/>
            <a:t>Shannon Ralph, 231 Gardner-Edgerton</a:t>
          </a:r>
        </a:p>
      </dgm:t>
    </dgm:pt>
    <dgm:pt modelId="{D667672A-5F88-418D-9849-1CF60CBA6D39}" type="parTrans" cxnId="{56FFD8A5-C804-407B-A7C5-8F667C4F65D7}">
      <dgm:prSet/>
      <dgm:spPr/>
      <dgm:t>
        <a:bodyPr/>
        <a:lstStyle/>
        <a:p>
          <a:endParaRPr lang="en-US"/>
        </a:p>
      </dgm:t>
    </dgm:pt>
    <dgm:pt modelId="{01947FDB-31C2-4A33-A009-DE1F54F56BF8}" type="sibTrans" cxnId="{56FFD8A5-C804-407B-A7C5-8F667C4F65D7}">
      <dgm:prSet/>
      <dgm:spPr/>
      <dgm:t>
        <a:bodyPr/>
        <a:lstStyle/>
        <a:p>
          <a:endParaRPr lang="en-US"/>
        </a:p>
      </dgm:t>
    </dgm:pt>
    <dgm:pt modelId="{49BC66E7-8D93-4175-9F48-F1ED476313EA}">
      <dgm:prSet phldrT="[Text]" custT="1"/>
      <dgm:spPr>
        <a:ln w="19050">
          <a:solidFill>
            <a:schemeClr val="accent1"/>
          </a:solidFill>
        </a:ln>
      </dgm:spPr>
      <dgm:t>
        <a:bodyPr/>
        <a:lstStyle/>
        <a:p>
          <a:r>
            <a:rPr lang="en-US" sz="1600" b="1" dirty="0"/>
            <a:t>Implementation Team Leads:</a:t>
          </a:r>
        </a:p>
        <a:p>
          <a:r>
            <a:rPr lang="en-US" sz="1600" dirty="0"/>
            <a:t>(PreK-2) Rachel Meenen, 267 Renwick</a:t>
          </a:r>
        </a:p>
        <a:p>
          <a:r>
            <a:rPr lang="en-US" sz="1600" dirty="0"/>
            <a:t>(3-5) April Baugh, 443 Dodge City</a:t>
          </a:r>
        </a:p>
        <a:p>
          <a:r>
            <a:rPr lang="en-US" sz="1600" dirty="0"/>
            <a:t>(6-8) Keil Hileman, 232 De Soto</a:t>
          </a:r>
        </a:p>
        <a:p>
          <a:r>
            <a:rPr lang="en-US" sz="1600" dirty="0"/>
            <a:t>(9-12) Nathan McAlister, 345 Seaman</a:t>
          </a:r>
        </a:p>
      </dgm:t>
    </dgm:pt>
    <dgm:pt modelId="{D976F7DF-3BA9-476F-86F1-398214254CBA}" type="parTrans" cxnId="{004858BF-1A89-40F5-A4ED-C5CC0291FE9D}">
      <dgm:prSet/>
      <dgm:spPr/>
      <dgm:t>
        <a:bodyPr/>
        <a:lstStyle/>
        <a:p>
          <a:endParaRPr lang="en-US"/>
        </a:p>
      </dgm:t>
    </dgm:pt>
    <dgm:pt modelId="{4AA0AE1A-B1C9-48D5-B7F1-41B1692A6570}" type="sibTrans" cxnId="{004858BF-1A89-40F5-A4ED-C5CC0291FE9D}">
      <dgm:prSet/>
      <dgm:spPr/>
      <dgm:t>
        <a:bodyPr/>
        <a:lstStyle/>
        <a:p>
          <a:endParaRPr lang="en-US"/>
        </a:p>
      </dgm:t>
    </dgm:pt>
    <dgm:pt modelId="{BF286484-7518-4BF1-A79F-24EAE1549765}">
      <dgm:prSet phldrT="[Text]" custT="1"/>
      <dgm:spPr>
        <a:ln w="19050">
          <a:solidFill>
            <a:schemeClr val="accent1"/>
          </a:solidFill>
        </a:ln>
      </dgm:spPr>
      <dgm:t>
        <a:bodyPr/>
        <a:lstStyle/>
        <a:p>
          <a:r>
            <a:rPr lang="en-US" sz="2000" b="1" dirty="0"/>
            <a:t>Operations Team Leads:</a:t>
          </a:r>
        </a:p>
        <a:p>
          <a:r>
            <a:rPr lang="en-US" sz="2000" dirty="0"/>
            <a:t>Frank Harwood, 232 De Soto</a:t>
          </a:r>
        </a:p>
        <a:p>
          <a:r>
            <a:rPr lang="en-US" sz="2000" dirty="0"/>
            <a:t>Ashley Goss, Deputy Secretary KDHE</a:t>
          </a:r>
        </a:p>
      </dgm:t>
    </dgm:pt>
    <dgm:pt modelId="{7A1E0659-877F-4432-8039-E45BCDA4325F}" type="parTrans" cxnId="{611BABE2-1B61-47C9-B494-E22589BF2A82}">
      <dgm:prSet/>
      <dgm:spPr/>
      <dgm:t>
        <a:bodyPr/>
        <a:lstStyle/>
        <a:p>
          <a:endParaRPr lang="en-US"/>
        </a:p>
      </dgm:t>
    </dgm:pt>
    <dgm:pt modelId="{BFC148F3-BF93-4BDC-99D0-01BC3DEAB090}" type="sibTrans" cxnId="{611BABE2-1B61-47C9-B494-E22589BF2A82}">
      <dgm:prSet/>
      <dgm:spPr/>
      <dgm:t>
        <a:bodyPr/>
        <a:lstStyle/>
        <a:p>
          <a:endParaRPr lang="en-US"/>
        </a:p>
      </dgm:t>
    </dgm:pt>
    <dgm:pt modelId="{D1EE3B92-E0D1-454F-8AC5-F52C8710F52C}" type="pres">
      <dgm:prSet presAssocID="{CC235F25-0745-468B-90C6-6097EC690AE8}" presName="hierChild1" presStyleCnt="0">
        <dgm:presLayoutVars>
          <dgm:orgChart val="1"/>
          <dgm:chPref val="1"/>
          <dgm:dir/>
          <dgm:animOne val="branch"/>
          <dgm:animLvl val="lvl"/>
          <dgm:resizeHandles/>
        </dgm:presLayoutVars>
      </dgm:prSet>
      <dgm:spPr/>
    </dgm:pt>
    <dgm:pt modelId="{6D0E93D6-2599-4CEC-9BB7-E7F75DEFE60C}" type="pres">
      <dgm:prSet presAssocID="{976DDF94-1932-4130-AA41-81DAD3D9F951}" presName="hierRoot1" presStyleCnt="0">
        <dgm:presLayoutVars>
          <dgm:hierBranch val="init"/>
        </dgm:presLayoutVars>
      </dgm:prSet>
      <dgm:spPr/>
    </dgm:pt>
    <dgm:pt modelId="{ED53EC46-FBE4-4A96-8A3C-4C9CA8E2DBB3}" type="pres">
      <dgm:prSet presAssocID="{976DDF94-1932-4130-AA41-81DAD3D9F951}" presName="rootComposite1" presStyleCnt="0"/>
      <dgm:spPr/>
    </dgm:pt>
    <dgm:pt modelId="{9C713314-F800-4496-9B6E-99B9A0C18F51}" type="pres">
      <dgm:prSet presAssocID="{976DDF94-1932-4130-AA41-81DAD3D9F951}" presName="rootText1" presStyleLbl="node0" presStyleIdx="0" presStyleCnt="1" custScaleX="158172" custScaleY="80161" custLinFactNeighborX="-1042" custLinFactNeighborY="-6954">
        <dgm:presLayoutVars>
          <dgm:chPref val="3"/>
        </dgm:presLayoutVars>
      </dgm:prSet>
      <dgm:spPr/>
    </dgm:pt>
    <dgm:pt modelId="{7546DE28-1CB9-4142-A3A1-C39E57FA9D71}" type="pres">
      <dgm:prSet presAssocID="{976DDF94-1932-4130-AA41-81DAD3D9F951}" presName="rootConnector1" presStyleLbl="node1" presStyleIdx="0" presStyleCnt="0"/>
      <dgm:spPr/>
    </dgm:pt>
    <dgm:pt modelId="{5E984B99-AE14-41CB-BD1A-5B2BC465373B}" type="pres">
      <dgm:prSet presAssocID="{976DDF94-1932-4130-AA41-81DAD3D9F951}" presName="hierChild2" presStyleCnt="0"/>
      <dgm:spPr/>
    </dgm:pt>
    <dgm:pt modelId="{760424E4-B126-44A4-BA87-81823D8AF2ED}" type="pres">
      <dgm:prSet presAssocID="{D976F7DF-3BA9-476F-86F1-398214254CBA}" presName="Name37" presStyleLbl="parChTrans1D2" presStyleIdx="0" presStyleCnt="2"/>
      <dgm:spPr/>
    </dgm:pt>
    <dgm:pt modelId="{40FED4C5-4EC0-4FD0-9B71-2E8724713B31}" type="pres">
      <dgm:prSet presAssocID="{49BC66E7-8D93-4175-9F48-F1ED476313EA}" presName="hierRoot2" presStyleCnt="0">
        <dgm:presLayoutVars>
          <dgm:hierBranch val="init"/>
        </dgm:presLayoutVars>
      </dgm:prSet>
      <dgm:spPr/>
    </dgm:pt>
    <dgm:pt modelId="{70C735E4-8BA7-4A37-AD79-E82124A0BA14}" type="pres">
      <dgm:prSet presAssocID="{49BC66E7-8D93-4175-9F48-F1ED476313EA}" presName="rootComposite" presStyleCnt="0"/>
      <dgm:spPr/>
    </dgm:pt>
    <dgm:pt modelId="{3ECB521E-470E-49D7-B5BB-FD0C4228860F}" type="pres">
      <dgm:prSet presAssocID="{49BC66E7-8D93-4175-9F48-F1ED476313EA}" presName="rootText" presStyleLbl="node2" presStyleIdx="0" presStyleCnt="2" custScaleY="60539">
        <dgm:presLayoutVars>
          <dgm:chPref val="3"/>
        </dgm:presLayoutVars>
      </dgm:prSet>
      <dgm:spPr/>
    </dgm:pt>
    <dgm:pt modelId="{6F7AF3A3-F8A9-42A3-8173-3E897A79CF8A}" type="pres">
      <dgm:prSet presAssocID="{49BC66E7-8D93-4175-9F48-F1ED476313EA}" presName="rootConnector" presStyleLbl="node2" presStyleIdx="0" presStyleCnt="2"/>
      <dgm:spPr/>
    </dgm:pt>
    <dgm:pt modelId="{C5F30E0C-05DC-4DD1-B95A-2AAE91E0C592}" type="pres">
      <dgm:prSet presAssocID="{49BC66E7-8D93-4175-9F48-F1ED476313EA}" presName="hierChild4" presStyleCnt="0"/>
      <dgm:spPr/>
    </dgm:pt>
    <dgm:pt modelId="{69D5AEDA-CFB0-44AC-A86C-33A8E80181D5}" type="pres">
      <dgm:prSet presAssocID="{49BC66E7-8D93-4175-9F48-F1ED476313EA}" presName="hierChild5" presStyleCnt="0"/>
      <dgm:spPr/>
    </dgm:pt>
    <dgm:pt modelId="{F41683B2-CA2D-43D7-B251-B5FC0DB52AFA}" type="pres">
      <dgm:prSet presAssocID="{7A1E0659-877F-4432-8039-E45BCDA4325F}" presName="Name37" presStyleLbl="parChTrans1D2" presStyleIdx="1" presStyleCnt="2"/>
      <dgm:spPr/>
    </dgm:pt>
    <dgm:pt modelId="{B5F2D6EB-A8ED-47E0-85B1-1A9B1A32864F}" type="pres">
      <dgm:prSet presAssocID="{BF286484-7518-4BF1-A79F-24EAE1549765}" presName="hierRoot2" presStyleCnt="0">
        <dgm:presLayoutVars>
          <dgm:hierBranch val="init"/>
        </dgm:presLayoutVars>
      </dgm:prSet>
      <dgm:spPr/>
    </dgm:pt>
    <dgm:pt modelId="{6159F998-7543-4F0E-8ACD-3DADCA81BB24}" type="pres">
      <dgm:prSet presAssocID="{BF286484-7518-4BF1-A79F-24EAE1549765}" presName="rootComposite" presStyleCnt="0"/>
      <dgm:spPr/>
    </dgm:pt>
    <dgm:pt modelId="{5F0FD772-4BC9-41CD-8943-EBC8BBDD1678}" type="pres">
      <dgm:prSet presAssocID="{BF286484-7518-4BF1-A79F-24EAE1549765}" presName="rootText" presStyleLbl="node2" presStyleIdx="1" presStyleCnt="2" custScaleX="99985" custScaleY="60887">
        <dgm:presLayoutVars>
          <dgm:chPref val="3"/>
        </dgm:presLayoutVars>
      </dgm:prSet>
      <dgm:spPr/>
    </dgm:pt>
    <dgm:pt modelId="{AD7115A5-C9CF-44E6-A381-943012185180}" type="pres">
      <dgm:prSet presAssocID="{BF286484-7518-4BF1-A79F-24EAE1549765}" presName="rootConnector" presStyleLbl="node2" presStyleIdx="1" presStyleCnt="2"/>
      <dgm:spPr/>
    </dgm:pt>
    <dgm:pt modelId="{59CE0F4C-A8DE-4331-9A18-F8A9D934A74A}" type="pres">
      <dgm:prSet presAssocID="{BF286484-7518-4BF1-A79F-24EAE1549765}" presName="hierChild4" presStyleCnt="0"/>
      <dgm:spPr/>
    </dgm:pt>
    <dgm:pt modelId="{B31D951B-4F6B-4FBF-9DA2-44A67B5A90A9}" type="pres">
      <dgm:prSet presAssocID="{BF286484-7518-4BF1-A79F-24EAE1549765}" presName="hierChild5" presStyleCnt="0"/>
      <dgm:spPr/>
    </dgm:pt>
    <dgm:pt modelId="{C3BA729D-6596-44A7-8146-B5F4BCFD3238}" type="pres">
      <dgm:prSet presAssocID="{976DDF94-1932-4130-AA41-81DAD3D9F951}" presName="hierChild3" presStyleCnt="0"/>
      <dgm:spPr/>
    </dgm:pt>
  </dgm:ptLst>
  <dgm:cxnLst>
    <dgm:cxn modelId="{FB7A310F-14F8-46CC-9A55-40410BF17F58}" type="presOf" srcId="{976DDF94-1932-4130-AA41-81DAD3D9F951}" destId="{9C713314-F800-4496-9B6E-99B9A0C18F51}" srcOrd="0" destOrd="0" presId="urn:microsoft.com/office/officeart/2005/8/layout/orgChart1"/>
    <dgm:cxn modelId="{E910A334-4C0E-4DD0-9F96-CACF8EA7883D}" type="presOf" srcId="{49BC66E7-8D93-4175-9F48-F1ED476313EA}" destId="{3ECB521E-470E-49D7-B5BB-FD0C4228860F}" srcOrd="0" destOrd="0" presId="urn:microsoft.com/office/officeart/2005/8/layout/orgChart1"/>
    <dgm:cxn modelId="{956F214F-7D90-475F-9445-0719561FD790}" type="presOf" srcId="{D976F7DF-3BA9-476F-86F1-398214254CBA}" destId="{760424E4-B126-44A4-BA87-81823D8AF2ED}" srcOrd="0" destOrd="0" presId="urn:microsoft.com/office/officeart/2005/8/layout/orgChart1"/>
    <dgm:cxn modelId="{CB8BD14F-5B38-4019-B610-6D75A4484C0F}" type="presOf" srcId="{49BC66E7-8D93-4175-9F48-F1ED476313EA}" destId="{6F7AF3A3-F8A9-42A3-8173-3E897A79CF8A}" srcOrd="1" destOrd="0" presId="urn:microsoft.com/office/officeart/2005/8/layout/orgChart1"/>
    <dgm:cxn modelId="{56FFD8A5-C804-407B-A7C5-8F667C4F65D7}" srcId="{CC235F25-0745-468B-90C6-6097EC690AE8}" destId="{976DDF94-1932-4130-AA41-81DAD3D9F951}" srcOrd="0" destOrd="0" parTransId="{D667672A-5F88-418D-9849-1CF60CBA6D39}" sibTransId="{01947FDB-31C2-4A33-A009-DE1F54F56BF8}"/>
    <dgm:cxn modelId="{30D0A4A6-E1DF-4008-AB6E-E51F2EBF3DE1}" type="presOf" srcId="{BF286484-7518-4BF1-A79F-24EAE1549765}" destId="{5F0FD772-4BC9-41CD-8943-EBC8BBDD1678}" srcOrd="0" destOrd="0" presId="urn:microsoft.com/office/officeart/2005/8/layout/orgChart1"/>
    <dgm:cxn modelId="{4EDFC0B8-9F8C-4FF5-B2BD-A708213C481C}" type="presOf" srcId="{976DDF94-1932-4130-AA41-81DAD3D9F951}" destId="{7546DE28-1CB9-4142-A3A1-C39E57FA9D71}" srcOrd="1" destOrd="0" presId="urn:microsoft.com/office/officeart/2005/8/layout/orgChart1"/>
    <dgm:cxn modelId="{BDD018BA-28C7-4FD0-9EB8-8863C8B8136D}" type="presOf" srcId="{BF286484-7518-4BF1-A79F-24EAE1549765}" destId="{AD7115A5-C9CF-44E6-A381-943012185180}" srcOrd="1" destOrd="0" presId="urn:microsoft.com/office/officeart/2005/8/layout/orgChart1"/>
    <dgm:cxn modelId="{004858BF-1A89-40F5-A4ED-C5CC0291FE9D}" srcId="{976DDF94-1932-4130-AA41-81DAD3D9F951}" destId="{49BC66E7-8D93-4175-9F48-F1ED476313EA}" srcOrd="0" destOrd="0" parTransId="{D976F7DF-3BA9-476F-86F1-398214254CBA}" sibTransId="{4AA0AE1A-B1C9-48D5-B7F1-41B1692A6570}"/>
    <dgm:cxn modelId="{611BABE2-1B61-47C9-B494-E22589BF2A82}" srcId="{976DDF94-1932-4130-AA41-81DAD3D9F951}" destId="{BF286484-7518-4BF1-A79F-24EAE1549765}" srcOrd="1" destOrd="0" parTransId="{7A1E0659-877F-4432-8039-E45BCDA4325F}" sibTransId="{BFC148F3-BF93-4BDC-99D0-01BC3DEAB090}"/>
    <dgm:cxn modelId="{B1C6B8F7-FD7F-43D5-B9A4-277B50D4AC87}" type="presOf" srcId="{7A1E0659-877F-4432-8039-E45BCDA4325F}" destId="{F41683B2-CA2D-43D7-B251-B5FC0DB52AFA}" srcOrd="0" destOrd="0" presId="urn:microsoft.com/office/officeart/2005/8/layout/orgChart1"/>
    <dgm:cxn modelId="{BBE279FE-27E5-404B-9A90-03E01B745CD4}" type="presOf" srcId="{CC235F25-0745-468B-90C6-6097EC690AE8}" destId="{D1EE3B92-E0D1-454F-8AC5-F52C8710F52C}" srcOrd="0" destOrd="0" presId="urn:microsoft.com/office/officeart/2005/8/layout/orgChart1"/>
    <dgm:cxn modelId="{1BC14E16-AD12-4657-8F16-08B1EFA84A84}" type="presParOf" srcId="{D1EE3B92-E0D1-454F-8AC5-F52C8710F52C}" destId="{6D0E93D6-2599-4CEC-9BB7-E7F75DEFE60C}" srcOrd="0" destOrd="0" presId="urn:microsoft.com/office/officeart/2005/8/layout/orgChart1"/>
    <dgm:cxn modelId="{6B346DAD-9559-49F1-AA6A-FCF6B3A7A936}" type="presParOf" srcId="{6D0E93D6-2599-4CEC-9BB7-E7F75DEFE60C}" destId="{ED53EC46-FBE4-4A96-8A3C-4C9CA8E2DBB3}" srcOrd="0" destOrd="0" presId="urn:microsoft.com/office/officeart/2005/8/layout/orgChart1"/>
    <dgm:cxn modelId="{73E0C17B-0E64-4EBF-A5C6-CE086D2028A8}" type="presParOf" srcId="{ED53EC46-FBE4-4A96-8A3C-4C9CA8E2DBB3}" destId="{9C713314-F800-4496-9B6E-99B9A0C18F51}" srcOrd="0" destOrd="0" presId="urn:microsoft.com/office/officeart/2005/8/layout/orgChart1"/>
    <dgm:cxn modelId="{1D2D0792-B428-46AB-8CF9-EEBD3F0E77D3}" type="presParOf" srcId="{ED53EC46-FBE4-4A96-8A3C-4C9CA8E2DBB3}" destId="{7546DE28-1CB9-4142-A3A1-C39E57FA9D71}" srcOrd="1" destOrd="0" presId="urn:microsoft.com/office/officeart/2005/8/layout/orgChart1"/>
    <dgm:cxn modelId="{C1679DF4-86B3-4787-B430-0385EA990E00}" type="presParOf" srcId="{6D0E93D6-2599-4CEC-9BB7-E7F75DEFE60C}" destId="{5E984B99-AE14-41CB-BD1A-5B2BC465373B}" srcOrd="1" destOrd="0" presId="urn:microsoft.com/office/officeart/2005/8/layout/orgChart1"/>
    <dgm:cxn modelId="{03E11397-DD88-4B4C-88AA-45A209CD59B8}" type="presParOf" srcId="{5E984B99-AE14-41CB-BD1A-5B2BC465373B}" destId="{760424E4-B126-44A4-BA87-81823D8AF2ED}" srcOrd="0" destOrd="0" presId="urn:microsoft.com/office/officeart/2005/8/layout/orgChart1"/>
    <dgm:cxn modelId="{7ED40CDA-C498-4108-9768-DCA92B0D0006}" type="presParOf" srcId="{5E984B99-AE14-41CB-BD1A-5B2BC465373B}" destId="{40FED4C5-4EC0-4FD0-9B71-2E8724713B31}" srcOrd="1" destOrd="0" presId="urn:microsoft.com/office/officeart/2005/8/layout/orgChart1"/>
    <dgm:cxn modelId="{BC0D791B-AC6E-4A06-976D-BD92EFA4AF0A}" type="presParOf" srcId="{40FED4C5-4EC0-4FD0-9B71-2E8724713B31}" destId="{70C735E4-8BA7-4A37-AD79-E82124A0BA14}" srcOrd="0" destOrd="0" presId="urn:microsoft.com/office/officeart/2005/8/layout/orgChart1"/>
    <dgm:cxn modelId="{3A91F1E6-93C7-4BC5-9545-4CBEFAA6D705}" type="presParOf" srcId="{70C735E4-8BA7-4A37-AD79-E82124A0BA14}" destId="{3ECB521E-470E-49D7-B5BB-FD0C4228860F}" srcOrd="0" destOrd="0" presId="urn:microsoft.com/office/officeart/2005/8/layout/orgChart1"/>
    <dgm:cxn modelId="{0AABAFD5-D165-4DCF-A1F6-A88B441C67CC}" type="presParOf" srcId="{70C735E4-8BA7-4A37-AD79-E82124A0BA14}" destId="{6F7AF3A3-F8A9-42A3-8173-3E897A79CF8A}" srcOrd="1" destOrd="0" presId="urn:microsoft.com/office/officeart/2005/8/layout/orgChart1"/>
    <dgm:cxn modelId="{6CD6C62E-38A1-454C-936F-F894F7AA84A5}" type="presParOf" srcId="{40FED4C5-4EC0-4FD0-9B71-2E8724713B31}" destId="{C5F30E0C-05DC-4DD1-B95A-2AAE91E0C592}" srcOrd="1" destOrd="0" presId="urn:microsoft.com/office/officeart/2005/8/layout/orgChart1"/>
    <dgm:cxn modelId="{7D435F9B-A8A7-4A88-B283-01E65D545A59}" type="presParOf" srcId="{40FED4C5-4EC0-4FD0-9B71-2E8724713B31}" destId="{69D5AEDA-CFB0-44AC-A86C-33A8E80181D5}" srcOrd="2" destOrd="0" presId="urn:microsoft.com/office/officeart/2005/8/layout/orgChart1"/>
    <dgm:cxn modelId="{A88EAE94-29F2-4146-864F-E9373C1A3F9D}" type="presParOf" srcId="{5E984B99-AE14-41CB-BD1A-5B2BC465373B}" destId="{F41683B2-CA2D-43D7-B251-B5FC0DB52AFA}" srcOrd="2" destOrd="0" presId="urn:microsoft.com/office/officeart/2005/8/layout/orgChart1"/>
    <dgm:cxn modelId="{B68EED55-95FC-45F3-842E-576488AD0C62}" type="presParOf" srcId="{5E984B99-AE14-41CB-BD1A-5B2BC465373B}" destId="{B5F2D6EB-A8ED-47E0-85B1-1A9B1A32864F}" srcOrd="3" destOrd="0" presId="urn:microsoft.com/office/officeart/2005/8/layout/orgChart1"/>
    <dgm:cxn modelId="{E1B516AD-925E-429F-83B2-BB326F2CB47C}" type="presParOf" srcId="{B5F2D6EB-A8ED-47E0-85B1-1A9B1A32864F}" destId="{6159F998-7543-4F0E-8ACD-3DADCA81BB24}" srcOrd="0" destOrd="0" presId="urn:microsoft.com/office/officeart/2005/8/layout/orgChart1"/>
    <dgm:cxn modelId="{4837E681-1D90-4F2E-8AE3-D5DC8B059D59}" type="presParOf" srcId="{6159F998-7543-4F0E-8ACD-3DADCA81BB24}" destId="{5F0FD772-4BC9-41CD-8943-EBC8BBDD1678}" srcOrd="0" destOrd="0" presId="urn:microsoft.com/office/officeart/2005/8/layout/orgChart1"/>
    <dgm:cxn modelId="{5EB46652-13E9-4432-9C5B-133A87EE5DDD}" type="presParOf" srcId="{6159F998-7543-4F0E-8ACD-3DADCA81BB24}" destId="{AD7115A5-C9CF-44E6-A381-943012185180}" srcOrd="1" destOrd="0" presId="urn:microsoft.com/office/officeart/2005/8/layout/orgChart1"/>
    <dgm:cxn modelId="{BD9F5EAF-89E4-47F0-ADE0-60AC72DB127D}" type="presParOf" srcId="{B5F2D6EB-A8ED-47E0-85B1-1A9B1A32864F}" destId="{59CE0F4C-A8DE-4331-9A18-F8A9D934A74A}" srcOrd="1" destOrd="0" presId="urn:microsoft.com/office/officeart/2005/8/layout/orgChart1"/>
    <dgm:cxn modelId="{C7C37D39-2802-459D-87FA-8011BDEF3AB8}" type="presParOf" srcId="{B5F2D6EB-A8ED-47E0-85B1-1A9B1A32864F}" destId="{B31D951B-4F6B-4FBF-9DA2-44A67B5A90A9}" srcOrd="2" destOrd="0" presId="urn:microsoft.com/office/officeart/2005/8/layout/orgChart1"/>
    <dgm:cxn modelId="{A3E1C248-DC63-4BC5-BEA5-37501A166066}" type="presParOf" srcId="{6D0E93D6-2599-4CEC-9BB7-E7F75DEFE60C}" destId="{C3BA729D-6596-44A7-8146-B5F4BCFD32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683B2-CA2D-43D7-B251-B5FC0DB52AFA}">
      <dsp:nvSpPr>
        <dsp:cNvPr id="0" name=""/>
        <dsp:cNvSpPr/>
      </dsp:nvSpPr>
      <dsp:spPr>
        <a:xfrm>
          <a:off x="5857289" y="2866393"/>
          <a:ext cx="3291617" cy="1309169"/>
        </a:xfrm>
        <a:custGeom>
          <a:avLst/>
          <a:gdLst/>
          <a:ahLst/>
          <a:cxnLst/>
          <a:rect l="0" t="0" r="0" b="0"/>
          <a:pathLst>
            <a:path>
              <a:moveTo>
                <a:pt x="0" y="0"/>
              </a:moveTo>
              <a:lnTo>
                <a:pt x="0" y="747569"/>
              </a:lnTo>
              <a:lnTo>
                <a:pt x="3291617" y="747569"/>
              </a:lnTo>
              <a:lnTo>
                <a:pt x="3291617"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24E4-B126-44A4-BA87-81823D8AF2ED}">
      <dsp:nvSpPr>
        <dsp:cNvPr id="0" name=""/>
        <dsp:cNvSpPr/>
      </dsp:nvSpPr>
      <dsp:spPr>
        <a:xfrm>
          <a:off x="2677537" y="2866393"/>
          <a:ext cx="3179751" cy="1309169"/>
        </a:xfrm>
        <a:custGeom>
          <a:avLst/>
          <a:gdLst/>
          <a:ahLst/>
          <a:cxnLst/>
          <a:rect l="0" t="0" r="0" b="0"/>
          <a:pathLst>
            <a:path>
              <a:moveTo>
                <a:pt x="3179751" y="0"/>
              </a:moveTo>
              <a:lnTo>
                <a:pt x="3179751" y="747569"/>
              </a:lnTo>
              <a:lnTo>
                <a:pt x="0" y="747569"/>
              </a:lnTo>
              <a:lnTo>
                <a:pt x="0"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13314-F800-4496-9B6E-99B9A0C18F51}">
      <dsp:nvSpPr>
        <dsp:cNvPr id="0" name=""/>
        <dsp:cNvSpPr/>
      </dsp:nvSpPr>
      <dsp:spPr>
        <a:xfrm>
          <a:off x="1627318" y="722659"/>
          <a:ext cx="8459940" cy="2143733"/>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Navigating Change 2020 Oversight Committee Leads:</a:t>
          </a:r>
        </a:p>
        <a:p>
          <a:pPr marL="0" lvl="0" indent="0" algn="ctr" defTabSz="1155700">
            <a:lnSpc>
              <a:spcPct val="90000"/>
            </a:lnSpc>
            <a:spcBef>
              <a:spcPct val="0"/>
            </a:spcBef>
            <a:spcAft>
              <a:spcPct val="35000"/>
            </a:spcAft>
            <a:buNone/>
          </a:pPr>
          <a:r>
            <a:rPr lang="en-US" sz="2600" b="0" kern="1200" dirty="0"/>
            <a:t>Cory Gibson, 262 Valley Center</a:t>
          </a:r>
        </a:p>
        <a:p>
          <a:pPr marL="0" lvl="0" indent="0" algn="ctr" defTabSz="1155700">
            <a:lnSpc>
              <a:spcPct val="90000"/>
            </a:lnSpc>
            <a:spcBef>
              <a:spcPct val="0"/>
            </a:spcBef>
            <a:spcAft>
              <a:spcPct val="35000"/>
            </a:spcAft>
            <a:buNone/>
          </a:pPr>
          <a:r>
            <a:rPr lang="en-US" sz="2600" b="0" kern="1200" dirty="0"/>
            <a:t>Shannon Ralph, 231 Gardner-Edgerton</a:t>
          </a:r>
        </a:p>
      </dsp:txBody>
      <dsp:txXfrm>
        <a:off x="1627318" y="722659"/>
        <a:ext cx="8459940" cy="2143733"/>
      </dsp:txXfrm>
    </dsp:sp>
    <dsp:sp modelId="{3ECB521E-470E-49D7-B5BB-FD0C4228860F}">
      <dsp:nvSpPr>
        <dsp:cNvPr id="0" name=""/>
        <dsp:cNvSpPr/>
      </dsp:nvSpPr>
      <dsp:spPr>
        <a:xfrm>
          <a:off x="3252" y="4175563"/>
          <a:ext cx="5348570" cy="1618985"/>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Implementation Team Leads:</a:t>
          </a:r>
        </a:p>
        <a:p>
          <a:pPr marL="0" lvl="0" indent="0" algn="ctr" defTabSz="711200">
            <a:lnSpc>
              <a:spcPct val="90000"/>
            </a:lnSpc>
            <a:spcBef>
              <a:spcPct val="0"/>
            </a:spcBef>
            <a:spcAft>
              <a:spcPct val="35000"/>
            </a:spcAft>
            <a:buNone/>
          </a:pPr>
          <a:r>
            <a:rPr lang="en-US" sz="1600" kern="1200" dirty="0"/>
            <a:t>(PreK-2) Rachel Meenen, 267 Renwick</a:t>
          </a:r>
        </a:p>
        <a:p>
          <a:pPr marL="0" lvl="0" indent="0" algn="ctr" defTabSz="711200">
            <a:lnSpc>
              <a:spcPct val="90000"/>
            </a:lnSpc>
            <a:spcBef>
              <a:spcPct val="0"/>
            </a:spcBef>
            <a:spcAft>
              <a:spcPct val="35000"/>
            </a:spcAft>
            <a:buNone/>
          </a:pPr>
          <a:r>
            <a:rPr lang="en-US" sz="1600" kern="1200" dirty="0"/>
            <a:t>(3-5) April Baugh, 443 Dodge City</a:t>
          </a:r>
        </a:p>
        <a:p>
          <a:pPr marL="0" lvl="0" indent="0" algn="ctr" defTabSz="711200">
            <a:lnSpc>
              <a:spcPct val="90000"/>
            </a:lnSpc>
            <a:spcBef>
              <a:spcPct val="0"/>
            </a:spcBef>
            <a:spcAft>
              <a:spcPct val="35000"/>
            </a:spcAft>
            <a:buNone/>
          </a:pPr>
          <a:r>
            <a:rPr lang="en-US" sz="1600" kern="1200" dirty="0"/>
            <a:t>(6-8) Keil Hileman, 232 De Soto</a:t>
          </a:r>
        </a:p>
        <a:p>
          <a:pPr marL="0" lvl="0" indent="0" algn="ctr" defTabSz="711200">
            <a:lnSpc>
              <a:spcPct val="90000"/>
            </a:lnSpc>
            <a:spcBef>
              <a:spcPct val="0"/>
            </a:spcBef>
            <a:spcAft>
              <a:spcPct val="35000"/>
            </a:spcAft>
            <a:buNone/>
          </a:pPr>
          <a:r>
            <a:rPr lang="en-US" sz="1600" kern="1200" dirty="0"/>
            <a:t>(9-12) Nathan McAlister, 345 Seaman</a:t>
          </a:r>
        </a:p>
      </dsp:txBody>
      <dsp:txXfrm>
        <a:off x="3252" y="4175563"/>
        <a:ext cx="5348570" cy="1618985"/>
      </dsp:txXfrm>
    </dsp:sp>
    <dsp:sp modelId="{5F0FD772-4BC9-41CD-8943-EBC8BBDD1678}">
      <dsp:nvSpPr>
        <dsp:cNvPr id="0" name=""/>
        <dsp:cNvSpPr/>
      </dsp:nvSpPr>
      <dsp:spPr>
        <a:xfrm>
          <a:off x="6475022" y="4175563"/>
          <a:ext cx="5347768" cy="1628292"/>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Operations Team Leads:</a:t>
          </a:r>
        </a:p>
        <a:p>
          <a:pPr marL="0" lvl="0" indent="0" algn="ctr" defTabSz="889000">
            <a:lnSpc>
              <a:spcPct val="90000"/>
            </a:lnSpc>
            <a:spcBef>
              <a:spcPct val="0"/>
            </a:spcBef>
            <a:spcAft>
              <a:spcPct val="35000"/>
            </a:spcAft>
            <a:buNone/>
          </a:pPr>
          <a:r>
            <a:rPr lang="en-US" sz="2000" kern="1200" dirty="0"/>
            <a:t>Frank Harwood, 232 De Soto</a:t>
          </a:r>
        </a:p>
        <a:p>
          <a:pPr marL="0" lvl="0" indent="0" algn="ctr" defTabSz="889000">
            <a:lnSpc>
              <a:spcPct val="90000"/>
            </a:lnSpc>
            <a:spcBef>
              <a:spcPct val="0"/>
            </a:spcBef>
            <a:spcAft>
              <a:spcPct val="35000"/>
            </a:spcAft>
            <a:buNone/>
          </a:pPr>
          <a:r>
            <a:rPr lang="en-US" sz="2000" kern="1200" dirty="0"/>
            <a:t>Ashley Goss, Deputy Secretary KDHE</a:t>
          </a:r>
        </a:p>
      </dsp:txBody>
      <dsp:txXfrm>
        <a:off x="6475022" y="4175563"/>
        <a:ext cx="5347768" cy="16282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9/25/2020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9/25/2020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47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9/25/2020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41699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112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95483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8260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5854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224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915434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9378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57295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97143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5836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5362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60435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766345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9/25/2020</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13022836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533"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415600" y="3778833"/>
            <a:ext cx="11360533" cy="10568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08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533"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85414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533" cy="4555125"/>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4100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64432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08872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19236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325"/>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415600" y="1852800"/>
            <a:ext cx="3744000" cy="4239225"/>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61443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133" cy="5454225"/>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95762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354000" y="3737433"/>
            <a:ext cx="5393600" cy="164677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6586000" y="965433"/>
            <a:ext cx="5115733" cy="4926825"/>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619951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625"/>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972501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533"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415600" y="4202967"/>
            <a:ext cx="11360533" cy="17343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8238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9/25/2020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1.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5.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9/25/2020</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9/25/2020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9/25/2020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373406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533" cy="763425"/>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533" cy="4555125"/>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0" y="6217622"/>
            <a:ext cx="731733" cy="5247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72894143"/>
      </p:ext>
    </p:extLst>
  </p:cSld>
  <p:clrMap bg1="lt1" tx1="dk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3000" b="1" dirty="0">
                <a:latin typeface="+mn-lt"/>
              </a:rPr>
              <a:t>State Board of Education Gating Guidance for School Districts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D9C03-A047-ED4F-AF8F-DAEE92D58720}"/>
              </a:ext>
            </a:extLst>
          </p:cNvPr>
          <p:cNvSpPr>
            <a:spLocks noGrp="1"/>
          </p:cNvSpPr>
          <p:nvPr>
            <p:ph type="title"/>
          </p:nvPr>
        </p:nvSpPr>
        <p:spPr>
          <a:xfrm>
            <a:off x="1866900" y="0"/>
            <a:ext cx="4572000" cy="862188"/>
          </a:xfrm>
        </p:spPr>
        <p:txBody>
          <a:bodyPr>
            <a:normAutofit/>
          </a:bodyPr>
          <a:lstStyle/>
          <a:p>
            <a:r>
              <a:rPr lang="en-US" sz="4800" b="1" dirty="0">
                <a:latin typeface="Open Sans Light" panose="020B0306030504020204" pitchFamily="34" charset="0"/>
                <a:ea typeface="Open Sans Light" panose="020B0306030504020204" pitchFamily="34" charset="0"/>
                <a:cs typeface="Open Sans Light" panose="020B0306030504020204" pitchFamily="34" charset="0"/>
              </a:rPr>
              <a:t>Gating Criteria</a:t>
            </a:r>
          </a:p>
        </p:txBody>
      </p:sp>
      <p:sp>
        <p:nvSpPr>
          <p:cNvPr id="6" name="TextBox 5">
            <a:extLst>
              <a:ext uri="{FF2B5EF4-FFF2-40B4-BE49-F238E27FC236}">
                <a16:creationId xmlns:a16="http://schemas.microsoft.com/office/drawing/2014/main" id="{7D9E8405-78E9-EA49-AB8D-C6C0198AC410}"/>
              </a:ext>
            </a:extLst>
          </p:cNvPr>
          <p:cNvSpPr txBox="1"/>
          <p:nvPr/>
        </p:nvSpPr>
        <p:spPr>
          <a:xfrm>
            <a:off x="7848600" y="1295400"/>
            <a:ext cx="4206241" cy="4524315"/>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*increase of absenteeism rate should trigger conversation with local health officials regarding next steps.</a:t>
            </a:r>
          </a:p>
          <a:p>
            <a:r>
              <a:rPr lang="en-US"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**for example, 15 cases for 50,000 would equal 30 per 100K or another example 1 case for 4,000 would equal 25 per 100K</a:t>
            </a:r>
          </a:p>
        </p:txBody>
      </p:sp>
      <p:graphicFrame>
        <p:nvGraphicFramePr>
          <p:cNvPr id="7" name="Table 6">
            <a:extLst>
              <a:ext uri="{FF2B5EF4-FFF2-40B4-BE49-F238E27FC236}">
                <a16:creationId xmlns:a16="http://schemas.microsoft.com/office/drawing/2014/main" id="{09B3FDC5-6246-1A49-8FD3-B39924ED2B93}"/>
              </a:ext>
            </a:extLst>
          </p:cNvPr>
          <p:cNvGraphicFramePr>
            <a:graphicFrameLocks noGrp="1"/>
          </p:cNvGraphicFramePr>
          <p:nvPr>
            <p:extLst>
              <p:ext uri="{D42A27DB-BD31-4B8C-83A1-F6EECF244321}">
                <p14:modId xmlns:p14="http://schemas.microsoft.com/office/powerpoint/2010/main" val="2069236931"/>
              </p:ext>
            </p:extLst>
          </p:nvPr>
        </p:nvGraphicFramePr>
        <p:xfrm>
          <a:off x="685800" y="774560"/>
          <a:ext cx="6934200" cy="5321284"/>
        </p:xfrm>
        <a:graphic>
          <a:graphicData uri="http://schemas.openxmlformats.org/drawingml/2006/table">
            <a:tbl>
              <a:tblPr firstRow="1" bandRow="1">
                <a:tableStyleId>{5C22544A-7EE6-4342-B048-85BDC9FD1C3A}</a:tableStyleId>
              </a:tblPr>
              <a:tblGrid>
                <a:gridCol w="1688238">
                  <a:extLst>
                    <a:ext uri="{9D8B030D-6E8A-4147-A177-3AD203B41FA5}">
                      <a16:colId xmlns:a16="http://schemas.microsoft.com/office/drawing/2014/main" val="2689594472"/>
                    </a:ext>
                  </a:extLst>
                </a:gridCol>
                <a:gridCol w="1688238">
                  <a:extLst>
                    <a:ext uri="{9D8B030D-6E8A-4147-A177-3AD203B41FA5}">
                      <a16:colId xmlns:a16="http://schemas.microsoft.com/office/drawing/2014/main" val="503991995"/>
                    </a:ext>
                  </a:extLst>
                </a:gridCol>
                <a:gridCol w="929675">
                  <a:extLst>
                    <a:ext uri="{9D8B030D-6E8A-4147-A177-3AD203B41FA5}">
                      <a16:colId xmlns:a16="http://schemas.microsoft.com/office/drawing/2014/main" val="4280412484"/>
                    </a:ext>
                  </a:extLst>
                </a:gridCol>
                <a:gridCol w="849187">
                  <a:extLst>
                    <a:ext uri="{9D8B030D-6E8A-4147-A177-3AD203B41FA5}">
                      <a16:colId xmlns:a16="http://schemas.microsoft.com/office/drawing/2014/main" val="212720964"/>
                    </a:ext>
                  </a:extLst>
                </a:gridCol>
                <a:gridCol w="889431">
                  <a:extLst>
                    <a:ext uri="{9D8B030D-6E8A-4147-A177-3AD203B41FA5}">
                      <a16:colId xmlns:a16="http://schemas.microsoft.com/office/drawing/2014/main" val="3341195789"/>
                    </a:ext>
                  </a:extLst>
                </a:gridCol>
                <a:gridCol w="889431">
                  <a:extLst>
                    <a:ext uri="{9D8B030D-6E8A-4147-A177-3AD203B41FA5}">
                      <a16:colId xmlns:a16="http://schemas.microsoft.com/office/drawing/2014/main" val="17197800"/>
                    </a:ext>
                  </a:extLst>
                </a:gridCol>
              </a:tblGrid>
              <a:tr h="552361">
                <a:tc>
                  <a:txBody>
                    <a:bodyPr/>
                    <a:lstStyle/>
                    <a:p>
                      <a:pPr algn="ctr"/>
                      <a:endPar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B w="12700" cap="flat" cmpd="sng" algn="ctr">
                      <a:solidFill>
                        <a:srgbClr val="002060"/>
                      </a:solidFill>
                      <a:prstDash val="solid"/>
                      <a:round/>
                      <a:headEnd type="none" w="med" len="med"/>
                      <a:tailEnd type="none" w="med" len="med"/>
                    </a:lnB>
                    <a:solidFill>
                      <a:schemeClr val="tx1">
                        <a:lumMod val="25000"/>
                        <a:lumOff val="75000"/>
                      </a:schemeClr>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Gating Criteria</a:t>
                      </a:r>
                    </a:p>
                  </a:txBody>
                  <a:tcPr marL="47863" marR="47863" marT="23932" marB="23932">
                    <a:lnB w="12700" cap="flat" cmpd="sng" algn="ctr">
                      <a:solidFill>
                        <a:srgbClr val="002060"/>
                      </a:solidFill>
                      <a:prstDash val="solid"/>
                      <a:round/>
                      <a:headEnd type="none" w="med" len="med"/>
                      <a:tailEnd type="none" w="med" len="med"/>
                    </a:lnB>
                    <a:solidFill>
                      <a:schemeClr val="tx1">
                        <a:lumMod val="25000"/>
                        <a:lumOff val="75000"/>
                      </a:schemeClr>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Green</a:t>
                      </a:r>
                    </a:p>
                  </a:txBody>
                  <a:tcPr marL="47863" marR="47863" marT="23932" marB="23932">
                    <a:lnB w="12700" cap="flat" cmpd="sng" algn="ctr">
                      <a:solidFill>
                        <a:srgbClr val="002060"/>
                      </a:solidFill>
                      <a:prstDash val="solid"/>
                      <a:round/>
                      <a:headEnd type="none" w="med" len="med"/>
                      <a:tailEnd type="none" w="med" len="med"/>
                    </a:lnB>
                    <a:solidFill>
                      <a:srgbClr val="92D05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Yellow</a:t>
                      </a:r>
                    </a:p>
                  </a:txBody>
                  <a:tcPr marL="47863" marR="47863" marT="23932" marB="23932">
                    <a:lnB w="12700" cap="flat" cmpd="sng" algn="ctr">
                      <a:solidFill>
                        <a:srgbClr val="002060"/>
                      </a:solidFill>
                      <a:prstDash val="solid"/>
                      <a:round/>
                      <a:headEnd type="none" w="med" len="med"/>
                      <a:tailEnd type="none" w="med" len="med"/>
                    </a:lnB>
                    <a:solidFill>
                      <a:srgbClr val="FFFF0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Orange</a:t>
                      </a:r>
                    </a:p>
                  </a:txBody>
                  <a:tcPr marL="47863" marR="47863" marT="23932" marB="23932">
                    <a:lnB w="12700" cap="flat" cmpd="sng" algn="ctr">
                      <a:solidFill>
                        <a:srgbClr val="002060"/>
                      </a:solidFill>
                      <a:prstDash val="solid"/>
                      <a:round/>
                      <a:headEnd type="none" w="med" len="med"/>
                      <a:tailEnd type="none" w="med" len="med"/>
                    </a:lnB>
                    <a:solidFill>
                      <a:srgbClr val="FF990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Red </a:t>
                      </a:r>
                    </a:p>
                  </a:txBody>
                  <a:tcPr marL="47863" marR="47863" marT="23932" marB="23932">
                    <a:lnB w="12700" cap="flat" cmpd="sng" algn="ctr">
                      <a:solidFill>
                        <a:srgbClr val="002060"/>
                      </a:solidFill>
                      <a:prstDash val="solid"/>
                      <a:round/>
                      <a:headEnd type="none" w="med" len="med"/>
                      <a:tailEnd type="none" w="med" len="med"/>
                    </a:lnB>
                    <a:solidFill>
                      <a:srgbClr val="FF0000"/>
                    </a:solidFill>
                  </a:tcPr>
                </a:tc>
                <a:extLst>
                  <a:ext uri="{0D108BD9-81ED-4DB2-BD59-A6C34878D82A}">
                    <a16:rowId xmlns:a16="http://schemas.microsoft.com/office/drawing/2014/main" val="3030117061"/>
                  </a:ext>
                </a:extLst>
              </a:tr>
              <a:tr h="1437667">
                <a:tc>
                  <a:txBody>
                    <a:bodyPr/>
                    <a:lstStyle/>
                    <a:p>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Building Gating Criteria*</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Student</a:t>
                      </a:r>
                      <a:r>
                        <a:rPr lang="en-US" sz="1300" b="1" i="0" baseline="0" dirty="0">
                          <a:latin typeface="Open Sans Light" panose="020B0306030504020204" pitchFamily="34" charset="0"/>
                          <a:ea typeface="Open Sans Light" panose="020B0306030504020204" pitchFamily="34" charset="0"/>
                          <a:cs typeface="Open Sans Light" panose="020B0306030504020204" pitchFamily="34" charset="0"/>
                        </a:rPr>
                        <a:t> Absenteeism based on building level Average Daily Attendance in 2019-20 (i.e. 95%)</a:t>
                      </a:r>
                      <a:endParaRPr lang="en-US" sz="1300" b="1" i="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300" b="1"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300" b="1" i="0" u="none" dirty="0">
                          <a:latin typeface="Open Sans Light" panose="020B0306030504020204" pitchFamily="34" charset="0"/>
                          <a:ea typeface="Open Sans Light" panose="020B0306030504020204" pitchFamily="34" charset="0"/>
                          <a:cs typeface="Open Sans Light" panose="020B0306030504020204" pitchFamily="34" charset="0"/>
                        </a:rPr>
                        <a:t>&lt;3.0% above baseline</a:t>
                      </a:r>
                      <a:r>
                        <a:rPr lang="en-US" sz="1300" b="1" i="0" u="none" baseline="0" dirty="0">
                          <a:latin typeface="Open Sans Light" panose="020B0306030504020204" pitchFamily="34" charset="0"/>
                          <a:ea typeface="Open Sans Light" panose="020B0306030504020204" pitchFamily="34" charset="0"/>
                          <a:cs typeface="Open Sans Light" panose="020B0306030504020204" pitchFamily="34" charset="0"/>
                        </a:rPr>
                        <a:t> building level ADA</a:t>
                      </a:r>
                      <a:endParaRPr lang="en-US" sz="1300" b="1" i="0" u="none"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3.0-5.9% above </a:t>
                      </a:r>
                      <a:r>
                        <a:rPr lang="en-US" sz="1300" b="1" i="0" u="none" baseline="0" dirty="0">
                          <a:latin typeface="Open Sans Light" panose="020B0306030504020204" pitchFamily="34" charset="0"/>
                          <a:ea typeface="Open Sans Light" panose="020B0306030504020204" pitchFamily="34" charset="0"/>
                          <a:cs typeface="Open Sans Light" panose="020B0306030504020204" pitchFamily="34" charset="0"/>
                        </a:rPr>
                        <a:t>building level ADA</a:t>
                      </a:r>
                      <a:endParaRPr lang="en-US" sz="1300" b="1"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6.0-9.9% above </a:t>
                      </a:r>
                      <a:r>
                        <a:rPr lang="en-US" sz="1300" b="1" i="0" u="none" baseline="0" dirty="0">
                          <a:latin typeface="Open Sans Light" panose="020B0306030504020204" pitchFamily="34" charset="0"/>
                          <a:ea typeface="Open Sans Light" panose="020B0306030504020204" pitchFamily="34" charset="0"/>
                          <a:cs typeface="Open Sans Light" panose="020B0306030504020204" pitchFamily="34" charset="0"/>
                        </a:rPr>
                        <a:t>building level ADA</a:t>
                      </a:r>
                      <a:endParaRPr lang="en-US" sz="1300" b="1"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marL="0" indent="0" algn="ctr">
                        <a:buFont typeface="Wingdings" panose="05000000000000000000" pitchFamily="2" charset="2"/>
                        <a:buNone/>
                      </a:pPr>
                      <a:r>
                        <a:rPr lang="en-US" sz="1300" b="1" i="0" u="sng" baseline="0"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300" b="1" i="0" u="none" dirty="0">
                          <a:latin typeface="Open Sans Light" panose="020B0306030504020204" pitchFamily="34" charset="0"/>
                          <a:ea typeface="Open Sans Light" panose="020B0306030504020204" pitchFamily="34" charset="0"/>
                          <a:cs typeface="Open Sans Light" panose="020B0306030504020204" pitchFamily="34" charset="0"/>
                        </a:rPr>
                        <a:t>10%</a:t>
                      </a:r>
                      <a:r>
                        <a:rPr lang="en-US" sz="1300" b="1" i="0" u="none" baseline="0" dirty="0">
                          <a:latin typeface="Open Sans Light" panose="020B0306030504020204" pitchFamily="34" charset="0"/>
                          <a:ea typeface="Open Sans Light" panose="020B0306030504020204" pitchFamily="34" charset="0"/>
                          <a:cs typeface="Open Sans Light" panose="020B0306030504020204" pitchFamily="34" charset="0"/>
                        </a:rPr>
                        <a:t> above building level ADA</a:t>
                      </a:r>
                      <a:endParaRPr lang="en-US" sz="1300" b="1"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3122464633"/>
                  </a:ext>
                </a:extLst>
              </a:tr>
              <a:tr h="1040581">
                <a:tc>
                  <a:txBody>
                    <a:bodyPr/>
                    <a:lstStyle/>
                    <a:p>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2 week County percent positive case rate (% positive tests/all tests performed)</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300" b="1" i="0" u="sng" dirty="0">
                          <a:latin typeface="Open Sans Light" panose="020B0306030504020204" pitchFamily="34" charset="0"/>
                          <a:ea typeface="Open Sans Light" panose="020B0306030504020204" pitchFamily="34" charset="0"/>
                          <a:cs typeface="Open Sans Light" panose="020B0306030504020204" pitchFamily="34" charset="0"/>
                        </a:rPr>
                        <a:t>&lt;</a:t>
                      </a: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 5%</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FB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5.1-9.9%</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10-14.9%</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CC81"/>
                    </a:solidFill>
                  </a:tcPr>
                </a:tc>
                <a:tc>
                  <a:txBody>
                    <a:bodyPr/>
                    <a:lstStyle/>
                    <a:p>
                      <a:pPr algn="ctr"/>
                      <a:r>
                        <a:rPr lang="en-US" sz="1300" b="1"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 15%</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571291800"/>
                  </a:ext>
                </a:extLst>
              </a:tr>
              <a:tr h="93343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 **</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2 week cumulative County incidence rate (# new cases/100K over prior 2 weeks)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0-50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51-100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101-150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algn="ctr"/>
                      <a:r>
                        <a:rPr lang="en-US" sz="1100" b="0"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 151 new cases </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265900901"/>
                  </a:ext>
                </a:extLst>
              </a:tr>
              <a:tr h="55840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Trend in County incidence rate</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Decreasing</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Stable </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Stable</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Increasing</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397917695"/>
                  </a:ext>
                </a:extLst>
              </a:tr>
              <a:tr h="79883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Local/referring hospital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 30%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29.9-20%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19.9-10%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marL="0" indent="0" algn="ctr">
                        <a:buFont typeface="Wingdings" panose="05000000000000000000" pitchFamily="2" charset="2"/>
                        <a:buNone/>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&lt; 10%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539013635"/>
                  </a:ext>
                </a:extLst>
              </a:tr>
            </a:tbl>
          </a:graphicData>
        </a:graphic>
      </p:graphicFrame>
    </p:spTree>
    <p:extLst>
      <p:ext uri="{BB962C8B-B14F-4D97-AF65-F5344CB8AC3E}">
        <p14:creationId xmlns:p14="http://schemas.microsoft.com/office/powerpoint/2010/main" val="427434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0FACDC-6EF2-0A43-85CA-CD6549011A19}"/>
              </a:ext>
            </a:extLst>
          </p:cNvPr>
          <p:cNvSpPr>
            <a:spLocks noGrp="1"/>
          </p:cNvSpPr>
          <p:nvPr>
            <p:ph type="body" idx="1"/>
          </p:nvPr>
        </p:nvSpPr>
        <p:spPr>
          <a:xfrm>
            <a:off x="991223" y="1765652"/>
            <a:ext cx="3047377" cy="914255"/>
          </a:xfrm>
        </p:spPr>
        <p:txBody>
          <a:bodyPr>
            <a:normAutofit fontScale="40000" lnSpcReduction="20000"/>
          </a:bodyPr>
          <a:lstStyle/>
          <a:p>
            <a:r>
              <a:rPr lang="en-US" sz="4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Students should be grouped together in cohorts of less than15 students per group.</a:t>
            </a:r>
          </a:p>
        </p:txBody>
      </p:sp>
      <p:sp>
        <p:nvSpPr>
          <p:cNvPr id="10" name="Content Placeholder 9">
            <a:extLst>
              <a:ext uri="{FF2B5EF4-FFF2-40B4-BE49-F238E27FC236}">
                <a16:creationId xmlns:a16="http://schemas.microsoft.com/office/drawing/2014/main" id="{44A43333-0B6C-7240-A697-20B277B1733C}"/>
              </a:ext>
            </a:extLst>
          </p:cNvPr>
          <p:cNvSpPr>
            <a:spLocks noGrp="1"/>
          </p:cNvSpPr>
          <p:nvPr>
            <p:ph sz="half" idx="2"/>
          </p:nvPr>
        </p:nvSpPr>
        <p:spPr>
          <a:xfrm>
            <a:off x="839789" y="2671761"/>
            <a:ext cx="2817811" cy="3348039"/>
          </a:xfrm>
        </p:spPr>
        <p:txBody>
          <a:bodyPr>
            <a:normAutofit fontScale="77500" lnSpcReduction="20000"/>
          </a:bodyPr>
          <a:lstStyle/>
          <a:p>
            <a:pPr lvl="1">
              <a:buAutoNum type="alphaLcParenR"/>
            </a:pPr>
            <a:r>
              <a:rPr lang="en-US" dirty="0"/>
              <a:t>Either have class sizes with &lt; 15 students per class</a:t>
            </a:r>
          </a:p>
          <a:p>
            <a:pPr marL="457189" lvl="1" indent="0">
              <a:buNone/>
            </a:pPr>
            <a:endParaRPr lang="en-US" dirty="0"/>
          </a:p>
          <a:p>
            <a:pPr lvl="1">
              <a:spcAft>
                <a:spcPts val="1200"/>
              </a:spcAft>
              <a:buAutoNum type="alphaLcParenR"/>
            </a:pPr>
            <a:r>
              <a:rPr lang="en-US" dirty="0"/>
              <a:t> OR have separate cohorts within classes of &lt; 15 students per cohort with adequate physical distancing between cohorts and no mixing of groups other than the teacher</a:t>
            </a:r>
          </a:p>
        </p:txBody>
      </p:sp>
      <p:sp>
        <p:nvSpPr>
          <p:cNvPr id="12" name="Text Placeholder 11">
            <a:extLst>
              <a:ext uri="{FF2B5EF4-FFF2-40B4-BE49-F238E27FC236}">
                <a16:creationId xmlns:a16="http://schemas.microsoft.com/office/drawing/2014/main" id="{BE182ABB-053E-B949-8376-CC8C579A5539}"/>
              </a:ext>
            </a:extLst>
          </p:cNvPr>
          <p:cNvSpPr>
            <a:spLocks noGrp="1"/>
          </p:cNvSpPr>
          <p:nvPr>
            <p:ph type="body" sz="quarter" idx="3"/>
          </p:nvPr>
        </p:nvSpPr>
        <p:spPr>
          <a:xfrm>
            <a:off x="4724400" y="1814945"/>
            <a:ext cx="3733800" cy="829766"/>
          </a:xfrm>
        </p:spPr>
        <p:txBody>
          <a:bodyPr>
            <a:noAutofit/>
          </a:bodyPr>
          <a:lstStyle/>
          <a:p>
            <a:r>
              <a:rPr lang="en-US" sz="1600" dirty="0">
                <a:latin typeface="Open Sans Light" panose="020B0306030504020204" pitchFamily="34" charset="0"/>
                <a:ea typeface="Open Sans Light" panose="020B0306030504020204" pitchFamily="34" charset="0"/>
                <a:cs typeface="Open Sans Light" panose="020B0306030504020204" pitchFamily="34" charset="0"/>
              </a:rPr>
              <a:t>Safe but unused facilities within the district and community should be utilized to spread out students</a:t>
            </a:r>
            <a:endParaRPr lang="en-US" sz="1600" dirty="0"/>
          </a:p>
        </p:txBody>
      </p:sp>
      <p:sp>
        <p:nvSpPr>
          <p:cNvPr id="14" name="Content Placeholder 13">
            <a:extLst>
              <a:ext uri="{FF2B5EF4-FFF2-40B4-BE49-F238E27FC236}">
                <a16:creationId xmlns:a16="http://schemas.microsoft.com/office/drawing/2014/main" id="{C414E144-AC5A-1041-ABDC-69D3DE4DB730}"/>
              </a:ext>
            </a:extLst>
          </p:cNvPr>
          <p:cNvSpPr>
            <a:spLocks noGrp="1"/>
          </p:cNvSpPr>
          <p:nvPr>
            <p:ph sz="quarter" idx="4"/>
          </p:nvPr>
        </p:nvSpPr>
        <p:spPr>
          <a:xfrm>
            <a:off x="4263887" y="2687981"/>
            <a:ext cx="3965713" cy="3348038"/>
          </a:xfrm>
        </p:spPr>
        <p:txBody>
          <a:bodyPr>
            <a:normAutofit fontScale="77500" lnSpcReduction="20000"/>
          </a:bodyPr>
          <a:lstStyle/>
          <a:p>
            <a:pPr lvl="1">
              <a:buAutoNum type="alphaLcParenR"/>
            </a:pPr>
            <a:r>
              <a:rPr lang="en-US" dirty="0"/>
              <a:t>Middle and high school buildings should be utilized when those students are learning remotely</a:t>
            </a:r>
          </a:p>
          <a:p>
            <a:pPr lvl="1">
              <a:buAutoNum type="alphaLcParenR"/>
            </a:pPr>
            <a:r>
              <a:rPr lang="en-US" dirty="0"/>
              <a:t>Sports and recreation facilities should be utilized when otherwise not in use </a:t>
            </a:r>
          </a:p>
          <a:p>
            <a:pPr lvl="1">
              <a:buAutoNum type="alphaLcParenR"/>
            </a:pPr>
            <a:r>
              <a:rPr lang="en-US" dirty="0"/>
              <a:t>Outside areas should be utilized weather permitting</a:t>
            </a:r>
          </a:p>
          <a:p>
            <a:pPr lvl="1">
              <a:buAutoNum type="alphaLcParenR"/>
            </a:pPr>
            <a:r>
              <a:rPr lang="en-US" dirty="0"/>
              <a:t>Schools should work with their community to utilize additional community locations to space out students for on-site education. This may include community buildings, churches, restaurants, etc.</a:t>
            </a:r>
          </a:p>
          <a:p>
            <a:pPr lvl="1">
              <a:spcAft>
                <a:spcPts val="1200"/>
              </a:spcAft>
              <a:buAutoNum type="alphaLcParenR"/>
            </a:pPr>
            <a:r>
              <a:rPr lang="en-US" dirty="0"/>
              <a:t>Locations should be consistent between classes/cohorts</a:t>
            </a:r>
          </a:p>
        </p:txBody>
      </p:sp>
      <p:sp>
        <p:nvSpPr>
          <p:cNvPr id="17" name="Rectangle 16">
            <a:extLst>
              <a:ext uri="{FF2B5EF4-FFF2-40B4-BE49-F238E27FC236}">
                <a16:creationId xmlns:a16="http://schemas.microsoft.com/office/drawing/2014/main" id="{4A0DB7BC-4A61-F44E-8CEB-13D999F23413}"/>
              </a:ext>
            </a:extLst>
          </p:cNvPr>
          <p:cNvSpPr/>
          <p:nvPr/>
        </p:nvSpPr>
        <p:spPr>
          <a:xfrm>
            <a:off x="1295400" y="1066800"/>
            <a:ext cx="10285411" cy="400110"/>
          </a:xfrm>
          <a:prstGeom prst="rect">
            <a:avLst/>
          </a:prstGeom>
        </p:spPr>
        <p:txBody>
          <a:bodyPr wrap="square">
            <a:spAutoFit/>
          </a:bodyPr>
          <a:lstStyle/>
          <a:p>
            <a:r>
              <a:rPr lang="en-US" sz="20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**Strategies to consider to promote full time onsite learning for Pre-K-5 students</a:t>
            </a:r>
            <a:endParaRPr lang="en-US" sz="2000" dirty="0">
              <a:solidFill>
                <a:schemeClr val="tx2"/>
              </a:solidFill>
            </a:endParaRPr>
          </a:p>
        </p:txBody>
      </p:sp>
      <p:sp>
        <p:nvSpPr>
          <p:cNvPr id="18" name="Rectangle 17">
            <a:extLst>
              <a:ext uri="{FF2B5EF4-FFF2-40B4-BE49-F238E27FC236}">
                <a16:creationId xmlns:a16="http://schemas.microsoft.com/office/drawing/2014/main" id="{448C7ACA-22EB-AD41-B031-E0D22436F755}"/>
              </a:ext>
            </a:extLst>
          </p:cNvPr>
          <p:cNvSpPr/>
          <p:nvPr/>
        </p:nvSpPr>
        <p:spPr>
          <a:xfrm>
            <a:off x="8458200" y="2992746"/>
            <a:ext cx="3429000" cy="1938992"/>
          </a:xfrm>
          <a:prstGeom prst="rect">
            <a:avLst/>
          </a:prstGeom>
        </p:spPr>
        <p:txBody>
          <a:bodyPr wrap="square">
            <a:spAutoFit/>
          </a:bodyPr>
          <a:lstStyle/>
          <a:p>
            <a:r>
              <a:rPr lang="en-US" sz="2000" dirty="0">
                <a:solidFill>
                  <a:schemeClr val="tx2"/>
                </a:solidFill>
                <a:ea typeface="Open Sans Light" panose="020B0306030504020204" pitchFamily="34" charset="0"/>
                <a:cs typeface="Open Sans Light" panose="020B0306030504020204" pitchFamily="34" charset="0"/>
              </a:rPr>
              <a:t>Nurses, special education teachers, administrators, and other staff should work in teams and be prepared to travel between sites as needed to provide services</a:t>
            </a:r>
            <a:endParaRPr lang="en-US" sz="2000" dirty="0">
              <a:solidFill>
                <a:schemeClr val="tx2"/>
              </a:solidFill>
            </a:endParaRPr>
          </a:p>
        </p:txBody>
      </p:sp>
    </p:spTree>
    <p:extLst>
      <p:ext uri="{BB962C8B-B14F-4D97-AF65-F5344CB8AC3E}">
        <p14:creationId xmlns:p14="http://schemas.microsoft.com/office/powerpoint/2010/main" val="137375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dissolve">
                                      <p:cBhvr>
                                        <p:cTn id="18" dur="500"/>
                                        <p:tgtEl>
                                          <p:spTgt spid="12">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dissolve">
                                      <p:cBhvr>
                                        <p:cTn id="21" dur="500"/>
                                        <p:tgtEl>
                                          <p:spTgt spid="14">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dissolve">
                                      <p:cBhvr>
                                        <p:cTn id="24" dur="500"/>
                                        <p:tgtEl>
                                          <p:spTgt spid="14">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dissolve">
                                      <p:cBhvr>
                                        <p:cTn id="27" dur="500"/>
                                        <p:tgtEl>
                                          <p:spTgt spid="14">
                                            <p:txEl>
                                              <p:pRg st="2" end="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dissolve">
                                      <p:cBhvr>
                                        <p:cTn id="30" dur="500"/>
                                        <p:tgtEl>
                                          <p:spTgt spid="14">
                                            <p:txEl>
                                              <p:pRg st="3" end="3"/>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dissolve">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2" grpId="0" build="p"/>
      <p:bldP spid="14" grpId="0" build="p"/>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1629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457200"/>
            <a:ext cx="10515600" cy="1149351"/>
          </a:xfrm>
        </p:spPr>
        <p:txBody>
          <a:bodyPr>
            <a:normAutofit/>
          </a:bodyPr>
          <a:lstStyle/>
          <a:p>
            <a:pPr algn="ctr"/>
            <a:r>
              <a:rPr lang="en-US" sz="5867" dirty="0"/>
              <a:t>Key Aspects of this Plan</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45257" y="2080261"/>
            <a:ext cx="11318143" cy="4009519"/>
          </a:xfrm>
        </p:spPr>
        <p:txBody>
          <a:bodyPr>
            <a:normAutofit/>
          </a:bodyPr>
          <a:lstStyle/>
          <a:p>
            <a:pPr>
              <a:buClr>
                <a:schemeClr val="accent1"/>
              </a:buClr>
              <a:buSzPct val="125000"/>
            </a:pPr>
            <a:r>
              <a:rPr lang="en-US" sz="2667" dirty="0">
                <a:solidFill>
                  <a:schemeClr val="tx2"/>
                </a:solidFill>
                <a:latin typeface="+mn-lt"/>
              </a:rPr>
              <a:t>Almost 1,000 Kansans – Teachers, Parents, Health Care Officials, Doctors, School Board Members, and many others gave of their time to provide the best guidance to schools, staff, students and families.</a:t>
            </a:r>
          </a:p>
          <a:p>
            <a:pPr>
              <a:buClr>
                <a:schemeClr val="accent1"/>
              </a:buClr>
              <a:buSzPct val="125000"/>
            </a:pPr>
            <a:endParaRPr lang="en-US" sz="2667" dirty="0">
              <a:solidFill>
                <a:schemeClr val="tx2"/>
              </a:solidFill>
              <a:latin typeface="+mn-lt"/>
            </a:endParaRPr>
          </a:p>
          <a:p>
            <a:pPr>
              <a:buClr>
                <a:schemeClr val="accent1"/>
              </a:buClr>
              <a:buSzPct val="125000"/>
            </a:pPr>
            <a:r>
              <a:rPr lang="en-US" sz="2667" dirty="0">
                <a:solidFill>
                  <a:schemeClr val="tx2"/>
                </a:solidFill>
                <a:latin typeface="+mn-lt"/>
              </a:rPr>
              <a:t>Local school districts and communities will take this guidance and make their own plan for their schools. </a:t>
            </a:r>
          </a:p>
          <a:p>
            <a:pPr>
              <a:buClr>
                <a:schemeClr val="accent1"/>
              </a:buClr>
              <a:buSzPct val="125000"/>
            </a:pPr>
            <a:endParaRPr lang="en-US" sz="2667" dirty="0">
              <a:solidFill>
                <a:schemeClr val="tx2"/>
              </a:solidFill>
              <a:latin typeface="+mn-lt"/>
            </a:endParaRPr>
          </a:p>
          <a:p>
            <a:pPr>
              <a:buClr>
                <a:schemeClr val="accent1"/>
              </a:buClr>
              <a:buSzPct val="125000"/>
            </a:pPr>
            <a:r>
              <a:rPr lang="en-US" sz="2667" dirty="0">
                <a:latin typeface="+mn-lt"/>
              </a:rPr>
              <a:t>The guidance document </a:t>
            </a:r>
            <a:r>
              <a:rPr lang="en-US" sz="2667" dirty="0"/>
              <a:t>enables families to maximize their learning options within their local school district.</a:t>
            </a:r>
            <a:endParaRPr lang="en-US" sz="2667" dirty="0">
              <a:latin typeface="+mn-lt"/>
            </a:endParaRPr>
          </a:p>
          <a:p>
            <a:pPr>
              <a:buClr>
                <a:schemeClr val="accent1"/>
              </a:buClr>
              <a:buSzPct val="125000"/>
            </a:pPr>
            <a:endParaRPr lang="en-US" sz="2667" dirty="0">
              <a:latin typeface="+mn-lt"/>
            </a:endParaRPr>
          </a:p>
        </p:txBody>
      </p:sp>
    </p:spTree>
    <p:extLst>
      <p:ext uri="{BB962C8B-B14F-4D97-AF65-F5344CB8AC3E}">
        <p14:creationId xmlns:p14="http://schemas.microsoft.com/office/powerpoint/2010/main" val="33191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Goals for all Stages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361464" y="2157299"/>
            <a:ext cx="5157787" cy="550595"/>
          </a:xfrm>
        </p:spPr>
        <p:txBody>
          <a:bodyPr>
            <a:noAutofit/>
          </a:bodyPr>
          <a:lstStyle/>
          <a:p>
            <a:pPr algn="ctr"/>
            <a:r>
              <a:rPr lang="en-US" sz="3200" dirty="0"/>
              <a:t>Have Strong Learning Environments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83131" y="2707894"/>
            <a:ext cx="5157787" cy="3420897"/>
          </a:xfrm>
        </p:spPr>
        <p:txBody>
          <a:bodyPr>
            <a:normAutofit/>
          </a:bodyPr>
          <a:lstStyle/>
          <a:p>
            <a:pPr>
              <a:buClr>
                <a:schemeClr val="accent1"/>
              </a:buClr>
              <a:buSzPct val="125000"/>
            </a:pPr>
            <a:r>
              <a:rPr lang="en-US" sz="2667" dirty="0">
                <a:latin typeface="+mn-lt"/>
              </a:rPr>
              <a:t>Academic rigor needs to be high and students need to be engaged on a daily basis. </a:t>
            </a:r>
          </a:p>
          <a:p>
            <a:pPr>
              <a:buClr>
                <a:schemeClr val="accent1"/>
              </a:buClr>
              <a:buSzPct val="125000"/>
            </a:pPr>
            <a:r>
              <a:rPr lang="en-US" sz="2667" dirty="0">
                <a:latin typeface="+mn-lt"/>
              </a:rPr>
              <a:t>Social-Emotional support and learning must be a high priority and a part of any plan.</a:t>
            </a:r>
          </a:p>
          <a:p>
            <a:pPr>
              <a:buClr>
                <a:schemeClr val="accent1"/>
              </a:buClr>
              <a:buSzPct val="125000"/>
            </a:pPr>
            <a:r>
              <a:rPr lang="en-US" sz="2667" dirty="0">
                <a:latin typeface="+mn-lt"/>
              </a:rPr>
              <a:t>Equity and Access is essential for families. </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096000" y="2231758"/>
            <a:ext cx="5183188" cy="483435"/>
          </a:xfrm>
        </p:spPr>
        <p:txBody>
          <a:bodyPr>
            <a:noAutofit/>
          </a:bodyPr>
          <a:lstStyle/>
          <a:p>
            <a:pPr algn="ctr"/>
            <a:r>
              <a:rPr lang="en-US" sz="3200" dirty="0"/>
              <a:t>Keep Students and </a:t>
            </a:r>
          </a:p>
          <a:p>
            <a:pPr algn="ctr"/>
            <a:r>
              <a:rPr lang="en-US" sz="3200" dirty="0"/>
              <a:t>Staff Safe</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351082" y="2707894"/>
            <a:ext cx="5183188" cy="3420899"/>
          </a:xfrm>
        </p:spPr>
        <p:txBody>
          <a:bodyPr>
            <a:normAutofit/>
          </a:bodyPr>
          <a:lstStyle/>
          <a:p>
            <a:pPr>
              <a:buClr>
                <a:schemeClr val="accent1"/>
              </a:buClr>
              <a:buSzPct val="125000"/>
            </a:pPr>
            <a:r>
              <a:rPr lang="en-US" sz="2667" dirty="0">
                <a:latin typeface="+mn-lt"/>
              </a:rPr>
              <a:t>No environment can guarantee safety, but strong precautions can be taken to ensure the environment is as safe as possible.</a:t>
            </a:r>
          </a:p>
          <a:p>
            <a:pPr>
              <a:buClr>
                <a:schemeClr val="accent1"/>
              </a:buClr>
              <a:buSzPct val="125000"/>
            </a:pPr>
            <a:r>
              <a:rPr lang="en-US" sz="2667" dirty="0">
                <a:latin typeface="+mn-lt"/>
              </a:rPr>
              <a:t>Schools should enable families to maximize their learning options.</a:t>
            </a:r>
          </a:p>
        </p:txBody>
      </p:sp>
    </p:spTree>
    <p:extLst>
      <p:ext uri="{BB962C8B-B14F-4D97-AF65-F5344CB8AC3E}">
        <p14:creationId xmlns:p14="http://schemas.microsoft.com/office/powerpoint/2010/main" val="3277580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r>
              <a:rPr lang="en-US" sz="2400" dirty="0">
                <a:solidFill>
                  <a:schemeClr val="tx2"/>
                </a:solidFill>
              </a:rPr>
              <a:t>Understanding the need to be flexible during the 2020-21 school year, three different </a:t>
            </a:r>
            <a:r>
              <a:rPr lang="en-US" sz="2400" dirty="0"/>
              <a:t>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On-Site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low.</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can operate at 100% capacity with precautions.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practiced where feasible.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and spectator events will meet local guidelines</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Hybrid</a:t>
            </a:r>
            <a:endParaRPr sz="20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moderate.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will operate at reduced capacity (50%) with students alternating between on-site and remote learning.</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enforced.</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will meet local guidelines (15)</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endParaRPr sz="1600" dirty="0">
              <a:solidFill>
                <a:schemeClr val="tx2"/>
              </a:solidFill>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Remote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high.</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 capacity restricted to essential staff and activities.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strictly enforced.</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Group sizes will meet local guidelines (10 or fewer).</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3832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58C277-E0BC-5545-A412-D4AF96FC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039599" cy="5943600"/>
          </a:xfrm>
          <a:prstGeom prst="rect">
            <a:avLst/>
          </a:prstGeom>
        </p:spPr>
      </p:pic>
      <p:sp>
        <p:nvSpPr>
          <p:cNvPr id="4" name="Left Arrow 3">
            <a:extLst>
              <a:ext uri="{FF2B5EF4-FFF2-40B4-BE49-F238E27FC236}">
                <a16:creationId xmlns:a16="http://schemas.microsoft.com/office/drawing/2014/main" id="{F19EA7B2-57B4-5B44-AF61-278B2D5A8C02}"/>
              </a:ext>
            </a:extLst>
          </p:cNvPr>
          <p:cNvSpPr/>
          <p:nvPr/>
        </p:nvSpPr>
        <p:spPr>
          <a:xfrm>
            <a:off x="2743200" y="3733800"/>
            <a:ext cx="1676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a:extLst>
              <a:ext uri="{FF2B5EF4-FFF2-40B4-BE49-F238E27FC236}">
                <a16:creationId xmlns:a16="http://schemas.microsoft.com/office/drawing/2014/main" id="{D16221EF-EC99-6548-AAC4-E945C117DF98}"/>
              </a:ext>
            </a:extLst>
          </p:cNvPr>
          <p:cNvSpPr/>
          <p:nvPr/>
        </p:nvSpPr>
        <p:spPr>
          <a:xfrm>
            <a:off x="3962400" y="4953000"/>
            <a:ext cx="1676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58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F717DE-1FF0-4ABE-B4F9-285E82292F34}"/>
              </a:ext>
            </a:extLst>
          </p:cNvPr>
          <p:cNvGraphicFramePr/>
          <p:nvPr>
            <p:extLst>
              <p:ext uri="{D42A27DB-BD31-4B8C-83A1-F6EECF244321}">
                <p14:modId xmlns:p14="http://schemas.microsoft.com/office/powerpoint/2010/main" val="2332219678"/>
              </p:ext>
            </p:extLst>
          </p:nvPr>
        </p:nvGraphicFramePr>
        <p:xfrm>
          <a:off x="182979" y="0"/>
          <a:ext cx="11826043" cy="671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2C7ECEF-C01A-4816-BA93-FE1FB7A8AC81}"/>
              </a:ext>
            </a:extLst>
          </p:cNvPr>
          <p:cNvSpPr/>
          <p:nvPr/>
        </p:nvSpPr>
        <p:spPr>
          <a:xfrm>
            <a:off x="995835" y="3352369"/>
            <a:ext cx="3748580"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4" name="Rectangle 3">
            <a:extLst>
              <a:ext uri="{FF2B5EF4-FFF2-40B4-BE49-F238E27FC236}">
                <a16:creationId xmlns:a16="http://schemas.microsoft.com/office/drawing/2014/main" id="{4D9A007B-23F7-4801-85E8-E72098AF57FE}"/>
              </a:ext>
            </a:extLst>
          </p:cNvPr>
          <p:cNvSpPr/>
          <p:nvPr/>
        </p:nvSpPr>
        <p:spPr>
          <a:xfrm>
            <a:off x="7268311" y="3352369"/>
            <a:ext cx="4036631"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5" name="TextBox 4">
            <a:extLst>
              <a:ext uri="{FF2B5EF4-FFF2-40B4-BE49-F238E27FC236}">
                <a16:creationId xmlns:a16="http://schemas.microsoft.com/office/drawing/2014/main" id="{32FDD702-0850-484F-BDA5-8EFEE5E9BC53}"/>
              </a:ext>
            </a:extLst>
          </p:cNvPr>
          <p:cNvSpPr txBox="1"/>
          <p:nvPr/>
        </p:nvSpPr>
        <p:spPr>
          <a:xfrm>
            <a:off x="1044443" y="3429000"/>
            <a:ext cx="3651364" cy="523220"/>
          </a:xfrm>
          <a:prstGeom prst="rect">
            <a:avLst/>
          </a:prstGeom>
          <a:noFill/>
        </p:spPr>
        <p:txBody>
          <a:bodyPr wrap="square" rtlCol="0">
            <a:spAutoFit/>
          </a:bodyPr>
          <a:lstStyle/>
          <a:p>
            <a:pPr algn="ctr" defTabSz="609585"/>
            <a:r>
              <a:rPr lang="en-US" sz="2800" b="1" dirty="0">
                <a:solidFill>
                  <a:prstClr val="white"/>
                </a:solidFill>
                <a:latin typeface="Open Sans Light"/>
              </a:rPr>
              <a:t>Brad Neuenswander</a:t>
            </a:r>
          </a:p>
        </p:txBody>
      </p:sp>
      <p:sp>
        <p:nvSpPr>
          <p:cNvPr id="6" name="TextBox 5">
            <a:extLst>
              <a:ext uri="{FF2B5EF4-FFF2-40B4-BE49-F238E27FC236}">
                <a16:creationId xmlns:a16="http://schemas.microsoft.com/office/drawing/2014/main" id="{0260DE4A-C8EB-4C00-966E-8AA9C2D469E8}"/>
              </a:ext>
            </a:extLst>
          </p:cNvPr>
          <p:cNvSpPr txBox="1"/>
          <p:nvPr/>
        </p:nvSpPr>
        <p:spPr>
          <a:xfrm>
            <a:off x="7431068" y="3429001"/>
            <a:ext cx="3711115" cy="523220"/>
          </a:xfrm>
          <a:prstGeom prst="rect">
            <a:avLst/>
          </a:prstGeom>
          <a:noFill/>
        </p:spPr>
        <p:txBody>
          <a:bodyPr wrap="square" rtlCol="0">
            <a:spAutoFit/>
          </a:bodyPr>
          <a:lstStyle/>
          <a:p>
            <a:pPr algn="ctr" defTabSz="609585"/>
            <a:r>
              <a:rPr lang="en-US" sz="2800" b="1" dirty="0">
                <a:solidFill>
                  <a:prstClr val="white"/>
                </a:solidFill>
                <a:latin typeface="Open Sans Light"/>
              </a:rPr>
              <a:t>Craig Neuenswander</a:t>
            </a:r>
          </a:p>
        </p:txBody>
      </p:sp>
    </p:spTree>
    <p:extLst>
      <p:ext uri="{BB962C8B-B14F-4D97-AF65-F5344CB8AC3E}">
        <p14:creationId xmlns:p14="http://schemas.microsoft.com/office/powerpoint/2010/main" val="398311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370823" y="2057400"/>
            <a:ext cx="9450353" cy="1066801"/>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24" y="3429000"/>
            <a:ext cx="3272152" cy="2215168"/>
          </a:xfrm>
          <a:prstGeom prst="rect">
            <a:avLst/>
          </a:prstGeom>
        </p:spPr>
      </p:pic>
    </p:spTree>
    <p:extLst>
      <p:ext uri="{BB962C8B-B14F-4D97-AF65-F5344CB8AC3E}">
        <p14:creationId xmlns:p14="http://schemas.microsoft.com/office/powerpoint/2010/main" val="270595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p:nvPr/>
        </p:nvSpPr>
        <p:spPr>
          <a:xfrm>
            <a:off x="6473440" y="2031174"/>
            <a:ext cx="1057500" cy="4286786"/>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56" name="Google Shape;56;p13"/>
          <p:cNvPicPr preferRelativeResize="0"/>
          <p:nvPr/>
        </p:nvPicPr>
        <p:blipFill>
          <a:blip r:embed="rId3">
            <a:alphaModFix/>
          </a:blip>
          <a:stretch>
            <a:fillRect/>
          </a:stretch>
        </p:blipFill>
        <p:spPr>
          <a:xfrm>
            <a:off x="7066512" y="1971911"/>
            <a:ext cx="405195" cy="409275"/>
          </a:xfrm>
          <a:prstGeom prst="rect">
            <a:avLst/>
          </a:prstGeom>
          <a:noFill/>
          <a:ln>
            <a:noFill/>
          </a:ln>
        </p:spPr>
      </p:pic>
      <p:sp>
        <p:nvSpPr>
          <p:cNvPr id="66" name="Google Shape;66;p13"/>
          <p:cNvSpPr/>
          <p:nvPr/>
        </p:nvSpPr>
        <p:spPr>
          <a:xfrm>
            <a:off x="7537334" y="2031174"/>
            <a:ext cx="1088550" cy="4307936"/>
          </a:xfrm>
          <a:prstGeom prst="rect">
            <a:avLst/>
          </a:prstGeom>
          <a:solidFill>
            <a:srgbClr val="F4CCCC"/>
          </a:solidFill>
          <a:ln w="9525" cap="flat" cmpd="sng">
            <a:solidFill>
              <a:srgbClr val="9900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67" name="Google Shape;67;p13"/>
          <p:cNvPicPr preferRelativeResize="0"/>
          <p:nvPr/>
        </p:nvPicPr>
        <p:blipFill>
          <a:blip r:embed="rId3">
            <a:alphaModFix/>
          </a:blip>
          <a:stretch>
            <a:fillRect/>
          </a:stretch>
        </p:blipFill>
        <p:spPr>
          <a:xfrm>
            <a:off x="7778852" y="1917526"/>
            <a:ext cx="593372" cy="599306"/>
          </a:xfrm>
          <a:prstGeom prst="rect">
            <a:avLst/>
          </a:prstGeom>
          <a:noFill/>
          <a:ln>
            <a:noFill/>
          </a:ln>
        </p:spPr>
      </p:pic>
      <p:sp>
        <p:nvSpPr>
          <p:cNvPr id="68" name="Google Shape;68;p13"/>
          <p:cNvSpPr txBox="1"/>
          <p:nvPr/>
        </p:nvSpPr>
        <p:spPr>
          <a:xfrm>
            <a:off x="7531209" y="2309250"/>
            <a:ext cx="10885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69" name="Google Shape;69;p13"/>
          <p:cNvSpPr txBox="1"/>
          <p:nvPr/>
        </p:nvSpPr>
        <p:spPr>
          <a:xfrm>
            <a:off x="6983871" y="2315112"/>
            <a:ext cx="593325" cy="22297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9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9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70" name="Google Shape;70;p13"/>
          <p:cNvPicPr preferRelativeResize="0"/>
          <p:nvPr/>
        </p:nvPicPr>
        <p:blipFill>
          <a:blip r:embed="rId4">
            <a:alphaModFix/>
          </a:blip>
          <a:stretch>
            <a:fillRect/>
          </a:stretch>
        </p:blipFill>
        <p:spPr>
          <a:xfrm>
            <a:off x="6597884" y="2038938"/>
            <a:ext cx="309075" cy="312142"/>
          </a:xfrm>
          <a:prstGeom prst="rect">
            <a:avLst/>
          </a:prstGeom>
          <a:noFill/>
          <a:ln>
            <a:noFill/>
          </a:ln>
        </p:spPr>
      </p:pic>
      <p:sp>
        <p:nvSpPr>
          <p:cNvPr id="71" name="Google Shape;71;p13"/>
          <p:cNvSpPr txBox="1"/>
          <p:nvPr/>
        </p:nvSpPr>
        <p:spPr>
          <a:xfrm>
            <a:off x="6481916" y="2395712"/>
            <a:ext cx="554549" cy="258237"/>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algn="ctr" defTabSz="685800">
              <a:buClr>
                <a:srgbClr val="000000"/>
              </a:buClr>
            </a:pPr>
            <a:r>
              <a:rPr lang="en-US"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p>
          <a:p>
            <a:pPr algn="ctr" defTabSz="685800">
              <a:buClr>
                <a:srgbClr val="000000"/>
              </a:buClr>
            </a:pPr>
            <a:endParaRPr lang="en-US"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76" name="Google Shape;76;p13"/>
          <p:cNvSpPr/>
          <p:nvPr/>
        </p:nvSpPr>
        <p:spPr>
          <a:xfrm>
            <a:off x="3575309" y="2034856"/>
            <a:ext cx="705150" cy="556709"/>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Learning</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7" name="Google Shape;77;p13"/>
          <p:cNvSpPr/>
          <p:nvPr/>
        </p:nvSpPr>
        <p:spPr>
          <a:xfrm>
            <a:off x="5380146" y="2034340"/>
            <a:ext cx="1088550" cy="4315901"/>
          </a:xfrm>
          <a:prstGeom prst="rect">
            <a:avLst/>
          </a:prstGeom>
          <a:solidFill>
            <a:srgbClr val="FFF2CC"/>
          </a:solidFill>
          <a:ln w="9525" cap="flat" cmpd="sng">
            <a:solidFill>
              <a:srgbClr val="BF90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78" name="Google Shape;78;p13"/>
          <p:cNvSpPr/>
          <p:nvPr/>
        </p:nvSpPr>
        <p:spPr>
          <a:xfrm>
            <a:off x="4286710" y="2034340"/>
            <a:ext cx="1088550" cy="430477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79" name="Google Shape;79;p13"/>
          <p:cNvSpPr/>
          <p:nvPr/>
        </p:nvSpPr>
        <p:spPr>
          <a:xfrm>
            <a:off x="6998906" y="207508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0" name="Google Shape;80;p13"/>
          <p:cNvSpPr/>
          <p:nvPr/>
        </p:nvSpPr>
        <p:spPr>
          <a:xfrm>
            <a:off x="6998906" y="2222174"/>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1" name="Google Shape;81;p13"/>
          <p:cNvSpPr/>
          <p:nvPr/>
        </p:nvSpPr>
        <p:spPr>
          <a:xfrm>
            <a:off x="6998900" y="2369275"/>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2" name="Google Shape;82;p13"/>
          <p:cNvSpPr/>
          <p:nvPr/>
        </p:nvSpPr>
        <p:spPr>
          <a:xfrm>
            <a:off x="6998906" y="250473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3" name="Google Shape;83;p13"/>
          <p:cNvSpPr/>
          <p:nvPr/>
        </p:nvSpPr>
        <p:spPr>
          <a:xfrm>
            <a:off x="3575309" y="2598356"/>
            <a:ext cx="696159" cy="11743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School Activities</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4" name="Google Shape;84;p13"/>
          <p:cNvSpPr txBox="1"/>
          <p:nvPr/>
        </p:nvSpPr>
        <p:spPr>
          <a:xfrm>
            <a:off x="6470824" y="2619071"/>
            <a:ext cx="1057500" cy="112329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85" name="Google Shape;85;p13"/>
          <p:cNvSpPr txBox="1"/>
          <p:nvPr/>
        </p:nvSpPr>
        <p:spPr>
          <a:xfrm>
            <a:off x="7531259" y="2609675"/>
            <a:ext cx="1088550" cy="114391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p>
        </p:txBody>
      </p:sp>
      <p:sp>
        <p:nvSpPr>
          <p:cNvPr id="99" name="Google Shape;99;p13"/>
          <p:cNvSpPr/>
          <p:nvPr/>
        </p:nvSpPr>
        <p:spPr>
          <a:xfrm rot="10800000" flipH="1">
            <a:off x="4295639" y="4561828"/>
            <a:ext cx="4343625" cy="175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00" name="Google Shape;100;p13"/>
          <p:cNvSpPr txBox="1"/>
          <p:nvPr/>
        </p:nvSpPr>
        <p:spPr>
          <a:xfrm>
            <a:off x="7558131" y="4574440"/>
            <a:ext cx="1088550" cy="735536"/>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None Allowed</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02" name="Google Shape;102;p13"/>
          <p:cNvSpPr/>
          <p:nvPr/>
        </p:nvSpPr>
        <p:spPr>
          <a:xfrm>
            <a:off x="3568496" y="4571255"/>
            <a:ext cx="705150" cy="755570"/>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Visitor Access</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05" name="Google Shape;105;p13"/>
          <p:cNvSpPr txBox="1"/>
          <p:nvPr/>
        </p:nvSpPr>
        <p:spPr>
          <a:xfrm>
            <a:off x="6454901" y="4574158"/>
            <a:ext cx="1162575" cy="73581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Extremely limited: by appointment;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masks and social distancing required; building access requirements must be met</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3" name="Google Shape;113;p13"/>
          <p:cNvSpPr/>
          <p:nvPr/>
        </p:nvSpPr>
        <p:spPr>
          <a:xfrm>
            <a:off x="3568496" y="5336504"/>
            <a:ext cx="705150" cy="1002606"/>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788"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Playgrounds</a:t>
            </a:r>
            <a:endParaRPr sz="788"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15" name="Google Shape;115;p13"/>
          <p:cNvSpPr txBox="1"/>
          <p:nvPr/>
        </p:nvSpPr>
        <p:spPr>
          <a:xfrm>
            <a:off x="7535684" y="5320632"/>
            <a:ext cx="1088550" cy="101847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3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Closed</a:t>
            </a:r>
            <a:endParaRPr sz="15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6" name="Google Shape;116;p13"/>
          <p:cNvSpPr txBox="1"/>
          <p:nvPr/>
        </p:nvSpPr>
        <p:spPr>
          <a:xfrm>
            <a:off x="6481026" y="5355424"/>
            <a:ext cx="1057500" cy="95140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Open: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Capacity to allow for 6’ social distancing; masks required if less than 6’ social distance maintained; total group numbers limited per guidelines</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7" name="Google Shape;117;p13"/>
          <p:cNvSpPr/>
          <p:nvPr/>
        </p:nvSpPr>
        <p:spPr>
          <a:xfrm>
            <a:off x="3568496" y="3778377"/>
            <a:ext cx="705150" cy="7960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Spectators - audience</a:t>
            </a:r>
            <a:endParaRPr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20" name="Google Shape;120;p13"/>
          <p:cNvSpPr txBox="1"/>
          <p:nvPr/>
        </p:nvSpPr>
        <p:spPr>
          <a:xfrm>
            <a:off x="7524446" y="3771889"/>
            <a:ext cx="1088550" cy="78690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1" name="Google Shape;121;p13"/>
          <p:cNvSpPr txBox="1"/>
          <p:nvPr/>
        </p:nvSpPr>
        <p:spPr>
          <a:xfrm>
            <a:off x="6467452" y="3771890"/>
            <a:ext cx="1088550" cy="75650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5" name="Google Shape;125;p13"/>
          <p:cNvSpPr txBox="1"/>
          <p:nvPr/>
        </p:nvSpPr>
        <p:spPr>
          <a:xfrm>
            <a:off x="5370296" y="3770840"/>
            <a:ext cx="1097325" cy="778407"/>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Allowed: </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Distancing by household groups; masked if indoors. 6’ social distancing required; total group numbers limited per guidelines</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6" name="Google Shape;126;p13"/>
          <p:cNvSpPr txBox="1"/>
          <p:nvPr/>
        </p:nvSpPr>
        <p:spPr>
          <a:xfrm>
            <a:off x="5391865" y="5365876"/>
            <a:ext cx="1097325" cy="94467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82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Open</a:t>
            </a:r>
            <a:r>
              <a:rPr lang="en" sz="82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Capacity to allow for 6’ social distancing; total group numbers limited per guidelines</a:t>
            </a:r>
            <a:endParaRPr sz="82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8" name="Google Shape;128;p13"/>
          <p:cNvSpPr txBox="1"/>
          <p:nvPr/>
        </p:nvSpPr>
        <p:spPr>
          <a:xfrm>
            <a:off x="5391865" y="4587506"/>
            <a:ext cx="1097325" cy="71035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Limited: by appointment</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masks and social distancing required; building access requirements must be met</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32" name="Google Shape;132;p13"/>
          <p:cNvSpPr/>
          <p:nvPr/>
        </p:nvSpPr>
        <p:spPr>
          <a:xfrm>
            <a:off x="5909187" y="2011584"/>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3" name="Google Shape;133;p13"/>
          <p:cNvSpPr/>
          <p:nvPr/>
        </p:nvSpPr>
        <p:spPr>
          <a:xfrm>
            <a:off x="5909194" y="213661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4" name="Google Shape;134;p13"/>
          <p:cNvSpPr/>
          <p:nvPr/>
        </p:nvSpPr>
        <p:spPr>
          <a:xfrm>
            <a:off x="5912269" y="226164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5" name="Google Shape;135;p13"/>
          <p:cNvSpPr/>
          <p:nvPr/>
        </p:nvSpPr>
        <p:spPr>
          <a:xfrm>
            <a:off x="5912269" y="238666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6" name="Google Shape;136;p13"/>
          <p:cNvSpPr/>
          <p:nvPr/>
        </p:nvSpPr>
        <p:spPr>
          <a:xfrm>
            <a:off x="5912269" y="251169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8" name="Google Shape;138;p13"/>
          <p:cNvSpPr/>
          <p:nvPr/>
        </p:nvSpPr>
        <p:spPr>
          <a:xfrm rot="10800000" flipH="1">
            <a:off x="4271468" y="3762832"/>
            <a:ext cx="4343625" cy="229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139" name="Google Shape;139;p13"/>
          <p:cNvPicPr preferRelativeResize="0"/>
          <p:nvPr/>
        </p:nvPicPr>
        <p:blipFill>
          <a:blip r:embed="rId4">
            <a:alphaModFix/>
          </a:blip>
          <a:stretch>
            <a:fillRect/>
          </a:stretch>
        </p:blipFill>
        <p:spPr>
          <a:xfrm>
            <a:off x="5941546" y="2044816"/>
            <a:ext cx="251300" cy="253800"/>
          </a:xfrm>
          <a:prstGeom prst="rect">
            <a:avLst/>
          </a:prstGeom>
          <a:noFill/>
          <a:ln>
            <a:noFill/>
          </a:ln>
        </p:spPr>
      </p:pic>
      <p:pic>
        <p:nvPicPr>
          <p:cNvPr id="140" name="Google Shape;140;p13"/>
          <p:cNvPicPr preferRelativeResize="0"/>
          <p:nvPr/>
        </p:nvPicPr>
        <p:blipFill>
          <a:blip r:embed="rId3">
            <a:alphaModFix/>
          </a:blip>
          <a:stretch>
            <a:fillRect/>
          </a:stretch>
        </p:blipFill>
        <p:spPr>
          <a:xfrm>
            <a:off x="6189771" y="2147018"/>
            <a:ext cx="288244" cy="291150"/>
          </a:xfrm>
          <a:prstGeom prst="rect">
            <a:avLst/>
          </a:prstGeom>
          <a:noFill/>
          <a:ln>
            <a:noFill/>
          </a:ln>
        </p:spPr>
      </p:pic>
      <p:sp>
        <p:nvSpPr>
          <p:cNvPr id="141" name="Google Shape;141;p13"/>
          <p:cNvSpPr txBox="1"/>
          <p:nvPr/>
        </p:nvSpPr>
        <p:spPr>
          <a:xfrm>
            <a:off x="6100596" y="2057731"/>
            <a:ext cx="69750" cy="104625"/>
          </a:xfrm>
          <a:prstGeom prst="rect">
            <a:avLst/>
          </a:prstGeom>
          <a:noFill/>
          <a:ln>
            <a:noFill/>
          </a:ln>
        </p:spPr>
        <p:txBody>
          <a:bodyPr spcFirstLastPara="1" wrap="square" lIns="68569" tIns="68569" rIns="68569" bIns="68569" anchor="t" anchorCtr="0">
            <a:noAutofit/>
          </a:bodyPr>
          <a:lstStyle/>
          <a:p>
            <a:pPr defTabSz="685800">
              <a:buClr>
                <a:srgbClr val="000000"/>
              </a:buClr>
            </a:pPr>
            <a:r>
              <a:rPr lang="en" sz="1050" kern="0" dirty="0">
                <a:solidFill>
                  <a:srgbClr val="999999"/>
                </a:solidFill>
                <a:latin typeface="Arial"/>
                <a:cs typeface="Arial"/>
                <a:sym typeface="Arial"/>
              </a:rPr>
              <a:t>+</a:t>
            </a:r>
            <a:endParaRPr sz="1050" kern="0" dirty="0">
              <a:solidFill>
                <a:srgbClr val="999999"/>
              </a:solidFill>
              <a:latin typeface="Arial"/>
              <a:cs typeface="Arial"/>
              <a:sym typeface="Arial"/>
            </a:endParaRPr>
          </a:p>
        </p:txBody>
      </p:sp>
      <p:sp>
        <p:nvSpPr>
          <p:cNvPr id="142" name="Google Shape;142;p13"/>
          <p:cNvSpPr txBox="1"/>
          <p:nvPr/>
        </p:nvSpPr>
        <p:spPr>
          <a:xfrm>
            <a:off x="5917296" y="2337528"/>
            <a:ext cx="565875" cy="22297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43" name="Google Shape;143;p13"/>
          <p:cNvPicPr preferRelativeResize="0"/>
          <p:nvPr/>
        </p:nvPicPr>
        <p:blipFill>
          <a:blip r:embed="rId4">
            <a:alphaModFix/>
          </a:blip>
          <a:stretch>
            <a:fillRect/>
          </a:stretch>
        </p:blipFill>
        <p:spPr>
          <a:xfrm>
            <a:off x="5496698" y="2024703"/>
            <a:ext cx="309075" cy="312142"/>
          </a:xfrm>
          <a:prstGeom prst="rect">
            <a:avLst/>
          </a:prstGeom>
          <a:noFill/>
          <a:ln>
            <a:noFill/>
          </a:ln>
        </p:spPr>
      </p:pic>
      <p:sp>
        <p:nvSpPr>
          <p:cNvPr id="144" name="Google Shape;144;p13"/>
          <p:cNvSpPr txBox="1"/>
          <p:nvPr/>
        </p:nvSpPr>
        <p:spPr>
          <a:xfrm>
            <a:off x="5364771" y="2284475"/>
            <a:ext cx="5557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algn="ctr" defTabSz="685800">
              <a:buClr>
                <a:srgbClr val="000000"/>
              </a:buClr>
            </a:pP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5" name="Google Shape;145;p13"/>
          <p:cNvSpPr/>
          <p:nvPr/>
        </p:nvSpPr>
        <p:spPr>
          <a:xfrm>
            <a:off x="6998963" y="2007970"/>
            <a:ext cx="8100" cy="114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46" name="Google Shape;146;p13"/>
          <p:cNvSpPr txBox="1"/>
          <p:nvPr/>
        </p:nvSpPr>
        <p:spPr>
          <a:xfrm>
            <a:off x="5363167" y="2603844"/>
            <a:ext cx="1097325" cy="117453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all school activities</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Small group activities limited; masks and social distancing required; stable groups with limited group numbers. </a:t>
            </a: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high risk activities. </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group travel. Conditioning/ practice may continue with modifications</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7" name="Google Shape;147;p13"/>
          <p:cNvSpPr/>
          <p:nvPr/>
        </p:nvSpPr>
        <p:spPr>
          <a:xfrm>
            <a:off x="4291390" y="2583031"/>
            <a:ext cx="4343625" cy="2430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49" name="Google Shape;149;p13"/>
          <p:cNvSpPr txBox="1"/>
          <p:nvPr/>
        </p:nvSpPr>
        <p:spPr>
          <a:xfrm>
            <a:off x="4291596" y="5346455"/>
            <a:ext cx="1097325" cy="81540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1" name="Google Shape;151;p13"/>
          <p:cNvSpPr txBox="1"/>
          <p:nvPr/>
        </p:nvSpPr>
        <p:spPr>
          <a:xfrm>
            <a:off x="4244653" y="4568618"/>
            <a:ext cx="1097325" cy="73214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2" name="Google Shape;152;p13"/>
          <p:cNvSpPr txBox="1"/>
          <p:nvPr/>
        </p:nvSpPr>
        <p:spPr>
          <a:xfrm>
            <a:off x="4289243" y="3758486"/>
            <a:ext cx="1097325" cy="85695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 </a:t>
            </a:r>
          </a:p>
        </p:txBody>
      </p:sp>
      <p:sp>
        <p:nvSpPr>
          <p:cNvPr id="157" name="Google Shape;157;p13"/>
          <p:cNvSpPr txBox="1"/>
          <p:nvPr/>
        </p:nvSpPr>
        <p:spPr>
          <a:xfrm>
            <a:off x="4291596" y="2612393"/>
            <a:ext cx="1088550" cy="115434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58" name="Google Shape;158;p13"/>
          <p:cNvPicPr preferRelativeResize="0"/>
          <p:nvPr/>
        </p:nvPicPr>
        <p:blipFill>
          <a:blip r:embed="rId4">
            <a:alphaModFix/>
          </a:blip>
          <a:stretch>
            <a:fillRect/>
          </a:stretch>
        </p:blipFill>
        <p:spPr>
          <a:xfrm>
            <a:off x="4649520" y="2024703"/>
            <a:ext cx="362930" cy="366525"/>
          </a:xfrm>
          <a:prstGeom prst="rect">
            <a:avLst/>
          </a:prstGeom>
          <a:noFill/>
          <a:ln>
            <a:noFill/>
          </a:ln>
        </p:spPr>
      </p:pic>
      <p:sp>
        <p:nvSpPr>
          <p:cNvPr id="159" name="Google Shape;159;p13"/>
          <p:cNvSpPr txBox="1"/>
          <p:nvPr/>
        </p:nvSpPr>
        <p:spPr>
          <a:xfrm>
            <a:off x="4289072" y="2296669"/>
            <a:ext cx="10885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endParaRPr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60" name="Google Shape;160;p13"/>
          <p:cNvPicPr preferRelativeResize="0"/>
          <p:nvPr/>
        </p:nvPicPr>
        <p:blipFill>
          <a:blip r:embed="rId5">
            <a:alphaModFix/>
          </a:blip>
          <a:stretch>
            <a:fillRect/>
          </a:stretch>
        </p:blipFill>
        <p:spPr>
          <a:xfrm>
            <a:off x="3671698" y="6457410"/>
            <a:ext cx="389025" cy="261398"/>
          </a:xfrm>
          <a:prstGeom prst="rect">
            <a:avLst/>
          </a:prstGeom>
          <a:noFill/>
          <a:ln>
            <a:noFill/>
          </a:ln>
        </p:spPr>
      </p:pic>
      <p:sp>
        <p:nvSpPr>
          <p:cNvPr id="161" name="Google Shape;161;p13"/>
          <p:cNvSpPr txBox="1"/>
          <p:nvPr/>
        </p:nvSpPr>
        <p:spPr>
          <a:xfrm>
            <a:off x="3980772" y="6497183"/>
            <a:ext cx="500280" cy="192375"/>
          </a:xfrm>
          <a:prstGeom prst="rect">
            <a:avLst/>
          </a:prstGeom>
          <a:noFill/>
          <a:ln>
            <a:noFill/>
          </a:ln>
        </p:spPr>
        <p:txBody>
          <a:bodyPr spcFirstLastPara="1" wrap="square" lIns="68569" tIns="68569" rIns="68569" bIns="68569" anchor="ctr" anchorCtr="0">
            <a:noAutofit/>
          </a:bodyPr>
          <a:lstStyle/>
          <a:p>
            <a:pPr defTabSz="685800">
              <a:buClr>
                <a:srgbClr val="000000"/>
              </a:buClr>
            </a:pPr>
            <a:r>
              <a:rPr lang="en"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NOTE</a:t>
            </a:r>
            <a:r>
              <a:rPr lang="en" sz="900" b="1" kern="0" dirty="0">
                <a:solidFill>
                  <a:srgbClr val="000000"/>
                </a:solidFill>
                <a:latin typeface="Bebas Neue"/>
                <a:ea typeface="Bebas Neue"/>
                <a:cs typeface="Bebas Neue"/>
                <a:sym typeface="Bebas Neue"/>
              </a:rPr>
              <a:t>: </a:t>
            </a:r>
            <a:endParaRPr sz="900" b="1" kern="0" dirty="0">
              <a:solidFill>
                <a:srgbClr val="000000"/>
              </a:solidFill>
              <a:latin typeface="Dosis"/>
              <a:ea typeface="Dosis"/>
              <a:cs typeface="Dosis"/>
              <a:sym typeface="Dosis"/>
            </a:endParaRPr>
          </a:p>
        </p:txBody>
      </p:sp>
      <p:sp>
        <p:nvSpPr>
          <p:cNvPr id="162" name="Google Shape;162;p13"/>
          <p:cNvSpPr txBox="1"/>
          <p:nvPr/>
        </p:nvSpPr>
        <p:spPr>
          <a:xfrm>
            <a:off x="4291597" y="6434447"/>
            <a:ext cx="4424627" cy="221625"/>
          </a:xfrm>
          <a:prstGeom prst="rect">
            <a:avLst/>
          </a:prstGeom>
          <a:noFill/>
          <a:ln>
            <a:noFill/>
          </a:ln>
        </p:spPr>
        <p:txBody>
          <a:bodyPr spcFirstLastPara="1" wrap="square" lIns="68569" tIns="68569" rIns="68569" bIns="68569" anchor="t" anchorCtr="0">
            <a:noAutofit/>
          </a:bodyPr>
          <a:lstStyle/>
          <a:p>
            <a:pPr marL="76200" marR="76200" defTabSz="685800">
              <a:lnSpc>
                <a:spcPct val="97500"/>
              </a:lnSpc>
              <a:buClr>
                <a:srgbClr val="000000"/>
              </a:buClr>
            </a:pPr>
            <a:r>
              <a:rPr lang="en"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The following recommendations are subject to change by actions of federal, state, county, or local authorities.</a:t>
            </a:r>
            <a:endParaRPr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a:p>
            <a:pPr marL="76200" marR="76200" defTabSz="685800">
              <a:lnSpc>
                <a:spcPct val="97500"/>
              </a:lnSpc>
              <a:buClr>
                <a:srgbClr val="000000"/>
              </a:buClr>
            </a:pPr>
            <a:endParaRPr sz="750" kern="0" dirty="0">
              <a:solidFill>
                <a:srgbClr val="000000"/>
              </a:solidFill>
              <a:highlight>
                <a:srgbClr val="F8F8F8"/>
              </a:highlight>
              <a:latin typeface="Roboto"/>
              <a:ea typeface="Roboto"/>
              <a:cs typeface="Roboto"/>
              <a:sym typeface="Roboto"/>
            </a:endParaRPr>
          </a:p>
        </p:txBody>
      </p:sp>
      <p:sp>
        <p:nvSpPr>
          <p:cNvPr id="163" name="Google Shape;103;p13">
            <a:extLst>
              <a:ext uri="{FF2B5EF4-FFF2-40B4-BE49-F238E27FC236}">
                <a16:creationId xmlns:a16="http://schemas.microsoft.com/office/drawing/2014/main" id="{1034869F-E5EC-1745-AD21-E43220146ADD}"/>
              </a:ext>
            </a:extLst>
          </p:cNvPr>
          <p:cNvSpPr/>
          <p:nvPr/>
        </p:nvSpPr>
        <p:spPr>
          <a:xfrm rot="10800000" flipH="1">
            <a:off x="4264214" y="6317960"/>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64" name="Google Shape;103;p13">
            <a:extLst>
              <a:ext uri="{FF2B5EF4-FFF2-40B4-BE49-F238E27FC236}">
                <a16:creationId xmlns:a16="http://schemas.microsoft.com/office/drawing/2014/main" id="{1A2FD8A2-1264-A14E-81D5-597BE9047BF1}"/>
              </a:ext>
            </a:extLst>
          </p:cNvPr>
          <p:cNvSpPr/>
          <p:nvPr/>
        </p:nvSpPr>
        <p:spPr>
          <a:xfrm rot="10800000" flipH="1">
            <a:off x="4286825" y="5308613"/>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2" name="TextBox 1"/>
          <p:cNvSpPr txBox="1"/>
          <p:nvPr/>
        </p:nvSpPr>
        <p:spPr>
          <a:xfrm>
            <a:off x="3667481" y="254026"/>
            <a:ext cx="2008942" cy="1061829"/>
          </a:xfrm>
          <a:prstGeom prst="rect">
            <a:avLst/>
          </a:prstGeom>
          <a:noFill/>
        </p:spPr>
        <p:txBody>
          <a:bodyPr wrap="square" rtlCol="0">
            <a:spAutoFit/>
          </a:bodyPr>
          <a:lstStyle/>
          <a:p>
            <a:pPr algn="ctr" defTabSz="685800">
              <a:buClr>
                <a:srgbClr val="000000"/>
              </a:buClr>
            </a:pPr>
            <a:r>
              <a:rPr lang="en-US" sz="2100" b="1" kern="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sym typeface="Arial"/>
              </a:rPr>
              <a:t>Kansas Schools Gating Criteria</a:t>
            </a:r>
          </a:p>
        </p:txBody>
      </p:sp>
      <p:pic>
        <p:nvPicPr>
          <p:cNvPr id="3" name="Picture 2"/>
          <p:cNvPicPr>
            <a:picLocks noChangeAspect="1"/>
          </p:cNvPicPr>
          <p:nvPr/>
        </p:nvPicPr>
        <p:blipFill>
          <a:blip r:embed="rId6"/>
          <a:stretch>
            <a:fillRect/>
          </a:stretch>
        </p:blipFill>
        <p:spPr>
          <a:xfrm>
            <a:off x="5724048" y="205895"/>
            <a:ext cx="2906223" cy="1009160"/>
          </a:xfrm>
          <a:prstGeom prst="rect">
            <a:avLst/>
          </a:prstGeom>
        </p:spPr>
      </p:pic>
      <p:sp>
        <p:nvSpPr>
          <p:cNvPr id="61" name="Google Shape;57;p13">
            <a:extLst>
              <a:ext uri="{FF2B5EF4-FFF2-40B4-BE49-F238E27FC236}">
                <a16:creationId xmlns:a16="http://schemas.microsoft.com/office/drawing/2014/main" id="{A25DA6BC-32E0-B241-8C09-245D5427C414}"/>
              </a:ext>
            </a:extLst>
          </p:cNvPr>
          <p:cNvSpPr/>
          <p:nvPr/>
        </p:nvSpPr>
        <p:spPr>
          <a:xfrm>
            <a:off x="7555446" y="1484875"/>
            <a:ext cx="1071675" cy="2538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Red</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2" name="Google Shape;58;p13">
            <a:extLst>
              <a:ext uri="{FF2B5EF4-FFF2-40B4-BE49-F238E27FC236}">
                <a16:creationId xmlns:a16="http://schemas.microsoft.com/office/drawing/2014/main" id="{0DCB1D6C-3438-1345-9C69-B712CBC426E2}"/>
              </a:ext>
            </a:extLst>
          </p:cNvPr>
          <p:cNvSpPr/>
          <p:nvPr/>
        </p:nvSpPr>
        <p:spPr>
          <a:xfrm>
            <a:off x="6466933" y="1484871"/>
            <a:ext cx="1088550" cy="253800"/>
          </a:xfrm>
          <a:prstGeom prst="rect">
            <a:avLst/>
          </a:prstGeom>
          <a:solidFill>
            <a:srgbClr val="FF9900"/>
          </a:solidFill>
          <a:ln w="28575" cap="flat" cmpd="sng">
            <a:solidFill>
              <a:schemeClr val="accent4"/>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Orange</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3" name="Google Shape;59;p13">
            <a:extLst>
              <a:ext uri="{FF2B5EF4-FFF2-40B4-BE49-F238E27FC236}">
                <a16:creationId xmlns:a16="http://schemas.microsoft.com/office/drawing/2014/main" id="{C76ABF91-4A2D-E34B-8A0F-19A92375B26C}"/>
              </a:ext>
            </a:extLst>
          </p:cNvPr>
          <p:cNvSpPr/>
          <p:nvPr/>
        </p:nvSpPr>
        <p:spPr>
          <a:xfrm>
            <a:off x="5378439" y="1484871"/>
            <a:ext cx="1088550" cy="253800"/>
          </a:xfrm>
          <a:prstGeom prst="rect">
            <a:avLst/>
          </a:prstGeom>
          <a:solidFill>
            <a:srgbClr val="FFFF00"/>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Yellow</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4" name="Google Shape;60;p13">
            <a:extLst>
              <a:ext uri="{FF2B5EF4-FFF2-40B4-BE49-F238E27FC236}">
                <a16:creationId xmlns:a16="http://schemas.microsoft.com/office/drawing/2014/main" id="{48939C84-221D-D042-A155-4FFC10DE591B}"/>
              </a:ext>
            </a:extLst>
          </p:cNvPr>
          <p:cNvSpPr/>
          <p:nvPr/>
        </p:nvSpPr>
        <p:spPr>
          <a:xfrm>
            <a:off x="4289927" y="1484872"/>
            <a:ext cx="1088550" cy="253800"/>
          </a:xfrm>
          <a:prstGeom prst="rect">
            <a:avLst/>
          </a:prstGeom>
          <a:solidFill>
            <a:srgbClr val="00FF00"/>
          </a:solidFill>
          <a:ln w="28575" cap="flat" cmpd="sng">
            <a:solidFill>
              <a:srgbClr val="92D05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Green</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5" name="Google Shape;73;p13">
            <a:extLst>
              <a:ext uri="{FF2B5EF4-FFF2-40B4-BE49-F238E27FC236}">
                <a16:creationId xmlns:a16="http://schemas.microsoft.com/office/drawing/2014/main" id="{11E4BD89-B903-4246-8EF1-20A2939BF37C}"/>
              </a:ext>
            </a:extLst>
          </p:cNvPr>
          <p:cNvSpPr/>
          <p:nvPr/>
        </p:nvSpPr>
        <p:spPr>
          <a:xfrm>
            <a:off x="5399743" y="1735854"/>
            <a:ext cx="565875" cy="293948"/>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2" name="Google Shape;74;p13">
            <a:extLst>
              <a:ext uri="{FF2B5EF4-FFF2-40B4-BE49-F238E27FC236}">
                <a16:creationId xmlns:a16="http://schemas.microsoft.com/office/drawing/2014/main" id="{C3E29620-5DF0-E64D-BAF0-1856EE726D08}"/>
              </a:ext>
            </a:extLst>
          </p:cNvPr>
          <p:cNvSpPr/>
          <p:nvPr/>
        </p:nvSpPr>
        <p:spPr>
          <a:xfrm>
            <a:off x="5933270" y="1735854"/>
            <a:ext cx="549542" cy="293882"/>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3" name="Google Shape;75;p13">
            <a:extLst>
              <a:ext uri="{FF2B5EF4-FFF2-40B4-BE49-F238E27FC236}">
                <a16:creationId xmlns:a16="http://schemas.microsoft.com/office/drawing/2014/main" id="{D99AB918-7911-F148-818B-4468FB768E79}"/>
              </a:ext>
            </a:extLst>
          </p:cNvPr>
          <p:cNvSpPr/>
          <p:nvPr/>
        </p:nvSpPr>
        <p:spPr>
          <a:xfrm>
            <a:off x="4289018" y="1752303"/>
            <a:ext cx="1091764" cy="281038"/>
          </a:xfrm>
          <a:prstGeom prst="rect">
            <a:avLst/>
          </a:prstGeom>
          <a:solidFill>
            <a:srgbClr val="D9D9D9"/>
          </a:solidFill>
          <a:ln w="28575" cap="flat" cmpd="sng">
            <a:solidFill>
              <a:srgbClr val="00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4" name="Google Shape;106;p13">
            <a:extLst>
              <a:ext uri="{FF2B5EF4-FFF2-40B4-BE49-F238E27FC236}">
                <a16:creationId xmlns:a16="http://schemas.microsoft.com/office/drawing/2014/main" id="{638A1127-68F4-334A-A34C-0630F6B5F910}"/>
              </a:ext>
            </a:extLst>
          </p:cNvPr>
          <p:cNvSpPr/>
          <p:nvPr/>
        </p:nvSpPr>
        <p:spPr>
          <a:xfrm>
            <a:off x="6481130" y="1730625"/>
            <a:ext cx="535209" cy="298558"/>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5" name="Google Shape;61;p13">
            <a:extLst>
              <a:ext uri="{FF2B5EF4-FFF2-40B4-BE49-F238E27FC236}">
                <a16:creationId xmlns:a16="http://schemas.microsoft.com/office/drawing/2014/main" id="{225757F3-C28B-C441-B249-33918D41A887}"/>
              </a:ext>
            </a:extLst>
          </p:cNvPr>
          <p:cNvSpPr/>
          <p:nvPr/>
        </p:nvSpPr>
        <p:spPr>
          <a:xfrm>
            <a:off x="7561496" y="1731417"/>
            <a:ext cx="1062737" cy="298013"/>
          </a:xfrm>
          <a:prstGeom prst="rect">
            <a:avLst/>
          </a:prstGeom>
          <a:solidFill>
            <a:srgbClr val="D9D9D9"/>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6" name="Google Shape;107;p13">
            <a:extLst>
              <a:ext uri="{FF2B5EF4-FFF2-40B4-BE49-F238E27FC236}">
                <a16:creationId xmlns:a16="http://schemas.microsoft.com/office/drawing/2014/main" id="{32CEE865-89A7-B143-8906-F3B0242E9269}"/>
              </a:ext>
            </a:extLst>
          </p:cNvPr>
          <p:cNvSpPr/>
          <p:nvPr/>
        </p:nvSpPr>
        <p:spPr>
          <a:xfrm>
            <a:off x="7036465" y="1725579"/>
            <a:ext cx="527753" cy="301183"/>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Tree>
    <p:extLst>
      <p:ext uri="{BB962C8B-B14F-4D97-AF65-F5344CB8AC3E}">
        <p14:creationId xmlns:p14="http://schemas.microsoft.com/office/powerpoint/2010/main" val="1300101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93504</TotalTime>
  <Words>1108</Words>
  <Application>Microsoft Office PowerPoint</Application>
  <PresentationFormat>Widescreen</PresentationFormat>
  <Paragraphs>148</Paragraphs>
  <Slides>12</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12</vt:i4>
      </vt:variant>
    </vt:vector>
  </HeadingPairs>
  <TitlesOfParts>
    <vt:vector size="27" baseType="lpstr">
      <vt:lpstr>Arial</vt:lpstr>
      <vt:lpstr>Bebas Neue</vt:lpstr>
      <vt:lpstr>Calibri</vt:lpstr>
      <vt:lpstr>Calibri Light</vt:lpstr>
      <vt:lpstr>Century Gothic</vt:lpstr>
      <vt:lpstr>Dosis</vt:lpstr>
      <vt:lpstr>Open Sans Light</vt:lpstr>
      <vt:lpstr>Open Sans Semibold</vt:lpstr>
      <vt:lpstr>Roboto</vt:lpstr>
      <vt:lpstr>Wingdings</vt:lpstr>
      <vt:lpstr>1_KansansCAN-Blank-Template</vt:lpstr>
      <vt:lpstr>Custom Design</vt:lpstr>
      <vt:lpstr>2_Custom Design</vt:lpstr>
      <vt:lpstr>1_Custom Design</vt:lpstr>
      <vt:lpstr>Simple Light</vt:lpstr>
      <vt:lpstr>State Board of Education Gating Guidance for School Districts</vt:lpstr>
      <vt:lpstr>PowerPoint Presentation</vt:lpstr>
      <vt:lpstr>Key Aspects of this Plan</vt:lpstr>
      <vt:lpstr>Goals for all Stages</vt:lpstr>
      <vt:lpstr>Learning Environments</vt:lpstr>
      <vt:lpstr>PowerPoint Presentation</vt:lpstr>
      <vt:lpstr>PowerPoint Presentation</vt:lpstr>
      <vt:lpstr>Partners who contribute to Navigating Change</vt:lpstr>
      <vt:lpstr>PowerPoint Presentation</vt:lpstr>
      <vt:lpstr>Gating Criteria</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Penny Rice</cp:lastModifiedBy>
  <cp:revision>1282</cp:revision>
  <cp:lastPrinted>2020-07-14T12:06:11Z</cp:lastPrinted>
  <dcterms:created xsi:type="dcterms:W3CDTF">2015-08-04T16:12:34Z</dcterms:created>
  <dcterms:modified xsi:type="dcterms:W3CDTF">2020-09-25T14:06:43Z</dcterms:modified>
</cp:coreProperties>
</file>