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40" r:id="rId2"/>
    <p:sldMasterId id="2147483792" r:id="rId3"/>
    <p:sldMasterId id="2147483825" r:id="rId4"/>
  </p:sldMasterIdLst>
  <p:notesMasterIdLst>
    <p:notesMasterId r:id="rId10"/>
  </p:notesMasterIdLst>
  <p:handoutMasterIdLst>
    <p:handoutMasterId r:id="rId11"/>
  </p:handoutMasterIdLst>
  <p:sldIdLst>
    <p:sldId id="256" r:id="rId5"/>
    <p:sldId id="1160" r:id="rId6"/>
    <p:sldId id="1172" r:id="rId7"/>
    <p:sldId id="1173" r:id="rId8"/>
    <p:sldId id="605" r:id="rId9"/>
  </p:sldIdLst>
  <p:sldSz cx="12192000" cy="6858000"/>
  <p:notesSz cx="6858000" cy="91440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nise L. Kahler" initials="DL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1651"/>
    <a:srgbClr val="C2DF87"/>
    <a:srgbClr val="40B4E5"/>
    <a:srgbClr val="D25627"/>
    <a:srgbClr val="E57D3C"/>
    <a:srgbClr val="8E88A3"/>
    <a:srgbClr val="8B1C40"/>
    <a:srgbClr val="F6323E"/>
    <a:srgbClr val="C126B8"/>
    <a:srgbClr val="4300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470" autoAdjust="0"/>
    <p:restoredTop sz="87211" autoAdjust="0"/>
  </p:normalViewPr>
  <p:slideViewPr>
    <p:cSldViewPr>
      <p:cViewPr varScale="1">
        <p:scale>
          <a:sx n="111" d="100"/>
          <a:sy n="111" d="100"/>
        </p:scale>
        <p:origin x="150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68" y="-8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FAFBE-49B9-475A-8DB2-C181CF1E5328}" type="datetimeFigureOut">
              <a:rPr lang="en-US" smtClean="0"/>
              <a:t>10/4/19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50882-0C4F-47F7-BEBE-6C7FE948EB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825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583B0-7748-405D-BCDF-4A261B3F049B}" type="datetimeFigureOut">
              <a:rPr lang="en-US" smtClean="0"/>
              <a:t>10/4/19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C64E8-45BE-4474-B3AA-B6DEBEC91A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424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C64E8-45BE-4474-B3AA-B6DEBEC91A5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28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8568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C64E8-45BE-4474-B3AA-B6DEBEC91A5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255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LiveSlide Site</a:t>
            </a:r>
          </a:p>
          <a:p>
            <a:r>
              <a:rPr lang="en-US"/>
              <a:t>https://www.mentimeter.com/s/d8e81ffdcc5bdfa5addb24d2bd3191e2/f803088a9503/edit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C64E8-45BE-4474-B3AA-B6DEBEC91A5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648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Today’s students are the future workforce and future leaders of Kansas. Kansans Can achieve anything and, together, Kansans Can lead the world in the success of each student.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C64E8-45BE-4474-B3AA-B6DEBEC91A5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2499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microsoft.com/office/2007/relationships/hdphoto" Target="../media/hdphoto2.wdp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5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5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microsoft.com/office/2007/relationships/hdphoto" Target="../media/hdphoto2.wdp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7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7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803400"/>
            <a:ext cx="12192000" cy="2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428261" y="6454268"/>
            <a:ext cx="939680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33" i="1" baseline="0" dirty="0">
                <a:solidFill>
                  <a:schemeClr val="tx1"/>
                </a:solidFill>
              </a:rPr>
              <a:t>www.ksde.org</a:t>
            </a:r>
            <a:endParaRPr lang="en-US" sz="933" i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1" y="1905000"/>
            <a:ext cx="8635999" cy="2336800"/>
          </a:xfrm>
        </p:spPr>
        <p:txBody>
          <a:bodyPr wrap="square" lIns="457200"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4400" y="4343400"/>
            <a:ext cx="8534416" cy="965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0040"/>
            <a:ext cx="3836264" cy="62179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145" y="1315720"/>
            <a:ext cx="3173671" cy="487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701" y="5702815"/>
            <a:ext cx="1409432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4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045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97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10/4/19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6100075"/>
            <a:ext cx="12192000" cy="307778"/>
            <a:chOff x="0" y="4574984"/>
            <a:chExt cx="9144000" cy="23083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172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50901" y="279400"/>
            <a:ext cx="11690201" cy="599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83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889000"/>
            <a:ext cx="7411827" cy="52832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2" y="888132"/>
            <a:ext cx="3454399" cy="5238032"/>
          </a:xfrm>
          <a:prstGeom prst="rect">
            <a:avLst/>
          </a:prstGeom>
          <a:noFill/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6100075"/>
            <a:ext cx="12192000" cy="307778"/>
            <a:chOff x="0" y="4574984"/>
            <a:chExt cx="9144000" cy="230834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480800" cy="787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501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889000"/>
            <a:ext cx="7411827" cy="52832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2" y="888132"/>
            <a:ext cx="3454399" cy="5238032"/>
          </a:xfrm>
          <a:prstGeom prst="rect">
            <a:avLst/>
          </a:prstGeom>
          <a:noFill/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480800" cy="787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40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6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79" y="4800600"/>
            <a:ext cx="11069135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177815"/>
            <a:ext cx="11988800" cy="45497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367353"/>
            <a:ext cx="10363213" cy="8048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6100075"/>
            <a:ext cx="12192000" cy="307778"/>
            <a:chOff x="0" y="4574984"/>
            <a:chExt cx="9144000" cy="230834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248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79" y="4800600"/>
            <a:ext cx="11069135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177815"/>
            <a:ext cx="11988800" cy="45497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367353"/>
            <a:ext cx="10363213" cy="8048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40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78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59886"/>
            <a:ext cx="11582400" cy="656591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40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5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803400"/>
            <a:ext cx="12192000" cy="2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10/4/19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28261" y="6454268"/>
            <a:ext cx="939680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33" i="1" dirty="0">
                <a:solidFill>
                  <a:prstClr val="black"/>
                </a:solidFill>
                <a:latin typeface="Arial"/>
              </a:rPr>
              <a:t>www.ksde.org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1" y="1905000"/>
            <a:ext cx="8635999" cy="2336800"/>
          </a:xfrm>
        </p:spPr>
        <p:txBody>
          <a:bodyPr wrap="square" lIns="457200"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4400" y="4343400"/>
            <a:ext cx="8534416" cy="965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0040"/>
            <a:ext cx="3836264" cy="62179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145" y="1315720"/>
            <a:ext cx="3173671" cy="487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701" y="5702815"/>
            <a:ext cx="1409432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4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193800"/>
            <a:ext cx="11582400" cy="4830763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676358" indent="-457189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582400" cy="11985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10/4/19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446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193800"/>
            <a:ext cx="11582400" cy="4830763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676358" indent="-457189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582400" cy="11985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46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10/4/19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193800"/>
            <a:ext cx="11684000" cy="4775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041222"/>
            <a:ext cx="10820400" cy="18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820400" y="59690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134525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10/4/19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193800"/>
            <a:ext cx="11684000" cy="4775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041222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9631680" y="5969000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339065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600200"/>
            <a:ext cx="12192000" cy="2743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33601" y="1600200"/>
            <a:ext cx="10058411" cy="2743203"/>
          </a:xfrm>
          <a:noFill/>
        </p:spPr>
        <p:txBody>
          <a:bodyPr wrap="square" lIns="365760" rIns="274320" anchor="ctr" anchorCtr="0"/>
          <a:lstStyle>
            <a:lvl1pPr algn="l">
              <a:defRPr sz="5333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1" y="4343400"/>
            <a:ext cx="8534401" cy="914400"/>
          </a:xfrm>
          <a:prstGeom prst="rect">
            <a:avLst/>
          </a:prstGeom>
          <a:noFill/>
        </p:spPr>
        <p:txBody>
          <a:bodyPr rIns="274320" anchor="t"/>
          <a:lstStyle>
            <a:lvl1pPr marL="0" indent="0">
              <a:buNone/>
              <a:defRPr sz="2667" spc="400">
                <a:solidFill>
                  <a:schemeClr val="bg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10/4/19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56592" y="6446602"/>
            <a:ext cx="2106609" cy="2358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www.ksde.org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74" y="1193800"/>
            <a:ext cx="3066492" cy="46329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00" y="5461000"/>
            <a:ext cx="1431235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2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7801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93800"/>
            <a:ext cx="5588000" cy="4978400"/>
          </a:xfrm>
          <a:prstGeom prst="rect">
            <a:avLst/>
          </a:prstGeom>
          <a:noFill/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3800"/>
            <a:ext cx="5588000" cy="4978400"/>
          </a:xfrm>
          <a:prstGeom prst="rect">
            <a:avLst/>
          </a:prstGeom>
          <a:noFill/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10/4/19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676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77801"/>
            <a:ext cx="112776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93801"/>
            <a:ext cx="5588000" cy="48767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3801"/>
            <a:ext cx="5486400" cy="48767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10/4/19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595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0800"/>
            <a:ext cx="1148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1" y="1193800"/>
            <a:ext cx="5534436" cy="1016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2209800"/>
            <a:ext cx="5536553" cy="39512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6568" y="1193800"/>
            <a:ext cx="5389033" cy="1016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6568" y="2209800"/>
            <a:ext cx="5389033" cy="39512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350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045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10/4/19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6109067"/>
            <a:ext cx="10820400" cy="18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0820400" y="6036845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192702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045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10/4/19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130397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10/4/19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6100075"/>
            <a:ext cx="12192000" cy="307778"/>
            <a:chOff x="0" y="4574984"/>
            <a:chExt cx="9144000" cy="23083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172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50901" y="279400"/>
            <a:ext cx="11690201" cy="599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83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193800"/>
            <a:ext cx="11684000" cy="4775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041222"/>
            <a:ext cx="10820400" cy="18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0820400" y="59690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134525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889000"/>
            <a:ext cx="7411827" cy="52832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2" y="888132"/>
            <a:ext cx="3454399" cy="5238032"/>
          </a:xfrm>
          <a:prstGeom prst="rect">
            <a:avLst/>
          </a:prstGeom>
          <a:noFill/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10/4/19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6100075"/>
            <a:ext cx="12192000" cy="307778"/>
            <a:chOff x="0" y="4574984"/>
            <a:chExt cx="9144000" cy="230834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480800" cy="787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501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889000"/>
            <a:ext cx="7411827" cy="52832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2" y="888132"/>
            <a:ext cx="3454399" cy="5238032"/>
          </a:xfrm>
          <a:prstGeom prst="rect">
            <a:avLst/>
          </a:prstGeom>
          <a:noFill/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10/4/19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480800" cy="787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418466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79" y="4800600"/>
            <a:ext cx="11069135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177815"/>
            <a:ext cx="11988800" cy="45497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367353"/>
            <a:ext cx="10363213" cy="8048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10/4/19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6100075"/>
            <a:ext cx="12192000" cy="307778"/>
            <a:chOff x="0" y="4574984"/>
            <a:chExt cx="9144000" cy="230834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248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79" y="4800600"/>
            <a:ext cx="11069135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177815"/>
            <a:ext cx="11988800" cy="45497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367353"/>
            <a:ext cx="10363213" cy="8048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10/4/19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9CFF1A"/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117478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59886"/>
            <a:ext cx="11582400" cy="656591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10/4/19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5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16000" y="1193800"/>
            <a:ext cx="5994400" cy="42672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609585" indent="0" algn="r">
              <a:buNone/>
              <a:defRPr i="1">
                <a:solidFill>
                  <a:schemeClr val="bg1"/>
                </a:solidFill>
              </a:defRPr>
            </a:lvl2pPr>
            <a:lvl3pPr marL="1219170" indent="0" algn="ctr">
              <a:buNone/>
              <a:defRPr i="1">
                <a:solidFill>
                  <a:schemeClr val="bg1"/>
                </a:solidFill>
              </a:defRPr>
            </a:lvl3pPr>
            <a:lvl4pPr marL="1828754" indent="0" algn="ctr">
              <a:buNone/>
              <a:defRPr i="1">
                <a:solidFill>
                  <a:schemeClr val="bg1"/>
                </a:solidFill>
              </a:defRPr>
            </a:lvl4pPr>
            <a:lvl5pPr marL="2438339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803400"/>
            <a:ext cx="12192000" cy="2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28262" y="6454269"/>
            <a:ext cx="939680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33" i="1" dirty="0">
                <a:solidFill>
                  <a:prstClr val="black"/>
                </a:solidFill>
              </a:rPr>
              <a:t>www.ksde.org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2" y="1905000"/>
            <a:ext cx="8635999" cy="2336800"/>
          </a:xfrm>
        </p:spPr>
        <p:txBody>
          <a:bodyPr wrap="square" lIns="457200"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4400" y="4343400"/>
            <a:ext cx="8534416" cy="965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0040"/>
            <a:ext cx="3836264" cy="62179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146" y="1315720"/>
            <a:ext cx="3173671" cy="487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701" y="5702815"/>
            <a:ext cx="1409432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71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193801"/>
            <a:ext cx="11582400" cy="4830763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676317" indent="-457178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"/>
            <a:ext cx="11582400" cy="11985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3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193800"/>
            <a:ext cx="11684000" cy="4775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041223"/>
            <a:ext cx="10820400" cy="18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820400" y="59690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119020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193800"/>
            <a:ext cx="11684000" cy="4775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041223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9631680" y="5969000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315202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193800"/>
            <a:ext cx="11684000" cy="4775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041222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631680" y="5969000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40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65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600200"/>
            <a:ext cx="12192000" cy="2743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33601" y="1600201"/>
            <a:ext cx="10058411" cy="2743203"/>
          </a:xfrm>
          <a:noFill/>
        </p:spPr>
        <p:txBody>
          <a:bodyPr wrap="square" lIns="365760" rIns="274320" anchor="ctr" anchorCtr="0"/>
          <a:lstStyle>
            <a:lvl1pPr algn="l">
              <a:defRPr sz="5333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2" y="4343400"/>
            <a:ext cx="8534401" cy="914400"/>
          </a:xfrm>
          <a:prstGeom prst="rect">
            <a:avLst/>
          </a:prstGeom>
          <a:noFill/>
        </p:spPr>
        <p:txBody>
          <a:bodyPr rIns="274320" anchor="t"/>
          <a:lstStyle>
            <a:lvl1pPr marL="0" indent="0">
              <a:buNone/>
              <a:defRPr sz="2667" spc="400">
                <a:solidFill>
                  <a:schemeClr val="bg1"/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56593" y="6446602"/>
            <a:ext cx="2106609" cy="2358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933" i="1" dirty="0">
                <a:solidFill>
                  <a:srgbClr val="FFFFFF">
                    <a:lumMod val="65000"/>
                  </a:srgbClr>
                </a:solidFill>
              </a:rPr>
              <a:t>www.ksde.org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75" y="1193800"/>
            <a:ext cx="3066492" cy="46329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01" y="5461000"/>
            <a:ext cx="1431235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4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7802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93800"/>
            <a:ext cx="5588000" cy="4978400"/>
          </a:xfrm>
          <a:prstGeom prst="rect">
            <a:avLst/>
          </a:prstGeom>
          <a:noFill/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3800"/>
            <a:ext cx="5588000" cy="4978400"/>
          </a:xfrm>
          <a:prstGeom prst="rect">
            <a:avLst/>
          </a:prstGeom>
          <a:noFill/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12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77802"/>
            <a:ext cx="112776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93802"/>
            <a:ext cx="5588000" cy="48767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3802"/>
            <a:ext cx="5486400" cy="48767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23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0800"/>
            <a:ext cx="1148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2" y="1193800"/>
            <a:ext cx="5534436" cy="1016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2" y="2209800"/>
            <a:ext cx="5536553" cy="39512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6569" y="1193800"/>
            <a:ext cx="5389033" cy="1016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6569" y="2209800"/>
            <a:ext cx="5389033" cy="39512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81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046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1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6109068"/>
            <a:ext cx="10820400" cy="18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0820400" y="6036845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357996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046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273880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1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6100080"/>
            <a:ext cx="12192000" cy="307778"/>
            <a:chOff x="0" y="4574984"/>
            <a:chExt cx="9144000" cy="23083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438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1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50902" y="279400"/>
            <a:ext cx="11690201" cy="599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674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1" y="889000"/>
            <a:ext cx="7411827" cy="52832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3" y="888132"/>
            <a:ext cx="3454399" cy="5238032"/>
          </a:xfrm>
          <a:prstGeom prst="rect">
            <a:avLst/>
          </a:prstGeom>
          <a:noFill/>
        </p:spPr>
        <p:txBody>
          <a:bodyPr/>
          <a:lstStyle>
            <a:lvl1pPr marL="380981" indent="-380981"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6100080"/>
            <a:ext cx="12192000" cy="307778"/>
            <a:chOff x="0" y="4574984"/>
            <a:chExt cx="9144000" cy="230834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06400" y="2"/>
            <a:ext cx="11480800" cy="787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045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1" y="889000"/>
            <a:ext cx="7411827" cy="52832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3" y="888132"/>
            <a:ext cx="3454399" cy="5238032"/>
          </a:xfrm>
          <a:prstGeom prst="rect">
            <a:avLst/>
          </a:prstGeom>
          <a:noFill/>
        </p:spPr>
        <p:txBody>
          <a:bodyPr/>
          <a:lstStyle>
            <a:lvl1pPr marL="380981" indent="-380981"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06400" y="2"/>
            <a:ext cx="11480800" cy="787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171525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#kansanscan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356352"/>
            <a:ext cx="4267200" cy="365125"/>
          </a:xfrm>
        </p:spPr>
        <p:txBody>
          <a:bodyPr/>
          <a:lstStyle/>
          <a:p>
            <a:r>
              <a:rPr lang="en-US" dirty="0"/>
              <a:t>Lead the World in the Success of Each Child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256592" y="6385046"/>
            <a:ext cx="2106609" cy="2974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333" i="1" baseline="0" dirty="0">
                <a:solidFill>
                  <a:schemeClr val="bg1">
                    <a:lumMod val="65000"/>
                  </a:schemeClr>
                </a:solidFill>
              </a:rPr>
              <a:t>www.ksde.org</a:t>
            </a:r>
            <a:endParaRPr lang="en-US" sz="13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74" y="1193800"/>
            <a:ext cx="3066492" cy="463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2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1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81" y="4800601"/>
            <a:ext cx="11069135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177817"/>
            <a:ext cx="11988800" cy="45497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367354"/>
            <a:ext cx="10363213" cy="8048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6100080"/>
            <a:ext cx="12192000" cy="307778"/>
            <a:chOff x="0" y="4574984"/>
            <a:chExt cx="9144000" cy="230834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583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1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81" y="4800601"/>
            <a:ext cx="11069135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177817"/>
            <a:ext cx="11988800" cy="45497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367354"/>
            <a:ext cx="10363213" cy="8048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9CFF1A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341748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59887"/>
            <a:ext cx="11582400" cy="656591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1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3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16000" y="1193800"/>
            <a:ext cx="5994400" cy="42672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609570" indent="0" algn="r">
              <a:buNone/>
              <a:defRPr i="1">
                <a:solidFill>
                  <a:schemeClr val="bg1"/>
                </a:solidFill>
              </a:defRPr>
            </a:lvl2pPr>
            <a:lvl3pPr marL="1219140" indent="0" algn="ctr">
              <a:buNone/>
              <a:defRPr i="1">
                <a:solidFill>
                  <a:schemeClr val="bg1"/>
                </a:solidFill>
              </a:defRPr>
            </a:lvl3pPr>
            <a:lvl4pPr marL="1828709" indent="0" algn="ctr">
              <a:buNone/>
              <a:defRPr i="1">
                <a:solidFill>
                  <a:schemeClr val="bg1"/>
                </a:solidFill>
              </a:defRPr>
            </a:lvl4pPr>
            <a:lvl5pPr marL="2438278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5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0" y="5664202"/>
            <a:ext cx="8412480" cy="510081"/>
          </a:xfrm>
          <a:prstGeom prst="rect">
            <a:avLst/>
          </a:prstGeom>
          <a:noFill/>
        </p:spPr>
        <p:txBody>
          <a:bodyPr anchor="ctr" anchorCtr="0"/>
          <a:lstStyle>
            <a:lvl1pPr marL="0" indent="0">
              <a:buNone/>
              <a:defRPr sz="2133" spc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F4B587-9FDF-46DF-B460-9026AE4DF246}" type="datetimeFigureOut">
              <a:rPr lang="en-US" smtClean="0">
                <a:solidFill>
                  <a:srgbClr val="15284B">
                    <a:tint val="75000"/>
                  </a:srgbClr>
                </a:solidFill>
              </a:rPr>
              <a:pPr>
                <a:defRPr/>
              </a:pPr>
              <a:t>10/4/19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A119E-7584-428E-89E9-092799AD27D7}" type="slidenum">
              <a:rPr lang="en-US" smtClean="0">
                <a:solidFill>
                  <a:srgbClr val="15284B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80487" y="6545902"/>
            <a:ext cx="3092513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>
              <a:defRPr/>
            </a:pPr>
            <a:r>
              <a:rPr lang="en-US" sz="933" dirty="0">
                <a:solidFill>
                  <a:srgbClr val="15284B"/>
                </a:solidFill>
                <a:latin typeface="Arial Narrow"/>
              </a:rPr>
              <a:t>KANSAS STATE DEPARTMENT OF EDUCATION </a:t>
            </a:r>
            <a:r>
              <a:rPr lang="en-US" sz="933" i="1" dirty="0">
                <a:solidFill>
                  <a:srgbClr val="15284B"/>
                </a:solidFill>
                <a:latin typeface="Arial Narrow"/>
              </a:rPr>
              <a:t>| www.ksde.org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290" y="5502277"/>
            <a:ext cx="2060924" cy="1219200"/>
          </a:xfrm>
          <a:prstGeom prst="rect">
            <a:avLst/>
          </a:prstGeom>
        </p:spPr>
      </p:pic>
      <p:sp>
        <p:nvSpPr>
          <p:cNvPr id="16" name="Picture Placeholder 15"/>
          <p:cNvSpPr>
            <a:spLocks noGrp="1" noChangeAspect="1"/>
          </p:cNvSpPr>
          <p:nvPr>
            <p:ph type="pic" sz="quarter" idx="13"/>
          </p:nvPr>
        </p:nvSpPr>
        <p:spPr>
          <a:xfrm>
            <a:off x="0" y="2"/>
            <a:ext cx="12192000" cy="454658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121914" indent="0">
              <a:buNone/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016000" y="4800710"/>
            <a:ext cx="10160000" cy="677108"/>
          </a:xfrm>
          <a:noFill/>
        </p:spPr>
        <p:txBody>
          <a:bodyPr lIns="91440" tIns="91440" rIns="91440" bIns="91440" anchor="ctr" anchorCtr="0"/>
          <a:lstStyle>
            <a:lvl2pPr marL="60957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01757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9" y="906465"/>
            <a:ext cx="10528300" cy="595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3417888" y="6486526"/>
            <a:ext cx="64976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 dirty="0">
                <a:solidFill>
                  <a:srgbClr val="11284B"/>
                </a:solidFill>
                <a:latin typeface="Arial Black" panose="020B0A04020102020204" pitchFamily="34" charset="0"/>
              </a:rPr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30948562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803400"/>
            <a:ext cx="12192000" cy="2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428262" y="6454269"/>
            <a:ext cx="939680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33" i="1" baseline="0" dirty="0">
                <a:solidFill>
                  <a:schemeClr val="tx1"/>
                </a:solidFill>
              </a:rPr>
              <a:t>www.ksde.org</a:t>
            </a:r>
            <a:endParaRPr lang="en-US" sz="933" i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2" y="1905000"/>
            <a:ext cx="8635999" cy="2336800"/>
          </a:xfrm>
        </p:spPr>
        <p:txBody>
          <a:bodyPr wrap="square" lIns="457200"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4400" y="4343400"/>
            <a:ext cx="8534416" cy="965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0040"/>
            <a:ext cx="3836264" cy="62179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146" y="1315720"/>
            <a:ext cx="3173671" cy="487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701" y="5702815"/>
            <a:ext cx="1409432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41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193801"/>
            <a:ext cx="11582400" cy="4830763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676317" indent="-457178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"/>
            <a:ext cx="11582400" cy="11985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84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193800"/>
            <a:ext cx="11684000" cy="4775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041223"/>
            <a:ext cx="10820400" cy="18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0820400" y="59690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68272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193800"/>
            <a:ext cx="11684000" cy="4775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041223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631680" y="5969000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40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29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7801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93800"/>
            <a:ext cx="5588000" cy="4978400"/>
          </a:xfrm>
          <a:prstGeom prst="rect">
            <a:avLst/>
          </a:prstGeom>
          <a:noFill/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3800"/>
            <a:ext cx="5588000" cy="4978400"/>
          </a:xfrm>
          <a:prstGeom prst="rect">
            <a:avLst/>
          </a:prstGeom>
          <a:noFill/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76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#kansanscan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356352"/>
            <a:ext cx="4267200" cy="365125"/>
          </a:xfrm>
        </p:spPr>
        <p:txBody>
          <a:bodyPr/>
          <a:lstStyle/>
          <a:p>
            <a:r>
              <a:rPr lang="en-US" dirty="0"/>
              <a:t>Lead the World in the Success of Each Child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256593" y="6385047"/>
            <a:ext cx="2106609" cy="2974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333" i="1" baseline="0" dirty="0">
                <a:solidFill>
                  <a:schemeClr val="bg1">
                    <a:lumMod val="65000"/>
                  </a:schemeClr>
                </a:solidFill>
              </a:rPr>
              <a:t>www.ksde.org</a:t>
            </a:r>
            <a:endParaRPr lang="en-US" sz="13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75" y="1193800"/>
            <a:ext cx="3066492" cy="463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90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7802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93800"/>
            <a:ext cx="5588000" cy="4978400"/>
          </a:xfrm>
          <a:prstGeom prst="rect">
            <a:avLst/>
          </a:prstGeom>
          <a:noFill/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3800"/>
            <a:ext cx="5588000" cy="4978400"/>
          </a:xfrm>
          <a:prstGeom prst="rect">
            <a:avLst/>
          </a:prstGeom>
          <a:noFill/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82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77802"/>
            <a:ext cx="112776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93802"/>
            <a:ext cx="5588000" cy="48767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3802"/>
            <a:ext cx="5486400" cy="48767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7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0800"/>
            <a:ext cx="1148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2" y="1193800"/>
            <a:ext cx="5534436" cy="1016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2" y="2209800"/>
            <a:ext cx="5536553" cy="39512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6569" y="1193800"/>
            <a:ext cx="5389033" cy="1016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6569" y="2209800"/>
            <a:ext cx="5389033" cy="39512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/>
              <a:pPr/>
              <a:t>10/4/19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60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046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1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6109068"/>
            <a:ext cx="10820400" cy="18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820400" y="6036845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139215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046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09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10/4/19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1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6100080"/>
            <a:ext cx="12192000" cy="307778"/>
            <a:chOff x="0" y="4574984"/>
            <a:chExt cx="9144000" cy="23083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774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1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50902" y="279400"/>
            <a:ext cx="11690201" cy="599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639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1" y="889000"/>
            <a:ext cx="7411827" cy="52832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3" y="888132"/>
            <a:ext cx="3454399" cy="5238032"/>
          </a:xfrm>
          <a:prstGeom prst="rect">
            <a:avLst/>
          </a:prstGeom>
          <a:noFill/>
        </p:spPr>
        <p:txBody>
          <a:bodyPr/>
          <a:lstStyle>
            <a:lvl1pPr marL="380981" indent="-380981"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6100080"/>
            <a:ext cx="12192000" cy="307778"/>
            <a:chOff x="0" y="4574984"/>
            <a:chExt cx="9144000" cy="230834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06400" y="2"/>
            <a:ext cx="11480800" cy="787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110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1" y="889000"/>
            <a:ext cx="7411827" cy="52832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3" y="888132"/>
            <a:ext cx="3454399" cy="5238032"/>
          </a:xfrm>
          <a:prstGeom prst="rect">
            <a:avLst/>
          </a:prstGeom>
          <a:noFill/>
        </p:spPr>
        <p:txBody>
          <a:bodyPr/>
          <a:lstStyle>
            <a:lvl1pPr marL="380981" indent="-380981"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06400" y="2"/>
            <a:ext cx="11480800" cy="787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40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21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77801"/>
            <a:ext cx="112776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93801"/>
            <a:ext cx="5588000" cy="48767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3801"/>
            <a:ext cx="5486400" cy="48767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95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1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81" y="4800601"/>
            <a:ext cx="11069135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177817"/>
            <a:ext cx="11988800" cy="45497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367354"/>
            <a:ext cx="10363213" cy="8048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6100080"/>
            <a:ext cx="12192000" cy="307778"/>
            <a:chOff x="0" y="4574984"/>
            <a:chExt cx="9144000" cy="230834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988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1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81" y="4800601"/>
            <a:ext cx="11069135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177817"/>
            <a:ext cx="11988800" cy="45497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367354"/>
            <a:ext cx="10363213" cy="8048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40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78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59887"/>
            <a:ext cx="11582400" cy="656591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1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40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86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34DE6C76-3EFA-BB4F-8811-CEC3498F1D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9" y="906465"/>
            <a:ext cx="10528300" cy="595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C8B0AA-AA34-734C-A991-C7BA9703F23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417888" y="6486526"/>
            <a:ext cx="64976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 dirty="0">
                <a:solidFill>
                  <a:srgbClr val="11284B"/>
                </a:solidFill>
                <a:latin typeface="Arial Black" panose="020B0A04020102020204" pitchFamily="34" charset="0"/>
              </a:rPr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3116394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0800"/>
            <a:ext cx="1148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1" y="1193800"/>
            <a:ext cx="5534436" cy="1016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2209800"/>
            <a:ext cx="5536553" cy="39512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6568" y="1193800"/>
            <a:ext cx="5389033" cy="1016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6568" y="2209800"/>
            <a:ext cx="5389033" cy="39512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/>
              <a:pPr/>
              <a:t>10/4/19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50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045"/>
            <a:ext cx="10972800" cy="1020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6109067"/>
            <a:ext cx="10820400" cy="18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820400" y="6036845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192702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58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99" y="933040"/>
            <a:ext cx="3054201" cy="49919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203200" y="1193800"/>
            <a:ext cx="11988800" cy="47752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370170" y="1193800"/>
            <a:ext cx="11618641" cy="508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50800" y="0"/>
            <a:ext cx="12293600" cy="1193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87680" rIns="0" bIns="0" rtlCol="0" anchor="ctr">
            <a:normAutofit/>
          </a:bodyPr>
          <a:lstStyle/>
          <a:p>
            <a:pPr algn="ctr"/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0" y="6273800"/>
            <a:ext cx="121920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/>
              <a:t>10/4/19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1"/>
            <a:ext cx="11684000" cy="119856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5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7" r:id="rId3"/>
    <p:sldLayoutId id="2147483738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39" r:id="rId10"/>
    <p:sldLayoutId id="2147483728" r:id="rId11"/>
    <p:sldLayoutId id="2147483729" r:id="rId12"/>
    <p:sldLayoutId id="2147483730" r:id="rId13"/>
    <p:sldLayoutId id="2147483736" r:id="rId14"/>
    <p:sldLayoutId id="2147483731" r:id="rId15"/>
    <p:sldLayoutId id="2147483735" r:id="rId16"/>
    <p:sldLayoutId id="2147483732" r:id="rId17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1219170" rtl="0" eaLnBrk="1" latinLnBrk="0" hangingPunct="1">
        <a:spcBef>
          <a:spcPct val="0"/>
        </a:spcBef>
        <a:buNone/>
        <a:defRPr sz="4267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43834" indent="-243834" algn="l" defTabSz="1219170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600160" indent="-380990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99" y="933040"/>
            <a:ext cx="3054201" cy="49919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203200" y="1193800"/>
            <a:ext cx="11988800" cy="47752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370170" y="1193800"/>
            <a:ext cx="11618641" cy="508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50800" y="0"/>
            <a:ext cx="12293600" cy="1193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87680" rIns="0" bIns="0" rtlCol="0" anchor="ctr">
            <a:normAutofit/>
          </a:bodyPr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273800"/>
            <a:ext cx="121920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10/4/19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1"/>
            <a:ext cx="11684000" cy="119856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5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  <p:sldLayoutId id="2147483759" r:id="rId18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1219170" rtl="0" eaLnBrk="1" latinLnBrk="0" hangingPunct="1">
        <a:spcBef>
          <a:spcPct val="0"/>
        </a:spcBef>
        <a:buNone/>
        <a:defRPr sz="4267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43834" indent="-243834" algn="l" defTabSz="1219170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600160" indent="-380990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01" y="933041"/>
            <a:ext cx="3054201" cy="49919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203200" y="1193800"/>
            <a:ext cx="11988800" cy="47752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370172" y="1193800"/>
            <a:ext cx="11618641" cy="508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50800" y="0"/>
            <a:ext cx="12293600" cy="1193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87680" rIns="0" bIns="0" rtlCol="0" anchor="ctr">
            <a:normAutofit/>
          </a:bodyPr>
          <a:lstStyle/>
          <a:p>
            <a:pPr algn="ctr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273800"/>
            <a:ext cx="121920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933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"/>
            <a:ext cx="11684000" cy="119856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421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  <p:sldLayoutId id="2147483810" r:id="rId18"/>
    <p:sldLayoutId id="2147483811" r:id="rId19"/>
    <p:sldLayoutId id="2147483812" r:id="rId20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1219140" rtl="0" eaLnBrk="1" latinLnBrk="0" hangingPunct="1">
        <a:spcBef>
          <a:spcPct val="0"/>
        </a:spcBef>
        <a:buNone/>
        <a:defRPr sz="4267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43829" indent="-243829" algn="l" defTabSz="1219140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defTabSz="1219140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600120" indent="-380981" algn="l" defTabSz="121914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01" y="933041"/>
            <a:ext cx="3054201" cy="49919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203200" y="1193800"/>
            <a:ext cx="11988800" cy="47752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370172" y="1193800"/>
            <a:ext cx="11618641" cy="508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50800" y="0"/>
            <a:ext cx="12293600" cy="1193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87680" rIns="0" bIns="0" rtlCol="0" anchor="ctr">
            <a:normAutofit/>
          </a:bodyPr>
          <a:lstStyle/>
          <a:p>
            <a:pPr algn="ctr"/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0" y="6273800"/>
            <a:ext cx="121920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/>
              <a:t>10/4/19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"/>
            <a:ext cx="11684000" cy="119856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319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  <p:sldLayoutId id="2147483842" r:id="rId17"/>
    <p:sldLayoutId id="2147483843" r:id="rId18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1219140" rtl="0" eaLnBrk="1" latinLnBrk="0" hangingPunct="1">
        <a:spcBef>
          <a:spcPct val="0"/>
        </a:spcBef>
        <a:buNone/>
        <a:defRPr sz="4267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43829" indent="-243829" algn="l" defTabSz="1219140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defTabSz="1219140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600120" indent="-380981" algn="l" defTabSz="121914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nti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1" y="1905000"/>
            <a:ext cx="8331199" cy="2336800"/>
          </a:xfrm>
        </p:spPr>
        <p:txBody>
          <a:bodyPr anchor="ctr"/>
          <a:lstStyle/>
          <a:p>
            <a:r>
              <a:rPr lang="en-US" sz="4267" dirty="0"/>
              <a:t>Kansas Leads the World in the Success of Each Student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4400" y="4343400"/>
            <a:ext cx="8534416" cy="1320800"/>
          </a:xfrm>
        </p:spPr>
        <p:txBody>
          <a:bodyPr>
            <a:normAutofit/>
          </a:bodyPr>
          <a:lstStyle/>
          <a:p>
            <a:pPr algn="r"/>
            <a:r>
              <a:rPr lang="en-US" sz="2667" dirty="0"/>
              <a:t>Dr. Randy Watson, Kansas Commissioner of Education</a:t>
            </a:r>
          </a:p>
        </p:txBody>
      </p:sp>
    </p:spTree>
    <p:extLst>
      <p:ext uri="{BB962C8B-B14F-4D97-AF65-F5344CB8AC3E}">
        <p14:creationId xmlns:p14="http://schemas.microsoft.com/office/powerpoint/2010/main" val="237283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81100" y="4267201"/>
            <a:ext cx="9829800" cy="1544012"/>
          </a:xfrm>
        </p:spPr>
        <p:txBody>
          <a:bodyPr>
            <a:noAutofit/>
          </a:bodyPr>
          <a:lstStyle/>
          <a:p>
            <a:pPr marL="0" indent="0">
              <a:lnSpc>
                <a:spcPts val="5333"/>
              </a:lnSpc>
              <a:buNone/>
            </a:pPr>
            <a:r>
              <a:rPr lang="en-US" sz="6000" dirty="0">
                <a:solidFill>
                  <a:schemeClr val="tx2"/>
                </a:solidFill>
              </a:rPr>
              <a:t>Kansas leads the </a:t>
            </a:r>
            <a:r>
              <a:rPr lang="en-US" sz="6000" dirty="0">
                <a:solidFill>
                  <a:schemeClr val="bg2"/>
                </a:solidFill>
                <a:latin typeface="Arial Black" panose="020B0A04020102020204" pitchFamily="34" charset="0"/>
              </a:rPr>
              <a:t>world</a:t>
            </a:r>
            <a:r>
              <a:rPr lang="en-US" sz="6000" dirty="0">
                <a:solidFill>
                  <a:schemeClr val="tx2"/>
                </a:solidFill>
              </a:rPr>
              <a:t> in the success of each student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0487" y="6545902"/>
            <a:ext cx="3092513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defTabSz="1219140">
              <a:defRPr/>
            </a:pPr>
            <a:r>
              <a:rPr lang="en-US" sz="933" dirty="0">
                <a:solidFill>
                  <a:srgbClr val="15284B"/>
                </a:solidFill>
                <a:latin typeface="Arial Narrow"/>
              </a:rPr>
              <a:t>KANSAS STATE DEPARTMENT OF EDUCATION </a:t>
            </a:r>
            <a:r>
              <a:rPr lang="en-US" sz="933" i="1" dirty="0">
                <a:solidFill>
                  <a:srgbClr val="15284B"/>
                </a:solidFill>
                <a:latin typeface="Arial Narrow"/>
              </a:rPr>
              <a:t>| www.ksde.org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205D94-09C1-6B4C-AF57-75C191C51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0"/>
            <a:ext cx="12191999" cy="4216400"/>
          </a:xfrm>
          <a:prstGeom prst="rect">
            <a:avLst/>
          </a:prstGeom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84083" y="1"/>
            <a:ext cx="11785600" cy="510116"/>
          </a:xfrm>
          <a:prstGeom prst="rect">
            <a:avLst/>
          </a:prstGeom>
          <a:noFill/>
        </p:spPr>
        <p:txBody>
          <a:bodyPr vert="horz" wrap="square" lIns="0" tIns="0" rIns="0" bIns="1219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40">
              <a:defRPr/>
            </a:pPr>
            <a:r>
              <a:rPr lang="en-US" sz="4000" b="1" dirty="0">
                <a:solidFill>
                  <a:srgbClr val="15254B"/>
                </a:solidFill>
                <a:latin typeface="Arial Narrow"/>
              </a:rPr>
              <a:t>Our Vision for Kansas ...</a:t>
            </a:r>
          </a:p>
        </p:txBody>
      </p:sp>
    </p:spTree>
    <p:extLst>
      <p:ext uri="{BB962C8B-B14F-4D97-AF65-F5344CB8AC3E}">
        <p14:creationId xmlns:p14="http://schemas.microsoft.com/office/powerpoint/2010/main" val="99580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652391-12E8-4199-8CC0-C430037F4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0" y="1295400"/>
            <a:ext cx="8686800" cy="4978400"/>
          </a:xfrm>
        </p:spPr>
        <p:txBody>
          <a:bodyPr>
            <a:noAutofit/>
          </a:bodyPr>
          <a:lstStyle/>
          <a:p>
            <a:pPr marL="457200" indent="-4572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Would only replace the high school state assessment in ELA, math and science.</a:t>
            </a:r>
          </a:p>
          <a:p>
            <a:pPr marL="457200" indent="-4572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Seeking input from Supts, SPED Directors and Curriculum Leaders</a:t>
            </a:r>
          </a:p>
          <a:p>
            <a:pPr marL="457200" indent="-4572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Why do this?</a:t>
            </a:r>
          </a:p>
          <a:p>
            <a:pPr marL="1447750" lvl="1" indent="-457200"/>
            <a:r>
              <a:rPr lang="en-US" sz="2267" dirty="0">
                <a:solidFill>
                  <a:schemeClr val="tx2"/>
                </a:solidFill>
              </a:rPr>
              <a:t>Window of opportunity with USDOE</a:t>
            </a:r>
          </a:p>
          <a:p>
            <a:pPr marL="1447750" lvl="1" indent="-457200"/>
            <a:r>
              <a:rPr lang="en-US" sz="2267" dirty="0">
                <a:solidFill>
                  <a:schemeClr val="tx2"/>
                </a:solidFill>
              </a:rPr>
              <a:t>Need to go out for RFP for state assessment</a:t>
            </a:r>
          </a:p>
          <a:p>
            <a:pPr marL="1447750" lvl="1" indent="-457200"/>
            <a:r>
              <a:rPr lang="en-US" sz="2267" dirty="0">
                <a:solidFill>
                  <a:schemeClr val="tx2"/>
                </a:solidFill>
              </a:rPr>
              <a:t>State is currently paying for both assessments</a:t>
            </a:r>
          </a:p>
          <a:p>
            <a:pPr marL="457200" indent="-4572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Please go to </a:t>
            </a:r>
            <a:r>
              <a:rPr lang="en-US" sz="2800" dirty="0">
                <a:solidFill>
                  <a:schemeClr val="tx2"/>
                </a:solidFill>
                <a:hlinkClick r:id="rId3"/>
              </a:rPr>
              <a:t>www.menti.com</a:t>
            </a:r>
            <a:endParaRPr lang="en-US" sz="2800" dirty="0">
              <a:solidFill>
                <a:schemeClr val="tx2"/>
              </a:solidFill>
            </a:endParaRPr>
          </a:p>
          <a:p>
            <a:pPr marL="1447750" lvl="1" indent="-457200"/>
            <a:r>
              <a:rPr lang="en-US" sz="2267" dirty="0">
                <a:solidFill>
                  <a:schemeClr val="tx2"/>
                </a:solidFill>
              </a:rPr>
              <a:t>Use the code 76 16 33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6347F5-E9B8-4E79-AFA2-2A60A8850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" y="0"/>
            <a:ext cx="11582400" cy="1198561"/>
          </a:xfrm>
        </p:spPr>
        <p:txBody>
          <a:bodyPr>
            <a:normAutofit/>
          </a:bodyPr>
          <a:lstStyle/>
          <a:p>
            <a:r>
              <a:rPr lang="en-US" sz="4800" dirty="0"/>
              <a:t>ACT and ACT WorkKeys</a:t>
            </a:r>
          </a:p>
        </p:txBody>
      </p:sp>
      <p:pic>
        <p:nvPicPr>
          <p:cNvPr id="4" name="Picture 3" descr="Kansas-Can-blue_white-gold-star.png">
            <a:extLst>
              <a:ext uri="{FF2B5EF4-FFF2-40B4-BE49-F238E27FC236}">
                <a16:creationId xmlns:a16="http://schemas.microsoft.com/office/drawing/2014/main" id="{3FA4065F-5EEB-2541-853B-0F3E127975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93800"/>
            <a:ext cx="3352801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85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609E0-A750-E94A-8535-BE193A67A9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911E3C-F5FC-E74D-8189-D939C4A962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mentimeter.com/s/d8e81ffdcc5bdfa5addb24d2bd3191e2/f803088a9503/edit">
            <a:extLst>
              <a:ext uri="{FF2B5EF4-FFF2-40B4-BE49-F238E27FC236}">
                <a16:creationId xmlns:a16="http://schemas.microsoft.com/office/drawing/2014/main" id="{AC8B09A3-D72D-0F47-905A-A37DC7CA7DC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5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92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39909</TotalTime>
  <Words>167</Words>
  <Application>Microsoft Macintosh PowerPoint</Application>
  <PresentationFormat>Widescreen</PresentationFormat>
  <Paragraphs>22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Arial Black</vt:lpstr>
      <vt:lpstr>Arial Narrow</vt:lpstr>
      <vt:lpstr>Calibri</vt:lpstr>
      <vt:lpstr>Century Gothic</vt:lpstr>
      <vt:lpstr>KansansCAN-Blank-Template</vt:lpstr>
      <vt:lpstr>1_KansansCAN-Blank-Template</vt:lpstr>
      <vt:lpstr>3_KansansCAN-Blank-Template</vt:lpstr>
      <vt:lpstr>2_KansansCAN-Blank-Template</vt:lpstr>
      <vt:lpstr>Kansas Leads the World in the Success of Each Student</vt:lpstr>
      <vt:lpstr>PowerPoint Presentation</vt:lpstr>
      <vt:lpstr>ACT and ACT WorkKeys</vt:lpstr>
      <vt:lpstr>PowerPoint Presentation</vt:lpstr>
      <vt:lpstr>PowerPoint Presentation</vt:lpstr>
    </vt:vector>
  </TitlesOfParts>
  <Company>KSDE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Franklin</dc:creator>
  <cp:lastModifiedBy>Randy Watson</cp:lastModifiedBy>
  <cp:revision>925</cp:revision>
  <cp:lastPrinted>2017-03-04T16:12:47Z</cp:lastPrinted>
  <dcterms:created xsi:type="dcterms:W3CDTF">2015-08-04T16:12:34Z</dcterms:created>
  <dcterms:modified xsi:type="dcterms:W3CDTF">2019-10-04T12:00:38Z</dcterms:modified>
</cp:coreProperties>
</file>