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21"/>
  </p:notesMasterIdLst>
  <p:sldIdLst>
    <p:sldId id="280" r:id="rId5"/>
    <p:sldId id="257" r:id="rId6"/>
    <p:sldId id="260" r:id="rId7"/>
    <p:sldId id="263" r:id="rId8"/>
    <p:sldId id="264" r:id="rId9"/>
    <p:sldId id="259" r:id="rId10"/>
    <p:sldId id="258" r:id="rId11"/>
    <p:sldId id="265" r:id="rId12"/>
    <p:sldId id="266" r:id="rId13"/>
    <p:sldId id="267" r:id="rId14"/>
    <p:sldId id="268" r:id="rId15"/>
    <p:sldId id="269" r:id="rId16"/>
    <p:sldId id="270" r:id="rId17"/>
    <p:sldId id="271" r:id="rId18"/>
    <p:sldId id="262" r:id="rId19"/>
    <p:sldId id="279" r:id="rId20"/>
  </p:sldIdLst>
  <p:sldSz cx="12192000" cy="6858000"/>
  <p:notesSz cx="6858000" cy="9144000"/>
  <p:embeddedFontLst>
    <p:embeddedFont>
      <p:font typeface="Calibri" panose="020F0502020204030204" pitchFamily="34" charset="0"/>
      <p:regular r:id="rId22"/>
      <p:bold r:id="rId23"/>
      <p:italic r:id="rId24"/>
      <p:boldItalic r:id="rId25"/>
    </p:embeddedFont>
    <p:embeddedFont>
      <p:font typeface="Open Sans Light" panose="020B0306030504020204" pitchFamily="34" charset="0"/>
      <p:regular r:id="rId26"/>
      <p:italic r:id="rId27"/>
    </p:embeddedFont>
    <p:embeddedFont>
      <p:font typeface="Open Sans Semibold" panose="020B0706030804020204" pitchFamily="34" charset="0"/>
      <p:bold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284C"/>
    <a:srgbClr val="1128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337" autoAdjust="0"/>
  </p:normalViewPr>
  <p:slideViewPr>
    <p:cSldViewPr snapToGrid="0">
      <p:cViewPr varScale="1">
        <p:scale>
          <a:sx n="107" d="100"/>
          <a:sy n="107" d="100"/>
        </p:scale>
        <p:origin x="108" y="18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5.fntdata"/><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presProps" Target="pres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D19CFE-017B-4E71-A0BA-7E11B45B0199}" type="datetimeFigureOut">
              <a:rPr lang="en-US" smtClean="0"/>
              <a:t>12/19/2019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3B681A-0971-437A-97B1-44BF12E3167A}" type="slidenum">
              <a:rPr lang="en-US" smtClean="0"/>
              <a:t>‹#›</a:t>
            </a:fld>
            <a:endParaRPr lang="en-US"/>
          </a:p>
        </p:txBody>
      </p:sp>
    </p:spTree>
    <p:extLst>
      <p:ext uri="{BB962C8B-B14F-4D97-AF65-F5344CB8AC3E}">
        <p14:creationId xmlns:p14="http://schemas.microsoft.com/office/powerpoint/2010/main" val="579467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5" y="666"/>
            <a:ext cx="12189630" cy="6856666"/>
          </a:xfrm>
          <a:prstGeom prst="rect">
            <a:avLst/>
          </a:prstGeom>
        </p:spPr>
      </p:pic>
      <p:sp>
        <p:nvSpPr>
          <p:cNvPr id="3" name="Subtitle 2"/>
          <p:cNvSpPr>
            <a:spLocks noGrp="1"/>
          </p:cNvSpPr>
          <p:nvPr>
            <p:ph type="subTitle" idx="1"/>
          </p:nvPr>
        </p:nvSpPr>
        <p:spPr>
          <a:xfrm>
            <a:off x="1524000" y="4326467"/>
            <a:ext cx="7480151" cy="1037658"/>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itle 7">
            <a:extLst>
              <a:ext uri="{FF2B5EF4-FFF2-40B4-BE49-F238E27FC236}">
                <a16:creationId xmlns:a16="http://schemas.microsoft.com/office/drawing/2014/main" id="{D549B9DA-B246-4EEB-B88F-6E64659851AD}"/>
              </a:ext>
            </a:extLst>
          </p:cNvPr>
          <p:cNvSpPr>
            <a:spLocks noGrp="1"/>
          </p:cNvSpPr>
          <p:nvPr>
            <p:ph type="title"/>
          </p:nvPr>
        </p:nvSpPr>
        <p:spPr>
          <a:xfrm>
            <a:off x="1524000" y="1597891"/>
            <a:ext cx="7480151" cy="2728576"/>
          </a:xfrm>
        </p:spPr>
        <p:txBody>
          <a:bodyPr/>
          <a:lstStyle>
            <a:lvl1pPr>
              <a:defRPr>
                <a:solidFill>
                  <a:schemeClr val="bg1"/>
                </a:solidFill>
              </a:defRPr>
            </a:lvl1pPr>
          </a:lstStyle>
          <a:p>
            <a:r>
              <a:rPr lang="en-US"/>
              <a:t>Click to edit Master title style</a:t>
            </a:r>
          </a:p>
        </p:txBody>
      </p:sp>
      <p:sp>
        <p:nvSpPr>
          <p:cNvPr id="9" name="Date Placeholder 8">
            <a:extLst>
              <a:ext uri="{FF2B5EF4-FFF2-40B4-BE49-F238E27FC236}">
                <a16:creationId xmlns:a16="http://schemas.microsoft.com/office/drawing/2014/main" id="{0B8430E5-56DC-4D4E-8E0C-064A4EBB9CEF}"/>
              </a:ext>
            </a:extLst>
          </p:cNvPr>
          <p:cNvSpPr>
            <a:spLocks noGrp="1"/>
          </p:cNvSpPr>
          <p:nvPr>
            <p:ph type="dt" sz="half" idx="10"/>
          </p:nvPr>
        </p:nvSpPr>
        <p:spPr/>
        <p:txBody>
          <a:bodyPr/>
          <a:lstStyle/>
          <a:p>
            <a:fld id="{4A706AEE-E4B8-4315-A38A-5DBF50C52D73}" type="datetimeFigureOut">
              <a:rPr lang="en-US" smtClean="0"/>
              <a:t>12/19/2019</a:t>
            </a:fld>
            <a:endParaRPr lang="en-US"/>
          </a:p>
        </p:txBody>
      </p:sp>
      <p:sp>
        <p:nvSpPr>
          <p:cNvPr id="10" name="Footer Placeholder 9">
            <a:extLst>
              <a:ext uri="{FF2B5EF4-FFF2-40B4-BE49-F238E27FC236}">
                <a16:creationId xmlns:a16="http://schemas.microsoft.com/office/drawing/2014/main" id="{4D4CF198-164A-403B-80C4-44E0196DF56C}"/>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393C20EE-24EE-4FCE-8C00-CBB4F6AEFA3E}"/>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3976997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hoto">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 y="2571"/>
            <a:ext cx="12188952" cy="6852858"/>
          </a:xfrm>
          <a:prstGeom prst="rect">
            <a:avLst/>
          </a:prstGeom>
        </p:spPr>
      </p:pic>
      <p:sp>
        <p:nvSpPr>
          <p:cNvPr id="2" name="Date Placeholder 1"/>
          <p:cNvSpPr>
            <a:spLocks noGrp="1"/>
          </p:cNvSpPr>
          <p:nvPr>
            <p:ph type="dt" sz="half" idx="10"/>
          </p:nvPr>
        </p:nvSpPr>
        <p:spPr/>
        <p:txBody>
          <a:bodyPr/>
          <a:lstStyle/>
          <a:p>
            <a:fld id="{4A706AEE-E4B8-4315-A38A-5DBF50C52D73}" type="datetimeFigureOut">
              <a:rPr lang="en-US" smtClean="0"/>
              <a:t>12/19/2019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a:p>
        </p:txBody>
      </p:sp>
      <p:sp>
        <p:nvSpPr>
          <p:cNvPr id="10" name="Picture Placeholder 9">
            <a:extLst>
              <a:ext uri="{FF2B5EF4-FFF2-40B4-BE49-F238E27FC236}">
                <a16:creationId xmlns:a16="http://schemas.microsoft.com/office/drawing/2014/main" id="{1D4316CC-A48F-4BBE-B42A-217912B9343F}"/>
              </a:ext>
            </a:extLst>
          </p:cNvPr>
          <p:cNvSpPr>
            <a:spLocks noGrp="1" noChangeAspect="1"/>
          </p:cNvSpPr>
          <p:nvPr>
            <p:ph type="pic" sz="quarter" idx="13"/>
          </p:nvPr>
        </p:nvSpPr>
        <p:spPr>
          <a:xfrm>
            <a:off x="0" y="0"/>
            <a:ext cx="12188952" cy="5116945"/>
          </a:xfrm>
        </p:spPr>
        <p:txBody>
          <a:bodyPr anchor="ctr" anchorCtr="0">
            <a:noAutofit/>
          </a:bodyPr>
          <a:lstStyle>
            <a:lvl1pPr marL="0" indent="0" algn="ctr">
              <a:buNone/>
              <a:defRPr/>
            </a:lvl1pPr>
          </a:lstStyle>
          <a:p>
            <a:endParaRPr lang="en-US" dirty="0"/>
          </a:p>
        </p:txBody>
      </p:sp>
      <p:sp>
        <p:nvSpPr>
          <p:cNvPr id="11" name="Title 10">
            <a:extLst>
              <a:ext uri="{FF2B5EF4-FFF2-40B4-BE49-F238E27FC236}">
                <a16:creationId xmlns:a16="http://schemas.microsoft.com/office/drawing/2014/main" id="{18FF99EB-A947-4D83-8F9E-CA5EF676B147}"/>
              </a:ext>
            </a:extLst>
          </p:cNvPr>
          <p:cNvSpPr>
            <a:spLocks noGrp="1"/>
          </p:cNvSpPr>
          <p:nvPr>
            <p:ph type="title"/>
          </p:nvPr>
        </p:nvSpPr>
        <p:spPr>
          <a:xfrm>
            <a:off x="838200" y="5218545"/>
            <a:ext cx="10420927" cy="1003851"/>
          </a:xfrm>
        </p:spPr>
        <p:txBody>
          <a:bodyPr anchor="t">
            <a:normAutofit/>
          </a:bodyPr>
          <a:lstStyle>
            <a:lvl1pPr>
              <a:defRPr sz="3200">
                <a:solidFill>
                  <a:schemeClr val="bg1"/>
                </a:solidFill>
              </a:defRPr>
            </a:lvl1pPr>
          </a:lstStyle>
          <a:p>
            <a:r>
              <a:rPr lang="en-US"/>
              <a:t>Click to edit Master title style</a:t>
            </a:r>
          </a:p>
        </p:txBody>
      </p:sp>
    </p:spTree>
    <p:extLst>
      <p:ext uri="{BB962C8B-B14F-4D97-AF65-F5344CB8AC3E}">
        <p14:creationId xmlns:p14="http://schemas.microsoft.com/office/powerpoint/2010/main" val="307466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Media Placeholder 6">
            <a:extLst>
              <a:ext uri="{FF2B5EF4-FFF2-40B4-BE49-F238E27FC236}">
                <a16:creationId xmlns:a16="http://schemas.microsoft.com/office/drawing/2014/main" id="{D9F3DECE-3D90-46B8-AA48-F29BB31281AC}"/>
              </a:ext>
            </a:extLst>
          </p:cNvPr>
          <p:cNvSpPr>
            <a:spLocks noGrp="1"/>
          </p:cNvSpPr>
          <p:nvPr>
            <p:ph type="media" sz="quarter" idx="14"/>
          </p:nvPr>
        </p:nvSpPr>
        <p:spPr>
          <a:xfrm>
            <a:off x="1134918" y="803563"/>
            <a:ext cx="9922164" cy="4932218"/>
          </a:xfrm>
        </p:spPr>
        <p:txBody>
          <a:bodyPr anchor="ctr" anchorCtr="0"/>
          <a:lstStyle>
            <a:lvl1pPr marL="0" indent="0" algn="ctr">
              <a:buNone/>
              <a:defRPr>
                <a:noFill/>
              </a:defRPr>
            </a:lvl1pPr>
          </a:lstStyle>
          <a:p>
            <a:endParaRPr lang="en-US"/>
          </a:p>
        </p:txBody>
      </p:sp>
      <p:sp>
        <p:nvSpPr>
          <p:cNvPr id="2" name="Date Placeholder 1"/>
          <p:cNvSpPr>
            <a:spLocks noGrp="1"/>
          </p:cNvSpPr>
          <p:nvPr>
            <p:ph type="dt" sz="half" idx="10"/>
          </p:nvPr>
        </p:nvSpPr>
        <p:spPr/>
        <p:txBody>
          <a:bodyPr/>
          <a:lstStyle/>
          <a:p>
            <a:fld id="{4A706AEE-E4B8-4315-A38A-5DBF50C52D73}" type="datetimeFigureOut">
              <a:rPr lang="en-US" smtClean="0"/>
              <a:t>12/19/2019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6454655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457201"/>
            <a:ext cx="6172200" cy="5403850"/>
          </a:xfrm>
          <a:prstGeom prst="rect">
            <a:avLst/>
          </a:prstGeo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12/19/2019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966243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5183188" y="457201"/>
            <a:ext cx="6172200" cy="5403850"/>
          </a:xfrm>
          <a:prstGeom prst="rect">
            <a:avLst/>
          </a:prstGeom>
          <a:noFill/>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12/19/2019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4324243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 consultant information">
    <p:spTree>
      <p:nvGrpSpPr>
        <p:cNvPr id="1" name=""/>
        <p:cNvGrpSpPr/>
        <p:nvPr/>
      </p:nvGrpSpPr>
      <p:grpSpPr>
        <a:xfrm>
          <a:off x="0" y="0"/>
          <a:ext cx="0" cy="0"/>
          <a:chOff x="0" y="0"/>
          <a:chExt cx="0" cy="0"/>
        </a:xfrm>
      </p:grpSpPr>
      <p:pic>
        <p:nvPicPr>
          <p:cNvPr id="7" name="Picture 6" descr="Kansans Can contact page&#10;Kansas State Department of Education&#10;www.ksde.org&#10;#KansansCan&#10;Kansas leads the world in the success of each student.">
            <a:extLst>
              <a:ext uri="{FF2B5EF4-FFF2-40B4-BE49-F238E27FC236}">
                <a16:creationId xmlns:a16="http://schemas.microsoft.com/office/drawing/2014/main" id="{B85CF677-628B-43A7-AA88-9DD0BBB3A0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Date Placeholder 2">
            <a:extLst>
              <a:ext uri="{FF2B5EF4-FFF2-40B4-BE49-F238E27FC236}">
                <a16:creationId xmlns:a16="http://schemas.microsoft.com/office/drawing/2014/main" id="{E5289218-7CB7-4181-8221-C0440523BEC9}"/>
              </a:ext>
            </a:extLst>
          </p:cNvPr>
          <p:cNvSpPr>
            <a:spLocks noGrp="1"/>
          </p:cNvSpPr>
          <p:nvPr>
            <p:ph type="dt" sz="half" idx="10"/>
          </p:nvPr>
        </p:nvSpPr>
        <p:spPr/>
        <p:txBody>
          <a:bodyPr/>
          <a:lstStyle/>
          <a:p>
            <a:fld id="{4A706AEE-E4B8-4315-A38A-5DBF50C52D73}" type="datetimeFigureOut">
              <a:rPr lang="en-US" smtClean="0"/>
              <a:t>12/19/2019</a:t>
            </a:fld>
            <a:endParaRPr lang="en-US"/>
          </a:p>
        </p:txBody>
      </p:sp>
      <p:sp>
        <p:nvSpPr>
          <p:cNvPr id="4" name="Footer Placeholder 3">
            <a:extLst>
              <a:ext uri="{FF2B5EF4-FFF2-40B4-BE49-F238E27FC236}">
                <a16:creationId xmlns:a16="http://schemas.microsoft.com/office/drawing/2014/main" id="{C0DB162A-3F38-40BA-82D2-7C72C64118D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B03C34-34B1-4B5B-AEED-AE92CCC42FD7}"/>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9" name="Content Placeholder 8">
            <a:extLst>
              <a:ext uri="{FF2B5EF4-FFF2-40B4-BE49-F238E27FC236}">
                <a16:creationId xmlns:a16="http://schemas.microsoft.com/office/drawing/2014/main" id="{019EEF34-BD1D-4AD5-89F7-C78D3A3B74B9}"/>
              </a:ext>
            </a:extLst>
          </p:cNvPr>
          <p:cNvSpPr>
            <a:spLocks noGrp="1"/>
          </p:cNvSpPr>
          <p:nvPr>
            <p:ph sz="quarter" idx="13"/>
          </p:nvPr>
        </p:nvSpPr>
        <p:spPr>
          <a:xfrm>
            <a:off x="1244889" y="3168073"/>
            <a:ext cx="4592495" cy="2354046"/>
          </a:xfrm>
        </p:spPr>
        <p:txBody>
          <a:bodyPr anchor="ctr">
            <a:normAutofit/>
          </a:bodyPr>
          <a:lstStyle>
            <a:lvl1pPr marL="0" indent="0">
              <a:buNone/>
              <a:defRPr sz="2000" b="0"/>
            </a:lvl1pPr>
            <a:lvl2pPr marL="457200" indent="0">
              <a:buNone/>
              <a:defRPr sz="2000"/>
            </a:lvl2pPr>
            <a:lvl3pPr marL="914400" indent="0">
              <a:buNone/>
              <a:defRPr/>
            </a:lvl3pPr>
            <a:lvl4pPr marL="1371600" indent="0">
              <a:buNone/>
              <a:defRPr/>
            </a:lvl4pPr>
            <a:lvl5pPr marL="1828800" indent="0">
              <a:buNone/>
              <a:defRPr/>
            </a:lvl5pPr>
          </a:lstStyle>
          <a:p>
            <a:pPr lvl="0"/>
            <a:r>
              <a:rPr lang="en-US" dirty="0"/>
              <a:t>Edit Master text styles</a:t>
            </a:r>
          </a:p>
          <a:p>
            <a:pPr lvl="0"/>
            <a:endParaRPr lang="en-US" dirty="0"/>
          </a:p>
          <a:p>
            <a:pPr lvl="1"/>
            <a:endParaRPr lang="en-US" dirty="0"/>
          </a:p>
        </p:txBody>
      </p:sp>
      <p:sp>
        <p:nvSpPr>
          <p:cNvPr id="13" name="Content Placeholder 8">
            <a:extLst>
              <a:ext uri="{FF2B5EF4-FFF2-40B4-BE49-F238E27FC236}">
                <a16:creationId xmlns:a16="http://schemas.microsoft.com/office/drawing/2014/main" id="{D0AFE5B4-1938-41A0-B0F4-D9FA324FA7EF}"/>
              </a:ext>
            </a:extLst>
          </p:cNvPr>
          <p:cNvSpPr>
            <a:spLocks noGrp="1"/>
          </p:cNvSpPr>
          <p:nvPr>
            <p:ph sz="quarter" idx="14"/>
          </p:nvPr>
        </p:nvSpPr>
        <p:spPr>
          <a:xfrm>
            <a:off x="6338743" y="3168073"/>
            <a:ext cx="4592495" cy="2354046"/>
          </a:xfrm>
        </p:spPr>
        <p:txBody>
          <a:bodyPr anchor="ctr">
            <a:normAutofit/>
          </a:bodyPr>
          <a:lstStyle>
            <a:lvl1pPr marL="0" indent="0">
              <a:buNone/>
              <a:defRPr sz="2000" b="0"/>
            </a:lvl1pPr>
            <a:lvl2pPr marL="457200" indent="0">
              <a:buNone/>
              <a:defRPr sz="2000"/>
            </a:lvl2pPr>
            <a:lvl3pPr marL="914400" indent="0">
              <a:buNone/>
              <a:defRPr/>
            </a:lvl3pPr>
            <a:lvl4pPr marL="1371600" indent="0">
              <a:buNone/>
              <a:defRPr/>
            </a:lvl4pPr>
            <a:lvl5pPr marL="1828800" indent="0">
              <a:buNone/>
              <a:defRPr/>
            </a:lvl5pPr>
          </a:lstStyle>
          <a:p>
            <a:pPr lvl="0"/>
            <a:r>
              <a:rPr lang="en-US" dirty="0"/>
              <a:t>Edit Master text styles</a:t>
            </a:r>
          </a:p>
          <a:p>
            <a:pPr lvl="0"/>
            <a:endParaRPr lang="en-US" dirty="0"/>
          </a:p>
          <a:p>
            <a:pPr lvl="1"/>
            <a:endParaRPr lang="en-US" dirty="0"/>
          </a:p>
        </p:txBody>
      </p:sp>
      <p:sp>
        <p:nvSpPr>
          <p:cNvPr id="14" name="TextBox 13"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a:extLst>
              <a:ext uri="{FF2B5EF4-FFF2-40B4-BE49-F238E27FC236}">
                <a16:creationId xmlns:a16="http://schemas.microsoft.com/office/drawing/2014/main" id="{1A8F5A1F-1699-4EF1-82AF-7354D891452F}"/>
              </a:ext>
            </a:extLst>
          </p:cNvPr>
          <p:cNvSpPr txBox="1"/>
          <p:nvPr userDrawn="1"/>
        </p:nvSpPr>
        <p:spPr>
          <a:xfrm>
            <a:off x="1244889" y="5661891"/>
            <a:ext cx="9686349" cy="507831"/>
          </a:xfrm>
          <a:prstGeom prst="rect">
            <a:avLst/>
          </a:prstGeom>
          <a:noFill/>
        </p:spPr>
        <p:txBody>
          <a:bodyPr wrap="square" rtlCol="0">
            <a:spAutoFit/>
          </a:bodyPr>
          <a:lstStyle/>
          <a:p>
            <a:r>
              <a:rPr lang="en-US" sz="900" dirty="0"/>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p>
        </p:txBody>
      </p:sp>
    </p:spTree>
    <p:extLst>
      <p:ext uri="{BB962C8B-B14F-4D97-AF65-F5344CB8AC3E}">
        <p14:creationId xmlns:p14="http://schemas.microsoft.com/office/powerpoint/2010/main" val="31798740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65632" y="738601"/>
            <a:ext cx="10460736" cy="840230"/>
          </a:xfrm>
          <a:noFill/>
        </p:spPr>
        <p:txBody>
          <a:bodyPr wrap="square" rIns="731520" bIns="182880" anchor="ctr" anchorCtr="0">
            <a:spAutoFit/>
          </a:bodyPr>
          <a:lstStyle>
            <a:lvl1pPr>
              <a:defRPr baseline="0">
                <a:solidFill>
                  <a:schemeClr val="accent2"/>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96F4B587-9FDF-46DF-B460-9026AE4DF246}" type="datetimeFigureOut">
              <a:rPr lang="en-US" smtClean="0"/>
              <a:t>12/19/2019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0A119E-7584-428E-89E9-092799AD27D7}" type="slidenum">
              <a:rPr lang="en-US" smtClean="0"/>
              <a:t>‹#›</a:t>
            </a:fld>
            <a:endParaRPr lang="en-US"/>
          </a:p>
        </p:txBody>
      </p:sp>
      <p:sp>
        <p:nvSpPr>
          <p:cNvPr id="10" name="TextBox 9"/>
          <p:cNvSpPr txBox="1"/>
          <p:nvPr userDrawn="1"/>
        </p:nvSpPr>
        <p:spPr>
          <a:xfrm>
            <a:off x="280486" y="6545902"/>
            <a:ext cx="3437159" cy="235898"/>
          </a:xfrm>
          <a:prstGeom prst="rect">
            <a:avLst/>
          </a:prstGeom>
          <a:noFill/>
        </p:spPr>
        <p:txBody>
          <a:bodyPr wrap="none" rtlCol="0" anchor="b">
            <a:spAutoFit/>
          </a:bodyPr>
          <a:lstStyle/>
          <a:p>
            <a:r>
              <a:rPr lang="en-US" sz="933" dirty="0">
                <a:solidFill>
                  <a:schemeClr val="tx2"/>
                </a:solidFill>
              </a:rPr>
              <a:t>KANSAS</a:t>
            </a:r>
            <a:r>
              <a:rPr lang="en-US" sz="933" baseline="0" dirty="0">
                <a:solidFill>
                  <a:schemeClr val="tx2"/>
                </a:solidFill>
              </a:rPr>
              <a:t> STATE DEPARTMENT OF EDUCATION </a:t>
            </a:r>
            <a:r>
              <a:rPr lang="en-US" sz="933" i="1" baseline="0" dirty="0">
                <a:solidFill>
                  <a:schemeClr val="tx2"/>
                </a:solidFill>
              </a:rPr>
              <a:t>| www.ksde.org</a:t>
            </a:r>
            <a:endParaRPr lang="en-US" sz="933" i="1" dirty="0">
              <a:solidFill>
                <a:schemeClr val="tx2"/>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21477" y="5461000"/>
            <a:ext cx="2060924" cy="1219200"/>
          </a:xfrm>
          <a:prstGeom prst="rect">
            <a:avLst/>
          </a:prstGeom>
        </p:spPr>
      </p:pic>
    </p:spTree>
    <p:extLst>
      <p:ext uri="{BB962C8B-B14F-4D97-AF65-F5344CB8AC3E}">
        <p14:creationId xmlns:p14="http://schemas.microsoft.com/office/powerpoint/2010/main" val="1567124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44073"/>
            <a:ext cx="10515600" cy="4532890"/>
          </a:xfrm>
          <a:prstGeom prst="rect">
            <a:avLst/>
          </a:prstGeom>
        </p:spPr>
        <p:txBody>
          <a:bodyPr ancho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A706AEE-E4B8-4315-A38A-5DBF50C52D73}" type="datetimeFigureOut">
              <a:rPr lang="en-US" smtClean="0"/>
              <a:t>12/19/2019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a:p>
        </p:txBody>
      </p:sp>
      <p:sp>
        <p:nvSpPr>
          <p:cNvPr id="7" name="Title 6">
            <a:extLst>
              <a:ext uri="{FF2B5EF4-FFF2-40B4-BE49-F238E27FC236}">
                <a16:creationId xmlns:a16="http://schemas.microsoft.com/office/drawing/2014/main" id="{F4E87B5A-4C30-4ABE-B2BE-71FBF9F2A8B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84393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7" y="668"/>
            <a:ext cx="12189626" cy="6856664"/>
          </a:xfrm>
          <a:prstGeom prst="rect">
            <a:avLst/>
          </a:prstGeom>
        </p:spPr>
      </p:pic>
      <p:sp>
        <p:nvSpPr>
          <p:cNvPr id="2" name="Title 1"/>
          <p:cNvSpPr>
            <a:spLocks noGrp="1"/>
          </p:cNvSpPr>
          <p:nvPr>
            <p:ph type="title"/>
          </p:nvPr>
        </p:nvSpPr>
        <p:spPr>
          <a:xfrm>
            <a:off x="1893456" y="423334"/>
            <a:ext cx="8340436" cy="2713228"/>
          </a:xfrm>
          <a:prstGeom prst="rect">
            <a:avLst/>
          </a:prstGeom>
        </p:spPr>
        <p:txBody>
          <a:bodyPr rIns="457200" anchor="b"/>
          <a:lstStyle>
            <a:lvl1pPr>
              <a:defRPr sz="60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1893456" y="3246268"/>
            <a:ext cx="8340436" cy="1500187"/>
          </a:xfrm>
          <a:prstGeom prst="rect">
            <a:avLst/>
          </a:prstGeom>
        </p:spPr>
        <p:txBody>
          <a:bodyPr tIns="182880" rIns="457200" bIns="182880" anchor="t" anchorCtr="0"/>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4A706AEE-E4B8-4315-A38A-5DBF50C52D73}" type="datetimeFigureOut">
              <a:rPr lang="en-US" smtClean="0"/>
              <a:t>12/19/2019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882145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7F37E57-90EB-4392-A853-E6C177DBF2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3" name="Date Placeholder 2">
            <a:extLst>
              <a:ext uri="{FF2B5EF4-FFF2-40B4-BE49-F238E27FC236}">
                <a16:creationId xmlns:a16="http://schemas.microsoft.com/office/drawing/2014/main" id="{EB0C64CA-01BD-460D-89C9-0C2043D580EB}"/>
              </a:ext>
            </a:extLst>
          </p:cNvPr>
          <p:cNvSpPr>
            <a:spLocks noGrp="1"/>
          </p:cNvSpPr>
          <p:nvPr>
            <p:ph type="dt" sz="half" idx="10"/>
          </p:nvPr>
        </p:nvSpPr>
        <p:spPr/>
        <p:txBody>
          <a:bodyPr/>
          <a:lstStyle/>
          <a:p>
            <a:fld id="{4A706AEE-E4B8-4315-A38A-5DBF50C52D73}" type="datetimeFigureOut">
              <a:rPr lang="en-US" smtClean="0"/>
              <a:t>12/19/2019</a:t>
            </a:fld>
            <a:endParaRPr lang="en-US"/>
          </a:p>
        </p:txBody>
      </p:sp>
      <p:sp>
        <p:nvSpPr>
          <p:cNvPr id="4" name="Footer Placeholder 3">
            <a:extLst>
              <a:ext uri="{FF2B5EF4-FFF2-40B4-BE49-F238E27FC236}">
                <a16:creationId xmlns:a16="http://schemas.microsoft.com/office/drawing/2014/main" id="{1583761E-B5D3-45B1-B910-9807F7E1256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9D9092A-2CD1-40F9-B4AA-7D5FC15F2ADE}"/>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8" name="Title 7">
            <a:extLst>
              <a:ext uri="{FF2B5EF4-FFF2-40B4-BE49-F238E27FC236}">
                <a16:creationId xmlns:a16="http://schemas.microsoft.com/office/drawing/2014/main" id="{E1829E2D-5DC0-4E9F-B678-9019679156F8}"/>
              </a:ext>
            </a:extLst>
          </p:cNvPr>
          <p:cNvSpPr>
            <a:spLocks noGrp="1"/>
          </p:cNvSpPr>
          <p:nvPr>
            <p:ph type="title"/>
          </p:nvPr>
        </p:nvSpPr>
        <p:spPr>
          <a:xfrm>
            <a:off x="838200" y="4290581"/>
            <a:ext cx="11353800" cy="891019"/>
          </a:xfrm>
          <a:prstGeom prst="rect">
            <a:avLst/>
          </a:prstGeom>
        </p:spPr>
        <p:txBody>
          <a:bodyPr anchor="t"/>
          <a:lstStyle/>
          <a:p>
            <a:r>
              <a:rPr lang="en-US"/>
              <a:t>Click to edit Master title style</a:t>
            </a:r>
          </a:p>
        </p:txBody>
      </p:sp>
      <p:sp>
        <p:nvSpPr>
          <p:cNvPr id="9" name="Text Placeholder 2">
            <a:extLst>
              <a:ext uri="{FF2B5EF4-FFF2-40B4-BE49-F238E27FC236}">
                <a16:creationId xmlns:a16="http://schemas.microsoft.com/office/drawing/2014/main" id="{4389D740-357F-4BFD-B6E8-D6C74B9D819B}"/>
              </a:ext>
            </a:extLst>
          </p:cNvPr>
          <p:cNvSpPr>
            <a:spLocks noGrp="1"/>
          </p:cNvSpPr>
          <p:nvPr>
            <p:ph type="body" idx="1"/>
          </p:nvPr>
        </p:nvSpPr>
        <p:spPr>
          <a:xfrm>
            <a:off x="3581400" y="5331272"/>
            <a:ext cx="8610600" cy="688099"/>
          </a:xfrm>
          <a:prstGeom prst="rect">
            <a:avLst/>
          </a:prstGeom>
        </p:spPr>
        <p:txBody>
          <a:bodyPr>
            <a:normAutofit/>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073786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706AEE-E4B8-4315-A38A-5DBF50C52D73}" type="datetimeFigureOut">
              <a:rPr lang="en-US" smtClean="0"/>
              <a:t>12/19/2019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
        <p:nvSpPr>
          <p:cNvPr id="8" name="Title 7">
            <a:extLst>
              <a:ext uri="{FF2B5EF4-FFF2-40B4-BE49-F238E27FC236}">
                <a16:creationId xmlns:a16="http://schemas.microsoft.com/office/drawing/2014/main" id="{CD0CFDC3-B650-4CCE-8A51-79C6018F060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50447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D786F29-BF4F-4B2A-B4D2-37C78A859B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2" name="Title 1"/>
          <p:cNvSpPr>
            <a:spLocks noGrp="1"/>
          </p:cNvSpPr>
          <p:nvPr>
            <p:ph type="title"/>
          </p:nvPr>
        </p:nvSpPr>
        <p:spPr>
          <a:xfrm>
            <a:off x="839788" y="365126"/>
            <a:ext cx="10515600" cy="1149350"/>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2"/>
            <a:ext cx="5157787"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671761"/>
            <a:ext cx="5157787" cy="2980893"/>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2"/>
            <a:ext cx="5183188"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671761"/>
            <a:ext cx="5183188" cy="2980894"/>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A706AEE-E4B8-4315-A38A-5DBF50C52D73}" type="datetimeFigureOut">
              <a:rPr lang="en-US" smtClean="0"/>
              <a:t>12/19/2019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449286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12/19/2019</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13" name="Content Placeholder 12">
            <a:extLst>
              <a:ext uri="{FF2B5EF4-FFF2-40B4-BE49-F238E27FC236}">
                <a16:creationId xmlns:a16="http://schemas.microsoft.com/office/drawing/2014/main" id="{8527C91C-D68F-46DB-9618-F4AE37D5AFEF}"/>
              </a:ext>
            </a:extLst>
          </p:cNvPr>
          <p:cNvSpPr>
            <a:spLocks noGrp="1"/>
          </p:cNvSpPr>
          <p:nvPr>
            <p:ph sz="quarter" idx="13"/>
          </p:nvPr>
        </p:nvSpPr>
        <p:spPr>
          <a:xfrm>
            <a:off x="838200" y="1458913"/>
            <a:ext cx="10393363" cy="2817523"/>
          </a:xfrm>
        </p:spPr>
        <p:txBody>
          <a:bodyPr lIns="1645920" tIns="914400" rIns="1645920" bIns="914400" anchor="t" anchorCtr="0">
            <a:normAutofit/>
          </a:bodyPr>
          <a:lstStyle>
            <a:lvl1pPr marL="0" indent="0">
              <a:buNone/>
              <a:defRPr sz="3600" i="1"/>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6" name="Text Placeholder 15">
            <a:extLst>
              <a:ext uri="{FF2B5EF4-FFF2-40B4-BE49-F238E27FC236}">
                <a16:creationId xmlns:a16="http://schemas.microsoft.com/office/drawing/2014/main" id="{40D0A9EE-76F6-42DC-BF8D-A7F378AFACB4}"/>
              </a:ext>
            </a:extLst>
          </p:cNvPr>
          <p:cNvSpPr>
            <a:spLocks noGrp="1"/>
          </p:cNvSpPr>
          <p:nvPr>
            <p:ph type="body" sz="quarter" idx="14"/>
          </p:nvPr>
        </p:nvSpPr>
        <p:spPr>
          <a:xfrm>
            <a:off x="828675" y="4284663"/>
            <a:ext cx="10402888" cy="850900"/>
          </a:xfrm>
        </p:spPr>
        <p:txBody>
          <a:bodyPr anchor="b" anchorCtr="0">
            <a:normAutofit/>
          </a:bodyPr>
          <a:lstStyle>
            <a:lvl1pPr marL="0" indent="0" algn="r">
              <a:buNone/>
              <a:defRPr sz="1800"/>
            </a:lvl1pPr>
            <a:lvl2pPr marL="457200" indent="0" algn="r">
              <a:buNone/>
              <a:defRPr/>
            </a:lvl2pPr>
            <a:lvl3pPr marL="914400" indent="0" algn="r">
              <a:buNone/>
              <a:defRPr/>
            </a:lvl3pPr>
            <a:lvl4pPr marL="1371600" indent="0" algn="r">
              <a:buNone/>
              <a:defRPr/>
            </a:lvl4pPr>
            <a:lvl5pPr marL="1828800" indent="0" algn="r">
              <a:buNone/>
              <a:defRPr/>
            </a:lvl5pPr>
          </a:lstStyle>
          <a:p>
            <a:pPr lvl="0"/>
            <a:endParaRPr lang="en-US" dirty="0"/>
          </a:p>
        </p:txBody>
      </p:sp>
    </p:spTree>
    <p:extLst>
      <p:ext uri="{BB962C8B-B14F-4D97-AF65-F5344CB8AC3E}">
        <p14:creationId xmlns:p14="http://schemas.microsoft.com/office/powerpoint/2010/main" val="2438906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only sta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12/19/2019</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19"/>
            <a:ext cx="10515600"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536804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only log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7" y="1714"/>
            <a:ext cx="12185906"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12/19/2019</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19"/>
            <a:ext cx="10515600"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1963667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6FF858C-D621-4E06-B0BD-3504A86EE01C}"/>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1714"/>
            <a:ext cx="12191999" cy="6854572"/>
          </a:xfrm>
          <a:prstGeom prst="rect">
            <a:avLst/>
          </a:prstGeom>
        </p:spPr>
      </p:pic>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706AEE-E4B8-4315-A38A-5DBF50C52D73}" type="datetimeFigureOut">
              <a:rPr lang="en-US" smtClean="0"/>
              <a:t>12/19/2019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1F73E-0BBA-472D-89D7-AA97411977D3}" type="slidenum">
              <a:rPr lang="en-US" smtClean="0"/>
              <a:t>‹#›</a:t>
            </a:fld>
            <a:endParaRPr lang="en-US"/>
          </a:p>
        </p:txBody>
      </p:sp>
      <p:sp>
        <p:nvSpPr>
          <p:cNvPr id="15" name="Title Placeholder 14">
            <a:extLst>
              <a:ext uri="{FF2B5EF4-FFF2-40B4-BE49-F238E27FC236}">
                <a16:creationId xmlns:a16="http://schemas.microsoft.com/office/drawing/2014/main" id="{C4FFDAAB-CF54-4977-9D64-1D8CF2A8B5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6" name="Text Placeholder 15">
            <a:extLst>
              <a:ext uri="{FF2B5EF4-FFF2-40B4-BE49-F238E27FC236}">
                <a16:creationId xmlns:a16="http://schemas.microsoft.com/office/drawing/2014/main" id="{33C8E99D-C13E-4496-9E45-888ED9E9E8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786089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2" r:id="rId4"/>
    <p:sldLayoutId id="2147483664" r:id="rId5"/>
    <p:sldLayoutId id="2147483665" r:id="rId6"/>
    <p:sldLayoutId id="2147483666" r:id="rId7"/>
    <p:sldLayoutId id="2147483675" r:id="rId8"/>
    <p:sldLayoutId id="2147483676" r:id="rId9"/>
    <p:sldLayoutId id="2147483667" r:id="rId10"/>
    <p:sldLayoutId id="2147483673" r:id="rId11"/>
    <p:sldLayoutId id="2147483668" r:id="rId12"/>
    <p:sldLayoutId id="2147483669" r:id="rId13"/>
    <p:sldLayoutId id="2147483674" r:id="rId14"/>
    <p:sldLayoutId id="2147483677" r:id="rId15"/>
  </p:sldLayoutIdLst>
  <p:txStyles>
    <p:titleStyle>
      <a:lvl1pPr algn="l" defTabSz="914400" rtl="0" eaLnBrk="1" latinLnBrk="0" hangingPunct="1">
        <a:lnSpc>
          <a:spcPct val="90000"/>
        </a:lnSpc>
        <a:spcBef>
          <a:spcPct val="0"/>
        </a:spcBef>
        <a:buNone/>
        <a:defRPr sz="440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ksde.org/Agency/Division-of-Learning-Services/Special-Education-and-Title-Services/Early-Childhood/Blue-Ribbon-Taskforce-on-Bullyin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kreed@ksde.org" TargetMode="External"/><Relationship Id="rId2" Type="http://schemas.openxmlformats.org/officeDocument/2006/relationships/hyperlink" Target="mailto:bmoore@ksde.org" TargetMode="Externa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2E127D95-27B5-435C-8B0F-D52A8FC5C01F}"/>
              </a:ext>
            </a:extLst>
          </p:cNvPr>
          <p:cNvSpPr>
            <a:spLocks noGrp="1"/>
          </p:cNvSpPr>
          <p:nvPr>
            <p:ph type="subTitle" idx="1"/>
          </p:nvPr>
        </p:nvSpPr>
        <p:spPr>
          <a:xfrm>
            <a:off x="1606378" y="4053016"/>
            <a:ext cx="8954530" cy="1302871"/>
          </a:xfrm>
        </p:spPr>
        <p:txBody>
          <a:bodyPr>
            <a:normAutofit lnSpcReduction="10000"/>
          </a:bodyPr>
          <a:lstStyle/>
          <a:p>
            <a:r>
              <a:rPr lang="en-US" dirty="0"/>
              <a:t>December 10 , 2019</a:t>
            </a:r>
          </a:p>
          <a:p>
            <a:endParaRPr lang="en-US" dirty="0"/>
          </a:p>
          <a:p>
            <a:pPr algn="ctr"/>
            <a:r>
              <a:rPr lang="en-US" sz="2800" b="1" dirty="0"/>
              <a:t>Rick Ginsberg &amp; James </a:t>
            </a:r>
            <a:r>
              <a:rPr lang="en-US" sz="2800" b="1" dirty="0" err="1"/>
              <a:t>Regier</a:t>
            </a:r>
            <a:r>
              <a:rPr lang="en-US" sz="2800" b="1" dirty="0"/>
              <a:t>, Co-Chairs</a:t>
            </a:r>
          </a:p>
          <a:p>
            <a:endParaRPr lang="en-US" dirty="0"/>
          </a:p>
        </p:txBody>
      </p:sp>
      <p:sp>
        <p:nvSpPr>
          <p:cNvPr id="4" name="Title 3">
            <a:extLst>
              <a:ext uri="{FF2B5EF4-FFF2-40B4-BE49-F238E27FC236}">
                <a16:creationId xmlns:a16="http://schemas.microsoft.com/office/drawing/2014/main" id="{47822839-9F25-43E3-843B-17824C401C32}"/>
              </a:ext>
            </a:extLst>
          </p:cNvPr>
          <p:cNvSpPr>
            <a:spLocks noGrp="1"/>
          </p:cNvSpPr>
          <p:nvPr>
            <p:ph type="title"/>
          </p:nvPr>
        </p:nvSpPr>
        <p:spPr>
          <a:xfrm>
            <a:off x="1631092" y="1266775"/>
            <a:ext cx="7480151" cy="2728576"/>
          </a:xfrm>
        </p:spPr>
        <p:txBody>
          <a:bodyPr/>
          <a:lstStyle/>
          <a:p>
            <a:r>
              <a:rPr lang="en-US" dirty="0"/>
              <a:t>Blue Ribbon Task Force </a:t>
            </a:r>
            <a:br>
              <a:rPr lang="en-US" dirty="0"/>
            </a:br>
            <a:r>
              <a:rPr lang="en-US" dirty="0"/>
              <a:t>on Bullying</a:t>
            </a:r>
          </a:p>
        </p:txBody>
      </p:sp>
    </p:spTree>
    <p:extLst>
      <p:ext uri="{BB962C8B-B14F-4D97-AF65-F5344CB8AC3E}">
        <p14:creationId xmlns:p14="http://schemas.microsoft.com/office/powerpoint/2010/main" val="32292634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Recommendation - 3</a:t>
            </a:r>
          </a:p>
        </p:txBody>
      </p:sp>
      <p:sp>
        <p:nvSpPr>
          <p:cNvPr id="3" name="Content Placeholder 2"/>
          <p:cNvSpPr>
            <a:spLocks noGrp="1"/>
          </p:cNvSpPr>
          <p:nvPr>
            <p:ph idx="1"/>
          </p:nvPr>
        </p:nvSpPr>
        <p:spPr/>
        <p:txBody>
          <a:bodyPr/>
          <a:lstStyle/>
          <a:p>
            <a:r>
              <a:rPr lang="en-US" b="1" dirty="0"/>
              <a:t>Examine current state law and consider appropriate guidance</a:t>
            </a:r>
          </a:p>
          <a:p>
            <a:pPr marL="0" indent="0">
              <a:buNone/>
            </a:pPr>
            <a:endParaRPr lang="en-US" dirty="0"/>
          </a:p>
          <a:p>
            <a:pPr lvl="1"/>
            <a:r>
              <a:rPr lang="en-US" dirty="0"/>
              <a:t>Current KS law on bullying (KS statute 72-6147) is broad and somewhat inconsistent with research that identifies bullying as repetitive over time and involving a power imbalance</a:t>
            </a:r>
          </a:p>
          <a:p>
            <a:pPr marL="457200" lvl="1" indent="0">
              <a:buNone/>
            </a:pPr>
            <a:endParaRPr lang="en-US" dirty="0"/>
          </a:p>
          <a:p>
            <a:pPr lvl="1"/>
            <a:r>
              <a:rPr lang="en-US" dirty="0"/>
              <a:t>The State Board should examine current law and provide appropriate guidance</a:t>
            </a:r>
          </a:p>
        </p:txBody>
      </p:sp>
    </p:spTree>
    <p:extLst>
      <p:ext uri="{BB962C8B-B14F-4D97-AF65-F5344CB8AC3E}">
        <p14:creationId xmlns:p14="http://schemas.microsoft.com/office/powerpoint/2010/main" val="34286694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7819"/>
            <a:ext cx="10515600" cy="937240"/>
          </a:xfrm>
        </p:spPr>
        <p:txBody>
          <a:bodyPr/>
          <a:lstStyle/>
          <a:p>
            <a:pPr algn="ctr"/>
            <a:r>
              <a:rPr lang="en-US" dirty="0"/>
              <a:t>Recommendation - 4</a:t>
            </a:r>
          </a:p>
        </p:txBody>
      </p:sp>
      <p:sp>
        <p:nvSpPr>
          <p:cNvPr id="3" name="Content Placeholder 2"/>
          <p:cNvSpPr>
            <a:spLocks noGrp="1"/>
          </p:cNvSpPr>
          <p:nvPr>
            <p:ph idx="1"/>
          </p:nvPr>
        </p:nvSpPr>
        <p:spPr>
          <a:xfrm>
            <a:off x="838200" y="1029731"/>
            <a:ext cx="10515600" cy="5147234"/>
          </a:xfrm>
        </p:spPr>
        <p:txBody>
          <a:bodyPr>
            <a:normAutofit fontScale="92500" lnSpcReduction="10000"/>
          </a:bodyPr>
          <a:lstStyle/>
          <a:p>
            <a:r>
              <a:rPr lang="en-US" sz="2000" b="1" dirty="0"/>
              <a:t>Local policies and plans must focus on relationships, school climate and culture, and the mental health impact of bullying in schools</a:t>
            </a:r>
          </a:p>
          <a:p>
            <a:pPr lvl="1"/>
            <a:r>
              <a:rPr lang="en-US" sz="2000" dirty="0"/>
              <a:t>Plans must address differing needs of students/staff, including, but not limited to:  biological sex, sexual orientation, gender identity/expression, race/ethnicity, disability, religion, and Socio-Economic Status (SES)</a:t>
            </a:r>
          </a:p>
          <a:p>
            <a:pPr lvl="1"/>
            <a:r>
              <a:rPr lang="en-US" sz="2000" dirty="0"/>
              <a:t>The whole school community (families, school personnel, students, etc.) need to be involved in policies and plans</a:t>
            </a:r>
          </a:p>
          <a:p>
            <a:pPr lvl="1"/>
            <a:r>
              <a:rPr lang="en-US" sz="2000" dirty="0"/>
              <a:t>Simple, effective and trusted means for reporting bullying are needed</a:t>
            </a:r>
          </a:p>
          <a:p>
            <a:pPr lvl="1"/>
            <a:r>
              <a:rPr lang="en-US" sz="2000" dirty="0"/>
              <a:t>Means for listening to students and families, and addressing their concerns, are part of a strong culture and climate and should be promoted.  Behavioral interventions need time to work and should be monitored for effectiveness</a:t>
            </a:r>
          </a:p>
          <a:p>
            <a:pPr lvl="1"/>
            <a:r>
              <a:rPr lang="en-US" sz="2000" dirty="0"/>
              <a:t>Training for resiliency should be included in professional development</a:t>
            </a:r>
          </a:p>
          <a:p>
            <a:pPr lvl="1"/>
            <a:r>
              <a:rPr lang="en-US" sz="2000" dirty="0"/>
              <a:t>Consider the use of restorative approaches that avoid re-victimization (zero tolerance doesn’t work)</a:t>
            </a:r>
          </a:p>
          <a:p>
            <a:pPr lvl="1"/>
            <a:r>
              <a:rPr lang="en-US" sz="2000" dirty="0"/>
              <a:t>Mental health support for schools should be available</a:t>
            </a:r>
          </a:p>
          <a:p>
            <a:pPr lvl="1"/>
            <a:r>
              <a:rPr lang="en-US" sz="2000" dirty="0"/>
              <a:t>Any plans should address perpetrators, victims and bystanders</a:t>
            </a:r>
          </a:p>
          <a:p>
            <a:pPr lvl="1"/>
            <a:r>
              <a:rPr lang="en-US" sz="2000" dirty="0"/>
              <a:t>Address large caseloads of school counselors, social workers &amp; school psychologists (nurses)</a:t>
            </a:r>
          </a:p>
          <a:p>
            <a:pPr lvl="1"/>
            <a:r>
              <a:rPr lang="en-US" sz="2000" dirty="0"/>
              <a:t>Tie bullying prevention efforts in with other reforms and mandates</a:t>
            </a:r>
          </a:p>
          <a:p>
            <a:pPr lvl="1"/>
            <a:endParaRPr lang="en-US" sz="2000" dirty="0"/>
          </a:p>
          <a:p>
            <a:pPr lvl="1"/>
            <a:endParaRPr lang="en-US" sz="2000" dirty="0"/>
          </a:p>
          <a:p>
            <a:pPr lvl="1"/>
            <a:endParaRPr lang="en-US" dirty="0"/>
          </a:p>
          <a:p>
            <a:pPr lvl="1"/>
            <a:endParaRPr lang="en-US" dirty="0"/>
          </a:p>
        </p:txBody>
      </p:sp>
    </p:spTree>
    <p:extLst>
      <p:ext uri="{BB962C8B-B14F-4D97-AF65-F5344CB8AC3E}">
        <p14:creationId xmlns:p14="http://schemas.microsoft.com/office/powerpoint/2010/main" val="15690619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Recommendation - 5</a:t>
            </a:r>
          </a:p>
        </p:txBody>
      </p:sp>
      <p:sp>
        <p:nvSpPr>
          <p:cNvPr id="3" name="Content Placeholder 2"/>
          <p:cNvSpPr>
            <a:spLocks noGrp="1"/>
          </p:cNvSpPr>
          <p:nvPr>
            <p:ph idx="1"/>
          </p:nvPr>
        </p:nvSpPr>
        <p:spPr/>
        <p:txBody>
          <a:bodyPr>
            <a:normAutofit lnSpcReduction="10000"/>
          </a:bodyPr>
          <a:lstStyle/>
          <a:p>
            <a:r>
              <a:rPr lang="en-US" b="1" dirty="0"/>
              <a:t>The state needs better data on school bullying and measures of assessing effectiveness</a:t>
            </a:r>
          </a:p>
          <a:p>
            <a:pPr lvl="1"/>
            <a:r>
              <a:rPr lang="en-US" dirty="0"/>
              <a:t>Encourage district participation in the KCTC survey</a:t>
            </a:r>
          </a:p>
          <a:p>
            <a:pPr lvl="1"/>
            <a:r>
              <a:rPr lang="en-US" dirty="0"/>
              <a:t>Areas to strengthen the KCTC survey:  fewer questions per administration, administer same time each year, check psychometric reliability/internal consistency, collect information on all sub-groups (see rec. #4), include the current definition of bullying on the survey</a:t>
            </a:r>
          </a:p>
          <a:p>
            <a:pPr lvl="1"/>
            <a:r>
              <a:rPr lang="en-US" dirty="0"/>
              <a:t>Oversight unit (see rec. #1) should consider identifying or creating surveys regarding teacher perceptions of bullying and info regarding school climate</a:t>
            </a:r>
          </a:p>
          <a:p>
            <a:pPr lvl="1"/>
            <a:r>
              <a:rPr lang="en-US" dirty="0"/>
              <a:t>Assure programs implemented are evidence-based</a:t>
            </a:r>
          </a:p>
          <a:p>
            <a:pPr lvl="1"/>
            <a:r>
              <a:rPr lang="en-US" dirty="0"/>
              <a:t>Oversight unit (see rec. #1) should recommend measures that districts can use to assess effectiveness of bullying plans</a:t>
            </a:r>
          </a:p>
        </p:txBody>
      </p:sp>
    </p:spTree>
    <p:extLst>
      <p:ext uri="{BB962C8B-B14F-4D97-AF65-F5344CB8AC3E}">
        <p14:creationId xmlns:p14="http://schemas.microsoft.com/office/powerpoint/2010/main" val="3184487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Recommendation - 6</a:t>
            </a:r>
          </a:p>
        </p:txBody>
      </p:sp>
      <p:sp>
        <p:nvSpPr>
          <p:cNvPr id="3" name="Content Placeholder 2"/>
          <p:cNvSpPr>
            <a:spLocks noGrp="1"/>
          </p:cNvSpPr>
          <p:nvPr>
            <p:ph idx="1"/>
          </p:nvPr>
        </p:nvSpPr>
        <p:spPr/>
        <p:txBody>
          <a:bodyPr/>
          <a:lstStyle/>
          <a:p>
            <a:r>
              <a:rPr lang="en-US" b="1" dirty="0"/>
              <a:t>Addressing Cyberbullying</a:t>
            </a:r>
          </a:p>
          <a:p>
            <a:pPr lvl="1"/>
            <a:r>
              <a:rPr lang="en-US" u="sng" dirty="0"/>
              <a:t>Districts should</a:t>
            </a:r>
            <a:r>
              <a:rPr lang="en-US" dirty="0"/>
              <a:t>:</a:t>
            </a:r>
          </a:p>
          <a:p>
            <a:pPr lvl="2"/>
            <a:r>
              <a:rPr lang="en-US" sz="2400" dirty="0"/>
              <a:t>Provide information regarding cyberbullying definition</a:t>
            </a:r>
          </a:p>
          <a:p>
            <a:pPr lvl="2"/>
            <a:r>
              <a:rPr lang="en-US" sz="2400" dirty="0"/>
              <a:t>Share information on cyberbullying plans</a:t>
            </a:r>
          </a:p>
          <a:p>
            <a:pPr lvl="2"/>
            <a:r>
              <a:rPr lang="en-US" sz="2400" dirty="0"/>
              <a:t>Hold cyberbullying awareness activities</a:t>
            </a:r>
          </a:p>
          <a:p>
            <a:pPr lvl="2"/>
            <a:r>
              <a:rPr lang="en-US" sz="2400" dirty="0"/>
              <a:t>Train educators and families about problems associated with cyberbullying</a:t>
            </a:r>
          </a:p>
          <a:p>
            <a:pPr lvl="2"/>
            <a:r>
              <a:rPr lang="en-US" sz="2400" dirty="0"/>
              <a:t>Find social media apps and other means to report cyberbullying</a:t>
            </a:r>
          </a:p>
          <a:p>
            <a:pPr lvl="2"/>
            <a:r>
              <a:rPr lang="en-US" sz="2400" dirty="0"/>
              <a:t>Involve students in plans and activities</a:t>
            </a:r>
          </a:p>
          <a:p>
            <a:pPr lvl="2"/>
            <a:r>
              <a:rPr lang="en-US" sz="2400" dirty="0"/>
              <a:t>School boards should monitor changes in federal laws on cyberbullying</a:t>
            </a:r>
          </a:p>
        </p:txBody>
      </p:sp>
    </p:spTree>
    <p:extLst>
      <p:ext uri="{BB962C8B-B14F-4D97-AF65-F5344CB8AC3E}">
        <p14:creationId xmlns:p14="http://schemas.microsoft.com/office/powerpoint/2010/main" val="32822188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Recommendation - 7</a:t>
            </a:r>
          </a:p>
        </p:txBody>
      </p:sp>
      <p:sp>
        <p:nvSpPr>
          <p:cNvPr id="3" name="Content Placeholder 2"/>
          <p:cNvSpPr>
            <a:spLocks noGrp="1"/>
          </p:cNvSpPr>
          <p:nvPr>
            <p:ph idx="1"/>
          </p:nvPr>
        </p:nvSpPr>
        <p:spPr/>
        <p:txBody>
          <a:bodyPr>
            <a:normAutofit fontScale="92500"/>
          </a:bodyPr>
          <a:lstStyle/>
          <a:p>
            <a:r>
              <a:rPr lang="en-US" b="1" dirty="0"/>
              <a:t>Training, Professional Development (PD), and Teacher Preparation</a:t>
            </a:r>
          </a:p>
          <a:p>
            <a:pPr lvl="1"/>
            <a:r>
              <a:rPr lang="en-US" dirty="0"/>
              <a:t>Schools and districts need to put aside ample time and resources to support PD </a:t>
            </a:r>
          </a:p>
          <a:p>
            <a:pPr lvl="1"/>
            <a:r>
              <a:rPr lang="en-US" dirty="0"/>
              <a:t>Specific skills are needed to address bullying.  Outside school support from the community, professional programs, etc. should be expected</a:t>
            </a:r>
          </a:p>
          <a:p>
            <a:pPr lvl="1"/>
            <a:r>
              <a:rPr lang="en-US" dirty="0"/>
              <a:t>The most promising anti-bullying practices are school-wide, universal and include a parental component.  This is the goal of SEL efforts, and promising  approaches should be considered</a:t>
            </a:r>
          </a:p>
          <a:p>
            <a:pPr lvl="1"/>
            <a:r>
              <a:rPr lang="en-US" dirty="0"/>
              <a:t>Provide in-service training for teachers regarding bullying coupled with preparation for staff, families and others in the community</a:t>
            </a:r>
          </a:p>
          <a:p>
            <a:pPr lvl="1"/>
            <a:r>
              <a:rPr lang="en-US" dirty="0"/>
              <a:t>Pre-service teacher preparation must also address bullying in schools and anti-bullying approaches</a:t>
            </a:r>
          </a:p>
          <a:p>
            <a:pPr lvl="1"/>
            <a:r>
              <a:rPr lang="en-US" dirty="0"/>
              <a:t>School districts must include families in anti-bullying training efforts</a:t>
            </a:r>
          </a:p>
          <a:p>
            <a:pPr lvl="1"/>
            <a:endParaRPr lang="en-US" dirty="0"/>
          </a:p>
        </p:txBody>
      </p:sp>
    </p:spTree>
    <p:extLst>
      <p:ext uri="{BB962C8B-B14F-4D97-AF65-F5344CB8AC3E}">
        <p14:creationId xmlns:p14="http://schemas.microsoft.com/office/powerpoint/2010/main" val="25124713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Questions?</a:t>
            </a:r>
          </a:p>
        </p:txBody>
      </p:sp>
      <p:sp>
        <p:nvSpPr>
          <p:cNvPr id="3" name="Content Placeholder 2"/>
          <p:cNvSpPr>
            <a:spLocks noGrp="1"/>
          </p:cNvSpPr>
          <p:nvPr>
            <p:ph idx="1"/>
          </p:nvPr>
        </p:nvSpPr>
        <p:spPr/>
        <p:txBody>
          <a:bodyPr>
            <a:normAutofit/>
          </a:bodyPr>
          <a:lstStyle/>
          <a:p>
            <a:r>
              <a:rPr lang="en-US" sz="3200" dirty="0"/>
              <a:t>Website:  </a:t>
            </a:r>
          </a:p>
          <a:p>
            <a:pPr marL="0" indent="0">
              <a:buNone/>
            </a:pPr>
            <a:r>
              <a:rPr lang="en-US" sz="3200" dirty="0">
                <a:hlinkClick r:id="rId2"/>
              </a:rPr>
              <a:t>https://www.ksde.org/Agency/Division-of-Learning-Services/Special-Education-and-Title-Services/Early-Childhood/Blue-Ribbon-Taskforce-on-Bullying</a:t>
            </a:r>
            <a:endParaRPr lang="en-US" sz="3200" dirty="0"/>
          </a:p>
          <a:p>
            <a:endParaRPr lang="en-US" dirty="0"/>
          </a:p>
        </p:txBody>
      </p:sp>
    </p:spTree>
    <p:extLst>
      <p:ext uri="{BB962C8B-B14F-4D97-AF65-F5344CB8AC3E}">
        <p14:creationId xmlns:p14="http://schemas.microsoft.com/office/powerpoint/2010/main" val="5409878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324788" y="3168073"/>
            <a:ext cx="4592495" cy="2354046"/>
          </a:xfrm>
          <a:ln>
            <a:noFill/>
          </a:ln>
        </p:spPr>
        <p:txBody>
          <a:bodyPr/>
          <a:lstStyle/>
          <a:p>
            <a:pPr lvl="1"/>
            <a:r>
              <a:rPr lang="en-US" dirty="0"/>
              <a:t>Myron Melton</a:t>
            </a:r>
            <a:br>
              <a:rPr lang="en-US" dirty="0"/>
            </a:br>
            <a:r>
              <a:rPr lang="en-US" dirty="0"/>
              <a:t>KSDE Contact</a:t>
            </a:r>
            <a:br>
              <a:rPr lang="en-US" dirty="0"/>
            </a:br>
            <a:r>
              <a:rPr lang="en-US" dirty="0"/>
              <a:t>Special Education &amp; Title Services</a:t>
            </a:r>
            <a:br>
              <a:rPr lang="en-US" dirty="0"/>
            </a:br>
            <a:r>
              <a:rPr lang="en-US" dirty="0"/>
              <a:t>(785) 296-4941</a:t>
            </a:r>
            <a:br>
              <a:rPr lang="en-US" dirty="0"/>
            </a:br>
            <a:r>
              <a:rPr lang="en-US" dirty="0">
                <a:hlinkClick r:id="rId2"/>
              </a:rPr>
              <a:t>mmelton@ksde.org</a:t>
            </a:r>
            <a:r>
              <a:rPr lang="en-US" dirty="0"/>
              <a:t> </a:t>
            </a:r>
          </a:p>
        </p:txBody>
      </p:sp>
      <p:sp>
        <p:nvSpPr>
          <p:cNvPr id="6" name="Content Placeholder 5">
            <a:extLst>
              <a:ext uri="{FF2B5EF4-FFF2-40B4-BE49-F238E27FC236}">
                <a16:creationId xmlns:a16="http://schemas.microsoft.com/office/drawing/2014/main" id="{137B127F-6BA1-48F7-9B2B-4391E65C6A12}"/>
              </a:ext>
            </a:extLst>
          </p:cNvPr>
          <p:cNvSpPr>
            <a:spLocks noGrp="1"/>
          </p:cNvSpPr>
          <p:nvPr>
            <p:ph sz="quarter" idx="14"/>
          </p:nvPr>
        </p:nvSpPr>
        <p:spPr>
          <a:xfrm>
            <a:off x="6369710" y="3168073"/>
            <a:ext cx="4932604" cy="2354046"/>
          </a:xfrm>
          <a:ln>
            <a:noFill/>
          </a:ln>
        </p:spPr>
        <p:txBody>
          <a:bodyPr/>
          <a:lstStyle/>
          <a:p>
            <a:r>
              <a:rPr lang="en-US" dirty="0"/>
              <a:t>Kent Reed</a:t>
            </a:r>
            <a:br>
              <a:rPr lang="en-US" dirty="0"/>
            </a:br>
            <a:r>
              <a:rPr lang="en-US" dirty="0"/>
              <a:t>KSDE Contact</a:t>
            </a:r>
            <a:br>
              <a:rPr lang="en-US" dirty="0"/>
            </a:br>
            <a:r>
              <a:rPr lang="en-US" dirty="0"/>
              <a:t>Career Standards &amp; Assessment Services</a:t>
            </a:r>
            <a:br>
              <a:rPr lang="en-US" dirty="0"/>
            </a:br>
            <a:r>
              <a:rPr lang="en-US" dirty="0"/>
              <a:t>(785) 296-8109</a:t>
            </a:r>
            <a:br>
              <a:rPr lang="en-US" dirty="0"/>
            </a:br>
            <a:r>
              <a:rPr lang="en-US" dirty="0">
                <a:hlinkClick r:id="rId3"/>
              </a:rPr>
              <a:t>kreed@ksde.org</a:t>
            </a:r>
            <a:r>
              <a:rPr lang="en-US" dirty="0"/>
              <a:t>  </a:t>
            </a:r>
          </a:p>
        </p:txBody>
      </p:sp>
    </p:spTree>
    <p:extLst>
      <p:ext uri="{BB962C8B-B14F-4D97-AF65-F5344CB8AC3E}">
        <p14:creationId xmlns:p14="http://schemas.microsoft.com/office/powerpoint/2010/main" val="1334721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US" dirty="0"/>
              <a:t>Research and identify current Bullying definition, trends, incidents, and prevention measures occurring across the state</a:t>
            </a:r>
          </a:p>
          <a:p>
            <a:r>
              <a:rPr lang="en-US" dirty="0"/>
              <a:t>Coordinate with stakeholders to address relevant issues effectively, to best meet the needs of students</a:t>
            </a:r>
          </a:p>
          <a:p>
            <a:r>
              <a:rPr lang="en-US" dirty="0"/>
              <a:t>Review work in the areas of social emotional learning as set forth by the State Board goals, identifying possible avenues that could reduce and prevent bullying and cyberbullying</a:t>
            </a:r>
          </a:p>
          <a:p>
            <a:r>
              <a:rPr lang="en-US" dirty="0"/>
              <a:t>Review current statutes, regulations and policy to determine need for change</a:t>
            </a:r>
          </a:p>
          <a:p>
            <a:r>
              <a:rPr lang="en-US" dirty="0"/>
              <a:t>Present recommendations to the Kansas State Board of Education to address bullying, cyberbullying, prevention and training measures</a:t>
            </a:r>
          </a:p>
        </p:txBody>
      </p:sp>
      <p:sp>
        <p:nvSpPr>
          <p:cNvPr id="2" name="Title 1"/>
          <p:cNvSpPr>
            <a:spLocks noGrp="1"/>
          </p:cNvSpPr>
          <p:nvPr>
            <p:ph type="title"/>
          </p:nvPr>
        </p:nvSpPr>
        <p:spPr/>
        <p:txBody>
          <a:bodyPr/>
          <a:lstStyle/>
          <a:p>
            <a:pPr algn="ctr"/>
            <a:r>
              <a:rPr lang="en-US" dirty="0"/>
              <a:t>Objectives and Goals</a:t>
            </a:r>
          </a:p>
        </p:txBody>
      </p:sp>
    </p:spTree>
    <p:extLst>
      <p:ext uri="{BB962C8B-B14F-4D97-AF65-F5344CB8AC3E}">
        <p14:creationId xmlns:p14="http://schemas.microsoft.com/office/powerpoint/2010/main" val="64965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Blue Ribbon Taskforce Meetings</a:t>
            </a:r>
          </a:p>
        </p:txBody>
      </p:sp>
      <p:sp>
        <p:nvSpPr>
          <p:cNvPr id="3" name="Content Placeholder 2"/>
          <p:cNvSpPr>
            <a:spLocks noGrp="1"/>
          </p:cNvSpPr>
          <p:nvPr>
            <p:ph idx="1"/>
          </p:nvPr>
        </p:nvSpPr>
        <p:spPr/>
        <p:txBody>
          <a:bodyPr>
            <a:normAutofit lnSpcReduction="10000"/>
          </a:bodyPr>
          <a:lstStyle/>
          <a:p>
            <a:r>
              <a:rPr lang="en-US" dirty="0"/>
              <a:t>May 28, 2019 – Town Hall, Clearwater</a:t>
            </a:r>
          </a:p>
          <a:p>
            <a:r>
              <a:rPr lang="en-US" dirty="0"/>
              <a:t>June 18, 2019 – Town Hall, Garden City</a:t>
            </a:r>
          </a:p>
          <a:p>
            <a:r>
              <a:rPr lang="en-US" dirty="0"/>
              <a:t>August 5 – Town Hall, Salina</a:t>
            </a:r>
          </a:p>
          <a:p>
            <a:r>
              <a:rPr lang="en-US" dirty="0"/>
              <a:t>September 25 – Town Hall, Girard</a:t>
            </a:r>
          </a:p>
          <a:p>
            <a:r>
              <a:rPr lang="en-US" dirty="0"/>
              <a:t>October 30 – Task Force Committee Work, Wichita</a:t>
            </a:r>
          </a:p>
          <a:p>
            <a:r>
              <a:rPr lang="en-US" dirty="0"/>
              <a:t>November 6 – Town Hall, Lawrence </a:t>
            </a:r>
          </a:p>
          <a:p>
            <a:r>
              <a:rPr lang="en-US" dirty="0"/>
              <a:t>November 18 – Whitewater (Writing Team)</a:t>
            </a:r>
          </a:p>
          <a:p>
            <a:r>
              <a:rPr lang="en-US" dirty="0"/>
              <a:t>November 19 – Webinar (KNEA, Topeka)</a:t>
            </a:r>
          </a:p>
          <a:p>
            <a:r>
              <a:rPr lang="en-US" dirty="0"/>
              <a:t>December 2 – Town Hall, Topeka </a:t>
            </a:r>
          </a:p>
          <a:p>
            <a:endParaRPr lang="en-US" dirty="0"/>
          </a:p>
          <a:p>
            <a:endParaRPr lang="en-US" dirty="0"/>
          </a:p>
        </p:txBody>
      </p:sp>
    </p:spTree>
    <p:extLst>
      <p:ext uri="{BB962C8B-B14F-4D97-AF65-F5344CB8AC3E}">
        <p14:creationId xmlns:p14="http://schemas.microsoft.com/office/powerpoint/2010/main" val="19646214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Working Process</a:t>
            </a:r>
          </a:p>
        </p:txBody>
      </p:sp>
      <p:sp>
        <p:nvSpPr>
          <p:cNvPr id="3" name="Content Placeholder 2"/>
          <p:cNvSpPr>
            <a:spLocks noGrp="1"/>
          </p:cNvSpPr>
          <p:nvPr>
            <p:ph idx="1"/>
          </p:nvPr>
        </p:nvSpPr>
        <p:spPr/>
        <p:txBody>
          <a:bodyPr/>
          <a:lstStyle/>
          <a:p>
            <a:r>
              <a:rPr lang="en-US" dirty="0"/>
              <a:t>Task Force composed of 35 members plus staff</a:t>
            </a:r>
          </a:p>
          <a:p>
            <a:r>
              <a:rPr lang="en-US" dirty="0"/>
              <a:t>Six working committees created:</a:t>
            </a:r>
          </a:p>
          <a:p>
            <a:pPr lvl="1"/>
            <a:r>
              <a:rPr lang="en-US" dirty="0"/>
              <a:t>Data and Research</a:t>
            </a:r>
          </a:p>
          <a:p>
            <a:pPr lvl="1"/>
            <a:r>
              <a:rPr lang="en-US" dirty="0"/>
              <a:t>Evidenced-Based and Current Practices</a:t>
            </a:r>
          </a:p>
          <a:p>
            <a:pPr lvl="1"/>
            <a:r>
              <a:rPr lang="en-US" dirty="0"/>
              <a:t>Cultural Awareness</a:t>
            </a:r>
          </a:p>
          <a:p>
            <a:pPr lvl="1"/>
            <a:r>
              <a:rPr lang="en-US" dirty="0"/>
              <a:t>Policy Regulations/Accountability</a:t>
            </a:r>
          </a:p>
          <a:p>
            <a:pPr lvl="1"/>
            <a:r>
              <a:rPr lang="en-US" dirty="0"/>
              <a:t>Barriers and Solutions</a:t>
            </a:r>
          </a:p>
          <a:p>
            <a:pPr lvl="1"/>
            <a:r>
              <a:rPr lang="en-US" dirty="0"/>
              <a:t>Writing</a:t>
            </a:r>
          </a:p>
          <a:p>
            <a:pPr lvl="1"/>
            <a:endParaRPr lang="en-US" dirty="0"/>
          </a:p>
        </p:txBody>
      </p:sp>
    </p:spTree>
    <p:extLst>
      <p:ext uri="{BB962C8B-B14F-4D97-AF65-F5344CB8AC3E}">
        <p14:creationId xmlns:p14="http://schemas.microsoft.com/office/powerpoint/2010/main" val="10000236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Scope of the Problem</a:t>
            </a:r>
          </a:p>
        </p:txBody>
      </p:sp>
      <p:sp>
        <p:nvSpPr>
          <p:cNvPr id="3" name="Content Placeholder 2"/>
          <p:cNvSpPr>
            <a:spLocks noGrp="1"/>
          </p:cNvSpPr>
          <p:nvPr>
            <p:ph idx="1"/>
          </p:nvPr>
        </p:nvSpPr>
        <p:spPr>
          <a:xfrm>
            <a:off x="913795" y="1670858"/>
            <a:ext cx="10353762" cy="4120342"/>
          </a:xfrm>
        </p:spPr>
        <p:txBody>
          <a:bodyPr>
            <a:normAutofit lnSpcReduction="10000"/>
          </a:bodyPr>
          <a:lstStyle/>
          <a:p>
            <a:r>
              <a:rPr lang="en-US" dirty="0"/>
              <a:t>KCTC survey (2018) – Have you seen someone bullied during the current year?:</a:t>
            </a:r>
          </a:p>
          <a:p>
            <a:pPr lvl="1"/>
            <a:r>
              <a:rPr lang="en-US" dirty="0"/>
              <a:t>6</a:t>
            </a:r>
            <a:r>
              <a:rPr lang="en-US" baseline="30000" dirty="0"/>
              <a:t>th</a:t>
            </a:r>
            <a:r>
              <a:rPr lang="en-US" dirty="0"/>
              <a:t> graders – 55.7%</a:t>
            </a:r>
          </a:p>
          <a:p>
            <a:pPr lvl="1"/>
            <a:r>
              <a:rPr lang="en-US" dirty="0"/>
              <a:t>8</a:t>
            </a:r>
            <a:r>
              <a:rPr lang="en-US" baseline="30000" dirty="0"/>
              <a:t>th</a:t>
            </a:r>
            <a:r>
              <a:rPr lang="en-US" dirty="0"/>
              <a:t> graders – 63.3%</a:t>
            </a:r>
          </a:p>
          <a:p>
            <a:pPr lvl="1"/>
            <a:r>
              <a:rPr lang="en-US" dirty="0"/>
              <a:t>10</a:t>
            </a:r>
            <a:r>
              <a:rPr lang="en-US" baseline="30000" dirty="0"/>
              <a:t>th</a:t>
            </a:r>
            <a:r>
              <a:rPr lang="en-US" dirty="0"/>
              <a:t> graders – 60.4%</a:t>
            </a:r>
          </a:p>
          <a:p>
            <a:pPr lvl="1"/>
            <a:r>
              <a:rPr lang="en-US" dirty="0"/>
              <a:t>12</a:t>
            </a:r>
            <a:r>
              <a:rPr lang="en-US" baseline="30000" dirty="0"/>
              <a:t>th</a:t>
            </a:r>
            <a:r>
              <a:rPr lang="en-US" dirty="0"/>
              <a:t> graders – 59.7%</a:t>
            </a:r>
          </a:p>
          <a:p>
            <a:pPr marL="457200" lvl="1" indent="0">
              <a:buNone/>
            </a:pPr>
            <a:endParaRPr lang="en-US" dirty="0"/>
          </a:p>
          <a:p>
            <a:r>
              <a:rPr lang="en-US" dirty="0"/>
              <a:t>Have </a:t>
            </a:r>
            <a:r>
              <a:rPr lang="en-US" b="1" u="sng" dirty="0"/>
              <a:t>YOU</a:t>
            </a:r>
            <a:r>
              <a:rPr lang="en-US" dirty="0"/>
              <a:t> been bullied this year – </a:t>
            </a:r>
          </a:p>
          <a:p>
            <a:pPr marL="0" indent="0">
              <a:buNone/>
            </a:pPr>
            <a:r>
              <a:rPr lang="en-US" dirty="0"/>
              <a:t>	Overall = 27.3%</a:t>
            </a:r>
          </a:p>
          <a:p>
            <a:pPr marL="0" indent="0">
              <a:buNone/>
            </a:pPr>
            <a:r>
              <a:rPr lang="en-US" dirty="0"/>
              <a:t>	Cyberbullying = 17.9%</a:t>
            </a:r>
          </a:p>
          <a:p>
            <a:endParaRPr lang="en-US" dirty="0"/>
          </a:p>
        </p:txBody>
      </p:sp>
    </p:spTree>
    <p:extLst>
      <p:ext uri="{BB962C8B-B14F-4D97-AF65-F5344CB8AC3E}">
        <p14:creationId xmlns:p14="http://schemas.microsoft.com/office/powerpoint/2010/main" val="1823813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60021"/>
          </a:xfrm>
        </p:spPr>
        <p:txBody>
          <a:bodyPr/>
          <a:lstStyle/>
          <a:p>
            <a:pPr algn="ctr"/>
            <a:r>
              <a:rPr lang="en-US" dirty="0"/>
              <a:t>Kansas Definition of Bullying</a:t>
            </a:r>
          </a:p>
        </p:txBody>
      </p:sp>
      <p:sp>
        <p:nvSpPr>
          <p:cNvPr id="3" name="Content Placeholder 2"/>
          <p:cNvSpPr>
            <a:spLocks noGrp="1"/>
          </p:cNvSpPr>
          <p:nvPr>
            <p:ph idx="1"/>
          </p:nvPr>
        </p:nvSpPr>
        <p:spPr>
          <a:xfrm>
            <a:off x="838200" y="1326292"/>
            <a:ext cx="10515600" cy="4983068"/>
          </a:xfrm>
        </p:spPr>
        <p:txBody>
          <a:bodyPr>
            <a:normAutofit fontScale="62500" lnSpcReduction="20000"/>
          </a:bodyPr>
          <a:lstStyle/>
          <a:p>
            <a:pPr fontAlgn="t"/>
            <a:r>
              <a:rPr lang="en-US" sz="2900" dirty="0"/>
              <a:t>"Bullying" means: </a:t>
            </a:r>
          </a:p>
          <a:p>
            <a:pPr lvl="1" fontAlgn="t"/>
            <a:r>
              <a:rPr lang="en-US" sz="2900" dirty="0"/>
              <a:t>(A) Any intentional gesture or any intentional written, verbal, electronic or physical act or threat either by any student, staff member or parent towards a student or by any student, staff member or parent towards a staff member that is sufficiently severe, persistent or pervasive that such gesture, act or threat creates an intimidating, threatening or abusive educational environment that a reasonable person, under the circumstances, knows or should know will have the effect of:</a:t>
            </a:r>
          </a:p>
          <a:p>
            <a:pPr marL="0" indent="0" fontAlgn="t">
              <a:buNone/>
            </a:pPr>
            <a:r>
              <a:rPr lang="en-US" dirty="0"/>
              <a:t>		</a:t>
            </a:r>
            <a:r>
              <a:rPr lang="en-US" sz="2600" dirty="0"/>
              <a:t>Harming a student or staff member, whether physically or mentally;</a:t>
            </a:r>
          </a:p>
          <a:p>
            <a:pPr marL="0" indent="0" fontAlgn="t">
              <a:buNone/>
            </a:pPr>
            <a:r>
              <a:rPr lang="en-US" sz="2600" dirty="0"/>
              <a:t>		damaging a student's or staff member's property;</a:t>
            </a:r>
          </a:p>
          <a:p>
            <a:pPr marL="0" indent="0" fontAlgn="t">
              <a:buNone/>
            </a:pPr>
            <a:r>
              <a:rPr lang="en-US" sz="2600" dirty="0"/>
              <a:t>		placing a student or staff member in reasonable fear of harm to the student or staff 					member; or</a:t>
            </a:r>
          </a:p>
          <a:p>
            <a:pPr marL="0" indent="0" fontAlgn="t">
              <a:buNone/>
            </a:pPr>
            <a:r>
              <a:rPr lang="en-US" sz="2600" dirty="0"/>
              <a:t>		placing a student or staff member in reasonable fear of damage to the student's or staff 					member's property;</a:t>
            </a:r>
          </a:p>
          <a:p>
            <a:pPr lvl="1" fontAlgn="t"/>
            <a:r>
              <a:rPr lang="en-US" sz="2900" dirty="0"/>
              <a:t>(B) cyberbullying; or</a:t>
            </a:r>
          </a:p>
          <a:p>
            <a:pPr lvl="1" fontAlgn="t"/>
            <a:r>
              <a:rPr lang="en-US" sz="2900" dirty="0"/>
              <a:t>(C) any other form of intimidation or harassment prohibited by the board of education of the school district in policies concerning bullying adopted pursuant to this section or subsection (e) of K.S.A. 72-8205, and amendments thereto.</a:t>
            </a:r>
          </a:p>
          <a:p>
            <a:pPr fontAlgn="t"/>
            <a:r>
              <a:rPr lang="en-US" sz="2900" dirty="0"/>
              <a:t>"Cyberbullying" means bullying by use of any electronic communication device through means including, but not limited to, e-mail, instant messaging, text messages, blogs, mobile phones, pagers, online games and websites.</a:t>
            </a:r>
          </a:p>
          <a:p>
            <a:pPr marL="0" indent="0" fontAlgn="t">
              <a:buNone/>
            </a:pPr>
            <a:endParaRPr lang="en-US" dirty="0"/>
          </a:p>
        </p:txBody>
      </p:sp>
    </p:spTree>
    <p:extLst>
      <p:ext uri="{BB962C8B-B14F-4D97-AF65-F5344CB8AC3E}">
        <p14:creationId xmlns:p14="http://schemas.microsoft.com/office/powerpoint/2010/main" val="4056728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Current Statutory Requirements </a:t>
            </a:r>
            <a:br>
              <a:rPr lang="en-US" dirty="0"/>
            </a:br>
            <a:endParaRPr lang="en-US" dirty="0"/>
          </a:p>
        </p:txBody>
      </p:sp>
      <p:sp>
        <p:nvSpPr>
          <p:cNvPr id="3" name="Content Placeholder 2"/>
          <p:cNvSpPr>
            <a:spLocks noGrp="1"/>
          </p:cNvSpPr>
          <p:nvPr>
            <p:ph idx="1"/>
          </p:nvPr>
        </p:nvSpPr>
        <p:spPr/>
        <p:txBody>
          <a:bodyPr>
            <a:normAutofit fontScale="92500" lnSpcReduction="20000"/>
          </a:bodyPr>
          <a:lstStyle/>
          <a:p>
            <a:pPr fontAlgn="t"/>
            <a:r>
              <a:rPr lang="en-US" dirty="0"/>
              <a:t>The board of education of each school district shall </a:t>
            </a:r>
            <a:r>
              <a:rPr lang="en-US" u="sng" dirty="0"/>
              <a:t>adopt a policy </a:t>
            </a:r>
            <a:r>
              <a:rPr lang="en-US" dirty="0"/>
              <a:t>to prohibit bullying either by any student, staff member or parent towards a student or by a student, staff member or parent towards a staff member on or while utilizing school property, in a school vehicle or at a school-sponsored activity or event.</a:t>
            </a:r>
          </a:p>
          <a:p>
            <a:pPr fontAlgn="t"/>
            <a:r>
              <a:rPr lang="en-US" dirty="0"/>
              <a:t>The board of education of each school district shall </a:t>
            </a:r>
            <a:r>
              <a:rPr lang="en-US" u="sng" dirty="0"/>
              <a:t>adopt and implement a plan </a:t>
            </a:r>
            <a:r>
              <a:rPr lang="en-US" dirty="0"/>
              <a:t>to address bullying either by any student, staff member or parent towards a student or by a student, staff member or parent towards a staff member on school property, in a school vehicle or at a school-sponsored activity or event. Such plan shall include </a:t>
            </a:r>
            <a:r>
              <a:rPr lang="en-US" u="sng" dirty="0"/>
              <a:t>provisions for the training and education for staff members and students.</a:t>
            </a:r>
          </a:p>
          <a:p>
            <a:pPr fontAlgn="t"/>
            <a:r>
              <a:rPr lang="en-US" dirty="0"/>
              <a:t>The board of education of each school district may adopt additional policies relating to bullying pursuant to subsection (e) of K.S.A. 72-8205, and amendments thereto.</a:t>
            </a:r>
          </a:p>
          <a:p>
            <a:pPr marL="457200" lvl="1" indent="0">
              <a:buNone/>
            </a:pPr>
            <a:endParaRPr lang="en-US" dirty="0"/>
          </a:p>
          <a:p>
            <a:pPr lvl="1"/>
            <a:endParaRPr lang="en-US" dirty="0"/>
          </a:p>
        </p:txBody>
      </p:sp>
    </p:spTree>
    <p:extLst>
      <p:ext uri="{BB962C8B-B14F-4D97-AF65-F5344CB8AC3E}">
        <p14:creationId xmlns:p14="http://schemas.microsoft.com/office/powerpoint/2010/main" val="29375839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Recommendation - 1</a:t>
            </a:r>
          </a:p>
        </p:txBody>
      </p:sp>
      <p:sp>
        <p:nvSpPr>
          <p:cNvPr id="3" name="Content Placeholder 2"/>
          <p:cNvSpPr>
            <a:spLocks noGrp="1"/>
          </p:cNvSpPr>
          <p:nvPr>
            <p:ph idx="1"/>
          </p:nvPr>
        </p:nvSpPr>
        <p:spPr/>
        <p:txBody>
          <a:bodyPr/>
          <a:lstStyle/>
          <a:p>
            <a:r>
              <a:rPr lang="en-US" b="1" dirty="0"/>
              <a:t>Better Support and Direction for School Districts</a:t>
            </a:r>
          </a:p>
          <a:p>
            <a:pPr marL="0" indent="0">
              <a:buNone/>
            </a:pPr>
            <a:endParaRPr lang="en-US" dirty="0"/>
          </a:p>
          <a:p>
            <a:pPr lvl="1"/>
            <a:r>
              <a:rPr lang="en-US" dirty="0"/>
              <a:t>Establish/appoint a statewide unit to offer guidance and support</a:t>
            </a:r>
          </a:p>
          <a:p>
            <a:pPr marL="457200" lvl="1" indent="0">
              <a:buNone/>
            </a:pPr>
            <a:endParaRPr lang="en-US" dirty="0"/>
          </a:p>
          <a:p>
            <a:pPr lvl="1"/>
            <a:r>
              <a:rPr lang="en-US" dirty="0"/>
              <a:t>This unit should compile a “bank” of evidenced-based promising practices</a:t>
            </a:r>
          </a:p>
          <a:p>
            <a:pPr marL="457200" lvl="1" indent="0">
              <a:buNone/>
            </a:pPr>
            <a:endParaRPr lang="en-US" dirty="0"/>
          </a:p>
          <a:p>
            <a:pPr lvl="1"/>
            <a:r>
              <a:rPr lang="en-US" dirty="0"/>
              <a:t>Continue state efforts like Bullying Awareness week</a:t>
            </a:r>
          </a:p>
          <a:p>
            <a:pPr lvl="1"/>
            <a:endParaRPr lang="en-US" dirty="0"/>
          </a:p>
          <a:p>
            <a:pPr lvl="1"/>
            <a:endParaRPr lang="en-US" dirty="0"/>
          </a:p>
        </p:txBody>
      </p:sp>
    </p:spTree>
    <p:extLst>
      <p:ext uri="{BB962C8B-B14F-4D97-AF65-F5344CB8AC3E}">
        <p14:creationId xmlns:p14="http://schemas.microsoft.com/office/powerpoint/2010/main" val="23262652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Recommendation - 2</a:t>
            </a:r>
          </a:p>
        </p:txBody>
      </p:sp>
      <p:sp>
        <p:nvSpPr>
          <p:cNvPr id="3" name="Content Placeholder 2"/>
          <p:cNvSpPr>
            <a:spLocks noGrp="1"/>
          </p:cNvSpPr>
          <p:nvPr>
            <p:ph idx="1"/>
          </p:nvPr>
        </p:nvSpPr>
        <p:spPr/>
        <p:txBody>
          <a:bodyPr>
            <a:normAutofit fontScale="92500"/>
          </a:bodyPr>
          <a:lstStyle/>
          <a:p>
            <a:r>
              <a:rPr lang="en-US" b="1" dirty="0"/>
              <a:t>Continue and develop the state’s focus on Social-Emotional and Character Development (SECD) education to address school bullying</a:t>
            </a:r>
          </a:p>
          <a:p>
            <a:pPr marL="0" indent="0">
              <a:buNone/>
            </a:pPr>
            <a:endParaRPr lang="en-US" dirty="0"/>
          </a:p>
          <a:p>
            <a:pPr lvl="1"/>
            <a:r>
              <a:rPr lang="en-US" dirty="0"/>
              <a:t>Better communicate and share SEL-related supports available to schools</a:t>
            </a:r>
          </a:p>
          <a:p>
            <a:pPr marL="457200" lvl="1" indent="0">
              <a:buNone/>
            </a:pPr>
            <a:endParaRPr lang="en-US" dirty="0"/>
          </a:p>
          <a:p>
            <a:pPr lvl="1"/>
            <a:r>
              <a:rPr lang="en-US" dirty="0"/>
              <a:t>Oversight unit (see rec. #1) should be charged with providing information and direction in devising curricula to address bullying problems</a:t>
            </a:r>
          </a:p>
          <a:p>
            <a:pPr marL="457200" lvl="1" indent="0">
              <a:buNone/>
            </a:pPr>
            <a:endParaRPr lang="en-US" dirty="0"/>
          </a:p>
          <a:p>
            <a:pPr lvl="1"/>
            <a:r>
              <a:rPr lang="en-US" dirty="0"/>
              <a:t>School boards should consider the Kansas SECD and School Counselor standards in developing their legally mandated bullying plans</a:t>
            </a:r>
          </a:p>
        </p:txBody>
      </p:sp>
    </p:spTree>
    <p:extLst>
      <p:ext uri="{BB962C8B-B14F-4D97-AF65-F5344CB8AC3E}">
        <p14:creationId xmlns:p14="http://schemas.microsoft.com/office/powerpoint/2010/main" val="2765820879"/>
      </p:ext>
    </p:extLst>
  </p:cSld>
  <p:clrMapOvr>
    <a:masterClrMapping/>
  </p:clrMapOvr>
</p:sld>
</file>

<file path=ppt/theme/theme1.xml><?xml version="1.0" encoding="utf-8"?>
<a:theme xmlns:a="http://schemas.openxmlformats.org/drawingml/2006/main" name="Custom Design">
  <a:themeElements>
    <a:clrScheme name="KSDE">
      <a:dk1>
        <a:srgbClr val="12284C"/>
      </a:dk1>
      <a:lt1>
        <a:sysClr val="window" lastClr="FFFFFF"/>
      </a:lt1>
      <a:dk2>
        <a:srgbClr val="12284C"/>
      </a:dk2>
      <a:lt2>
        <a:srgbClr val="E7E6E6"/>
      </a:lt2>
      <a:accent1>
        <a:srgbClr val="FFA400"/>
      </a:accent1>
      <a:accent2>
        <a:srgbClr val="12284C"/>
      </a:accent2>
      <a:accent3>
        <a:srgbClr val="00B796"/>
      </a:accent3>
      <a:accent4>
        <a:srgbClr val="005587"/>
      </a:accent4>
      <a:accent5>
        <a:srgbClr val="D50032"/>
      </a:accent5>
      <a:accent6>
        <a:srgbClr val="3E4043"/>
      </a:accent6>
      <a:hlink>
        <a:srgbClr val="12284C"/>
      </a:hlink>
      <a:folHlink>
        <a:srgbClr val="53565A"/>
      </a:folHlink>
    </a:clrScheme>
    <a:fontScheme name="KSDE Open Sans">
      <a:majorFont>
        <a:latin typeface="Open Sans"/>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3809B7AE0769C40BC7FC10221A5AC4C" ma:contentTypeVersion="13" ma:contentTypeDescription="Create a new document." ma:contentTypeScope="" ma:versionID="03782e99ea337d9c03786a540780c58d">
  <xsd:schema xmlns:xsd="http://www.w3.org/2001/XMLSchema" xmlns:xs="http://www.w3.org/2001/XMLSchema" xmlns:p="http://schemas.microsoft.com/office/2006/metadata/properties" xmlns:ns3="6c663d95-8238-4b2d-b922-a74f82e5df6f" xmlns:ns4="d5501a87-0b31-43b9-bb13-8dd2b743a206" targetNamespace="http://schemas.microsoft.com/office/2006/metadata/properties" ma:root="true" ma:fieldsID="b35b21a765e947f079320b3ea7b9868f" ns3:_="" ns4:_="">
    <xsd:import namespace="6c663d95-8238-4b2d-b922-a74f82e5df6f"/>
    <xsd:import namespace="d5501a87-0b31-43b9-bb13-8dd2b743a20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663d95-8238-4b2d-b922-a74f82e5df6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5501a87-0b31-43b9-bb13-8dd2b743a206"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445BADF-2F2F-4D81-ACB9-DB6A1A4D4889}">
  <ds:schemaRefs>
    <ds:schemaRef ds:uri="http://schemas.microsoft.com/sharepoint/v3/contenttype/forms"/>
  </ds:schemaRefs>
</ds:datastoreItem>
</file>

<file path=customXml/itemProps2.xml><?xml version="1.0" encoding="utf-8"?>
<ds:datastoreItem xmlns:ds="http://schemas.openxmlformats.org/officeDocument/2006/customXml" ds:itemID="{41F5BFCA-A647-4DE5-B38D-51814DA7F1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663d95-8238-4b2d-b922-a74f82e5df6f"/>
    <ds:schemaRef ds:uri="d5501a87-0b31-43b9-bb13-8dd2b743a2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1989B36-3905-4D71-9AD1-EDCFAD04EC31}">
  <ds:schemaRefs>
    <ds:schemaRef ds:uri="6c663d95-8238-4b2d-b922-a74f82e5df6f"/>
    <ds:schemaRef ds:uri="http://schemas.microsoft.com/office/2006/documentManagement/types"/>
    <ds:schemaRef ds:uri="http://purl.org/dc/terms/"/>
    <ds:schemaRef ds:uri="http://schemas.microsoft.com/office/2006/metadata/properties"/>
    <ds:schemaRef ds:uri="d5501a87-0b31-43b9-bb13-8dd2b743a206"/>
    <ds:schemaRef ds:uri="http://purl.org/dc/elements/1.1/"/>
    <ds:schemaRef ds:uri="http://www.w3.org/XML/1998/namespace"/>
    <ds:schemaRef ds:uri="http://purl.org/dc/dcmitype/"/>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
  <TotalTime>476</TotalTime>
  <Words>1225</Words>
  <Application>Microsoft Office PowerPoint</Application>
  <PresentationFormat>Widescreen</PresentationFormat>
  <Paragraphs>119</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Open Sans Light</vt:lpstr>
      <vt:lpstr>Open Sans Semibold</vt:lpstr>
      <vt:lpstr>Arial</vt:lpstr>
      <vt:lpstr>Calibri</vt:lpstr>
      <vt:lpstr>Custom Design</vt:lpstr>
      <vt:lpstr>Blue Ribbon Task Force  on Bullying</vt:lpstr>
      <vt:lpstr>Objectives and Goals</vt:lpstr>
      <vt:lpstr>Blue Ribbon Taskforce Meetings</vt:lpstr>
      <vt:lpstr>Working Process</vt:lpstr>
      <vt:lpstr>Scope of the Problem</vt:lpstr>
      <vt:lpstr>Kansas Definition of Bullying</vt:lpstr>
      <vt:lpstr>Current Statutory Requirements  </vt:lpstr>
      <vt:lpstr>Recommendation - 1</vt:lpstr>
      <vt:lpstr>Recommendation - 2</vt:lpstr>
      <vt:lpstr>Recommendation - 3</vt:lpstr>
      <vt:lpstr>Recommendation - 4</vt:lpstr>
      <vt:lpstr>Recommendation - 5</vt:lpstr>
      <vt:lpstr>Recommendation - 6</vt:lpstr>
      <vt:lpstr>Recommendation - 7</vt:lpstr>
      <vt:lpstr>Questions?</vt:lpstr>
      <vt:lpstr>PowerPoint Presentation</vt:lpstr>
    </vt:vector>
  </TitlesOfParts>
  <Company>KSDE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M. Manville</dc:creator>
  <cp:lastModifiedBy>Kent Reed</cp:lastModifiedBy>
  <cp:revision>37</cp:revision>
  <dcterms:created xsi:type="dcterms:W3CDTF">2017-11-21T21:33:09Z</dcterms:created>
  <dcterms:modified xsi:type="dcterms:W3CDTF">2019-12-19T16:05:43Z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0x01010063809B7AE0769C40BC7FC10221A5AC4C</vt:lpwstr>
  </property>
</Properties>
</file>