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707" r:id="rId3"/>
    <p:sldMasterId id="2147483730" r:id="rId4"/>
    <p:sldMasterId id="2147483774" r:id="rId5"/>
    <p:sldMasterId id="2147483821" r:id="rId6"/>
    <p:sldMasterId id="2147483833" r:id="rId7"/>
  </p:sldMasterIdLst>
  <p:notesMasterIdLst>
    <p:notesMasterId r:id="rId19"/>
  </p:notesMasterIdLst>
  <p:handoutMasterIdLst>
    <p:handoutMasterId r:id="rId20"/>
  </p:handoutMasterIdLst>
  <p:sldIdLst>
    <p:sldId id="457" r:id="rId8"/>
    <p:sldId id="561" r:id="rId9"/>
    <p:sldId id="562" r:id="rId10"/>
    <p:sldId id="821" r:id="rId11"/>
    <p:sldId id="868" r:id="rId12"/>
    <p:sldId id="826" r:id="rId13"/>
    <p:sldId id="823" r:id="rId14"/>
    <p:sldId id="518" r:id="rId15"/>
    <p:sldId id="262" r:id="rId16"/>
    <p:sldId id="949" r:id="rId17"/>
    <p:sldId id="456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12C19"/>
    <a:srgbClr val="941651"/>
    <a:srgbClr val="CC9900"/>
    <a:srgbClr val="C8D6DE"/>
    <a:srgbClr val="AEC8D5"/>
    <a:srgbClr val="909295"/>
    <a:srgbClr val="000000"/>
    <a:srgbClr val="E9B11C"/>
    <a:srgbClr val="B6653A"/>
    <a:srgbClr val="A35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105" autoAdjust="0"/>
    <p:restoredTop sz="96437" autoAdjust="0"/>
  </p:normalViewPr>
  <p:slideViewPr>
    <p:cSldViewPr snapToGrid="0" snapToObjects="1">
      <p:cViewPr varScale="1">
        <p:scale>
          <a:sx n="169" d="100"/>
          <a:sy n="169" d="100"/>
        </p:scale>
        <p:origin x="320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5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0D017-9E15-4FB1-B0C6-00A7E4C75B5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0798-0812-4B80-8587-15F81A7A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66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8AFB5-48E9-094A-8A9A-FD25166133F8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8B449-3EE6-F940-A288-ACF336697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97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C64E8-45BE-4474-B3AA-B6DEBEC91A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68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result is a little surprising since a</a:t>
            </a:r>
            <a:r>
              <a:rPr lang="en-US" dirty="0"/>
              <a:t>bout 66% of the respondents were educators, education administrators, or former educators—people who mostly</a:t>
            </a:r>
            <a:r>
              <a:rPr lang="en-US" baseline="0" dirty="0"/>
              <a:t> teach, or used to teach, academic skills</a:t>
            </a:r>
            <a:r>
              <a:rPr lang="en-US" dirty="0"/>
              <a:t>.  Nevertheless, the soft skills—social-emotional, personality skills, or 21st century skills—they have lots of names—were cited 70% of the time.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C64E8-45BE-4474-B3AA-B6DEBEC91A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52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that the community groups cited non-academic skills 70% of the time and academic skills 23% of the time.  These frequencies are remarkably similar to those expressed by the community groups.  If</a:t>
            </a:r>
            <a:r>
              <a:rPr lang="en-US" baseline="0" dirty="0"/>
              <a:t> volume can be equated with importance, t</a:t>
            </a:r>
            <a:r>
              <a:rPr lang="en-US" dirty="0"/>
              <a:t>he business and industry groups are saying that the non-academic characteristics</a:t>
            </a:r>
            <a:r>
              <a:rPr lang="en-US" baseline="0" dirty="0"/>
              <a:t> are more important than academic skills, including applied skills, and that non-academic skills are at least as important to them as to the community groups, maybe more so.  </a:t>
            </a:r>
            <a:endParaRPr lang="en-US" dirty="0"/>
          </a:p>
          <a:p>
            <a:endParaRPr lang="en-US" dirty="0"/>
          </a:p>
          <a:p>
            <a:r>
              <a:rPr lang="en-US" baseline="0" dirty="0"/>
              <a:t>One cited experience as a characteristic of the ideally prepared 24 year old (the tiny yellow line).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66E88-C02A-4852-81EF-50219D7D6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9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C64E8-45BE-4474-B3AA-B6DEBEC91A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94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C64E8-45BE-4474-B3AA-B6DEBEC91A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7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C64E8-45BE-4474-B3AA-B6DEBEC91A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7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0151" y="8803808"/>
            <a:ext cx="3170249" cy="4815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738C3-809A-44D0-8DB9-37511DB1A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39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804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Today’s students are the future workforce and future leaders of Kansas. Kansans Can achieve anything and, together, Kansans Can lead the world in the success of each student.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64E8-45BE-4474-B3AA-B6DEBEC91A5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24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 hasCustomPrompt="1"/>
          </p:nvPr>
        </p:nvSpPr>
        <p:spPr>
          <a:xfrm>
            <a:off x="3265714" y="708784"/>
            <a:ext cx="4771784" cy="2057468"/>
          </a:xfr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265714" y="2897902"/>
            <a:ext cx="4771784" cy="88806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12420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2" name="Flowchart: Off-page Connector 11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811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13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586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 hasCustomPrompt="1"/>
          </p:nvPr>
        </p:nvSpPr>
        <p:spPr>
          <a:xfrm>
            <a:off x="3265714" y="708784"/>
            <a:ext cx="4771784" cy="2057468"/>
          </a:xfr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265714" y="2897902"/>
            <a:ext cx="4771784" cy="88806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12420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2" name="Flowchart: Off-page Connector 11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0312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771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250348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 title="Photo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49613" cy="5143500"/>
          </a:xfrm>
          <a:solidFill>
            <a:schemeClr val="tx2"/>
          </a:solidFill>
        </p:spPr>
        <p:txBody>
          <a:bodyPr lIns="457200" rIns="457200" anchor="ctr" anchorCtr="0"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503" y="2313940"/>
            <a:ext cx="5175210" cy="2350930"/>
          </a:xfr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503" y="1188799"/>
            <a:ext cx="517521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10" name="Flowchart: Off-page Connector 9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7767907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250348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6955" y="205978"/>
            <a:ext cx="3849699" cy="1223249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Picture Placeholder 12" title="Photo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49613" cy="5143500"/>
          </a:xfrm>
          <a:noFill/>
        </p:spPr>
        <p:txBody>
          <a:bodyPr lIns="457200" rIns="457200" anchor="ctr" anchorCtr="0"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349625" y="1567543"/>
            <a:ext cx="4757738" cy="3199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1" name="Flowchart: Off-page Connector 10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  <p:sp>
        <p:nvSpPr>
          <p:cNvPr id="14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3349625" y="205979"/>
            <a:ext cx="838200" cy="857646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1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Art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91885" y="4767263"/>
            <a:ext cx="2186750" cy="273844"/>
          </a:xfrm>
        </p:spPr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3"/>
          </p:nvPr>
        </p:nvSpPr>
        <p:spPr>
          <a:xfrm>
            <a:off x="391885" y="8"/>
            <a:ext cx="7853093" cy="46949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84405" cy="51435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244978" y="0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17" name="Flowchart: Off-page Connector 16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4957150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Art White Backgrou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91885" y="4767263"/>
            <a:ext cx="2186750" cy="273844"/>
          </a:xfrm>
        </p:spPr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3"/>
          </p:nvPr>
        </p:nvSpPr>
        <p:spPr>
          <a:xfrm>
            <a:off x="391885" y="8"/>
            <a:ext cx="7853093" cy="46949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84405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7" name="Flowchart: Off-page Connector 16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99935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868294" y="1200151"/>
            <a:ext cx="3627505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4648200" y="1200151"/>
            <a:ext cx="3458454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873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868294" y="1151335"/>
            <a:ext cx="3629093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294" y="1631156"/>
            <a:ext cx="3629093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 noChangeAspect="1"/>
          </p:cNvSpPr>
          <p:nvPr>
            <p:ph type="body" sz="quarter" idx="3"/>
          </p:nvPr>
        </p:nvSpPr>
        <p:spPr>
          <a:xfrm>
            <a:off x="4645027" y="1151335"/>
            <a:ext cx="3461628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ChangeAspect="1"/>
          </p:cNvSpPr>
          <p:nvPr>
            <p:ph sz="quarter" idx="4"/>
          </p:nvPr>
        </p:nvSpPr>
        <p:spPr>
          <a:xfrm>
            <a:off x="4645027" y="1631156"/>
            <a:ext cx="346162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743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</p:spTree>
    <p:extLst>
      <p:ext uri="{BB962C8B-B14F-4D97-AF65-F5344CB8AC3E}">
        <p14:creationId xmlns:p14="http://schemas.microsoft.com/office/powerpoint/2010/main" val="424936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868294" y="204787"/>
            <a:ext cx="2597220" cy="1308968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half" idx="2"/>
          </p:nvPr>
        </p:nvSpPr>
        <p:spPr>
          <a:xfrm>
            <a:off x="868294" y="1513755"/>
            <a:ext cx="2597220" cy="30808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76840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822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</p:spTree>
    <p:extLst>
      <p:ext uri="{BB962C8B-B14F-4D97-AF65-F5344CB8AC3E}">
        <p14:creationId xmlns:p14="http://schemas.microsoft.com/office/powerpoint/2010/main" val="9041399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868294" y="204787"/>
            <a:ext cx="2597220" cy="1308968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half" idx="2"/>
          </p:nvPr>
        </p:nvSpPr>
        <p:spPr>
          <a:xfrm>
            <a:off x="868294" y="1513755"/>
            <a:ext cx="2597220" cy="30808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76840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910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293" y="3600450"/>
            <a:ext cx="7238359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8294" y="-1"/>
            <a:ext cx="7238359" cy="3462337"/>
          </a:xfrm>
          <a:solidFill>
            <a:schemeClr val="accent1"/>
          </a:solidFill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293" y="4025503"/>
            <a:ext cx="7238359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199" y="4767263"/>
            <a:ext cx="4982454" cy="273844"/>
          </a:xfr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968" y="4767263"/>
            <a:ext cx="614722" cy="273844"/>
          </a:xfrm>
        </p:spPr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427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</p:spTree>
    <p:extLst>
      <p:ext uri="{BB962C8B-B14F-4D97-AF65-F5344CB8AC3E}">
        <p14:creationId xmlns:p14="http://schemas.microsoft.com/office/powerpoint/2010/main" val="30311711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294" y="205979"/>
            <a:ext cx="5608706" cy="438864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942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BA42-C848-47E8-9DB4-6B410DB1377B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8150-D109-427E-B865-09E9DE5ED0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92" y="222249"/>
            <a:ext cx="356617" cy="571502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9755" y="857250"/>
            <a:ext cx="6823608" cy="3415904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5" y="171993"/>
            <a:ext cx="305268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346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95350"/>
            <a:ext cx="4495800" cy="3200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189" indent="0" algn="r">
              <a:buNone/>
              <a:defRPr i="1">
                <a:solidFill>
                  <a:schemeClr val="bg1"/>
                </a:solidFill>
              </a:defRPr>
            </a:lvl2pPr>
            <a:lvl3pPr marL="914378" indent="0" algn="ctr">
              <a:buNone/>
              <a:defRPr i="1">
                <a:solidFill>
                  <a:schemeClr val="bg1"/>
                </a:solidFill>
              </a:defRPr>
            </a:lvl3pPr>
            <a:lvl4pPr marL="1371566" indent="0" algn="ctr">
              <a:buNone/>
              <a:defRPr i="1">
                <a:solidFill>
                  <a:schemeClr val="bg1"/>
                </a:solidFill>
              </a:defRPr>
            </a:lvl4pPr>
            <a:lvl5pPr marL="1828754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  <a:p>
            <a:pPr lvl="1"/>
            <a:r>
              <a:rPr lang="en-US" dirty="0"/>
              <a:t>-- author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Slide No Text">
  <p:cSld name="Main Slide No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107050" y="50979"/>
            <a:ext cx="88035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 dirty="0"/>
          </a:p>
        </p:txBody>
      </p:sp>
      <p:sp>
        <p:nvSpPr>
          <p:cNvPr id="22" name="Shape 22"/>
          <p:cNvSpPr txBox="1"/>
          <p:nvPr/>
        </p:nvSpPr>
        <p:spPr>
          <a:xfrm>
            <a:off x="3774150" y="4789395"/>
            <a:ext cx="15957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@edelements</a:t>
            </a:r>
            <a:endParaRPr sz="12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293" y="3600450"/>
            <a:ext cx="7238359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8294" y="-1"/>
            <a:ext cx="7238359" cy="3462337"/>
          </a:xfrm>
          <a:solidFill>
            <a:schemeClr val="accent1"/>
          </a:solidFill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293" y="4025503"/>
            <a:ext cx="7238359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199" y="4767263"/>
            <a:ext cx="4982454" cy="273844"/>
          </a:xfr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968" y="4767263"/>
            <a:ext cx="614722" cy="273844"/>
          </a:xfrm>
        </p:spPr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55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294" y="205979"/>
            <a:ext cx="5608706" cy="438864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4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95350"/>
            <a:ext cx="4495800" cy="3200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189" indent="0" algn="r">
              <a:buNone/>
              <a:defRPr i="1">
                <a:solidFill>
                  <a:schemeClr val="bg1"/>
                </a:solidFill>
              </a:defRPr>
            </a:lvl2pPr>
            <a:lvl3pPr marL="914378" indent="0" algn="ctr">
              <a:buNone/>
              <a:defRPr i="1">
                <a:solidFill>
                  <a:schemeClr val="bg1"/>
                </a:solidFill>
              </a:defRPr>
            </a:lvl3pPr>
            <a:lvl4pPr marL="1371566" indent="0" algn="ctr">
              <a:buNone/>
              <a:defRPr i="1">
                <a:solidFill>
                  <a:schemeClr val="bg1"/>
                </a:solidFill>
              </a:defRPr>
            </a:lvl4pPr>
            <a:lvl5pPr marL="1828754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  <a:p>
            <a:pPr lvl="1"/>
            <a:r>
              <a:rPr lang="en-US" dirty="0"/>
              <a:t>-- author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52550"/>
            <a:ext cx="91440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28636" y="4840702"/>
            <a:ext cx="7473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i="1" baseline="0" dirty="0">
                <a:solidFill>
                  <a:schemeClr val="tx1"/>
                </a:solidFill>
              </a:rPr>
              <a:t>www.ksde.org</a:t>
            </a:r>
            <a:endParaRPr lang="en-US" sz="700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1" y="1428750"/>
            <a:ext cx="6476999" cy="1752600"/>
          </a:xfrm>
        </p:spPr>
        <p:txBody>
          <a:bodyPr wrap="square" lIns="457200"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3257550"/>
            <a:ext cx="6400812" cy="723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0030"/>
            <a:ext cx="2877198" cy="4663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59" y="986790"/>
            <a:ext cx="2380253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76" y="4277111"/>
            <a:ext cx="105707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5351"/>
            <a:ext cx="8686800" cy="3623072"/>
          </a:xfrm>
          <a:prstGeom prst="rect">
            <a:avLst/>
          </a:prstGeom>
          <a:noFill/>
        </p:spPr>
        <p:txBody>
          <a:bodyPr/>
          <a:lstStyle>
            <a:lvl1pPr marL="0" indent="0">
              <a:buClr>
                <a:srgbClr val="4B4B4D"/>
              </a:buClr>
              <a:buSzPct val="125000"/>
              <a:buFont typeface="Arial" panose="020B0604020202020204" pitchFamily="34" charset="0"/>
              <a:buNone/>
              <a:defRPr/>
            </a:lvl1pPr>
            <a:lvl2pPr>
              <a:buClr>
                <a:schemeClr val="bg2"/>
              </a:buClr>
              <a:buSzPct val="120000"/>
              <a:defRPr/>
            </a:lvl2pPr>
            <a:lvl3pPr marL="1257269" indent="-342892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86800" cy="8989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2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895350"/>
            <a:ext cx="8763000" cy="35814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530917"/>
            <a:ext cx="8115300" cy="1410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115300" y="4476750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273119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895350"/>
            <a:ext cx="8763000" cy="35814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4530917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3760" y="44767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</a:t>
            </a:r>
            <a:r>
              <a:rPr lang="en-US" sz="1050" b="1" baseline="0" dirty="0">
                <a:solidFill>
                  <a:schemeClr val="accent1"/>
                </a:solidFill>
                <a:latin typeface="Century Gothic" panose="020B0502020202020204" pitchFamily="34" charset="0"/>
              </a:rPr>
              <a:t> AND INDUSTRY</a:t>
            </a:r>
            <a:endParaRPr lang="en-US" sz="105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76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#kansanscan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4767264"/>
            <a:ext cx="3200400" cy="273844"/>
          </a:xfrm>
        </p:spPr>
        <p:txBody>
          <a:bodyPr/>
          <a:lstStyle/>
          <a:p>
            <a:r>
              <a:rPr lang="en-US" dirty="0"/>
              <a:t>Lead the World in the Success of Each Child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92444" y="4765655"/>
            <a:ext cx="1579957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baseline="0" dirty="0">
                <a:solidFill>
                  <a:schemeClr val="bg1">
                    <a:lumMod val="65000"/>
                  </a:schemeClr>
                </a:solidFill>
              </a:rPr>
              <a:t>www.ksde.org</a:t>
            </a:r>
            <a:endParaRPr lang="en-US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6" y="895350"/>
            <a:ext cx="229986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95350"/>
            <a:ext cx="4191000" cy="373380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5350"/>
            <a:ext cx="4191000" cy="373380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1"/>
            <a:ext cx="84582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95351"/>
            <a:ext cx="4191000" cy="36575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5351"/>
            <a:ext cx="4114800" cy="36575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8610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601" y="895350"/>
            <a:ext cx="4150827" cy="762000"/>
          </a:xfrm>
          <a:prstGeom prst="rect">
            <a:avLst/>
          </a:prstGeom>
          <a:solidFill>
            <a:schemeClr val="tx2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657350"/>
            <a:ext cx="4152415" cy="296346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97426" y="895350"/>
            <a:ext cx="4041775" cy="762000"/>
          </a:xfrm>
          <a:prstGeom prst="rect">
            <a:avLst/>
          </a:prstGeom>
          <a:solidFill>
            <a:schemeClr val="tx2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6" y="1657350"/>
            <a:ext cx="4041775" cy="296346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6F4B587-9FDF-46DF-B460-9026AE4DF246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02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784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0" y="4581801"/>
            <a:ext cx="8115300" cy="1410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15300" y="4527634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5724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784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7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88176" y="209550"/>
            <a:ext cx="8767651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82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666750"/>
            <a:ext cx="5558870" cy="3962400"/>
          </a:xfrm>
          <a:prstGeom prst="rect">
            <a:avLst/>
          </a:prstGeom>
          <a:noFill/>
        </p:spPr>
        <p:txBody>
          <a:bodyPr wrap="square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2" y="666099"/>
            <a:ext cx="2590799" cy="3928524"/>
          </a:xfrm>
          <a:prstGeom prst="rect">
            <a:avLst/>
          </a:prstGeom>
          <a:noFill/>
        </p:spPr>
        <p:txBody>
          <a:bodyPr/>
          <a:lstStyle>
            <a:lvl1pPr marL="285743" indent="-285743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10600" cy="5905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80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666750"/>
            <a:ext cx="5558870" cy="3962400"/>
          </a:xfrm>
          <a:prstGeom prst="rect">
            <a:avLst/>
          </a:prstGeom>
          <a:noFill/>
        </p:spPr>
        <p:txBody>
          <a:bodyPr wrap="square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2" y="666099"/>
            <a:ext cx="2590799" cy="3928524"/>
          </a:xfrm>
          <a:prstGeom prst="rect">
            <a:avLst/>
          </a:prstGeom>
          <a:noFill/>
        </p:spPr>
        <p:txBody>
          <a:bodyPr/>
          <a:lstStyle>
            <a:lvl1pPr marL="285743" indent="-285743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10600" cy="5905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</a:t>
            </a:r>
            <a:r>
              <a:rPr lang="en-US" sz="1050" b="1" baseline="0" dirty="0">
                <a:solidFill>
                  <a:schemeClr val="accent1"/>
                </a:solidFill>
                <a:latin typeface="Century Gothic" panose="020B0502020202020204" pitchFamily="34" charset="0"/>
              </a:rPr>
              <a:t> AND INDUSTRY</a:t>
            </a:r>
            <a:endParaRPr lang="en-US" sz="105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250348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 title="Photo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49613" cy="5143500"/>
          </a:xfrm>
          <a:solidFill>
            <a:schemeClr val="tx2"/>
          </a:solidFill>
        </p:spPr>
        <p:txBody>
          <a:bodyPr lIns="457200" rIns="457200" anchor="ctr" anchorCtr="0"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503" y="2313940"/>
            <a:ext cx="5175210" cy="2350930"/>
          </a:xfr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503" y="1188799"/>
            <a:ext cx="517521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10" name="Flowchart: Off-page Connector 9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619812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60" y="3600451"/>
            <a:ext cx="8301851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" y="133362"/>
            <a:ext cx="8991600" cy="341233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25515"/>
            <a:ext cx="7772410" cy="60364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81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60" y="3600451"/>
            <a:ext cx="8301851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" y="133362"/>
            <a:ext cx="8991600" cy="341233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25515"/>
            <a:ext cx="7772410" cy="60364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</a:t>
            </a:r>
            <a:r>
              <a:rPr lang="en-US" sz="1050" b="1" baseline="0" dirty="0">
                <a:solidFill>
                  <a:schemeClr val="accent1"/>
                </a:solidFill>
                <a:latin typeface="Century Gothic" panose="020B0502020202020204" pitchFamily="34" charset="0"/>
              </a:rPr>
              <a:t> AND INDUSTRY</a:t>
            </a:r>
            <a:endParaRPr lang="en-US" sz="105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9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9915"/>
            <a:ext cx="8686800" cy="492443"/>
          </a:xfrm>
        </p:spPr>
        <p:txBody>
          <a:bodyPr wrap="square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</a:t>
            </a:r>
            <a:r>
              <a:rPr lang="en-US" sz="1050" b="1" baseline="0" dirty="0">
                <a:solidFill>
                  <a:schemeClr val="accent1"/>
                </a:solidFill>
                <a:latin typeface="Century Gothic" panose="020B0502020202020204" pitchFamily="34" charset="0"/>
              </a:rPr>
              <a:t> AND INDUSTRY</a:t>
            </a:r>
            <a:endParaRPr lang="en-US" sz="105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52550"/>
            <a:ext cx="91440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0A119E-7584-428E-89E9-092799AD27D7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8636" y="4840702"/>
            <a:ext cx="7473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i="1" dirty="0">
                <a:solidFill>
                  <a:prstClr val="black"/>
                </a:solidFill>
                <a:latin typeface="Arial"/>
              </a:rPr>
              <a:t>www.ksde.org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1" y="1428750"/>
            <a:ext cx="6476999" cy="1752600"/>
          </a:xfrm>
        </p:spPr>
        <p:txBody>
          <a:bodyPr wrap="square" lIns="457200"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3257550"/>
            <a:ext cx="6400812" cy="723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0030"/>
            <a:ext cx="2877198" cy="4663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59" y="986790"/>
            <a:ext cx="2380253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76" y="4277111"/>
            <a:ext cx="105707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4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5351"/>
            <a:ext cx="8686800" cy="3623072"/>
          </a:xfrm>
          <a:prstGeom prst="rect">
            <a:avLst/>
          </a:prstGeom>
          <a:noFill/>
        </p:spPr>
        <p:txBody>
          <a:bodyPr/>
          <a:lstStyle>
            <a:lvl1pPr marL="0" indent="0">
              <a:buClr>
                <a:srgbClr val="4B4B4D"/>
              </a:buClr>
              <a:buSzPct val="125000"/>
              <a:buFont typeface="Arial" panose="020B0604020202020204" pitchFamily="34" charset="0"/>
              <a:buNone/>
              <a:defRPr/>
            </a:lvl1pPr>
            <a:lvl2pPr>
              <a:buClr>
                <a:schemeClr val="bg2"/>
              </a:buClr>
              <a:buSzPct val="120000"/>
              <a:defRPr/>
            </a:lvl2pPr>
            <a:lvl3pPr marL="1257269" indent="-342892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86800" cy="8989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7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895350"/>
            <a:ext cx="8763000" cy="35814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530917"/>
            <a:ext cx="8115300" cy="1410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115300" y="4476750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22D9E5"/>
                </a:solidFill>
                <a:latin typeface="Century Gothic" panose="020B0502020202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24739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895350"/>
            <a:ext cx="8763000" cy="35814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4530917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3760" y="44767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</p:spTree>
    <p:extLst>
      <p:ext uri="{BB962C8B-B14F-4D97-AF65-F5344CB8AC3E}">
        <p14:creationId xmlns:p14="http://schemas.microsoft.com/office/powerpoint/2010/main" val="392412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0150"/>
            <a:ext cx="9144000" cy="2057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1" y="1200151"/>
            <a:ext cx="7543808" cy="2057402"/>
          </a:xfrm>
          <a:noFill/>
        </p:spPr>
        <p:txBody>
          <a:bodyPr wrap="square" lIns="365760" rIns="274320" anchor="ctr" anchorCtr="0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3257550"/>
            <a:ext cx="6400801" cy="685800"/>
          </a:xfrm>
          <a:prstGeom prst="rect">
            <a:avLst/>
          </a:prstGeom>
          <a:noFill/>
        </p:spPr>
        <p:txBody>
          <a:bodyPr rIns="274320" anchor="t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2444" y="4811820"/>
            <a:ext cx="1579957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www.ksde.org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6" y="895350"/>
            <a:ext cx="2299869" cy="347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4095750"/>
            <a:ext cx="107342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95350"/>
            <a:ext cx="4191000" cy="373380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5350"/>
            <a:ext cx="4191000" cy="373380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3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1"/>
            <a:ext cx="84582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95351"/>
            <a:ext cx="4191000" cy="36575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5351"/>
            <a:ext cx="4114800" cy="36575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1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250348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6955" y="205978"/>
            <a:ext cx="3849699" cy="1223249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Picture Placeholder 12" title="Photo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49613" cy="5143500"/>
          </a:xfrm>
          <a:noFill/>
        </p:spPr>
        <p:txBody>
          <a:bodyPr lIns="457200" rIns="457200" anchor="ctr" anchorCtr="0"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349625" y="1567543"/>
            <a:ext cx="4757738" cy="3199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1" name="Flowchart: Off-page Connector 10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  <p:sp>
        <p:nvSpPr>
          <p:cNvPr id="14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3349625" y="205979"/>
            <a:ext cx="838200" cy="857646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41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8610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601" y="895350"/>
            <a:ext cx="4150827" cy="762000"/>
          </a:xfrm>
          <a:prstGeom prst="rect">
            <a:avLst/>
          </a:prstGeom>
          <a:solidFill>
            <a:schemeClr val="tx2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657350"/>
            <a:ext cx="4152415" cy="296346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97426" y="895350"/>
            <a:ext cx="4041775" cy="762000"/>
          </a:xfrm>
          <a:prstGeom prst="rect">
            <a:avLst/>
          </a:prstGeom>
          <a:solidFill>
            <a:schemeClr val="tx2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6" y="1657350"/>
            <a:ext cx="4041775" cy="296346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9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784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0" y="4581801"/>
            <a:ext cx="8115300" cy="1410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5300" y="4527634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22D9E5"/>
                </a:solidFill>
                <a:latin typeface="Century Gothic" panose="020B0502020202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38899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784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</p:spTree>
    <p:extLst>
      <p:ext uri="{BB962C8B-B14F-4D97-AF65-F5344CB8AC3E}">
        <p14:creationId xmlns:p14="http://schemas.microsoft.com/office/powerpoint/2010/main" val="31801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rgbClr val="22D9E5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37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88176" y="209550"/>
            <a:ext cx="8767651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82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666750"/>
            <a:ext cx="5558870" cy="3962400"/>
          </a:xfrm>
          <a:prstGeom prst="rect">
            <a:avLst/>
          </a:prstGeom>
          <a:noFill/>
        </p:spPr>
        <p:txBody>
          <a:bodyPr wrap="square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2" y="666099"/>
            <a:ext cx="2590799" cy="3928524"/>
          </a:xfrm>
          <a:prstGeom prst="rect">
            <a:avLst/>
          </a:prstGeom>
          <a:noFill/>
        </p:spPr>
        <p:txBody>
          <a:bodyPr/>
          <a:lstStyle>
            <a:lvl1pPr marL="285743" indent="-285743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rgbClr val="22D9E5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10600" cy="5905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97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666750"/>
            <a:ext cx="5558870" cy="3962400"/>
          </a:xfrm>
          <a:prstGeom prst="rect">
            <a:avLst/>
          </a:prstGeom>
          <a:noFill/>
        </p:spPr>
        <p:txBody>
          <a:bodyPr wrap="square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2" y="666099"/>
            <a:ext cx="2590799" cy="3928524"/>
          </a:xfrm>
          <a:prstGeom prst="rect">
            <a:avLst/>
          </a:prstGeom>
          <a:noFill/>
        </p:spPr>
        <p:txBody>
          <a:bodyPr/>
          <a:lstStyle>
            <a:lvl1pPr marL="285743" indent="-285743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10600" cy="5905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</p:spTree>
    <p:extLst>
      <p:ext uri="{BB962C8B-B14F-4D97-AF65-F5344CB8AC3E}">
        <p14:creationId xmlns:p14="http://schemas.microsoft.com/office/powerpoint/2010/main" val="41612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60" y="3600451"/>
            <a:ext cx="8301851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" y="133362"/>
            <a:ext cx="8991600" cy="341233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25515"/>
            <a:ext cx="7772410" cy="60364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rgbClr val="22D9E5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91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60" y="3600451"/>
            <a:ext cx="8301851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" y="133362"/>
            <a:ext cx="8991600" cy="341233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25515"/>
            <a:ext cx="7772410" cy="60364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9CFF1A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</p:spTree>
    <p:extLst>
      <p:ext uri="{BB962C8B-B14F-4D97-AF65-F5344CB8AC3E}">
        <p14:creationId xmlns:p14="http://schemas.microsoft.com/office/powerpoint/2010/main" val="368030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9915"/>
            <a:ext cx="8686800" cy="492443"/>
          </a:xfrm>
        </p:spPr>
        <p:txBody>
          <a:bodyPr wrap="square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Art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91885" y="4767263"/>
            <a:ext cx="2186750" cy="273844"/>
          </a:xfrm>
        </p:spPr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3"/>
          </p:nvPr>
        </p:nvSpPr>
        <p:spPr>
          <a:xfrm>
            <a:off x="391885" y="8"/>
            <a:ext cx="7853093" cy="46949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84405" cy="51435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244978" y="0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17" name="Flowchart: Off-page Connector 16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91895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047755"/>
            <a:ext cx="8153400" cy="304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189" indent="0" algn="r">
              <a:buNone/>
              <a:defRPr i="1">
                <a:solidFill>
                  <a:schemeClr val="bg1"/>
                </a:solidFill>
              </a:defRPr>
            </a:lvl2pPr>
            <a:lvl3pPr marL="914378" indent="0" algn="ctr">
              <a:buNone/>
              <a:defRPr i="1">
                <a:solidFill>
                  <a:schemeClr val="bg1"/>
                </a:solidFill>
              </a:defRPr>
            </a:lvl3pPr>
            <a:lvl4pPr marL="1371566" indent="0" algn="ctr">
              <a:buNone/>
              <a:defRPr i="1">
                <a:solidFill>
                  <a:schemeClr val="bg1"/>
                </a:solidFill>
              </a:defRPr>
            </a:lvl4pPr>
            <a:lvl5pPr marL="1828754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  <a:p>
            <a:pPr lvl="1"/>
            <a:r>
              <a:rPr lang="en-US" dirty="0"/>
              <a:t>-- author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192436" y="4811820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129784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95350"/>
            <a:ext cx="4495800" cy="3200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189" indent="0" algn="r">
              <a:buNone/>
              <a:defRPr i="1">
                <a:solidFill>
                  <a:schemeClr val="bg1"/>
                </a:solidFill>
              </a:defRPr>
            </a:lvl2pPr>
            <a:lvl3pPr marL="914378" indent="0" algn="ctr">
              <a:buNone/>
              <a:defRPr i="1">
                <a:solidFill>
                  <a:schemeClr val="bg1"/>
                </a:solidFill>
              </a:defRPr>
            </a:lvl3pPr>
            <a:lvl4pPr marL="1371566" indent="0" algn="ctr">
              <a:buNone/>
              <a:defRPr i="1">
                <a:solidFill>
                  <a:schemeClr val="bg1"/>
                </a:solidFill>
              </a:defRPr>
            </a:lvl4pPr>
            <a:lvl5pPr marL="1828754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  <a:p>
            <a:pPr lvl="1"/>
            <a:r>
              <a:rPr lang="en-US" dirty="0"/>
              <a:t>-- author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 1: 1-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4800600"/>
            <a:ext cx="9144000" cy="342900"/>
            <a:chOff x="0" y="6400800"/>
            <a:chExt cx="9144000" cy="4572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6534150"/>
              <a:ext cx="1028700" cy="19050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33806"/>
            <a:ext cx="8686800" cy="3593592"/>
          </a:xfrm>
          <a:prstGeom prst="rect">
            <a:avLst/>
          </a:prstGeom>
        </p:spPr>
        <p:txBody>
          <a:bodyPr/>
          <a:lstStyle>
            <a:lvl1pPr>
              <a:buClrTx/>
              <a:defRPr sz="2000"/>
            </a:lvl1pPr>
            <a:lvl2pPr>
              <a:buClrTx/>
              <a:defRPr sz="1800"/>
            </a:lvl2pPr>
            <a:lvl3pPr>
              <a:buClrTx/>
              <a:defRPr sz="1600"/>
            </a:lvl3pPr>
            <a:lvl4pPr>
              <a:buClrTx/>
              <a:defRPr sz="1400"/>
            </a:lvl4pPr>
            <a:lvl5pPr>
              <a:buClrTx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71451"/>
            <a:ext cx="8686800" cy="39241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b="0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Insert 1-Line Title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8600" y="4891259"/>
            <a:ext cx="4572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A857C0F-B001-40B5-9A01-32CB6570D7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28600" y="4395978"/>
            <a:ext cx="8686800" cy="246888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l">
              <a:lnSpc>
                <a:spcPct val="90000"/>
              </a:lnSpc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14399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BODY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Char char="●"/>
              <a:defRPr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400" kern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357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52550"/>
            <a:ext cx="91440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0A119E-7584-428E-89E9-092799AD2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8636" y="4840702"/>
            <a:ext cx="7473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i="1" dirty="0">
                <a:solidFill>
                  <a:prstClr val="black"/>
                </a:solidFill>
              </a:rPr>
              <a:t>www.ksde.org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1" y="1428750"/>
            <a:ext cx="6476999" cy="1752600"/>
          </a:xfrm>
        </p:spPr>
        <p:txBody>
          <a:bodyPr wrap="square" lIns="457200"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3257550"/>
            <a:ext cx="6400812" cy="723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0030"/>
            <a:ext cx="2877198" cy="4663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59" y="986790"/>
            <a:ext cx="2380253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76" y="4277111"/>
            <a:ext cx="105707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5351"/>
            <a:ext cx="8686800" cy="3623072"/>
          </a:xfrm>
          <a:prstGeom prst="rect">
            <a:avLst/>
          </a:prstGeom>
          <a:noFill/>
        </p:spPr>
        <p:txBody>
          <a:bodyPr/>
          <a:lstStyle>
            <a:lvl1pPr marL="0" indent="0">
              <a:buClr>
                <a:srgbClr val="4B4B4D"/>
              </a:buClr>
              <a:buSzPct val="125000"/>
              <a:buFont typeface="Arial" panose="020B0604020202020204" pitchFamily="34" charset="0"/>
              <a:buNone/>
              <a:defRPr/>
            </a:lvl1pPr>
            <a:lvl2pPr>
              <a:buClr>
                <a:schemeClr val="bg2"/>
              </a:buClr>
              <a:buSzPct val="120000"/>
              <a:defRPr/>
            </a:lvl2pPr>
            <a:lvl3pPr marL="1257269" indent="-342892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86800" cy="8989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895350"/>
            <a:ext cx="8763000" cy="35814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530917"/>
            <a:ext cx="8115300" cy="1410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115300" y="4476750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22D9E5"/>
                </a:solidFill>
                <a:latin typeface="Century Gothic" panose="020B0502020202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238916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895350"/>
            <a:ext cx="8763000" cy="35814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4530917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23760" y="44767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</p:spTree>
    <p:extLst>
      <p:ext uri="{BB962C8B-B14F-4D97-AF65-F5344CB8AC3E}">
        <p14:creationId xmlns:p14="http://schemas.microsoft.com/office/powerpoint/2010/main" val="12797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0150"/>
            <a:ext cx="9144000" cy="2057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1" y="1200151"/>
            <a:ext cx="7543808" cy="2057402"/>
          </a:xfrm>
          <a:noFill/>
        </p:spPr>
        <p:txBody>
          <a:bodyPr wrap="square" lIns="365760" rIns="274320" anchor="ctr" anchorCtr="0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3257550"/>
            <a:ext cx="6400801" cy="685800"/>
          </a:xfrm>
          <a:prstGeom prst="rect">
            <a:avLst/>
          </a:prstGeom>
          <a:noFill/>
        </p:spPr>
        <p:txBody>
          <a:bodyPr rIns="274320" anchor="t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2444" y="4811820"/>
            <a:ext cx="1579957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www.ksde.org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6" y="895350"/>
            <a:ext cx="2299869" cy="347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4095750"/>
            <a:ext cx="107342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Art White Backgrou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91885" y="4767263"/>
            <a:ext cx="2186750" cy="273844"/>
          </a:xfrm>
        </p:spPr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3"/>
          </p:nvPr>
        </p:nvSpPr>
        <p:spPr>
          <a:xfrm>
            <a:off x="391885" y="8"/>
            <a:ext cx="7853093" cy="46949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84405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7" name="Flowchart: Off-page Connector 16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326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95350"/>
            <a:ext cx="4191000" cy="373380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5350"/>
            <a:ext cx="4191000" cy="373380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1"/>
            <a:ext cx="84582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95351"/>
            <a:ext cx="4191000" cy="36575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5351"/>
            <a:ext cx="4114800" cy="36575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8610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601" y="895350"/>
            <a:ext cx="4150827" cy="762000"/>
          </a:xfrm>
          <a:prstGeom prst="rect">
            <a:avLst/>
          </a:prstGeom>
          <a:solidFill>
            <a:schemeClr val="tx2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657350"/>
            <a:ext cx="4152415" cy="296346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97426" y="895350"/>
            <a:ext cx="4041775" cy="762000"/>
          </a:xfrm>
          <a:prstGeom prst="rect">
            <a:avLst/>
          </a:prstGeom>
          <a:solidFill>
            <a:schemeClr val="tx2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6" y="1657350"/>
            <a:ext cx="4041775" cy="296346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784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0" y="4581801"/>
            <a:ext cx="8115300" cy="1410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5300" y="4527634"/>
            <a:ext cx="1028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22D9E5"/>
                </a:solidFill>
                <a:latin typeface="Century Gothic" panose="020B0502020202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24063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784"/>
            <a:ext cx="8229600" cy="7655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</p:spTree>
    <p:extLst>
      <p:ext uri="{BB962C8B-B14F-4D97-AF65-F5344CB8AC3E}">
        <p14:creationId xmlns:p14="http://schemas.microsoft.com/office/powerpoint/2010/main" val="82119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rgbClr val="22D9E5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7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88176" y="209550"/>
            <a:ext cx="8767651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666750"/>
            <a:ext cx="5558870" cy="3962400"/>
          </a:xfrm>
          <a:prstGeom prst="rect">
            <a:avLst/>
          </a:prstGeom>
          <a:noFill/>
        </p:spPr>
        <p:txBody>
          <a:bodyPr wrap="square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2" y="666099"/>
            <a:ext cx="2590799" cy="3928524"/>
          </a:xfrm>
          <a:prstGeom prst="rect">
            <a:avLst/>
          </a:prstGeom>
          <a:noFill/>
        </p:spPr>
        <p:txBody>
          <a:bodyPr/>
          <a:lstStyle>
            <a:lvl1pPr marL="285743" indent="-285743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rgbClr val="22D9E5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10600" cy="5905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9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666750"/>
            <a:ext cx="5558870" cy="3962400"/>
          </a:xfrm>
          <a:prstGeom prst="rect">
            <a:avLst/>
          </a:prstGeom>
          <a:noFill/>
        </p:spPr>
        <p:txBody>
          <a:bodyPr wrap="square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2" y="666099"/>
            <a:ext cx="2590799" cy="3928524"/>
          </a:xfrm>
          <a:prstGeom prst="rect">
            <a:avLst/>
          </a:prstGeom>
          <a:noFill/>
        </p:spPr>
        <p:txBody>
          <a:bodyPr/>
          <a:lstStyle>
            <a:lvl1pPr marL="285743" indent="-285743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8610600" cy="5905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</p:spTree>
    <p:extLst>
      <p:ext uri="{BB962C8B-B14F-4D97-AF65-F5344CB8AC3E}">
        <p14:creationId xmlns:p14="http://schemas.microsoft.com/office/powerpoint/2010/main" val="394313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60" y="3600451"/>
            <a:ext cx="8301851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" y="133362"/>
            <a:ext cx="8991600" cy="341233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25515"/>
            <a:ext cx="7772410" cy="60364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4575054"/>
            <a:ext cx="9144000" cy="253916"/>
            <a:chOff x="0" y="4574984"/>
            <a:chExt cx="9144000" cy="253917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4629150"/>
              <a:ext cx="8115300" cy="1410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8115300" y="4574984"/>
              <a:ext cx="1028700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rgbClr val="22D9E5"/>
                  </a:solidFill>
                  <a:latin typeface="Century Gothic" panose="020B0502020202020204" pitchFamily="34" charset="0"/>
                </a:rPr>
                <a:t>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7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868294" y="1200151"/>
            <a:ext cx="3627505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4648200" y="1200151"/>
            <a:ext cx="3458454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095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60" y="3600451"/>
            <a:ext cx="8301851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" y="133362"/>
            <a:ext cx="8991600" cy="341233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25515"/>
            <a:ext cx="7772410" cy="60364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9CFF1A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</p:spTree>
    <p:extLst>
      <p:ext uri="{BB962C8B-B14F-4D97-AF65-F5344CB8AC3E}">
        <p14:creationId xmlns:p14="http://schemas.microsoft.com/office/powerpoint/2010/main" val="37962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9915"/>
            <a:ext cx="8686800" cy="492443"/>
          </a:xfrm>
        </p:spPr>
        <p:txBody>
          <a:bodyPr wrap="square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" y="697230"/>
            <a:ext cx="2290651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 userDrawn="1"/>
        </p:nvSpPr>
        <p:spPr>
          <a:xfrm>
            <a:off x="0" y="4629216"/>
            <a:ext cx="7406640" cy="141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223760" y="4575050"/>
            <a:ext cx="192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CFF1A"/>
                </a:solidFill>
                <a:latin typeface="Century Gothic" panose="020B0502020202020204" pitchFamily="34" charset="0"/>
              </a:rPr>
              <a:t>BUSINESS AND INDUSTRY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6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95350"/>
            <a:ext cx="4495800" cy="3200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189" indent="0" algn="r">
              <a:buNone/>
              <a:defRPr i="1">
                <a:solidFill>
                  <a:schemeClr val="bg1"/>
                </a:solidFill>
              </a:defRPr>
            </a:lvl2pPr>
            <a:lvl3pPr marL="914378" indent="0" algn="ctr">
              <a:buNone/>
              <a:defRPr i="1">
                <a:solidFill>
                  <a:schemeClr val="bg1"/>
                </a:solidFill>
              </a:defRPr>
            </a:lvl3pPr>
            <a:lvl4pPr marL="1371566" indent="0" algn="ctr">
              <a:buNone/>
              <a:defRPr i="1">
                <a:solidFill>
                  <a:schemeClr val="bg1"/>
                </a:solidFill>
              </a:defRPr>
            </a:lvl4pPr>
            <a:lvl5pPr marL="1828754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  <a:p>
            <a:pPr lvl="1"/>
            <a:r>
              <a:rPr lang="en-US" dirty="0"/>
              <a:t>-- author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1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248151"/>
            <a:ext cx="6309360" cy="382561"/>
          </a:xfrm>
          <a:prstGeom prst="rect">
            <a:avLst/>
          </a:prstGeom>
          <a:noFill/>
        </p:spPr>
        <p:txBody>
          <a:bodyPr anchor="ctr" anchorCtr="0"/>
          <a:lstStyle>
            <a:lvl1pPr marL="0" indent="0">
              <a:buNone/>
              <a:defRPr sz="1600" spc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F4B587-9FDF-46DF-B460-9026AE4DF246}" type="datetimeFigureOut">
              <a:rPr lang="en-US" smtClean="0">
                <a:solidFill>
                  <a:srgbClr val="15284B">
                    <a:tint val="75000"/>
                  </a:srgbClr>
                </a:solidFill>
              </a:rPr>
              <a:pPr>
                <a:defRPr/>
              </a:pPr>
              <a:t>8/30/2018</a:t>
            </a:fld>
            <a:endParaRPr lang="en-US" dirty="0">
              <a:solidFill>
                <a:srgbClr val="15284B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15284B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A119E-7584-428E-89E9-092799AD27D7}" type="slidenum">
              <a:rPr lang="en-US" smtClean="0">
                <a:solidFill>
                  <a:srgbClr val="15284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5284B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0365" y="4886295"/>
            <a:ext cx="2379177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rgbClr val="15284B"/>
                </a:solidFill>
                <a:latin typeface="Arial Narrow"/>
              </a:rPr>
              <a:t>KANSAS STATE DEPARTMENT OF EDUCATION </a:t>
            </a:r>
            <a:r>
              <a:rPr lang="en-US" sz="700" i="1" dirty="0">
                <a:solidFill>
                  <a:srgbClr val="15284B"/>
                </a:solidFill>
                <a:latin typeface="Arial Narrow"/>
              </a:rPr>
              <a:t>| www.ksde.org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67" y="4126708"/>
            <a:ext cx="1545693" cy="914400"/>
          </a:xfrm>
          <a:prstGeom prst="rect">
            <a:avLst/>
          </a:prstGeom>
        </p:spPr>
      </p:pic>
      <p:sp>
        <p:nvSpPr>
          <p:cNvPr id="16" name="Picture Placeholder 15"/>
          <p:cNvSpPr>
            <a:spLocks noGrp="1" noChangeAspect="1"/>
          </p:cNvSpPr>
          <p:nvPr>
            <p:ph type="pic" sz="quarter" idx="13"/>
          </p:nvPr>
        </p:nvSpPr>
        <p:spPr>
          <a:xfrm>
            <a:off x="0" y="1"/>
            <a:ext cx="9144000" cy="340994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91438" indent="0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2000" y="3600532"/>
            <a:ext cx="7620000" cy="507831"/>
          </a:xfrm>
          <a:noFill/>
        </p:spPr>
        <p:txBody>
          <a:bodyPr lIns="91440" tIns="91440" rIns="91440" bIns="91440" anchor="ctr" anchorCtr="0"/>
          <a:lstStyle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719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 hasCustomPrompt="1"/>
          </p:nvPr>
        </p:nvSpPr>
        <p:spPr>
          <a:xfrm>
            <a:off x="3265714" y="708784"/>
            <a:ext cx="4771784" cy="2057468"/>
          </a:xfr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265714" y="2897902"/>
            <a:ext cx="4771784" cy="88806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12420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2" name="Flowchart: Off-page Connector 11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8556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9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250348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 title="Photo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49613" cy="5143500"/>
          </a:xfrm>
          <a:solidFill>
            <a:schemeClr val="tx2"/>
          </a:solidFill>
        </p:spPr>
        <p:txBody>
          <a:bodyPr lIns="457200" rIns="457200" anchor="ctr" anchorCtr="0"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503" y="2313940"/>
            <a:ext cx="5175210" cy="2350930"/>
          </a:xfr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503" y="1188799"/>
            <a:ext cx="517521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10" name="Flowchart: Off-page Connector 9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183063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250348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6955" y="205978"/>
            <a:ext cx="3849699" cy="1223249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Picture Placeholder 12" title="Photo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49613" cy="5143500"/>
          </a:xfrm>
          <a:noFill/>
        </p:spPr>
        <p:txBody>
          <a:bodyPr lIns="457200" rIns="457200" anchor="ctr" anchorCtr="0"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349625" y="1567543"/>
            <a:ext cx="4757738" cy="3199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1" name="Flowchart: Off-page Connector 10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  <p:sp>
        <p:nvSpPr>
          <p:cNvPr id="14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3349625" y="205979"/>
            <a:ext cx="838200" cy="857646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07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Art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91885" y="4767263"/>
            <a:ext cx="2186750" cy="273844"/>
          </a:xfrm>
        </p:spPr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3"/>
          </p:nvPr>
        </p:nvSpPr>
        <p:spPr>
          <a:xfrm>
            <a:off x="391885" y="8"/>
            <a:ext cx="7853093" cy="46949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84405" cy="51435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244978" y="0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17" name="Flowchart: Off-page Connector 16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712998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Art White Backgrou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Kansas leads the world in the success of each student.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91885" y="4767263"/>
            <a:ext cx="2186750" cy="273844"/>
          </a:xfrm>
        </p:spPr>
        <p:txBody>
          <a:bodyPr/>
          <a:lstStyle/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3"/>
          </p:nvPr>
        </p:nvSpPr>
        <p:spPr>
          <a:xfrm>
            <a:off x="391885" y="8"/>
            <a:ext cx="7853093" cy="46949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84405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</p:grpSpPr>
        <p:sp>
          <p:nvSpPr>
            <p:cNvPr id="17" name="Flowchart: Off-page Connector 16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932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868294" y="1151335"/>
            <a:ext cx="3629093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294" y="1631156"/>
            <a:ext cx="3629093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 noChangeAspect="1"/>
          </p:cNvSpPr>
          <p:nvPr>
            <p:ph type="body" sz="quarter" idx="3"/>
          </p:nvPr>
        </p:nvSpPr>
        <p:spPr>
          <a:xfrm>
            <a:off x="4645027" y="1151335"/>
            <a:ext cx="3461628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ChangeAspect="1"/>
          </p:cNvSpPr>
          <p:nvPr>
            <p:ph sz="quarter" idx="4"/>
          </p:nvPr>
        </p:nvSpPr>
        <p:spPr>
          <a:xfrm>
            <a:off x="4645027" y="1631156"/>
            <a:ext cx="346162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699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868294" y="1200151"/>
            <a:ext cx="3627505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4648200" y="1200151"/>
            <a:ext cx="3458454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735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868294" y="1151335"/>
            <a:ext cx="3629093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294" y="1631156"/>
            <a:ext cx="3629093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 noChangeAspect="1"/>
          </p:cNvSpPr>
          <p:nvPr>
            <p:ph type="body" sz="quarter" idx="3"/>
          </p:nvPr>
        </p:nvSpPr>
        <p:spPr>
          <a:xfrm>
            <a:off x="4645027" y="1151335"/>
            <a:ext cx="3461628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ChangeAspect="1"/>
          </p:cNvSpPr>
          <p:nvPr>
            <p:ph sz="quarter" idx="4"/>
          </p:nvPr>
        </p:nvSpPr>
        <p:spPr>
          <a:xfrm>
            <a:off x="4645027" y="1631156"/>
            <a:ext cx="346162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456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</p:spTree>
    <p:extLst>
      <p:ext uri="{BB962C8B-B14F-4D97-AF65-F5344CB8AC3E}">
        <p14:creationId xmlns:p14="http://schemas.microsoft.com/office/powerpoint/2010/main" val="37841658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</p:spTree>
    <p:extLst>
      <p:ext uri="{BB962C8B-B14F-4D97-AF65-F5344CB8AC3E}">
        <p14:creationId xmlns:p14="http://schemas.microsoft.com/office/powerpoint/2010/main" val="40974151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868294" y="204787"/>
            <a:ext cx="2597220" cy="1308968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half" idx="2"/>
          </p:nvPr>
        </p:nvSpPr>
        <p:spPr>
          <a:xfrm>
            <a:off x="868294" y="1513755"/>
            <a:ext cx="2597220" cy="30808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76840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156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293" y="3600450"/>
            <a:ext cx="7238359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8294" y="-1"/>
            <a:ext cx="7238359" cy="3462337"/>
          </a:xfrm>
          <a:solidFill>
            <a:schemeClr val="accent1"/>
          </a:solidFill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293" y="4025503"/>
            <a:ext cx="7238359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199" y="4767263"/>
            <a:ext cx="4982454" cy="273844"/>
          </a:xfr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968" y="4767263"/>
            <a:ext cx="614722" cy="273844"/>
          </a:xfrm>
        </p:spPr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666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</p:spTree>
    <p:extLst>
      <p:ext uri="{BB962C8B-B14F-4D97-AF65-F5344CB8AC3E}">
        <p14:creationId xmlns:p14="http://schemas.microsoft.com/office/powerpoint/2010/main" val="35057253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294" y="205979"/>
            <a:ext cx="5608706" cy="438864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203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95350"/>
            <a:ext cx="4495800" cy="3200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189" indent="0" algn="r">
              <a:buNone/>
              <a:defRPr i="1">
                <a:solidFill>
                  <a:schemeClr val="bg1"/>
                </a:solidFill>
              </a:defRPr>
            </a:lvl2pPr>
            <a:lvl3pPr marL="914378" indent="0" algn="ctr">
              <a:buNone/>
              <a:defRPr i="1">
                <a:solidFill>
                  <a:schemeClr val="bg1"/>
                </a:solidFill>
              </a:defRPr>
            </a:lvl3pPr>
            <a:lvl4pPr marL="1371566" indent="0" algn="ctr">
              <a:buNone/>
              <a:defRPr i="1">
                <a:solidFill>
                  <a:schemeClr val="bg1"/>
                </a:solidFill>
              </a:defRPr>
            </a:lvl4pPr>
            <a:lvl5pPr marL="1828754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  <a:p>
            <a:pPr lvl="1"/>
            <a:r>
              <a:rPr lang="en-US" dirty="0"/>
              <a:t>-- author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Slide No Text">
  <p:cSld name="Main Slide No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107050" y="50979"/>
            <a:ext cx="88035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 dirty="0"/>
          </a:p>
        </p:txBody>
      </p:sp>
      <p:sp>
        <p:nvSpPr>
          <p:cNvPr id="22" name="Shape 22"/>
          <p:cNvSpPr txBox="1"/>
          <p:nvPr/>
        </p:nvSpPr>
        <p:spPr>
          <a:xfrm>
            <a:off x="3774150" y="4789395"/>
            <a:ext cx="15957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@edelements</a:t>
            </a:r>
            <a:endParaRPr sz="12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9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562E-A5C8-9F43-9794-799EA76A6F53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40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95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787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0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201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237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363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494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93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592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D9E2-0C41-4D1A-8E61-00B514B4C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85E9-FD18-4F19-92CC-E76CA56FB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868295" y="205979"/>
            <a:ext cx="7238359" cy="85725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868295" y="1200151"/>
            <a:ext cx="7238359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199" y="4767263"/>
            <a:ext cx="49132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6653" y="4767263"/>
            <a:ext cx="7530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9" name="Flowchart: Off-page Connector 8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  <p:sp>
        <p:nvSpPr>
          <p:cNvPr id="12" name="Rectangle 11"/>
          <p:cNvSpPr/>
          <p:nvPr userDrawn="1"/>
        </p:nvSpPr>
        <p:spPr>
          <a:xfrm>
            <a:off x="0" y="0"/>
            <a:ext cx="768403" cy="51435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68294" y="4767263"/>
            <a:ext cx="21867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4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" y="699780"/>
            <a:ext cx="2290651" cy="37439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152400" y="895350"/>
            <a:ext cx="8991600" cy="3581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277628" y="895350"/>
            <a:ext cx="8713981" cy="381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-38100" y="0"/>
            <a:ext cx="9220200" cy="895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5760" rIns="0" bIns="0" rtlCol="0" anchor="ctr">
            <a:normAutofit/>
          </a:bodyPr>
          <a:lstStyle/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4B587-9FDF-46DF-B460-9026AE4DF24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119E-7584-428E-89E9-092799AD27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KANSAS</a:t>
            </a:r>
            <a:r>
              <a:rPr lang="en-US" sz="700" baseline="0" dirty="0">
                <a:solidFill>
                  <a:schemeClr val="bg1">
                    <a:lumMod val="65000"/>
                  </a:schemeClr>
                </a:solidFill>
              </a:rPr>
              <a:t> STATE DEPARTMENT OF EDUCATION </a:t>
            </a:r>
            <a:r>
              <a:rPr lang="en-US" sz="700" i="1" baseline="0" dirty="0">
                <a:solidFill>
                  <a:schemeClr val="bg1">
                    <a:lumMod val="65000"/>
                  </a:schemeClr>
                </a:solidFill>
              </a:rPr>
              <a:t>| www.ksde.org</a:t>
            </a:r>
            <a:endParaRPr lang="en-US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1"/>
            <a:ext cx="8763000" cy="898921"/>
          </a:xfrm>
          <a:prstGeom prst="rect">
            <a:avLst/>
          </a:prstGeom>
        </p:spPr>
        <p:txBody>
          <a:bodyPr vert="horz" wrap="none" lIns="274320" tIns="0" rIns="27432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9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76" indent="-182876" algn="l" defTabSz="914378" rtl="0" eaLnBrk="1" latinLnBrk="0" hangingPunct="1">
        <a:spcBef>
          <a:spcPct val="200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Clr>
          <a:schemeClr val="tx2">
            <a:lumMod val="50000"/>
            <a:lumOff val="50000"/>
          </a:schemeClr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20" indent="-285743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" y="699780"/>
            <a:ext cx="2290651" cy="37439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152400" y="895350"/>
            <a:ext cx="8991600" cy="3581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277628" y="895350"/>
            <a:ext cx="8713981" cy="381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-38100" y="0"/>
            <a:ext cx="9220200" cy="895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5760" rIns="0" bIns="0" rtlCol="0" anchor="ctr">
            <a:normAutofit/>
          </a:bodyPr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| www.ksde.org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1"/>
            <a:ext cx="8763000" cy="898921"/>
          </a:xfrm>
          <a:prstGeom prst="rect">
            <a:avLst/>
          </a:prstGeom>
        </p:spPr>
        <p:txBody>
          <a:bodyPr vert="horz" wrap="none" lIns="274320" tIns="0" rIns="27432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7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76" indent="-182876" algn="l" defTabSz="914378" rtl="0" eaLnBrk="1" latinLnBrk="0" hangingPunct="1">
        <a:spcBef>
          <a:spcPct val="200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Clr>
          <a:schemeClr val="tx2">
            <a:lumMod val="50000"/>
            <a:lumOff val="50000"/>
          </a:schemeClr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20" indent="-285743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" y="699780"/>
            <a:ext cx="2290651" cy="37439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152400" y="895350"/>
            <a:ext cx="8991600" cy="3581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277628" y="895350"/>
            <a:ext cx="8713981" cy="381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-38100" y="0"/>
            <a:ext cx="9220200" cy="895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5760" rIns="0" bIns="0" rtlCol="0" anchor="ctr">
            <a:normAutofit/>
          </a:bodyPr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364" y="4886295"/>
            <a:ext cx="2837636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700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1"/>
            <a:ext cx="8763000" cy="898921"/>
          </a:xfrm>
          <a:prstGeom prst="rect">
            <a:avLst/>
          </a:prstGeom>
        </p:spPr>
        <p:txBody>
          <a:bodyPr vert="horz" wrap="none" lIns="274320" tIns="0" rIns="27432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63" y="4820716"/>
            <a:ext cx="1066202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76" indent="-182876" algn="l" defTabSz="914378" rtl="0" eaLnBrk="1" latinLnBrk="0" hangingPunct="1">
        <a:spcBef>
          <a:spcPct val="200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Clr>
          <a:schemeClr val="tx2">
            <a:lumMod val="50000"/>
            <a:lumOff val="50000"/>
          </a:schemeClr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20" indent="-285743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868295" y="205979"/>
            <a:ext cx="7238359" cy="85725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868295" y="1200151"/>
            <a:ext cx="7238359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199" y="4767263"/>
            <a:ext cx="49132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6653" y="4767263"/>
            <a:ext cx="7530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9" name="Flowchart: Off-page Connector 8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  <p:sp>
        <p:nvSpPr>
          <p:cNvPr id="12" name="Rectangle 11"/>
          <p:cNvSpPr/>
          <p:nvPr userDrawn="1"/>
        </p:nvSpPr>
        <p:spPr>
          <a:xfrm>
            <a:off x="0" y="0"/>
            <a:ext cx="768403" cy="51435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68294" y="4767263"/>
            <a:ext cx="21867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90" r:id="rId15"/>
    <p:sldLayoutId id="21474837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1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868295" y="205979"/>
            <a:ext cx="7238359" cy="85725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868295" y="1200151"/>
            <a:ext cx="7238359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199" y="4767263"/>
            <a:ext cx="49132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Kansas leads the world in the success of each student.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6653" y="4767263"/>
            <a:ext cx="7530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53B9A-EE3B-9E49-8C7A-EB4BACD1431E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244978" y="8"/>
            <a:ext cx="543377" cy="880926"/>
            <a:chOff x="8244978" y="8"/>
            <a:chExt cx="543377" cy="880926"/>
          </a:xfrm>
          <a:solidFill>
            <a:schemeClr val="tx2"/>
          </a:solidFill>
        </p:grpSpPr>
        <p:sp>
          <p:nvSpPr>
            <p:cNvPr id="9" name="Flowchart: Off-page Connector 8"/>
            <p:cNvSpPr/>
            <p:nvPr userDrawn="1"/>
          </p:nvSpPr>
          <p:spPr>
            <a:xfrm>
              <a:off x="8244978" y="8"/>
              <a:ext cx="543377" cy="880926"/>
            </a:xfrm>
            <a:prstGeom prst="flowChartOffpageConnector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74"/>
            <a:stretch/>
          </p:blipFill>
          <p:spPr>
            <a:xfrm>
              <a:off x="8279259" y="124092"/>
              <a:ext cx="474816" cy="584692"/>
            </a:xfrm>
            <a:prstGeom prst="rect">
              <a:avLst/>
            </a:prstGeom>
            <a:grpFill/>
          </p:spPr>
        </p:pic>
      </p:grpSp>
      <p:sp>
        <p:nvSpPr>
          <p:cNvPr id="12" name="Rectangle 11"/>
          <p:cNvSpPr/>
          <p:nvPr userDrawn="1"/>
        </p:nvSpPr>
        <p:spPr>
          <a:xfrm>
            <a:off x="0" y="0"/>
            <a:ext cx="768403" cy="51435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68294" y="4767263"/>
            <a:ext cx="21867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562E-A5C8-9F43-9794-799EA76A6F53}" type="datetimeFigureOut">
              <a:rPr lang="en-US" smtClean="0"/>
              <a:pPr/>
              <a:t>8/30/2018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1" y="1428750"/>
            <a:ext cx="6248399" cy="1752600"/>
          </a:xfrm>
        </p:spPr>
        <p:txBody>
          <a:bodyPr anchor="ctr"/>
          <a:lstStyle/>
          <a:p>
            <a:r>
              <a:rPr lang="en-US" sz="3200" dirty="0"/>
              <a:t>Kansas Leads the World in the Success of Each Student.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3257550"/>
            <a:ext cx="6400812" cy="990600"/>
          </a:xfrm>
        </p:spPr>
        <p:txBody>
          <a:bodyPr>
            <a:normAutofit/>
          </a:bodyPr>
          <a:lstStyle/>
          <a:p>
            <a:pPr algn="r"/>
            <a:r>
              <a:rPr lang="en-US" sz="2000" dirty="0"/>
              <a:t>Dr. Randy Watson, Kansas Commissioner of Education</a:t>
            </a:r>
          </a:p>
        </p:txBody>
      </p:sp>
    </p:spTree>
    <p:extLst>
      <p:ext uri="{BB962C8B-B14F-4D97-AF65-F5344CB8AC3E}">
        <p14:creationId xmlns:p14="http://schemas.microsoft.com/office/powerpoint/2010/main" val="16601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>
            <a:spLocks noGrp="1"/>
          </p:cNvSpPr>
          <p:nvPr>
            <p:ph type="title"/>
          </p:nvPr>
        </p:nvSpPr>
        <p:spPr>
          <a:xfrm>
            <a:off x="864089" y="145345"/>
            <a:ext cx="720095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2"/>
                </a:solidFill>
                <a:latin typeface="Roboto"/>
                <a:ea typeface="Roboto"/>
                <a:cs typeface="Roboto"/>
                <a:sym typeface="Roboto"/>
              </a:rPr>
              <a:t>Kansas School Redesign Principles</a:t>
            </a:r>
            <a:endParaRPr sz="3200" dirty="0">
              <a:solidFill>
                <a:schemeClr val="tx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1" name="Shape 721"/>
          <p:cNvSpPr txBox="1">
            <a:spLocks noGrp="1"/>
          </p:cNvSpPr>
          <p:nvPr>
            <p:ph type="sldNum" idx="4294967295"/>
          </p:nvPr>
        </p:nvSpPr>
        <p:spPr>
          <a:xfrm>
            <a:off x="7564784" y="4106763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15284B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15284B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23" name="Shape 723"/>
          <p:cNvGraphicFramePr/>
          <p:nvPr>
            <p:extLst/>
          </p:nvPr>
        </p:nvGraphicFramePr>
        <p:xfrm>
          <a:off x="864089" y="895739"/>
          <a:ext cx="8180384" cy="426210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90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008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</a:rPr>
                        <a:t>Student Success Skills</a:t>
                      </a:r>
                      <a:endParaRPr sz="2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</a:rPr>
                        <a:t>Family, Business, and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</a:rPr>
                        <a:t>Community Partnerships</a:t>
                      </a:r>
                      <a:endParaRPr sz="2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71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dirty="0">
                          <a:solidFill>
                            <a:schemeClr val="tx2"/>
                          </a:solidFill>
                        </a:rPr>
                        <a:t>There is an integrated approach to develop student social-emotional learning.</a:t>
                      </a:r>
                      <a:endParaRPr sz="2400" dirty="0">
                        <a:solidFill>
                          <a:schemeClr val="tx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tx2"/>
                          </a:solidFill>
                        </a:rPr>
                        <a:t>Partnerships are based on mutually beneficial relationships and collaboration.</a:t>
                      </a:r>
                      <a:endParaRPr sz="2400" dirty="0">
                        <a:solidFill>
                          <a:schemeClr val="tx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68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</a:rPr>
                        <a:t>Personalized Learning</a:t>
                      </a:r>
                      <a:endParaRPr sz="2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</a:rPr>
                        <a:t>Real World Application</a:t>
                      </a:r>
                      <a:endParaRPr sz="2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1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tx2"/>
                          </a:solidFill>
                        </a:rPr>
                        <a:t>Teachers support students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tx2"/>
                          </a:solidFill>
                        </a:rPr>
                        <a:t>to have choice over their time,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tx2"/>
                          </a:solidFill>
                        </a:rPr>
                        <a:t>place, pace and path.</a:t>
                      </a:r>
                      <a:endParaRPr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chemeClr val="tx2"/>
                          </a:solidFill>
                        </a:rPr>
                        <a:t>Project-based learning, internships, and civic engagement makes learning relevant.</a:t>
                      </a:r>
                      <a:endParaRPr sz="2200" dirty="0">
                        <a:solidFill>
                          <a:schemeClr val="tx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E45B405-FB79-DB48-88FF-13184F663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744"/>
            <a:ext cx="747426" cy="11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5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9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748"/>
            <a:ext cx="9144000" cy="2416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748"/>
            <a:ext cx="9144000" cy="241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748"/>
            <a:ext cx="9144000" cy="2416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748"/>
            <a:ext cx="9144000" cy="241602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sz="2800" dirty="0"/>
              <a:t>From the first set of focus group responses, what characteristics of success were most frequently cited?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748"/>
            <a:ext cx="9144000" cy="24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9914"/>
            <a:ext cx="8839199" cy="1093832"/>
          </a:xfrm>
        </p:spPr>
        <p:txBody>
          <a:bodyPr>
            <a:noAutofit/>
          </a:bodyPr>
          <a:lstStyle/>
          <a:p>
            <a:r>
              <a:rPr lang="en-US" sz="2400" dirty="0"/>
              <a:t>The business and industry focal groups cited </a:t>
            </a:r>
            <a:r>
              <a:rPr lang="en-US" sz="2400" b="1" dirty="0">
                <a:solidFill>
                  <a:schemeClr val="bg2"/>
                </a:solidFill>
              </a:rPr>
              <a:t>non-academic skills</a:t>
            </a:r>
            <a:r>
              <a:rPr lang="en-US" sz="2400" dirty="0"/>
              <a:t> with greater frequency than the community groups: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63747"/>
            <a:ext cx="9143998" cy="24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895600" y="884755"/>
            <a:ext cx="6248400" cy="3815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2894308" y="884756"/>
            <a:ext cx="6248400" cy="3811906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914400" y="5715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4800" dirty="0">
                <a:solidFill>
                  <a:srgbClr val="FFFFFF"/>
                </a:solidFill>
                <a:latin typeface="Arial"/>
              </a:rPr>
              <a:t>What is success?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971551"/>
            <a:ext cx="6247108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189" indent="-457189" defTabSz="914378">
              <a:buFont typeface="Wingdings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Arial"/>
              </a:rPr>
              <a:t>Happy</a:t>
            </a:r>
          </a:p>
          <a:p>
            <a:pPr defTabSz="914378"/>
            <a:endParaRPr lang="en-US" sz="2400" b="1" dirty="0">
              <a:solidFill>
                <a:prstClr val="black"/>
              </a:solidFill>
              <a:latin typeface="Arial"/>
            </a:endParaRPr>
          </a:p>
          <a:p>
            <a:pPr marL="457189" indent="-457189" defTabSz="914378">
              <a:buFont typeface="Wingdings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Arial"/>
              </a:rPr>
              <a:t>Fulfilled</a:t>
            </a:r>
          </a:p>
          <a:p>
            <a:pPr marL="457189" indent="-457189" defTabSz="914378">
              <a:buFont typeface="Wingdings" charset="2"/>
              <a:buChar char="ü"/>
            </a:pPr>
            <a:endParaRPr lang="en-US" sz="2400" b="1" dirty="0">
              <a:solidFill>
                <a:prstClr val="black"/>
              </a:solidFill>
              <a:latin typeface="Arial"/>
            </a:endParaRPr>
          </a:p>
          <a:p>
            <a:pPr marL="457189" indent="-457189" defTabSz="914378">
              <a:buFont typeface="Wingdings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Arial"/>
              </a:rPr>
              <a:t>To give back to the community and be in the service of others</a:t>
            </a:r>
          </a:p>
          <a:p>
            <a:pPr defTabSz="914378"/>
            <a:endParaRPr lang="en-US" sz="2400" b="1" dirty="0">
              <a:solidFill>
                <a:prstClr val="black"/>
              </a:solidFill>
              <a:latin typeface="Arial"/>
            </a:endParaRPr>
          </a:p>
          <a:p>
            <a:pPr marL="457189" indent="-457189" defTabSz="914378">
              <a:buFont typeface="Wingdings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Arial"/>
              </a:rPr>
              <a:t>Skills and attributes that allow one to earn a living in the middle class or beyond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8" y="666750"/>
            <a:ext cx="2333013" cy="37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 b="6919"/>
          <a:stretch/>
        </p:blipFill>
        <p:spPr>
          <a:xfrm>
            <a:off x="1" y="-19050"/>
            <a:ext cx="9143999" cy="31623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85825" y="3200400"/>
            <a:ext cx="7372350" cy="1158009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4500" dirty="0">
                <a:solidFill>
                  <a:schemeClr val="tx2"/>
                </a:solidFill>
              </a:rPr>
              <a:t>Kansas leads the </a:t>
            </a:r>
            <a:r>
              <a:rPr lang="en-US" sz="4500" dirty="0">
                <a:solidFill>
                  <a:schemeClr val="bg2"/>
                </a:solidFill>
                <a:latin typeface="Arial Black" panose="020B0A04020102020204" pitchFamily="34" charset="0"/>
              </a:rPr>
              <a:t>world</a:t>
            </a:r>
            <a:r>
              <a:rPr lang="en-US" sz="4500" dirty="0">
                <a:solidFill>
                  <a:schemeClr val="tx2"/>
                </a:solidFill>
              </a:rPr>
              <a:t> in the success of each student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0"/>
            <a:ext cx="8839200" cy="382587"/>
          </a:xfrm>
          <a:prstGeom prst="rect">
            <a:avLst/>
          </a:prstGeom>
          <a:noFill/>
        </p:spPr>
        <p:txBody>
          <a:bodyPr vert="horz" wrap="square" lIns="0" tIns="0" rIns="0" bIns="9144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/>
            <a:r>
              <a:rPr lang="en-US" sz="2700" b="1" dirty="0">
                <a:solidFill>
                  <a:prstClr val="white"/>
                </a:solidFill>
                <a:latin typeface="Arial Narrow"/>
              </a:rPr>
              <a:t>A NEW Vision for Kansas 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365" y="4886295"/>
            <a:ext cx="2379177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914378">
              <a:defRPr/>
            </a:pPr>
            <a:r>
              <a:rPr lang="en-US" sz="700" dirty="0">
                <a:solidFill>
                  <a:srgbClr val="15284B"/>
                </a:solidFill>
                <a:latin typeface="Arial Narrow"/>
              </a:rPr>
              <a:t>KANSAS STATE DEPARTMENT OF EDUCATION </a:t>
            </a:r>
            <a:r>
              <a:rPr lang="en-US" sz="700" i="1" dirty="0">
                <a:solidFill>
                  <a:srgbClr val="15284B"/>
                </a:solidFill>
                <a:latin typeface="Arial Narrow"/>
              </a:rPr>
              <a:t>| www.ksde.org</a:t>
            </a:r>
          </a:p>
        </p:txBody>
      </p:sp>
    </p:spTree>
    <p:extLst>
      <p:ext uri="{BB962C8B-B14F-4D97-AF65-F5344CB8AC3E}">
        <p14:creationId xmlns:p14="http://schemas.microsoft.com/office/powerpoint/2010/main" val="37322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nsas-Can-blue_white-gold-st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5350"/>
            <a:ext cx="2514601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223675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FFFF"/>
                </a:solidFill>
              </a:rPr>
              <a:t>How Does an IPS flow into Post Secondary Success?</a:t>
            </a:r>
          </a:p>
        </p:txBody>
      </p:sp>
      <p:sp>
        <p:nvSpPr>
          <p:cNvPr id="3" name="AutoShape 2" descr="areer_Pathways_Arch_Chart_FINAL-REV_11282017.png"/>
          <p:cNvSpPr>
            <a:spLocks noChangeAspect="1" noChangeArrowheads="1"/>
          </p:cNvSpPr>
          <p:nvPr/>
        </p:nvSpPr>
        <p:spPr bwMode="auto">
          <a:xfrm>
            <a:off x="0" y="0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57250"/>
            <a:ext cx="83439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CD4EA-3920-B147-86B3-BA05026B7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068" y="-190500"/>
            <a:ext cx="9628718" cy="59717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0875" y="1219200"/>
            <a:ext cx="2081742" cy="2432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629400" y="1485900"/>
            <a:ext cx="742950" cy="228600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29400" y="1900237"/>
            <a:ext cx="857250" cy="71438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6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00200" y="2"/>
            <a:ext cx="6172200" cy="855127"/>
          </a:xfrm>
        </p:spPr>
        <p:txBody>
          <a:bodyPr>
            <a:noAutofit/>
          </a:bodyPr>
          <a:lstStyle/>
          <a:p>
            <a:pPr algn="ctr"/>
            <a:r>
              <a:rPr lang="en-US" sz="3375" dirty="0"/>
              <a:t>Kansans Can Competencies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3562351"/>
            <a:ext cx="1981200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Gaumer Erickson, A.S., Soukup, J.H., &amp; Noonan, P. (2013). </a:t>
            </a:r>
            <a:r>
              <a:rPr kumimoji="0" lang="en-US" sz="67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College &amp; Career Competency Wheel</a:t>
            </a: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. Lawrence, KS: University of Kansas, Center for Research on Learning. Derived in part from Pellegrino, J.W., &amp; Hilton, M.L. (Eds.). (2012). </a:t>
            </a:r>
            <a:r>
              <a:rPr kumimoji="0" lang="en-US" sz="67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Education for Life and Work: Developing Transferable Knowledge and Skills in the 21</a:t>
            </a:r>
            <a:r>
              <a:rPr kumimoji="0" lang="en-US" sz="675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st</a:t>
            </a:r>
            <a:r>
              <a:rPr kumimoji="0" lang="en-US" sz="67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Century. </a:t>
            </a: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Washington, DC: National Academies Press.</a:t>
            </a: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11923"/>
            <a:ext cx="4615020" cy="46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9" y="685801"/>
            <a:ext cx="7410435" cy="3840479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4" y="4519421"/>
            <a:ext cx="2225037" cy="34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87" y="4519421"/>
            <a:ext cx="2213606" cy="34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72" y="4519421"/>
            <a:ext cx="2213606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36182-5BEB-1243-9CA2-3ADE8A179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745"/>
            <a:ext cx="747426" cy="11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07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SDE Simplified White">
      <a:dk1>
        <a:srgbClr val="15284B"/>
      </a:dk1>
      <a:lt1>
        <a:sysClr val="window" lastClr="FFFFFF"/>
      </a:lt1>
      <a:dk2>
        <a:srgbClr val="15254B"/>
      </a:dk2>
      <a:lt2>
        <a:srgbClr val="FFFFFF"/>
      </a:lt2>
      <a:accent1>
        <a:srgbClr val="7F7F7F"/>
      </a:accent1>
      <a:accent2>
        <a:srgbClr val="15284B"/>
      </a:accent2>
      <a:accent3>
        <a:srgbClr val="FFA400"/>
      </a:accent3>
      <a:accent4>
        <a:srgbClr val="86C144"/>
      </a:accent4>
      <a:accent5>
        <a:srgbClr val="51C5D7"/>
      </a:accent5>
      <a:accent6>
        <a:srgbClr val="5D7FD1"/>
      </a:accent6>
      <a:hlink>
        <a:srgbClr val="FFA400"/>
      </a:hlink>
      <a:folHlink>
        <a:srgbClr val="7F7F7F"/>
      </a:folHlink>
    </a:clrScheme>
    <a:fontScheme name="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sansCAN-Blank-Template">
  <a:themeElements>
    <a:clrScheme name="KS Can Color Scheme">
      <a:dk1>
        <a:sysClr val="windowText" lastClr="000000"/>
      </a:dk1>
      <a:lt1>
        <a:srgbClr val="FFFFFF"/>
      </a:lt1>
      <a:dk2>
        <a:srgbClr val="15254B"/>
      </a:dk2>
      <a:lt2>
        <a:srgbClr val="FFA300"/>
      </a:lt2>
      <a:accent1>
        <a:srgbClr val="9CFF1A"/>
      </a:accent1>
      <a:accent2>
        <a:srgbClr val="FEF600"/>
      </a:accent2>
      <a:accent3>
        <a:srgbClr val="22D9E5"/>
      </a:accent3>
      <a:accent4>
        <a:srgbClr val="0D6F75"/>
      </a:accent4>
      <a:accent5>
        <a:srgbClr val="7F7F7F"/>
      </a:accent5>
      <a:accent6>
        <a:srgbClr val="4F8C00"/>
      </a:accent6>
      <a:hlink>
        <a:srgbClr val="00B0F0"/>
      </a:hlink>
      <a:folHlink>
        <a:srgbClr val="CF100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KansansCAN-Blank-Template">
  <a:themeElements>
    <a:clrScheme name="KS Can Color Scheme">
      <a:dk1>
        <a:sysClr val="windowText" lastClr="000000"/>
      </a:dk1>
      <a:lt1>
        <a:srgbClr val="FFFFFF"/>
      </a:lt1>
      <a:dk2>
        <a:srgbClr val="15254B"/>
      </a:dk2>
      <a:lt2>
        <a:srgbClr val="FFA300"/>
      </a:lt2>
      <a:accent1>
        <a:srgbClr val="9CFF1A"/>
      </a:accent1>
      <a:accent2>
        <a:srgbClr val="FEF600"/>
      </a:accent2>
      <a:accent3>
        <a:srgbClr val="22D9E5"/>
      </a:accent3>
      <a:accent4>
        <a:srgbClr val="0D6F75"/>
      </a:accent4>
      <a:accent5>
        <a:srgbClr val="7F7F7F"/>
      </a:accent5>
      <a:accent6>
        <a:srgbClr val="4F8C00"/>
      </a:accent6>
      <a:hlink>
        <a:srgbClr val="00B0F0"/>
      </a:hlink>
      <a:folHlink>
        <a:srgbClr val="CF100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KansansCAN-Blank-Template">
  <a:themeElements>
    <a:clrScheme name="KS Can Color Scheme">
      <a:dk1>
        <a:sysClr val="windowText" lastClr="000000"/>
      </a:dk1>
      <a:lt1>
        <a:srgbClr val="FFFFFF"/>
      </a:lt1>
      <a:dk2>
        <a:srgbClr val="15254B"/>
      </a:dk2>
      <a:lt2>
        <a:srgbClr val="FFA300"/>
      </a:lt2>
      <a:accent1>
        <a:srgbClr val="9CFF1A"/>
      </a:accent1>
      <a:accent2>
        <a:srgbClr val="FEF600"/>
      </a:accent2>
      <a:accent3>
        <a:srgbClr val="22D9E5"/>
      </a:accent3>
      <a:accent4>
        <a:srgbClr val="0D6F75"/>
      </a:accent4>
      <a:accent5>
        <a:srgbClr val="7F7F7F"/>
      </a:accent5>
      <a:accent6>
        <a:srgbClr val="4F8C00"/>
      </a:accent6>
      <a:hlink>
        <a:srgbClr val="00B0F0"/>
      </a:hlink>
      <a:folHlink>
        <a:srgbClr val="CF100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KSDE Simplified White">
      <a:dk1>
        <a:srgbClr val="15284B"/>
      </a:dk1>
      <a:lt1>
        <a:sysClr val="window" lastClr="FFFFFF"/>
      </a:lt1>
      <a:dk2>
        <a:srgbClr val="15254B"/>
      </a:dk2>
      <a:lt2>
        <a:srgbClr val="FFFFFF"/>
      </a:lt2>
      <a:accent1>
        <a:srgbClr val="7F7F7F"/>
      </a:accent1>
      <a:accent2>
        <a:srgbClr val="15284B"/>
      </a:accent2>
      <a:accent3>
        <a:srgbClr val="FFA400"/>
      </a:accent3>
      <a:accent4>
        <a:srgbClr val="86C144"/>
      </a:accent4>
      <a:accent5>
        <a:srgbClr val="51C5D7"/>
      </a:accent5>
      <a:accent6>
        <a:srgbClr val="5D7FD1"/>
      </a:accent6>
      <a:hlink>
        <a:srgbClr val="FFA400"/>
      </a:hlink>
      <a:folHlink>
        <a:srgbClr val="7F7F7F"/>
      </a:folHlink>
    </a:clrScheme>
    <a:fontScheme name="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KSDE Simplified White">
      <a:dk1>
        <a:srgbClr val="15284B"/>
      </a:dk1>
      <a:lt1>
        <a:sysClr val="window" lastClr="FFFFFF"/>
      </a:lt1>
      <a:dk2>
        <a:srgbClr val="15254B"/>
      </a:dk2>
      <a:lt2>
        <a:srgbClr val="FFFFFF"/>
      </a:lt2>
      <a:accent1>
        <a:srgbClr val="7F7F7F"/>
      </a:accent1>
      <a:accent2>
        <a:srgbClr val="15284B"/>
      </a:accent2>
      <a:accent3>
        <a:srgbClr val="FFA400"/>
      </a:accent3>
      <a:accent4>
        <a:srgbClr val="86C144"/>
      </a:accent4>
      <a:accent5>
        <a:srgbClr val="51C5D7"/>
      </a:accent5>
      <a:accent6>
        <a:srgbClr val="5D7FD1"/>
      </a:accent6>
      <a:hlink>
        <a:srgbClr val="FFA400"/>
      </a:hlink>
      <a:folHlink>
        <a:srgbClr val="7F7F7F"/>
      </a:folHlink>
    </a:clrScheme>
    <a:fontScheme name="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17032</TotalTime>
  <Words>478</Words>
  <Application>Microsoft Office PowerPoint</Application>
  <PresentationFormat>On-screen Show (16:9)</PresentationFormat>
  <Paragraphs>44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Calibri Light</vt:lpstr>
      <vt:lpstr>Century Gothic</vt:lpstr>
      <vt:lpstr>Myriad Pro</vt:lpstr>
      <vt:lpstr>Open Sans</vt:lpstr>
      <vt:lpstr>Roboto</vt:lpstr>
      <vt:lpstr>Segoe UI</vt:lpstr>
      <vt:lpstr>Segoe UI Light</vt:lpstr>
      <vt:lpstr>Wingdings</vt:lpstr>
      <vt:lpstr>Office Theme</vt:lpstr>
      <vt:lpstr>KansansCAN-Blank-Template</vt:lpstr>
      <vt:lpstr>2_KansansCAN-Blank-Template</vt:lpstr>
      <vt:lpstr>3_KansansCAN-Blank-Template</vt:lpstr>
      <vt:lpstr>2_Office Theme</vt:lpstr>
      <vt:lpstr>3_Office Theme</vt:lpstr>
      <vt:lpstr>5_Office Theme</vt:lpstr>
      <vt:lpstr>Kansas Leads the World in the Success of Each Student.</vt:lpstr>
      <vt:lpstr>From the first set of focus group responses, what characteristics of success were most frequently cited?</vt:lpstr>
      <vt:lpstr>The business and industry focal groups cited non-academic skills with greater frequency than the community groups:</vt:lpstr>
      <vt:lpstr>PowerPoint Presentation</vt:lpstr>
      <vt:lpstr>PowerPoint Presentation</vt:lpstr>
      <vt:lpstr>PowerPoint Presentation</vt:lpstr>
      <vt:lpstr>PowerPoint Presentation</vt:lpstr>
      <vt:lpstr>Kansans Can Competencies</vt:lpstr>
      <vt:lpstr>PowerPoint Presentation</vt:lpstr>
      <vt:lpstr>Kansas School Redesign Principles</vt:lpstr>
      <vt:lpstr>PowerPoint Presentation</vt:lpstr>
    </vt:vector>
  </TitlesOfParts>
  <Company>NASA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 Albright</dc:creator>
  <cp:lastModifiedBy>Penny Rice</cp:lastModifiedBy>
  <cp:revision>247</cp:revision>
  <dcterms:created xsi:type="dcterms:W3CDTF">2012-10-22T13:49:38Z</dcterms:created>
  <dcterms:modified xsi:type="dcterms:W3CDTF">2018-08-30T13:05:43Z</dcterms:modified>
</cp:coreProperties>
</file>