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0"/>
  </p:notesMasterIdLst>
  <p:sldIdLst>
    <p:sldId id="287" r:id="rId5"/>
    <p:sldId id="315" r:id="rId6"/>
    <p:sldId id="316" r:id="rId7"/>
    <p:sldId id="317" r:id="rId8"/>
    <p:sldId id="321"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Open Sans Light" panose="020B0306030504020204" pitchFamily="34" charset="0"/>
      <p:regular r:id="rId15"/>
      <p:italic r:id="rId16"/>
    </p:embeddedFont>
    <p:embeddedFont>
      <p:font typeface="Open Sans Semibold" panose="020B0606030504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AFFF4-B213-481B-8434-04A05B3BACF5}" v="318" dt="2023-07-24T17:14:24.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99" d="100"/>
          <a:sy n="99" d="100"/>
        </p:scale>
        <p:origin x="192"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8/25/23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c672e4cf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c672e4c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c672e4cf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c672e4c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18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c672e4cf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c672e4c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64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c672e4cf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c672e4c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62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8/25/23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8/25/23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8/25/23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007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8/25/23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8/25/23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8/25/23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8/25/23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2.ed.gov/policy/rights/reg/ocr/edlite-34cfr100.htm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ksde.org/Agency/Division-of-Learning-Services/Career-Standards-and-Assessment-Services/CSAS-Home/Career-Technical-Education-CTE/Kansas-Civil-Rights"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mailto:aewing@ksde.org" TargetMode="External"/><Relationship Id="rId5" Type="http://schemas.openxmlformats.org/officeDocument/2006/relationships/hyperlink" Target="https://www.ksde.org/Portals/0/CSAS/CSAS%20Home/CTE%20Home/Civil_Rights/Secondary%20Civil%20Rights%20Self%20Review(8-11).pdf?ver=2013-12-06-093638-850" TargetMode="External"/><Relationship Id="rId4" Type="http://schemas.openxmlformats.org/officeDocument/2006/relationships/hyperlink" Target="https://www.ksde.org/Portals/0/CSAS/CSAS%20Home/CTE%20Home/Civil_Rights/MOA%20to%20CTE%20Program%20Guide%20Dec.%202021.pdf?ver=2021-12-16-142734-2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p:txBody>
          <a:bodyPr/>
          <a:lstStyle/>
          <a:p>
            <a:endParaRPr lang="en-US" dirty="0"/>
          </a:p>
          <a:p>
            <a:endParaRPr lang="en-US" dirty="0"/>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p:txBody>
          <a:bodyPr>
            <a:normAutofit/>
          </a:bodyPr>
          <a:lstStyle/>
          <a:p>
            <a:br>
              <a:rPr lang="en-US" dirty="0"/>
            </a:br>
            <a:r>
              <a:rPr lang="en-US" dirty="0"/>
              <a:t>Kansas Secondary CTE Civil Rights Audit Requirements</a:t>
            </a:r>
            <a:br>
              <a:rPr lang="en-US" dirty="0"/>
            </a:br>
            <a:endParaRPr lang="en-US" dirty="0"/>
          </a:p>
        </p:txBody>
      </p:sp>
    </p:spTree>
    <p:extLst>
      <p:ext uri="{BB962C8B-B14F-4D97-AF65-F5344CB8AC3E}">
        <p14:creationId xmlns:p14="http://schemas.microsoft.com/office/powerpoint/2010/main" val="218164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US" sz="4400" dirty="0">
                <a:latin typeface="Calibri" panose="020F0502020204030204" pitchFamily="34" charset="0"/>
                <a:cs typeface="Calibri" panose="020F0502020204030204" pitchFamily="34" charset="0"/>
              </a:rPr>
              <a:t>How are districts selected?</a:t>
            </a:r>
            <a:br>
              <a:rPr lang="en-US" sz="4400" dirty="0">
                <a:latin typeface="Calibri" panose="020F0502020204030204" pitchFamily="34" charset="0"/>
                <a:cs typeface="Calibri" panose="020F0502020204030204" pitchFamily="34" charset="0"/>
              </a:rPr>
            </a:br>
            <a:endParaRPr dirty="0"/>
          </a:p>
        </p:txBody>
      </p:sp>
      <p:sp>
        <p:nvSpPr>
          <p:cNvPr id="335" name="Google Shape;335;p52"/>
          <p:cNvSpPr txBox="1">
            <a:spLocks noGrp="1"/>
          </p:cNvSpPr>
          <p:nvPr>
            <p:ph type="body" idx="1"/>
          </p:nvPr>
        </p:nvSpPr>
        <p:spPr>
          <a:xfrm>
            <a:off x="415599" y="1536633"/>
            <a:ext cx="11222219"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endParaRPr lang="en-US" sz="1200" dirty="0"/>
          </a:p>
          <a:p>
            <a:pPr marL="0" indent="0">
              <a:lnSpc>
                <a:spcPct val="100000"/>
              </a:lnSpc>
              <a:buNone/>
            </a:pPr>
            <a:endParaRPr lang="en-US" sz="1200" dirty="0"/>
          </a:p>
          <a:p>
            <a:pPr marR="0" algn="l"/>
            <a:r>
              <a:rPr lang="en-US" sz="2800" b="0" i="0" u="none" strike="noStrike" baseline="0" dirty="0">
                <a:solidFill>
                  <a:srgbClr val="000000"/>
                </a:solidFill>
                <a:latin typeface="Calibri" panose="020F0502020204030204" pitchFamily="34" charset="0"/>
              </a:rPr>
              <a:t>Reported CTE student data </a:t>
            </a:r>
            <a:r>
              <a:rPr lang="en-US" sz="2000" b="0" i="0" u="none" strike="noStrike" baseline="0" dirty="0">
                <a:solidFill>
                  <a:srgbClr val="000000"/>
                </a:solidFill>
                <a:latin typeface="Calibri" panose="020F0502020204030204" pitchFamily="34" charset="0"/>
              </a:rPr>
              <a:t>(from the most recently completed school year):</a:t>
            </a:r>
          </a:p>
          <a:p>
            <a:pPr marL="1405431" lvl="2" indent="0">
              <a:buNone/>
            </a:pPr>
            <a:r>
              <a:rPr lang="en-US" b="0" i="0" u="none" strike="noStrike" baseline="0" dirty="0">
                <a:solidFill>
                  <a:srgbClr val="000000"/>
                </a:solidFill>
                <a:latin typeface="Calibri" panose="020F0502020204030204" pitchFamily="34" charset="0"/>
              </a:rPr>
              <a:t>Gender Enrollment in CTE		Minority Enrollment in CTE</a:t>
            </a:r>
          </a:p>
          <a:p>
            <a:pPr marL="1405431" lvl="2" indent="0">
              <a:buNone/>
            </a:pPr>
            <a:r>
              <a:rPr lang="en-US" b="0" i="0" u="none" strike="noStrike" baseline="0" dirty="0">
                <a:solidFill>
                  <a:srgbClr val="000000"/>
                </a:solidFill>
                <a:latin typeface="Calibri" panose="020F0502020204030204" pitchFamily="34" charset="0"/>
              </a:rPr>
              <a:t>Disability Enrollment in CTE		Limited English Proficiency Enrollment in CTE</a:t>
            </a:r>
          </a:p>
          <a:p>
            <a:pPr marL="795847" marR="0" lvl="1" indent="0" algn="l">
              <a:buNone/>
            </a:pPr>
            <a:r>
              <a:rPr lang="en-US" sz="2400" b="0" i="0" u="none" strike="noStrike" baseline="0" dirty="0">
                <a:solidFill>
                  <a:srgbClr val="000000"/>
                </a:solidFill>
                <a:latin typeface="Calibri" panose="020F0502020204030204" pitchFamily="34" charset="0"/>
              </a:rPr>
              <a:t>	       </a:t>
            </a:r>
            <a:r>
              <a:rPr lang="en-US" sz="2000" b="0" i="0" u="none" strike="noStrike" baseline="0" dirty="0">
                <a:solidFill>
                  <a:srgbClr val="000000"/>
                </a:solidFill>
                <a:latin typeface="Calibri" panose="020F0502020204030204" pitchFamily="34" charset="0"/>
              </a:rPr>
              <a:t>Economically Disadvantaged </a:t>
            </a:r>
            <a:r>
              <a:rPr lang="en-US" sz="2000" dirty="0">
                <a:solidFill>
                  <a:srgbClr val="000000"/>
                </a:solidFill>
                <a:latin typeface="Calibri" panose="020F0502020204030204" pitchFamily="34" charset="0"/>
              </a:rPr>
              <a:t>Enrollment in CTE</a:t>
            </a:r>
            <a:endParaRPr lang="en-US" sz="2000" b="0" i="0" u="none" strike="noStrike" baseline="0" dirty="0">
              <a:solidFill>
                <a:srgbClr val="000000"/>
              </a:solidFill>
              <a:latin typeface="Calibri" panose="020F0502020204030204" pitchFamily="34" charset="0"/>
            </a:endParaRPr>
          </a:p>
          <a:p>
            <a:pPr marR="0" lvl="1" algn="l"/>
            <a:endParaRPr lang="en-US" sz="2400" b="0" i="0" u="none" strike="noStrike" baseline="0" dirty="0">
              <a:solidFill>
                <a:srgbClr val="000000"/>
              </a:solidFill>
              <a:latin typeface="Calibri" panose="020F0502020204030204" pitchFamily="34" charset="0"/>
            </a:endParaRPr>
          </a:p>
          <a:p>
            <a:pPr marR="0" algn="l"/>
            <a:r>
              <a:rPr lang="en-US" sz="2800" b="0" i="0" u="none" strike="noStrike" baseline="0" dirty="0">
                <a:solidFill>
                  <a:srgbClr val="000000"/>
                </a:solidFill>
                <a:latin typeface="Calibri" panose="020F0502020204030204" pitchFamily="34" charset="0"/>
              </a:rPr>
              <a:t>Year of the last on-site review </a:t>
            </a:r>
          </a:p>
          <a:p>
            <a:pPr marL="0" indent="0">
              <a:lnSpc>
                <a:spcPct val="100000"/>
              </a:lnSpc>
              <a:buNone/>
            </a:pPr>
            <a:endParaRPr sz="3200" dirty="0"/>
          </a:p>
        </p:txBody>
      </p:sp>
    </p:spTree>
    <p:extLst>
      <p:ext uri="{BB962C8B-B14F-4D97-AF65-F5344CB8AC3E}">
        <p14:creationId xmlns:p14="http://schemas.microsoft.com/office/powerpoint/2010/main" val="416353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US" sz="4400" dirty="0">
                <a:latin typeface="Calibri" panose="020F0502020204030204" pitchFamily="34" charset="0"/>
                <a:cs typeface="Calibri" panose="020F0502020204030204" pitchFamily="34" charset="0"/>
              </a:rPr>
              <a:t>Statutory/Regulatory Requirements:</a:t>
            </a:r>
            <a:br>
              <a:rPr lang="en-US" sz="4400" dirty="0">
                <a:latin typeface="Calibri" panose="020F0502020204030204" pitchFamily="34" charset="0"/>
                <a:cs typeface="Calibri" panose="020F0502020204030204" pitchFamily="34" charset="0"/>
              </a:rPr>
            </a:br>
            <a:endParaRPr dirty="0"/>
          </a:p>
        </p:txBody>
      </p:sp>
      <p:sp>
        <p:nvSpPr>
          <p:cNvPr id="335" name="Google Shape;335;p52"/>
          <p:cNvSpPr txBox="1">
            <a:spLocks noGrp="1"/>
          </p:cNvSpPr>
          <p:nvPr>
            <p:ph type="body" idx="1"/>
          </p:nvPr>
        </p:nvSpPr>
        <p:spPr>
          <a:xfrm>
            <a:off x="415599" y="1536633"/>
            <a:ext cx="11222219"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US" sz="3200" i="1" dirty="0">
                <a:latin typeface="Calibri" panose="020F0502020204030204" pitchFamily="34" charset="0"/>
                <a:cs typeface="Calibri" panose="020F0502020204030204" pitchFamily="34" charset="0"/>
              </a:rPr>
              <a:t>The Guidelines for Eliminating Discrimination and Denial of Services on the Basis of Race, Color, National Origin, Sex, and Handicap in Vocational Education Programs </a:t>
            </a:r>
            <a:r>
              <a:rPr 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hlinkClick r:id="rId3"/>
              </a:rPr>
              <a:t>See 34 CFR, Part 100, Appendix B</a:t>
            </a:r>
            <a:r>
              <a:rPr lang="en-US" sz="3200" dirty="0">
                <a:latin typeface="Calibri" panose="020F0502020204030204" pitchFamily="34" charset="0"/>
                <a:cs typeface="Calibri" panose="020F0502020204030204" pitchFamily="34" charset="0"/>
              </a:rPr>
              <a:t>)</a:t>
            </a:r>
          </a:p>
          <a:p>
            <a:pPr marL="0" indent="0">
              <a:lnSpc>
                <a:spcPct val="100000"/>
              </a:lnSpc>
              <a:buNone/>
            </a:pPr>
            <a:endParaRPr lang="en-US" sz="1200" dirty="0">
              <a:latin typeface="Calibri" panose="020F0502020204030204" pitchFamily="34" charset="0"/>
              <a:cs typeface="Calibri" panose="020F0502020204030204" pitchFamily="34" charset="0"/>
            </a:endParaRPr>
          </a:p>
          <a:p>
            <a:pPr marL="457200" indent="-4572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Title VI of the Civil Rights Act of 1964</a:t>
            </a:r>
          </a:p>
          <a:p>
            <a:pPr marL="457200" indent="-4572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Title IX of the Education Amendments of 1972</a:t>
            </a:r>
          </a:p>
          <a:p>
            <a:pPr marL="457200" indent="-4572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Section 504 of the Rehabilitation Act of 1973</a:t>
            </a:r>
          </a:p>
          <a:p>
            <a:pPr marL="457200" indent="-4572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Title II of the Americans with Disabilities Act of 1990</a:t>
            </a:r>
          </a:p>
          <a:p>
            <a:pPr marL="457200" indent="-457200">
              <a:lnSpc>
                <a:spcPct val="100000"/>
              </a:lnSpc>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0" indent="0">
              <a:lnSpc>
                <a:spcPct val="100000"/>
              </a:lnSpc>
              <a:buNone/>
            </a:pPr>
            <a:endParaRPr lang="en-US" sz="3200" dirty="0">
              <a:latin typeface="Calibri" panose="020F0502020204030204" pitchFamily="34" charset="0"/>
              <a:cs typeface="Calibri" panose="020F0502020204030204" pitchFamily="34" charset="0"/>
            </a:endParaRPr>
          </a:p>
          <a:p>
            <a:pPr marL="0" indent="0">
              <a:lnSpc>
                <a:spcPct val="100000"/>
              </a:lnSpc>
              <a:buNone/>
            </a:pPr>
            <a:endParaRPr lang="en-US" sz="3200" dirty="0">
              <a:latin typeface="Calibri" panose="020F0502020204030204" pitchFamily="34" charset="0"/>
              <a:cs typeface="Calibri" panose="020F0502020204030204" pitchFamily="34" charset="0"/>
            </a:endParaRPr>
          </a:p>
          <a:p>
            <a:pPr marL="0" indent="0">
              <a:lnSpc>
                <a:spcPct val="100000"/>
              </a:lnSpc>
              <a:buNone/>
            </a:pPr>
            <a:endParaRPr lang="en-US" sz="3200" dirty="0">
              <a:latin typeface="Calibri" panose="020F0502020204030204" pitchFamily="34" charset="0"/>
              <a:cs typeface="Calibri" panose="020F0502020204030204" pitchFamily="34" charset="0"/>
            </a:endParaRPr>
          </a:p>
          <a:p>
            <a:pPr marL="0" indent="0">
              <a:lnSpc>
                <a:spcPct val="100000"/>
              </a:lnSpc>
              <a:buNone/>
            </a:pPr>
            <a:endParaRPr lang="en-US" sz="3200" dirty="0">
              <a:latin typeface="Calibri" panose="020F0502020204030204" pitchFamily="34" charset="0"/>
              <a:cs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pPr marL="0" indent="0">
              <a:lnSpc>
                <a:spcPct val="100000"/>
              </a:lnSpc>
              <a:buNone/>
            </a:pPr>
            <a:endParaRP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21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US" dirty="0"/>
              <a:t>Required Audit Components</a:t>
            </a:r>
            <a:endParaRPr dirty="0"/>
          </a:p>
        </p:txBody>
      </p:sp>
      <p:sp>
        <p:nvSpPr>
          <p:cNvPr id="335" name="Google Shape;335;p52"/>
          <p:cNvSpPr txBox="1">
            <a:spLocks noGrp="1"/>
          </p:cNvSpPr>
          <p:nvPr>
            <p:ph type="body" idx="1"/>
          </p:nvPr>
        </p:nvSpPr>
        <p:spPr>
          <a:xfrm>
            <a:off x="415599" y="1536633"/>
            <a:ext cx="11222219" cy="4555200"/>
          </a:xfrm>
          <a:prstGeom prst="rect">
            <a:avLst/>
          </a:prstGeom>
        </p:spPr>
        <p:txBody>
          <a:bodyPr spcFirstLastPara="1" vert="horz" wrap="square" lIns="121900" tIns="121900" rIns="121900" bIns="121900" rtlCol="0" anchor="t" anchorCtr="0">
            <a:noAutofit/>
          </a:bodyPr>
          <a:lstStyle/>
          <a:p>
            <a:pPr marR="0" algn="l"/>
            <a:r>
              <a:rPr lang="en-US" sz="3200" b="0" i="0" u="none" strike="noStrike" baseline="0" dirty="0">
                <a:solidFill>
                  <a:srgbClr val="000000"/>
                </a:solidFill>
                <a:latin typeface="Calibri" panose="020F0502020204030204" pitchFamily="34" charset="0"/>
              </a:rPr>
              <a:t>Administrative Requirements</a:t>
            </a:r>
          </a:p>
          <a:p>
            <a:pPr marR="0" algn="l"/>
            <a:r>
              <a:rPr lang="en-US" sz="3200" dirty="0">
                <a:solidFill>
                  <a:srgbClr val="000000"/>
                </a:solidFill>
                <a:latin typeface="Calibri" panose="020F0502020204030204" pitchFamily="34" charset="0"/>
              </a:rPr>
              <a:t>Site Location/Student Eligibility</a:t>
            </a:r>
          </a:p>
          <a:p>
            <a:pPr marR="0" algn="l"/>
            <a:r>
              <a:rPr lang="en-US" sz="3200" b="0" i="0" u="none" strike="noStrike" baseline="0" dirty="0">
                <a:solidFill>
                  <a:srgbClr val="000000"/>
                </a:solidFill>
                <a:latin typeface="Calibri" panose="020F0502020204030204" pitchFamily="34" charset="0"/>
              </a:rPr>
              <a:t>Recruitment of Students</a:t>
            </a:r>
          </a:p>
          <a:p>
            <a:pPr marR="0" algn="l"/>
            <a:r>
              <a:rPr lang="en-US" sz="3200" b="0" i="0" u="none" strike="noStrike" baseline="0" dirty="0">
                <a:solidFill>
                  <a:srgbClr val="000000"/>
                </a:solidFill>
                <a:latin typeface="Calibri" panose="020F0502020204030204" pitchFamily="34" charset="0"/>
              </a:rPr>
              <a:t>Access/Admission Requirements</a:t>
            </a:r>
          </a:p>
          <a:p>
            <a:pPr marR="0" algn="l"/>
            <a:r>
              <a:rPr lang="en-US" sz="3200" b="0" i="0" u="none" strike="noStrike" baseline="0" dirty="0">
                <a:solidFill>
                  <a:srgbClr val="000000"/>
                </a:solidFill>
                <a:latin typeface="Calibri" panose="020F0502020204030204" pitchFamily="34" charset="0"/>
              </a:rPr>
              <a:t>Counseling and Pre-Professional Program Requirements</a:t>
            </a:r>
          </a:p>
          <a:p>
            <a:pPr marR="0" algn="l"/>
            <a:r>
              <a:rPr lang="en-US" sz="3200" b="0" i="0" u="none" strike="noStrike" baseline="0" dirty="0">
                <a:solidFill>
                  <a:srgbClr val="000000"/>
                </a:solidFill>
                <a:latin typeface="Calibri" panose="020F0502020204030204" pitchFamily="34" charset="0"/>
              </a:rPr>
              <a:t>Work Study, Cooperative Education, and Job Placement</a:t>
            </a:r>
          </a:p>
          <a:p>
            <a:pPr marR="0" algn="l"/>
            <a:r>
              <a:rPr lang="en-US" sz="3200" b="0" i="0" u="none" strike="noStrike" baseline="0" dirty="0">
                <a:solidFill>
                  <a:srgbClr val="000000"/>
                </a:solidFill>
                <a:latin typeface="Calibri" panose="020F0502020204030204" pitchFamily="34" charset="0"/>
              </a:rPr>
              <a:t>Students with Disabilities</a:t>
            </a:r>
          </a:p>
          <a:p>
            <a:pPr marR="0" algn="l"/>
            <a:r>
              <a:rPr lang="en-US" sz="3200" b="0" i="0" u="none" strike="noStrike" baseline="0" dirty="0">
                <a:solidFill>
                  <a:srgbClr val="000000"/>
                </a:solidFill>
                <a:latin typeface="Calibri" panose="020F0502020204030204" pitchFamily="34" charset="0"/>
              </a:rPr>
              <a:t>Employment Practices</a:t>
            </a:r>
          </a:p>
          <a:p>
            <a:pPr marR="0" algn="l"/>
            <a:r>
              <a:rPr lang="en-US" sz="3200" b="0" i="0" u="none" strike="noStrike" baseline="0" dirty="0">
                <a:solidFill>
                  <a:srgbClr val="000000"/>
                </a:solidFill>
                <a:latin typeface="Calibri" panose="020F0502020204030204" pitchFamily="34" charset="0"/>
              </a:rPr>
              <a:t>Student Financial Assistance</a:t>
            </a:r>
          </a:p>
          <a:p>
            <a:pPr marR="0" algn="l"/>
            <a:r>
              <a:rPr lang="en-US" sz="3200" b="0" i="0" u="none" strike="noStrike" baseline="0" dirty="0">
                <a:solidFill>
                  <a:srgbClr val="000000"/>
                </a:solidFill>
                <a:latin typeface="Calibri" panose="020F0502020204030204" pitchFamily="34" charset="0"/>
              </a:rPr>
              <a:t>Facilities</a:t>
            </a:r>
          </a:p>
          <a:p>
            <a:pPr marL="0" indent="0">
              <a:lnSpc>
                <a:spcPct val="100000"/>
              </a:lnSpc>
              <a:buNone/>
            </a:pPr>
            <a:endParaRP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742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US" dirty="0"/>
              <a:t>For More Information</a:t>
            </a:r>
            <a:endParaRPr dirty="0"/>
          </a:p>
        </p:txBody>
      </p:sp>
      <p:sp>
        <p:nvSpPr>
          <p:cNvPr id="335" name="Google Shape;335;p52"/>
          <p:cNvSpPr txBox="1">
            <a:spLocks noGrp="1"/>
          </p:cNvSpPr>
          <p:nvPr>
            <p:ph type="body" idx="1"/>
          </p:nvPr>
        </p:nvSpPr>
        <p:spPr>
          <a:xfrm>
            <a:off x="415599" y="1536633"/>
            <a:ext cx="11360800" cy="4555200"/>
          </a:xfrm>
          <a:prstGeom prst="rect">
            <a:avLst/>
          </a:prstGeom>
        </p:spPr>
        <p:txBody>
          <a:bodyPr spcFirstLastPara="1" vert="horz" wrap="square" lIns="121900" tIns="121900" rIns="121900" bIns="121900" rtlCol="0" anchor="t" anchorCtr="0">
            <a:noAutofit/>
          </a:bodyPr>
          <a:lstStyle/>
          <a:p>
            <a:pPr marL="457200" indent="-457200">
              <a:lnSpc>
                <a:spcPct val="100000"/>
              </a:lnSpc>
            </a:pPr>
            <a:r>
              <a:rPr lang="en-US" dirty="0">
                <a:hlinkClick r:id="rId3"/>
              </a:rPr>
              <a:t>Kansas Civil Rights for Schools Page</a:t>
            </a:r>
            <a:endParaRPr lang="en-US" dirty="0"/>
          </a:p>
          <a:p>
            <a:pPr marL="457200" indent="-457200">
              <a:lnSpc>
                <a:spcPct val="100000"/>
              </a:lnSpc>
            </a:pPr>
            <a:endParaRPr lang="en-US" dirty="0"/>
          </a:p>
          <a:p>
            <a:pPr marL="457200" indent="-457200">
              <a:lnSpc>
                <a:spcPct val="100000"/>
              </a:lnSpc>
            </a:pPr>
            <a:r>
              <a:rPr lang="en-US" dirty="0">
                <a:hlinkClick r:id="rId4"/>
              </a:rPr>
              <a:t>Kansas Civil Rights Audit Program Guide</a:t>
            </a:r>
            <a:endParaRPr lang="en-US" dirty="0"/>
          </a:p>
          <a:p>
            <a:pPr marL="457200" indent="-457200">
              <a:lnSpc>
                <a:spcPct val="100000"/>
              </a:lnSpc>
            </a:pPr>
            <a:endParaRPr lang="en-US" dirty="0"/>
          </a:p>
          <a:p>
            <a:pPr marL="457200" indent="-457200">
              <a:lnSpc>
                <a:spcPct val="100000"/>
              </a:lnSpc>
            </a:pPr>
            <a:r>
              <a:rPr lang="en-US" dirty="0">
                <a:hlinkClick r:id="rId5"/>
              </a:rPr>
              <a:t>Kansas Secondary Civil Rights Self-Review</a:t>
            </a: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r>
              <a:rPr lang="en-US" dirty="0"/>
              <a:t>Andy Ewing: </a:t>
            </a:r>
            <a:r>
              <a:rPr lang="en-US" dirty="0">
                <a:hlinkClick r:id="rId6"/>
              </a:rPr>
              <a:t>aewing@ksde.org</a:t>
            </a:r>
            <a:r>
              <a:rPr lang="en-US" dirty="0"/>
              <a:t> or 785-296-3860</a:t>
            </a:r>
          </a:p>
          <a:p>
            <a:pPr marL="0" indent="0">
              <a:lnSpc>
                <a:spcPct val="100000"/>
              </a:lnSpc>
              <a:buNone/>
            </a:pPr>
            <a:r>
              <a:rPr lang="en-US" dirty="0"/>
              <a:t> </a:t>
            </a:r>
          </a:p>
        </p:txBody>
      </p:sp>
      <p:pic>
        <p:nvPicPr>
          <p:cNvPr id="3" name="Picture 2">
            <a:extLst>
              <a:ext uri="{FF2B5EF4-FFF2-40B4-BE49-F238E27FC236}">
                <a16:creationId xmlns:a16="http://schemas.microsoft.com/office/drawing/2014/main" id="{48CA5FE9-53AA-A4B5-70C9-765149723D22}"/>
              </a:ext>
            </a:extLst>
          </p:cNvPr>
          <p:cNvPicPr>
            <a:picLocks noChangeAspect="1"/>
          </p:cNvPicPr>
          <p:nvPr/>
        </p:nvPicPr>
        <p:blipFill>
          <a:blip r:embed="rId7"/>
          <a:stretch>
            <a:fillRect/>
          </a:stretch>
        </p:blipFill>
        <p:spPr>
          <a:xfrm>
            <a:off x="9294164" y="2302933"/>
            <a:ext cx="1511300" cy="1511300"/>
          </a:xfrm>
          <a:prstGeom prst="rect">
            <a:avLst/>
          </a:prstGeom>
        </p:spPr>
      </p:pic>
    </p:spTree>
    <p:extLst>
      <p:ext uri="{BB962C8B-B14F-4D97-AF65-F5344CB8AC3E}">
        <p14:creationId xmlns:p14="http://schemas.microsoft.com/office/powerpoint/2010/main" val="2965784425"/>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8BCC15-947C-5549-8298-5CFE38B650F1}">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89B7C9180604BB2D7C19F63BFA994" ma:contentTypeVersion="9" ma:contentTypeDescription="Create a new document." ma:contentTypeScope="" ma:versionID="52a7f7417ca35d7ce000b18f4f13c91a">
  <xsd:schema xmlns:xsd="http://www.w3.org/2001/XMLSchema" xmlns:xs="http://www.w3.org/2001/XMLSchema" xmlns:p="http://schemas.microsoft.com/office/2006/metadata/properties" xmlns:ns3="7b849a18-c465-4b0c-acc7-d18d4cf519c5" xmlns:ns4="698bd699-690a-4bf2-8306-7e61d2028039" targetNamespace="http://schemas.microsoft.com/office/2006/metadata/properties" ma:root="true" ma:fieldsID="555f5fbaf4c88e1ac206231ab94eb9a2" ns3:_="" ns4:_="">
    <xsd:import namespace="7b849a18-c465-4b0c-acc7-d18d4cf519c5"/>
    <xsd:import namespace="698bd699-690a-4bf2-8306-7e61d202803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SearchProperties"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49a18-c465-4b0c-acc7-d18d4cf519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8bd699-690a-4bf2-8306-7e61d20280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b849a18-c465-4b0c-acc7-d18d4cf519c5" xsi:nil="true"/>
  </documentManagement>
</p:properties>
</file>

<file path=customXml/itemProps1.xml><?xml version="1.0" encoding="utf-8"?>
<ds:datastoreItem xmlns:ds="http://schemas.openxmlformats.org/officeDocument/2006/customXml" ds:itemID="{84991CA1-0485-4AF1-8C1F-5391C4EC536C}">
  <ds:schemaRefs>
    <ds:schemaRef ds:uri="698bd699-690a-4bf2-8306-7e61d2028039"/>
    <ds:schemaRef ds:uri="7b849a18-c465-4b0c-acc7-d18d4cf519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www.w3.org/XML/1998/namespace"/>
    <ds:schemaRef ds:uri="http://purl.org/dc/dcmitype/"/>
    <ds:schemaRef ds:uri="698bd699-690a-4bf2-8306-7e61d2028039"/>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terms/"/>
    <ds:schemaRef ds:uri="7b849a18-c465-4b0c-acc7-d18d4cf519c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29</TotalTime>
  <Words>214</Words>
  <Application>Microsoft Macintosh PowerPoint</Application>
  <PresentationFormat>Widescreen</PresentationFormat>
  <Paragraphs>43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Open Sans Semibold</vt:lpstr>
      <vt:lpstr>Arial</vt:lpstr>
      <vt:lpstr>Open Sans Light</vt:lpstr>
      <vt:lpstr>Custom Design</vt:lpstr>
      <vt:lpstr> Kansas Secondary CTE Civil Rights Audit Requirements </vt:lpstr>
      <vt:lpstr>How are districts selected? </vt:lpstr>
      <vt:lpstr>Statutory/Regulatory Requirements: </vt:lpstr>
      <vt:lpstr>Required Audit Components</vt:lpstr>
      <vt:lpstr>For More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Andy Ewing</cp:lastModifiedBy>
  <cp:revision>5</cp:revision>
  <dcterms:created xsi:type="dcterms:W3CDTF">2017-11-21T21:33:09Z</dcterms:created>
  <dcterms:modified xsi:type="dcterms:W3CDTF">2023-08-25T19:55:42Z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0x0101009C589B7C9180604BB2D7C19F63BFA994</vt:lpwstr>
  </property>
</Properties>
</file>