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823" r:id="rId2"/>
    <p:sldMasterId id="2147483835" r:id="rId3"/>
    <p:sldMasterId id="2147483851" r:id="rId4"/>
    <p:sldMasterId id="2147483884" r:id="rId5"/>
  </p:sldMasterIdLst>
  <p:notesMasterIdLst>
    <p:notesMasterId r:id="rId28"/>
  </p:notesMasterIdLst>
  <p:handoutMasterIdLst>
    <p:handoutMasterId r:id="rId29"/>
  </p:handoutMasterIdLst>
  <p:sldIdLst>
    <p:sldId id="261" r:id="rId6"/>
    <p:sldId id="994" r:id="rId7"/>
    <p:sldId id="1001" r:id="rId8"/>
    <p:sldId id="1002" r:id="rId9"/>
    <p:sldId id="270" r:id="rId10"/>
    <p:sldId id="1003" r:id="rId11"/>
    <p:sldId id="1005" r:id="rId12"/>
    <p:sldId id="1004" r:id="rId13"/>
    <p:sldId id="288" r:id="rId14"/>
    <p:sldId id="257" r:id="rId15"/>
    <p:sldId id="1228" r:id="rId16"/>
    <p:sldId id="1229" r:id="rId17"/>
    <p:sldId id="1230" r:id="rId18"/>
    <p:sldId id="1231" r:id="rId19"/>
    <p:sldId id="1232" r:id="rId20"/>
    <p:sldId id="1233" r:id="rId21"/>
    <p:sldId id="1234" r:id="rId22"/>
    <p:sldId id="1235" r:id="rId23"/>
    <p:sldId id="1227" r:id="rId24"/>
    <p:sldId id="1226" r:id="rId25"/>
    <p:sldId id="1236" r:id="rId26"/>
    <p:sldId id="279" r:id="rId27"/>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L. Kahler" initials="DL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651"/>
    <a:srgbClr val="C2DF87"/>
    <a:srgbClr val="40B4E5"/>
    <a:srgbClr val="D25627"/>
    <a:srgbClr val="E57D3C"/>
    <a:srgbClr val="8E88A3"/>
    <a:srgbClr val="8B1C40"/>
    <a:srgbClr val="F6323E"/>
    <a:srgbClr val="C126B8"/>
    <a:srgbClr val="430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4545" autoAdjust="0"/>
    <p:restoredTop sz="87287" autoAdjust="0"/>
  </p:normalViewPr>
  <p:slideViewPr>
    <p:cSldViewPr>
      <p:cViewPr varScale="1">
        <p:scale>
          <a:sx n="162" d="100"/>
          <a:sy n="162" d="100"/>
        </p:scale>
        <p:origin x="592" y="200"/>
      </p:cViewPr>
      <p:guideLst>
        <p:guide orient="horz" pos="2160"/>
        <p:guide pos="3840"/>
      </p:guideLst>
    </p:cSldViewPr>
  </p:slideViewPr>
  <p:outlineViewPr>
    <p:cViewPr>
      <p:scale>
        <a:sx n="33" d="100"/>
        <a:sy n="33" d="100"/>
      </p:scale>
      <p:origin x="0" y="-4928"/>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7" d="100"/>
          <a:sy n="67" d="100"/>
        </p:scale>
        <p:origin x="-316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FAFBE-49B9-475A-8DB2-C181CF1E5328}" type="datetimeFigureOut">
              <a:rPr lang="en-US" smtClean="0"/>
              <a:t>12/9/2019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50882-0C4F-47F7-BEBE-6C7FE948EBC3}" type="slidenum">
              <a:rPr lang="en-US" smtClean="0"/>
              <a:t>‹#›</a:t>
            </a:fld>
            <a:endParaRPr lang="en-US" dirty="0"/>
          </a:p>
        </p:txBody>
      </p:sp>
    </p:spTree>
    <p:extLst>
      <p:ext uri="{BB962C8B-B14F-4D97-AF65-F5344CB8AC3E}">
        <p14:creationId xmlns:p14="http://schemas.microsoft.com/office/powerpoint/2010/main" val="395282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583B0-7748-405D-BCDF-4A261B3F049B}" type="datetimeFigureOut">
              <a:rPr lang="en-US" smtClean="0"/>
              <a:t>12/9/2019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C64E8-45BE-4474-B3AA-B6DEBEC91A50}" type="slidenum">
              <a:rPr lang="en-US" smtClean="0"/>
              <a:t>‹#›</a:t>
            </a:fld>
            <a:endParaRPr lang="en-US" dirty="0"/>
          </a:p>
        </p:txBody>
      </p:sp>
    </p:spTree>
    <p:extLst>
      <p:ext uri="{BB962C8B-B14F-4D97-AF65-F5344CB8AC3E}">
        <p14:creationId xmlns:p14="http://schemas.microsoft.com/office/powerpoint/2010/main" val="195142460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760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218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56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518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u="non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A84229-6074-234E-A33F-2769B5DEA9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0600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8B449-3EE6-F940-A288-ACF336697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6329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803400"/>
            <a:ext cx="121920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solidFill>
                  <a:prstClr val="black"/>
                </a:solidFill>
                <a:latin typeface="Arial"/>
              </a:rPr>
              <a:pPr/>
              <a:t>‹#›</a:t>
            </a:fld>
            <a:endParaRPr lang="en-US" dirty="0">
              <a:solidFill>
                <a:prstClr val="black"/>
              </a:solidFill>
              <a:latin typeface="Arial"/>
            </a:endParaRPr>
          </a:p>
        </p:txBody>
      </p:sp>
      <p:sp>
        <p:nvSpPr>
          <p:cNvPr id="9" name="TextBox 8"/>
          <p:cNvSpPr txBox="1"/>
          <p:nvPr/>
        </p:nvSpPr>
        <p:spPr>
          <a:xfrm>
            <a:off x="9428261" y="6454268"/>
            <a:ext cx="939680" cy="235898"/>
          </a:xfrm>
          <a:prstGeom prst="rect">
            <a:avLst/>
          </a:prstGeom>
          <a:noFill/>
        </p:spPr>
        <p:txBody>
          <a:bodyPr wrap="none" rtlCol="0">
            <a:spAutoFit/>
          </a:bodyPr>
          <a:lstStyle/>
          <a:p>
            <a:pPr algn="r"/>
            <a:r>
              <a:rPr lang="en-US" sz="933" i="1" dirty="0">
                <a:solidFill>
                  <a:prstClr val="black"/>
                </a:solidFill>
                <a:latin typeface="Arial"/>
              </a:rPr>
              <a:t>www.ksde.org</a:t>
            </a:r>
          </a:p>
        </p:txBody>
      </p:sp>
      <p:sp>
        <p:nvSpPr>
          <p:cNvPr id="2" name="Title 1"/>
          <p:cNvSpPr>
            <a:spLocks noGrp="1"/>
          </p:cNvSpPr>
          <p:nvPr>
            <p:ph type="ctrTitle"/>
          </p:nvPr>
        </p:nvSpPr>
        <p:spPr>
          <a:xfrm>
            <a:off x="3352801" y="1905000"/>
            <a:ext cx="8635999" cy="2336800"/>
          </a:xfrm>
        </p:spPr>
        <p:txBody>
          <a:bodyPr wrap="square" lIns="457200" anchor="b">
            <a:no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454400" y="4343400"/>
            <a:ext cx="8534416" cy="965200"/>
          </a:xfrm>
          <a:prstGeom prst="rect">
            <a:avLst/>
          </a:prstGeom>
        </p:spPr>
        <p:txBody>
          <a:bodyPr anchor="ctr">
            <a:normAutofit/>
          </a:bodyPr>
          <a:lstStyle>
            <a:lvl1pPr marL="0" indent="0" algn="l">
              <a:buNone/>
              <a:defRPr sz="32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0040"/>
            <a:ext cx="3836264" cy="621792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145" y="1315720"/>
            <a:ext cx="3173671" cy="48768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5701" y="5702815"/>
            <a:ext cx="1409432" cy="1097280"/>
          </a:xfrm>
          <a:prstGeom prst="rect">
            <a:avLst/>
          </a:prstGeom>
        </p:spPr>
      </p:pic>
    </p:spTree>
    <p:extLst>
      <p:ext uri="{BB962C8B-B14F-4D97-AF65-F5344CB8AC3E}">
        <p14:creationId xmlns:p14="http://schemas.microsoft.com/office/powerpoint/2010/main" val="8724408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Tree>
    <p:extLst>
      <p:ext uri="{BB962C8B-B14F-4D97-AF65-F5344CB8AC3E}">
        <p14:creationId xmlns:p14="http://schemas.microsoft.com/office/powerpoint/2010/main" val="13039705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2" name="TextBox 11"/>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grpSp>
        <p:nvGrpSpPr>
          <p:cNvPr id="15" name="Group 14"/>
          <p:cNvGrpSpPr/>
          <p:nvPr userDrawn="1"/>
        </p:nvGrpSpPr>
        <p:grpSpPr>
          <a:xfrm>
            <a:off x="0" y="6100075"/>
            <a:ext cx="12192000" cy="307778"/>
            <a:chOff x="0" y="4574984"/>
            <a:chExt cx="9144000" cy="230834"/>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7" name="TextBox 16"/>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37317279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3" name="TextBox 12"/>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7" name="Content Placeholder 6"/>
          <p:cNvSpPr>
            <a:spLocks noGrp="1"/>
          </p:cNvSpPr>
          <p:nvPr>
            <p:ph sz="quarter" idx="11"/>
          </p:nvPr>
        </p:nvSpPr>
        <p:spPr>
          <a:xfrm>
            <a:off x="250901" y="279400"/>
            <a:ext cx="11690201" cy="599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28311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grpSp>
        <p:nvGrpSpPr>
          <p:cNvPr id="21" name="Group 20"/>
          <p:cNvGrpSpPr/>
          <p:nvPr userDrawn="1"/>
        </p:nvGrpSpPr>
        <p:grpSpPr>
          <a:xfrm>
            <a:off x="0" y="6100075"/>
            <a:ext cx="12192000" cy="307778"/>
            <a:chOff x="0" y="4574984"/>
            <a:chExt cx="9144000" cy="230834"/>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4" name="TextBox 23"/>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
        <p:nvSpPr>
          <p:cNvPr id="25" name="Title 1"/>
          <p:cNvSpPr>
            <a:spLocks noGrp="1"/>
          </p:cNvSpPr>
          <p:nvPr>
            <p:ph type="title"/>
          </p:nvPr>
        </p:nvSpPr>
        <p:spPr>
          <a:xfrm>
            <a:off x="406400" y="1"/>
            <a:ext cx="11480800" cy="787399"/>
          </a:xfrm>
        </p:spPr>
        <p:txBody>
          <a:bodyPr/>
          <a:lstStyle/>
          <a:p>
            <a:r>
              <a:rPr lang="en-US" dirty="0"/>
              <a:t>Click to edit Master title style</a:t>
            </a:r>
          </a:p>
        </p:txBody>
      </p:sp>
    </p:spTree>
    <p:extLst>
      <p:ext uri="{BB962C8B-B14F-4D97-AF65-F5344CB8AC3E}">
        <p14:creationId xmlns:p14="http://schemas.microsoft.com/office/powerpoint/2010/main" val="20650160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25" name="Title 1"/>
          <p:cNvSpPr>
            <a:spLocks noGrp="1"/>
          </p:cNvSpPr>
          <p:nvPr>
            <p:ph type="title"/>
          </p:nvPr>
        </p:nvSpPr>
        <p:spPr>
          <a:xfrm>
            <a:off x="406400" y="1"/>
            <a:ext cx="11480800" cy="787399"/>
          </a:xfrm>
        </p:spPr>
        <p:txBody>
          <a:bodyPr/>
          <a:lstStyle/>
          <a:p>
            <a:r>
              <a:rPr lang="en-US" dirty="0"/>
              <a:t>Click to edit Master title style</a:t>
            </a:r>
          </a:p>
        </p:txBody>
      </p:sp>
      <p:sp>
        <p:nvSpPr>
          <p:cNvPr id="13" name="Rectangle 12"/>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4" name="TextBox 13"/>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41846636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grpSp>
        <p:nvGrpSpPr>
          <p:cNvPr id="18" name="Group 17"/>
          <p:cNvGrpSpPr/>
          <p:nvPr userDrawn="1"/>
        </p:nvGrpSpPr>
        <p:grpSpPr>
          <a:xfrm>
            <a:off x="0" y="6100075"/>
            <a:ext cx="12192000" cy="307778"/>
            <a:chOff x="0" y="4574984"/>
            <a:chExt cx="9144000" cy="230834"/>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0" name="TextBox 19"/>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28624878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19" name="Rectangle 18"/>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9CFF1A"/>
              </a:solidFill>
              <a:latin typeface="Arial"/>
            </a:endParaRPr>
          </a:p>
        </p:txBody>
      </p:sp>
      <p:sp>
        <p:nvSpPr>
          <p:cNvPr id="20" name="TextBox 19"/>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11747850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59886"/>
            <a:ext cx="11582400" cy="656591"/>
          </a:xfrm>
        </p:spPr>
        <p:txBody>
          <a:bodyPr wrap="square">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0" name="Rectangle 19"/>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Box 20"/>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
        <p:nvSpPr>
          <p:cNvPr id="22" name="TextBox 21"/>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2289529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12/9/2019</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2540477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12/9/2019</a:t>
            </a:fld>
            <a:endParaRPr lang="en-US" sz="180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193800"/>
            <a:ext cx="11582400" cy="4830763"/>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676358" indent="-457189">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06400" y="1"/>
            <a:ext cx="11582400" cy="1198561"/>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5144606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12/9/2019</a:t>
            </a:fld>
            <a:endParaRPr lang="en-US" sz="180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12/9/2019</a:t>
            </a:fld>
            <a:endParaRPr lang="en-US" sz="180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12/9/2019</a:t>
            </a:fld>
            <a:endParaRPr lang="en-US" sz="180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12/9/2019</a:t>
            </a:fld>
            <a:endParaRPr lang="en-US" sz="1800">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defTabSz="914400"/>
            <a:endParaRPr lang="en-US" sz="180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12/9/2019</a:t>
            </a:fld>
            <a:endParaRPr lang="en-US" sz="180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defTabSz="914400"/>
            <a:endParaRPr lang="en-US" sz="180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12/9/2019</a:t>
            </a:fld>
            <a:endParaRPr lang="en-US" sz="1800">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defTabSz="914400"/>
            <a:endParaRPr lang="en-US" sz="180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12/9/2019</a:t>
            </a:fld>
            <a:endParaRPr lang="en-US" sz="180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12/9/2019</a:t>
            </a:fld>
            <a:endParaRPr lang="en-US" sz="180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12/9/2019</a:t>
            </a:fld>
            <a:endParaRPr lang="en-US" sz="180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12/9/2019</a:t>
            </a:fld>
            <a:endParaRPr lang="en-US" sz="180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041222"/>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9" name="TextBox 8"/>
          <p:cNvSpPr txBox="1"/>
          <p:nvPr userDrawn="1"/>
        </p:nvSpPr>
        <p:spPr>
          <a:xfrm>
            <a:off x="10820400" y="5969000"/>
            <a:ext cx="1371600" cy="307777"/>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13452558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12/9/2019</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229932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6823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285555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12/9/2019</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346144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086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628093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12/9/2019</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10926747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12/9/2019</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8393787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12/9/2019</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6362263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1767070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041222"/>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1" name="TextBox 10"/>
          <p:cNvSpPr txBox="1"/>
          <p:nvPr userDrawn="1"/>
        </p:nvSpPr>
        <p:spPr>
          <a:xfrm>
            <a:off x="9631680" y="5969000"/>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33906577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532004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2960770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0613732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12/9/2019</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4531613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noChangeAspect="1"/>
          </p:cNvSpPr>
          <p:nvPr>
            <p:ph type="ctrTitle" hasCustomPrompt="1"/>
          </p:nvPr>
        </p:nvSpPr>
        <p:spPr>
          <a:xfrm>
            <a:off x="4354285" y="945045"/>
            <a:ext cx="6362379" cy="2743291"/>
          </a:xfrm>
        </p:spPr>
        <p:txBody>
          <a:bodyPr anchor="b" anchorCtr="0">
            <a:normAutofit/>
          </a:bodyPr>
          <a:lstStyle>
            <a:lvl1pPr>
              <a:defRPr b="1"/>
            </a:lvl1pPr>
          </a:lstStyle>
          <a:p>
            <a:r>
              <a:rPr lang="en-US" dirty="0"/>
              <a:t>CLICK TO EDIT MASTER TITLE STYLE</a:t>
            </a:r>
          </a:p>
        </p:txBody>
      </p:sp>
      <p:sp>
        <p:nvSpPr>
          <p:cNvPr id="3" name="Subtitle 2"/>
          <p:cNvSpPr>
            <a:spLocks noGrp="1" noChangeAspect="1"/>
          </p:cNvSpPr>
          <p:nvPr>
            <p:ph type="subTitle" idx="1"/>
          </p:nvPr>
        </p:nvSpPr>
        <p:spPr>
          <a:xfrm>
            <a:off x="4354285" y="3863870"/>
            <a:ext cx="6362379" cy="1184087"/>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6B1562E-A5C8-9F43-9794-799EA76A6F53}" type="datetimeFigureOut">
              <a:rPr lang="en-US" smtClean="0"/>
              <a:t>12/9/2019</a:t>
            </a:fld>
            <a:endParaRPr lang="en-US"/>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a:p>
        </p:txBody>
      </p:sp>
      <p:sp>
        <p:nvSpPr>
          <p:cNvPr id="10" name="Rectangle 9"/>
          <p:cNvSpPr/>
          <p:nvPr userDrawn="1"/>
        </p:nvSpPr>
        <p:spPr>
          <a:xfrm>
            <a:off x="0" y="0"/>
            <a:ext cx="4165600"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nvGrpSpPr>
          <p:cNvPr id="11" name="Group 10"/>
          <p:cNvGrpSpPr/>
          <p:nvPr userDrawn="1"/>
        </p:nvGrpSpPr>
        <p:grpSpPr>
          <a:xfrm>
            <a:off x="10993305" y="11"/>
            <a:ext cx="724503" cy="1174568"/>
            <a:chOff x="8244978" y="8"/>
            <a:chExt cx="543377" cy="880926"/>
          </a:xfrm>
        </p:grpSpPr>
        <p:sp>
          <p:nvSpPr>
            <p:cNvPr id="12" name="Flowchart: Off-page Connector 11"/>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Tree>
    <p:extLst>
      <p:ext uri="{BB962C8B-B14F-4D97-AF65-F5344CB8AC3E}">
        <p14:creationId xmlns:p14="http://schemas.microsoft.com/office/powerpoint/2010/main" val="6002055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717682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4333797"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3" name="Picture Placeholder 12" title="Photo"/>
          <p:cNvSpPr>
            <a:spLocks noGrp="1"/>
          </p:cNvSpPr>
          <p:nvPr>
            <p:ph type="pic" sz="quarter" idx="13"/>
          </p:nvPr>
        </p:nvSpPr>
        <p:spPr>
          <a:xfrm>
            <a:off x="1" y="0"/>
            <a:ext cx="4332817" cy="6858000"/>
          </a:xfrm>
          <a:solidFill>
            <a:schemeClr val="tx2"/>
          </a:solidFill>
        </p:spPr>
        <p:txBody>
          <a:bodyPr lIns="457200" rIns="457200" anchor="ctr" anchorCtr="0"/>
          <a:lstStyle>
            <a:lvl1pPr>
              <a:defRPr>
                <a:noFill/>
              </a:defRPr>
            </a:lvl1pPr>
          </a:lstStyle>
          <a:p>
            <a:endParaRPr lang="en-US"/>
          </a:p>
        </p:txBody>
      </p:sp>
      <p:sp>
        <p:nvSpPr>
          <p:cNvPr id="2" name="Title 1"/>
          <p:cNvSpPr>
            <a:spLocks noGrp="1"/>
          </p:cNvSpPr>
          <p:nvPr>
            <p:ph type="title"/>
          </p:nvPr>
        </p:nvSpPr>
        <p:spPr>
          <a:xfrm>
            <a:off x="4426004" y="3085254"/>
            <a:ext cx="6900280" cy="3134573"/>
          </a:xfrm>
        </p:spPr>
        <p:txBody>
          <a:bodyPr anchor="t">
            <a:normAutofit/>
          </a:bodyPr>
          <a:lstStyle>
            <a:lvl1pPr algn="l">
              <a:defRPr sz="5333" b="1" cap="all"/>
            </a:lvl1pPr>
          </a:lstStyle>
          <a:p>
            <a:r>
              <a:rPr lang="en-US" dirty="0"/>
              <a:t>Click to edit Master title style</a:t>
            </a:r>
          </a:p>
        </p:txBody>
      </p:sp>
      <p:sp>
        <p:nvSpPr>
          <p:cNvPr id="3" name="Text Placeholder 2"/>
          <p:cNvSpPr>
            <a:spLocks noGrp="1"/>
          </p:cNvSpPr>
          <p:nvPr>
            <p:ph type="body" idx="1"/>
          </p:nvPr>
        </p:nvSpPr>
        <p:spPr>
          <a:xfrm>
            <a:off x="4426004" y="1585065"/>
            <a:ext cx="6900280" cy="1500187"/>
          </a:xfrm>
        </p:spPr>
        <p:txBody>
          <a:bodyPr anchor="b">
            <a:normAutofit/>
          </a:bodyPr>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B1562E-A5C8-9F43-9794-799EA76A6F53}" type="datetimeFigureOut">
              <a:rPr lang="en-US" smtClean="0"/>
              <a:t>12/9/2019</a:t>
            </a:fld>
            <a:endParaRPr lang="en-US"/>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a:p>
        </p:txBody>
      </p:sp>
      <p:grpSp>
        <p:nvGrpSpPr>
          <p:cNvPr id="9" name="Group 8"/>
          <p:cNvGrpSpPr/>
          <p:nvPr userDrawn="1"/>
        </p:nvGrpSpPr>
        <p:grpSpPr>
          <a:xfrm>
            <a:off x="10993305" y="11"/>
            <a:ext cx="724503" cy="1174568"/>
            <a:chOff x="8244978" y="8"/>
            <a:chExt cx="543377" cy="880926"/>
          </a:xfrm>
          <a:solidFill>
            <a:schemeClr val="tx2"/>
          </a:solidFill>
        </p:grpSpPr>
        <p:sp>
          <p:nvSpPr>
            <p:cNvPr id="10" name="Flowchart: Off-page Connector 9"/>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Tree>
    <p:extLst>
      <p:ext uri="{BB962C8B-B14F-4D97-AF65-F5344CB8AC3E}">
        <p14:creationId xmlns:p14="http://schemas.microsoft.com/office/powerpoint/2010/main" val="27344232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hoto + content">
    <p:spTree>
      <p:nvGrpSpPr>
        <p:cNvPr id="1" name=""/>
        <p:cNvGrpSpPr/>
        <p:nvPr/>
      </p:nvGrpSpPr>
      <p:grpSpPr>
        <a:xfrm>
          <a:off x="0" y="0"/>
          <a:ext cx="0" cy="0"/>
          <a:chOff x="0" y="0"/>
          <a:chExt cx="0" cy="0"/>
        </a:xfrm>
      </p:grpSpPr>
      <p:sp>
        <p:nvSpPr>
          <p:cNvPr id="7" name="Rectangle 6"/>
          <p:cNvSpPr/>
          <p:nvPr userDrawn="1"/>
        </p:nvSpPr>
        <p:spPr>
          <a:xfrm>
            <a:off x="0" y="0"/>
            <a:ext cx="4333797"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 name="Title 1"/>
          <p:cNvSpPr>
            <a:spLocks noGrp="1"/>
          </p:cNvSpPr>
          <p:nvPr>
            <p:ph type="title" hasCustomPrompt="1"/>
          </p:nvPr>
        </p:nvSpPr>
        <p:spPr>
          <a:xfrm>
            <a:off x="5675941" y="274638"/>
            <a:ext cx="5132932" cy="1630999"/>
          </a:xfrm>
        </p:spPr>
        <p:txBody>
          <a:bodyPr>
            <a:normAutofit/>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Kansas leads the world in the success of each student.</a:t>
            </a:r>
            <a:endParaRPr lang="en-US" dirty="0"/>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a:p>
        </p:txBody>
      </p:sp>
      <p:sp>
        <p:nvSpPr>
          <p:cNvPr id="5" name="Date Placeholder 4"/>
          <p:cNvSpPr>
            <a:spLocks noGrp="1"/>
          </p:cNvSpPr>
          <p:nvPr>
            <p:ph type="dt" sz="half" idx="12"/>
          </p:nvPr>
        </p:nvSpPr>
        <p:spPr/>
        <p:txBody>
          <a:bodyPr/>
          <a:lstStyle/>
          <a:p>
            <a:fld id="{A6B1562E-A5C8-9F43-9794-799EA76A6F53}" type="datetimeFigureOut">
              <a:rPr lang="en-US" smtClean="0"/>
              <a:pPr/>
              <a:t>12/9/2019</a:t>
            </a:fld>
            <a:endParaRPr lang="en-US"/>
          </a:p>
        </p:txBody>
      </p:sp>
      <p:sp>
        <p:nvSpPr>
          <p:cNvPr id="6" name="Picture Placeholder 12" title="Photo"/>
          <p:cNvSpPr>
            <a:spLocks noGrp="1"/>
          </p:cNvSpPr>
          <p:nvPr>
            <p:ph type="pic" sz="quarter" idx="13"/>
          </p:nvPr>
        </p:nvSpPr>
        <p:spPr>
          <a:xfrm>
            <a:off x="1" y="0"/>
            <a:ext cx="4332817" cy="6858000"/>
          </a:xfrm>
          <a:noFill/>
        </p:spPr>
        <p:txBody>
          <a:bodyPr lIns="457200" rIns="457200" anchor="ctr" anchorCtr="0"/>
          <a:lstStyle>
            <a:lvl1pPr>
              <a:defRPr>
                <a:noFill/>
              </a:defRPr>
            </a:lvl1pPr>
          </a:lstStyle>
          <a:p>
            <a:endParaRPr lang="en-US"/>
          </a:p>
        </p:txBody>
      </p:sp>
      <p:sp>
        <p:nvSpPr>
          <p:cNvPr id="9" name="Content Placeholder 8"/>
          <p:cNvSpPr>
            <a:spLocks noGrp="1"/>
          </p:cNvSpPr>
          <p:nvPr>
            <p:ph sz="quarter" idx="14"/>
          </p:nvPr>
        </p:nvSpPr>
        <p:spPr>
          <a:xfrm>
            <a:off x="4466167" y="2090058"/>
            <a:ext cx="6343651" cy="42662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10993305" y="11"/>
            <a:ext cx="724503" cy="1174568"/>
            <a:chOff x="8244978" y="8"/>
            <a:chExt cx="543377" cy="880926"/>
          </a:xfrm>
        </p:grpSpPr>
        <p:sp>
          <p:nvSpPr>
            <p:cNvPr id="11" name="Flowchart: Off-page Connector 10"/>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
        <p:nvSpPr>
          <p:cNvPr id="14" name="Picture Placeholder 13"/>
          <p:cNvSpPr>
            <a:spLocks noGrp="1" noChangeAspect="1"/>
          </p:cNvSpPr>
          <p:nvPr>
            <p:ph type="pic" sz="quarter" idx="15"/>
          </p:nvPr>
        </p:nvSpPr>
        <p:spPr>
          <a:xfrm>
            <a:off x="4466167" y="274639"/>
            <a:ext cx="1117600" cy="1143528"/>
          </a:xfrm>
          <a:solidFill>
            <a:schemeClr val="bg1"/>
          </a:solidFill>
        </p:spPr>
        <p:txBody>
          <a:bodyPr/>
          <a:lstStyle/>
          <a:p>
            <a:endParaRPr lang="en-US" dirty="0"/>
          </a:p>
        </p:txBody>
      </p:sp>
    </p:spTree>
    <p:extLst>
      <p:ext uri="{BB962C8B-B14F-4D97-AF65-F5344CB8AC3E}">
        <p14:creationId xmlns:p14="http://schemas.microsoft.com/office/powerpoint/2010/main" val="2809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martArt Layou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Kansas leads the world in the success of each student.</a:t>
            </a:r>
            <a:endParaRPr lang="en-US" dirty="0"/>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a:p>
        </p:txBody>
      </p:sp>
      <p:sp>
        <p:nvSpPr>
          <p:cNvPr id="5" name="Date Placeholder 4"/>
          <p:cNvSpPr>
            <a:spLocks noGrp="1"/>
          </p:cNvSpPr>
          <p:nvPr>
            <p:ph type="dt" sz="half" idx="12"/>
          </p:nvPr>
        </p:nvSpPr>
        <p:spPr>
          <a:xfrm>
            <a:off x="522513" y="6356351"/>
            <a:ext cx="2915667" cy="365125"/>
          </a:xfrm>
        </p:spPr>
        <p:txBody>
          <a:bodyPr/>
          <a:lstStyle/>
          <a:p>
            <a:fld id="{A6B1562E-A5C8-9F43-9794-799EA76A6F53}" type="datetimeFigureOut">
              <a:rPr lang="en-US" smtClean="0"/>
              <a:pPr/>
              <a:t>12/9/2019</a:t>
            </a:fld>
            <a:endParaRPr lang="en-US"/>
          </a:p>
        </p:txBody>
      </p:sp>
      <p:sp>
        <p:nvSpPr>
          <p:cNvPr id="7" name="SmartArt Placeholder 6"/>
          <p:cNvSpPr>
            <a:spLocks noGrp="1"/>
          </p:cNvSpPr>
          <p:nvPr>
            <p:ph type="dgm" sz="quarter" idx="13"/>
          </p:nvPr>
        </p:nvSpPr>
        <p:spPr>
          <a:xfrm>
            <a:off x="522514" y="11"/>
            <a:ext cx="10470791" cy="6259916"/>
          </a:xfrm>
        </p:spPr>
        <p:txBody>
          <a:bodyPr/>
          <a:lstStyle/>
          <a:p>
            <a:endParaRPr lang="en-US"/>
          </a:p>
        </p:txBody>
      </p:sp>
      <p:sp>
        <p:nvSpPr>
          <p:cNvPr id="11" name="Rectangle 10"/>
          <p:cNvSpPr/>
          <p:nvPr userDrawn="1"/>
        </p:nvSpPr>
        <p:spPr>
          <a:xfrm>
            <a:off x="1" y="0"/>
            <a:ext cx="245873" cy="68580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nvGrpSpPr>
          <p:cNvPr id="16" name="Group 15"/>
          <p:cNvGrpSpPr/>
          <p:nvPr userDrawn="1"/>
        </p:nvGrpSpPr>
        <p:grpSpPr>
          <a:xfrm>
            <a:off x="10993305" y="0"/>
            <a:ext cx="724503" cy="1174568"/>
            <a:chOff x="8244978" y="8"/>
            <a:chExt cx="543377" cy="880926"/>
          </a:xfrm>
          <a:solidFill>
            <a:schemeClr val="tx2"/>
          </a:solidFill>
        </p:grpSpPr>
        <p:sp>
          <p:nvSpPr>
            <p:cNvPr id="17" name="Flowchart: Off-page Connector 16"/>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Tree>
    <p:extLst>
      <p:ext uri="{BB962C8B-B14F-4D97-AF65-F5344CB8AC3E}">
        <p14:creationId xmlns:p14="http://schemas.microsoft.com/office/powerpoint/2010/main" val="39298495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martArt White Background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Kansas leads the world in the success of each student.</a:t>
            </a:r>
            <a:endParaRPr lang="en-US" dirty="0"/>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a:p>
        </p:txBody>
      </p:sp>
      <p:sp>
        <p:nvSpPr>
          <p:cNvPr id="5" name="Date Placeholder 4"/>
          <p:cNvSpPr>
            <a:spLocks noGrp="1"/>
          </p:cNvSpPr>
          <p:nvPr>
            <p:ph type="dt" sz="half" idx="12"/>
          </p:nvPr>
        </p:nvSpPr>
        <p:spPr>
          <a:xfrm>
            <a:off x="522513" y="6356351"/>
            <a:ext cx="2915667" cy="365125"/>
          </a:xfrm>
        </p:spPr>
        <p:txBody>
          <a:bodyPr/>
          <a:lstStyle/>
          <a:p>
            <a:fld id="{A6B1562E-A5C8-9F43-9794-799EA76A6F53}" type="datetimeFigureOut">
              <a:rPr lang="en-US" smtClean="0"/>
              <a:pPr/>
              <a:t>12/9/2019</a:t>
            </a:fld>
            <a:endParaRPr lang="en-US"/>
          </a:p>
        </p:txBody>
      </p:sp>
      <p:sp>
        <p:nvSpPr>
          <p:cNvPr id="7" name="SmartArt Placeholder 6"/>
          <p:cNvSpPr>
            <a:spLocks noGrp="1"/>
          </p:cNvSpPr>
          <p:nvPr>
            <p:ph type="dgm" sz="quarter" idx="13"/>
          </p:nvPr>
        </p:nvSpPr>
        <p:spPr>
          <a:xfrm>
            <a:off x="522514" y="11"/>
            <a:ext cx="10470791" cy="6259916"/>
          </a:xfrm>
        </p:spPr>
        <p:txBody>
          <a:bodyPr/>
          <a:lstStyle/>
          <a:p>
            <a:endParaRPr lang="en-US"/>
          </a:p>
        </p:txBody>
      </p:sp>
      <p:sp>
        <p:nvSpPr>
          <p:cNvPr id="11" name="Rectangle 10"/>
          <p:cNvSpPr/>
          <p:nvPr userDrawn="1"/>
        </p:nvSpPr>
        <p:spPr>
          <a:xfrm>
            <a:off x="1" y="0"/>
            <a:ext cx="245873"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nvGrpSpPr>
          <p:cNvPr id="16" name="Group 15"/>
          <p:cNvGrpSpPr/>
          <p:nvPr userDrawn="1"/>
        </p:nvGrpSpPr>
        <p:grpSpPr>
          <a:xfrm>
            <a:off x="10993305" y="11"/>
            <a:ext cx="724503" cy="1174568"/>
            <a:chOff x="8244978" y="8"/>
            <a:chExt cx="543377" cy="880926"/>
          </a:xfrm>
        </p:grpSpPr>
        <p:sp>
          <p:nvSpPr>
            <p:cNvPr id="17" name="Flowchart: Off-page Connector 16"/>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Tree>
    <p:extLst>
      <p:ext uri="{BB962C8B-B14F-4D97-AF65-F5344CB8AC3E}">
        <p14:creationId xmlns:p14="http://schemas.microsoft.com/office/powerpoint/2010/main" val="2211687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0" y="1600200"/>
            <a:ext cx="12192000" cy="27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 name="Title 1"/>
          <p:cNvSpPr>
            <a:spLocks noGrp="1"/>
          </p:cNvSpPr>
          <p:nvPr>
            <p:ph type="title" hasCustomPrompt="1"/>
          </p:nvPr>
        </p:nvSpPr>
        <p:spPr>
          <a:xfrm>
            <a:off x="2133601" y="1600200"/>
            <a:ext cx="10058411" cy="2743203"/>
          </a:xfrm>
          <a:noFill/>
        </p:spPr>
        <p:txBody>
          <a:bodyPr wrap="square" lIns="365760" rIns="274320" anchor="ctr" anchorCtr="0"/>
          <a:lstStyle>
            <a:lvl1pPr algn="l">
              <a:defRPr sz="5333"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57601" y="4343400"/>
            <a:ext cx="8534401" cy="914400"/>
          </a:xfrm>
          <a:prstGeom prst="rect">
            <a:avLst/>
          </a:prstGeom>
          <a:noFill/>
        </p:spPr>
        <p:txBody>
          <a:bodyPr rIns="274320" anchor="t"/>
          <a:lstStyle>
            <a:lvl1pPr marL="0" indent="0">
              <a:buNone/>
              <a:defRPr sz="2667" spc="40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7" name="TextBox 16"/>
          <p:cNvSpPr txBox="1"/>
          <p:nvPr/>
        </p:nvSpPr>
        <p:spPr>
          <a:xfrm>
            <a:off x="8256592" y="6446602"/>
            <a:ext cx="2106609" cy="235898"/>
          </a:xfrm>
          <a:prstGeom prst="rect">
            <a:avLst/>
          </a:prstGeom>
          <a:noFill/>
        </p:spPr>
        <p:txBody>
          <a:bodyPr wrap="square" rtlCol="0" anchor="b">
            <a:spAutoFit/>
          </a:bodyPr>
          <a:lstStyle/>
          <a:p>
            <a:pPr algn="r"/>
            <a:r>
              <a:rPr lang="en-US" sz="933" i="1" dirty="0">
                <a:solidFill>
                  <a:srgbClr val="FFFFFF">
                    <a:lumMod val="65000"/>
                  </a:srgbClr>
                </a:solidFill>
                <a:latin typeface="Arial"/>
              </a:rPr>
              <a:t>www.ksde.org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74" y="1193800"/>
            <a:ext cx="3066492" cy="463296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461000"/>
            <a:ext cx="1431235" cy="1097280"/>
          </a:xfrm>
          <a:prstGeom prst="rect">
            <a:avLst/>
          </a:prstGeom>
        </p:spPr>
      </p:pic>
    </p:spTree>
    <p:extLst>
      <p:ext uri="{BB962C8B-B14F-4D97-AF65-F5344CB8AC3E}">
        <p14:creationId xmlns:p14="http://schemas.microsoft.com/office/powerpoint/2010/main" val="30828232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p:txBody>
          <a:bodyPr>
            <a:normAutofit/>
          </a:bodyPr>
          <a:lstStyle>
            <a:lvl1pPr>
              <a:defRPr b="1"/>
            </a:lvl1pPr>
          </a:lstStyle>
          <a:p>
            <a:r>
              <a:rPr lang="en-US" dirty="0"/>
              <a:t>CLICK TO EDIT MASTER TITLE STYLE</a:t>
            </a:r>
          </a:p>
        </p:txBody>
      </p:sp>
      <p:sp>
        <p:nvSpPr>
          <p:cNvPr id="3" name="Content Placeholder 2"/>
          <p:cNvSpPr>
            <a:spLocks noGrp="1" noChangeAspect="1"/>
          </p:cNvSpPr>
          <p:nvPr>
            <p:ph sz="half" idx="1"/>
          </p:nvPr>
        </p:nvSpPr>
        <p:spPr>
          <a:xfrm>
            <a:off x="1157726" y="1600201"/>
            <a:ext cx="4836673"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noChangeAspect="1"/>
          </p:cNvSpPr>
          <p:nvPr>
            <p:ph sz="half" idx="2"/>
          </p:nvPr>
        </p:nvSpPr>
        <p:spPr>
          <a:xfrm>
            <a:off x="6197600" y="1600201"/>
            <a:ext cx="4611272"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B1562E-A5C8-9F43-9794-799EA76A6F53}" type="datetimeFigureOut">
              <a:rPr lang="en-US" smtClean="0"/>
              <a:t>12/9/2019</a:t>
            </a:fld>
            <a:endParaRPr lang="en-US"/>
          </a:p>
        </p:txBody>
      </p:sp>
      <p:sp>
        <p:nvSpPr>
          <p:cNvPr id="6" name="Footer Placeholder 5"/>
          <p:cNvSpPr>
            <a:spLocks noGrp="1"/>
          </p:cNvSpPr>
          <p:nvPr>
            <p:ph type="ftr" sz="quarter" idx="11"/>
          </p:nvPr>
        </p:nvSpPr>
        <p:spPr/>
        <p:txBody>
          <a:bodyPr/>
          <a:lstStyle/>
          <a:p>
            <a:r>
              <a:rPr lang="en-US" dirty="0"/>
              <a:t>Kansas leads the world in the success of each student.</a:t>
            </a:r>
          </a:p>
        </p:txBody>
      </p:sp>
      <p:sp>
        <p:nvSpPr>
          <p:cNvPr id="7" name="Slide Number Placeholder 6"/>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1990887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noChangeAspect="1"/>
          </p:cNvSpPr>
          <p:nvPr>
            <p:ph type="body" idx="1"/>
          </p:nvPr>
        </p:nvSpPr>
        <p:spPr>
          <a:xfrm>
            <a:off x="1157726" y="1535113"/>
            <a:ext cx="4838791" cy="639763"/>
          </a:xfrm>
        </p:spPr>
        <p:txBody>
          <a:bodyPr anchor="b">
            <a:noAutofit/>
          </a:bodyPr>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1157726" y="2174875"/>
            <a:ext cx="4838791" cy="3951288"/>
          </a:xfrm>
        </p:spPr>
        <p:txBody>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noChangeAspect="1"/>
          </p:cNvSpPr>
          <p:nvPr>
            <p:ph type="body" sz="quarter" idx="3"/>
          </p:nvPr>
        </p:nvSpPr>
        <p:spPr>
          <a:xfrm>
            <a:off x="6193369" y="1535113"/>
            <a:ext cx="4615504" cy="639763"/>
          </a:xfrm>
        </p:spPr>
        <p:txBody>
          <a:bodyPr anchor="b">
            <a:noAutofit/>
          </a:bodyPr>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noChangeAspect="1"/>
          </p:cNvSpPr>
          <p:nvPr>
            <p:ph sz="quarter" idx="4"/>
          </p:nvPr>
        </p:nvSpPr>
        <p:spPr>
          <a:xfrm>
            <a:off x="6193369" y="2174875"/>
            <a:ext cx="4615504" cy="3951288"/>
          </a:xfrm>
        </p:spPr>
        <p:txBody>
          <a:bodyPr/>
          <a:lstStyle>
            <a:lvl1pPr>
              <a:defRPr sz="2667"/>
            </a:lvl1pPr>
            <a:lvl2pPr>
              <a:defRPr sz="2400"/>
            </a:lvl2pPr>
            <a:lvl3pPr>
              <a:defRPr sz="2400"/>
            </a:lvl3pPr>
            <a:lvl4pPr>
              <a:defRPr sz="1867"/>
            </a:lvl4pPr>
            <a:lvl5pPr>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6B1562E-A5C8-9F43-9794-799EA76A6F53}" type="datetimeFigureOut">
              <a:rPr lang="en-US" smtClean="0"/>
              <a:t>12/9/2019</a:t>
            </a:fld>
            <a:endParaRPr lang="en-US"/>
          </a:p>
        </p:txBody>
      </p:sp>
      <p:sp>
        <p:nvSpPr>
          <p:cNvPr id="8" name="Footer Placeholder 7"/>
          <p:cNvSpPr>
            <a:spLocks noGrp="1"/>
          </p:cNvSpPr>
          <p:nvPr>
            <p:ph type="ftr" sz="quarter" idx="11"/>
          </p:nvPr>
        </p:nvSpPr>
        <p:spPr/>
        <p:txBody>
          <a:bodyPr/>
          <a:lstStyle/>
          <a:p>
            <a:r>
              <a:rPr lang="en-US" dirty="0"/>
              <a:t>Kansas leads the world in the success of each student.</a:t>
            </a:r>
          </a:p>
        </p:txBody>
      </p:sp>
      <p:sp>
        <p:nvSpPr>
          <p:cNvPr id="9" name="Slide Number Placeholder 8"/>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27485154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A6B1562E-A5C8-9F43-9794-799EA76A6F53}" type="datetimeFigureOut">
              <a:rPr lang="en-US" smtClean="0"/>
              <a:t>12/9/2019</a:t>
            </a:fld>
            <a:endParaRPr lang="en-US"/>
          </a:p>
        </p:txBody>
      </p:sp>
      <p:sp>
        <p:nvSpPr>
          <p:cNvPr id="4" name="Footer Placeholder 3"/>
          <p:cNvSpPr>
            <a:spLocks noGrp="1"/>
          </p:cNvSpPr>
          <p:nvPr>
            <p:ph type="ftr" sz="quarter" idx="11"/>
          </p:nvPr>
        </p:nvSpPr>
        <p:spPr/>
        <p:txBody>
          <a:bodyPr/>
          <a:lstStyle/>
          <a:p>
            <a:r>
              <a:rPr lang="en-US" dirty="0"/>
              <a:t>Kansas leads the world in the success of each student.</a:t>
            </a:r>
          </a:p>
        </p:txBody>
      </p:sp>
      <p:sp>
        <p:nvSpPr>
          <p:cNvPr id="5" name="Slide Number Placeholder 4"/>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20523555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1562E-A5C8-9F43-9794-799EA76A6F53}" type="datetimeFigureOut">
              <a:rPr lang="en-US" smtClean="0"/>
              <a:t>12/9/2019</a:t>
            </a:fld>
            <a:endParaRPr lang="en-US"/>
          </a:p>
        </p:txBody>
      </p:sp>
      <p:sp>
        <p:nvSpPr>
          <p:cNvPr id="3" name="Footer Placeholder 2"/>
          <p:cNvSpPr>
            <a:spLocks noGrp="1"/>
          </p:cNvSpPr>
          <p:nvPr>
            <p:ph type="ftr" sz="quarter" idx="11"/>
          </p:nvPr>
        </p:nvSpPr>
        <p:spPr/>
        <p:txBody>
          <a:bodyPr/>
          <a:lstStyle/>
          <a:p>
            <a:r>
              <a:rPr lang="en-US" dirty="0"/>
              <a:t>Kansas leads the world in the success of each student.</a:t>
            </a:r>
          </a:p>
        </p:txBody>
      </p:sp>
      <p:sp>
        <p:nvSpPr>
          <p:cNvPr id="4" name="Slide Number Placeholder 3"/>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38537579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a:xfrm>
            <a:off x="1157725" y="273049"/>
            <a:ext cx="3462960" cy="1745291"/>
          </a:xfrm>
        </p:spPr>
        <p:txBody>
          <a:bodyPr anchor="b">
            <a:normAutofit/>
          </a:bodyPr>
          <a:lstStyle>
            <a:lvl1pPr algn="l">
              <a:defRPr sz="2667" b="1"/>
            </a:lvl1pPr>
          </a:lstStyle>
          <a:p>
            <a:r>
              <a:rPr lang="en-US" dirty="0"/>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noChangeAspect="1"/>
          </p:cNvSpPr>
          <p:nvPr>
            <p:ph type="body" sz="half" idx="2"/>
          </p:nvPr>
        </p:nvSpPr>
        <p:spPr>
          <a:xfrm>
            <a:off x="1157725" y="2018340"/>
            <a:ext cx="3462960" cy="4107824"/>
          </a:xfrm>
        </p:spPr>
        <p:txBody>
          <a:bodyPr>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6B1562E-A5C8-9F43-9794-799EA76A6F53}" type="datetimeFigureOut">
              <a:rPr lang="en-US" smtClean="0"/>
              <a:t>12/9/2019</a:t>
            </a:fld>
            <a:endParaRPr lang="en-US"/>
          </a:p>
        </p:txBody>
      </p:sp>
      <p:sp>
        <p:nvSpPr>
          <p:cNvPr id="6" name="Footer Placeholder 5"/>
          <p:cNvSpPr>
            <a:spLocks noGrp="1"/>
          </p:cNvSpPr>
          <p:nvPr>
            <p:ph type="ftr" sz="quarter" idx="11"/>
          </p:nvPr>
        </p:nvSpPr>
        <p:spPr/>
        <p:txBody>
          <a:bodyPr/>
          <a:lstStyle/>
          <a:p>
            <a:r>
              <a:rPr lang="en-US" dirty="0"/>
              <a:t>Kansas leads the world in the success of each student.</a:t>
            </a:r>
          </a:p>
        </p:txBody>
      </p:sp>
      <p:sp>
        <p:nvSpPr>
          <p:cNvPr id="7" name="Slide Number Placeholder 6"/>
          <p:cNvSpPr>
            <a:spLocks noGrp="1"/>
          </p:cNvSpPr>
          <p:nvPr>
            <p:ph type="sldNum" sz="quarter" idx="12"/>
          </p:nvPr>
        </p:nvSpPr>
        <p:spPr/>
        <p:txBody>
          <a:bodyPr/>
          <a:lstStyle/>
          <a:p>
            <a:fld id="{82753B9A-EE3B-9E49-8C7A-EB4BACD1431E}" type="slidenum">
              <a:rPr lang="en-US" smtClean="0"/>
              <a:t>‹#›</a:t>
            </a:fld>
            <a:endParaRPr lang="en-US"/>
          </a:p>
        </p:txBody>
      </p:sp>
      <p:sp>
        <p:nvSpPr>
          <p:cNvPr id="9" name="Rectangle 8"/>
          <p:cNvSpPr/>
          <p:nvPr userDrawn="1"/>
        </p:nvSpPr>
        <p:spPr>
          <a:xfrm>
            <a:off x="1" y="0"/>
            <a:ext cx="1024537"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36424371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7725" y="4800600"/>
            <a:ext cx="9651145" cy="566739"/>
          </a:xfrm>
        </p:spPr>
        <p:txBody>
          <a:bodyPr anchor="b"/>
          <a:lstStyle>
            <a:lvl1pPr algn="l">
              <a:defRPr sz="2667" b="1"/>
            </a:lvl1pPr>
          </a:lstStyle>
          <a:p>
            <a:r>
              <a:rPr lang="en-US"/>
              <a:t>Click to edit Master title style</a:t>
            </a:r>
          </a:p>
        </p:txBody>
      </p:sp>
      <p:sp>
        <p:nvSpPr>
          <p:cNvPr id="3" name="Picture Placeholder 2"/>
          <p:cNvSpPr>
            <a:spLocks noGrp="1" noChangeAspect="1"/>
          </p:cNvSpPr>
          <p:nvPr>
            <p:ph type="pic" idx="1"/>
          </p:nvPr>
        </p:nvSpPr>
        <p:spPr>
          <a:xfrm>
            <a:off x="1157726" y="-1"/>
            <a:ext cx="9651145" cy="4616449"/>
          </a:xfrm>
          <a:solidFill>
            <a:schemeClr val="accent1"/>
          </a:solidFill>
        </p:spPr>
        <p:txBody>
          <a:bodyPr lIns="0" tIns="0" rIns="0" bIns="0"/>
          <a:lstStyle>
            <a:lvl1pPr marL="0" indent="0">
              <a:buNone/>
              <a:defRPr sz="4267">
                <a:solidFill>
                  <a:schemeClr val="accent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157725" y="5367338"/>
            <a:ext cx="9651145"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6B1562E-A5C8-9F43-9794-799EA76A6F53}" type="datetimeFigureOut">
              <a:rPr lang="en-US" smtClean="0"/>
              <a:t>12/9/2019</a:t>
            </a:fld>
            <a:endParaRPr lang="en-US"/>
          </a:p>
        </p:txBody>
      </p:sp>
      <p:sp>
        <p:nvSpPr>
          <p:cNvPr id="6" name="Footer Placeholder 5"/>
          <p:cNvSpPr>
            <a:spLocks noGrp="1"/>
          </p:cNvSpPr>
          <p:nvPr>
            <p:ph type="ftr" sz="quarter" idx="11"/>
          </p:nvPr>
        </p:nvSpPr>
        <p:spPr>
          <a:xfrm>
            <a:off x="4165599" y="6356351"/>
            <a:ext cx="6643272" cy="365125"/>
          </a:xfrm>
        </p:spPr>
        <p:txBody>
          <a:bodyPr lIns="0" tIns="0" rIns="0" bIns="0"/>
          <a:lstStyle/>
          <a:p>
            <a:endParaRPr lang="en-US"/>
          </a:p>
        </p:txBody>
      </p:sp>
      <p:sp>
        <p:nvSpPr>
          <p:cNvPr id="7" name="Slide Number Placeholder 6"/>
          <p:cNvSpPr>
            <a:spLocks noGrp="1"/>
          </p:cNvSpPr>
          <p:nvPr>
            <p:ph type="sldNum" sz="quarter" idx="12"/>
          </p:nvPr>
        </p:nvSpPr>
        <p:spPr>
          <a:xfrm>
            <a:off x="10993291" y="6356351"/>
            <a:ext cx="819629" cy="365125"/>
          </a:xfrm>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3558611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12/9/2019</a:t>
            </a:fld>
            <a:endParaRPr lang="en-US"/>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34593738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7725" y="274639"/>
            <a:ext cx="7478275"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12/9/2019</a:t>
            </a:fld>
            <a:endParaRPr lang="en-US"/>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8188021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63D9E2-0C41-4D1A-8E61-00B514B4C60F}" type="datetimeFigureOut">
              <a:rPr lang="en-US" smtClean="0">
                <a:solidFill>
                  <a:prstClr val="black">
                    <a:tint val="75000"/>
                  </a:prstClr>
                </a:solidFill>
              </a:rPr>
              <a:pPr/>
              <a:t>12/9/2019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3885E9-FD18-4F19-92CC-E76CA56FB6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42213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63D9E2-0C41-4D1A-8E61-00B514B4C60F}" type="datetimeFigureOut">
              <a:rPr lang="en-US" smtClean="0">
                <a:solidFill>
                  <a:prstClr val="black">
                    <a:tint val="75000"/>
                  </a:prstClr>
                </a:solidFill>
              </a:rPr>
              <a:pPr/>
              <a:t>12/9/2019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3885E9-FD18-4F19-92CC-E76CA56FB6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704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1"/>
            <a:ext cx="109728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8767699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63D9E2-0C41-4D1A-8E61-00B514B4C60F}" type="datetimeFigureOut">
              <a:rPr lang="en-US" smtClean="0">
                <a:solidFill>
                  <a:prstClr val="black">
                    <a:tint val="75000"/>
                  </a:prstClr>
                </a:solidFill>
              </a:rPr>
              <a:pPr/>
              <a:t>12/9/2019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3885E9-FD18-4F19-92CC-E76CA56FB6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35640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63D9E2-0C41-4D1A-8E61-00B514B4C60F}" type="datetimeFigureOut">
              <a:rPr lang="en-US" smtClean="0">
                <a:solidFill>
                  <a:prstClr val="black">
                    <a:tint val="75000"/>
                  </a:prstClr>
                </a:solidFill>
              </a:rPr>
              <a:pPr/>
              <a:t>12/9/2019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3885E9-FD18-4F19-92CC-E76CA56FB6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45355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63D9E2-0C41-4D1A-8E61-00B514B4C60F}" type="datetimeFigureOut">
              <a:rPr lang="en-US" smtClean="0">
                <a:solidFill>
                  <a:prstClr val="black">
                    <a:tint val="75000"/>
                  </a:prstClr>
                </a:solidFill>
              </a:rPr>
              <a:pPr/>
              <a:t>12/9/2019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D3885E9-FD18-4F19-92CC-E76CA56FB6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96812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63D9E2-0C41-4D1A-8E61-00B514B4C60F}" type="datetimeFigureOut">
              <a:rPr lang="en-US" smtClean="0">
                <a:solidFill>
                  <a:prstClr val="black">
                    <a:tint val="75000"/>
                  </a:prstClr>
                </a:solidFill>
              </a:rPr>
              <a:pPr/>
              <a:t>12/9/2019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D3885E9-FD18-4F19-92CC-E76CA56FB6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53821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3D9E2-0C41-4D1A-8E61-00B514B4C60F}" type="datetimeFigureOut">
              <a:rPr lang="en-US" smtClean="0">
                <a:solidFill>
                  <a:prstClr val="black">
                    <a:tint val="75000"/>
                  </a:prstClr>
                </a:solidFill>
              </a:rPr>
              <a:pPr/>
              <a:t>12/9/2019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D3885E9-FD18-4F19-92CC-E76CA56FB6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44796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3D9E2-0C41-4D1A-8E61-00B514B4C60F}" type="datetimeFigureOut">
              <a:rPr lang="en-US" smtClean="0">
                <a:solidFill>
                  <a:prstClr val="black">
                    <a:tint val="75000"/>
                  </a:prstClr>
                </a:solidFill>
              </a:rPr>
              <a:pPr/>
              <a:t>12/9/2019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3885E9-FD18-4F19-92CC-E76CA56FB6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86296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3D9E2-0C41-4D1A-8E61-00B514B4C60F}" type="datetimeFigureOut">
              <a:rPr lang="en-US" smtClean="0">
                <a:solidFill>
                  <a:prstClr val="black">
                    <a:tint val="75000"/>
                  </a:prstClr>
                </a:solidFill>
              </a:rPr>
              <a:pPr/>
              <a:t>12/9/2019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3885E9-FD18-4F19-92CC-E76CA56FB6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38784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63D9E2-0C41-4D1A-8E61-00B514B4C60F}" type="datetimeFigureOut">
              <a:rPr lang="en-US" smtClean="0">
                <a:solidFill>
                  <a:prstClr val="black">
                    <a:tint val="75000"/>
                  </a:prstClr>
                </a:solidFill>
              </a:rPr>
              <a:pPr/>
              <a:t>12/9/2019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3885E9-FD18-4F19-92CC-E76CA56FB6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72377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9"/>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9"/>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63D9E2-0C41-4D1A-8E61-00B514B4C60F}" type="datetimeFigureOut">
              <a:rPr lang="en-US" smtClean="0">
                <a:solidFill>
                  <a:prstClr val="black">
                    <a:tint val="75000"/>
                  </a:prstClr>
                </a:solidFill>
              </a:rPr>
              <a:pPr/>
              <a:t>12/9/2019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3885E9-FD18-4F19-92CC-E76CA56FB6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04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77801"/>
            <a:ext cx="112776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1"/>
            <a:ext cx="55880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93801"/>
            <a:ext cx="54864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7159550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50800"/>
            <a:ext cx="11480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304801" y="1193800"/>
            <a:ext cx="5534436"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304801" y="2209800"/>
            <a:ext cx="553655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396568" y="1193800"/>
            <a:ext cx="5389033"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396568" y="2209800"/>
            <a:ext cx="538903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solidFill>
                  <a:prstClr val="black">
                    <a:tint val="75000"/>
                  </a:prstClr>
                </a:solidFill>
              </a:rPr>
              <a:pPr/>
              <a:t>12/9/2019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1535034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9" name="Rectangle 8"/>
          <p:cNvSpPr/>
          <p:nvPr userDrawn="1"/>
        </p:nvSpPr>
        <p:spPr>
          <a:xfrm>
            <a:off x="0" y="6109067"/>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0" name="TextBox 9"/>
          <p:cNvSpPr txBox="1"/>
          <p:nvPr userDrawn="1"/>
        </p:nvSpPr>
        <p:spPr>
          <a:xfrm>
            <a:off x="10820400" y="6036845"/>
            <a:ext cx="1371600" cy="307777"/>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19270258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1.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12.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image" Target="../media/image21.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01799" y="933040"/>
            <a:ext cx="3054201" cy="4991921"/>
          </a:xfrm>
          <a:prstGeom prst="rect">
            <a:avLst/>
          </a:prstGeom>
          <a:noFill/>
          <a:ln>
            <a:noFill/>
          </a:ln>
        </p:spPr>
      </p:pic>
      <p:sp>
        <p:nvSpPr>
          <p:cNvPr id="3" name="Rectangle 2"/>
          <p:cNvSpPr/>
          <p:nvPr userDrawn="1"/>
        </p:nvSpPr>
        <p:spPr>
          <a:xfrm>
            <a:off x="203200" y="1193800"/>
            <a:ext cx="11988800" cy="4775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 Placeholder 20"/>
          <p:cNvSpPr>
            <a:spLocks noGrp="1"/>
          </p:cNvSpPr>
          <p:nvPr>
            <p:ph type="body" idx="1"/>
          </p:nvPr>
        </p:nvSpPr>
        <p:spPr>
          <a:xfrm>
            <a:off x="370170" y="1193800"/>
            <a:ext cx="11618641" cy="508000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50800" y="0"/>
            <a:ext cx="122936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87680" rIns="0" bIns="0" rtlCol="0" anchor="ctr">
            <a:normAutofit/>
          </a:bodyPr>
          <a:lstStyle/>
          <a:p>
            <a:pPr algn="ctr"/>
            <a:endParaRPr lang="en-US" sz="3200" dirty="0">
              <a:solidFill>
                <a:srgbClr val="FFFFFF"/>
              </a:solidFill>
              <a:latin typeface="Arial"/>
            </a:endParaRPr>
          </a:p>
        </p:txBody>
      </p:sp>
      <p:sp>
        <p:nvSpPr>
          <p:cNvPr id="8" name="Rectangle 7"/>
          <p:cNvSpPr/>
          <p:nvPr/>
        </p:nvSpPr>
        <p:spPr>
          <a:xfrm>
            <a:off x="0" y="6273800"/>
            <a:ext cx="12192000" cy="5842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9" name="TextBox 18"/>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2" name="Title Placeholder 1"/>
          <p:cNvSpPr>
            <a:spLocks noGrp="1"/>
          </p:cNvSpPr>
          <p:nvPr>
            <p:ph type="title"/>
          </p:nvPr>
        </p:nvSpPr>
        <p:spPr>
          <a:xfrm>
            <a:off x="304801" y="1"/>
            <a:ext cx="11684000" cy="1198561"/>
          </a:xfrm>
          <a:prstGeom prst="rect">
            <a:avLst/>
          </a:prstGeom>
        </p:spPr>
        <p:txBody>
          <a:bodyPr vert="horz" wrap="none" lIns="274320" tIns="0" rIns="274320" bIns="0" rtlCol="0" anchor="ctr" anchorCtr="0">
            <a:normAutofit/>
          </a:bodyPr>
          <a:lstStyle/>
          <a:p>
            <a:r>
              <a:rPr lang="en-US"/>
              <a:t>Click to edit Master title style</a:t>
            </a:r>
            <a:endParaRPr lang="en-US" dirty="0"/>
          </a:p>
        </p:txBody>
      </p:sp>
      <p:pic>
        <p:nvPicPr>
          <p:cNvPr id="12" name="Picture 1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88155656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850" r:id="rId18"/>
  </p:sldLayoutIdLst>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xStyles>
    <p:titleStyle>
      <a:lvl1pPr algn="l" defTabSz="1219170" rtl="0" eaLnBrk="1" latinLnBrk="0" hangingPunct="1">
        <a:spcBef>
          <a:spcPct val="0"/>
        </a:spcBef>
        <a:buNone/>
        <a:defRPr sz="4267" kern="1200">
          <a:solidFill>
            <a:schemeClr val="bg1"/>
          </a:solidFill>
          <a:latin typeface="+mj-lt"/>
          <a:ea typeface="+mj-ea"/>
          <a:cs typeface="+mj-cs"/>
        </a:defRPr>
      </a:lvl1pPr>
    </p:titleStyle>
    <p:bodyStyle>
      <a:lvl1pPr marL="243834" indent="-243834" algn="l" defTabSz="1219170" rtl="0" eaLnBrk="1" latinLnBrk="0" hangingPunct="1">
        <a:spcBef>
          <a:spcPct val="20000"/>
        </a:spcBef>
        <a:buClr>
          <a:schemeClr val="bg2"/>
        </a:buClr>
        <a:buSzPct val="120000"/>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Clr>
          <a:schemeClr val="tx2">
            <a:lumMod val="50000"/>
            <a:lumOff val="50000"/>
          </a:schemeClr>
        </a:buClr>
        <a:buSzPct val="110000"/>
        <a:buFont typeface="Arial" panose="020B0604020202020204" pitchFamily="34" charset="0"/>
        <a:buChar char="•"/>
        <a:defRPr sz="2667" kern="1200">
          <a:solidFill>
            <a:schemeClr val="tx1"/>
          </a:solidFill>
          <a:latin typeface="+mn-lt"/>
          <a:ea typeface="+mn-ea"/>
          <a:cs typeface="+mn-cs"/>
        </a:defRPr>
      </a:lvl2pPr>
      <a:lvl3pPr marL="1600160" indent="-380990" algn="l" defTabSz="121917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spcBef>
          <a:spcPct val="20000"/>
        </a:spcBef>
        <a:buClr>
          <a:schemeClr val="accent3"/>
        </a:buClr>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Clr>
          <a:schemeClr val="accent5">
            <a:lumMod val="75000"/>
          </a:schemeClr>
        </a:buClr>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5374" y="117565"/>
            <a:ext cx="11483447" cy="8108510"/>
          </a:xfrm>
          <a:prstGeom prst="rect">
            <a:avLst/>
          </a:prstGeom>
        </p:spPr>
      </p:pic>
    </p:spTree>
    <p:extLst>
      <p:ext uri="{BB962C8B-B14F-4D97-AF65-F5344CB8AC3E}">
        <p14:creationId xmlns:p14="http://schemas.microsoft.com/office/powerpoint/2010/main" val="85185372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3306734"/>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noChangeAspect="1"/>
          </p:cNvSpPr>
          <p:nvPr>
            <p:ph type="title"/>
          </p:nvPr>
        </p:nvSpPr>
        <p:spPr>
          <a:xfrm>
            <a:off x="1157728" y="274639"/>
            <a:ext cx="9651145" cy="1143000"/>
          </a:xfrm>
          <a:prstGeom prst="rect">
            <a:avLst/>
          </a:prstGeom>
        </p:spPr>
        <p:txBody>
          <a:bodyPr vert="horz" lIns="0" tIns="45720" rIns="0" bIns="45720" rtlCol="0" anchor="ctr">
            <a:noAutofit/>
          </a:bodyPr>
          <a:lstStyle/>
          <a:p>
            <a:r>
              <a:rPr lang="en-US" dirty="0"/>
              <a:t>CLICK TO EDIT MASTER TITLE STYLE</a:t>
            </a:r>
          </a:p>
        </p:txBody>
      </p:sp>
      <p:sp>
        <p:nvSpPr>
          <p:cNvPr id="3" name="Text Placeholder 2"/>
          <p:cNvSpPr>
            <a:spLocks noGrp="1" noChangeAspect="1"/>
          </p:cNvSpPr>
          <p:nvPr>
            <p:ph type="body" idx="1"/>
          </p:nvPr>
        </p:nvSpPr>
        <p:spPr>
          <a:xfrm>
            <a:off x="1157728" y="1600201"/>
            <a:ext cx="9651145"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1"/>
            <a:ext cx="6551065" cy="365125"/>
          </a:xfrm>
          <a:prstGeom prst="rect">
            <a:avLst/>
          </a:prstGeom>
        </p:spPr>
        <p:txBody>
          <a:bodyPr vert="horz" lIns="91440" tIns="45720" rIns="91440" bIns="45720" rtlCol="0" anchor="ctr"/>
          <a:lstStyle>
            <a:lvl1pPr algn="r">
              <a:defRPr sz="1600" i="1">
                <a:solidFill>
                  <a:schemeClr val="accent2"/>
                </a:solidFill>
              </a:defRPr>
            </a:lvl1pPr>
          </a:lstStyle>
          <a:p>
            <a:r>
              <a:rPr lang="en-US" dirty="0"/>
              <a:t>Kansas leads the world in the success of each student.</a:t>
            </a:r>
          </a:p>
        </p:txBody>
      </p:sp>
      <p:sp>
        <p:nvSpPr>
          <p:cNvPr id="6" name="Slide Number Placeholder 5"/>
          <p:cNvSpPr>
            <a:spLocks noGrp="1"/>
          </p:cNvSpPr>
          <p:nvPr>
            <p:ph type="sldNum" sz="quarter" idx="4"/>
          </p:nvPr>
        </p:nvSpPr>
        <p:spPr>
          <a:xfrm>
            <a:off x="10808872" y="6356351"/>
            <a:ext cx="1004049"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2753B9A-EE3B-9E49-8C7A-EB4BACD1431E}" type="slidenum">
              <a:rPr lang="en-US" smtClean="0"/>
              <a:t>‹#›</a:t>
            </a:fld>
            <a:endParaRPr lang="en-US"/>
          </a:p>
        </p:txBody>
      </p:sp>
      <p:grpSp>
        <p:nvGrpSpPr>
          <p:cNvPr id="13" name="Group 12"/>
          <p:cNvGrpSpPr/>
          <p:nvPr userDrawn="1"/>
        </p:nvGrpSpPr>
        <p:grpSpPr>
          <a:xfrm>
            <a:off x="10993305" y="11"/>
            <a:ext cx="724503" cy="1174568"/>
            <a:chOff x="8244978" y="8"/>
            <a:chExt cx="543377" cy="880926"/>
          </a:xfrm>
          <a:solidFill>
            <a:schemeClr val="tx2"/>
          </a:solidFill>
        </p:grpSpPr>
        <p:sp>
          <p:nvSpPr>
            <p:cNvPr id="9" name="Flowchart: Off-page Connector 8"/>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8" name="Picture 7"/>
            <p:cNvPicPr>
              <a:picLocks noChangeAspect="1"/>
            </p:cNvPicPr>
            <p:nvPr userDrawn="1"/>
          </p:nvPicPr>
          <p:blipFill rotWithShape="1">
            <a:blip r:embed="rId16" cstate="print">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
        <p:nvSpPr>
          <p:cNvPr id="12" name="Rectangle 11"/>
          <p:cNvSpPr/>
          <p:nvPr userDrawn="1"/>
        </p:nvSpPr>
        <p:spPr>
          <a:xfrm>
            <a:off x="1" y="0"/>
            <a:ext cx="1024537" cy="6858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4" name="Date Placeholder 3"/>
          <p:cNvSpPr>
            <a:spLocks noGrp="1"/>
          </p:cNvSpPr>
          <p:nvPr userDrawn="1">
            <p:ph type="dt" sz="half" idx="2"/>
          </p:nvPr>
        </p:nvSpPr>
        <p:spPr>
          <a:xfrm>
            <a:off x="1157725" y="6356351"/>
            <a:ext cx="2915667" cy="365125"/>
          </a:xfrm>
          <a:prstGeom prst="rect">
            <a:avLst/>
          </a:prstGeom>
        </p:spPr>
        <p:txBody>
          <a:bodyPr vert="horz" lIns="91440" tIns="45720" rIns="91440" bIns="45720" rtlCol="0" anchor="ctr"/>
          <a:lstStyle>
            <a:lvl1pPr algn="l">
              <a:defRPr sz="1067">
                <a:solidFill>
                  <a:schemeClr val="tx1">
                    <a:tint val="75000"/>
                  </a:schemeClr>
                </a:solidFill>
              </a:defRPr>
            </a:lvl1pPr>
          </a:lstStyle>
          <a:p>
            <a:fld id="{A6B1562E-A5C8-9F43-9794-799EA76A6F53}" type="datetimeFigureOut">
              <a:rPr lang="en-US" smtClean="0"/>
              <a:pPr/>
              <a:t>12/9/2019</a:t>
            </a:fld>
            <a:endParaRPr lang="en-US"/>
          </a:p>
        </p:txBody>
      </p:sp>
    </p:spTree>
    <p:extLst>
      <p:ext uri="{BB962C8B-B14F-4D97-AF65-F5344CB8AC3E}">
        <p14:creationId xmlns:p14="http://schemas.microsoft.com/office/powerpoint/2010/main" val="3673078670"/>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Lst>
  <p:txStyles>
    <p:titleStyle>
      <a:lvl1pPr algn="l" defTabSz="609585" rtl="0" eaLnBrk="1" latinLnBrk="0" hangingPunct="1">
        <a:spcBef>
          <a:spcPct val="0"/>
        </a:spcBef>
        <a:buNone/>
        <a:defRPr sz="4267" b="1" kern="1200">
          <a:solidFill>
            <a:schemeClr val="tx1"/>
          </a:solidFill>
          <a:latin typeface="+mn-lt"/>
          <a:ea typeface="+mj-ea"/>
          <a:cs typeface="+mj-cs"/>
        </a:defRPr>
      </a:lvl1pPr>
    </p:titleStyle>
    <p:bodyStyle>
      <a:lvl1pPr marL="0" indent="0" algn="l" defTabSz="609585" rtl="0" eaLnBrk="1" latinLnBrk="0" hangingPunct="1">
        <a:spcBef>
          <a:spcPts val="0"/>
        </a:spcBef>
        <a:buFont typeface="Arial"/>
        <a:buNone/>
        <a:defRPr sz="3200" kern="1200">
          <a:solidFill>
            <a:schemeClr val="tx1"/>
          </a:solidFill>
          <a:latin typeface="+mn-lt"/>
          <a:ea typeface="+mn-ea"/>
          <a:cs typeface="+mn-cs"/>
        </a:defRPr>
      </a:lvl1pPr>
      <a:lvl2pPr marL="990575" indent="-380990" algn="l" defTabSz="609585" rtl="0" eaLnBrk="1" latinLnBrk="0" hangingPunct="1">
        <a:spcBef>
          <a:spcPts val="0"/>
        </a:spcBef>
        <a:buFont typeface="Arial" panose="020B0604020202020204" pitchFamily="34" charset="0"/>
        <a:buChar char="•"/>
        <a:defRPr sz="2667" kern="1200">
          <a:solidFill>
            <a:schemeClr val="tx1"/>
          </a:solidFill>
          <a:latin typeface="+mn-lt"/>
          <a:ea typeface="+mn-ea"/>
          <a:cs typeface="+mn-cs"/>
        </a:defRPr>
      </a:lvl2pPr>
      <a:lvl3pPr marL="1523962" indent="-304792" algn="l" defTabSz="609585" rtl="0" eaLnBrk="1" latinLnBrk="0" hangingPunct="1">
        <a:spcBef>
          <a:spcPts val="0"/>
        </a:spcBef>
        <a:buFont typeface="Arial"/>
        <a:buChar char="•"/>
        <a:defRPr sz="2400" kern="1200">
          <a:solidFill>
            <a:schemeClr val="tx1"/>
          </a:solidFill>
          <a:latin typeface="+mn-lt"/>
          <a:ea typeface="+mn-ea"/>
          <a:cs typeface="+mn-cs"/>
        </a:defRPr>
      </a:lvl3pPr>
      <a:lvl4pPr marL="2133547" indent="-304792" algn="l" defTabSz="609585" rtl="0" eaLnBrk="1" latinLnBrk="0" hangingPunct="1">
        <a:spcBef>
          <a:spcPts val="0"/>
        </a:spcBef>
        <a:buFont typeface="Arial" panose="020B0604020202020204" pitchFamily="34" charset="0"/>
        <a:buChar char="•"/>
        <a:defRPr sz="2133" kern="1200">
          <a:solidFill>
            <a:schemeClr val="tx1"/>
          </a:solidFill>
          <a:latin typeface="+mn-lt"/>
          <a:ea typeface="+mn-ea"/>
          <a:cs typeface="+mn-cs"/>
        </a:defRPr>
      </a:lvl4pPr>
      <a:lvl5pPr marL="2819330" indent="-380990" algn="l" defTabSz="609585" rtl="0" eaLnBrk="1" latinLnBrk="0" hangingPunct="1">
        <a:spcBef>
          <a:spcPts val="0"/>
        </a:spcBef>
        <a:buFont typeface="Arial" panose="020B0604020202020204" pitchFamily="34" charset="0"/>
        <a:buChar char="•"/>
        <a:defRPr sz="18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4B587-9FDF-46DF-B460-9026AE4DF246}" type="datetimeFigureOut">
              <a:rPr lang="en-US" smtClean="0"/>
              <a:t>12/9/2019</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A119E-7584-428E-89E9-092799AD27D7}" type="slidenum">
              <a:rPr lang="en-US" smtClean="0"/>
              <a:t>‹#›</a:t>
            </a:fld>
            <a:endParaRPr lang="en-US" dirty="0"/>
          </a:p>
        </p:txBody>
      </p:sp>
    </p:spTree>
    <p:extLst>
      <p:ext uri="{BB962C8B-B14F-4D97-AF65-F5344CB8AC3E}">
        <p14:creationId xmlns:p14="http://schemas.microsoft.com/office/powerpoint/2010/main" val="2870967946"/>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7.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Commissioner Report to the State Board</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581400" y="5257800"/>
            <a:ext cx="8610600" cy="688099"/>
          </a:xfrm>
        </p:spPr>
        <p:txBody>
          <a:bodyPr>
            <a:noAutofit/>
          </a:bodyPr>
          <a:lstStyle/>
          <a:p>
            <a:r>
              <a:rPr lang="en-US" dirty="0"/>
              <a:t>Dr. Randy Watson,</a:t>
            </a:r>
          </a:p>
          <a:p>
            <a:r>
              <a:rPr lang="en-US" dirty="0"/>
              <a:t>Kansas Commissioner of Education</a:t>
            </a:r>
          </a:p>
        </p:txBody>
      </p:sp>
    </p:spTree>
    <p:extLst>
      <p:ext uri="{BB962C8B-B14F-4D97-AF65-F5344CB8AC3E}">
        <p14:creationId xmlns:p14="http://schemas.microsoft.com/office/powerpoint/2010/main" val="395943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Smaller_moo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b="12962"/>
          <a:stretch/>
        </p:blipFill>
        <p:spPr>
          <a:xfrm>
            <a:off x="5257566" y="1219250"/>
            <a:ext cx="1265673" cy="2092572"/>
          </a:xfrm>
          <a:prstGeom prst="rect">
            <a:avLst/>
          </a:prstGeom>
          <a:effectLst>
            <a:outerShdw blurRad="38100" dist="50800" dir="5400000" sx="101000" sy="101000" algn="t" rotWithShape="0">
              <a:prstClr val="black"/>
            </a:outerShdw>
          </a:effectLst>
          <a:scene3d>
            <a:camera prst="orthographicFront"/>
            <a:lightRig rig="threePt" dir="t"/>
          </a:scene3d>
          <a:sp3d prstMaterial="matte">
            <a:contourClr>
              <a:schemeClr val="tx1"/>
            </a:contourClr>
          </a:sp3d>
        </p:spPr>
      </p:pic>
      <p:sp>
        <p:nvSpPr>
          <p:cNvPr id="14" name="Rectangle 13"/>
          <p:cNvSpPr/>
          <p:nvPr/>
        </p:nvSpPr>
        <p:spPr>
          <a:xfrm>
            <a:off x="2715173" y="2876458"/>
            <a:ext cx="6761658" cy="1733680"/>
          </a:xfrm>
          <a:prstGeom prst="rect">
            <a:avLst/>
          </a:prstGeom>
          <a:effectLst/>
        </p:spPr>
        <p:txBody>
          <a:bodyPr wrap="non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0666" b="0" i="0" u="none" strike="noStrike" kern="1200" cap="none" spc="0" normalizeH="0" baseline="0" noProof="0" dirty="0">
                <a:ln>
                  <a:noFill/>
                </a:ln>
                <a:solidFill>
                  <a:prstClr val="white"/>
                </a:solidFill>
                <a:effectLst>
                  <a:outerShdw blurRad="50800" dist="50800" dir="5400000" sx="101000" sy="101000" algn="t" rotWithShape="0">
                    <a:srgbClr val="15284B"/>
                  </a:outerShdw>
                </a:effectLst>
                <a:uLnTx/>
                <a:uFillTx/>
                <a:latin typeface="Alex Brush" panose="02000400000000000000" pitchFamily="2" charset="0"/>
                <a:ea typeface="+mn-ea"/>
                <a:cs typeface="+mn-cs"/>
              </a:rPr>
              <a:t>Recognition</a:t>
            </a:r>
          </a:p>
        </p:txBody>
      </p:sp>
    </p:spTree>
    <p:extLst>
      <p:ext uri="{BB962C8B-B14F-4D97-AF65-F5344CB8AC3E}">
        <p14:creationId xmlns:p14="http://schemas.microsoft.com/office/powerpoint/2010/main" val="1967650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33" fill="hold"/>
                                        <p:tgtEl>
                                          <p:spTgt spid="4"/>
                                        </p:tgtEl>
                                      </p:cBhvr>
                                    </p:cmd>
                                  </p:childTnLst>
                                </p:cTn>
                              </p:par>
                            </p:childTnLst>
                          </p:cTn>
                        </p:par>
                        <p:par>
                          <p:cTn id="7" fill="hold">
                            <p:stCondLst>
                              <p:cond delay="6033"/>
                            </p:stCondLst>
                            <p:childTnLst>
                              <p:par>
                                <p:cTn id="8" presetID="47"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7033"/>
                            </p:stCondLst>
                            <p:childTnLst>
                              <p:par>
                                <p:cTn id="14" presetID="42"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4"/>
                </p:tgtEl>
              </p:cMediaNode>
            </p:vide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4"/>
                                        </p:tgtEl>
                                      </p:cBhvr>
                                    </p:cmd>
                                  </p:childTnLst>
                                </p:cTn>
                              </p:par>
                            </p:childTnLst>
                          </p:cTn>
                        </p:par>
                      </p:childTnLst>
                    </p:cTn>
                  </p:par>
                </p:childTnLst>
              </p:cTn>
              <p:nextCondLst>
                <p:cond evt="onClick" delay="0">
                  <p:tgtEl>
                    <p:spTgt spid="4"/>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3100552" y="533400"/>
            <a:ext cx="10515600" cy="1325563"/>
          </a:xfrm>
        </p:spPr>
        <p:txBody>
          <a:bodyPr>
            <a:normAutofit/>
          </a:bodyPr>
          <a:lstStyle/>
          <a:p>
            <a:r>
              <a:rPr lang="en-US" sz="4800" dirty="0"/>
              <a:t>STAR Recognition</a:t>
            </a:r>
          </a:p>
        </p:txBody>
      </p:sp>
      <p:sp>
        <p:nvSpPr>
          <p:cNvPr id="5" name="Content Placeholder 1">
            <a:extLst>
              <a:ext uri="{FF2B5EF4-FFF2-40B4-BE49-F238E27FC236}">
                <a16:creationId xmlns:a16="http://schemas.microsoft.com/office/drawing/2014/main" id="{8F96BEB6-D638-8042-A853-D192146FA55D}"/>
              </a:ext>
            </a:extLst>
          </p:cNvPr>
          <p:cNvSpPr txBox="1">
            <a:spLocks/>
          </p:cNvSpPr>
          <p:nvPr/>
        </p:nvSpPr>
        <p:spPr>
          <a:xfrm>
            <a:off x="3100552" y="1447800"/>
            <a:ext cx="9067800" cy="4445000"/>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a:p>
            <a:pPr marL="0" indent="0">
              <a:buNone/>
            </a:pPr>
            <a:r>
              <a:rPr lang="en-US" sz="4400" dirty="0">
                <a:solidFill>
                  <a:schemeClr val="bg1"/>
                </a:solidFill>
                <a:latin typeface="+mj-lt"/>
              </a:rPr>
              <a:t>The purpose of the Kansans Can Star Recognition program is to recognize </a:t>
            </a:r>
            <a:r>
              <a:rPr lang="en-US" sz="4400" dirty="0">
                <a:solidFill>
                  <a:schemeClr val="accent1"/>
                </a:solidFill>
                <a:latin typeface="+mj-lt"/>
              </a:rPr>
              <a:t>DISTRICTS</a:t>
            </a:r>
            <a:r>
              <a:rPr lang="en-US" sz="4400" dirty="0">
                <a:solidFill>
                  <a:schemeClr val="bg1"/>
                </a:solidFill>
                <a:latin typeface="+mj-lt"/>
              </a:rPr>
              <a:t> in the goal areas that Kansans stated was important to achieving the Success of Each Student.</a:t>
            </a:r>
          </a:p>
        </p:txBody>
      </p:sp>
    </p:spTree>
    <p:extLst>
      <p:ext uri="{BB962C8B-B14F-4D97-AF65-F5344CB8AC3E}">
        <p14:creationId xmlns:p14="http://schemas.microsoft.com/office/powerpoint/2010/main" val="1494222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3100552" y="533400"/>
            <a:ext cx="10515600" cy="1325563"/>
          </a:xfrm>
        </p:spPr>
        <p:txBody>
          <a:bodyPr>
            <a:normAutofit/>
          </a:bodyPr>
          <a:lstStyle/>
          <a:p>
            <a:r>
              <a:rPr lang="en-US" sz="4800" dirty="0"/>
              <a:t>Research from ACT…</a:t>
            </a:r>
          </a:p>
        </p:txBody>
      </p:sp>
      <p:sp>
        <p:nvSpPr>
          <p:cNvPr id="6" name="Content Placeholder 1">
            <a:extLst>
              <a:ext uri="{FF2B5EF4-FFF2-40B4-BE49-F238E27FC236}">
                <a16:creationId xmlns:a16="http://schemas.microsoft.com/office/drawing/2014/main" id="{5154BEDB-83C5-5842-BC0F-E755806DC22E}"/>
              </a:ext>
            </a:extLst>
          </p:cNvPr>
          <p:cNvSpPr txBox="1">
            <a:spLocks/>
          </p:cNvSpPr>
          <p:nvPr/>
        </p:nvSpPr>
        <p:spPr>
          <a:xfrm>
            <a:off x="3100552" y="1858963"/>
            <a:ext cx="9091448" cy="4830763"/>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chemeClr val="bg1"/>
                </a:solidFill>
                <a:latin typeface="+mj-lt"/>
              </a:rPr>
              <a:t>Current gauges of college and career readiness tend to focus on academic preparation and achievement, but a mounting body of evidence shows that success in college and the workplace is multidimensional.</a:t>
            </a:r>
          </a:p>
          <a:p>
            <a:pPr marL="0" indent="0">
              <a:buNone/>
            </a:pPr>
            <a:r>
              <a:rPr lang="en-US" sz="3600" b="1" dirty="0">
                <a:solidFill>
                  <a:schemeClr val="accent1"/>
                </a:solidFill>
                <a:latin typeface="+mj-lt"/>
              </a:rPr>
              <a:t>Academics alone can’t prepare students for college.</a:t>
            </a:r>
          </a:p>
          <a:p>
            <a:endParaRPr lang="en-US" dirty="0"/>
          </a:p>
        </p:txBody>
      </p:sp>
    </p:spTree>
    <p:extLst>
      <p:ext uri="{BB962C8B-B14F-4D97-AF65-F5344CB8AC3E}">
        <p14:creationId xmlns:p14="http://schemas.microsoft.com/office/powerpoint/2010/main" val="684197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3048000" y="533400"/>
            <a:ext cx="10515600" cy="1325563"/>
          </a:xfrm>
        </p:spPr>
        <p:txBody>
          <a:bodyPr>
            <a:normAutofit/>
          </a:bodyPr>
          <a:lstStyle/>
          <a:p>
            <a:r>
              <a:rPr lang="en-US" sz="4800" dirty="0"/>
              <a:t>Research from ACT…</a:t>
            </a:r>
          </a:p>
        </p:txBody>
      </p:sp>
      <p:sp>
        <p:nvSpPr>
          <p:cNvPr id="5" name="Content Placeholder 1">
            <a:extLst>
              <a:ext uri="{FF2B5EF4-FFF2-40B4-BE49-F238E27FC236}">
                <a16:creationId xmlns:a16="http://schemas.microsoft.com/office/drawing/2014/main" id="{11A48EDD-CFC3-ED42-AE02-38C2F27486B1}"/>
              </a:ext>
            </a:extLst>
          </p:cNvPr>
          <p:cNvSpPr txBox="1">
            <a:spLocks/>
          </p:cNvSpPr>
          <p:nvPr/>
        </p:nvSpPr>
        <p:spPr>
          <a:xfrm>
            <a:off x="3200400" y="1752600"/>
            <a:ext cx="8712200" cy="4500564"/>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solidFill>
                  <a:schemeClr val="bg1"/>
                </a:solidFill>
                <a:latin typeface="+mj-lt"/>
              </a:rPr>
              <a:t>…the growing body of research that suggests that other </a:t>
            </a:r>
            <a:r>
              <a:rPr lang="en-US" sz="4400" b="1" dirty="0">
                <a:solidFill>
                  <a:schemeClr val="accent1"/>
                </a:solidFill>
                <a:latin typeface="+mj-lt"/>
              </a:rPr>
              <a:t>noncognitive characteristics can improve college success predictions </a:t>
            </a:r>
            <a:r>
              <a:rPr lang="en-US" sz="4400" dirty="0">
                <a:solidFill>
                  <a:schemeClr val="bg1"/>
                </a:solidFill>
                <a:latin typeface="+mj-lt"/>
              </a:rPr>
              <a:t>beyond those based on academic measures </a:t>
            </a:r>
            <a:r>
              <a:rPr lang="en-US" sz="4267" dirty="0">
                <a:solidFill>
                  <a:schemeClr val="bg1"/>
                </a:solidFill>
              </a:rPr>
              <a:t>alone</a:t>
            </a:r>
            <a:r>
              <a:rPr lang="en-US" dirty="0">
                <a:solidFill>
                  <a:schemeClr val="bg1"/>
                </a:solidFill>
              </a:rPr>
              <a:t>. – </a:t>
            </a:r>
            <a:r>
              <a:rPr lang="en-US" sz="1867" dirty="0">
                <a:solidFill>
                  <a:schemeClr val="bg1"/>
                </a:solidFill>
              </a:rPr>
              <a:t>ACT The X Factor</a:t>
            </a:r>
          </a:p>
          <a:p>
            <a:endParaRPr lang="en-US" dirty="0"/>
          </a:p>
        </p:txBody>
      </p:sp>
    </p:spTree>
    <p:extLst>
      <p:ext uri="{BB962C8B-B14F-4D97-AF65-F5344CB8AC3E}">
        <p14:creationId xmlns:p14="http://schemas.microsoft.com/office/powerpoint/2010/main" val="1109816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3048000" y="228600"/>
            <a:ext cx="10515600" cy="1325563"/>
          </a:xfrm>
        </p:spPr>
        <p:txBody>
          <a:bodyPr>
            <a:normAutofit/>
          </a:bodyPr>
          <a:lstStyle/>
          <a:p>
            <a:r>
              <a:rPr lang="en-US" sz="4800" dirty="0"/>
              <a:t>STAR Recognition</a:t>
            </a:r>
          </a:p>
        </p:txBody>
      </p:sp>
      <p:sp>
        <p:nvSpPr>
          <p:cNvPr id="6" name="Content Placeholder 1">
            <a:extLst>
              <a:ext uri="{FF2B5EF4-FFF2-40B4-BE49-F238E27FC236}">
                <a16:creationId xmlns:a16="http://schemas.microsoft.com/office/drawing/2014/main" id="{B6F729A9-E6F7-AA42-9807-D738B4C6F9AA}"/>
              </a:ext>
            </a:extLst>
          </p:cNvPr>
          <p:cNvSpPr txBox="1">
            <a:spLocks/>
          </p:cNvSpPr>
          <p:nvPr/>
        </p:nvSpPr>
        <p:spPr>
          <a:xfrm>
            <a:off x="3048000" y="1295400"/>
            <a:ext cx="8610600" cy="4830763"/>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SzPct val="125000"/>
            </a:pPr>
            <a:r>
              <a:rPr lang="en-US" sz="3200" dirty="0">
                <a:solidFill>
                  <a:schemeClr val="bg1"/>
                </a:solidFill>
                <a:latin typeface="+mj-lt"/>
              </a:rPr>
              <a:t>Quantitative Measures: KSDE Calculates</a:t>
            </a:r>
          </a:p>
          <a:p>
            <a:pPr marL="457189" indent="-457189">
              <a:buClr>
                <a:schemeClr val="accent1"/>
              </a:buClr>
              <a:buSzPct val="125000"/>
            </a:pPr>
            <a:r>
              <a:rPr lang="en-US" sz="3200" dirty="0">
                <a:solidFill>
                  <a:schemeClr val="bg1"/>
                </a:solidFill>
                <a:latin typeface="+mj-lt"/>
              </a:rPr>
              <a:t>	Academic Preparation</a:t>
            </a:r>
          </a:p>
          <a:p>
            <a:pPr marL="457189" indent="-457189">
              <a:buClr>
                <a:schemeClr val="accent1"/>
              </a:buClr>
              <a:buSzPct val="125000"/>
            </a:pPr>
            <a:r>
              <a:rPr lang="en-US" sz="3200" dirty="0">
                <a:solidFill>
                  <a:schemeClr val="bg1"/>
                </a:solidFill>
                <a:latin typeface="+mj-lt"/>
              </a:rPr>
              <a:t>	Graduation</a:t>
            </a:r>
          </a:p>
          <a:p>
            <a:pPr marL="457189" indent="-457189">
              <a:buClr>
                <a:schemeClr val="accent1"/>
              </a:buClr>
              <a:buSzPct val="125000"/>
            </a:pPr>
            <a:r>
              <a:rPr lang="en-US" sz="3200" dirty="0">
                <a:solidFill>
                  <a:schemeClr val="bg1"/>
                </a:solidFill>
                <a:latin typeface="+mj-lt"/>
              </a:rPr>
              <a:t>	Postsecondary Success</a:t>
            </a:r>
          </a:p>
          <a:p>
            <a:pPr>
              <a:buClr>
                <a:schemeClr val="accent1"/>
              </a:buClr>
              <a:buSzPct val="125000"/>
            </a:pPr>
            <a:r>
              <a:rPr lang="en-US" sz="3200" dirty="0">
                <a:solidFill>
                  <a:schemeClr val="bg1"/>
                </a:solidFill>
                <a:latin typeface="+mj-lt"/>
              </a:rPr>
              <a:t>Qualitative Measures: Districts apply</a:t>
            </a:r>
          </a:p>
          <a:p>
            <a:pPr marL="457189" indent="-457189">
              <a:buClr>
                <a:schemeClr val="accent1"/>
              </a:buClr>
              <a:buSzPct val="125000"/>
            </a:pPr>
            <a:r>
              <a:rPr lang="en-US" sz="3200" dirty="0">
                <a:solidFill>
                  <a:schemeClr val="bg1"/>
                </a:solidFill>
                <a:latin typeface="+mj-lt"/>
              </a:rPr>
              <a:t>	Social Emotional Growth</a:t>
            </a:r>
          </a:p>
          <a:p>
            <a:pPr marL="457189" indent="-457189">
              <a:buClr>
                <a:schemeClr val="accent1"/>
              </a:buClr>
              <a:buSzPct val="125000"/>
            </a:pPr>
            <a:r>
              <a:rPr lang="en-US" sz="3200" dirty="0">
                <a:solidFill>
                  <a:schemeClr val="bg1"/>
                </a:solidFill>
                <a:latin typeface="+mj-lt"/>
              </a:rPr>
              <a:t>	Kindergarten Readiness</a:t>
            </a:r>
          </a:p>
          <a:p>
            <a:pPr marL="457189" indent="-457189">
              <a:buClr>
                <a:schemeClr val="accent1"/>
              </a:buClr>
              <a:buSzPct val="125000"/>
            </a:pPr>
            <a:r>
              <a:rPr lang="en-US" sz="3200" dirty="0">
                <a:solidFill>
                  <a:schemeClr val="bg1"/>
                </a:solidFill>
                <a:latin typeface="+mj-lt"/>
              </a:rPr>
              <a:t>	Individual Plans of Study</a:t>
            </a:r>
          </a:p>
          <a:p>
            <a:pPr marL="457189" indent="-457189">
              <a:buClr>
                <a:schemeClr val="accent1"/>
              </a:buClr>
              <a:buSzPct val="125000"/>
            </a:pPr>
            <a:r>
              <a:rPr lang="en-US" sz="3200" dirty="0">
                <a:solidFill>
                  <a:schemeClr val="bg1"/>
                </a:solidFill>
                <a:latin typeface="+mj-lt"/>
              </a:rPr>
              <a:t>	Civic Engagement</a:t>
            </a:r>
          </a:p>
        </p:txBody>
      </p:sp>
    </p:spTree>
    <p:extLst>
      <p:ext uri="{BB962C8B-B14F-4D97-AF65-F5344CB8AC3E}">
        <p14:creationId xmlns:p14="http://schemas.microsoft.com/office/powerpoint/2010/main" val="2641643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3000"/>
                                        <p:tgtEl>
                                          <p:spTgt spid="6">
                                            <p:txEl>
                                              <p:pRg st="1" end="1"/>
                                            </p:txEl>
                                          </p:spTgt>
                                        </p:tgtEl>
                                      </p:cBhvr>
                                    </p:animEffect>
                                  </p:childTnLst>
                                </p:cTn>
                              </p:par>
                            </p:childTnLst>
                          </p:cTn>
                        </p:par>
                        <p:par>
                          <p:cTn id="8" fill="hold">
                            <p:stCondLst>
                              <p:cond delay="3000"/>
                            </p:stCondLst>
                            <p:childTnLst>
                              <p:par>
                                <p:cTn id="9" presetID="9"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dissolve">
                                      <p:cBhvr>
                                        <p:cTn id="11" dur="3000"/>
                                        <p:tgtEl>
                                          <p:spTgt spid="6">
                                            <p:txEl>
                                              <p:pRg st="2" end="2"/>
                                            </p:txEl>
                                          </p:spTgt>
                                        </p:tgtEl>
                                      </p:cBhvr>
                                    </p:animEffect>
                                  </p:childTnLst>
                                </p:cTn>
                              </p:par>
                            </p:childTnLst>
                          </p:cTn>
                        </p:par>
                        <p:par>
                          <p:cTn id="12" fill="hold">
                            <p:stCondLst>
                              <p:cond delay="6000"/>
                            </p:stCondLst>
                            <p:childTnLst>
                              <p:par>
                                <p:cTn id="13" presetID="9" presetClass="entr" presetSubtype="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dissolve">
                                      <p:cBhvr>
                                        <p:cTn id="15" dur="3000"/>
                                        <p:tgtEl>
                                          <p:spTgt spid="6">
                                            <p:txEl>
                                              <p:pRg st="3" end="3"/>
                                            </p:txEl>
                                          </p:spTgt>
                                        </p:tgtEl>
                                      </p:cBhvr>
                                    </p:animEffect>
                                  </p:childTnLst>
                                </p:cTn>
                              </p:par>
                            </p:childTnLst>
                          </p:cTn>
                        </p:par>
                        <p:par>
                          <p:cTn id="16" fill="hold">
                            <p:stCondLst>
                              <p:cond delay="9000"/>
                            </p:stCondLst>
                            <p:childTnLst>
                              <p:par>
                                <p:cTn id="17" presetID="9" presetClass="entr" presetSubtype="0" fill="hold" nodeType="afterEffect">
                                  <p:stCondLst>
                                    <p:cond delay="300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dissolve">
                                      <p:cBhvr>
                                        <p:cTn id="19" dur="5000"/>
                                        <p:tgtEl>
                                          <p:spTgt spid="6">
                                            <p:txEl>
                                              <p:pRg st="4" end="4"/>
                                            </p:txEl>
                                          </p:spTgt>
                                        </p:tgtEl>
                                      </p:cBhvr>
                                    </p:animEffect>
                                  </p:childTnLst>
                                </p:cTn>
                              </p:par>
                            </p:childTnLst>
                          </p:cTn>
                        </p:par>
                        <p:par>
                          <p:cTn id="20" fill="hold">
                            <p:stCondLst>
                              <p:cond delay="17000"/>
                            </p:stCondLst>
                            <p:childTnLst>
                              <p:par>
                                <p:cTn id="21" presetID="9" presetClass="entr" presetSubtype="0" fill="hold" nodeType="after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dissolve">
                                      <p:cBhvr>
                                        <p:cTn id="23" dur="3000"/>
                                        <p:tgtEl>
                                          <p:spTgt spid="6">
                                            <p:txEl>
                                              <p:pRg st="5" end="5"/>
                                            </p:txEl>
                                          </p:spTgt>
                                        </p:tgtEl>
                                      </p:cBhvr>
                                    </p:animEffect>
                                  </p:childTnLst>
                                </p:cTn>
                              </p:par>
                            </p:childTnLst>
                          </p:cTn>
                        </p:par>
                        <p:par>
                          <p:cTn id="24" fill="hold">
                            <p:stCondLst>
                              <p:cond delay="20000"/>
                            </p:stCondLst>
                            <p:childTnLst>
                              <p:par>
                                <p:cTn id="25" presetID="9" presetClass="entr" presetSubtype="0" fill="hold" nodeType="after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dissolve">
                                      <p:cBhvr>
                                        <p:cTn id="27" dur="3000"/>
                                        <p:tgtEl>
                                          <p:spTgt spid="6">
                                            <p:txEl>
                                              <p:pRg st="6" end="6"/>
                                            </p:txEl>
                                          </p:spTgt>
                                        </p:tgtEl>
                                      </p:cBhvr>
                                    </p:animEffect>
                                  </p:childTnLst>
                                </p:cTn>
                              </p:par>
                            </p:childTnLst>
                          </p:cTn>
                        </p:par>
                        <p:par>
                          <p:cTn id="28" fill="hold">
                            <p:stCondLst>
                              <p:cond delay="23000"/>
                            </p:stCondLst>
                            <p:childTnLst>
                              <p:par>
                                <p:cTn id="29" presetID="9" presetClass="entr" presetSubtype="0" fill="hold" nodeType="after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dissolve">
                                      <p:cBhvr>
                                        <p:cTn id="31" dur="3000"/>
                                        <p:tgtEl>
                                          <p:spTgt spid="6">
                                            <p:txEl>
                                              <p:pRg st="7" end="7"/>
                                            </p:txEl>
                                          </p:spTgt>
                                        </p:tgtEl>
                                      </p:cBhvr>
                                    </p:animEffect>
                                  </p:childTnLst>
                                </p:cTn>
                              </p:par>
                            </p:childTnLst>
                          </p:cTn>
                        </p:par>
                        <p:par>
                          <p:cTn id="32" fill="hold">
                            <p:stCondLst>
                              <p:cond delay="26000"/>
                            </p:stCondLst>
                            <p:childTnLst>
                              <p:par>
                                <p:cTn id="33" presetID="9" presetClass="entr" presetSubtype="0" fill="hold" nodeType="after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dissolve">
                                      <p:cBhvr>
                                        <p:cTn id="35" dur="3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3032234" y="76200"/>
            <a:ext cx="6949966" cy="1325563"/>
          </a:xfrm>
        </p:spPr>
        <p:txBody>
          <a:bodyPr>
            <a:normAutofit/>
          </a:bodyPr>
          <a:lstStyle/>
          <a:p>
            <a:r>
              <a:rPr lang="en-US" sz="4000" dirty="0"/>
              <a:t>Academic Preparation for </a:t>
            </a:r>
            <a:br>
              <a:rPr lang="en-US" sz="4000" dirty="0"/>
            </a:br>
            <a:r>
              <a:rPr lang="en-US" sz="4000" dirty="0"/>
              <a:t>High School Graduation</a:t>
            </a:r>
          </a:p>
        </p:txBody>
      </p:sp>
      <p:sp>
        <p:nvSpPr>
          <p:cNvPr id="5" name="Content Placeholder 1">
            <a:extLst>
              <a:ext uri="{FF2B5EF4-FFF2-40B4-BE49-F238E27FC236}">
                <a16:creationId xmlns:a16="http://schemas.microsoft.com/office/drawing/2014/main" id="{B6166A9F-4F9F-6544-972B-BBC365E100D4}"/>
              </a:ext>
            </a:extLst>
          </p:cNvPr>
          <p:cNvSpPr txBox="1">
            <a:spLocks/>
          </p:cNvSpPr>
          <p:nvPr/>
        </p:nvSpPr>
        <p:spPr>
          <a:xfrm>
            <a:off x="3032234" y="1424043"/>
            <a:ext cx="9079957" cy="4830763"/>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SzPct val="125000"/>
            </a:pPr>
            <a:r>
              <a:rPr lang="en-US" dirty="0">
                <a:solidFill>
                  <a:schemeClr val="bg1"/>
                </a:solidFill>
                <a:latin typeface="+mj-lt"/>
              </a:rPr>
              <a:t>The percent of students scoring at levels 3 &amp; 4 on State Assessments in Math, ELA &amp; Science.</a:t>
            </a:r>
          </a:p>
          <a:p>
            <a:pPr marL="457189" indent="-457189">
              <a:buClr>
                <a:schemeClr val="accent1"/>
              </a:buClr>
              <a:buSzPct val="125000"/>
            </a:pPr>
            <a:r>
              <a:rPr lang="en-US" dirty="0">
                <a:solidFill>
                  <a:schemeClr val="bg1"/>
                </a:solidFill>
                <a:latin typeface="+mj-lt"/>
              </a:rPr>
              <a:t>Gold – 75% and Above</a:t>
            </a:r>
          </a:p>
          <a:p>
            <a:pPr marL="457189" indent="-457189">
              <a:buClr>
                <a:schemeClr val="accent1"/>
              </a:buClr>
              <a:buSzPct val="125000"/>
            </a:pPr>
            <a:r>
              <a:rPr lang="en-US" dirty="0">
                <a:solidFill>
                  <a:schemeClr val="bg1"/>
                </a:solidFill>
                <a:latin typeface="+mj-lt"/>
              </a:rPr>
              <a:t>Silver – 60-74.9%</a:t>
            </a:r>
          </a:p>
          <a:p>
            <a:pPr marL="457189" indent="-457189">
              <a:buClr>
                <a:schemeClr val="accent1"/>
              </a:buClr>
              <a:buSzPct val="125000"/>
            </a:pPr>
            <a:r>
              <a:rPr lang="en-US" dirty="0">
                <a:solidFill>
                  <a:schemeClr val="bg1"/>
                </a:solidFill>
                <a:latin typeface="+mj-lt"/>
              </a:rPr>
              <a:t>Bronze – 50-59.9%</a:t>
            </a:r>
          </a:p>
          <a:p>
            <a:pPr marL="457189" indent="-457189">
              <a:buClr>
                <a:schemeClr val="accent1"/>
              </a:buClr>
              <a:buSzPct val="125000"/>
            </a:pPr>
            <a:r>
              <a:rPr lang="en-US" dirty="0">
                <a:solidFill>
                  <a:schemeClr val="bg1"/>
                </a:solidFill>
                <a:latin typeface="+mj-lt"/>
              </a:rPr>
              <a:t>Copper – state average – 49.9%</a:t>
            </a:r>
          </a:p>
          <a:p>
            <a:pPr marL="457189" indent="-457189">
              <a:buClr>
                <a:schemeClr val="accent1"/>
              </a:buClr>
              <a:buSzPct val="125000"/>
            </a:pPr>
            <a:r>
              <a:rPr lang="en-US" dirty="0">
                <a:solidFill>
                  <a:schemeClr val="bg1"/>
                </a:solidFill>
                <a:latin typeface="+mj-lt"/>
              </a:rPr>
              <a:t>Combing at district level, all grades in all three assessed subjects.</a:t>
            </a:r>
          </a:p>
          <a:p>
            <a:pPr marL="457189" indent="-457189">
              <a:buClr>
                <a:schemeClr val="accent1"/>
              </a:buClr>
              <a:buSzPct val="125000"/>
            </a:pPr>
            <a:r>
              <a:rPr lang="en-US" dirty="0">
                <a:solidFill>
                  <a:schemeClr val="bg1"/>
                </a:solidFill>
                <a:latin typeface="+mj-lt"/>
              </a:rPr>
              <a:t>Precondition – 95% participation in all 3 assessments </a:t>
            </a:r>
          </a:p>
          <a:p>
            <a:pPr marL="457189" indent="-457189">
              <a:buClr>
                <a:schemeClr val="accent1"/>
              </a:buClr>
              <a:buSzPct val="125000"/>
            </a:pPr>
            <a:r>
              <a:rPr lang="en-US" dirty="0">
                <a:solidFill>
                  <a:schemeClr val="bg1"/>
                </a:solidFill>
                <a:latin typeface="+mj-lt"/>
              </a:rPr>
              <a:t>Will add ACT and WorkKeys in the future</a:t>
            </a:r>
          </a:p>
          <a:p>
            <a:endParaRPr lang="en-US" dirty="0"/>
          </a:p>
        </p:txBody>
      </p:sp>
    </p:spTree>
    <p:extLst>
      <p:ext uri="{BB962C8B-B14F-4D97-AF65-F5344CB8AC3E}">
        <p14:creationId xmlns:p14="http://schemas.microsoft.com/office/powerpoint/2010/main" val="454432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2000"/>
                                        <p:tgtEl>
                                          <p:spTgt spid="5">
                                            <p:txEl>
                                              <p:pRg st="1" end="1"/>
                                            </p:txEl>
                                          </p:spTgt>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dissolve">
                                      <p:cBhvr>
                                        <p:cTn id="11" dur="2000"/>
                                        <p:tgtEl>
                                          <p:spTgt spid="5">
                                            <p:txEl>
                                              <p:pRg st="2" end="2"/>
                                            </p:txEl>
                                          </p:spTgt>
                                        </p:tgtEl>
                                      </p:cBhvr>
                                    </p:animEffect>
                                  </p:childTnLst>
                                </p:cTn>
                              </p:par>
                            </p:childTnLst>
                          </p:cTn>
                        </p:par>
                        <p:par>
                          <p:cTn id="12" fill="hold">
                            <p:stCondLst>
                              <p:cond delay="4000"/>
                            </p:stCondLst>
                            <p:childTnLst>
                              <p:par>
                                <p:cTn id="13" presetID="9" presetClass="entr" presetSubtype="0"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dissolve">
                                      <p:cBhvr>
                                        <p:cTn id="15" dur="2000"/>
                                        <p:tgtEl>
                                          <p:spTgt spid="5">
                                            <p:txEl>
                                              <p:pRg st="3" end="3"/>
                                            </p:txEl>
                                          </p:spTgt>
                                        </p:tgtEl>
                                      </p:cBhvr>
                                    </p:animEffect>
                                  </p:childTnLst>
                                </p:cTn>
                              </p:par>
                            </p:childTnLst>
                          </p:cTn>
                        </p:par>
                        <p:par>
                          <p:cTn id="16" fill="hold">
                            <p:stCondLst>
                              <p:cond delay="6000"/>
                            </p:stCondLst>
                            <p:childTnLst>
                              <p:par>
                                <p:cTn id="17" presetID="9" presetClass="entr" presetSubtype="0"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dissolve">
                                      <p:cBhvr>
                                        <p:cTn id="19" dur="2000"/>
                                        <p:tgtEl>
                                          <p:spTgt spid="5">
                                            <p:txEl>
                                              <p:pRg st="4" end="4"/>
                                            </p:txEl>
                                          </p:spTgt>
                                        </p:tgtEl>
                                      </p:cBhvr>
                                    </p:animEffect>
                                  </p:childTnLst>
                                </p:cTn>
                              </p:par>
                            </p:childTnLst>
                          </p:cTn>
                        </p:par>
                        <p:par>
                          <p:cTn id="20" fill="hold">
                            <p:stCondLst>
                              <p:cond delay="8000"/>
                            </p:stCondLst>
                            <p:childTnLst>
                              <p:par>
                                <p:cTn id="21" presetID="9" presetClass="entr" presetSubtype="0" fill="hold"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dissolve">
                                      <p:cBhvr>
                                        <p:cTn id="23" dur="2000"/>
                                        <p:tgtEl>
                                          <p:spTgt spid="5">
                                            <p:txEl>
                                              <p:pRg st="5" end="5"/>
                                            </p:txEl>
                                          </p:spTgt>
                                        </p:tgtEl>
                                      </p:cBhvr>
                                    </p:animEffect>
                                  </p:childTnLst>
                                </p:cTn>
                              </p:par>
                            </p:childTnLst>
                          </p:cTn>
                        </p:par>
                        <p:par>
                          <p:cTn id="24" fill="hold">
                            <p:stCondLst>
                              <p:cond delay="10000"/>
                            </p:stCondLst>
                            <p:childTnLst>
                              <p:par>
                                <p:cTn id="25" presetID="9" presetClass="entr" presetSubtype="0" fill="hold"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dissolve">
                                      <p:cBhvr>
                                        <p:cTn id="27" dur="2000"/>
                                        <p:tgtEl>
                                          <p:spTgt spid="5">
                                            <p:txEl>
                                              <p:pRg st="6" end="6"/>
                                            </p:txEl>
                                          </p:spTgt>
                                        </p:tgtEl>
                                      </p:cBhvr>
                                    </p:animEffect>
                                  </p:childTnLst>
                                </p:cTn>
                              </p:par>
                            </p:childTnLst>
                          </p:cTn>
                        </p:par>
                        <p:par>
                          <p:cTn id="28" fill="hold">
                            <p:stCondLst>
                              <p:cond delay="12000"/>
                            </p:stCondLst>
                            <p:childTnLst>
                              <p:par>
                                <p:cTn id="29" presetID="9" presetClass="entr" presetSubtype="0" fill="hold" nodeType="after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dissolve">
                                      <p:cBhvr>
                                        <p:cTn id="31"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3032234" y="76200"/>
            <a:ext cx="8169166" cy="1325563"/>
          </a:xfrm>
        </p:spPr>
        <p:txBody>
          <a:bodyPr>
            <a:normAutofit/>
          </a:bodyPr>
          <a:lstStyle/>
          <a:p>
            <a:r>
              <a:rPr lang="en-US" dirty="0"/>
              <a:t>Graduation from High School</a:t>
            </a:r>
          </a:p>
        </p:txBody>
      </p:sp>
      <p:sp>
        <p:nvSpPr>
          <p:cNvPr id="6" name="Content Placeholder 1">
            <a:extLst>
              <a:ext uri="{FF2B5EF4-FFF2-40B4-BE49-F238E27FC236}">
                <a16:creationId xmlns:a16="http://schemas.microsoft.com/office/drawing/2014/main" id="{BDA8F9EB-2521-0F43-BDF9-A618D94AA987}"/>
              </a:ext>
            </a:extLst>
          </p:cNvPr>
          <p:cNvSpPr txBox="1">
            <a:spLocks/>
          </p:cNvSpPr>
          <p:nvPr/>
        </p:nvSpPr>
        <p:spPr>
          <a:xfrm>
            <a:off x="3032234" y="1219200"/>
            <a:ext cx="8778766" cy="4830763"/>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SzPct val="125000"/>
            </a:pPr>
            <a:r>
              <a:rPr lang="en-US" sz="3600" dirty="0">
                <a:solidFill>
                  <a:schemeClr val="bg1"/>
                </a:solidFill>
                <a:latin typeface="+mj-lt"/>
              </a:rPr>
              <a:t>Based on 4-yr graduation cohort</a:t>
            </a:r>
          </a:p>
          <a:p>
            <a:pPr marL="457189" indent="-457189">
              <a:buClr>
                <a:schemeClr val="accent1"/>
              </a:buClr>
              <a:buSzPct val="125000"/>
            </a:pPr>
            <a:r>
              <a:rPr lang="en-US" sz="3600" dirty="0">
                <a:solidFill>
                  <a:schemeClr val="bg1"/>
                </a:solidFill>
                <a:latin typeface="+mj-lt"/>
              </a:rPr>
              <a:t>Gold – 95% and Above</a:t>
            </a:r>
          </a:p>
          <a:p>
            <a:pPr marL="457189" indent="-457189">
              <a:buClr>
                <a:schemeClr val="accent1"/>
              </a:buClr>
              <a:buSzPct val="125000"/>
            </a:pPr>
            <a:r>
              <a:rPr lang="en-US" sz="3600" dirty="0">
                <a:solidFill>
                  <a:schemeClr val="bg1"/>
                </a:solidFill>
                <a:latin typeface="+mj-lt"/>
              </a:rPr>
              <a:t>Silver – 93-94.9%</a:t>
            </a:r>
          </a:p>
          <a:p>
            <a:pPr marL="457189" indent="-457189">
              <a:buClr>
                <a:schemeClr val="accent1"/>
              </a:buClr>
              <a:buSzPct val="125000"/>
            </a:pPr>
            <a:r>
              <a:rPr lang="en-US" sz="3600" dirty="0">
                <a:solidFill>
                  <a:schemeClr val="bg1"/>
                </a:solidFill>
                <a:latin typeface="+mj-lt"/>
              </a:rPr>
              <a:t>Bronze – 90-92.9%</a:t>
            </a:r>
          </a:p>
          <a:p>
            <a:pPr marL="457189" indent="-457189">
              <a:buClr>
                <a:schemeClr val="accent1"/>
              </a:buClr>
              <a:buSzPct val="125000"/>
            </a:pPr>
            <a:r>
              <a:rPr lang="en-US" sz="3600" dirty="0">
                <a:solidFill>
                  <a:schemeClr val="bg1"/>
                </a:solidFill>
                <a:latin typeface="+mj-lt"/>
              </a:rPr>
              <a:t>Copper – state average – 89.9%</a:t>
            </a:r>
          </a:p>
          <a:p>
            <a:pPr marL="457189" indent="-457189">
              <a:buClr>
                <a:schemeClr val="accent1"/>
              </a:buClr>
              <a:buSzPct val="125000"/>
            </a:pPr>
            <a:r>
              <a:rPr lang="en-US" sz="3600" dirty="0">
                <a:solidFill>
                  <a:schemeClr val="bg1"/>
                </a:solidFill>
                <a:latin typeface="+mj-lt"/>
              </a:rPr>
              <a:t>Precondition – The District must be at or above local postsecondary predictive rate.</a:t>
            </a:r>
          </a:p>
        </p:txBody>
      </p:sp>
    </p:spTree>
    <p:extLst>
      <p:ext uri="{BB962C8B-B14F-4D97-AF65-F5344CB8AC3E}">
        <p14:creationId xmlns:p14="http://schemas.microsoft.com/office/powerpoint/2010/main" val="710287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2000"/>
                                        <p:tgtEl>
                                          <p:spTgt spid="6">
                                            <p:txEl>
                                              <p:pRg st="1" end="1"/>
                                            </p:txEl>
                                          </p:spTgt>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dissolve">
                                      <p:cBhvr>
                                        <p:cTn id="11" dur="2000"/>
                                        <p:tgtEl>
                                          <p:spTgt spid="6">
                                            <p:txEl>
                                              <p:pRg st="2" end="2"/>
                                            </p:txEl>
                                          </p:spTgt>
                                        </p:tgtEl>
                                      </p:cBhvr>
                                    </p:animEffect>
                                  </p:childTnLst>
                                </p:cTn>
                              </p:par>
                            </p:childTnLst>
                          </p:cTn>
                        </p:par>
                        <p:par>
                          <p:cTn id="12" fill="hold">
                            <p:stCondLst>
                              <p:cond delay="4000"/>
                            </p:stCondLst>
                            <p:childTnLst>
                              <p:par>
                                <p:cTn id="13" presetID="9" presetClass="entr" presetSubtype="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dissolve">
                                      <p:cBhvr>
                                        <p:cTn id="15" dur="2000"/>
                                        <p:tgtEl>
                                          <p:spTgt spid="6">
                                            <p:txEl>
                                              <p:pRg st="3" end="3"/>
                                            </p:txEl>
                                          </p:spTgt>
                                        </p:tgtEl>
                                      </p:cBhvr>
                                    </p:animEffect>
                                  </p:childTnLst>
                                </p:cTn>
                              </p:par>
                            </p:childTnLst>
                          </p:cTn>
                        </p:par>
                        <p:par>
                          <p:cTn id="16" fill="hold">
                            <p:stCondLst>
                              <p:cond delay="6000"/>
                            </p:stCondLst>
                            <p:childTnLst>
                              <p:par>
                                <p:cTn id="17" presetID="9"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dissolve">
                                      <p:cBhvr>
                                        <p:cTn id="19" dur="2000"/>
                                        <p:tgtEl>
                                          <p:spTgt spid="6">
                                            <p:txEl>
                                              <p:pRg st="4" end="4"/>
                                            </p:txEl>
                                          </p:spTgt>
                                        </p:tgtEl>
                                      </p:cBhvr>
                                    </p:animEffect>
                                  </p:childTnLst>
                                </p:cTn>
                              </p:par>
                            </p:childTnLst>
                          </p:cTn>
                        </p:par>
                        <p:par>
                          <p:cTn id="20" fill="hold">
                            <p:stCondLst>
                              <p:cond delay="8000"/>
                            </p:stCondLst>
                            <p:childTnLst>
                              <p:par>
                                <p:cTn id="21" presetID="9" presetClass="entr" presetSubtype="0" fill="hold" nodeType="after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dissolve">
                                      <p:cBhvr>
                                        <p:cTn id="23"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3032234" y="76200"/>
            <a:ext cx="7026166" cy="1325563"/>
          </a:xfrm>
        </p:spPr>
        <p:txBody>
          <a:bodyPr>
            <a:normAutofit/>
          </a:bodyPr>
          <a:lstStyle/>
          <a:p>
            <a:r>
              <a:rPr lang="en-US" dirty="0"/>
              <a:t>Post Secondary Success</a:t>
            </a:r>
          </a:p>
        </p:txBody>
      </p:sp>
      <p:sp>
        <p:nvSpPr>
          <p:cNvPr id="5" name="Content Placeholder 1">
            <a:extLst>
              <a:ext uri="{FF2B5EF4-FFF2-40B4-BE49-F238E27FC236}">
                <a16:creationId xmlns:a16="http://schemas.microsoft.com/office/drawing/2014/main" id="{19EE673D-9F08-1E42-A96A-308937FDD240}"/>
              </a:ext>
            </a:extLst>
          </p:cNvPr>
          <p:cNvSpPr txBox="1">
            <a:spLocks/>
          </p:cNvSpPr>
          <p:nvPr/>
        </p:nvSpPr>
        <p:spPr>
          <a:xfrm>
            <a:off x="3032234" y="1401763"/>
            <a:ext cx="8931166" cy="4997671"/>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SzPct val="125000"/>
            </a:pPr>
            <a:r>
              <a:rPr lang="en-US" sz="3900" dirty="0">
                <a:solidFill>
                  <a:schemeClr val="bg1"/>
                </a:solidFill>
                <a:latin typeface="+mj-lt"/>
              </a:rPr>
              <a:t>Based on Districts 5-year average effective rate</a:t>
            </a:r>
          </a:p>
          <a:p>
            <a:pPr marL="457189" indent="-457189">
              <a:buClr>
                <a:schemeClr val="accent1"/>
              </a:buClr>
              <a:buSzPct val="125000"/>
            </a:pPr>
            <a:r>
              <a:rPr lang="en-US" sz="3900" dirty="0">
                <a:solidFill>
                  <a:schemeClr val="bg1"/>
                </a:solidFill>
                <a:latin typeface="+mj-lt"/>
              </a:rPr>
              <a:t>Gold – 70% and Above</a:t>
            </a:r>
          </a:p>
          <a:p>
            <a:pPr marL="457189" indent="-457189">
              <a:buClr>
                <a:schemeClr val="accent1"/>
              </a:buClr>
              <a:buSzPct val="125000"/>
            </a:pPr>
            <a:r>
              <a:rPr lang="en-US" sz="3900" dirty="0">
                <a:solidFill>
                  <a:schemeClr val="bg1"/>
                </a:solidFill>
                <a:latin typeface="+mj-lt"/>
              </a:rPr>
              <a:t>Silver – 60-69.9%</a:t>
            </a:r>
          </a:p>
          <a:p>
            <a:pPr marL="457189" indent="-457189">
              <a:buClr>
                <a:schemeClr val="accent1"/>
              </a:buClr>
              <a:buSzPct val="125000"/>
            </a:pPr>
            <a:r>
              <a:rPr lang="en-US" sz="3900" dirty="0">
                <a:solidFill>
                  <a:schemeClr val="bg1"/>
                </a:solidFill>
                <a:latin typeface="+mj-lt"/>
              </a:rPr>
              <a:t>Bronze – 50-59.9%</a:t>
            </a:r>
          </a:p>
          <a:p>
            <a:pPr marL="457189" indent="-457189">
              <a:buClr>
                <a:schemeClr val="accent1"/>
              </a:buClr>
              <a:buSzPct val="125000"/>
            </a:pPr>
            <a:r>
              <a:rPr lang="en-US" sz="3900" dirty="0">
                <a:solidFill>
                  <a:schemeClr val="bg1"/>
                </a:solidFill>
                <a:latin typeface="+mj-lt"/>
              </a:rPr>
              <a:t>Copper – state average – 49.9%</a:t>
            </a:r>
          </a:p>
          <a:p>
            <a:pPr marL="457189" indent="-457189">
              <a:buClr>
                <a:schemeClr val="accent1"/>
              </a:buClr>
              <a:buSzPct val="125000"/>
            </a:pPr>
            <a:r>
              <a:rPr lang="en-US" sz="3900" dirty="0">
                <a:solidFill>
                  <a:schemeClr val="bg1"/>
                </a:solidFill>
                <a:latin typeface="+mj-lt"/>
              </a:rPr>
              <a:t>Precondition – The District must be at or above local postsecondary predictive rate (allowing for a -.4 variance).</a:t>
            </a:r>
          </a:p>
          <a:p>
            <a:pPr marL="457189" indent="-457189"/>
            <a:endParaRPr lang="en-US" dirty="0"/>
          </a:p>
        </p:txBody>
      </p:sp>
    </p:spTree>
    <p:extLst>
      <p:ext uri="{BB962C8B-B14F-4D97-AF65-F5344CB8AC3E}">
        <p14:creationId xmlns:p14="http://schemas.microsoft.com/office/powerpoint/2010/main" val="1827972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2000"/>
                                        <p:tgtEl>
                                          <p:spTgt spid="5">
                                            <p:txEl>
                                              <p:pRg st="1" end="1"/>
                                            </p:txEl>
                                          </p:spTgt>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dissolve">
                                      <p:cBhvr>
                                        <p:cTn id="11" dur="2000"/>
                                        <p:tgtEl>
                                          <p:spTgt spid="5">
                                            <p:txEl>
                                              <p:pRg st="2" end="2"/>
                                            </p:txEl>
                                          </p:spTgt>
                                        </p:tgtEl>
                                      </p:cBhvr>
                                    </p:animEffect>
                                  </p:childTnLst>
                                </p:cTn>
                              </p:par>
                            </p:childTnLst>
                          </p:cTn>
                        </p:par>
                        <p:par>
                          <p:cTn id="12" fill="hold">
                            <p:stCondLst>
                              <p:cond delay="4000"/>
                            </p:stCondLst>
                            <p:childTnLst>
                              <p:par>
                                <p:cTn id="13" presetID="9" presetClass="entr" presetSubtype="0"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dissolve">
                                      <p:cBhvr>
                                        <p:cTn id="15" dur="2000"/>
                                        <p:tgtEl>
                                          <p:spTgt spid="5">
                                            <p:txEl>
                                              <p:pRg st="3" end="3"/>
                                            </p:txEl>
                                          </p:spTgt>
                                        </p:tgtEl>
                                      </p:cBhvr>
                                    </p:animEffect>
                                  </p:childTnLst>
                                </p:cTn>
                              </p:par>
                            </p:childTnLst>
                          </p:cTn>
                        </p:par>
                        <p:par>
                          <p:cTn id="16" fill="hold">
                            <p:stCondLst>
                              <p:cond delay="6000"/>
                            </p:stCondLst>
                            <p:childTnLst>
                              <p:par>
                                <p:cTn id="17" presetID="9" presetClass="entr" presetSubtype="0"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dissolve">
                                      <p:cBhvr>
                                        <p:cTn id="19" dur="2000"/>
                                        <p:tgtEl>
                                          <p:spTgt spid="5">
                                            <p:txEl>
                                              <p:pRg st="4" end="4"/>
                                            </p:txEl>
                                          </p:spTgt>
                                        </p:tgtEl>
                                      </p:cBhvr>
                                    </p:animEffect>
                                  </p:childTnLst>
                                </p:cTn>
                              </p:par>
                            </p:childTnLst>
                          </p:cTn>
                        </p:par>
                        <p:par>
                          <p:cTn id="20" fill="hold">
                            <p:stCondLst>
                              <p:cond delay="8000"/>
                            </p:stCondLst>
                            <p:childTnLst>
                              <p:par>
                                <p:cTn id="21" presetID="9" presetClass="entr" presetSubtype="0" fill="hold"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dissolve">
                                      <p:cBhvr>
                                        <p:cTn id="23"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3032234" y="76200"/>
            <a:ext cx="8550166" cy="1325563"/>
          </a:xfrm>
        </p:spPr>
        <p:txBody>
          <a:bodyPr>
            <a:normAutofit/>
          </a:bodyPr>
          <a:lstStyle/>
          <a:p>
            <a:r>
              <a:rPr lang="en-US" sz="3600" dirty="0"/>
              <a:t>Postsecondary Commissioners Award</a:t>
            </a:r>
          </a:p>
        </p:txBody>
      </p:sp>
      <mc:AlternateContent xmlns:mc="http://schemas.openxmlformats.org/markup-compatibility/2006" xmlns:a14="http://schemas.microsoft.com/office/drawing/2010/main">
        <mc:Choice Requires="a14">
          <p:sp>
            <p:nvSpPr>
              <p:cNvPr id="6" name="Content Placeholder 1">
                <a:extLst>
                  <a:ext uri="{FF2B5EF4-FFF2-40B4-BE49-F238E27FC236}">
                    <a16:creationId xmlns:a16="http://schemas.microsoft.com/office/drawing/2014/main" id="{ABC8889C-EA66-F64E-A538-03F136631705}"/>
                  </a:ext>
                </a:extLst>
              </p:cNvPr>
              <p:cNvSpPr txBox="1">
                <a:spLocks/>
              </p:cNvSpPr>
              <p:nvPr/>
            </p:nvSpPr>
            <p:spPr>
              <a:xfrm>
                <a:off x="3032234" y="1219200"/>
                <a:ext cx="8725049" cy="5080000"/>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SzPct val="125000"/>
                </a:pPr>
                <a:r>
                  <a:rPr lang="en-US" sz="3800" dirty="0">
                    <a:solidFill>
                      <a:schemeClr val="bg1"/>
                    </a:solidFill>
                    <a:latin typeface="+mj-lt"/>
                  </a:rPr>
                  <a:t>Recognize Districts that are exceeding their postsecondary predictive rate.</a:t>
                </a:r>
              </a:p>
              <a:p>
                <a:pPr>
                  <a:buClr>
                    <a:schemeClr val="accent1"/>
                  </a:buClr>
                  <a:buSzPct val="125000"/>
                </a:pPr>
                <a:endParaRPr lang="en-US" sz="3800" dirty="0">
                  <a:solidFill>
                    <a:schemeClr val="bg1"/>
                  </a:solidFill>
                  <a:latin typeface="+mj-lt"/>
                </a:endParaRPr>
              </a:p>
              <a:p>
                <a:pPr marL="457189" indent="-457189">
                  <a:buClr>
                    <a:schemeClr val="accent1"/>
                  </a:buClr>
                  <a:buSzPct val="125000"/>
                </a:pPr>
                <a:r>
                  <a:rPr lang="en-US" sz="3800" dirty="0">
                    <a:solidFill>
                      <a:schemeClr val="bg1"/>
                    </a:solidFill>
                    <a:latin typeface="+mj-lt"/>
                  </a:rPr>
                  <a:t>.4 - .9		Commissioners Award</a:t>
                </a:r>
              </a:p>
              <a:p>
                <a:pPr marL="457189" indent="-457189">
                  <a:buClr>
                    <a:schemeClr val="accent1"/>
                  </a:buClr>
                  <a:buSzPct val="125000"/>
                </a:pPr>
                <a:r>
                  <a:rPr lang="en-US" sz="3800" dirty="0">
                    <a:solidFill>
                      <a:schemeClr val="bg1"/>
                    </a:solidFill>
                    <a:latin typeface="+mj-lt"/>
                  </a:rPr>
                  <a:t>1.0 – 1.9	Commissioners Award 				with Honors</a:t>
                </a:r>
              </a:p>
              <a:p>
                <a:pPr marL="457189" indent="-457189">
                  <a:buClr>
                    <a:schemeClr val="accent1"/>
                  </a:buClr>
                  <a:buSzPct val="125000"/>
                </a:pPr>
                <a14:m>
                  <m:oMath xmlns:m="http://schemas.openxmlformats.org/officeDocument/2006/math">
                    <m:r>
                      <a:rPr lang="en-US" sz="3800" i="1" smtClean="0">
                        <a:solidFill>
                          <a:schemeClr val="bg1"/>
                        </a:solidFill>
                        <a:latin typeface="Cambria Math" panose="02040503050406030204" pitchFamily="18" charset="0"/>
                      </a:rPr>
                      <m:t>≥</m:t>
                    </m:r>
                  </m:oMath>
                </a14:m>
                <a:r>
                  <a:rPr lang="en-US" sz="3800" dirty="0">
                    <a:solidFill>
                      <a:schemeClr val="bg1"/>
                    </a:solidFill>
                    <a:latin typeface="+mj-lt"/>
                  </a:rPr>
                  <a:t> 2.0		Commissioners Award 				with Distinction</a:t>
                </a:r>
              </a:p>
              <a:p>
                <a:endParaRPr lang="en-US" dirty="0"/>
              </a:p>
            </p:txBody>
          </p:sp>
        </mc:Choice>
        <mc:Fallback xmlns="">
          <p:sp>
            <p:nvSpPr>
              <p:cNvPr id="6" name="Content Placeholder 1">
                <a:extLst>
                  <a:ext uri="{FF2B5EF4-FFF2-40B4-BE49-F238E27FC236}">
                    <a16:creationId xmlns:a16="http://schemas.microsoft.com/office/drawing/2014/main" id="{ABC8889C-EA66-F64E-A538-03F136631705}"/>
                  </a:ext>
                </a:extLst>
              </p:cNvPr>
              <p:cNvSpPr txBox="1">
                <a:spLocks noRot="1" noChangeAspect="1" noMove="1" noResize="1" noEditPoints="1" noAdjustHandles="1" noChangeArrowheads="1" noChangeShapeType="1" noTextEdit="1"/>
              </p:cNvSpPr>
              <p:nvPr/>
            </p:nvSpPr>
            <p:spPr>
              <a:xfrm>
                <a:off x="3032234" y="1219200"/>
                <a:ext cx="8725049" cy="5080000"/>
              </a:xfrm>
              <a:prstGeom prst="rect">
                <a:avLst/>
              </a:prstGeom>
              <a:blipFill>
                <a:blip r:embed="rId2"/>
                <a:stretch>
                  <a:fillRect l="-2762" t="-6500"/>
                </a:stretch>
              </a:blipFill>
            </p:spPr>
            <p:txBody>
              <a:bodyPr/>
              <a:lstStyle/>
              <a:p>
                <a:r>
                  <a:rPr lang="en-US">
                    <a:noFill/>
                  </a:rPr>
                  <a:t> </a:t>
                </a:r>
              </a:p>
            </p:txBody>
          </p:sp>
        </mc:Fallback>
      </mc:AlternateContent>
    </p:spTree>
    <p:extLst>
      <p:ext uri="{BB962C8B-B14F-4D97-AF65-F5344CB8AC3E}">
        <p14:creationId xmlns:p14="http://schemas.microsoft.com/office/powerpoint/2010/main" val="3594331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2000"/>
                                        <p:tgtEl>
                                          <p:spTgt spid="6">
                                            <p:txEl>
                                              <p:pRg st="0" end="0"/>
                                            </p:txEl>
                                          </p:spTgt>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dissolve">
                                      <p:cBhvr>
                                        <p:cTn id="11" dur="2000"/>
                                        <p:tgtEl>
                                          <p:spTgt spid="6">
                                            <p:txEl>
                                              <p:pRg st="2" end="2"/>
                                            </p:txEl>
                                          </p:spTgt>
                                        </p:tgtEl>
                                      </p:cBhvr>
                                    </p:animEffect>
                                  </p:childTnLst>
                                </p:cTn>
                              </p:par>
                            </p:childTnLst>
                          </p:cTn>
                        </p:par>
                        <p:par>
                          <p:cTn id="12" fill="hold">
                            <p:stCondLst>
                              <p:cond delay="4000"/>
                            </p:stCondLst>
                            <p:childTnLst>
                              <p:par>
                                <p:cTn id="13" presetID="9" presetClass="entr" presetSubtype="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dissolve">
                                      <p:cBhvr>
                                        <p:cTn id="15" dur="2000"/>
                                        <p:tgtEl>
                                          <p:spTgt spid="6">
                                            <p:txEl>
                                              <p:pRg st="3" end="3"/>
                                            </p:txEl>
                                          </p:spTgt>
                                        </p:tgtEl>
                                      </p:cBhvr>
                                    </p:animEffect>
                                  </p:childTnLst>
                                </p:cTn>
                              </p:par>
                            </p:childTnLst>
                          </p:cTn>
                        </p:par>
                        <p:par>
                          <p:cTn id="16" fill="hold">
                            <p:stCondLst>
                              <p:cond delay="6000"/>
                            </p:stCondLst>
                            <p:childTnLst>
                              <p:par>
                                <p:cTn id="17" presetID="9"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dissolve">
                                      <p:cBhvr>
                                        <p:cTn id="19"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203864-289C-B046-805A-F27977B81950}"/>
              </a:ext>
            </a:extLst>
          </p:cNvPr>
          <p:cNvPicPr>
            <a:picLocks noChangeAspect="1"/>
          </p:cNvPicPr>
          <p:nvPr/>
        </p:nvPicPr>
        <p:blipFill>
          <a:blip r:embed="rId2"/>
          <a:stretch>
            <a:fillRect/>
          </a:stretch>
        </p:blipFill>
        <p:spPr>
          <a:xfrm>
            <a:off x="2590800" y="609600"/>
            <a:ext cx="9468964" cy="5595104"/>
          </a:xfrm>
          <a:prstGeom prst="rect">
            <a:avLst/>
          </a:prstGeom>
          <a:solidFill>
            <a:schemeClr val="accent4"/>
          </a:solidFill>
        </p:spPr>
      </p:pic>
      <p:sp>
        <p:nvSpPr>
          <p:cNvPr id="7" name="Rectangle 6">
            <a:extLst>
              <a:ext uri="{FF2B5EF4-FFF2-40B4-BE49-F238E27FC236}">
                <a16:creationId xmlns:a16="http://schemas.microsoft.com/office/drawing/2014/main" id="{D1584A42-AA91-104D-AC29-B25D8E96EC07}"/>
              </a:ext>
            </a:extLst>
          </p:cNvPr>
          <p:cNvSpPr/>
          <p:nvPr/>
        </p:nvSpPr>
        <p:spPr>
          <a:xfrm rot="907966">
            <a:off x="3463650" y="3383201"/>
            <a:ext cx="8454059" cy="362923"/>
          </a:xfrm>
          <a:prstGeom prst="rect">
            <a:avLst/>
          </a:prstGeom>
          <a:solidFill>
            <a:srgbClr val="FFFF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1409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97A4954-6B60-4060-A5A5-B4D86E50CDF5}"/>
              </a:ext>
            </a:extLst>
          </p:cNvPr>
          <p:cNvSpPr>
            <a:spLocks noGrp="1"/>
          </p:cNvSpPr>
          <p:nvPr>
            <p:ph type="media" sz="quarter" idx="14"/>
          </p:nvPr>
        </p:nvSpPr>
        <p:spPr/>
      </p:sp>
      <p:sp>
        <p:nvSpPr>
          <p:cNvPr id="3" name="Text Placeholder 6">
            <a:extLst>
              <a:ext uri="{FF2B5EF4-FFF2-40B4-BE49-F238E27FC236}">
                <a16:creationId xmlns:a16="http://schemas.microsoft.com/office/drawing/2014/main" id="{7FA4FA22-4AF7-6347-831D-CC5773794EF6}"/>
              </a:ext>
            </a:extLst>
          </p:cNvPr>
          <p:cNvSpPr txBox="1">
            <a:spLocks/>
          </p:cNvSpPr>
          <p:nvPr/>
        </p:nvSpPr>
        <p:spPr>
          <a:xfrm>
            <a:off x="228600" y="4510425"/>
            <a:ext cx="11811000" cy="1544012"/>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800" kern="1200">
                <a:no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5333"/>
              </a:lnSpc>
            </a:pPr>
            <a:r>
              <a:rPr lang="en-US" sz="6300" dirty="0">
                <a:solidFill>
                  <a:schemeClr val="tx2"/>
                </a:solidFill>
                <a:latin typeface="+mj-lt"/>
              </a:rPr>
              <a:t>Kansas leads the </a:t>
            </a:r>
            <a:r>
              <a:rPr lang="en-US" sz="6300" b="1" dirty="0">
                <a:solidFill>
                  <a:schemeClr val="accent1"/>
                </a:solidFill>
                <a:latin typeface="+mj-lt"/>
              </a:rPr>
              <a:t>world</a:t>
            </a:r>
            <a:r>
              <a:rPr lang="en-US" sz="6300" dirty="0">
                <a:solidFill>
                  <a:schemeClr val="tx2"/>
                </a:solidFill>
                <a:latin typeface="+mj-lt"/>
              </a:rPr>
              <a:t> in the success of each student</a:t>
            </a:r>
          </a:p>
        </p:txBody>
      </p:sp>
      <p:pic>
        <p:nvPicPr>
          <p:cNvPr id="4" name="Picture 3">
            <a:extLst>
              <a:ext uri="{FF2B5EF4-FFF2-40B4-BE49-F238E27FC236}">
                <a16:creationId xmlns:a16="http://schemas.microsoft.com/office/drawing/2014/main" id="{30430409-F00D-0944-8F3B-91BB27184B5C}"/>
              </a:ext>
            </a:extLst>
          </p:cNvPr>
          <p:cNvPicPr>
            <a:picLocks noChangeAspect="1"/>
          </p:cNvPicPr>
          <p:nvPr/>
        </p:nvPicPr>
        <p:blipFill>
          <a:blip r:embed="rId3"/>
          <a:stretch>
            <a:fillRect/>
          </a:stretch>
        </p:blipFill>
        <p:spPr>
          <a:xfrm>
            <a:off x="2" y="0"/>
            <a:ext cx="12191999" cy="4216400"/>
          </a:xfrm>
          <a:prstGeom prst="rect">
            <a:avLst/>
          </a:prstGeom>
        </p:spPr>
      </p:pic>
      <p:sp>
        <p:nvSpPr>
          <p:cNvPr id="6" name="Title 4">
            <a:extLst>
              <a:ext uri="{FF2B5EF4-FFF2-40B4-BE49-F238E27FC236}">
                <a16:creationId xmlns:a16="http://schemas.microsoft.com/office/drawing/2014/main" id="{F9509B5E-95E3-0647-B956-75BA60E888E6}"/>
              </a:ext>
            </a:extLst>
          </p:cNvPr>
          <p:cNvSpPr txBox="1">
            <a:spLocks/>
          </p:cNvSpPr>
          <p:nvPr/>
        </p:nvSpPr>
        <p:spPr>
          <a:xfrm>
            <a:off x="84083" y="1"/>
            <a:ext cx="11785600" cy="510116"/>
          </a:xfrm>
          <a:prstGeom prst="rect">
            <a:avLst/>
          </a:prstGeom>
          <a:noFill/>
        </p:spPr>
        <p:txBody>
          <a:bodyPr vert="horz" wrap="square" lIns="0" tIns="0" rIns="0" bIns="121920" rtlCol="0" anchor="t" anchorCtr="0">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defTabSz="1219140">
              <a:defRPr/>
            </a:pPr>
            <a:r>
              <a:rPr lang="en-US" sz="4267" b="1" dirty="0">
                <a:solidFill>
                  <a:srgbClr val="15254B"/>
                </a:solidFill>
                <a:latin typeface="+mn-lt"/>
              </a:rPr>
              <a:t>Our Vision for Kansas ...</a:t>
            </a:r>
          </a:p>
        </p:txBody>
      </p:sp>
    </p:spTree>
    <p:extLst>
      <p:ext uri="{BB962C8B-B14F-4D97-AF65-F5344CB8AC3E}">
        <p14:creationId xmlns:p14="http://schemas.microsoft.com/office/powerpoint/2010/main" val="332759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499AF4-297C-9549-9813-A1713AC92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1"/>
            <a:ext cx="12954000" cy="7949045"/>
          </a:xfrm>
          <a:prstGeom prst="rect">
            <a:avLst/>
          </a:prstGeom>
        </p:spPr>
      </p:pic>
    </p:spTree>
    <p:extLst>
      <p:ext uri="{BB962C8B-B14F-4D97-AF65-F5344CB8AC3E}">
        <p14:creationId xmlns:p14="http://schemas.microsoft.com/office/powerpoint/2010/main" val="4128423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3032234" y="-76200"/>
            <a:ext cx="8550166" cy="1325563"/>
          </a:xfrm>
        </p:spPr>
        <p:txBody>
          <a:bodyPr>
            <a:normAutofit/>
          </a:bodyPr>
          <a:lstStyle/>
          <a:p>
            <a:r>
              <a:rPr lang="en-US" dirty="0"/>
              <a:t>Qualitative Board Outcomes</a:t>
            </a:r>
          </a:p>
        </p:txBody>
      </p:sp>
      <p:sp>
        <p:nvSpPr>
          <p:cNvPr id="5" name="Content Placeholder 1">
            <a:extLst>
              <a:ext uri="{FF2B5EF4-FFF2-40B4-BE49-F238E27FC236}">
                <a16:creationId xmlns:a16="http://schemas.microsoft.com/office/drawing/2014/main" id="{C808D5C7-489B-0242-88BF-CF8561AC1609}"/>
              </a:ext>
            </a:extLst>
          </p:cNvPr>
          <p:cNvSpPr txBox="1">
            <a:spLocks/>
          </p:cNvSpPr>
          <p:nvPr/>
        </p:nvSpPr>
        <p:spPr>
          <a:xfrm>
            <a:off x="3032234" y="1143000"/>
            <a:ext cx="8839200" cy="5105400"/>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accent1"/>
              </a:buClr>
              <a:buSzPct val="125000"/>
            </a:pPr>
            <a:r>
              <a:rPr lang="en-US" sz="2400" b="1" dirty="0">
                <a:solidFill>
                  <a:schemeClr val="bg1"/>
                </a:solidFill>
                <a:latin typeface="+mj-lt"/>
              </a:rPr>
              <a:t>Kindergarten Readiness</a:t>
            </a:r>
            <a:r>
              <a:rPr lang="en-US" sz="2400" dirty="0">
                <a:solidFill>
                  <a:schemeClr val="bg1"/>
                </a:solidFill>
                <a:latin typeface="+mj-lt"/>
              </a:rPr>
              <a:t>: Increase the percent of kindergarten students that are socially, emotionally and academically ready for kindergarten success.</a:t>
            </a:r>
          </a:p>
          <a:p>
            <a:pPr marL="457200" indent="-457200">
              <a:buClr>
                <a:schemeClr val="accent1"/>
              </a:buClr>
              <a:buSzPct val="125000"/>
            </a:pPr>
            <a:endParaRPr lang="en-US" sz="2400" dirty="0">
              <a:solidFill>
                <a:schemeClr val="bg1"/>
              </a:solidFill>
              <a:latin typeface="+mj-lt"/>
            </a:endParaRPr>
          </a:p>
          <a:p>
            <a:pPr marL="457200" indent="-457200">
              <a:buClr>
                <a:schemeClr val="accent1"/>
              </a:buClr>
              <a:buSzPct val="125000"/>
            </a:pPr>
            <a:r>
              <a:rPr lang="en-US" sz="2400" b="1" dirty="0">
                <a:solidFill>
                  <a:schemeClr val="bg1"/>
                </a:solidFill>
                <a:latin typeface="+mj-lt"/>
              </a:rPr>
              <a:t>Social Emotional Growth</a:t>
            </a:r>
            <a:r>
              <a:rPr lang="en-US" sz="2400" dirty="0">
                <a:solidFill>
                  <a:schemeClr val="bg1"/>
                </a:solidFill>
                <a:latin typeface="+mj-lt"/>
              </a:rPr>
              <a:t>: Measured Locally</a:t>
            </a:r>
          </a:p>
          <a:p>
            <a:pPr marL="457200" indent="-457200">
              <a:buClr>
                <a:schemeClr val="accent1"/>
              </a:buClr>
              <a:buSzPct val="125000"/>
            </a:pPr>
            <a:endParaRPr lang="en-US" sz="2400" dirty="0">
              <a:solidFill>
                <a:schemeClr val="bg1"/>
              </a:solidFill>
              <a:latin typeface="+mj-lt"/>
            </a:endParaRPr>
          </a:p>
          <a:p>
            <a:pPr marL="457200" indent="-457200">
              <a:buClr>
                <a:schemeClr val="accent1"/>
              </a:buClr>
              <a:buSzPct val="125000"/>
            </a:pPr>
            <a:r>
              <a:rPr lang="en-US" sz="2400" b="1" dirty="0">
                <a:solidFill>
                  <a:schemeClr val="bg1"/>
                </a:solidFill>
                <a:latin typeface="+mj-lt"/>
              </a:rPr>
              <a:t>Individual Plans of Study</a:t>
            </a:r>
            <a:r>
              <a:rPr lang="en-US" sz="2400" dirty="0">
                <a:solidFill>
                  <a:schemeClr val="bg1"/>
                </a:solidFill>
                <a:latin typeface="+mj-lt"/>
              </a:rPr>
              <a:t>: Beginning no later than the 8</a:t>
            </a:r>
            <a:r>
              <a:rPr lang="en-US" sz="2400" baseline="30000" dirty="0">
                <a:solidFill>
                  <a:schemeClr val="bg1"/>
                </a:solidFill>
                <a:latin typeface="+mj-lt"/>
              </a:rPr>
              <a:t>th</a:t>
            </a:r>
            <a:r>
              <a:rPr lang="en-US" sz="2400" dirty="0">
                <a:solidFill>
                  <a:schemeClr val="bg1"/>
                </a:solidFill>
                <a:latin typeface="+mj-lt"/>
              </a:rPr>
              <a:t> grade, all students have an IPS that informs and guides their secondary and postsecondary plans.</a:t>
            </a:r>
          </a:p>
          <a:p>
            <a:pPr>
              <a:buClr>
                <a:schemeClr val="accent1"/>
              </a:buClr>
              <a:buSzPct val="125000"/>
            </a:pPr>
            <a:endParaRPr lang="en-US" sz="2400" dirty="0">
              <a:solidFill>
                <a:schemeClr val="bg1"/>
              </a:solidFill>
              <a:latin typeface="+mj-lt"/>
            </a:endParaRPr>
          </a:p>
          <a:p>
            <a:pPr marL="457200" indent="-457200">
              <a:buClr>
                <a:schemeClr val="accent1"/>
              </a:buClr>
              <a:buSzPct val="125000"/>
            </a:pPr>
            <a:r>
              <a:rPr lang="en-US" sz="2400" b="1" dirty="0">
                <a:solidFill>
                  <a:schemeClr val="bg1"/>
                </a:solidFill>
                <a:latin typeface="+mj-lt"/>
              </a:rPr>
              <a:t>Civic Engagement</a:t>
            </a:r>
            <a:r>
              <a:rPr lang="en-US" sz="2400" dirty="0">
                <a:solidFill>
                  <a:schemeClr val="bg1"/>
                </a:solidFill>
                <a:latin typeface="+mj-lt"/>
              </a:rPr>
              <a:t>: Schools implement programs and activities that allows students to become civically engaged citizens.</a:t>
            </a:r>
          </a:p>
        </p:txBody>
      </p:sp>
    </p:spTree>
    <p:extLst>
      <p:ext uri="{BB962C8B-B14F-4D97-AF65-F5344CB8AC3E}">
        <p14:creationId xmlns:p14="http://schemas.microsoft.com/office/powerpoint/2010/main" val="1947811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2000"/>
                                        <p:tgtEl>
                                          <p:spTgt spid="5">
                                            <p:txEl>
                                              <p:pRg st="0" end="0"/>
                                            </p:txEl>
                                          </p:spTgt>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dissolve">
                                      <p:cBhvr>
                                        <p:cTn id="11" dur="2000"/>
                                        <p:tgtEl>
                                          <p:spTgt spid="5">
                                            <p:txEl>
                                              <p:pRg st="2" end="2"/>
                                            </p:txEl>
                                          </p:spTgt>
                                        </p:tgtEl>
                                      </p:cBhvr>
                                    </p:animEffect>
                                  </p:childTnLst>
                                </p:cTn>
                              </p:par>
                            </p:childTnLst>
                          </p:cTn>
                        </p:par>
                        <p:par>
                          <p:cTn id="12" fill="hold">
                            <p:stCondLst>
                              <p:cond delay="4000"/>
                            </p:stCondLst>
                            <p:childTnLst>
                              <p:par>
                                <p:cTn id="13" presetID="9" presetClass="entr" presetSubtype="0" fill="hold"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dissolve">
                                      <p:cBhvr>
                                        <p:cTn id="15" dur="2000"/>
                                        <p:tgtEl>
                                          <p:spTgt spid="5">
                                            <p:txEl>
                                              <p:pRg st="4" end="4"/>
                                            </p:txEl>
                                          </p:spTgt>
                                        </p:tgtEl>
                                      </p:cBhvr>
                                    </p:animEffect>
                                  </p:childTnLst>
                                </p:cTn>
                              </p:par>
                            </p:childTnLst>
                          </p:cTn>
                        </p:par>
                        <p:par>
                          <p:cTn id="16" fill="hold">
                            <p:stCondLst>
                              <p:cond delay="6000"/>
                            </p:stCondLst>
                            <p:childTnLst>
                              <p:par>
                                <p:cTn id="17" presetID="9" presetClass="entr" presetSubtype="0" fill="hold"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dissolve">
                                      <p:cBhvr>
                                        <p:cTn id="19"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295400" y="3168073"/>
            <a:ext cx="5105400" cy="2354046"/>
          </a:xfrm>
          <a:ln>
            <a:noFill/>
          </a:ln>
        </p:spPr>
        <p:txBody>
          <a:bodyPr>
            <a:normAutofit/>
          </a:bodyPr>
          <a:lstStyle/>
          <a:p>
            <a:pPr lvl="1"/>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Dr. Randy Watson</a:t>
            </a:r>
            <a:b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Kansas Commissioner of Education</a:t>
            </a:r>
            <a:b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785-296-3202</a:t>
            </a:r>
            <a:b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en-US" dirty="0" err="1">
                <a:solidFill>
                  <a:schemeClr val="tx2"/>
                </a:solidFill>
                <a:latin typeface="Open Sans" panose="020B0606030504020204" pitchFamily="34" charset="0"/>
                <a:ea typeface="Open Sans" panose="020B0606030504020204" pitchFamily="34" charset="0"/>
                <a:cs typeface="Open Sans" panose="020B0606030504020204" pitchFamily="34" charset="0"/>
              </a:rPr>
              <a:t>rwatson@ksde.org</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867015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2971800" y="300726"/>
            <a:ext cx="9067800" cy="1325563"/>
          </a:xfrm>
        </p:spPr>
        <p:txBody>
          <a:bodyPr>
            <a:normAutofit fontScale="90000"/>
          </a:bodyPr>
          <a:lstStyle/>
          <a:p>
            <a:pPr marL="571500" indent="-571500">
              <a:buClr>
                <a:schemeClr val="accent1"/>
              </a:buClr>
              <a:buSzPct val="125000"/>
              <a:buFont typeface="Arial" panose="020B0604020202020204" pitchFamily="34" charset="0"/>
              <a:buChar char="•"/>
            </a:pPr>
            <a:r>
              <a:rPr lang="en-US" dirty="0">
                <a:latin typeface="Arial"/>
              </a:rPr>
              <a:t>Math and ELA Scores are about at the same level as last year</a:t>
            </a:r>
            <a:br>
              <a:rPr lang="en-US" dirty="0">
                <a:latin typeface="Arial"/>
              </a:rPr>
            </a:br>
            <a:endParaRPr lang="en-US" dirty="0"/>
          </a:p>
        </p:txBody>
      </p:sp>
      <p:pic>
        <p:nvPicPr>
          <p:cNvPr id="7" name="Picture 6">
            <a:extLst>
              <a:ext uri="{FF2B5EF4-FFF2-40B4-BE49-F238E27FC236}">
                <a16:creationId xmlns:a16="http://schemas.microsoft.com/office/drawing/2014/main" id="{D9507A00-4585-3C46-A191-611CA9DB34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3004291"/>
            <a:ext cx="9067800" cy="1786944"/>
          </a:xfrm>
          <a:prstGeom prst="rect">
            <a:avLst/>
          </a:prstGeom>
        </p:spPr>
      </p:pic>
      <p:pic>
        <p:nvPicPr>
          <p:cNvPr id="8" name="Picture 7">
            <a:extLst>
              <a:ext uri="{FF2B5EF4-FFF2-40B4-BE49-F238E27FC236}">
                <a16:creationId xmlns:a16="http://schemas.microsoft.com/office/drawing/2014/main" id="{8A7746B5-C5B5-5741-9C9D-C448F0E3A1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436962"/>
            <a:ext cx="9067800" cy="1567329"/>
          </a:xfrm>
          <a:prstGeom prst="rect">
            <a:avLst/>
          </a:prstGeom>
        </p:spPr>
      </p:pic>
      <p:pic>
        <p:nvPicPr>
          <p:cNvPr id="9" name="Picture 8">
            <a:extLst>
              <a:ext uri="{FF2B5EF4-FFF2-40B4-BE49-F238E27FC236}">
                <a16:creationId xmlns:a16="http://schemas.microsoft.com/office/drawing/2014/main" id="{43C6E0EA-BB3C-0B4B-8984-1DBF4D2F7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4722224"/>
            <a:ext cx="9067800" cy="1653176"/>
          </a:xfrm>
          <a:prstGeom prst="rect">
            <a:avLst/>
          </a:prstGeom>
        </p:spPr>
      </p:pic>
    </p:spTree>
    <p:extLst>
      <p:ext uri="{BB962C8B-B14F-4D97-AF65-F5344CB8AC3E}">
        <p14:creationId xmlns:p14="http://schemas.microsoft.com/office/powerpoint/2010/main" val="1550883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9626C1-C48B-4A4B-A32D-4C7D61B75D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990601"/>
            <a:ext cx="8839200" cy="5282110"/>
          </a:xfrm>
          <a:prstGeom prst="rect">
            <a:avLst/>
          </a:prstGeom>
        </p:spPr>
      </p:pic>
    </p:spTree>
    <p:extLst>
      <p:ext uri="{BB962C8B-B14F-4D97-AF65-F5344CB8AC3E}">
        <p14:creationId xmlns:p14="http://schemas.microsoft.com/office/powerpoint/2010/main" val="2564329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3DE121-D509-F94B-A601-8CDEB49661CF}"/>
              </a:ext>
            </a:extLst>
          </p:cNvPr>
          <p:cNvSpPr/>
          <p:nvPr/>
        </p:nvSpPr>
        <p:spPr>
          <a:xfrm>
            <a:off x="1676400" y="1228397"/>
            <a:ext cx="9829800" cy="4401205"/>
          </a:xfrm>
          <a:prstGeom prst="rect">
            <a:avLst/>
          </a:prstGeom>
        </p:spPr>
        <p:txBody>
          <a:bodyPr wrap="square">
            <a:spAutoFit/>
          </a:bodyPr>
          <a:lstStyle/>
          <a:p>
            <a:pPr marL="457200" marR="0" lvl="0" indent="-457200" algn="l" defTabSz="1219170" rtl="0" eaLnBrk="1" fontAlgn="auto" latinLnBrk="0" hangingPunct="1">
              <a:lnSpc>
                <a:spcPct val="100000"/>
              </a:lnSpc>
              <a:spcBef>
                <a:spcPts val="0"/>
              </a:spcBef>
              <a:spcAft>
                <a:spcPts val="0"/>
              </a:spcAft>
              <a:buClr>
                <a:srgbClr val="FFA300"/>
              </a:buClr>
              <a:buSzPct val="120000"/>
              <a:buFont typeface="Arial" charset="0"/>
              <a:buChar char="•"/>
              <a:tabLst/>
              <a:defRPr/>
            </a:pPr>
            <a:r>
              <a:rPr kumimoji="0" lang="en-US" sz="4000" b="0" i="0" u="none" strike="noStrike" kern="1200" cap="none" spc="0" normalizeH="0" baseline="0" noProof="0" dirty="0">
                <a:ln>
                  <a:noFill/>
                </a:ln>
                <a:solidFill>
                  <a:schemeClr val="tx2"/>
                </a:solidFill>
                <a:effectLst/>
                <a:uLnTx/>
                <a:uFillTx/>
              </a:rPr>
              <a:t>Increased participation by</a:t>
            </a:r>
            <a:r>
              <a:rPr kumimoji="0" lang="en-US" sz="4000" b="0" i="0" u="none" strike="noStrike" kern="1200" cap="none" spc="0" normalizeH="0" noProof="0" dirty="0">
                <a:ln>
                  <a:noFill/>
                </a:ln>
                <a:solidFill>
                  <a:schemeClr val="tx2"/>
                </a:solidFill>
                <a:effectLst/>
                <a:uLnTx/>
                <a:uFillTx/>
              </a:rPr>
              <a:t> 22% </a:t>
            </a:r>
            <a:r>
              <a:rPr lang="en-US" sz="4000" dirty="0">
                <a:solidFill>
                  <a:schemeClr val="tx2"/>
                </a:solidFill>
              </a:rPr>
              <a:t>last</a:t>
            </a:r>
            <a:r>
              <a:rPr kumimoji="0" lang="en-US" sz="4000" b="0" i="0" u="none" strike="noStrike" kern="1200" cap="none" spc="0" normalizeH="0" noProof="0" dirty="0">
                <a:ln>
                  <a:noFill/>
                </a:ln>
                <a:solidFill>
                  <a:schemeClr val="tx2"/>
                </a:solidFill>
                <a:effectLst/>
                <a:uLnTx/>
                <a:uFillTx/>
              </a:rPr>
              <a:t> year</a:t>
            </a:r>
          </a:p>
          <a:p>
            <a:pPr marR="0" lvl="0" algn="l" defTabSz="1219170" rtl="0" eaLnBrk="1" fontAlgn="auto" latinLnBrk="0" hangingPunct="1">
              <a:lnSpc>
                <a:spcPct val="100000"/>
              </a:lnSpc>
              <a:spcBef>
                <a:spcPts val="0"/>
              </a:spcBef>
              <a:spcAft>
                <a:spcPts val="0"/>
              </a:spcAft>
              <a:buClr>
                <a:srgbClr val="FFA300"/>
              </a:buClr>
              <a:buSzPct val="120000"/>
              <a:tabLst/>
              <a:defRPr/>
            </a:pPr>
            <a:endParaRPr kumimoji="0" lang="en-US" sz="4000" b="0" i="0" u="none" strike="noStrike" kern="1200" cap="none" spc="0" normalizeH="0" noProof="0" dirty="0">
              <a:ln>
                <a:noFill/>
              </a:ln>
              <a:solidFill>
                <a:schemeClr val="tx2"/>
              </a:solidFill>
              <a:effectLst/>
              <a:uLnTx/>
              <a:uFillTx/>
            </a:endParaRPr>
          </a:p>
          <a:p>
            <a:pPr marL="457200" marR="0" lvl="0" indent="-457200" algn="l" defTabSz="1219170" rtl="0" eaLnBrk="1" fontAlgn="auto" latinLnBrk="0" hangingPunct="1">
              <a:lnSpc>
                <a:spcPct val="100000"/>
              </a:lnSpc>
              <a:spcBef>
                <a:spcPts val="0"/>
              </a:spcBef>
              <a:spcAft>
                <a:spcPts val="0"/>
              </a:spcAft>
              <a:buClr>
                <a:srgbClr val="FFA300"/>
              </a:buClr>
              <a:buSzPct val="120000"/>
              <a:buFont typeface="Arial" charset="0"/>
              <a:buChar char="•"/>
              <a:tabLst/>
              <a:defRPr/>
            </a:pPr>
            <a:r>
              <a:rPr kumimoji="0" lang="en-US" sz="4000" b="0" i="0" u="none" strike="noStrike" kern="1200" cap="none" spc="0" normalizeH="0" noProof="0" dirty="0">
                <a:ln>
                  <a:noFill/>
                </a:ln>
                <a:solidFill>
                  <a:schemeClr val="tx2"/>
                </a:solidFill>
                <a:effectLst/>
                <a:uLnTx/>
                <a:uFillTx/>
              </a:rPr>
              <a:t> </a:t>
            </a:r>
            <a:r>
              <a:rPr lang="en-US" sz="4000" dirty="0">
                <a:solidFill>
                  <a:schemeClr val="tx2"/>
                </a:solidFill>
              </a:rPr>
              <a:t>Increased participation by 6.1% this year – 1,205 student</a:t>
            </a:r>
            <a:endParaRPr kumimoji="0" lang="en-US" sz="4000" b="0" i="0" u="none" strike="noStrike" kern="1200" cap="none" spc="0" normalizeH="0" baseline="0" noProof="0" dirty="0">
              <a:ln>
                <a:noFill/>
              </a:ln>
              <a:solidFill>
                <a:schemeClr val="tx2"/>
              </a:solidFill>
              <a:effectLst/>
              <a:uLnTx/>
              <a:uFillTx/>
            </a:endParaRPr>
          </a:p>
          <a:p>
            <a:pPr marL="457200" marR="0" lvl="0" indent="-457200" algn="l" defTabSz="1219170" rtl="0" eaLnBrk="1" fontAlgn="auto" latinLnBrk="0" hangingPunct="1">
              <a:lnSpc>
                <a:spcPct val="100000"/>
              </a:lnSpc>
              <a:spcBef>
                <a:spcPts val="0"/>
              </a:spcBef>
              <a:spcAft>
                <a:spcPts val="0"/>
              </a:spcAft>
              <a:buClr>
                <a:srgbClr val="FFA300"/>
              </a:buClr>
              <a:buSzPct val="120000"/>
              <a:buFont typeface="Arial" charset="0"/>
              <a:buChar char="•"/>
              <a:tabLst/>
              <a:defRPr/>
            </a:pPr>
            <a:endParaRPr kumimoji="0" lang="en-US" sz="4000" b="0" i="0" u="none" strike="noStrike" kern="1200" cap="none" spc="0" normalizeH="0" baseline="0" noProof="0" dirty="0">
              <a:ln>
                <a:noFill/>
              </a:ln>
              <a:solidFill>
                <a:schemeClr val="tx2"/>
              </a:solidFill>
              <a:effectLst/>
              <a:uLnTx/>
              <a:uFillTx/>
            </a:endParaRPr>
          </a:p>
          <a:p>
            <a:pPr marL="457200" marR="0" lvl="0" indent="-457200" algn="l" defTabSz="1219170" rtl="0" eaLnBrk="1" fontAlgn="auto" latinLnBrk="0" hangingPunct="1">
              <a:lnSpc>
                <a:spcPct val="100000"/>
              </a:lnSpc>
              <a:spcBef>
                <a:spcPts val="0"/>
              </a:spcBef>
              <a:spcAft>
                <a:spcPts val="0"/>
              </a:spcAft>
              <a:buClr>
                <a:srgbClr val="FFA300"/>
              </a:buClr>
              <a:buSzPct val="120000"/>
              <a:buFont typeface="Arial" charset="0"/>
              <a:buChar char="•"/>
              <a:tabLst/>
              <a:defRPr/>
            </a:pPr>
            <a:r>
              <a:rPr kumimoji="0" lang="en-US" sz="4000" b="0" i="0" u="none" strike="noStrike" kern="1200" cap="none" spc="0" normalizeH="0" baseline="0" noProof="0" dirty="0">
                <a:ln>
                  <a:noFill/>
                </a:ln>
                <a:solidFill>
                  <a:schemeClr val="tx2"/>
                </a:solidFill>
                <a:effectLst/>
                <a:uLnTx/>
                <a:uFillTx/>
              </a:rPr>
              <a:t>81% of students met SAT benchmarks for college readiness</a:t>
            </a:r>
          </a:p>
        </p:txBody>
      </p:sp>
      <p:sp>
        <p:nvSpPr>
          <p:cNvPr id="4" name="Title 2">
            <a:extLst>
              <a:ext uri="{FF2B5EF4-FFF2-40B4-BE49-F238E27FC236}">
                <a16:creationId xmlns:a16="http://schemas.microsoft.com/office/drawing/2014/main" id="{807C9DDA-BA79-5D40-B811-27C8C8302EB6}"/>
              </a:ext>
            </a:extLst>
          </p:cNvPr>
          <p:cNvSpPr txBox="1">
            <a:spLocks/>
          </p:cNvSpPr>
          <p:nvPr/>
        </p:nvSpPr>
        <p:spPr>
          <a:xfrm>
            <a:off x="457200" y="304800"/>
            <a:ext cx="11582400" cy="11985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sz="5400" dirty="0">
                <a:latin typeface="+mj-lt"/>
              </a:rPr>
              <a:t>SAT Scores</a:t>
            </a:r>
          </a:p>
        </p:txBody>
      </p:sp>
    </p:spTree>
    <p:extLst>
      <p:ext uri="{BB962C8B-B14F-4D97-AF65-F5344CB8AC3E}">
        <p14:creationId xmlns:p14="http://schemas.microsoft.com/office/powerpoint/2010/main" val="3503447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3DE121-D509-F94B-A601-8CDEB49661CF}"/>
              </a:ext>
            </a:extLst>
          </p:cNvPr>
          <p:cNvSpPr/>
          <p:nvPr/>
        </p:nvSpPr>
        <p:spPr>
          <a:xfrm>
            <a:off x="1676400" y="1371600"/>
            <a:ext cx="10134600" cy="3970318"/>
          </a:xfrm>
          <a:prstGeom prst="rect">
            <a:avLst/>
          </a:prstGeom>
        </p:spPr>
        <p:txBody>
          <a:bodyPr wrap="square">
            <a:spAutoFit/>
          </a:bodyPr>
          <a:lstStyle/>
          <a:p>
            <a:pPr marL="457200" lvl="0" indent="-457200">
              <a:buClr>
                <a:srgbClr val="FFA300"/>
              </a:buClr>
              <a:buSzPct val="120000"/>
              <a:buFont typeface="Arial" panose="020B0604020202020204" pitchFamily="34" charset="0"/>
              <a:buChar char="•"/>
              <a:defRPr/>
            </a:pPr>
            <a:r>
              <a:rPr lang="en-US" sz="3600" dirty="0">
                <a:solidFill>
                  <a:schemeClr val="tx2"/>
                </a:solidFill>
              </a:rPr>
              <a:t>Composite Score is down as more students are taking the exam. Since 2015 about 8% more students taking the exam.</a:t>
            </a:r>
          </a:p>
          <a:p>
            <a:pPr lvl="0">
              <a:buClr>
                <a:srgbClr val="FFA300"/>
              </a:buClr>
              <a:buSzPct val="120000"/>
              <a:defRPr/>
            </a:pPr>
            <a:endParaRPr lang="en-US" sz="3600" dirty="0">
              <a:solidFill>
                <a:schemeClr val="tx2"/>
              </a:solidFill>
            </a:endParaRPr>
          </a:p>
          <a:p>
            <a:pPr marL="457200" lvl="0" indent="-457200">
              <a:buClr>
                <a:srgbClr val="FFA300"/>
              </a:buClr>
              <a:buSzPct val="120000"/>
              <a:buFont typeface="Arial" panose="020B0604020202020204" pitchFamily="34" charset="0"/>
              <a:buChar char="•"/>
              <a:defRPr/>
            </a:pPr>
            <a:r>
              <a:rPr lang="en-US" sz="3600" dirty="0">
                <a:solidFill>
                  <a:schemeClr val="tx2"/>
                </a:solidFill>
              </a:rPr>
              <a:t>ACT WorkKeys </a:t>
            </a:r>
            <a:r>
              <a:rPr lang="mr-IN" sz="3600" dirty="0">
                <a:solidFill>
                  <a:schemeClr val="tx2"/>
                </a:solidFill>
                <a:cs typeface="Mangal" panose="02040503050203030202" pitchFamily="18" charset="0"/>
              </a:rPr>
              <a:t>–</a:t>
            </a:r>
            <a:r>
              <a:rPr lang="en-US" sz="3600" dirty="0">
                <a:solidFill>
                  <a:schemeClr val="tx2"/>
                </a:solidFill>
              </a:rPr>
              <a:t> 78% Silver Ready</a:t>
            </a:r>
          </a:p>
          <a:p>
            <a:pPr lvl="0">
              <a:buClr>
                <a:srgbClr val="FFA300"/>
              </a:buClr>
              <a:buSzPct val="120000"/>
              <a:defRPr/>
            </a:pPr>
            <a:endParaRPr lang="en-US" sz="3600" dirty="0">
              <a:solidFill>
                <a:schemeClr val="tx2"/>
              </a:solidFill>
            </a:endParaRPr>
          </a:p>
          <a:p>
            <a:pPr marL="457200" lvl="0" indent="-457200">
              <a:buClr>
                <a:srgbClr val="FFA300"/>
              </a:buClr>
              <a:buSzPct val="120000"/>
              <a:buFont typeface="Arial" charset="0"/>
              <a:buChar char="•"/>
              <a:defRPr/>
            </a:pPr>
            <a:r>
              <a:rPr lang="en-US" sz="3600" dirty="0">
                <a:solidFill>
                  <a:schemeClr val="tx2"/>
                </a:solidFill>
              </a:rPr>
              <a:t>ACT WorkKeys </a:t>
            </a:r>
            <a:r>
              <a:rPr lang="mr-IN" sz="3600" dirty="0">
                <a:solidFill>
                  <a:schemeClr val="tx2"/>
                </a:solidFill>
                <a:cs typeface="Mangal" panose="02040503050203030202" pitchFamily="18" charset="0"/>
              </a:rPr>
              <a:t>–</a:t>
            </a:r>
            <a:r>
              <a:rPr lang="en-US" sz="3600" dirty="0">
                <a:solidFill>
                  <a:schemeClr val="tx2"/>
                </a:solidFill>
              </a:rPr>
              <a:t> 44% Platinum/Gold Ready</a:t>
            </a:r>
          </a:p>
        </p:txBody>
      </p:sp>
      <p:sp>
        <p:nvSpPr>
          <p:cNvPr id="4" name="Title 2">
            <a:extLst>
              <a:ext uri="{FF2B5EF4-FFF2-40B4-BE49-F238E27FC236}">
                <a16:creationId xmlns:a16="http://schemas.microsoft.com/office/drawing/2014/main" id="{807C9DDA-BA79-5D40-B811-27C8C8302EB6}"/>
              </a:ext>
            </a:extLst>
          </p:cNvPr>
          <p:cNvSpPr txBox="1">
            <a:spLocks/>
          </p:cNvSpPr>
          <p:nvPr/>
        </p:nvSpPr>
        <p:spPr>
          <a:xfrm>
            <a:off x="457200" y="304800"/>
            <a:ext cx="11582400" cy="11985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sz="5400" dirty="0">
                <a:latin typeface="+mj-lt"/>
              </a:rPr>
              <a:t>ACT Results</a:t>
            </a:r>
          </a:p>
        </p:txBody>
      </p:sp>
    </p:spTree>
    <p:extLst>
      <p:ext uri="{BB962C8B-B14F-4D97-AF65-F5344CB8AC3E}">
        <p14:creationId xmlns:p14="http://schemas.microsoft.com/office/powerpoint/2010/main" val="3528246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3DE121-D509-F94B-A601-8CDEB49661CF}"/>
              </a:ext>
            </a:extLst>
          </p:cNvPr>
          <p:cNvSpPr/>
          <p:nvPr/>
        </p:nvSpPr>
        <p:spPr>
          <a:xfrm>
            <a:off x="1676400" y="1371600"/>
            <a:ext cx="10134600" cy="3970318"/>
          </a:xfrm>
          <a:prstGeom prst="rect">
            <a:avLst/>
          </a:prstGeom>
        </p:spPr>
        <p:txBody>
          <a:bodyPr wrap="square">
            <a:spAutoFit/>
          </a:bodyPr>
          <a:lstStyle/>
          <a:p>
            <a:pPr marL="457200" lvl="0" indent="-457200">
              <a:buClr>
                <a:srgbClr val="FFA300"/>
              </a:buClr>
              <a:buSzPct val="120000"/>
              <a:buFont typeface="Arial" panose="020B0604020202020204" pitchFamily="34" charset="0"/>
              <a:buChar char="•"/>
              <a:defRPr/>
            </a:pPr>
            <a:r>
              <a:rPr lang="en-US" sz="3600" dirty="0">
                <a:solidFill>
                  <a:schemeClr val="tx2"/>
                </a:solidFill>
              </a:rPr>
              <a:t>14,758 exams taken in by the Class of 2019</a:t>
            </a:r>
          </a:p>
          <a:p>
            <a:pPr lvl="0">
              <a:buClr>
                <a:srgbClr val="FFA300"/>
              </a:buClr>
              <a:buSzPct val="120000"/>
              <a:defRPr/>
            </a:pPr>
            <a:endParaRPr lang="en-US" sz="3600" dirty="0">
              <a:solidFill>
                <a:schemeClr val="tx2"/>
              </a:solidFill>
            </a:endParaRPr>
          </a:p>
          <a:p>
            <a:pPr marL="457200" lvl="0" indent="-457200">
              <a:buClr>
                <a:srgbClr val="FFA300"/>
              </a:buClr>
              <a:buSzPct val="120000"/>
              <a:buFont typeface="Arial" panose="020B0604020202020204" pitchFamily="34" charset="0"/>
              <a:buChar char="•"/>
              <a:defRPr/>
            </a:pPr>
            <a:r>
              <a:rPr lang="en-US" sz="3600" dirty="0">
                <a:solidFill>
                  <a:schemeClr val="tx2"/>
                </a:solidFill>
              </a:rPr>
              <a:t>9,778 or 66% earned a 3, 4 or 5. That is up 1.4%</a:t>
            </a:r>
          </a:p>
          <a:p>
            <a:pPr marL="457200" lvl="0" indent="-457200">
              <a:buClr>
                <a:srgbClr val="FFA300"/>
              </a:buClr>
              <a:buSzPct val="120000"/>
              <a:buFont typeface="Arial" panose="020B0604020202020204" pitchFamily="34" charset="0"/>
              <a:buChar char="•"/>
              <a:defRPr/>
            </a:pPr>
            <a:endParaRPr lang="en-US" sz="3600" dirty="0">
              <a:solidFill>
                <a:schemeClr val="tx2"/>
              </a:solidFill>
            </a:endParaRPr>
          </a:p>
          <a:p>
            <a:pPr marL="457200" lvl="0" indent="-457200">
              <a:buClr>
                <a:srgbClr val="FFA300"/>
              </a:buClr>
              <a:buSzPct val="120000"/>
              <a:buFont typeface="Arial" panose="020B0604020202020204" pitchFamily="34" charset="0"/>
              <a:buChar char="•"/>
              <a:defRPr/>
            </a:pPr>
            <a:r>
              <a:rPr lang="en-US" sz="3600" dirty="0">
                <a:solidFill>
                  <a:schemeClr val="tx2"/>
                </a:solidFill>
              </a:rPr>
              <a:t>English Lang/Comp and US History are the two largest areas of exams taken by students</a:t>
            </a:r>
          </a:p>
        </p:txBody>
      </p:sp>
      <p:sp>
        <p:nvSpPr>
          <p:cNvPr id="4" name="Title 2">
            <a:extLst>
              <a:ext uri="{FF2B5EF4-FFF2-40B4-BE49-F238E27FC236}">
                <a16:creationId xmlns:a16="http://schemas.microsoft.com/office/drawing/2014/main" id="{807C9DDA-BA79-5D40-B811-27C8C8302EB6}"/>
              </a:ext>
            </a:extLst>
          </p:cNvPr>
          <p:cNvSpPr txBox="1">
            <a:spLocks/>
          </p:cNvSpPr>
          <p:nvPr/>
        </p:nvSpPr>
        <p:spPr>
          <a:xfrm>
            <a:off x="457200" y="304800"/>
            <a:ext cx="11582400" cy="11985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sz="5400" dirty="0">
                <a:latin typeface="+mj-lt"/>
              </a:rPr>
              <a:t>Advanced Placement (AP) Results</a:t>
            </a:r>
          </a:p>
        </p:txBody>
      </p:sp>
    </p:spTree>
    <p:extLst>
      <p:ext uri="{BB962C8B-B14F-4D97-AF65-F5344CB8AC3E}">
        <p14:creationId xmlns:p14="http://schemas.microsoft.com/office/powerpoint/2010/main" val="2897682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3048000" y="76200"/>
            <a:ext cx="10515600" cy="1325563"/>
          </a:xfrm>
        </p:spPr>
        <p:txBody>
          <a:bodyPr>
            <a:normAutofit/>
          </a:bodyPr>
          <a:lstStyle/>
          <a:p>
            <a:r>
              <a:rPr lang="en-US" sz="4800" dirty="0"/>
              <a:t>Dual Enrollment</a:t>
            </a:r>
          </a:p>
        </p:txBody>
      </p:sp>
      <p:pic>
        <p:nvPicPr>
          <p:cNvPr id="5" name="Picture 4">
            <a:extLst>
              <a:ext uri="{FF2B5EF4-FFF2-40B4-BE49-F238E27FC236}">
                <a16:creationId xmlns:a16="http://schemas.microsoft.com/office/drawing/2014/main" id="{D66B2C5C-3C75-9243-9628-05EAFBF67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212037"/>
            <a:ext cx="8534400" cy="2806700"/>
          </a:xfrm>
          <a:prstGeom prst="rect">
            <a:avLst/>
          </a:prstGeom>
        </p:spPr>
      </p:pic>
      <p:pic>
        <p:nvPicPr>
          <p:cNvPr id="6" name="Picture 5">
            <a:extLst>
              <a:ext uri="{FF2B5EF4-FFF2-40B4-BE49-F238E27FC236}">
                <a16:creationId xmlns:a16="http://schemas.microsoft.com/office/drawing/2014/main" id="{5A1D9B45-8496-FA44-91F9-678321B09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018737"/>
            <a:ext cx="5867400" cy="2257240"/>
          </a:xfrm>
          <a:prstGeom prst="rect">
            <a:avLst/>
          </a:prstGeom>
        </p:spPr>
      </p:pic>
    </p:spTree>
    <p:extLst>
      <p:ext uri="{BB962C8B-B14F-4D97-AF65-F5344CB8AC3E}">
        <p14:creationId xmlns:p14="http://schemas.microsoft.com/office/powerpoint/2010/main" val="2524169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3048000" y="609600"/>
            <a:ext cx="10515600" cy="1325563"/>
          </a:xfrm>
        </p:spPr>
        <p:txBody>
          <a:bodyPr>
            <a:normAutofit/>
          </a:bodyPr>
          <a:lstStyle/>
          <a:p>
            <a:r>
              <a:rPr lang="en-US" sz="4800" dirty="0"/>
              <a:t>SB 155 Growth</a:t>
            </a:r>
          </a:p>
        </p:txBody>
      </p:sp>
      <p:graphicFrame>
        <p:nvGraphicFramePr>
          <p:cNvPr id="3" name="Table 2">
            <a:extLst>
              <a:ext uri="{FF2B5EF4-FFF2-40B4-BE49-F238E27FC236}">
                <a16:creationId xmlns:a16="http://schemas.microsoft.com/office/drawing/2014/main" id="{2EAFDC82-196A-B545-9D90-45A76B5C89F6}"/>
              </a:ext>
            </a:extLst>
          </p:cNvPr>
          <p:cNvGraphicFramePr>
            <a:graphicFrameLocks noGrp="1"/>
          </p:cNvGraphicFramePr>
          <p:nvPr>
            <p:extLst>
              <p:ext uri="{D42A27DB-BD31-4B8C-83A1-F6EECF244321}">
                <p14:modId xmlns:p14="http://schemas.microsoft.com/office/powerpoint/2010/main" val="1506101552"/>
              </p:ext>
            </p:extLst>
          </p:nvPr>
        </p:nvGraphicFramePr>
        <p:xfrm>
          <a:off x="3048000" y="1935164"/>
          <a:ext cx="8864602" cy="3551235"/>
        </p:xfrm>
        <a:graphic>
          <a:graphicData uri="http://schemas.openxmlformats.org/drawingml/2006/table">
            <a:tbl>
              <a:tblPr/>
              <a:tblGrid>
                <a:gridCol w="2058703">
                  <a:extLst>
                    <a:ext uri="{9D8B030D-6E8A-4147-A177-3AD203B41FA5}">
                      <a16:colId xmlns:a16="http://schemas.microsoft.com/office/drawing/2014/main" val="1492219840"/>
                    </a:ext>
                  </a:extLst>
                </a:gridCol>
                <a:gridCol w="765966">
                  <a:extLst>
                    <a:ext uri="{9D8B030D-6E8A-4147-A177-3AD203B41FA5}">
                      <a16:colId xmlns:a16="http://schemas.microsoft.com/office/drawing/2014/main" val="3210039607"/>
                    </a:ext>
                  </a:extLst>
                </a:gridCol>
                <a:gridCol w="765966">
                  <a:extLst>
                    <a:ext uri="{9D8B030D-6E8A-4147-A177-3AD203B41FA5}">
                      <a16:colId xmlns:a16="http://schemas.microsoft.com/office/drawing/2014/main" val="416649670"/>
                    </a:ext>
                  </a:extLst>
                </a:gridCol>
                <a:gridCol w="765966">
                  <a:extLst>
                    <a:ext uri="{9D8B030D-6E8A-4147-A177-3AD203B41FA5}">
                      <a16:colId xmlns:a16="http://schemas.microsoft.com/office/drawing/2014/main" val="1193589918"/>
                    </a:ext>
                  </a:extLst>
                </a:gridCol>
                <a:gridCol w="765966">
                  <a:extLst>
                    <a:ext uri="{9D8B030D-6E8A-4147-A177-3AD203B41FA5}">
                      <a16:colId xmlns:a16="http://schemas.microsoft.com/office/drawing/2014/main" val="3403204946"/>
                    </a:ext>
                  </a:extLst>
                </a:gridCol>
                <a:gridCol w="765966">
                  <a:extLst>
                    <a:ext uri="{9D8B030D-6E8A-4147-A177-3AD203B41FA5}">
                      <a16:colId xmlns:a16="http://schemas.microsoft.com/office/drawing/2014/main" val="3828199156"/>
                    </a:ext>
                  </a:extLst>
                </a:gridCol>
                <a:gridCol w="765966">
                  <a:extLst>
                    <a:ext uri="{9D8B030D-6E8A-4147-A177-3AD203B41FA5}">
                      <a16:colId xmlns:a16="http://schemas.microsoft.com/office/drawing/2014/main" val="1764741935"/>
                    </a:ext>
                  </a:extLst>
                </a:gridCol>
                <a:gridCol w="765966">
                  <a:extLst>
                    <a:ext uri="{9D8B030D-6E8A-4147-A177-3AD203B41FA5}">
                      <a16:colId xmlns:a16="http://schemas.microsoft.com/office/drawing/2014/main" val="3563898776"/>
                    </a:ext>
                  </a:extLst>
                </a:gridCol>
                <a:gridCol w="765966">
                  <a:extLst>
                    <a:ext uri="{9D8B030D-6E8A-4147-A177-3AD203B41FA5}">
                      <a16:colId xmlns:a16="http://schemas.microsoft.com/office/drawing/2014/main" val="2356966796"/>
                    </a:ext>
                  </a:extLst>
                </a:gridCol>
                <a:gridCol w="678171">
                  <a:extLst>
                    <a:ext uri="{9D8B030D-6E8A-4147-A177-3AD203B41FA5}">
                      <a16:colId xmlns:a16="http://schemas.microsoft.com/office/drawing/2014/main" val="272474792"/>
                    </a:ext>
                  </a:extLst>
                </a:gridCol>
              </a:tblGrid>
              <a:tr h="988846">
                <a:tc>
                  <a:txBody>
                    <a:bodyPr/>
                    <a:lstStyle/>
                    <a:p>
                      <a:pPr marL="0" marR="0">
                        <a:spcBef>
                          <a:spcPts val="0"/>
                        </a:spcBef>
                        <a:spcAft>
                          <a:spcPts val="0"/>
                        </a:spcAft>
                      </a:pPr>
                      <a:r>
                        <a:rPr lang="en-US" sz="1500">
                          <a:effectLst/>
                          <a:latin typeface="Calibri" panose="020F0502020204030204" pitchFamily="34" charset="0"/>
                        </a:rPr>
                        <a:t> </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500">
                          <a:effectLst/>
                          <a:latin typeface="Calibri" panose="020F0502020204030204" pitchFamily="34" charset="0"/>
                        </a:rPr>
                        <a:t>FY 2011</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500">
                          <a:effectLst/>
                          <a:latin typeface="Calibri" panose="020F0502020204030204" pitchFamily="34" charset="0"/>
                        </a:rPr>
                        <a:t>FY 2012</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500">
                          <a:effectLst/>
                          <a:latin typeface="Calibri" panose="020F0502020204030204" pitchFamily="34" charset="0"/>
                        </a:rPr>
                        <a:t>FY 2013</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500">
                          <a:effectLst/>
                          <a:latin typeface="Calibri" panose="020F0502020204030204" pitchFamily="34" charset="0"/>
                        </a:rPr>
                        <a:t>FY 2014</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500">
                          <a:effectLst/>
                          <a:latin typeface="Calibri" panose="020F0502020204030204" pitchFamily="34" charset="0"/>
                        </a:rPr>
                        <a:t>FY 2015</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500" dirty="0">
                          <a:effectLst/>
                          <a:latin typeface="Calibri" panose="020F0502020204030204" pitchFamily="34" charset="0"/>
                        </a:rPr>
                        <a:t>FY 2016</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500">
                          <a:effectLst/>
                          <a:latin typeface="Calibri" panose="020F0502020204030204" pitchFamily="34" charset="0"/>
                        </a:rPr>
                        <a:t>FY 2017</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500">
                          <a:effectLst/>
                          <a:latin typeface="Calibri" panose="020F0502020204030204" pitchFamily="34" charset="0"/>
                        </a:rPr>
                        <a:t>FY 2018</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500" dirty="0">
                          <a:effectLst/>
                          <a:latin typeface="Calibri" panose="020F0502020204030204" pitchFamily="34" charset="0"/>
                        </a:rPr>
                        <a:t>FY</a:t>
                      </a:r>
                    </a:p>
                    <a:p>
                      <a:pPr marL="0" marR="0" algn="ctr">
                        <a:spcBef>
                          <a:spcPts val="0"/>
                        </a:spcBef>
                        <a:spcAft>
                          <a:spcPts val="0"/>
                        </a:spcAft>
                      </a:pPr>
                      <a:r>
                        <a:rPr lang="en-US" sz="1500" dirty="0">
                          <a:effectLst/>
                          <a:latin typeface="Calibri" panose="020F0502020204030204" pitchFamily="34" charset="0"/>
                        </a:rPr>
                        <a:t>2019</a:t>
                      </a:r>
                    </a:p>
                  </a:txBody>
                  <a:tcPr marL="12765" marR="12765" marT="12765" marB="127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1422285"/>
                  </a:ext>
                </a:extLst>
              </a:tr>
              <a:tr h="988846">
                <a:tc>
                  <a:txBody>
                    <a:bodyPr/>
                    <a:lstStyle/>
                    <a:p>
                      <a:pPr marL="0" marR="0">
                        <a:spcBef>
                          <a:spcPts val="0"/>
                        </a:spcBef>
                        <a:spcAft>
                          <a:spcPts val="0"/>
                        </a:spcAft>
                      </a:pPr>
                      <a:r>
                        <a:rPr lang="en-US" sz="1500" dirty="0">
                          <a:effectLst/>
                          <a:latin typeface="Calibri" panose="020F0502020204030204" pitchFamily="34" charset="0"/>
                        </a:rPr>
                        <a:t>Participants</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a:effectLst/>
                          <a:latin typeface="Calibri" panose="020F0502020204030204" pitchFamily="34" charset="0"/>
                        </a:rPr>
                        <a:t>3,475</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dirty="0">
                          <a:effectLst/>
                          <a:latin typeface="Calibri" panose="020F0502020204030204" pitchFamily="34" charset="0"/>
                        </a:rPr>
                        <a:t>3,870</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a:effectLst/>
                          <a:latin typeface="Calibri" panose="020F0502020204030204" pitchFamily="34" charset="0"/>
                        </a:rPr>
                        <a:t>6,101</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a:effectLst/>
                          <a:latin typeface="Calibri" panose="020F0502020204030204" pitchFamily="34" charset="0"/>
                        </a:rPr>
                        <a:t>8,440</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a:effectLst/>
                          <a:latin typeface="Calibri" panose="020F0502020204030204" pitchFamily="34" charset="0"/>
                        </a:rPr>
                        <a:t>10,275</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a:effectLst/>
                          <a:latin typeface="Calibri" panose="020F0502020204030204" pitchFamily="34" charset="0"/>
                        </a:rPr>
                        <a:t>10,023</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a:effectLst/>
                          <a:latin typeface="Calibri" panose="020F0502020204030204" pitchFamily="34" charset="0"/>
                        </a:rPr>
                        <a:t>10,600</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a:effectLst/>
                          <a:latin typeface="Calibri" panose="020F0502020204030204" pitchFamily="34" charset="0"/>
                        </a:rPr>
                        <a:t>11,690</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dirty="0">
                          <a:effectLst/>
                          <a:latin typeface="Calibri" panose="020F0502020204030204" pitchFamily="34" charset="0"/>
                        </a:rPr>
                        <a:t>13,675</a:t>
                      </a:r>
                    </a:p>
                  </a:txBody>
                  <a:tcPr marL="12765" marR="12765" marT="12765" marB="127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34679798"/>
                  </a:ext>
                </a:extLst>
              </a:tr>
              <a:tr h="988846">
                <a:tc>
                  <a:txBody>
                    <a:bodyPr/>
                    <a:lstStyle/>
                    <a:p>
                      <a:pPr marL="0" marR="0">
                        <a:spcBef>
                          <a:spcPts val="0"/>
                        </a:spcBef>
                        <a:spcAft>
                          <a:spcPts val="0"/>
                        </a:spcAft>
                      </a:pPr>
                      <a:r>
                        <a:rPr lang="en-US" sz="1500">
                          <a:effectLst/>
                          <a:latin typeface="Calibri" panose="020F0502020204030204" pitchFamily="34" charset="0"/>
                        </a:rPr>
                        <a:t>College Credit Hours</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dirty="0">
                          <a:effectLst/>
                          <a:latin typeface="Calibri" panose="020F0502020204030204" pitchFamily="34" charset="0"/>
                        </a:rPr>
                        <a:t>28,000</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a:effectLst/>
                          <a:latin typeface="Calibri" panose="020F0502020204030204" pitchFamily="34" charset="0"/>
                        </a:rPr>
                        <a:t>28,161</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a:effectLst/>
                          <a:latin typeface="Calibri" panose="020F0502020204030204" pitchFamily="34" charset="0"/>
                        </a:rPr>
                        <a:t>44,087</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dirty="0">
                          <a:effectLst/>
                          <a:latin typeface="Calibri" panose="020F0502020204030204" pitchFamily="34" charset="0"/>
                        </a:rPr>
                        <a:t>62,195</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a:effectLst/>
                          <a:latin typeface="Calibri" panose="020F0502020204030204" pitchFamily="34" charset="0"/>
                        </a:rPr>
                        <a:t>76,756</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a:effectLst/>
                          <a:latin typeface="Calibri" panose="020F0502020204030204" pitchFamily="34" charset="0"/>
                        </a:rPr>
                        <a:t>79,488</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a:effectLst/>
                          <a:latin typeface="Calibri" panose="020F0502020204030204" pitchFamily="34" charset="0"/>
                        </a:rPr>
                        <a:t>85,150</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a:effectLst/>
                          <a:latin typeface="Calibri" panose="020F0502020204030204" pitchFamily="34" charset="0"/>
                        </a:rPr>
                        <a:t>92,092</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dirty="0">
                          <a:effectLst/>
                          <a:latin typeface="Calibri" panose="020F0502020204030204" pitchFamily="34" charset="0"/>
                        </a:rPr>
                        <a:t>105,084</a:t>
                      </a:r>
                    </a:p>
                  </a:txBody>
                  <a:tcPr marL="12765" marR="12765" marT="12765" marB="127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44170960"/>
                  </a:ext>
                </a:extLst>
              </a:tr>
              <a:tr h="584697">
                <a:tc>
                  <a:txBody>
                    <a:bodyPr/>
                    <a:lstStyle/>
                    <a:p>
                      <a:pPr marL="0" marR="0">
                        <a:spcBef>
                          <a:spcPts val="0"/>
                        </a:spcBef>
                        <a:spcAft>
                          <a:spcPts val="0"/>
                        </a:spcAft>
                      </a:pPr>
                      <a:r>
                        <a:rPr lang="en-US" sz="1500">
                          <a:effectLst/>
                          <a:latin typeface="Calibri" panose="020F0502020204030204" pitchFamily="34" charset="0"/>
                        </a:rPr>
                        <a:t>Credentials</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a:effectLst/>
                          <a:latin typeface="Calibri" panose="020F0502020204030204" pitchFamily="34" charset="0"/>
                        </a:rPr>
                        <a:t>--</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a:effectLst/>
                          <a:latin typeface="Calibri" panose="020F0502020204030204" pitchFamily="34" charset="0"/>
                        </a:rPr>
                        <a:t>548</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a:effectLst/>
                          <a:latin typeface="Calibri" panose="020F0502020204030204" pitchFamily="34" charset="0"/>
                        </a:rPr>
                        <a:t>711</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a:effectLst/>
                          <a:latin typeface="Calibri" panose="020F0502020204030204" pitchFamily="34" charset="0"/>
                        </a:rPr>
                        <a:t>1,419</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a:effectLst/>
                          <a:latin typeface="Calibri" panose="020F0502020204030204" pitchFamily="34" charset="0"/>
                        </a:rPr>
                        <a:t>1,682</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a:effectLst/>
                          <a:latin typeface="Calibri" panose="020F0502020204030204" pitchFamily="34" charset="0"/>
                        </a:rPr>
                        <a:t>1,224</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a:effectLst/>
                          <a:latin typeface="Calibri" panose="020F0502020204030204" pitchFamily="34" charset="0"/>
                        </a:rPr>
                        <a:t>1,459</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a:effectLst/>
                          <a:latin typeface="Calibri" panose="020F0502020204030204" pitchFamily="34" charset="0"/>
                        </a:rPr>
                        <a:t>1,420</a:t>
                      </a:r>
                    </a:p>
                  </a:txBody>
                  <a:tcPr marL="102124" marR="102124" marT="51062" marB="510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500" dirty="0">
                          <a:effectLst/>
                          <a:latin typeface="Calibri" panose="020F0502020204030204" pitchFamily="34" charset="0"/>
                        </a:rPr>
                        <a:t>1,803</a:t>
                      </a:r>
                    </a:p>
                  </a:txBody>
                  <a:tcPr marL="12765" marR="12765" marT="12765" marB="127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64843141"/>
                  </a:ext>
                </a:extLst>
              </a:tr>
            </a:tbl>
          </a:graphicData>
        </a:graphic>
      </p:graphicFrame>
    </p:spTree>
    <p:extLst>
      <p:ext uri="{BB962C8B-B14F-4D97-AF65-F5344CB8AC3E}">
        <p14:creationId xmlns:p14="http://schemas.microsoft.com/office/powerpoint/2010/main" val="4286728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heme/theme1.xml><?xml version="1.0" encoding="utf-8"?>
<a:theme xmlns:a="http://schemas.openxmlformats.org/drawingml/2006/main" name="1_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KSDE Simplified White">
      <a:dk1>
        <a:srgbClr val="15284B"/>
      </a:dk1>
      <a:lt1>
        <a:sysClr val="window" lastClr="FFFFFF"/>
      </a:lt1>
      <a:dk2>
        <a:srgbClr val="15254B"/>
      </a:dk2>
      <a:lt2>
        <a:srgbClr val="FFFFFF"/>
      </a:lt2>
      <a:accent1>
        <a:srgbClr val="7F7F7F"/>
      </a:accent1>
      <a:accent2>
        <a:srgbClr val="15284B"/>
      </a:accent2>
      <a:accent3>
        <a:srgbClr val="FFA400"/>
      </a:accent3>
      <a:accent4>
        <a:srgbClr val="86C144"/>
      </a:accent4>
      <a:accent5>
        <a:srgbClr val="51C5D7"/>
      </a:accent5>
      <a:accent6>
        <a:srgbClr val="5D7FD1"/>
      </a:accent6>
      <a:hlink>
        <a:srgbClr val="FFA400"/>
      </a:hlink>
      <a:folHlink>
        <a:srgbClr val="7F7F7F"/>
      </a:folHlink>
    </a:clrScheme>
    <a:fontScheme name="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46438</TotalTime>
  <Words>674</Words>
  <Application>Microsoft Office PowerPoint</Application>
  <PresentationFormat>Widescreen</PresentationFormat>
  <Paragraphs>146</Paragraphs>
  <Slides>22</Slides>
  <Notes>6</Notes>
  <HiddenSlides>0</HiddenSlides>
  <MMClips>1</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22</vt:i4>
      </vt:variant>
    </vt:vector>
  </HeadingPairs>
  <TitlesOfParts>
    <vt:vector size="38" baseType="lpstr">
      <vt:lpstr>Alex Brush</vt:lpstr>
      <vt:lpstr>Arial</vt:lpstr>
      <vt:lpstr>Calibri</vt:lpstr>
      <vt:lpstr>Calibri Light</vt:lpstr>
      <vt:lpstr>Cambria Math</vt:lpstr>
      <vt:lpstr>Century Gothic</vt:lpstr>
      <vt:lpstr>Mangal</vt:lpstr>
      <vt:lpstr>Open Sans</vt:lpstr>
      <vt:lpstr>Open Sans Light</vt:lpstr>
      <vt:lpstr>Open Sans Semibold</vt:lpstr>
      <vt:lpstr>Segoe UI</vt:lpstr>
      <vt:lpstr>1_KansansCAN-Blank-Template</vt:lpstr>
      <vt:lpstr>Custom Design</vt:lpstr>
      <vt:lpstr>1_Custom Design</vt:lpstr>
      <vt:lpstr>2_Office Theme</vt:lpstr>
      <vt:lpstr>4_Office Theme</vt:lpstr>
      <vt:lpstr>Commissioner Report to the State Board</vt:lpstr>
      <vt:lpstr>PowerPoint Presentation</vt:lpstr>
      <vt:lpstr>Math and ELA Scores are about at the same level as last year </vt:lpstr>
      <vt:lpstr>PowerPoint Presentation</vt:lpstr>
      <vt:lpstr>PowerPoint Presentation</vt:lpstr>
      <vt:lpstr>PowerPoint Presentation</vt:lpstr>
      <vt:lpstr>PowerPoint Presentation</vt:lpstr>
      <vt:lpstr>Dual Enrollment</vt:lpstr>
      <vt:lpstr>SB 155 Growth</vt:lpstr>
      <vt:lpstr>PowerPoint Presentation</vt:lpstr>
      <vt:lpstr>STAR Recognition</vt:lpstr>
      <vt:lpstr>Research from ACT…</vt:lpstr>
      <vt:lpstr>Research from ACT…</vt:lpstr>
      <vt:lpstr>STAR Recognition</vt:lpstr>
      <vt:lpstr>Academic Preparation for  High School Graduation</vt:lpstr>
      <vt:lpstr>Graduation from High School</vt:lpstr>
      <vt:lpstr>Post Secondary Success</vt:lpstr>
      <vt:lpstr>Postsecondary Commissioners Award</vt:lpstr>
      <vt:lpstr>PowerPoint Presentation</vt:lpstr>
      <vt:lpstr>PowerPoint Presentation</vt:lpstr>
      <vt:lpstr>Qualitative Board Outcomes</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Franklin</dc:creator>
  <cp:lastModifiedBy>Penny Rice</cp:lastModifiedBy>
  <cp:revision>1013</cp:revision>
  <cp:lastPrinted>2017-03-04T16:12:47Z</cp:lastPrinted>
  <dcterms:created xsi:type="dcterms:W3CDTF">2015-08-04T16:12:34Z</dcterms:created>
  <dcterms:modified xsi:type="dcterms:W3CDTF">2019-12-09T15:57:19Z</dcterms:modified>
</cp:coreProperties>
</file>