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3"/>
  </p:notesMasterIdLst>
  <p:handoutMasterIdLst>
    <p:handoutMasterId r:id="rId44"/>
  </p:handoutMasterIdLst>
  <p:sldIdLst>
    <p:sldId id="287" r:id="rId5"/>
    <p:sldId id="414" r:id="rId6"/>
    <p:sldId id="415" r:id="rId7"/>
    <p:sldId id="416" r:id="rId8"/>
    <p:sldId id="417" r:id="rId9"/>
    <p:sldId id="418" r:id="rId10"/>
    <p:sldId id="419" r:id="rId11"/>
    <p:sldId id="434" r:id="rId12"/>
    <p:sldId id="436" r:id="rId13"/>
    <p:sldId id="435" r:id="rId14"/>
    <p:sldId id="389" r:id="rId15"/>
    <p:sldId id="347" r:id="rId16"/>
    <p:sldId id="447" r:id="rId17"/>
    <p:sldId id="388" r:id="rId18"/>
    <p:sldId id="449" r:id="rId19"/>
    <p:sldId id="426" r:id="rId20"/>
    <p:sldId id="425" r:id="rId21"/>
    <p:sldId id="424" r:id="rId22"/>
    <p:sldId id="420" r:id="rId23"/>
    <p:sldId id="349" r:id="rId24"/>
    <p:sldId id="399" r:id="rId25"/>
    <p:sldId id="429" r:id="rId26"/>
    <p:sldId id="433" r:id="rId27"/>
    <p:sldId id="438" r:id="rId28"/>
    <p:sldId id="421" r:id="rId29"/>
    <p:sldId id="439" r:id="rId30"/>
    <p:sldId id="440" r:id="rId31"/>
    <p:sldId id="386" r:id="rId32"/>
    <p:sldId id="445" r:id="rId33"/>
    <p:sldId id="422" r:id="rId34"/>
    <p:sldId id="423" r:id="rId35"/>
    <p:sldId id="446" r:id="rId36"/>
    <p:sldId id="437" r:id="rId37"/>
    <p:sldId id="441" r:id="rId38"/>
    <p:sldId id="374" r:id="rId39"/>
    <p:sldId id="427" r:id="rId40"/>
    <p:sldId id="443" r:id="rId41"/>
    <p:sldId id="432" r:id="rId42"/>
  </p:sldIdLst>
  <p:sldSz cx="12192000" cy="6858000"/>
  <p:notesSz cx="7010400" cy="9296400"/>
  <p:embeddedFontLst>
    <p:embeddedFont>
      <p:font typeface="Trebuchet MS" panose="020B0603020202020204" pitchFamily="34" charset="0"/>
      <p:regular r:id="rId45"/>
      <p:bold r:id="rId46"/>
      <p:italic r:id="rId47"/>
      <p:boldItalic r:id="rId48"/>
    </p:embeddedFont>
    <p:embeddedFont>
      <p:font typeface="Open Sans Semibold" panose="020B0706030804020204" pitchFamily="34" charset="0"/>
      <p:bold r:id="rId49"/>
      <p:boldItalic r:id="rId50"/>
    </p:embeddedFont>
    <p:embeddedFont>
      <p:font typeface="Calibri" panose="020F0502020204030204" pitchFamily="34" charset="0"/>
      <p:regular r:id="rId51"/>
      <p:bold r:id="rId52"/>
      <p:italic r:id="rId53"/>
      <p:boldItalic r:id="rId54"/>
    </p:embeddedFont>
    <p:embeddedFont>
      <p:font typeface="Open Sans Light" panose="020B0306030504020204" pitchFamily="34" charset="0"/>
      <p:regular r:id="rId55"/>
      <p:italic r:id="rId56"/>
    </p:embeddedFont>
    <p:embeddedFont>
      <p:font typeface="Open Sans" panose="020B060603050402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597"/>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6494" autoAdjust="0"/>
  </p:normalViewPr>
  <p:slideViewPr>
    <p:cSldViewPr snapToGrid="0">
      <p:cViewPr varScale="1">
        <p:scale>
          <a:sx n="117" d="100"/>
          <a:sy n="117" d="100"/>
        </p:scale>
        <p:origin x="374" y="82"/>
      </p:cViewPr>
      <p:guideLst/>
    </p:cSldViewPr>
  </p:slideViewPr>
  <p:notesTextViewPr>
    <p:cViewPr>
      <p:scale>
        <a:sx n="1" d="1"/>
        <a:sy n="1" d="1"/>
      </p:scale>
      <p:origin x="0" y="0"/>
    </p:cViewPr>
  </p:notesTextViewPr>
  <p:sorterViewPr>
    <p:cViewPr varScale="1">
      <p:scale>
        <a:sx n="100" d="100"/>
        <a:sy n="100" d="100"/>
      </p:scale>
      <p:origin x="0" y="-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presProps" Target="presProps.xml"/><Relationship Id="rId90"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Franklin" userId="a3106b6f-1f8c-4f8a-99b7-08856c2d15c0" providerId="ADAL" clId="{9EE65718-F713-496A-ABA7-A745DE760068}"/>
    <pc:docChg chg="modSld">
      <pc:chgData name="Cheryl Franklin" userId="a3106b6f-1f8c-4f8a-99b7-08856c2d15c0" providerId="ADAL" clId="{9EE65718-F713-496A-ABA7-A745DE760068}" dt="2019-10-23T20:27:48.840" v="22" actId="2085"/>
      <pc:docMkLst>
        <pc:docMk/>
      </pc:docMkLst>
      <pc:sldChg chg="modSp">
        <pc:chgData name="Cheryl Franklin" userId="a3106b6f-1f8c-4f8a-99b7-08856c2d15c0" providerId="ADAL" clId="{9EE65718-F713-496A-ABA7-A745DE760068}" dt="2019-10-23T20:27:48.840" v="22" actId="2085"/>
        <pc:sldMkLst>
          <pc:docMk/>
          <pc:sldMk cId="1334721789" sldId="279"/>
        </pc:sldMkLst>
        <pc:spChg chg="mod">
          <ac:chgData name="Cheryl Franklin" userId="a3106b6f-1f8c-4f8a-99b7-08856c2d15c0" providerId="ADAL" clId="{9EE65718-F713-496A-ABA7-A745DE760068}" dt="2019-10-23T20:27:48.840" v="22" actId="2085"/>
          <ac:spMkLst>
            <pc:docMk/>
            <pc:sldMk cId="1334721789" sldId="279"/>
            <ac:spMk id="3" creationId="{00000000-0000-0000-0000-000000000000}"/>
          </ac:spMkLst>
        </pc:spChg>
        <pc:spChg chg="mod">
          <ac:chgData name="Cheryl Franklin" userId="a3106b6f-1f8c-4f8a-99b7-08856c2d15c0" providerId="ADAL" clId="{9EE65718-F713-496A-ABA7-A745DE760068}" dt="2019-10-23T20:27:48.840" v="22" actId="2085"/>
          <ac:spMkLst>
            <pc:docMk/>
            <pc:sldMk cId="1334721789" sldId="279"/>
            <ac:spMk id="6" creationId="{137B127F-6BA1-48F7-9B2B-4391E65C6A12}"/>
          </ac:spMkLst>
        </pc:spChg>
      </pc:sldChg>
    </pc:docChg>
  </pc:docChgLst>
  <pc:docChgLst>
    <pc:chgData name="Denise L. Kahler" userId="S::dkahler@ksde.org::6e260691-2949-4217-ae62-b7d9efae975c" providerId="AD" clId="Web-{2EA93023-D295-0077-9241-195A936DB114}"/>
    <pc:docChg chg="modSld">
      <pc:chgData name="Denise L. Kahler" userId="S::dkahler@ksde.org::6e260691-2949-4217-ae62-b7d9efae975c" providerId="AD" clId="Web-{2EA93023-D295-0077-9241-195A936DB114}" dt="2019-10-22T18:26:14.692" v="0" actId="1076"/>
      <pc:docMkLst>
        <pc:docMk/>
      </pc:docMkLst>
      <pc:sldChg chg="modSp">
        <pc:chgData name="Denise L. Kahler" userId="S::dkahler@ksde.org::6e260691-2949-4217-ae62-b7d9efae975c" providerId="AD" clId="Web-{2EA93023-D295-0077-9241-195A936DB114}" dt="2019-10-22T18:26:14.692" v="0" actId="1076"/>
        <pc:sldMkLst>
          <pc:docMk/>
          <pc:sldMk cId="1334721789" sldId="279"/>
        </pc:sldMkLst>
        <pc:spChg chg="mod">
          <ac:chgData name="Denise L. Kahler" userId="S::dkahler@ksde.org::6e260691-2949-4217-ae62-b7d9efae975c" providerId="AD" clId="Web-{2EA93023-D295-0077-9241-195A936DB114}" dt="2019-10-22T18:26:14.692" v="0" actId="1076"/>
          <ac:spMkLst>
            <pc:docMk/>
            <pc:sldMk cId="1334721789" sldId="279"/>
            <ac:spMk id="6" creationId="{137B127F-6BA1-48F7-9B2B-4391E65C6A12}"/>
          </ac:spMkLst>
        </pc:spChg>
      </pc:sldChg>
    </pc:docChg>
  </pc:docChgLst>
  <pc:docChgLst>
    <pc:chgData name="Cheryl Franklin" userId="a3106b6f-1f8c-4f8a-99b7-08856c2d15c0" providerId="ADAL" clId="{76CC14CC-3AD5-4151-9EE1-DE9F85BD312D}"/>
    <pc:docChg chg="undo redo custSel addSld delSld modSld modMainMaster">
      <pc:chgData name="Cheryl Franklin" userId="a3106b6f-1f8c-4f8a-99b7-08856c2d15c0" providerId="ADAL" clId="{76CC14CC-3AD5-4151-9EE1-DE9F85BD312D}" dt="2019-10-22T18:15:43.661" v="909" actId="20577"/>
      <pc:docMkLst>
        <pc:docMk/>
      </pc:docMkLst>
      <pc:sldChg chg="addSp delSp modSp">
        <pc:chgData name="Cheryl Franklin" userId="a3106b6f-1f8c-4f8a-99b7-08856c2d15c0" providerId="ADAL" clId="{76CC14CC-3AD5-4151-9EE1-DE9F85BD312D}" dt="2019-10-22T17:50:49.368" v="160"/>
        <pc:sldMkLst>
          <pc:docMk/>
          <pc:sldMk cId="1028387051" sldId="257"/>
        </pc:sldMkLst>
        <pc:spChg chg="mod">
          <ac:chgData name="Cheryl Franklin" userId="a3106b6f-1f8c-4f8a-99b7-08856c2d15c0" providerId="ADAL" clId="{76CC14CC-3AD5-4151-9EE1-DE9F85BD312D}" dt="2019-10-22T17:48:39.642" v="130" actId="20577"/>
          <ac:spMkLst>
            <pc:docMk/>
            <pc:sldMk cId="1028387051" sldId="257"/>
            <ac:spMk id="9" creationId="{07ECE3C4-9DD5-47BD-BEA1-FE55E3319CA5}"/>
          </ac:spMkLst>
        </pc:spChg>
        <pc:spChg chg="mod">
          <ac:chgData name="Cheryl Franklin" userId="a3106b6f-1f8c-4f8a-99b7-08856c2d15c0" providerId="ADAL" clId="{76CC14CC-3AD5-4151-9EE1-DE9F85BD312D}" dt="2019-10-22T17:48:44.852" v="138" actId="20577"/>
          <ac:spMkLst>
            <pc:docMk/>
            <pc:sldMk cId="1028387051" sldId="257"/>
            <ac:spMk id="10" creationId="{A1150F44-92A6-49EF-B572-ACDA07616B34}"/>
          </ac:spMkLst>
        </pc:spChg>
        <pc:spChg chg="add del mod">
          <ac:chgData name="Cheryl Franklin" userId="a3106b6f-1f8c-4f8a-99b7-08856c2d15c0" providerId="ADAL" clId="{76CC14CC-3AD5-4151-9EE1-DE9F85BD312D}" dt="2019-10-22T17:49:37.583" v="145"/>
          <ac:spMkLst>
            <pc:docMk/>
            <pc:sldMk cId="1028387051" sldId="257"/>
            <ac:spMk id="11" creationId="{37979270-C3D0-4429-9F27-3C4C9CDA33DD}"/>
          </ac:spMkLst>
        </pc:spChg>
        <pc:spChg chg="add del mod">
          <ac:chgData name="Cheryl Franklin" userId="a3106b6f-1f8c-4f8a-99b7-08856c2d15c0" providerId="ADAL" clId="{76CC14CC-3AD5-4151-9EE1-DE9F85BD312D}" dt="2019-10-22T17:49:37.583" v="145"/>
          <ac:spMkLst>
            <pc:docMk/>
            <pc:sldMk cId="1028387051" sldId="257"/>
            <ac:spMk id="12" creationId="{B25B0AFC-6796-4CE6-9957-574CA54FA2AE}"/>
          </ac:spMkLst>
        </pc:spChg>
        <pc:spChg chg="add del mod">
          <ac:chgData name="Cheryl Franklin" userId="a3106b6f-1f8c-4f8a-99b7-08856c2d15c0" providerId="ADAL" clId="{76CC14CC-3AD5-4151-9EE1-DE9F85BD312D}" dt="2019-10-22T17:49:38.356" v="146"/>
          <ac:spMkLst>
            <pc:docMk/>
            <pc:sldMk cId="1028387051" sldId="257"/>
            <ac:spMk id="13" creationId="{29B341FA-33E6-4694-B2B4-CB816F780015}"/>
          </ac:spMkLst>
        </pc:spChg>
        <pc:spChg chg="add del mod">
          <ac:chgData name="Cheryl Franklin" userId="a3106b6f-1f8c-4f8a-99b7-08856c2d15c0" providerId="ADAL" clId="{76CC14CC-3AD5-4151-9EE1-DE9F85BD312D}" dt="2019-10-22T17:49:38.356" v="146"/>
          <ac:spMkLst>
            <pc:docMk/>
            <pc:sldMk cId="1028387051" sldId="257"/>
            <ac:spMk id="14" creationId="{35E1A218-BB55-40F7-9424-FCDBFCF8332B}"/>
          </ac:spMkLst>
        </pc:spChg>
        <pc:spChg chg="add del mod">
          <ac:chgData name="Cheryl Franklin" userId="a3106b6f-1f8c-4f8a-99b7-08856c2d15c0" providerId="ADAL" clId="{76CC14CC-3AD5-4151-9EE1-DE9F85BD312D}" dt="2019-10-22T17:50:46.132" v="158"/>
          <ac:spMkLst>
            <pc:docMk/>
            <pc:sldMk cId="1028387051" sldId="257"/>
            <ac:spMk id="15" creationId="{5E89FCF0-CC13-450B-BEC1-DB9F0A7982A8}"/>
          </ac:spMkLst>
        </pc:spChg>
        <pc:spChg chg="add del mod">
          <ac:chgData name="Cheryl Franklin" userId="a3106b6f-1f8c-4f8a-99b7-08856c2d15c0" providerId="ADAL" clId="{76CC14CC-3AD5-4151-9EE1-DE9F85BD312D}" dt="2019-10-22T17:50:46.132" v="158"/>
          <ac:spMkLst>
            <pc:docMk/>
            <pc:sldMk cId="1028387051" sldId="257"/>
            <ac:spMk id="16" creationId="{84BFF132-7F42-420F-9160-63D6E0B514AA}"/>
          </ac:spMkLst>
        </pc:spChg>
        <pc:spChg chg="add del mod">
          <ac:chgData name="Cheryl Franklin" userId="a3106b6f-1f8c-4f8a-99b7-08856c2d15c0" providerId="ADAL" clId="{76CC14CC-3AD5-4151-9EE1-DE9F85BD312D}" dt="2019-10-22T17:50:46.846" v="159"/>
          <ac:spMkLst>
            <pc:docMk/>
            <pc:sldMk cId="1028387051" sldId="257"/>
            <ac:spMk id="17" creationId="{44A84C7B-822A-4F81-9E6D-766248B904D5}"/>
          </ac:spMkLst>
        </pc:spChg>
        <pc:spChg chg="add del mod">
          <ac:chgData name="Cheryl Franklin" userId="a3106b6f-1f8c-4f8a-99b7-08856c2d15c0" providerId="ADAL" clId="{76CC14CC-3AD5-4151-9EE1-DE9F85BD312D}" dt="2019-10-22T17:50:46.846" v="159"/>
          <ac:spMkLst>
            <pc:docMk/>
            <pc:sldMk cId="1028387051" sldId="257"/>
            <ac:spMk id="18" creationId="{28ABAAB7-30AA-4A2C-BA5C-30D3F20A09EE}"/>
          </ac:spMkLst>
        </pc:spChg>
        <pc:spChg chg="add del mod">
          <ac:chgData name="Cheryl Franklin" userId="a3106b6f-1f8c-4f8a-99b7-08856c2d15c0" providerId="ADAL" clId="{76CC14CC-3AD5-4151-9EE1-DE9F85BD312D}" dt="2019-10-22T17:50:49.368" v="160"/>
          <ac:spMkLst>
            <pc:docMk/>
            <pc:sldMk cId="1028387051" sldId="257"/>
            <ac:spMk id="19" creationId="{9EDF0FD9-3214-45FE-B473-8F02A7285D8D}"/>
          </ac:spMkLst>
        </pc:spChg>
        <pc:spChg chg="add del mod">
          <ac:chgData name="Cheryl Franklin" userId="a3106b6f-1f8c-4f8a-99b7-08856c2d15c0" providerId="ADAL" clId="{76CC14CC-3AD5-4151-9EE1-DE9F85BD312D}" dt="2019-10-22T17:50:49.368" v="160"/>
          <ac:spMkLst>
            <pc:docMk/>
            <pc:sldMk cId="1028387051" sldId="257"/>
            <ac:spMk id="20" creationId="{36DAEAE6-F055-4CD2-B40C-B4968A93505E}"/>
          </ac:spMkLst>
        </pc:spChg>
      </pc:sldChg>
      <pc:sldChg chg="modSp">
        <pc:chgData name="Cheryl Franklin" userId="a3106b6f-1f8c-4f8a-99b7-08856c2d15c0" providerId="ADAL" clId="{76CC14CC-3AD5-4151-9EE1-DE9F85BD312D}" dt="2019-10-22T17:48:30.706" v="118" actId="20577"/>
        <pc:sldMkLst>
          <pc:docMk/>
          <pc:sldMk cId="430270983" sldId="261"/>
        </pc:sldMkLst>
        <pc:spChg chg="mod">
          <ac:chgData name="Cheryl Franklin" userId="a3106b6f-1f8c-4f8a-99b7-08856c2d15c0" providerId="ADAL" clId="{76CC14CC-3AD5-4151-9EE1-DE9F85BD312D}" dt="2019-10-22T17:48:30.706" v="118" actId="20577"/>
          <ac:spMkLst>
            <pc:docMk/>
            <pc:sldMk cId="430270983" sldId="261"/>
            <ac:spMk id="2" creationId="{A5B98CB7-F58E-48B4-BCA9-0210A8428D8F}"/>
          </ac:spMkLst>
        </pc:spChg>
        <pc:spChg chg="mod">
          <ac:chgData name="Cheryl Franklin" userId="a3106b6f-1f8c-4f8a-99b7-08856c2d15c0" providerId="ADAL" clId="{76CC14CC-3AD5-4151-9EE1-DE9F85BD312D}" dt="2019-10-22T17:48:26.932" v="110" actId="20577"/>
          <ac:spMkLst>
            <pc:docMk/>
            <pc:sldMk cId="430270983" sldId="261"/>
            <ac:spMk id="8" creationId="{00000000-0000-0000-0000-000000000000}"/>
          </ac:spMkLst>
        </pc:spChg>
      </pc:sldChg>
      <pc:sldChg chg="modSp">
        <pc:chgData name="Cheryl Franklin" userId="a3106b6f-1f8c-4f8a-99b7-08856c2d15c0" providerId="ADAL" clId="{76CC14CC-3AD5-4151-9EE1-DE9F85BD312D}" dt="2019-10-22T17:51:41.728" v="190"/>
        <pc:sldMkLst>
          <pc:docMk/>
          <pc:sldMk cId="3166407824" sldId="265"/>
        </pc:sldMkLst>
        <pc:spChg chg="mod">
          <ac:chgData name="Cheryl Franklin" userId="a3106b6f-1f8c-4f8a-99b7-08856c2d15c0" providerId="ADAL" clId="{76CC14CC-3AD5-4151-9EE1-DE9F85BD312D}" dt="2019-10-22T17:50:55.080" v="169" actId="20577"/>
          <ac:spMkLst>
            <pc:docMk/>
            <pc:sldMk cId="3166407824" sldId="265"/>
            <ac:spMk id="14" creationId="{012DAB4C-F01E-4B52-BABC-19CD88D2C420}"/>
          </ac:spMkLst>
        </pc:spChg>
        <pc:spChg chg="mod">
          <ac:chgData name="Cheryl Franklin" userId="a3106b6f-1f8c-4f8a-99b7-08856c2d15c0" providerId="ADAL" clId="{76CC14CC-3AD5-4151-9EE1-DE9F85BD312D}" dt="2019-10-22T17:51:09.855" v="189" actId="15"/>
          <ac:spMkLst>
            <pc:docMk/>
            <pc:sldMk cId="3166407824" sldId="265"/>
            <ac:spMk id="15" creationId="{58CBED15-3ABD-4F26-987F-72D25653F1C4}"/>
          </ac:spMkLst>
        </pc:spChg>
        <pc:spChg chg="mod">
          <ac:chgData name="Cheryl Franklin" userId="a3106b6f-1f8c-4f8a-99b7-08856c2d15c0" providerId="ADAL" clId="{76CC14CC-3AD5-4151-9EE1-DE9F85BD312D}" dt="2019-10-22T17:51:41.728" v="190"/>
          <ac:spMkLst>
            <pc:docMk/>
            <pc:sldMk cId="3166407824" sldId="265"/>
            <ac:spMk id="16" creationId="{0F4D538D-36B5-4C20-A634-843649534131}"/>
          </ac:spMkLst>
        </pc:spChg>
      </pc:sldChg>
      <pc:sldChg chg="addSp delSp modSp">
        <pc:chgData name="Cheryl Franklin" userId="a3106b6f-1f8c-4f8a-99b7-08856c2d15c0" providerId="ADAL" clId="{76CC14CC-3AD5-4151-9EE1-DE9F85BD312D}" dt="2019-10-22T17:56:50.027" v="369" actId="20577"/>
        <pc:sldMkLst>
          <pc:docMk/>
          <pc:sldMk cId="3558719340" sldId="266"/>
        </pc:sldMkLst>
        <pc:spChg chg="del mod">
          <ac:chgData name="Cheryl Franklin" userId="a3106b6f-1f8c-4f8a-99b7-08856c2d15c0" providerId="ADAL" clId="{76CC14CC-3AD5-4151-9EE1-DE9F85BD312D}" dt="2019-10-22T17:53:45.223" v="232" actId="478"/>
          <ac:spMkLst>
            <pc:docMk/>
            <pc:sldMk cId="3558719340" sldId="266"/>
            <ac:spMk id="4" creationId="{A555F36D-EB03-4066-9766-12FB46E96A06}"/>
          </ac:spMkLst>
        </pc:spChg>
        <pc:spChg chg="add mod">
          <ac:chgData name="Cheryl Franklin" userId="a3106b6f-1f8c-4f8a-99b7-08856c2d15c0" providerId="ADAL" clId="{76CC14CC-3AD5-4151-9EE1-DE9F85BD312D}" dt="2019-10-22T17:53:49.342" v="241" actId="5793"/>
          <ac:spMkLst>
            <pc:docMk/>
            <pc:sldMk cId="3558719340" sldId="266"/>
            <ac:spMk id="5" creationId="{F136B9F4-BC4B-4E63-BD22-29BD5A0FDA48}"/>
          </ac:spMkLst>
        </pc:spChg>
        <pc:spChg chg="add del mod">
          <ac:chgData name="Cheryl Franklin" userId="a3106b6f-1f8c-4f8a-99b7-08856c2d15c0" providerId="ADAL" clId="{76CC14CC-3AD5-4151-9EE1-DE9F85BD312D}" dt="2019-10-22T17:56:29.011" v="296"/>
          <ac:spMkLst>
            <pc:docMk/>
            <pc:sldMk cId="3558719340" sldId="266"/>
            <ac:spMk id="6" creationId="{F965FC4A-730C-4E68-B6AA-7ED5A653AA8B}"/>
          </ac:spMkLst>
        </pc:spChg>
        <pc:spChg chg="add mod">
          <ac:chgData name="Cheryl Franklin" userId="a3106b6f-1f8c-4f8a-99b7-08856c2d15c0" providerId="ADAL" clId="{76CC14CC-3AD5-4151-9EE1-DE9F85BD312D}" dt="2019-10-22T17:56:50.027" v="369" actId="20577"/>
          <ac:spMkLst>
            <pc:docMk/>
            <pc:sldMk cId="3558719340" sldId="266"/>
            <ac:spMk id="7" creationId="{96F0B645-3B4A-4C8B-9777-C60C60E5285C}"/>
          </ac:spMkLst>
        </pc:spChg>
      </pc:sldChg>
      <pc:sldChg chg="addSp delSp modSp">
        <pc:chgData name="Cheryl Franklin" userId="a3106b6f-1f8c-4f8a-99b7-08856c2d15c0" providerId="ADAL" clId="{76CC14CC-3AD5-4151-9EE1-DE9F85BD312D}" dt="2019-10-22T17:58:09.518" v="416"/>
        <pc:sldMkLst>
          <pc:docMk/>
          <pc:sldMk cId="2436487618" sldId="269"/>
        </pc:sldMkLst>
        <pc:spChg chg="mod">
          <ac:chgData name="Cheryl Franklin" userId="a3106b6f-1f8c-4f8a-99b7-08856c2d15c0" providerId="ADAL" clId="{76CC14CC-3AD5-4151-9EE1-DE9F85BD312D}" dt="2019-10-22T17:56:58.146" v="374" actId="20577"/>
          <ac:spMkLst>
            <pc:docMk/>
            <pc:sldMk cId="2436487618" sldId="269"/>
            <ac:spMk id="7" creationId="{7408385E-054D-4865-ABF2-D2BE9E57F113}"/>
          </ac:spMkLst>
        </pc:spChg>
        <pc:spChg chg="mod">
          <ac:chgData name="Cheryl Franklin" userId="a3106b6f-1f8c-4f8a-99b7-08856c2d15c0" providerId="ADAL" clId="{76CC14CC-3AD5-4151-9EE1-DE9F85BD312D}" dt="2019-10-22T17:57:11.287" v="402" actId="313"/>
          <ac:spMkLst>
            <pc:docMk/>
            <pc:sldMk cId="2436487618" sldId="269"/>
            <ac:spMk id="8" creationId="{0A3BEAA1-6D24-43CC-99DF-AC7EC8905A19}"/>
          </ac:spMkLst>
        </pc:spChg>
        <pc:spChg chg="del">
          <ac:chgData name="Cheryl Franklin" userId="a3106b6f-1f8c-4f8a-99b7-08856c2d15c0" providerId="ADAL" clId="{76CC14CC-3AD5-4151-9EE1-DE9F85BD312D}" dt="2019-10-22T17:58:08.777" v="415"/>
          <ac:spMkLst>
            <pc:docMk/>
            <pc:sldMk cId="2436487618" sldId="269"/>
            <ac:spMk id="9" creationId="{35FA2618-6D33-4C84-8E41-1AB422FFCF4F}"/>
          </ac:spMkLst>
        </pc:spChg>
        <pc:spChg chg="mod">
          <ac:chgData name="Cheryl Franklin" userId="a3106b6f-1f8c-4f8a-99b7-08856c2d15c0" providerId="ADAL" clId="{76CC14CC-3AD5-4151-9EE1-DE9F85BD312D}" dt="2019-10-22T17:57:17.484" v="406" actId="20577"/>
          <ac:spMkLst>
            <pc:docMk/>
            <pc:sldMk cId="2436487618" sldId="269"/>
            <ac:spMk id="10" creationId="{BDB2B452-ADCA-47B7-9456-63447FDA8FE7}"/>
          </ac:spMkLst>
        </pc:spChg>
        <pc:spChg chg="del">
          <ac:chgData name="Cheryl Franklin" userId="a3106b6f-1f8c-4f8a-99b7-08856c2d15c0" providerId="ADAL" clId="{76CC14CC-3AD5-4151-9EE1-DE9F85BD312D}" dt="2019-10-22T17:58:08.777" v="415"/>
          <ac:spMkLst>
            <pc:docMk/>
            <pc:sldMk cId="2436487618" sldId="269"/>
            <ac:spMk id="11" creationId="{B2557EB2-0B17-44F8-96C8-28B45809A885}"/>
          </ac:spMkLst>
        </pc:spChg>
        <pc:spChg chg="add del mod">
          <ac:chgData name="Cheryl Franklin" userId="a3106b6f-1f8c-4f8a-99b7-08856c2d15c0" providerId="ADAL" clId="{76CC14CC-3AD5-4151-9EE1-DE9F85BD312D}" dt="2019-10-22T17:58:08.777" v="415"/>
          <ac:spMkLst>
            <pc:docMk/>
            <pc:sldMk cId="2436487618" sldId="269"/>
            <ac:spMk id="12" creationId="{DCE0E2DE-5A83-41D6-BCBA-2934620D1D12}"/>
          </ac:spMkLst>
        </pc:spChg>
        <pc:spChg chg="add del mod">
          <ac:chgData name="Cheryl Franklin" userId="a3106b6f-1f8c-4f8a-99b7-08856c2d15c0" providerId="ADAL" clId="{76CC14CC-3AD5-4151-9EE1-DE9F85BD312D}" dt="2019-10-22T17:58:08.777" v="415"/>
          <ac:spMkLst>
            <pc:docMk/>
            <pc:sldMk cId="2436487618" sldId="269"/>
            <ac:spMk id="13" creationId="{E3A91FF9-DF3E-481D-A5E5-5DA1408774B3}"/>
          </ac:spMkLst>
        </pc:spChg>
        <pc:spChg chg="add del mod">
          <ac:chgData name="Cheryl Franklin" userId="a3106b6f-1f8c-4f8a-99b7-08856c2d15c0" providerId="ADAL" clId="{76CC14CC-3AD5-4151-9EE1-DE9F85BD312D}" dt="2019-10-22T17:58:08.777" v="415"/>
          <ac:spMkLst>
            <pc:docMk/>
            <pc:sldMk cId="2436487618" sldId="269"/>
            <ac:spMk id="14" creationId="{53D13BA4-6C14-4D9D-BE79-53870F1384EC}"/>
          </ac:spMkLst>
        </pc:spChg>
        <pc:spChg chg="add del mod">
          <ac:chgData name="Cheryl Franklin" userId="a3106b6f-1f8c-4f8a-99b7-08856c2d15c0" providerId="ADAL" clId="{76CC14CC-3AD5-4151-9EE1-DE9F85BD312D}" dt="2019-10-22T17:58:09.518" v="416"/>
          <ac:spMkLst>
            <pc:docMk/>
            <pc:sldMk cId="2436487618" sldId="269"/>
            <ac:spMk id="15" creationId="{7435E30C-F0F5-46B3-98DA-C510BA955C3A}"/>
          </ac:spMkLst>
        </pc:spChg>
        <pc:spChg chg="add del mod">
          <ac:chgData name="Cheryl Franklin" userId="a3106b6f-1f8c-4f8a-99b7-08856c2d15c0" providerId="ADAL" clId="{76CC14CC-3AD5-4151-9EE1-DE9F85BD312D}" dt="2019-10-22T17:58:09.518" v="416"/>
          <ac:spMkLst>
            <pc:docMk/>
            <pc:sldMk cId="2436487618" sldId="269"/>
            <ac:spMk id="16" creationId="{AF6914BE-F15D-42B2-8095-4BE1EE34CB91}"/>
          </ac:spMkLst>
        </pc:spChg>
        <pc:spChg chg="add del mod">
          <ac:chgData name="Cheryl Franklin" userId="a3106b6f-1f8c-4f8a-99b7-08856c2d15c0" providerId="ADAL" clId="{76CC14CC-3AD5-4151-9EE1-DE9F85BD312D}" dt="2019-10-22T17:58:09.518" v="416"/>
          <ac:spMkLst>
            <pc:docMk/>
            <pc:sldMk cId="2436487618" sldId="269"/>
            <ac:spMk id="17" creationId="{CEBDF89C-624B-4980-9CD1-6570312C9E07}"/>
          </ac:spMkLst>
        </pc:spChg>
        <pc:spChg chg="add del mod">
          <ac:chgData name="Cheryl Franklin" userId="a3106b6f-1f8c-4f8a-99b7-08856c2d15c0" providerId="ADAL" clId="{76CC14CC-3AD5-4151-9EE1-DE9F85BD312D}" dt="2019-10-22T17:58:09.518" v="416"/>
          <ac:spMkLst>
            <pc:docMk/>
            <pc:sldMk cId="2436487618" sldId="269"/>
            <ac:spMk id="18" creationId="{C4F2E175-DFB8-4A7A-A212-2CE3AC908D60}"/>
          </ac:spMkLst>
        </pc:spChg>
        <pc:spChg chg="add del mod">
          <ac:chgData name="Cheryl Franklin" userId="a3106b6f-1f8c-4f8a-99b7-08856c2d15c0" providerId="ADAL" clId="{76CC14CC-3AD5-4151-9EE1-DE9F85BD312D}" dt="2019-10-22T17:58:09.518" v="416"/>
          <ac:spMkLst>
            <pc:docMk/>
            <pc:sldMk cId="2436487618" sldId="269"/>
            <ac:spMk id="19" creationId="{544179C4-D373-49C9-9A94-2407300EF8D2}"/>
          </ac:spMkLst>
        </pc:spChg>
        <pc:spChg chg="add mod">
          <ac:chgData name="Cheryl Franklin" userId="a3106b6f-1f8c-4f8a-99b7-08856c2d15c0" providerId="ADAL" clId="{76CC14CC-3AD5-4151-9EE1-DE9F85BD312D}" dt="2019-10-22T17:58:09.518" v="416"/>
          <ac:spMkLst>
            <pc:docMk/>
            <pc:sldMk cId="2436487618" sldId="269"/>
            <ac:spMk id="20" creationId="{C2FB5FBC-B166-4745-A127-E800FAA1895A}"/>
          </ac:spMkLst>
        </pc:spChg>
        <pc:spChg chg="add mod">
          <ac:chgData name="Cheryl Franklin" userId="a3106b6f-1f8c-4f8a-99b7-08856c2d15c0" providerId="ADAL" clId="{76CC14CC-3AD5-4151-9EE1-DE9F85BD312D}" dt="2019-10-22T17:58:09.518" v="416"/>
          <ac:spMkLst>
            <pc:docMk/>
            <pc:sldMk cId="2436487618" sldId="269"/>
            <ac:spMk id="21" creationId="{B3B91D22-994B-4652-88BD-90421DE1FFB6}"/>
          </ac:spMkLst>
        </pc:spChg>
      </pc:sldChg>
      <pc:sldChg chg="addSp delSp modSp">
        <pc:chgData name="Cheryl Franklin" userId="a3106b6f-1f8c-4f8a-99b7-08856c2d15c0" providerId="ADAL" clId="{76CC14CC-3AD5-4151-9EE1-DE9F85BD312D}" dt="2019-10-22T18:12:17.220" v="828"/>
        <pc:sldMkLst>
          <pc:docMk/>
          <pc:sldMk cId="2363781515" sldId="270"/>
        </pc:sldMkLst>
        <pc:spChg chg="del">
          <ac:chgData name="Cheryl Franklin" userId="a3106b6f-1f8c-4f8a-99b7-08856c2d15c0" providerId="ADAL" clId="{76CC14CC-3AD5-4151-9EE1-DE9F85BD312D}" dt="2019-10-22T18:12:17.220" v="828"/>
          <ac:spMkLst>
            <pc:docMk/>
            <pc:sldMk cId="2363781515" sldId="270"/>
            <ac:spMk id="4" creationId="{EB1F4A37-E196-46C1-A3C8-6BFBA0EAFDB0}"/>
          </ac:spMkLst>
        </pc:spChg>
        <pc:spChg chg="add mod">
          <ac:chgData name="Cheryl Franklin" userId="a3106b6f-1f8c-4f8a-99b7-08856c2d15c0" providerId="ADAL" clId="{76CC14CC-3AD5-4151-9EE1-DE9F85BD312D}" dt="2019-10-22T18:12:17.220" v="828"/>
          <ac:spMkLst>
            <pc:docMk/>
            <pc:sldMk cId="2363781515" sldId="270"/>
            <ac:spMk id="5" creationId="{F97A4954-6B60-4060-A5A5-B4D86E50CDF5}"/>
          </ac:spMkLst>
        </pc:spChg>
      </pc:sldChg>
      <pc:sldChg chg="addSp delSp modSp">
        <pc:chgData name="Cheryl Franklin" userId="a3106b6f-1f8c-4f8a-99b7-08856c2d15c0" providerId="ADAL" clId="{76CC14CC-3AD5-4151-9EE1-DE9F85BD312D}" dt="2019-10-22T18:12:32.415" v="850" actId="12"/>
        <pc:sldMkLst>
          <pc:docMk/>
          <pc:sldMk cId="2693392873" sldId="272"/>
        </pc:sldMkLst>
        <pc:spChg chg="del">
          <ac:chgData name="Cheryl Franklin" userId="a3106b6f-1f8c-4f8a-99b7-08856c2d15c0" providerId="ADAL" clId="{76CC14CC-3AD5-4151-9EE1-DE9F85BD312D}" dt="2019-10-22T18:12:19.633" v="829"/>
          <ac:spMkLst>
            <pc:docMk/>
            <pc:sldMk cId="2693392873" sldId="272"/>
            <ac:spMk id="4" creationId="{EE8E546A-9D3D-4535-A400-CECE8343483E}"/>
          </ac:spMkLst>
        </pc:spChg>
        <pc:spChg chg="del">
          <ac:chgData name="Cheryl Franklin" userId="a3106b6f-1f8c-4f8a-99b7-08856c2d15c0" providerId="ADAL" clId="{76CC14CC-3AD5-4151-9EE1-DE9F85BD312D}" dt="2019-10-22T18:12:19.633" v="829"/>
          <ac:spMkLst>
            <pc:docMk/>
            <pc:sldMk cId="2693392873" sldId="272"/>
            <ac:spMk id="5" creationId="{5BFDD3D0-F93C-4E7E-A5E8-B47D627E671B}"/>
          </ac:spMkLst>
        </pc:spChg>
        <pc:spChg chg="del">
          <ac:chgData name="Cheryl Franklin" userId="a3106b6f-1f8c-4f8a-99b7-08856c2d15c0" providerId="ADAL" clId="{76CC14CC-3AD5-4151-9EE1-DE9F85BD312D}" dt="2019-10-22T18:12:19.633" v="829"/>
          <ac:spMkLst>
            <pc:docMk/>
            <pc:sldMk cId="2693392873" sldId="272"/>
            <ac:spMk id="6" creationId="{04BC91D4-9D02-4E45-A0E0-B577660ADA28}"/>
          </ac:spMkLst>
        </pc:spChg>
        <pc:spChg chg="add mod">
          <ac:chgData name="Cheryl Franklin" userId="a3106b6f-1f8c-4f8a-99b7-08856c2d15c0" providerId="ADAL" clId="{76CC14CC-3AD5-4151-9EE1-DE9F85BD312D}" dt="2019-10-22T18:12:23.095" v="835" actId="20577"/>
          <ac:spMkLst>
            <pc:docMk/>
            <pc:sldMk cId="2693392873" sldId="272"/>
            <ac:spMk id="7" creationId="{0B4FCA94-B433-45CF-AD8C-2F69E902559D}"/>
          </ac:spMkLst>
        </pc:spChg>
        <pc:spChg chg="add mod">
          <ac:chgData name="Cheryl Franklin" userId="a3106b6f-1f8c-4f8a-99b7-08856c2d15c0" providerId="ADAL" clId="{76CC14CC-3AD5-4151-9EE1-DE9F85BD312D}" dt="2019-10-22T18:12:32.415" v="850" actId="12"/>
          <ac:spMkLst>
            <pc:docMk/>
            <pc:sldMk cId="2693392873" sldId="272"/>
            <ac:spMk id="8" creationId="{28CA44D8-2B5F-4053-AA69-DD70D1B0FBE4}"/>
          </ac:spMkLst>
        </pc:spChg>
        <pc:spChg chg="add mod">
          <ac:chgData name="Cheryl Franklin" userId="a3106b6f-1f8c-4f8a-99b7-08856c2d15c0" providerId="ADAL" clId="{76CC14CC-3AD5-4151-9EE1-DE9F85BD312D}" dt="2019-10-22T18:12:28.423" v="849" actId="20577"/>
          <ac:spMkLst>
            <pc:docMk/>
            <pc:sldMk cId="2693392873" sldId="272"/>
            <ac:spMk id="9" creationId="{A4EF2D9D-F06A-446A-B155-CFB1BCB00866}"/>
          </ac:spMkLst>
        </pc:spChg>
      </pc:sldChg>
      <pc:sldChg chg="del">
        <pc:chgData name="Cheryl Franklin" userId="a3106b6f-1f8c-4f8a-99b7-08856c2d15c0" providerId="ADAL" clId="{76CC14CC-3AD5-4151-9EE1-DE9F85BD312D}" dt="2019-10-22T17:47:58.011" v="73" actId="2696"/>
        <pc:sldMkLst>
          <pc:docMk/>
          <pc:sldMk cId="2700822998" sldId="273"/>
        </pc:sldMkLst>
      </pc:sldChg>
      <pc:sldChg chg="del">
        <pc:chgData name="Cheryl Franklin" userId="a3106b6f-1f8c-4f8a-99b7-08856c2d15c0" providerId="ADAL" clId="{76CC14CC-3AD5-4151-9EE1-DE9F85BD312D}" dt="2019-10-22T17:47:58.019" v="74" actId="2696"/>
        <pc:sldMkLst>
          <pc:docMk/>
          <pc:sldMk cId="1309828714" sldId="274"/>
        </pc:sldMkLst>
      </pc:sldChg>
      <pc:sldChg chg="del">
        <pc:chgData name="Cheryl Franklin" userId="a3106b6f-1f8c-4f8a-99b7-08856c2d15c0" providerId="ADAL" clId="{76CC14CC-3AD5-4151-9EE1-DE9F85BD312D}" dt="2019-10-22T17:47:58.029" v="75" actId="2696"/>
        <pc:sldMkLst>
          <pc:docMk/>
          <pc:sldMk cId="2470608236" sldId="275"/>
        </pc:sldMkLst>
      </pc:sldChg>
      <pc:sldChg chg="del">
        <pc:chgData name="Cheryl Franklin" userId="a3106b6f-1f8c-4f8a-99b7-08856c2d15c0" providerId="ADAL" clId="{76CC14CC-3AD5-4151-9EE1-DE9F85BD312D}" dt="2019-10-22T17:47:58.037" v="76" actId="2696"/>
        <pc:sldMkLst>
          <pc:docMk/>
          <pc:sldMk cId="1707717727" sldId="276"/>
        </pc:sldMkLst>
      </pc:sldChg>
      <pc:sldChg chg="del">
        <pc:chgData name="Cheryl Franklin" userId="a3106b6f-1f8c-4f8a-99b7-08856c2d15c0" providerId="ADAL" clId="{76CC14CC-3AD5-4151-9EE1-DE9F85BD312D}" dt="2019-10-22T17:47:58.043" v="77" actId="2696"/>
        <pc:sldMkLst>
          <pc:docMk/>
          <pc:sldMk cId="1653081210" sldId="277"/>
        </pc:sldMkLst>
      </pc:sldChg>
      <pc:sldChg chg="del">
        <pc:chgData name="Cheryl Franklin" userId="a3106b6f-1f8c-4f8a-99b7-08856c2d15c0" providerId="ADAL" clId="{76CC14CC-3AD5-4151-9EE1-DE9F85BD312D}" dt="2019-10-22T17:47:58.048" v="78" actId="2696"/>
        <pc:sldMkLst>
          <pc:docMk/>
          <pc:sldMk cId="4229828367" sldId="278"/>
        </pc:sldMkLst>
      </pc:sldChg>
      <pc:sldChg chg="addSp delSp modSp">
        <pc:chgData name="Cheryl Franklin" userId="a3106b6f-1f8c-4f8a-99b7-08856c2d15c0" providerId="ADAL" clId="{76CC14CC-3AD5-4151-9EE1-DE9F85BD312D}" dt="2019-10-22T17:47:45.923" v="71" actId="478"/>
        <pc:sldMkLst>
          <pc:docMk/>
          <pc:sldMk cId="1334721789" sldId="279"/>
        </pc:sldMkLst>
        <pc:spChg chg="del">
          <ac:chgData name="Cheryl Franklin" userId="a3106b6f-1f8c-4f8a-99b7-08856c2d15c0" providerId="ADAL" clId="{76CC14CC-3AD5-4151-9EE1-DE9F85BD312D}" dt="2019-10-22T17:47:45.923" v="71" actId="478"/>
          <ac:spMkLst>
            <pc:docMk/>
            <pc:sldMk cId="1334721789" sldId="279"/>
            <ac:spMk id="2" creationId="{00000000-0000-0000-0000-000000000000}"/>
          </ac:spMkLst>
        </pc:spChg>
        <pc:spChg chg="mod">
          <ac:chgData name="Cheryl Franklin" userId="a3106b6f-1f8c-4f8a-99b7-08856c2d15c0" providerId="ADAL" clId="{76CC14CC-3AD5-4151-9EE1-DE9F85BD312D}" dt="2019-10-22T17:47:31.390" v="68" actId="20577"/>
          <ac:spMkLst>
            <pc:docMk/>
            <pc:sldMk cId="1334721789" sldId="279"/>
            <ac:spMk id="3" creationId="{00000000-0000-0000-0000-000000000000}"/>
          </ac:spMkLst>
        </pc:spChg>
        <pc:spChg chg="add del mod">
          <ac:chgData name="Cheryl Franklin" userId="a3106b6f-1f8c-4f8a-99b7-08856c2d15c0" providerId="ADAL" clId="{76CC14CC-3AD5-4151-9EE1-DE9F85BD312D}" dt="2019-10-22T17:47:00.400" v="9"/>
          <ac:spMkLst>
            <pc:docMk/>
            <pc:sldMk cId="1334721789" sldId="279"/>
            <ac:spMk id="4" creationId="{EDD9C17D-6B79-4813-BBDA-2AD672986FF3}"/>
          </ac:spMkLst>
        </pc:spChg>
        <pc:spChg chg="add del mod">
          <ac:chgData name="Cheryl Franklin" userId="a3106b6f-1f8c-4f8a-99b7-08856c2d15c0" providerId="ADAL" clId="{76CC14CC-3AD5-4151-9EE1-DE9F85BD312D}" dt="2019-10-22T17:47:00.400" v="9"/>
          <ac:spMkLst>
            <pc:docMk/>
            <pc:sldMk cId="1334721789" sldId="279"/>
            <ac:spMk id="5" creationId="{FA977C91-D11B-4E53-BF21-728DA67E56CB}"/>
          </ac:spMkLst>
        </pc:spChg>
        <pc:spChg chg="add mod">
          <ac:chgData name="Cheryl Franklin" userId="a3106b6f-1f8c-4f8a-99b7-08856c2d15c0" providerId="ADAL" clId="{76CC14CC-3AD5-4151-9EE1-DE9F85BD312D}" dt="2019-10-22T17:47:38.847" v="70" actId="20577"/>
          <ac:spMkLst>
            <pc:docMk/>
            <pc:sldMk cId="1334721789" sldId="279"/>
            <ac:spMk id="6" creationId="{137B127F-6BA1-48F7-9B2B-4391E65C6A12}"/>
          </ac:spMkLst>
        </pc:spChg>
      </pc:sldChg>
      <pc:sldChg chg="addSp delSp modSp">
        <pc:chgData name="Cheryl Franklin" userId="a3106b6f-1f8c-4f8a-99b7-08856c2d15c0" providerId="ADAL" clId="{76CC14CC-3AD5-4151-9EE1-DE9F85BD312D}" dt="2019-10-22T18:12:13.989" v="827"/>
        <pc:sldMkLst>
          <pc:docMk/>
          <pc:sldMk cId="654412587" sldId="280"/>
        </pc:sldMkLst>
        <pc:spChg chg="del">
          <ac:chgData name="Cheryl Franklin" userId="a3106b6f-1f8c-4f8a-99b7-08856c2d15c0" providerId="ADAL" clId="{76CC14CC-3AD5-4151-9EE1-DE9F85BD312D}" dt="2019-10-22T18:12:13.989" v="827"/>
          <ac:spMkLst>
            <pc:docMk/>
            <pc:sldMk cId="654412587" sldId="280"/>
            <ac:spMk id="4" creationId="{5DBE6308-61E9-4E93-BD3C-45C8CAF2ABAD}"/>
          </ac:spMkLst>
        </pc:spChg>
        <pc:spChg chg="add mod">
          <ac:chgData name="Cheryl Franklin" userId="a3106b6f-1f8c-4f8a-99b7-08856c2d15c0" providerId="ADAL" clId="{76CC14CC-3AD5-4151-9EE1-DE9F85BD312D}" dt="2019-10-22T18:12:13.989" v="827"/>
          <ac:spMkLst>
            <pc:docMk/>
            <pc:sldMk cId="654412587" sldId="280"/>
            <ac:spMk id="5" creationId="{6FC1B96C-1DC1-476C-9BDE-AF5F2D02E363}"/>
          </ac:spMkLst>
        </pc:spChg>
        <pc:spChg chg="add mod">
          <ac:chgData name="Cheryl Franklin" userId="a3106b6f-1f8c-4f8a-99b7-08856c2d15c0" providerId="ADAL" clId="{76CC14CC-3AD5-4151-9EE1-DE9F85BD312D}" dt="2019-10-22T18:12:13.989" v="827"/>
          <ac:spMkLst>
            <pc:docMk/>
            <pc:sldMk cId="654412587" sldId="280"/>
            <ac:spMk id="6" creationId="{095FAEBC-54AC-46DC-BDB9-872115B76754}"/>
          </ac:spMkLst>
        </pc:spChg>
      </pc:sldChg>
      <pc:sldChg chg="modSp">
        <pc:chgData name="Cheryl Franklin" userId="a3106b6f-1f8c-4f8a-99b7-08856c2d15c0" providerId="ADAL" clId="{76CC14CC-3AD5-4151-9EE1-DE9F85BD312D}" dt="2019-10-22T18:12:46.008" v="885" actId="20577"/>
        <pc:sldMkLst>
          <pc:docMk/>
          <pc:sldMk cId="3887071003" sldId="281"/>
        </pc:sldMkLst>
        <pc:spChg chg="mod">
          <ac:chgData name="Cheryl Franklin" userId="a3106b6f-1f8c-4f8a-99b7-08856c2d15c0" providerId="ADAL" clId="{76CC14CC-3AD5-4151-9EE1-DE9F85BD312D}" dt="2019-10-22T18:12:39.127" v="855" actId="20577"/>
          <ac:spMkLst>
            <pc:docMk/>
            <pc:sldMk cId="3887071003" sldId="281"/>
            <ac:spMk id="4" creationId="{62AD950B-F072-438B-B95A-07176AEB95EC}"/>
          </ac:spMkLst>
        </pc:spChg>
        <pc:spChg chg="mod">
          <ac:chgData name="Cheryl Franklin" userId="a3106b6f-1f8c-4f8a-99b7-08856c2d15c0" providerId="ADAL" clId="{76CC14CC-3AD5-4151-9EE1-DE9F85BD312D}" dt="2019-10-22T18:12:46.008" v="885" actId="20577"/>
          <ac:spMkLst>
            <pc:docMk/>
            <pc:sldMk cId="3887071003" sldId="281"/>
            <ac:spMk id="5" creationId="{F22CAEAB-B970-42CA-A3F6-FBE081A5A5A8}"/>
          </ac:spMkLst>
        </pc:spChg>
        <pc:graphicFrameChg chg="mod">
          <ac:chgData name="Cheryl Franklin" userId="a3106b6f-1f8c-4f8a-99b7-08856c2d15c0" providerId="ADAL" clId="{76CC14CC-3AD5-4151-9EE1-DE9F85BD312D}" dt="2019-10-22T17:46:50.307" v="8" actId="207"/>
          <ac:graphicFrameMkLst>
            <pc:docMk/>
            <pc:sldMk cId="3887071003" sldId="281"/>
            <ac:graphicFrameMk id="9" creationId="{E645B37B-56F6-4F38-9037-AA27204320A8}"/>
          </ac:graphicFrameMkLst>
        </pc:graphicFrameChg>
      </pc:sldChg>
      <pc:sldChg chg="del">
        <pc:chgData name="Cheryl Franklin" userId="a3106b6f-1f8c-4f8a-99b7-08856c2d15c0" providerId="ADAL" clId="{76CC14CC-3AD5-4151-9EE1-DE9F85BD312D}" dt="2019-10-22T17:47:52.112" v="72" actId="2696"/>
        <pc:sldMkLst>
          <pc:docMk/>
          <pc:sldMk cId="3625704497" sldId="282"/>
        </pc:sldMkLst>
      </pc:sldChg>
      <pc:sldChg chg="del">
        <pc:chgData name="Cheryl Franklin" userId="a3106b6f-1f8c-4f8a-99b7-08856c2d15c0" providerId="ADAL" clId="{76CC14CC-3AD5-4151-9EE1-DE9F85BD312D}" dt="2019-10-22T17:47:58.056" v="79" actId="2696"/>
        <pc:sldMkLst>
          <pc:docMk/>
          <pc:sldMk cId="1537916291" sldId="286"/>
        </pc:sldMkLst>
      </pc:sldChg>
      <pc:sldChg chg="modSp">
        <pc:chgData name="Cheryl Franklin" userId="a3106b6f-1f8c-4f8a-99b7-08856c2d15c0" providerId="ADAL" clId="{76CC14CC-3AD5-4151-9EE1-DE9F85BD312D}" dt="2019-10-22T17:48:18.213" v="101" actId="20577"/>
        <pc:sldMkLst>
          <pc:docMk/>
          <pc:sldMk cId="2181643456" sldId="287"/>
        </pc:sldMkLst>
        <pc:spChg chg="mod">
          <ac:chgData name="Cheryl Franklin" userId="a3106b6f-1f8c-4f8a-99b7-08856c2d15c0" providerId="ADAL" clId="{76CC14CC-3AD5-4151-9EE1-DE9F85BD312D}" dt="2019-10-22T17:48:14.229" v="93" actId="20577"/>
          <ac:spMkLst>
            <pc:docMk/>
            <pc:sldMk cId="2181643456" sldId="287"/>
            <ac:spMk id="4" creationId="{1855DD5F-D8C7-433E-8FE4-92B364AE6796}"/>
          </ac:spMkLst>
        </pc:spChg>
        <pc:spChg chg="mod">
          <ac:chgData name="Cheryl Franklin" userId="a3106b6f-1f8c-4f8a-99b7-08856c2d15c0" providerId="ADAL" clId="{76CC14CC-3AD5-4151-9EE1-DE9F85BD312D}" dt="2019-10-22T17:48:18.213" v="101" actId="20577"/>
          <ac:spMkLst>
            <pc:docMk/>
            <pc:sldMk cId="2181643456" sldId="287"/>
            <ac:spMk id="5" creationId="{0810132D-DF40-4D1F-A963-F16A5BA416C4}"/>
          </ac:spMkLst>
        </pc:spChg>
      </pc:sldChg>
      <pc:sldChg chg="addSp delSp modSp add">
        <pc:chgData name="Cheryl Franklin" userId="a3106b6f-1f8c-4f8a-99b7-08856c2d15c0" providerId="ADAL" clId="{76CC14CC-3AD5-4151-9EE1-DE9F85BD312D}" dt="2019-10-22T18:15:34.484" v="898" actId="20577"/>
        <pc:sldMkLst>
          <pc:docMk/>
          <pc:sldMk cId="298565093" sldId="288"/>
        </pc:sldMkLst>
        <pc:spChg chg="del">
          <ac:chgData name="Cheryl Franklin" userId="a3106b6f-1f8c-4f8a-99b7-08856c2d15c0" providerId="ADAL" clId="{76CC14CC-3AD5-4151-9EE1-DE9F85BD312D}" dt="2019-10-22T18:15:30.097" v="888"/>
          <ac:spMkLst>
            <pc:docMk/>
            <pc:sldMk cId="298565093" sldId="288"/>
            <ac:spMk id="2" creationId="{D8EA7452-69A1-4A6A-AD67-93528472B012}"/>
          </ac:spMkLst>
        </pc:spChg>
        <pc:spChg chg="del">
          <ac:chgData name="Cheryl Franklin" userId="a3106b6f-1f8c-4f8a-99b7-08856c2d15c0" providerId="ADAL" clId="{76CC14CC-3AD5-4151-9EE1-DE9F85BD312D}" dt="2019-10-22T18:15:30.097" v="888"/>
          <ac:spMkLst>
            <pc:docMk/>
            <pc:sldMk cId="298565093" sldId="288"/>
            <ac:spMk id="3" creationId="{8FEF28DB-5664-4179-9F11-54ABACB759A5}"/>
          </ac:spMkLst>
        </pc:spChg>
        <pc:spChg chg="add mod">
          <ac:chgData name="Cheryl Franklin" userId="a3106b6f-1f8c-4f8a-99b7-08856c2d15c0" providerId="ADAL" clId="{76CC14CC-3AD5-4151-9EE1-DE9F85BD312D}" dt="2019-10-22T18:15:34.484" v="898" actId="20577"/>
          <ac:spMkLst>
            <pc:docMk/>
            <pc:sldMk cId="298565093" sldId="288"/>
            <ac:spMk id="4" creationId="{0CAADD7F-4681-4639-988D-EBE6F0A0B73C}"/>
          </ac:spMkLst>
        </pc:spChg>
      </pc:sldChg>
      <pc:sldChg chg="modSp add">
        <pc:chgData name="Cheryl Franklin" userId="a3106b6f-1f8c-4f8a-99b7-08856c2d15c0" providerId="ADAL" clId="{76CC14CC-3AD5-4151-9EE1-DE9F85BD312D}" dt="2019-10-22T18:15:43.661" v="909" actId="20577"/>
        <pc:sldMkLst>
          <pc:docMk/>
          <pc:sldMk cId="278938745" sldId="289"/>
        </pc:sldMkLst>
        <pc:spChg chg="mod">
          <ac:chgData name="Cheryl Franklin" userId="a3106b6f-1f8c-4f8a-99b7-08856c2d15c0" providerId="ADAL" clId="{76CC14CC-3AD5-4151-9EE1-DE9F85BD312D}" dt="2019-10-22T18:15:43.661" v="909" actId="20577"/>
          <ac:spMkLst>
            <pc:docMk/>
            <pc:sldMk cId="278938745" sldId="289"/>
            <ac:spMk id="2" creationId="{4C6900A8-21F5-4AAC-B160-18775D5D995E}"/>
          </ac:spMkLst>
        </pc:spChg>
      </pc:sldChg>
      <pc:sldMasterChg chg="modSp modSldLayout">
        <pc:chgData name="Cheryl Franklin" userId="a3106b6f-1f8c-4f8a-99b7-08856c2d15c0" providerId="ADAL" clId="{76CC14CC-3AD5-4151-9EE1-DE9F85BD312D}" dt="2019-10-22T18:15:15.668" v="886" actId="14826"/>
        <pc:sldMasterMkLst>
          <pc:docMk/>
          <pc:sldMasterMk cId="3778608951" sldId="2147483660"/>
        </pc:sldMasterMkLst>
        <pc:picChg chg="mod">
          <ac:chgData name="Cheryl Franklin" userId="a3106b6f-1f8c-4f8a-99b7-08856c2d15c0" providerId="ADAL" clId="{76CC14CC-3AD5-4151-9EE1-DE9F85BD312D}" dt="2019-10-22T18:04:34.152" v="422" actId="14826"/>
          <ac:picMkLst>
            <pc:docMk/>
            <pc:sldMasterMk cId="3778608951" sldId="2147483660"/>
            <ac:picMk id="12" creationId="{96FF858C-D621-4E06-B0BD-3504A86EE01C}"/>
          </ac:picMkLst>
        </pc:picChg>
        <pc:sldLayoutChg chg="modSp">
          <pc:chgData name="Cheryl Franklin" userId="a3106b6f-1f8c-4f8a-99b7-08856c2d15c0" providerId="ADAL" clId="{76CC14CC-3AD5-4151-9EE1-DE9F85BD312D}" dt="2019-10-22T18:04:45.756" v="423" actId="14826"/>
          <pc:sldLayoutMkLst>
            <pc:docMk/>
            <pc:sldMasterMk cId="3778608951" sldId="2147483660"/>
            <pc:sldLayoutMk cId="3976997169" sldId="2147483661"/>
          </pc:sldLayoutMkLst>
          <pc:picChg chg="mod">
            <ac:chgData name="Cheryl Franklin" userId="a3106b6f-1f8c-4f8a-99b7-08856c2d15c0" providerId="ADAL" clId="{76CC14CC-3AD5-4151-9EE1-DE9F85BD312D}" dt="2019-10-22T18:04:45.756" v="423" actId="14826"/>
            <ac:picMkLst>
              <pc:docMk/>
              <pc:sldMasterMk cId="3778608951" sldId="2147483660"/>
              <pc:sldLayoutMk cId="3976997169" sldId="2147483661"/>
              <ac:picMk id="7" creationId="{00000000-0000-0000-0000-000000000000}"/>
            </ac:picMkLst>
          </pc:picChg>
        </pc:sldLayoutChg>
        <pc:sldLayoutChg chg="modSp">
          <pc:chgData name="Cheryl Franklin" userId="a3106b6f-1f8c-4f8a-99b7-08856c2d15c0" providerId="ADAL" clId="{76CC14CC-3AD5-4151-9EE1-DE9F85BD312D}" dt="2019-10-22T18:05:41.836" v="428" actId="14100"/>
          <pc:sldLayoutMkLst>
            <pc:docMk/>
            <pc:sldMasterMk cId="3778608951" sldId="2147483660"/>
            <pc:sldLayoutMk cId="882145824" sldId="2147483663"/>
          </pc:sldLayoutMkLst>
          <pc:spChg chg="mod">
            <ac:chgData name="Cheryl Franklin" userId="a3106b6f-1f8c-4f8a-99b7-08856c2d15c0" providerId="ADAL" clId="{76CC14CC-3AD5-4151-9EE1-DE9F85BD312D}" dt="2019-10-22T18:05:35.464" v="426" actId="14100"/>
            <ac:spMkLst>
              <pc:docMk/>
              <pc:sldMasterMk cId="3778608951" sldId="2147483660"/>
              <pc:sldLayoutMk cId="882145824" sldId="2147483663"/>
              <ac:spMk id="2" creationId="{00000000-0000-0000-0000-000000000000}"/>
            </ac:spMkLst>
          </pc:spChg>
          <pc:spChg chg="mod">
            <ac:chgData name="Cheryl Franklin" userId="a3106b6f-1f8c-4f8a-99b7-08856c2d15c0" providerId="ADAL" clId="{76CC14CC-3AD5-4151-9EE1-DE9F85BD312D}" dt="2019-10-22T18:05:41.836" v="428" actId="14100"/>
            <ac:spMkLst>
              <pc:docMk/>
              <pc:sldMasterMk cId="3778608951" sldId="2147483660"/>
              <pc:sldLayoutMk cId="882145824" sldId="2147483663"/>
              <ac:spMk id="3" creationId="{00000000-0000-0000-0000-000000000000}"/>
            </ac:spMkLst>
          </pc:spChg>
          <pc:picChg chg="mod">
            <ac:chgData name="Cheryl Franklin" userId="a3106b6f-1f8c-4f8a-99b7-08856c2d15c0" providerId="ADAL" clId="{76CC14CC-3AD5-4151-9EE1-DE9F85BD312D}" dt="2019-10-22T18:05:14.208" v="424" actId="14826"/>
            <ac:picMkLst>
              <pc:docMk/>
              <pc:sldMasterMk cId="3778608951" sldId="2147483660"/>
              <pc:sldLayoutMk cId="882145824" sldId="2147483663"/>
              <ac:picMk id="7" creationId="{00000000-0000-0000-0000-000000000000}"/>
            </ac:picMkLst>
          </pc:picChg>
        </pc:sldLayoutChg>
        <pc:sldLayoutChg chg="addSp modSp">
          <pc:chgData name="Cheryl Franklin" userId="a3106b6f-1f8c-4f8a-99b7-08856c2d15c0" providerId="ADAL" clId="{76CC14CC-3AD5-4151-9EE1-DE9F85BD312D}" dt="2019-10-22T18:06:39.240" v="430" actId="14826"/>
          <pc:sldLayoutMkLst>
            <pc:docMk/>
            <pc:sldMasterMk cId="3778608951" sldId="2147483660"/>
            <pc:sldLayoutMk cId="1449286292" sldId="2147483665"/>
          </pc:sldLayoutMkLst>
          <pc:spChg chg="mod">
            <ac:chgData name="Cheryl Franklin" userId="a3106b6f-1f8c-4f8a-99b7-08856c2d15c0" providerId="ADAL" clId="{76CC14CC-3AD5-4151-9EE1-DE9F85BD312D}" dt="2019-10-22T17:58:00.115" v="414" actId="403"/>
            <ac:spMkLst>
              <pc:docMk/>
              <pc:sldMasterMk cId="3778608951" sldId="2147483660"/>
              <pc:sldLayoutMk cId="1449286292" sldId="2147483665"/>
              <ac:spMk id="3" creationId="{00000000-0000-0000-0000-000000000000}"/>
            </ac:spMkLst>
          </pc:spChg>
          <pc:spChg chg="mod">
            <ac:chgData name="Cheryl Franklin" userId="a3106b6f-1f8c-4f8a-99b7-08856c2d15c0" providerId="ADAL" clId="{76CC14CC-3AD5-4151-9EE1-DE9F85BD312D}" dt="2019-10-22T17:58:48.440" v="419" actId="14100"/>
            <ac:spMkLst>
              <pc:docMk/>
              <pc:sldMasterMk cId="3778608951" sldId="2147483660"/>
              <pc:sldLayoutMk cId="1449286292" sldId="2147483665"/>
              <ac:spMk id="4" creationId="{00000000-0000-0000-0000-000000000000}"/>
            </ac:spMkLst>
          </pc:spChg>
          <pc:spChg chg="mod">
            <ac:chgData name="Cheryl Franklin" userId="a3106b6f-1f8c-4f8a-99b7-08856c2d15c0" providerId="ADAL" clId="{76CC14CC-3AD5-4151-9EE1-DE9F85BD312D}" dt="2019-10-22T17:58:00.115" v="414" actId="403"/>
            <ac:spMkLst>
              <pc:docMk/>
              <pc:sldMasterMk cId="3778608951" sldId="2147483660"/>
              <pc:sldLayoutMk cId="1449286292" sldId="2147483665"/>
              <ac:spMk id="5" creationId="{00000000-0000-0000-0000-000000000000}"/>
            </ac:spMkLst>
          </pc:spChg>
          <pc:spChg chg="mod">
            <ac:chgData name="Cheryl Franklin" userId="a3106b6f-1f8c-4f8a-99b7-08856c2d15c0" providerId="ADAL" clId="{76CC14CC-3AD5-4151-9EE1-DE9F85BD312D}" dt="2019-10-22T17:58:48.440" v="419" actId="14100"/>
            <ac:spMkLst>
              <pc:docMk/>
              <pc:sldMasterMk cId="3778608951" sldId="2147483660"/>
              <pc:sldLayoutMk cId="1449286292" sldId="2147483665"/>
              <ac:spMk id="6" creationId="{00000000-0000-0000-0000-000000000000}"/>
            </ac:spMkLst>
          </pc:spChg>
          <pc:picChg chg="add mod ord">
            <ac:chgData name="Cheryl Franklin" userId="a3106b6f-1f8c-4f8a-99b7-08856c2d15c0" providerId="ADAL" clId="{76CC14CC-3AD5-4151-9EE1-DE9F85BD312D}" dt="2019-10-22T18:06:39.240" v="430" actId="14826"/>
            <ac:picMkLst>
              <pc:docMk/>
              <pc:sldMasterMk cId="3778608951" sldId="2147483660"/>
              <pc:sldLayoutMk cId="1449286292" sldId="2147483665"/>
              <ac:picMk id="11" creationId="{CD786F29-BF4F-4B2A-B4D2-37C78A859BBF}"/>
            </ac:picMkLst>
          </pc:picChg>
        </pc:sldLayoutChg>
        <pc:sldLayoutChg chg="addSp delSp modSp">
          <pc:chgData name="Cheryl Franklin" userId="a3106b6f-1f8c-4f8a-99b7-08856c2d15c0" providerId="ADAL" clId="{76CC14CC-3AD5-4151-9EE1-DE9F85BD312D}" dt="2019-10-22T18:06:50.676" v="431" actId="14826"/>
          <pc:sldLayoutMkLst>
            <pc:docMk/>
            <pc:sldMasterMk cId="3778608951" sldId="2147483660"/>
            <pc:sldLayoutMk cId="2438906954" sldId="2147483666"/>
          </pc:sldLayoutMkLst>
          <pc:spChg chg="del">
            <ac:chgData name="Cheryl Franklin" userId="a3106b6f-1f8c-4f8a-99b7-08856c2d15c0" providerId="ADAL" clId="{76CC14CC-3AD5-4151-9EE1-DE9F85BD312D}" dt="2019-10-22T17:52:03.789" v="196"/>
            <ac:spMkLst>
              <pc:docMk/>
              <pc:sldMasterMk cId="3778608951" sldId="2147483660"/>
              <pc:sldLayoutMk cId="2438906954" sldId="2147483666"/>
              <ac:spMk id="8" creationId="{9AD809DE-A22C-445B-B154-315446BFBF9D}"/>
            </ac:spMkLst>
          </pc:spChg>
          <pc:spChg chg="add del">
            <ac:chgData name="Cheryl Franklin" userId="a3106b6f-1f8c-4f8a-99b7-08856c2d15c0" providerId="ADAL" clId="{76CC14CC-3AD5-4151-9EE1-DE9F85BD312D}" dt="2019-10-22T17:52:11.942" v="197" actId="11529"/>
            <ac:spMkLst>
              <pc:docMk/>
              <pc:sldMasterMk cId="3778608951" sldId="2147483660"/>
              <pc:sldLayoutMk cId="2438906954" sldId="2147483666"/>
              <ac:spMk id="12" creationId="{B6253756-FE33-400E-A60A-0FF5C7E3A457}"/>
            </ac:spMkLst>
          </pc:spChg>
          <pc:spChg chg="add mod">
            <ac:chgData name="Cheryl Franklin" userId="a3106b6f-1f8c-4f8a-99b7-08856c2d15c0" providerId="ADAL" clId="{76CC14CC-3AD5-4151-9EE1-DE9F85BD312D}" dt="2019-10-22T17:54:41.190" v="273" actId="14100"/>
            <ac:spMkLst>
              <pc:docMk/>
              <pc:sldMasterMk cId="3778608951" sldId="2147483660"/>
              <pc:sldLayoutMk cId="2438906954" sldId="2147483666"/>
              <ac:spMk id="13" creationId="{8527C91C-D68F-46DB-9618-F4AE37D5AFEF}"/>
            </ac:spMkLst>
          </pc:spChg>
          <pc:spChg chg="add del mod">
            <ac:chgData name="Cheryl Franklin" userId="a3106b6f-1f8c-4f8a-99b7-08856c2d15c0" providerId="ADAL" clId="{76CC14CC-3AD5-4151-9EE1-DE9F85BD312D}" dt="2019-10-22T17:55:45.980" v="285" actId="478"/>
            <ac:spMkLst>
              <pc:docMk/>
              <pc:sldMasterMk cId="3778608951" sldId="2147483660"/>
              <pc:sldLayoutMk cId="2438906954" sldId="2147483666"/>
              <ac:spMk id="14" creationId="{C576A442-8507-4634-B275-8C079B1E7C03}"/>
            </ac:spMkLst>
          </pc:spChg>
          <pc:spChg chg="add del">
            <ac:chgData name="Cheryl Franklin" userId="a3106b6f-1f8c-4f8a-99b7-08856c2d15c0" providerId="ADAL" clId="{76CC14CC-3AD5-4151-9EE1-DE9F85BD312D}" dt="2019-10-22T17:55:31.165" v="277" actId="11529"/>
            <ac:spMkLst>
              <pc:docMk/>
              <pc:sldMasterMk cId="3778608951" sldId="2147483660"/>
              <pc:sldLayoutMk cId="2438906954" sldId="2147483666"/>
              <ac:spMk id="15" creationId="{8DE3FD70-7EBF-480E-9F18-55EFF0F6A72D}"/>
            </ac:spMkLst>
          </pc:spChg>
          <pc:spChg chg="add mod">
            <ac:chgData name="Cheryl Franklin" userId="a3106b6f-1f8c-4f8a-99b7-08856c2d15c0" providerId="ADAL" clId="{76CC14CC-3AD5-4151-9EE1-DE9F85BD312D}" dt="2019-10-22T17:56:14.184" v="295" actId="404"/>
            <ac:spMkLst>
              <pc:docMk/>
              <pc:sldMasterMk cId="3778608951" sldId="2147483660"/>
              <pc:sldLayoutMk cId="2438906954" sldId="2147483666"/>
              <ac:spMk id="16" creationId="{40D0A9EE-76F6-42DC-BF8D-A7F378AFACB4}"/>
            </ac:spMkLst>
          </pc:spChg>
          <pc:picChg chg="mod">
            <ac:chgData name="Cheryl Franklin" userId="a3106b6f-1f8c-4f8a-99b7-08856c2d15c0" providerId="ADAL" clId="{76CC14CC-3AD5-4151-9EE1-DE9F85BD312D}" dt="2019-10-22T18:06:50.676" v="431" actId="14826"/>
            <ac:picMkLst>
              <pc:docMk/>
              <pc:sldMasterMk cId="3778608951" sldId="2147483660"/>
              <pc:sldLayoutMk cId="2438906954" sldId="2147483666"/>
              <ac:picMk id="7" creationId="{D520A275-CDAF-4332-977F-98FD1C240F71}"/>
            </ac:picMkLst>
          </pc:picChg>
        </pc:sldLayoutChg>
        <pc:sldLayoutChg chg="addSp modSp">
          <pc:chgData name="Cheryl Franklin" userId="a3106b6f-1f8c-4f8a-99b7-08856c2d15c0" providerId="ADAL" clId="{76CC14CC-3AD5-4151-9EE1-DE9F85BD312D}" dt="2019-10-22T18:08:41.716" v="452" actId="242"/>
          <pc:sldLayoutMkLst>
            <pc:docMk/>
            <pc:sldMasterMk cId="3778608951" sldId="2147483660"/>
            <pc:sldLayoutMk cId="307466611" sldId="2147483667"/>
          </pc:sldLayoutMkLst>
          <pc:spChg chg="mod">
            <ac:chgData name="Cheryl Franklin" userId="a3106b6f-1f8c-4f8a-99b7-08856c2d15c0" providerId="ADAL" clId="{76CC14CC-3AD5-4151-9EE1-DE9F85BD312D}" dt="2019-10-22T18:08:15.867" v="444" actId="1076"/>
            <ac:spMkLst>
              <pc:docMk/>
              <pc:sldMasterMk cId="3778608951" sldId="2147483660"/>
              <pc:sldLayoutMk cId="307466611" sldId="2147483667"/>
              <ac:spMk id="10" creationId="{1D4316CC-A48F-4BBE-B42A-217912B9343F}"/>
            </ac:spMkLst>
          </pc:spChg>
          <pc:spChg chg="add mod">
            <ac:chgData name="Cheryl Franklin" userId="a3106b6f-1f8c-4f8a-99b7-08856c2d15c0" providerId="ADAL" clId="{76CC14CC-3AD5-4151-9EE1-DE9F85BD312D}" dt="2019-10-22T18:08:41.716" v="452" actId="242"/>
            <ac:spMkLst>
              <pc:docMk/>
              <pc:sldMasterMk cId="3778608951" sldId="2147483660"/>
              <pc:sldLayoutMk cId="307466611" sldId="2147483667"/>
              <ac:spMk id="11" creationId="{18FF99EB-A947-4D83-8F9E-CA5EF676B147}"/>
            </ac:spMkLst>
          </pc:spChg>
          <pc:picChg chg="mod ord">
            <ac:chgData name="Cheryl Franklin" userId="a3106b6f-1f8c-4f8a-99b7-08856c2d15c0" providerId="ADAL" clId="{76CC14CC-3AD5-4151-9EE1-DE9F85BD312D}" dt="2019-10-22T18:08:04.514" v="441" actId="167"/>
            <ac:picMkLst>
              <pc:docMk/>
              <pc:sldMasterMk cId="3778608951" sldId="2147483660"/>
              <pc:sldLayoutMk cId="307466611" sldId="2147483667"/>
              <ac:picMk id="5" creationId="{00000000-0000-0000-0000-000000000000}"/>
            </ac:picMkLst>
          </pc:picChg>
        </pc:sldLayoutChg>
        <pc:sldLayoutChg chg="modSp">
          <pc:chgData name="Cheryl Franklin" userId="a3106b6f-1f8c-4f8a-99b7-08856c2d15c0" providerId="ADAL" clId="{76CC14CC-3AD5-4151-9EE1-DE9F85BD312D}" dt="2019-10-22T18:11:59.136" v="824" actId="20577"/>
          <pc:sldLayoutMkLst>
            <pc:docMk/>
            <pc:sldMasterMk cId="3778608951" sldId="2147483660"/>
            <pc:sldLayoutMk cId="432424373" sldId="2147483669"/>
          </pc:sldLayoutMkLst>
          <pc:spChg chg="mod">
            <ac:chgData name="Cheryl Franklin" userId="a3106b6f-1f8c-4f8a-99b7-08856c2d15c0" providerId="ADAL" clId="{76CC14CC-3AD5-4151-9EE1-DE9F85BD312D}" dt="2019-10-22T18:11:50.800" v="800" actId="20577"/>
            <ac:spMkLst>
              <pc:docMk/>
              <pc:sldMasterMk cId="3778608951" sldId="2147483660"/>
              <pc:sldLayoutMk cId="432424373" sldId="2147483669"/>
              <ac:spMk id="2" creationId="{00000000-0000-0000-0000-000000000000}"/>
            </ac:spMkLst>
          </pc:spChg>
          <pc:spChg chg="mod">
            <ac:chgData name="Cheryl Franklin" userId="a3106b6f-1f8c-4f8a-99b7-08856c2d15c0" providerId="ADAL" clId="{76CC14CC-3AD5-4151-9EE1-DE9F85BD312D}" dt="2019-10-22T18:11:59.136" v="824" actId="20577"/>
            <ac:spMkLst>
              <pc:docMk/>
              <pc:sldMasterMk cId="3778608951" sldId="2147483660"/>
              <pc:sldLayoutMk cId="432424373" sldId="2147483669"/>
              <ac:spMk id="4" creationId="{00000000-0000-0000-0000-000000000000}"/>
            </ac:spMkLst>
          </pc:spChg>
        </pc:sldLayoutChg>
        <pc:sldLayoutChg chg="modSp">
          <pc:chgData name="Cheryl Franklin" userId="a3106b6f-1f8c-4f8a-99b7-08856c2d15c0" providerId="ADAL" clId="{76CC14CC-3AD5-4151-9EE1-DE9F85BD312D}" dt="2019-10-22T18:05:58.498" v="429" actId="14826"/>
          <pc:sldLayoutMkLst>
            <pc:docMk/>
            <pc:sldMasterMk cId="3778608951" sldId="2147483660"/>
            <pc:sldLayoutMk cId="2073786168" sldId="2147483672"/>
          </pc:sldLayoutMkLst>
          <pc:picChg chg="mod">
            <ac:chgData name="Cheryl Franklin" userId="a3106b6f-1f8c-4f8a-99b7-08856c2d15c0" providerId="ADAL" clId="{76CC14CC-3AD5-4151-9EE1-DE9F85BD312D}" dt="2019-10-22T18:05:58.498" v="429" actId="14826"/>
            <ac:picMkLst>
              <pc:docMk/>
              <pc:sldMasterMk cId="3778608951" sldId="2147483660"/>
              <pc:sldLayoutMk cId="2073786168" sldId="2147483672"/>
              <ac:picMk id="7" creationId="{F7F37E57-90EB-4392-A853-E6C177DBF23E}"/>
            </ac:picMkLst>
          </pc:picChg>
        </pc:sldLayoutChg>
        <pc:sldLayoutChg chg="addSp modSp">
          <pc:chgData name="Cheryl Franklin" userId="a3106b6f-1f8c-4f8a-99b7-08856c2d15c0" providerId="ADAL" clId="{76CC14CC-3AD5-4151-9EE1-DE9F85BD312D}" dt="2019-10-22T18:12:06.595" v="826" actId="962"/>
          <pc:sldLayoutMkLst>
            <pc:docMk/>
            <pc:sldMasterMk cId="3778608951" sldId="2147483660"/>
            <pc:sldLayoutMk cId="3179874041" sldId="2147483674"/>
          </pc:sldLayoutMkLst>
          <pc:spChg chg="add mod">
            <ac:chgData name="Cheryl Franklin" userId="a3106b6f-1f8c-4f8a-99b7-08856c2d15c0" providerId="ADAL" clId="{76CC14CC-3AD5-4151-9EE1-DE9F85BD312D}" dt="2019-10-22T18:10:52.032" v="465" actId="962"/>
            <ac:spMkLst>
              <pc:docMk/>
              <pc:sldMasterMk cId="3778608951" sldId="2147483660"/>
              <pc:sldLayoutMk cId="3179874041" sldId="2147483674"/>
              <ac:spMk id="14" creationId="{1A8F5A1F-1699-4EF1-82AF-7354D891452F}"/>
            </ac:spMkLst>
          </pc:spChg>
          <pc:picChg chg="mod">
            <ac:chgData name="Cheryl Franklin" userId="a3106b6f-1f8c-4f8a-99b7-08856c2d15c0" providerId="ADAL" clId="{76CC14CC-3AD5-4151-9EE1-DE9F85BD312D}" dt="2019-10-22T18:12:06.595" v="826" actId="962"/>
            <ac:picMkLst>
              <pc:docMk/>
              <pc:sldMasterMk cId="3778608951" sldId="2147483660"/>
              <pc:sldLayoutMk cId="3179874041" sldId="2147483674"/>
              <ac:picMk id="7" creationId="{B85CF677-628B-43A7-AA88-9DD0BBB3A016}"/>
            </ac:picMkLst>
          </pc:picChg>
        </pc:sldLayoutChg>
        <pc:sldLayoutChg chg="addSp delSp modSp">
          <pc:chgData name="Cheryl Franklin" userId="a3106b6f-1f8c-4f8a-99b7-08856c2d15c0" providerId="ADAL" clId="{76CC14CC-3AD5-4151-9EE1-DE9F85BD312D}" dt="2019-10-22T18:07:45.583" v="439" actId="12789"/>
          <pc:sldLayoutMkLst>
            <pc:docMk/>
            <pc:sldMasterMk cId="3778608951" sldId="2147483660"/>
            <pc:sldLayoutMk cId="536804673" sldId="2147483675"/>
          </pc:sldLayoutMkLst>
          <pc:spChg chg="add mod ord">
            <ac:chgData name="Cheryl Franklin" userId="a3106b6f-1f8c-4f8a-99b7-08856c2d15c0" providerId="ADAL" clId="{76CC14CC-3AD5-4151-9EE1-DE9F85BD312D}" dt="2019-10-22T18:07:45.583" v="439" actId="12789"/>
            <ac:spMkLst>
              <pc:docMk/>
              <pc:sldMasterMk cId="3778608951" sldId="2147483660"/>
              <pc:sldLayoutMk cId="536804673" sldId="2147483675"/>
              <ac:spMk id="2" creationId="{F24B4279-F9B4-4F4D-8122-8EAE90CBA59C}"/>
            </ac:spMkLst>
          </pc:spChg>
          <pc:spChg chg="del">
            <ac:chgData name="Cheryl Franklin" userId="a3106b6f-1f8c-4f8a-99b7-08856c2d15c0" providerId="ADAL" clId="{76CC14CC-3AD5-4151-9EE1-DE9F85BD312D}" dt="2019-10-22T17:53:21.670" v="229" actId="478"/>
            <ac:spMkLst>
              <pc:docMk/>
              <pc:sldMasterMk cId="3778608951" sldId="2147483660"/>
              <pc:sldLayoutMk cId="536804673" sldId="2147483675"/>
              <ac:spMk id="13" creationId="{8527C91C-D68F-46DB-9618-F4AE37D5AFEF}"/>
            </ac:spMkLst>
          </pc:spChg>
          <pc:picChg chg="mod">
            <ac:chgData name="Cheryl Franklin" userId="a3106b6f-1f8c-4f8a-99b7-08856c2d15c0" providerId="ADAL" clId="{76CC14CC-3AD5-4151-9EE1-DE9F85BD312D}" dt="2019-10-22T18:07:03.889" v="432" actId="14826"/>
            <ac:picMkLst>
              <pc:docMk/>
              <pc:sldMasterMk cId="3778608951" sldId="2147483660"/>
              <pc:sldLayoutMk cId="536804673" sldId="2147483675"/>
              <ac:picMk id="7" creationId="{D520A275-CDAF-4332-977F-98FD1C240F71}"/>
            </ac:picMkLst>
          </pc:picChg>
        </pc:sldLayoutChg>
        <pc:sldLayoutChg chg="modSp">
          <pc:chgData name="Cheryl Franklin" userId="a3106b6f-1f8c-4f8a-99b7-08856c2d15c0" providerId="ADAL" clId="{76CC14CC-3AD5-4151-9EE1-DE9F85BD312D}" dt="2019-10-22T18:15:15.668" v="886" actId="14826"/>
          <pc:sldLayoutMkLst>
            <pc:docMk/>
            <pc:sldMasterMk cId="3778608951" sldId="2147483660"/>
            <pc:sldLayoutMk cId="1963667844" sldId="2147483676"/>
          </pc:sldLayoutMkLst>
          <pc:picChg chg="mod">
            <ac:chgData name="Cheryl Franklin" userId="a3106b6f-1f8c-4f8a-99b7-08856c2d15c0" providerId="ADAL" clId="{76CC14CC-3AD5-4151-9EE1-DE9F85BD312D}" dt="2019-10-22T18:15:15.668" v="886" actId="14826"/>
            <ac:picMkLst>
              <pc:docMk/>
              <pc:sldMasterMk cId="3778608951" sldId="2147483660"/>
              <pc:sldLayoutMk cId="1963667844" sldId="2147483676"/>
              <ac:picMk id="7" creationId="{D520A275-CDAF-4332-977F-98FD1C240F71}"/>
            </ac:picMkLst>
          </pc:pic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60273972602738E-2"/>
          <c:y val="2.2260273972602738E-2"/>
          <c:w val="0.95547945205479445"/>
          <c:h val="0.95547945205479445"/>
        </c:manualLayout>
      </c:layout>
      <c:doughnutChart>
        <c:varyColors val="0"/>
        <c:ser>
          <c:idx val="0"/>
          <c:order val="0"/>
          <c:dPt>
            <c:idx val="0"/>
            <c:bubble3D val="0"/>
            <c:spPr>
              <a:solidFill>
                <a:srgbClr val="12284C"/>
              </a:solidFill>
              <a:ln>
                <a:noFill/>
              </a:ln>
            </c:spPr>
            <c:extLst>
              <c:ext xmlns:c16="http://schemas.microsoft.com/office/drawing/2014/chart" uri="{C3380CC4-5D6E-409C-BE32-E72D297353CC}">
                <c16:uniqueId val="{00000000-DE14-4DE6-9BE9-1C6B7EC95889}"/>
              </c:ext>
            </c:extLst>
          </c:dPt>
          <c:dPt>
            <c:idx val="1"/>
            <c:bubble3D val="0"/>
            <c:spPr>
              <a:solidFill>
                <a:srgbClr val="F9A11B"/>
              </a:solidFill>
              <a:ln>
                <a:noFill/>
              </a:ln>
            </c:spPr>
            <c:extLst>
              <c:ext xmlns:c16="http://schemas.microsoft.com/office/drawing/2014/chart" uri="{C3380CC4-5D6E-409C-BE32-E72D297353CC}">
                <c16:uniqueId val="{00000001-DE14-4DE6-9BE9-1C6B7EC95889}"/>
              </c:ext>
            </c:extLst>
          </c:dPt>
          <c:dPt>
            <c:idx val="2"/>
            <c:bubble3D val="0"/>
            <c:spPr>
              <a:solidFill>
                <a:srgbClr val="01B096"/>
              </a:solidFill>
              <a:ln>
                <a:noFill/>
              </a:ln>
            </c:spPr>
            <c:extLst>
              <c:ext xmlns:c16="http://schemas.microsoft.com/office/drawing/2014/chart" uri="{C3380CC4-5D6E-409C-BE32-E72D297353CC}">
                <c16:uniqueId val="{00000002-DE14-4DE6-9BE9-1C6B7EC95889}"/>
              </c:ext>
            </c:extLst>
          </c:dPt>
          <c:dPt>
            <c:idx val="3"/>
            <c:bubble3D val="0"/>
            <c:spPr>
              <a:solidFill>
                <a:srgbClr val="88A4C2"/>
              </a:solidFill>
              <a:ln>
                <a:noFill/>
              </a:ln>
            </c:spPr>
            <c:extLst>
              <c:ext xmlns:c16="http://schemas.microsoft.com/office/drawing/2014/chart" uri="{C3380CC4-5D6E-409C-BE32-E72D297353CC}">
                <c16:uniqueId val="{00000003-DE14-4DE6-9BE9-1C6B7EC95889}"/>
              </c:ext>
            </c:extLst>
          </c:dPt>
          <c:dPt>
            <c:idx val="4"/>
            <c:bubble3D val="0"/>
            <c:spPr>
              <a:solidFill>
                <a:srgbClr val="9A9A9A"/>
              </a:solidFill>
              <a:ln>
                <a:noFill/>
              </a:ln>
            </c:spPr>
            <c:extLst>
              <c:ext xmlns:c16="http://schemas.microsoft.com/office/drawing/2014/chart" uri="{C3380CC4-5D6E-409C-BE32-E72D297353CC}">
                <c16:uniqueId val="{00000004-DE14-4DE6-9BE9-1C6B7EC95889}"/>
              </c:ext>
            </c:extLst>
          </c:dPt>
          <c:dLbls>
            <c:dLbl>
              <c:idx val="0"/>
              <c:layout>
                <c:manualLayout>
                  <c:x val="1.9691780821917807E-2"/>
                  <c:y val="6.1215753424657536E-2"/>
                </c:manualLayout>
              </c:layout>
              <c:numFmt formatCode="#,##0.0;&quot;-&quot;#,##0.0" sourceLinked="0"/>
              <c:spPr>
                <a:noFill/>
                <a:ln>
                  <a:noFill/>
                </a:ln>
              </c:spPr>
              <c:txPr>
                <a:bodyPr wrap="none"/>
                <a:lstStyle/>
                <a:p>
                  <a:pPr>
                    <a:defRPr sz="16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DE14-4DE6-9BE9-1C6B7EC95889}"/>
                </c:ext>
              </c:extLst>
            </c:dLbl>
            <c:dLbl>
              <c:idx val="1"/>
              <c:layout>
                <c:manualLayout>
                  <c:x val="-2.7825342465753425E-2"/>
                  <c:y val="-5.9075342465753425E-2"/>
                </c:manualLayout>
              </c:layout>
              <c:numFmt formatCode="#,##0.0;&quot;-&quot;#,##0.0" sourceLinked="0"/>
              <c:spPr>
                <a:noFill/>
                <a:ln>
                  <a:noFill/>
                </a:ln>
              </c:spPr>
              <c:txPr>
                <a:bodyPr wrap="none"/>
                <a:lstStyle/>
                <a:p>
                  <a:pPr>
                    <a:defRPr sz="1600">
                      <a:solidFill>
                        <a:srgbClr val="12284C"/>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DE14-4DE6-9BE9-1C6B7EC958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90.000000108157863</c:v>
                </c:pt>
                <c:pt idx="1">
                  <c:v>6.4894717487255766</c:v>
                </c:pt>
                <c:pt idx="2">
                  <c:v>3.1095385462643392</c:v>
                </c:pt>
                <c:pt idx="3">
                  <c:v>4.0559198429534857E-2</c:v>
                </c:pt>
                <c:pt idx="4">
                  <c:v>0.50000000811183964</c:v>
                </c:pt>
              </c:numCache>
            </c:numRef>
          </c:val>
          <c:extLst>
            <c:ext xmlns:c16="http://schemas.microsoft.com/office/drawing/2014/chart" uri="{C3380CC4-5D6E-409C-BE32-E72D297353CC}">
              <c16:uniqueId val="{00000005-DE14-4DE6-9BE9-1C6B7EC9588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60273972602738E-2"/>
          <c:y val="2.2260273972602738E-2"/>
          <c:w val="0.95547945205479445"/>
          <c:h val="0.95547945205479445"/>
        </c:manualLayout>
      </c:layout>
      <c:doughnutChart>
        <c:varyColors val="0"/>
        <c:ser>
          <c:idx val="0"/>
          <c:order val="0"/>
          <c:dPt>
            <c:idx val="0"/>
            <c:bubble3D val="0"/>
            <c:spPr>
              <a:solidFill>
                <a:srgbClr val="12284C"/>
              </a:solidFill>
              <a:ln>
                <a:noFill/>
              </a:ln>
            </c:spPr>
            <c:extLst>
              <c:ext xmlns:c16="http://schemas.microsoft.com/office/drawing/2014/chart" uri="{C3380CC4-5D6E-409C-BE32-E72D297353CC}">
                <c16:uniqueId val="{00000000-DE14-4DE6-9BE9-1C6B7EC95889}"/>
              </c:ext>
            </c:extLst>
          </c:dPt>
          <c:dPt>
            <c:idx val="1"/>
            <c:bubble3D val="0"/>
            <c:spPr>
              <a:solidFill>
                <a:srgbClr val="F9A11B"/>
              </a:solidFill>
              <a:ln>
                <a:noFill/>
              </a:ln>
            </c:spPr>
            <c:extLst>
              <c:ext xmlns:c16="http://schemas.microsoft.com/office/drawing/2014/chart" uri="{C3380CC4-5D6E-409C-BE32-E72D297353CC}">
                <c16:uniqueId val="{00000001-DE14-4DE6-9BE9-1C6B7EC95889}"/>
              </c:ext>
            </c:extLst>
          </c:dPt>
          <c:dPt>
            <c:idx val="2"/>
            <c:bubble3D val="0"/>
            <c:spPr>
              <a:solidFill>
                <a:srgbClr val="01B096"/>
              </a:solidFill>
              <a:ln>
                <a:noFill/>
              </a:ln>
            </c:spPr>
            <c:extLst>
              <c:ext xmlns:c16="http://schemas.microsoft.com/office/drawing/2014/chart" uri="{C3380CC4-5D6E-409C-BE32-E72D297353CC}">
                <c16:uniqueId val="{00000002-DE14-4DE6-9BE9-1C6B7EC95889}"/>
              </c:ext>
            </c:extLst>
          </c:dPt>
          <c:dPt>
            <c:idx val="3"/>
            <c:bubble3D val="0"/>
            <c:spPr>
              <a:solidFill>
                <a:srgbClr val="88A4C2"/>
              </a:solidFill>
              <a:ln>
                <a:noFill/>
              </a:ln>
            </c:spPr>
            <c:extLst>
              <c:ext xmlns:c16="http://schemas.microsoft.com/office/drawing/2014/chart" uri="{C3380CC4-5D6E-409C-BE32-E72D297353CC}">
                <c16:uniqueId val="{00000003-DE14-4DE6-9BE9-1C6B7EC95889}"/>
              </c:ext>
            </c:extLst>
          </c:dPt>
          <c:dPt>
            <c:idx val="4"/>
            <c:bubble3D val="0"/>
            <c:spPr>
              <a:solidFill>
                <a:srgbClr val="9A9A9A"/>
              </a:solidFill>
              <a:ln>
                <a:noFill/>
              </a:ln>
            </c:spPr>
            <c:extLst>
              <c:ext xmlns:c16="http://schemas.microsoft.com/office/drawing/2014/chart" uri="{C3380CC4-5D6E-409C-BE32-E72D297353CC}">
                <c16:uniqueId val="{00000004-DE14-4DE6-9BE9-1C6B7EC95889}"/>
              </c:ext>
            </c:extLst>
          </c:dPt>
          <c:dLbls>
            <c:dLbl>
              <c:idx val="0"/>
              <c:layout>
                <c:manualLayout>
                  <c:x val="1.9691780821917807E-2"/>
                  <c:y val="6.1215753424657536E-2"/>
                </c:manualLayout>
              </c:layout>
              <c:numFmt formatCode="#,##0.0;&quot;-&quot;#,##0.0" sourceLinked="0"/>
              <c:spPr>
                <a:noFill/>
                <a:ln>
                  <a:noFill/>
                </a:ln>
              </c:spPr>
              <c:txPr>
                <a:bodyPr wrap="none"/>
                <a:lstStyle/>
                <a:p>
                  <a:pPr>
                    <a:defRPr sz="16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DE14-4DE6-9BE9-1C6B7EC95889}"/>
                </c:ext>
              </c:extLst>
            </c:dLbl>
            <c:dLbl>
              <c:idx val="1"/>
              <c:layout>
                <c:manualLayout>
                  <c:x val="-2.7825342465753425E-2"/>
                  <c:y val="-5.9075342465753425E-2"/>
                </c:manualLayout>
              </c:layout>
              <c:tx>
                <c:rich>
                  <a:bodyPr wrap="none"/>
                  <a:lstStyle/>
                  <a:p>
                    <a:pPr>
                      <a:defRPr sz="1600">
                        <a:solidFill>
                          <a:srgbClr val="12284C"/>
                        </a:solidFill>
                        <a:latin typeface="+mn-lt"/>
                        <a:ea typeface="+mn-ea"/>
                        <a:cs typeface="+mn-cs"/>
                        <a:sym typeface="+mn-lt"/>
                      </a:defRPr>
                    </a:pPr>
                    <a:r>
                      <a:rPr lang="en-US" dirty="0"/>
                      <a:t>7.0</a:t>
                    </a:r>
                  </a:p>
                </c:rich>
              </c:tx>
              <c:numFmt formatCode="#,##0.0;&quot;-&quot;#,##0.0" sourceLinked="0"/>
              <c:spPr>
                <a:noFill/>
                <a:ln>
                  <a:noFill/>
                </a:ln>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DE14-4DE6-9BE9-1C6B7EC958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90.000000108157863</c:v>
                </c:pt>
                <c:pt idx="1">
                  <c:v>6.4894717487255766</c:v>
                </c:pt>
                <c:pt idx="2">
                  <c:v>3.1095385462643392</c:v>
                </c:pt>
                <c:pt idx="3">
                  <c:v>4.0559198429534857E-2</c:v>
                </c:pt>
                <c:pt idx="4">
                  <c:v>0.50000000811183964</c:v>
                </c:pt>
              </c:numCache>
            </c:numRef>
          </c:val>
          <c:extLst>
            <c:ext xmlns:c16="http://schemas.microsoft.com/office/drawing/2014/chart" uri="{C3380CC4-5D6E-409C-BE32-E72D297353CC}">
              <c16:uniqueId val="{00000005-DE14-4DE6-9BE9-1C6B7EC9588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60273972602738E-2"/>
          <c:y val="2.2260273972602738E-2"/>
          <c:w val="0.95547945205479445"/>
          <c:h val="0.95547945205479445"/>
        </c:manualLayout>
      </c:layout>
      <c:doughnutChart>
        <c:varyColors val="0"/>
        <c:ser>
          <c:idx val="0"/>
          <c:order val="0"/>
          <c:dPt>
            <c:idx val="0"/>
            <c:bubble3D val="0"/>
            <c:spPr>
              <a:solidFill>
                <a:srgbClr val="12284C"/>
              </a:solidFill>
              <a:ln>
                <a:noFill/>
              </a:ln>
            </c:spPr>
            <c:extLst>
              <c:ext xmlns:c16="http://schemas.microsoft.com/office/drawing/2014/chart" uri="{C3380CC4-5D6E-409C-BE32-E72D297353CC}">
                <c16:uniqueId val="{00000000-DE14-4DE6-9BE9-1C6B7EC95889}"/>
              </c:ext>
            </c:extLst>
          </c:dPt>
          <c:dPt>
            <c:idx val="1"/>
            <c:bubble3D val="0"/>
            <c:spPr>
              <a:solidFill>
                <a:srgbClr val="F9A11B"/>
              </a:solidFill>
              <a:ln>
                <a:noFill/>
              </a:ln>
            </c:spPr>
            <c:extLst>
              <c:ext xmlns:c16="http://schemas.microsoft.com/office/drawing/2014/chart" uri="{C3380CC4-5D6E-409C-BE32-E72D297353CC}">
                <c16:uniqueId val="{00000001-DE14-4DE6-9BE9-1C6B7EC95889}"/>
              </c:ext>
            </c:extLst>
          </c:dPt>
          <c:dPt>
            <c:idx val="2"/>
            <c:bubble3D val="0"/>
            <c:spPr>
              <a:solidFill>
                <a:srgbClr val="01B096"/>
              </a:solidFill>
              <a:ln>
                <a:noFill/>
              </a:ln>
            </c:spPr>
            <c:extLst>
              <c:ext xmlns:c16="http://schemas.microsoft.com/office/drawing/2014/chart" uri="{C3380CC4-5D6E-409C-BE32-E72D297353CC}">
                <c16:uniqueId val="{00000002-DE14-4DE6-9BE9-1C6B7EC95889}"/>
              </c:ext>
            </c:extLst>
          </c:dPt>
          <c:dPt>
            <c:idx val="3"/>
            <c:bubble3D val="0"/>
            <c:spPr>
              <a:solidFill>
                <a:srgbClr val="88A4C2"/>
              </a:solidFill>
              <a:ln>
                <a:noFill/>
              </a:ln>
            </c:spPr>
            <c:extLst>
              <c:ext xmlns:c16="http://schemas.microsoft.com/office/drawing/2014/chart" uri="{C3380CC4-5D6E-409C-BE32-E72D297353CC}">
                <c16:uniqueId val="{00000003-DE14-4DE6-9BE9-1C6B7EC95889}"/>
              </c:ext>
            </c:extLst>
          </c:dPt>
          <c:dPt>
            <c:idx val="4"/>
            <c:bubble3D val="0"/>
            <c:spPr>
              <a:solidFill>
                <a:srgbClr val="9A9A9A"/>
              </a:solidFill>
              <a:ln>
                <a:noFill/>
              </a:ln>
            </c:spPr>
            <c:extLst>
              <c:ext xmlns:c16="http://schemas.microsoft.com/office/drawing/2014/chart" uri="{C3380CC4-5D6E-409C-BE32-E72D297353CC}">
                <c16:uniqueId val="{00000004-DE14-4DE6-9BE9-1C6B7EC95889}"/>
              </c:ext>
            </c:extLst>
          </c:dPt>
          <c:dLbls>
            <c:dLbl>
              <c:idx val="0"/>
              <c:layout>
                <c:manualLayout>
                  <c:x val="1.9691780821917807E-2"/>
                  <c:y val="6.1215753424657536E-2"/>
                </c:manualLayout>
              </c:layout>
              <c:numFmt formatCode="#,##0.0;&quot;-&quot;#,##0.0" sourceLinked="0"/>
              <c:spPr>
                <a:noFill/>
                <a:ln>
                  <a:noFill/>
                </a:ln>
              </c:spPr>
              <c:txPr>
                <a:bodyPr wrap="none"/>
                <a:lstStyle/>
                <a:p>
                  <a:pPr>
                    <a:defRPr sz="16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DE14-4DE6-9BE9-1C6B7EC95889}"/>
                </c:ext>
              </c:extLst>
            </c:dLbl>
            <c:dLbl>
              <c:idx val="1"/>
              <c:layout>
                <c:manualLayout>
                  <c:x val="-2.7825342465753425E-2"/>
                  <c:y val="-5.9075342465753425E-2"/>
                </c:manualLayout>
              </c:layout>
              <c:tx>
                <c:rich>
                  <a:bodyPr wrap="none"/>
                  <a:lstStyle/>
                  <a:p>
                    <a:pPr>
                      <a:defRPr sz="1600">
                        <a:solidFill>
                          <a:srgbClr val="12284C"/>
                        </a:solidFill>
                        <a:latin typeface="+mn-lt"/>
                        <a:ea typeface="+mn-ea"/>
                        <a:cs typeface="+mn-cs"/>
                        <a:sym typeface="+mn-lt"/>
                      </a:defRPr>
                    </a:pPr>
                    <a:r>
                      <a:rPr lang="en-US" dirty="0"/>
                      <a:t>7.0</a:t>
                    </a:r>
                  </a:p>
                </c:rich>
              </c:tx>
              <c:numFmt formatCode="#,##0.0;&quot;-&quot;#,##0.0" sourceLinked="0"/>
              <c:spPr>
                <a:noFill/>
                <a:ln>
                  <a:noFill/>
                </a:ln>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DE14-4DE6-9BE9-1C6B7EC958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90.000000108157863</c:v>
                </c:pt>
                <c:pt idx="1">
                  <c:v>6.4894717487255766</c:v>
                </c:pt>
                <c:pt idx="2">
                  <c:v>3.1095385462643392</c:v>
                </c:pt>
                <c:pt idx="3">
                  <c:v>4.0559198429534857E-2</c:v>
                </c:pt>
                <c:pt idx="4">
                  <c:v>0.50000000811183964</c:v>
                </c:pt>
              </c:numCache>
            </c:numRef>
          </c:val>
          <c:extLst>
            <c:ext xmlns:c16="http://schemas.microsoft.com/office/drawing/2014/chart" uri="{C3380CC4-5D6E-409C-BE32-E72D297353CC}">
              <c16:uniqueId val="{00000005-DE14-4DE6-9BE9-1C6B7EC9588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60273972602738E-2"/>
          <c:y val="2.2260273972602738E-2"/>
          <c:w val="0.95547945205479445"/>
          <c:h val="0.95547945205479445"/>
        </c:manualLayout>
      </c:layout>
      <c:doughnutChart>
        <c:varyColors val="0"/>
        <c:ser>
          <c:idx val="0"/>
          <c:order val="0"/>
          <c:dPt>
            <c:idx val="0"/>
            <c:bubble3D val="0"/>
            <c:spPr>
              <a:solidFill>
                <a:srgbClr val="12284C"/>
              </a:solidFill>
              <a:ln>
                <a:noFill/>
              </a:ln>
            </c:spPr>
            <c:extLst>
              <c:ext xmlns:c16="http://schemas.microsoft.com/office/drawing/2014/chart" uri="{C3380CC4-5D6E-409C-BE32-E72D297353CC}">
                <c16:uniqueId val="{00000000-DE14-4DE6-9BE9-1C6B7EC95889}"/>
              </c:ext>
            </c:extLst>
          </c:dPt>
          <c:dPt>
            <c:idx val="1"/>
            <c:bubble3D val="0"/>
            <c:spPr>
              <a:solidFill>
                <a:srgbClr val="F9A11B"/>
              </a:solidFill>
              <a:ln>
                <a:noFill/>
              </a:ln>
            </c:spPr>
            <c:extLst>
              <c:ext xmlns:c16="http://schemas.microsoft.com/office/drawing/2014/chart" uri="{C3380CC4-5D6E-409C-BE32-E72D297353CC}">
                <c16:uniqueId val="{00000001-DE14-4DE6-9BE9-1C6B7EC95889}"/>
              </c:ext>
            </c:extLst>
          </c:dPt>
          <c:dPt>
            <c:idx val="2"/>
            <c:bubble3D val="0"/>
            <c:spPr>
              <a:solidFill>
                <a:srgbClr val="01B096"/>
              </a:solidFill>
              <a:ln>
                <a:noFill/>
              </a:ln>
            </c:spPr>
            <c:extLst>
              <c:ext xmlns:c16="http://schemas.microsoft.com/office/drawing/2014/chart" uri="{C3380CC4-5D6E-409C-BE32-E72D297353CC}">
                <c16:uniqueId val="{00000002-DE14-4DE6-9BE9-1C6B7EC95889}"/>
              </c:ext>
            </c:extLst>
          </c:dPt>
          <c:dPt>
            <c:idx val="3"/>
            <c:bubble3D val="0"/>
            <c:spPr>
              <a:solidFill>
                <a:srgbClr val="88A4C2"/>
              </a:solidFill>
              <a:ln>
                <a:noFill/>
              </a:ln>
            </c:spPr>
            <c:extLst>
              <c:ext xmlns:c16="http://schemas.microsoft.com/office/drawing/2014/chart" uri="{C3380CC4-5D6E-409C-BE32-E72D297353CC}">
                <c16:uniqueId val="{00000003-DE14-4DE6-9BE9-1C6B7EC95889}"/>
              </c:ext>
            </c:extLst>
          </c:dPt>
          <c:dPt>
            <c:idx val="4"/>
            <c:bubble3D val="0"/>
            <c:spPr>
              <a:solidFill>
                <a:srgbClr val="9A9A9A"/>
              </a:solidFill>
              <a:ln>
                <a:noFill/>
              </a:ln>
            </c:spPr>
            <c:extLst>
              <c:ext xmlns:c16="http://schemas.microsoft.com/office/drawing/2014/chart" uri="{C3380CC4-5D6E-409C-BE32-E72D297353CC}">
                <c16:uniqueId val="{00000004-DE14-4DE6-9BE9-1C6B7EC95889}"/>
              </c:ext>
            </c:extLst>
          </c:dPt>
          <c:dLbls>
            <c:dLbl>
              <c:idx val="0"/>
              <c:layout>
                <c:manualLayout>
                  <c:x val="1.9691780821917807E-2"/>
                  <c:y val="6.1215753424657536E-2"/>
                </c:manualLayout>
              </c:layout>
              <c:numFmt formatCode="#,##0.0;&quot;-&quot;#,##0.0" sourceLinked="0"/>
              <c:spPr>
                <a:noFill/>
                <a:ln>
                  <a:noFill/>
                </a:ln>
              </c:spPr>
              <c:txPr>
                <a:bodyPr wrap="none"/>
                <a:lstStyle/>
                <a:p>
                  <a:pPr>
                    <a:defRPr sz="1600">
                      <a:solidFill>
                        <a:schemeClr val="bg1"/>
                      </a:solidFill>
                      <a:latin typeface="+mn-lt"/>
                      <a:ea typeface="+mn-ea"/>
                      <a:cs typeface="+mn-cs"/>
                      <a:sym typeface="+mn-lt"/>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DE14-4DE6-9BE9-1C6B7EC95889}"/>
                </c:ext>
              </c:extLst>
            </c:dLbl>
            <c:dLbl>
              <c:idx val="1"/>
              <c:layout>
                <c:manualLayout>
                  <c:x val="-2.7825342465753425E-2"/>
                  <c:y val="-5.9075342465753425E-2"/>
                </c:manualLayout>
              </c:layout>
              <c:tx>
                <c:rich>
                  <a:bodyPr wrap="none"/>
                  <a:lstStyle/>
                  <a:p>
                    <a:pPr>
                      <a:defRPr sz="1600">
                        <a:solidFill>
                          <a:srgbClr val="12284C"/>
                        </a:solidFill>
                        <a:latin typeface="+mn-lt"/>
                        <a:ea typeface="+mn-ea"/>
                        <a:cs typeface="+mn-cs"/>
                        <a:sym typeface="+mn-lt"/>
                      </a:defRPr>
                    </a:pPr>
                    <a:r>
                      <a:rPr lang="en-US" dirty="0"/>
                      <a:t>7.0</a:t>
                    </a:r>
                  </a:p>
                </c:rich>
              </c:tx>
              <c:numFmt formatCode="#,##0.0;&quot;-&quot;#,##0.0" sourceLinked="0"/>
              <c:spPr>
                <a:noFill/>
                <a:ln>
                  <a:noFill/>
                </a:ln>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DE14-4DE6-9BE9-1C6B7EC958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90.000000108157863</c:v>
                </c:pt>
                <c:pt idx="1">
                  <c:v>6.4894717487255766</c:v>
                </c:pt>
                <c:pt idx="2">
                  <c:v>3.1095385462643392</c:v>
                </c:pt>
                <c:pt idx="3">
                  <c:v>4.0559198429534857E-2</c:v>
                </c:pt>
                <c:pt idx="4">
                  <c:v>0.50000000811183964</c:v>
                </c:pt>
              </c:numCache>
            </c:numRef>
          </c:val>
          <c:extLst>
            <c:ext xmlns:c16="http://schemas.microsoft.com/office/drawing/2014/chart" uri="{C3380CC4-5D6E-409C-BE32-E72D297353CC}">
              <c16:uniqueId val="{00000005-DE14-4DE6-9BE9-1C6B7EC9588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CE7E46-F3CC-4860-B81B-C0388EBDF432}" type="datetimeFigureOut">
              <a:rPr lang="en-US" smtClean="0"/>
              <a:t>7/1/2021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919FF4-1936-43DD-AD74-002EEDCF6F9A}" type="slidenum">
              <a:rPr lang="en-US" smtClean="0"/>
              <a:t>‹#›</a:t>
            </a:fld>
            <a:endParaRPr lang="en-US"/>
          </a:p>
        </p:txBody>
      </p:sp>
    </p:spTree>
    <p:extLst>
      <p:ext uri="{BB962C8B-B14F-4D97-AF65-F5344CB8AC3E}">
        <p14:creationId xmlns:p14="http://schemas.microsoft.com/office/powerpoint/2010/main" val="25111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7/1/2021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b="1" dirty="0" smtClean="0"/>
              <a:t>Note ESSER III is about 2.25 times as much as ESSER II</a:t>
            </a:r>
          </a:p>
          <a:p>
            <a:r>
              <a:rPr lang="en-US" b="1" dirty="0" smtClean="0"/>
              <a:t>Drop uses into Chat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75302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218857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a:t>
            </a:fld>
            <a:endParaRPr lang="en-US" dirty="0"/>
          </a:p>
        </p:txBody>
      </p:sp>
    </p:spTree>
    <p:extLst>
      <p:ext uri="{BB962C8B-B14F-4D97-AF65-F5344CB8AC3E}">
        <p14:creationId xmlns:p14="http://schemas.microsoft.com/office/powerpoint/2010/main" val="1164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5</a:t>
            </a:fld>
            <a:endParaRPr lang="en-US" dirty="0"/>
          </a:p>
        </p:txBody>
      </p:sp>
    </p:spTree>
    <p:extLst>
      <p:ext uri="{BB962C8B-B14F-4D97-AF65-F5344CB8AC3E}">
        <p14:creationId xmlns:p14="http://schemas.microsoft.com/office/powerpoint/2010/main" val="188145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6</a:t>
            </a:fld>
            <a:endParaRPr lang="en-US" dirty="0"/>
          </a:p>
        </p:txBody>
      </p:sp>
    </p:spTree>
    <p:extLst>
      <p:ext uri="{BB962C8B-B14F-4D97-AF65-F5344CB8AC3E}">
        <p14:creationId xmlns:p14="http://schemas.microsoft.com/office/powerpoint/2010/main" val="374466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7</a:t>
            </a:fld>
            <a:endParaRPr lang="en-US" dirty="0"/>
          </a:p>
        </p:txBody>
      </p:sp>
    </p:spTree>
    <p:extLst>
      <p:ext uri="{BB962C8B-B14F-4D97-AF65-F5344CB8AC3E}">
        <p14:creationId xmlns:p14="http://schemas.microsoft.com/office/powerpoint/2010/main" val="156486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56440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65507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27663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business cards will stand out as innovative and memorable with a vertical or portrait orientation.  Bonus it has a back side!</a:t>
            </a:r>
          </a:p>
          <a:p>
            <a:pPr lvl="0"/>
            <a:r>
              <a:rPr lang="en-US" dirty="0"/>
              <a:t>a portrait or vertical design. It’s also two-sided!</a:t>
            </a:r>
          </a:p>
          <a:p>
            <a:pPr lvl="0"/>
            <a:endParaRPr lang="en-US" dirty="0"/>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fld id="{B03B681A-0971-437A-97B1-44BF12E3167A}" type="slidenum">
              <a:rPr lang="en-US" smtClean="0"/>
              <a:t>22</a:t>
            </a:fld>
            <a:endParaRPr lang="en-US" dirty="0"/>
          </a:p>
        </p:txBody>
      </p:sp>
    </p:spTree>
    <p:extLst>
      <p:ext uri="{BB962C8B-B14F-4D97-AF65-F5344CB8AC3E}">
        <p14:creationId xmlns:p14="http://schemas.microsoft.com/office/powerpoint/2010/main" val="2477453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7/1/2021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7/1/2021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7/1/2021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7/1/2021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AB46D3-E459-48A0-9555-C4E84F97BF2F}" type="datetimeFigureOut">
              <a:rPr lang="en-US"/>
              <a:pPr>
                <a:defRPr/>
              </a:pPr>
              <a:t>7/1/2021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FD47083-7229-4696-A85B-1DAC63733DB1}" type="slidenum">
              <a:rPr lang="en-US" altLang="en-US"/>
              <a:pPr/>
              <a:t>‹#›</a:t>
            </a:fld>
            <a:endParaRPr lang="en-US" altLang="en-US"/>
          </a:p>
        </p:txBody>
      </p:sp>
    </p:spTree>
    <p:extLst>
      <p:ext uri="{BB962C8B-B14F-4D97-AF65-F5344CB8AC3E}">
        <p14:creationId xmlns:p14="http://schemas.microsoft.com/office/powerpoint/2010/main" val="266611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7/1/2021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80486" y="6545902"/>
            <a:ext cx="3437159" cy="235898"/>
          </a:xfrm>
          <a:prstGeom prst="rect">
            <a:avLst/>
          </a:prstGeom>
          <a:noFill/>
        </p:spPr>
        <p:txBody>
          <a:bodyPr wrap="none" rtlCol="0" anchor="b">
            <a:spAutoFit/>
          </a:bodyPr>
          <a:lstStyle/>
          <a:p>
            <a:r>
              <a:rPr lang="en-US" sz="933" dirty="0" smtClean="0">
                <a:solidFill>
                  <a:schemeClr val="tx2"/>
                </a:solidFill>
              </a:rPr>
              <a:t>KANSAS</a:t>
            </a:r>
            <a:r>
              <a:rPr lang="en-US" sz="933" baseline="0" dirty="0" smtClean="0">
                <a:solidFill>
                  <a:schemeClr val="tx2"/>
                </a:solidFill>
              </a:rPr>
              <a:t> STATE DEPARTMENT OF EDUCATION </a:t>
            </a:r>
            <a:r>
              <a:rPr lang="en-US" sz="933" i="1" baseline="0" dirty="0" smtClean="0">
                <a:solidFill>
                  <a:schemeClr val="tx2"/>
                </a:solidFill>
              </a:rPr>
              <a:t>| www.ksde.org</a:t>
            </a:r>
            <a:endParaRPr lang="en-US" sz="933"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9287" y="5522685"/>
            <a:ext cx="2165543" cy="1219200"/>
          </a:xfrm>
          <a:prstGeom prst="rect">
            <a:avLst/>
          </a:prstGeom>
        </p:spPr>
      </p:pic>
    </p:spTree>
    <p:extLst>
      <p:ext uri="{BB962C8B-B14F-4D97-AF65-F5344CB8AC3E}">
        <p14:creationId xmlns:p14="http://schemas.microsoft.com/office/powerpoint/2010/main" val="22895832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5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9"/>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1" y="622802"/>
            <a:ext cx="10933351"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77"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76346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7/1/2021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7/1/2021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7/1/2021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7/1/2021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7/1/2021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 id="2147483678"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oleObject" Target="../embeddings/oleObject15.bin"/><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12.emf"/><Relationship Id="rId2" Type="http://schemas.openxmlformats.org/officeDocument/2006/relationships/tags" Target="../tags/tag44.xml"/><Relationship Id="rId1" Type="http://schemas.openxmlformats.org/officeDocument/2006/relationships/vmlDrawing" Target="../drawings/vmlDrawing10.vml"/><Relationship Id="rId6" Type="http://schemas.openxmlformats.org/officeDocument/2006/relationships/tags" Target="../tags/tag48.xml"/><Relationship Id="rId11" Type="http://schemas.openxmlformats.org/officeDocument/2006/relationships/oleObject" Target="../embeddings/oleObject14.bin"/><Relationship Id="rId5" Type="http://schemas.openxmlformats.org/officeDocument/2006/relationships/tags" Target="../tags/tag47.xml"/><Relationship Id="rId10" Type="http://schemas.openxmlformats.org/officeDocument/2006/relationships/notesSlide" Target="../notesSlides/notesSlide8.xml"/><Relationship Id="rId4" Type="http://schemas.openxmlformats.org/officeDocument/2006/relationships/tags" Target="../tags/tag46.xml"/><Relationship Id="rId9" Type="http://schemas.openxmlformats.org/officeDocument/2006/relationships/slideLayout" Target="../slideLayouts/slideLayout17.xml"/><Relationship Id="rId1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4.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chart" Target="../charts/chart1.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2.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tags" Target="../tags/tag10.xml"/><Relationship Id="rId11" Type="http://schemas.openxmlformats.org/officeDocument/2006/relationships/oleObject" Target="../embeddings/oleObject4.bin"/><Relationship Id="rId5" Type="http://schemas.openxmlformats.org/officeDocument/2006/relationships/tags" Target="../tags/tag9.xml"/><Relationship Id="rId10" Type="http://schemas.openxmlformats.org/officeDocument/2006/relationships/notesSlide" Target="../notesSlides/notesSlide2.xml"/><Relationship Id="rId4" Type="http://schemas.openxmlformats.org/officeDocument/2006/relationships/tags" Target="../tags/tag8.xml"/><Relationship Id="rId9"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chart" Target="../charts/chart2.xml"/><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tags" Target="../tags/tag17.xml"/><Relationship Id="rId11" Type="http://schemas.openxmlformats.org/officeDocument/2006/relationships/image" Target="../media/image12.emf"/><Relationship Id="rId5" Type="http://schemas.openxmlformats.org/officeDocument/2006/relationships/tags" Target="../tags/tag16.xml"/><Relationship Id="rId10" Type="http://schemas.openxmlformats.org/officeDocument/2006/relationships/oleObject" Target="../embeddings/oleObject5.bin"/><Relationship Id="rId4" Type="http://schemas.openxmlformats.org/officeDocument/2006/relationships/tags" Target="../tags/tag15.xml"/><Relationship Id="rId9"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chart" Target="../charts/chart3.xml"/><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tags" Target="../tags/tag23.xml"/><Relationship Id="rId11" Type="http://schemas.openxmlformats.org/officeDocument/2006/relationships/image" Target="../media/image12.emf"/><Relationship Id="rId5" Type="http://schemas.openxmlformats.org/officeDocument/2006/relationships/tags" Target="../tags/tag22.xml"/><Relationship Id="rId10" Type="http://schemas.openxmlformats.org/officeDocument/2006/relationships/oleObject" Target="../embeddings/oleObject6.bin"/><Relationship Id="rId4" Type="http://schemas.openxmlformats.org/officeDocument/2006/relationships/tags" Target="../tags/tag21.xml"/><Relationship Id="rId9"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chart" Target="../charts/chart4.xml"/><Relationship Id="rId2" Type="http://schemas.openxmlformats.org/officeDocument/2006/relationships/tags" Target="../tags/tag25.xml"/><Relationship Id="rId1" Type="http://schemas.openxmlformats.org/officeDocument/2006/relationships/vmlDrawing" Target="../drawings/vmlDrawing7.vml"/><Relationship Id="rId6" Type="http://schemas.openxmlformats.org/officeDocument/2006/relationships/tags" Target="../tags/tag29.xml"/><Relationship Id="rId11" Type="http://schemas.openxmlformats.org/officeDocument/2006/relationships/image" Target="../media/image12.emf"/><Relationship Id="rId5" Type="http://schemas.openxmlformats.org/officeDocument/2006/relationships/tags" Target="../tags/tag28.xml"/><Relationship Id="rId10" Type="http://schemas.openxmlformats.org/officeDocument/2006/relationships/oleObject" Target="../embeddings/oleObject7.bin"/><Relationship Id="rId4" Type="http://schemas.openxmlformats.org/officeDocument/2006/relationships/tags" Target="../tags/tag27.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2.xml"/><Relationship Id="rId7" Type="http://schemas.openxmlformats.org/officeDocument/2006/relationships/slideLayout" Target="../slideLayouts/slideLayout17.xml"/><Relationship Id="rId2" Type="http://schemas.openxmlformats.org/officeDocument/2006/relationships/tags" Target="../tags/tag31.xml"/><Relationship Id="rId1" Type="http://schemas.openxmlformats.org/officeDocument/2006/relationships/vmlDrawing" Target="../drawings/vmlDrawing8.vml"/><Relationship Id="rId6" Type="http://schemas.openxmlformats.org/officeDocument/2006/relationships/tags" Target="../tags/tag35.xml"/><Relationship Id="rId11" Type="http://schemas.openxmlformats.org/officeDocument/2006/relationships/oleObject" Target="../embeddings/oleObject9.bin"/><Relationship Id="rId5" Type="http://schemas.openxmlformats.org/officeDocument/2006/relationships/tags" Target="../tags/tag34.xml"/><Relationship Id="rId10" Type="http://schemas.openxmlformats.org/officeDocument/2006/relationships/image" Target="../media/image12.emf"/><Relationship Id="rId4" Type="http://schemas.openxmlformats.org/officeDocument/2006/relationships/tags" Target="../tags/tag33.xml"/><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12.emf"/><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oleObject" Target="../embeddings/oleObject10.bin"/><Relationship Id="rId2" Type="http://schemas.openxmlformats.org/officeDocument/2006/relationships/tags" Target="../tags/tag36.xml"/><Relationship Id="rId16" Type="http://schemas.openxmlformats.org/officeDocument/2006/relationships/oleObject" Target="../embeddings/oleObject13.bin"/><Relationship Id="rId1" Type="http://schemas.openxmlformats.org/officeDocument/2006/relationships/vmlDrawing" Target="../drawings/vmlDrawing9.vml"/><Relationship Id="rId6" Type="http://schemas.openxmlformats.org/officeDocument/2006/relationships/tags" Target="../tags/tag40.xml"/><Relationship Id="rId11" Type="http://schemas.openxmlformats.org/officeDocument/2006/relationships/notesSlide" Target="../notesSlides/notesSlide7.xml"/><Relationship Id="rId5" Type="http://schemas.openxmlformats.org/officeDocument/2006/relationships/tags" Target="../tags/tag39.xml"/><Relationship Id="rId15" Type="http://schemas.openxmlformats.org/officeDocument/2006/relationships/oleObject" Target="../embeddings/oleObject12.bin"/><Relationship Id="rId10" Type="http://schemas.openxmlformats.org/officeDocument/2006/relationships/slideLayout" Target="../slideLayouts/slideLayout17.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905608" y="4326467"/>
            <a:ext cx="8098543" cy="1037658"/>
          </a:xfrm>
        </p:spPr>
        <p:txBody>
          <a:bodyPr>
            <a:normAutofit/>
          </a:bodyPr>
          <a:lstStyle/>
          <a:p>
            <a:r>
              <a:rPr lang="en-US" i="1" dirty="0"/>
              <a:t>S. Craig Neuenswander, </a:t>
            </a:r>
            <a:r>
              <a:rPr lang="en-US" i="1" dirty="0" smtClean="0"/>
              <a:t>Deputy Commissioner</a:t>
            </a:r>
          </a:p>
          <a:p>
            <a:r>
              <a:rPr lang="en-US" i="1" dirty="0" smtClean="0"/>
              <a:t>Veryl Peter, Director School Finance</a:t>
            </a:r>
          </a:p>
          <a:p>
            <a:endParaRPr lang="en-US" dirty="0"/>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905608" y="1951891"/>
            <a:ext cx="8098543" cy="2374575"/>
          </a:xfrm>
        </p:spPr>
        <p:txBody>
          <a:bodyPr>
            <a:normAutofit/>
          </a:bodyPr>
          <a:lstStyle/>
          <a:p>
            <a:r>
              <a:rPr lang="en-US" i="1" dirty="0" smtClean="0"/>
              <a:t>KSDE Budget Workshop</a:t>
            </a:r>
            <a:br>
              <a:rPr lang="en-US" i="1" dirty="0" smtClean="0"/>
            </a:br>
            <a:r>
              <a:rPr lang="en-US" i="1" dirty="0" smtClean="0"/>
              <a:t>2021-22</a:t>
            </a:r>
            <a:br>
              <a:rPr lang="en-US" i="1" dirty="0" smtClean="0"/>
            </a:br>
            <a:endParaRPr lang="en-US" i="1" dirty="0"/>
          </a:p>
        </p:txBody>
      </p:sp>
      <p:sp>
        <p:nvSpPr>
          <p:cNvPr id="2" name="Rectangle 1"/>
          <p:cNvSpPr/>
          <p:nvPr/>
        </p:nvSpPr>
        <p:spPr>
          <a:xfrm>
            <a:off x="3048000" y="2828836"/>
            <a:ext cx="6096000" cy="1200329"/>
          </a:xfrm>
          <a:prstGeom prst="rect">
            <a:avLst/>
          </a:prstGeom>
        </p:spPr>
        <p:txBody>
          <a:bodyPr>
            <a:spAutoFit/>
          </a:bodyPr>
          <a:lstStyle/>
          <a:p>
            <a:r>
              <a:rPr lang="en-US" dirty="0">
                <a:latin typeface="Calibri" panose="020F0502020204030204" pitchFamily="34" charset="0"/>
                <a:ea typeface="Calibri" panose="020F0502020204030204" pitchFamily="34" charset="0"/>
              </a:rPr>
              <a:t>Kathy KO is my CEC contact and the LD Association would be a sub-affiliate of CEC.  We also have a BD Association and an ID Association all sub-affiliates of CEC.  This is not a KSDE issue as it is a voluntary membership.</a:t>
            </a:r>
            <a:endParaRPr lang="en-US" sz="2000" dirty="0">
              <a:effectLst/>
              <a:latin typeface="Times New Roman" panose="02020603050405020304" pitchFamily="18" charset="0"/>
              <a:ea typeface="Calibri" panose="020F0502020204030204" pitchFamily="34" charset="0"/>
            </a:endParaRPr>
          </a:p>
        </p:txBody>
      </p:sp>
      <p:sp>
        <p:nvSpPr>
          <p:cNvPr id="3" name="Rectangle 2"/>
          <p:cNvSpPr/>
          <p:nvPr/>
        </p:nvSpPr>
        <p:spPr>
          <a:xfrm>
            <a:off x="3048000" y="2828836"/>
            <a:ext cx="6096000" cy="1200329"/>
          </a:xfrm>
          <a:prstGeom prst="rect">
            <a:avLst/>
          </a:prstGeom>
        </p:spPr>
        <p:txBody>
          <a:bodyPr>
            <a:spAutoFit/>
          </a:bodyPr>
          <a:lstStyle/>
          <a:p>
            <a:r>
              <a:rPr lang="en-US" dirty="0">
                <a:latin typeface="Calibri" panose="020F0502020204030204" pitchFamily="34" charset="0"/>
                <a:ea typeface="Calibri" panose="020F0502020204030204" pitchFamily="34" charset="0"/>
              </a:rPr>
              <a:t>Kathy KO is my CEC contact and the LD Association would be a sub-affiliate of CEC.  We also have a BD Association and an ID Association all sub-affiliates of CEC.  This is not a KSDE issue as it is a voluntary membership.</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81643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5" name="think-cell Slide" r:id="rId11" imgW="286" imgH="286" progId="TCLayout.ActiveDocument.1">
                  <p:embed/>
                </p:oleObj>
              </mc:Choice>
              <mc:Fallback>
                <p:oleObj name="think-cell Slide" r:id="rId11" imgW="286" imgH="286" progId="TCLayout.ActiveDocument.1">
                  <p:embed/>
                  <p:pic>
                    <p:nvPicPr>
                      <p:cNvPr id="2" name="Object 1"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7C7605D-1DF9-4EDE-8152-44D741A4DD7C}"/>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5" name="Rectangle 4" hidden="1">
            <a:extLst>
              <a:ext uri="{FF2B5EF4-FFF2-40B4-BE49-F238E27FC236}">
                <a16:creationId xmlns:a16="http://schemas.microsoft.com/office/drawing/2014/main" id="{28B8C4B4-7AB9-46C0-BCB4-D7E351609D96}"/>
              </a:ext>
            </a:extLst>
          </p:cNvPr>
          <p:cNvSpPr/>
          <p:nvPr>
            <p:custDataLst>
              <p:tags r:id="rId4"/>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a:ea typeface="+mn-ea"/>
              <a:cs typeface="+mn-cs"/>
              <a:sym typeface="Open Sans Semibold" panose="020B0706030804020204"/>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5"/>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3" name="Title 2">
            <a:extLst>
              <a:ext uri="{FF2B5EF4-FFF2-40B4-BE49-F238E27FC236}">
                <a16:creationId xmlns:a16="http://schemas.microsoft.com/office/drawing/2014/main" id="{DB3CC16D-2ABC-489A-9822-1DFA3AEC0BF3}"/>
              </a:ext>
            </a:extLst>
          </p:cNvPr>
          <p:cNvSpPr>
            <a:spLocks noGrp="1"/>
          </p:cNvSpPr>
          <p:nvPr>
            <p:ph type="title"/>
          </p:nvPr>
        </p:nvSpPr>
        <p:spPr>
          <a:xfrm>
            <a:off x="630000" y="434720"/>
            <a:ext cx="10933350" cy="886397"/>
          </a:xfrm>
        </p:spPr>
        <p:txBody>
          <a:bodyPr vert="horz">
            <a:normAutofit fontScale="90000"/>
          </a:bodyPr>
          <a:lstStyle/>
          <a:p>
            <a:r>
              <a:rPr lang="en-US" sz="3200" dirty="0"/>
              <a:t>Additional pay must be committed prior to the additional duties being performed</a:t>
            </a:r>
          </a:p>
        </p:txBody>
      </p:sp>
      <p:sp>
        <p:nvSpPr>
          <p:cNvPr id="13" name="ee4pContent1">
            <a:extLst>
              <a:ext uri="{FF2B5EF4-FFF2-40B4-BE49-F238E27FC236}">
                <a16:creationId xmlns:a16="http://schemas.microsoft.com/office/drawing/2014/main" id="{92CF2AF8-D00B-49C6-B66B-95C1F4844000}"/>
              </a:ext>
            </a:extLst>
          </p:cNvPr>
          <p:cNvSpPr txBox="1"/>
          <p:nvPr/>
        </p:nvSpPr>
        <p:spPr>
          <a:xfrm>
            <a:off x="630000" y="4051952"/>
            <a:ext cx="10933350" cy="1665835"/>
          </a:xfrm>
          <a:prstGeom prst="rect">
            <a:avLst/>
          </a:prstGeom>
          <a:solidFill>
            <a:schemeClr val="bg2"/>
          </a:solidFill>
          <a:ln w="9525" cap="flat" cmpd="sng" algn="ctr">
            <a:solidFill>
              <a:srgbClr val="54565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112713"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12284C"/>
              </a:solidFill>
              <a:effectLst/>
              <a:uLnTx/>
              <a:uFillTx/>
              <a:latin typeface="Open Sans"/>
              <a:ea typeface="+mn-ea"/>
              <a:cs typeface="+mn-cs"/>
            </a:endParaRPr>
          </a:p>
          <a:p>
            <a:pPr marL="112713"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12284C"/>
                </a:solidFill>
                <a:effectLst/>
                <a:uLnTx/>
                <a:uFillTx/>
                <a:latin typeface="Open Sans"/>
                <a:ea typeface="+mn-ea"/>
                <a:cs typeface="+mn-cs"/>
              </a:rPr>
              <a:t>"(e) Special considerations. Special considerations in determining allowability of compensation will be given to any change in a non-Federal entity's compensation policy </a:t>
            </a:r>
            <a:r>
              <a:rPr kumimoji="0" lang="en-US" sz="1100" b="1" i="0" u="none" strike="noStrike" kern="1200" cap="none" spc="0" normalizeH="0" baseline="0" noProof="0" dirty="0">
                <a:ln>
                  <a:noFill/>
                </a:ln>
                <a:solidFill>
                  <a:srgbClr val="12284C"/>
                </a:solidFill>
                <a:effectLst/>
                <a:uLnTx/>
                <a:uFillTx/>
                <a:latin typeface="Open Sans"/>
                <a:ea typeface="+mn-ea"/>
                <a:cs typeface="+mn-cs"/>
              </a:rPr>
              <a:t>resulting in a substantial increase in its employees' level of compensation</a:t>
            </a:r>
            <a:r>
              <a:rPr kumimoji="0" lang="en-US" sz="1100" b="0" i="0" u="none" strike="noStrike" kern="1200" cap="none" spc="0" normalizeH="0" baseline="0" noProof="0" dirty="0">
                <a:ln>
                  <a:noFill/>
                </a:ln>
                <a:solidFill>
                  <a:srgbClr val="12284C"/>
                </a:solidFill>
                <a:effectLst/>
                <a:uLnTx/>
                <a:uFillTx/>
                <a:latin typeface="Open Sans"/>
                <a:ea typeface="+mn-ea"/>
                <a:cs typeface="+mn-cs"/>
              </a:rPr>
              <a:t> </a:t>
            </a:r>
            <a:r>
              <a:rPr kumimoji="0" lang="en-US" sz="1100" b="1" i="0" u="none" strike="noStrike" kern="1200" cap="none" spc="0" normalizeH="0" baseline="0" noProof="0" dirty="0">
                <a:ln>
                  <a:noFill/>
                </a:ln>
                <a:solidFill>
                  <a:srgbClr val="12284C"/>
                </a:solidFill>
                <a:effectLst/>
                <a:uLnTx/>
                <a:uFillTx/>
                <a:latin typeface="Open Sans"/>
                <a:ea typeface="+mn-ea"/>
                <a:cs typeface="+mn-cs"/>
              </a:rPr>
              <a:t>(particularly when the change was concurrent with an increase in the ratio of Federal awards to other activities) </a:t>
            </a:r>
            <a:r>
              <a:rPr kumimoji="0" lang="en-US" sz="1100" b="0" i="0" u="none" strike="noStrike" kern="1200" cap="none" spc="0" normalizeH="0" baseline="0" noProof="0" dirty="0">
                <a:ln>
                  <a:noFill/>
                </a:ln>
                <a:solidFill>
                  <a:srgbClr val="12284C"/>
                </a:solidFill>
                <a:effectLst/>
                <a:uLnTx/>
                <a:uFillTx/>
                <a:latin typeface="Open Sans"/>
                <a:ea typeface="+mn-ea"/>
                <a:cs typeface="+mn-cs"/>
              </a:rPr>
              <a:t>or any change in the treatment of allowability of specific types of compensation due to changes in Federal policy."</a:t>
            </a:r>
          </a:p>
          <a:p>
            <a:pPr marL="112713"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12284C"/>
              </a:solidFill>
              <a:effectLst/>
              <a:uLnTx/>
              <a:uFillTx/>
              <a:latin typeface="Open Sans"/>
              <a:ea typeface="+mn-ea"/>
              <a:cs typeface="+mn-cs"/>
            </a:endParaRPr>
          </a:p>
          <a:p>
            <a:pPr marL="112713"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12284C"/>
                </a:solidFill>
                <a:effectLst/>
                <a:uLnTx/>
                <a:uFillTx/>
                <a:latin typeface="Open Sans"/>
                <a:ea typeface="+mn-ea"/>
                <a:cs typeface="+mn-cs"/>
              </a:rPr>
              <a:t>"(f) Incentive compensation. Incentive compensation to employees based on cost reduction, or efficient performance, suggestion awards, safety awards, etc., is allowable to the extent that the overall compensation is determined to be reasonable and such </a:t>
            </a:r>
            <a:r>
              <a:rPr kumimoji="0" lang="en-US" sz="1100" b="1" i="0" u="none" strike="noStrike" kern="1200" cap="none" spc="0" normalizeH="0" baseline="0" noProof="0" dirty="0">
                <a:ln>
                  <a:noFill/>
                </a:ln>
                <a:solidFill>
                  <a:srgbClr val="12284C"/>
                </a:solidFill>
                <a:effectLst/>
                <a:uLnTx/>
                <a:uFillTx/>
                <a:latin typeface="Open Sans"/>
                <a:ea typeface="+mn-ea"/>
                <a:cs typeface="+mn-cs"/>
              </a:rPr>
              <a:t>costs are paid or accrued pursuant to an agreement entered into in good faith between the non-Federal entity and the employees before the services were rendered</a:t>
            </a:r>
            <a:r>
              <a:rPr kumimoji="0" lang="en-US" sz="1100" b="0" i="0" u="none" strike="noStrike" kern="1200" cap="none" spc="0" normalizeH="0" baseline="0" noProof="0" dirty="0">
                <a:ln>
                  <a:noFill/>
                </a:ln>
                <a:solidFill>
                  <a:srgbClr val="12284C"/>
                </a:solidFill>
                <a:effectLst/>
                <a:uLnTx/>
                <a:uFillTx/>
                <a:latin typeface="Open Sans"/>
                <a:ea typeface="+mn-ea"/>
                <a:cs typeface="+mn-cs"/>
              </a:rPr>
              <a:t>, or pursuant to an established plan followed by the non-Federal entity so consistently as to imply, in effect, an agreement to make such payment."</a:t>
            </a:r>
          </a:p>
          <a:p>
            <a:pPr marL="0"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endParaRPr kumimoji="0" lang="en-US" sz="1800" b="0" i="0" u="none" strike="noStrike" kern="1200" cap="none" spc="0" normalizeH="0" baseline="0" noProof="0" dirty="0">
              <a:ln>
                <a:noFill/>
              </a:ln>
              <a:solidFill>
                <a:srgbClr val="12284C"/>
              </a:solidFill>
              <a:effectLst/>
              <a:uLnTx/>
              <a:uFillTx/>
              <a:latin typeface="Open Sans"/>
              <a:ea typeface="+mn-ea"/>
              <a:cs typeface="+mn-cs"/>
            </a:endParaRPr>
          </a:p>
        </p:txBody>
      </p:sp>
      <p:sp>
        <p:nvSpPr>
          <p:cNvPr id="14" name="ee4pFootnotes">
            <a:extLst>
              <a:ext uri="{FF2B5EF4-FFF2-40B4-BE49-F238E27FC236}">
                <a16:creationId xmlns:a16="http://schemas.microsoft.com/office/drawing/2014/main" id="{4B7EFD2D-8057-44B1-AB70-090F46984C09}"/>
              </a:ext>
            </a:extLst>
          </p:cNvPr>
          <p:cNvSpPr>
            <a:spLocks noChangeArrowheads="1"/>
          </p:cNvSpPr>
          <p:nvPr/>
        </p:nvSpPr>
        <p:spPr bwMode="auto">
          <a:xfrm>
            <a:off x="630000" y="6011290"/>
            <a:ext cx="1093335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Open Sans" panose="020B0606030504020204" pitchFamily="34" charset="0"/>
                <a:ea typeface="+mn-ea"/>
                <a:cs typeface="+mn-cs"/>
              </a:rPr>
              <a:t>Source: 2 CFR 200.430(e)-.430(f). Compensation – personal services.</a:t>
            </a:r>
          </a:p>
        </p:txBody>
      </p:sp>
      <p:sp>
        <p:nvSpPr>
          <p:cNvPr id="15" name="ee4pContent1">
            <a:extLst>
              <a:ext uri="{FF2B5EF4-FFF2-40B4-BE49-F238E27FC236}">
                <a16:creationId xmlns:a16="http://schemas.microsoft.com/office/drawing/2014/main" id="{BAEE5C9C-8EB6-4CF3-9283-E8DFC02BE17A}"/>
              </a:ext>
            </a:extLst>
          </p:cNvPr>
          <p:cNvSpPr txBox="1"/>
          <p:nvPr/>
        </p:nvSpPr>
        <p:spPr>
          <a:xfrm>
            <a:off x="724420" y="2571061"/>
            <a:ext cx="3177020" cy="98488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None/>
              <a:tabLst/>
              <a:defRPr/>
            </a:pPr>
            <a:r>
              <a:rPr kumimoji="0" lang="en-US" sz="1600" b="0" i="0" u="none" strike="noStrike" kern="1200" cap="none" spc="0" normalizeH="0" baseline="0" noProof="0" dirty="0">
                <a:ln>
                  <a:noFill/>
                </a:ln>
                <a:solidFill>
                  <a:srgbClr val="12284C"/>
                </a:solidFill>
                <a:effectLst/>
                <a:uLnTx/>
                <a:uFillTx/>
                <a:latin typeface="Open Sans"/>
                <a:ea typeface="+mn-ea"/>
                <a:cs typeface="+mn-cs"/>
              </a:rPr>
              <a:t>Reimbursement for </a:t>
            </a:r>
            <a:r>
              <a:rPr kumimoji="0" lang="en-US" sz="1600" b="1" i="0" u="none" strike="noStrike" kern="1200" cap="none" spc="0" normalizeH="0" baseline="0" noProof="0" dirty="0">
                <a:ln>
                  <a:noFill/>
                </a:ln>
                <a:solidFill>
                  <a:srgbClr val="07B597"/>
                </a:solidFill>
                <a:effectLst/>
                <a:uLnTx/>
                <a:uFillTx/>
                <a:latin typeface="Open Sans"/>
                <a:ea typeface="+mn-ea"/>
                <a:cs typeface="+mn-cs"/>
              </a:rPr>
              <a:t>expenses that were previously incurred </a:t>
            </a:r>
            <a:r>
              <a:rPr kumimoji="0" lang="en-US" sz="1600" b="0" i="0" u="none" strike="noStrike" kern="1200" cap="none" spc="0" normalizeH="0" baseline="0" noProof="0" dirty="0">
                <a:ln>
                  <a:noFill/>
                </a:ln>
                <a:solidFill>
                  <a:srgbClr val="12284C"/>
                </a:solidFill>
                <a:effectLst/>
                <a:uLnTx/>
                <a:uFillTx/>
                <a:latin typeface="Open Sans"/>
                <a:ea typeface="+mn-ea"/>
                <a:cs typeface="+mn-cs"/>
              </a:rPr>
              <a:t>prior to the submission of the request</a:t>
            </a:r>
            <a:r>
              <a:rPr kumimoji="0" lang="en-US" sz="1600" b="1" i="0" u="none" strike="noStrike" kern="1200" cap="none" spc="0" normalizeH="0" baseline="0" noProof="0" dirty="0">
                <a:ln>
                  <a:noFill/>
                </a:ln>
                <a:solidFill>
                  <a:srgbClr val="07B597"/>
                </a:solidFill>
                <a:effectLst/>
                <a:uLnTx/>
                <a:uFillTx/>
                <a:latin typeface="Open Sans"/>
                <a:ea typeface="+mn-ea"/>
                <a:cs typeface="+mn-cs"/>
              </a:rPr>
              <a:t> </a:t>
            </a:r>
          </a:p>
        </p:txBody>
      </p:sp>
      <p:grpSp>
        <p:nvGrpSpPr>
          <p:cNvPr id="7" name="Group 6">
            <a:extLst>
              <a:ext uri="{FF2B5EF4-FFF2-40B4-BE49-F238E27FC236}">
                <a16:creationId xmlns:a16="http://schemas.microsoft.com/office/drawing/2014/main" id="{9B958F43-30BA-4079-A8F2-64B0A911239D}"/>
              </a:ext>
            </a:extLst>
          </p:cNvPr>
          <p:cNvGrpSpPr/>
          <p:nvPr/>
        </p:nvGrpSpPr>
        <p:grpSpPr>
          <a:xfrm>
            <a:off x="4416762" y="1754918"/>
            <a:ext cx="3533390" cy="699385"/>
            <a:chOff x="4115671" y="1594272"/>
            <a:chExt cx="3533390" cy="699385"/>
          </a:xfrm>
        </p:grpSpPr>
        <p:sp>
          <p:nvSpPr>
            <p:cNvPr id="16" name="ee4pContent1">
              <a:extLst>
                <a:ext uri="{FF2B5EF4-FFF2-40B4-BE49-F238E27FC236}">
                  <a16:creationId xmlns:a16="http://schemas.microsoft.com/office/drawing/2014/main" id="{9B1A11C4-E502-4B55-94A7-FEF34E44EED6}"/>
                </a:ext>
              </a:extLst>
            </p:cNvPr>
            <p:cNvSpPr txBox="1"/>
            <p:nvPr/>
          </p:nvSpPr>
          <p:spPr>
            <a:xfrm>
              <a:off x="4115671" y="1986747"/>
              <a:ext cx="3533390" cy="3069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ctr"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None/>
                <a:tabLst/>
                <a:defRPr/>
              </a:pPr>
              <a:r>
                <a:rPr kumimoji="0" lang="en-US" sz="2000" b="1" i="0" u="none" strike="noStrike" kern="1200" cap="none" spc="0" normalizeH="0" baseline="0" noProof="0" dirty="0">
                  <a:ln>
                    <a:noFill/>
                  </a:ln>
                  <a:solidFill>
                    <a:srgbClr val="07B597"/>
                  </a:solidFill>
                  <a:effectLst/>
                  <a:uLnTx/>
                  <a:uFillTx/>
                  <a:latin typeface="Open Sans"/>
                  <a:ea typeface="+mn-ea"/>
                  <a:cs typeface="+mn-cs"/>
                </a:rPr>
                <a:t>Future payment</a:t>
              </a:r>
            </a:p>
          </p:txBody>
        </p:sp>
        <p:grpSp>
          <p:nvGrpSpPr>
            <p:cNvPr id="23" name="Group 22">
              <a:extLst>
                <a:ext uri="{FF2B5EF4-FFF2-40B4-BE49-F238E27FC236}">
                  <a16:creationId xmlns:a16="http://schemas.microsoft.com/office/drawing/2014/main" id="{6B764C40-6FDF-46C4-AB54-286EE031B787}"/>
                </a:ext>
              </a:extLst>
            </p:cNvPr>
            <p:cNvGrpSpPr>
              <a:grpSpLocks noChangeAspect="1"/>
            </p:cNvGrpSpPr>
            <p:nvPr/>
          </p:nvGrpSpPr>
          <p:grpSpPr>
            <a:xfrm>
              <a:off x="5728911" y="1594272"/>
              <a:ext cx="306910" cy="306910"/>
              <a:chOff x="982662" y="3868738"/>
              <a:chExt cx="269875" cy="269875"/>
            </a:xfrm>
          </p:grpSpPr>
          <p:sp>
            <p:nvSpPr>
              <p:cNvPr id="24" name="Oval 16">
                <a:extLst>
                  <a:ext uri="{FF2B5EF4-FFF2-40B4-BE49-F238E27FC236}">
                    <a16:creationId xmlns:a16="http://schemas.microsoft.com/office/drawing/2014/main" id="{8D7DC067-09AB-473E-B2F4-09EDB33B6D94}"/>
                  </a:ext>
                </a:extLst>
              </p:cNvPr>
              <p:cNvSpPr>
                <a:spLocks noChangeArrowheads="1"/>
              </p:cNvSpPr>
              <p:nvPr/>
            </p:nvSpPr>
            <p:spPr bwMode="auto">
              <a:xfrm>
                <a:off x="982662" y="3868738"/>
                <a:ext cx="269875" cy="269875"/>
              </a:xfrm>
              <a:prstGeom prst="ellipse">
                <a:avLst/>
              </a:prstGeom>
              <a:solidFill>
                <a:srgbClr val="07B59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5" name="Freeform 17">
                <a:extLst>
                  <a:ext uri="{FF2B5EF4-FFF2-40B4-BE49-F238E27FC236}">
                    <a16:creationId xmlns:a16="http://schemas.microsoft.com/office/drawing/2014/main" id="{DF0F7088-944E-4779-904A-85F3FC209FC6}"/>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grpSp>
      <p:sp>
        <p:nvSpPr>
          <p:cNvPr id="21" name="NavigationTriangle">
            <a:extLst>
              <a:ext uri="{FF2B5EF4-FFF2-40B4-BE49-F238E27FC236}">
                <a16:creationId xmlns:a16="http://schemas.microsoft.com/office/drawing/2014/main" id="{F2F32551-EED5-4382-A821-41E9A75F95E2}"/>
              </a:ext>
            </a:extLst>
          </p:cNvPr>
          <p:cNvSpPr/>
          <p:nvPr/>
        </p:nvSpPr>
        <p:spPr>
          <a:xfrm rot="16200000">
            <a:off x="11116165" y="-21446"/>
            <a:ext cx="1054387" cy="1097280"/>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8" name="NavigationIcon">
            <a:extLst>
              <a:ext uri="{FF2B5EF4-FFF2-40B4-BE49-F238E27FC236}">
                <a16:creationId xmlns:a16="http://schemas.microsoft.com/office/drawing/2014/main" id="{0307513B-CA10-43D9-AB93-F5107DBD4C87}"/>
              </a:ext>
            </a:extLst>
          </p:cNvPr>
          <p:cNvSpPr>
            <a:spLocks noChangeAspect="1" noChangeArrowheads="1"/>
          </p:cNvSpPr>
          <p:nvPr>
            <p:custDataLst>
              <p:tags r:id="rId6"/>
            </p:custDataLst>
          </p:nvPr>
        </p:nvSpPr>
        <p:spPr bwMode="auto">
          <a:xfrm>
            <a:off x="11690544" y="132877"/>
            <a:ext cx="365760" cy="365760"/>
          </a:xfrm>
          <a:prstGeom prst="ellipse">
            <a:avLst/>
          </a:prstGeom>
          <a:solidFill>
            <a:srgbClr val="FFFFFF"/>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12284C"/>
                </a:solidFill>
                <a:latin typeface="Open Sans" panose="020B0606030504020204" pitchFamily="34" charset="0"/>
              </a:rPr>
              <a:t>1</a:t>
            </a:r>
            <a:endParaRPr kumimoji="0" lang="en-US" sz="1600" b="0" i="0" u="none" strike="noStrike" kern="1200" cap="none" spc="0" normalizeH="0" baseline="0" noProof="0" dirty="0">
              <a:ln>
                <a:noFill/>
              </a:ln>
              <a:solidFill>
                <a:srgbClr val="12284C"/>
              </a:solidFill>
              <a:effectLst/>
              <a:uLnTx/>
              <a:uFillTx/>
              <a:latin typeface="Open Sans" panose="020B0606030504020204" pitchFamily="34" charset="0"/>
              <a:ea typeface="+mn-ea"/>
              <a:cs typeface="+mn-cs"/>
            </a:endParaRPr>
          </a:p>
        </p:txBody>
      </p:sp>
      <p:grpSp>
        <p:nvGrpSpPr>
          <p:cNvPr id="4" name="Group 3">
            <a:extLst>
              <a:ext uri="{FF2B5EF4-FFF2-40B4-BE49-F238E27FC236}">
                <a16:creationId xmlns:a16="http://schemas.microsoft.com/office/drawing/2014/main" id="{95BA0397-442E-4B35-895B-44DE37EAB551}"/>
              </a:ext>
            </a:extLst>
          </p:cNvPr>
          <p:cNvGrpSpPr/>
          <p:nvPr/>
        </p:nvGrpSpPr>
        <p:grpSpPr>
          <a:xfrm>
            <a:off x="8287289" y="1754918"/>
            <a:ext cx="3533390" cy="659502"/>
            <a:chOff x="8157154" y="1594272"/>
            <a:chExt cx="3533390" cy="659502"/>
          </a:xfrm>
        </p:grpSpPr>
        <p:sp>
          <p:nvSpPr>
            <p:cNvPr id="17" name="ee4pContent1">
              <a:extLst>
                <a:ext uri="{FF2B5EF4-FFF2-40B4-BE49-F238E27FC236}">
                  <a16:creationId xmlns:a16="http://schemas.microsoft.com/office/drawing/2014/main" id="{4BB00DEF-AE4E-4EFC-B522-C7D4BE692EC0}"/>
                </a:ext>
              </a:extLst>
            </p:cNvPr>
            <p:cNvSpPr txBox="1"/>
            <p:nvPr/>
          </p:nvSpPr>
          <p:spPr>
            <a:xfrm>
              <a:off x="8157154" y="1986747"/>
              <a:ext cx="3533390" cy="26702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ctr"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None/>
                <a:tabLst/>
                <a:defRPr/>
              </a:pPr>
              <a:r>
                <a:rPr kumimoji="0" lang="en-US" sz="2000" b="1" i="0" u="none" strike="noStrike" kern="1200" cap="none" spc="0" normalizeH="0" baseline="0" noProof="0" dirty="0">
                  <a:ln>
                    <a:noFill/>
                  </a:ln>
                  <a:solidFill>
                    <a:srgbClr val="BC2F2C"/>
                  </a:solidFill>
                  <a:effectLst/>
                  <a:uLnTx/>
                  <a:uFillTx/>
                  <a:latin typeface="Open Sans"/>
                  <a:ea typeface="+mn-ea"/>
                  <a:cs typeface="+mn-cs"/>
                </a:rPr>
                <a:t>Retroactive payment</a:t>
              </a:r>
            </a:p>
          </p:txBody>
        </p:sp>
        <p:grpSp>
          <p:nvGrpSpPr>
            <p:cNvPr id="29" name="Group 28">
              <a:extLst>
                <a:ext uri="{FF2B5EF4-FFF2-40B4-BE49-F238E27FC236}">
                  <a16:creationId xmlns:a16="http://schemas.microsoft.com/office/drawing/2014/main" id="{C5BAA531-5906-407A-BF3E-5FAACC95BBCD}"/>
                </a:ext>
              </a:extLst>
            </p:cNvPr>
            <p:cNvGrpSpPr>
              <a:grpSpLocks noChangeAspect="1"/>
            </p:cNvGrpSpPr>
            <p:nvPr/>
          </p:nvGrpSpPr>
          <p:grpSpPr>
            <a:xfrm>
              <a:off x="9770394" y="1594272"/>
              <a:ext cx="306910" cy="306910"/>
              <a:chOff x="628650" y="2655888"/>
              <a:chExt cx="269875" cy="269875"/>
            </a:xfrm>
          </p:grpSpPr>
          <p:sp>
            <p:nvSpPr>
              <p:cNvPr id="30" name="Oval 18">
                <a:extLst>
                  <a:ext uri="{FF2B5EF4-FFF2-40B4-BE49-F238E27FC236}">
                    <a16:creationId xmlns:a16="http://schemas.microsoft.com/office/drawing/2014/main" id="{40D15085-DF59-42B3-B207-911C9C3B17EE}"/>
                  </a:ext>
                </a:extLst>
              </p:cNvPr>
              <p:cNvSpPr>
                <a:spLocks noChangeArrowheads="1"/>
              </p:cNvSpPr>
              <p:nvPr/>
            </p:nvSpPr>
            <p:spPr bwMode="auto">
              <a:xfrm>
                <a:off x="628650" y="2655888"/>
                <a:ext cx="269875" cy="269875"/>
              </a:xfrm>
              <a:prstGeom prst="ellipse">
                <a:avLst/>
              </a:prstGeom>
              <a:solidFill>
                <a:srgbClr val="BC2F2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1" name="Freeform 19">
                <a:extLst>
                  <a:ext uri="{FF2B5EF4-FFF2-40B4-BE49-F238E27FC236}">
                    <a16:creationId xmlns:a16="http://schemas.microsoft.com/office/drawing/2014/main" id="{BF4F40EA-6DE3-4C60-838B-44F55EC5F23F}"/>
                  </a:ext>
                </a:extLst>
              </p:cNvPr>
              <p:cNvSpPr>
                <a:spLocks/>
              </p:cNvSpPr>
              <p:nvPr/>
            </p:nvSpPr>
            <p:spPr bwMode="auto">
              <a:xfrm>
                <a:off x="708025" y="2735263"/>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grpSp>
      <p:grpSp>
        <p:nvGrpSpPr>
          <p:cNvPr id="8" name="Group 7">
            <a:extLst>
              <a:ext uri="{FF2B5EF4-FFF2-40B4-BE49-F238E27FC236}">
                <a16:creationId xmlns:a16="http://schemas.microsoft.com/office/drawing/2014/main" id="{E52A5B93-84F1-48A0-85D0-C4E04C9A0599}"/>
              </a:ext>
            </a:extLst>
          </p:cNvPr>
          <p:cNvGrpSpPr/>
          <p:nvPr/>
        </p:nvGrpSpPr>
        <p:grpSpPr>
          <a:xfrm>
            <a:off x="784569" y="1754918"/>
            <a:ext cx="2977578" cy="764669"/>
            <a:chOff x="630000" y="1594272"/>
            <a:chExt cx="2977578" cy="764669"/>
          </a:xfrm>
        </p:grpSpPr>
        <p:grpSp>
          <p:nvGrpSpPr>
            <p:cNvPr id="19" name="Group 18">
              <a:extLst>
                <a:ext uri="{FF2B5EF4-FFF2-40B4-BE49-F238E27FC236}">
                  <a16:creationId xmlns:a16="http://schemas.microsoft.com/office/drawing/2014/main" id="{4EB7586E-BB92-44A0-AFF9-F670145B447B}"/>
                </a:ext>
              </a:extLst>
            </p:cNvPr>
            <p:cNvGrpSpPr>
              <a:grpSpLocks noChangeAspect="1"/>
            </p:cNvGrpSpPr>
            <p:nvPr/>
          </p:nvGrpSpPr>
          <p:grpSpPr>
            <a:xfrm>
              <a:off x="1965334" y="1594272"/>
              <a:ext cx="306910" cy="306910"/>
              <a:chOff x="982662" y="3868738"/>
              <a:chExt cx="269875" cy="269875"/>
            </a:xfrm>
          </p:grpSpPr>
          <p:sp>
            <p:nvSpPr>
              <p:cNvPr id="20" name="Oval 16">
                <a:extLst>
                  <a:ext uri="{FF2B5EF4-FFF2-40B4-BE49-F238E27FC236}">
                    <a16:creationId xmlns:a16="http://schemas.microsoft.com/office/drawing/2014/main" id="{678C2E86-2A43-4FDC-8DC6-B98DB0538630}"/>
                  </a:ext>
                </a:extLst>
              </p:cNvPr>
              <p:cNvSpPr>
                <a:spLocks noChangeArrowheads="1"/>
              </p:cNvSpPr>
              <p:nvPr/>
            </p:nvSpPr>
            <p:spPr bwMode="auto">
              <a:xfrm>
                <a:off x="982662" y="3868738"/>
                <a:ext cx="269875" cy="269875"/>
              </a:xfrm>
              <a:prstGeom prst="ellipse">
                <a:avLst/>
              </a:prstGeom>
              <a:solidFill>
                <a:srgbClr val="07B59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2" name="Freeform 17">
                <a:extLst>
                  <a:ext uri="{FF2B5EF4-FFF2-40B4-BE49-F238E27FC236}">
                    <a16:creationId xmlns:a16="http://schemas.microsoft.com/office/drawing/2014/main" id="{C708DB17-FE84-439E-A460-B783164D7FD1}"/>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sp>
          <p:nvSpPr>
            <p:cNvPr id="27" name="ee4pContent1">
              <a:extLst>
                <a:ext uri="{FF2B5EF4-FFF2-40B4-BE49-F238E27FC236}">
                  <a16:creationId xmlns:a16="http://schemas.microsoft.com/office/drawing/2014/main" id="{7538F8CB-9C5C-4B4B-94A0-CE1E013A595D}"/>
                </a:ext>
              </a:extLst>
            </p:cNvPr>
            <p:cNvSpPr txBox="1"/>
            <p:nvPr/>
          </p:nvSpPr>
          <p:spPr>
            <a:xfrm>
              <a:off x="630000" y="1986747"/>
              <a:ext cx="2977578" cy="37219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ctr"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None/>
                <a:tabLst/>
                <a:defRPr/>
              </a:pPr>
              <a:r>
                <a:rPr kumimoji="0" lang="en-US" sz="2000" b="1" i="0" u="none" strike="noStrike" kern="1200" cap="none" spc="0" normalizeH="0" baseline="0" noProof="0" dirty="0">
                  <a:ln>
                    <a:noFill/>
                  </a:ln>
                  <a:solidFill>
                    <a:srgbClr val="07B597"/>
                  </a:solidFill>
                  <a:effectLst/>
                  <a:uLnTx/>
                  <a:uFillTx/>
                  <a:latin typeface="Open Sans"/>
                  <a:ea typeface="+mn-ea"/>
                  <a:cs typeface="+mn-cs"/>
                </a:rPr>
                <a:t>Reimbursement</a:t>
              </a:r>
            </a:p>
          </p:txBody>
        </p:sp>
      </p:grpSp>
      <p:sp>
        <p:nvSpPr>
          <p:cNvPr id="32" name="ee4pContent1">
            <a:extLst>
              <a:ext uri="{FF2B5EF4-FFF2-40B4-BE49-F238E27FC236}">
                <a16:creationId xmlns:a16="http://schemas.microsoft.com/office/drawing/2014/main" id="{DFDCD598-1C7C-4D30-9798-5DEC06A6C4D2}"/>
              </a:ext>
            </a:extLst>
          </p:cNvPr>
          <p:cNvSpPr txBox="1"/>
          <p:nvPr/>
        </p:nvSpPr>
        <p:spPr>
          <a:xfrm>
            <a:off x="4594947" y="2571060"/>
            <a:ext cx="3177020" cy="83099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None/>
              <a:tabLst/>
              <a:defRPr/>
            </a:pPr>
            <a:r>
              <a:rPr kumimoji="0" lang="en-US" sz="1800" b="0" i="0" u="none" strike="noStrike" kern="1200" cap="none" spc="0" normalizeH="0" baseline="0" noProof="0" dirty="0">
                <a:ln>
                  <a:noFill/>
                </a:ln>
                <a:solidFill>
                  <a:srgbClr val="12284C"/>
                </a:solidFill>
                <a:effectLst/>
                <a:uLnTx/>
                <a:uFillTx/>
                <a:latin typeface="Open Sans"/>
                <a:ea typeface="+mn-ea"/>
                <a:cs typeface="+mn-cs"/>
              </a:rPr>
              <a:t>Commitment to utilize funds for </a:t>
            </a:r>
            <a:r>
              <a:rPr kumimoji="0" lang="en-US" sz="1800" b="1" i="0" u="none" strike="noStrike" kern="1200" cap="none" spc="0" normalizeH="0" baseline="0" noProof="0" dirty="0">
                <a:ln>
                  <a:noFill/>
                </a:ln>
                <a:solidFill>
                  <a:srgbClr val="07B597"/>
                </a:solidFill>
                <a:effectLst/>
                <a:uLnTx/>
                <a:uFillTx/>
                <a:latin typeface="Open Sans"/>
                <a:ea typeface="+mn-ea"/>
                <a:cs typeface="+mn-cs"/>
              </a:rPr>
              <a:t>future additional duties not yet performed</a:t>
            </a:r>
          </a:p>
        </p:txBody>
      </p:sp>
      <p:sp>
        <p:nvSpPr>
          <p:cNvPr id="33" name="ee4pContent1">
            <a:extLst>
              <a:ext uri="{FF2B5EF4-FFF2-40B4-BE49-F238E27FC236}">
                <a16:creationId xmlns:a16="http://schemas.microsoft.com/office/drawing/2014/main" id="{A301CD19-B12A-4470-BEE8-71C80CA2AC5F}"/>
              </a:ext>
            </a:extLst>
          </p:cNvPr>
          <p:cNvSpPr txBox="1"/>
          <p:nvPr/>
        </p:nvSpPr>
        <p:spPr>
          <a:xfrm>
            <a:off x="8465474" y="2571060"/>
            <a:ext cx="3177020" cy="98488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None/>
              <a:tabLst/>
              <a:defRPr/>
            </a:pPr>
            <a:r>
              <a:rPr kumimoji="0" lang="en-US" sz="1600" b="0" i="0" u="none" strike="noStrike" kern="1200" cap="none" spc="0" normalizeH="0" baseline="0" noProof="0" dirty="0">
                <a:ln>
                  <a:noFill/>
                </a:ln>
                <a:solidFill>
                  <a:srgbClr val="12284C"/>
                </a:solidFill>
                <a:effectLst/>
                <a:uLnTx/>
                <a:uFillTx/>
                <a:latin typeface="Open Sans"/>
                <a:ea typeface="+mn-ea"/>
                <a:cs typeface="+mn-cs"/>
              </a:rPr>
              <a:t>Retroactive pay expenditures committed or incurred </a:t>
            </a:r>
            <a:r>
              <a:rPr kumimoji="0" lang="en-US" sz="1600" b="1" i="0" u="none" strike="noStrike" kern="1200" cap="none" spc="0" normalizeH="0" baseline="0" noProof="0" dirty="0">
                <a:ln>
                  <a:noFill/>
                </a:ln>
                <a:solidFill>
                  <a:srgbClr val="BC2F2C"/>
                </a:solidFill>
                <a:effectLst/>
                <a:uLnTx/>
                <a:uFillTx/>
                <a:latin typeface="Open Sans"/>
                <a:ea typeface="+mn-ea"/>
                <a:cs typeface="+mn-cs"/>
              </a:rPr>
              <a:t>after the additional duties were already performed</a:t>
            </a:r>
          </a:p>
        </p:txBody>
      </p:sp>
      <p:graphicFrame>
        <p:nvGraphicFramePr>
          <p:cNvPr id="34" name="Object 33" hidden="1">
            <a:extLst>
              <a:ext uri="{FF2B5EF4-FFF2-40B4-BE49-F238E27FC236}">
                <a16:creationId xmlns:a16="http://schemas.microsoft.com/office/drawing/2014/main" id="{65AF83F3-10F4-4C9B-A2F8-8098A097ED11}"/>
              </a:ext>
            </a:extLst>
          </p:cNvPr>
          <p:cNvGraphicFramePr>
            <a:graphicFrameLocks noChangeAspect="1"/>
          </p:cNvGraphicFramePr>
          <p:nvPr>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6" name="think-cell Slide" r:id="rId13" imgW="286" imgH="286" progId="TCLayout.ActiveDocument.1">
                  <p:embed/>
                </p:oleObj>
              </mc:Choice>
              <mc:Fallback>
                <p:oleObj name="think-cell Slide" r:id="rId13" imgW="286" imgH="286" progId="TCLayout.ActiveDocument.1">
                  <p:embed/>
                  <p:pic>
                    <p:nvPicPr>
                      <p:cNvPr id="34" name="Object 33" hidden="1">
                        <a:extLst>
                          <a:ext uri="{FF2B5EF4-FFF2-40B4-BE49-F238E27FC236}">
                            <a16:creationId xmlns:a16="http://schemas.microsoft.com/office/drawing/2014/main" id="{65AF83F3-10F4-4C9B-A2F8-8098A097ED1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aphicFrame>
        <p:nvGraphicFramePr>
          <p:cNvPr id="36" name="Object 35" hidden="1">
            <a:extLst>
              <a:ext uri="{FF2B5EF4-FFF2-40B4-BE49-F238E27FC236}">
                <a16:creationId xmlns:a16="http://schemas.microsoft.com/office/drawing/2014/main" id="{3D073FFE-76B5-4169-9F66-D0F0C62DC26D}"/>
              </a:ext>
            </a:extLst>
          </p:cNvPr>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7" name="think-cell Slide" r:id="rId14" imgW="286" imgH="286" progId="TCLayout.ActiveDocument.1">
                  <p:embed/>
                </p:oleObj>
              </mc:Choice>
              <mc:Fallback>
                <p:oleObj name="think-cell Slide" r:id="rId14" imgW="286" imgH="286" progId="TCLayout.ActiveDocument.1">
                  <p:embed/>
                  <p:pic>
                    <p:nvPicPr>
                      <p:cNvPr id="36" name="Object 35" hidden="1">
                        <a:extLst>
                          <a:ext uri="{FF2B5EF4-FFF2-40B4-BE49-F238E27FC236}">
                            <a16:creationId xmlns:a16="http://schemas.microsoft.com/office/drawing/2014/main" id="{3D073FFE-76B5-4169-9F66-D0F0C62DC26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394657A-B545-41E2-839C-2A546A1846FA}"/>
              </a:ext>
            </a:extLst>
          </p:cNvPr>
          <p:cNvSpPr txBox="1"/>
          <p:nvPr/>
        </p:nvSpPr>
        <p:spPr>
          <a:xfrm>
            <a:off x="630000" y="3849446"/>
            <a:ext cx="1335334" cy="1806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Citations:</a:t>
            </a:r>
          </a:p>
        </p:txBody>
      </p:sp>
    </p:spTree>
    <p:extLst>
      <p:ext uri="{BB962C8B-B14F-4D97-AF65-F5344CB8AC3E}">
        <p14:creationId xmlns:p14="http://schemas.microsoft.com/office/powerpoint/2010/main" val="1813059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254977"/>
            <a:ext cx="10883730" cy="4647426"/>
          </a:xfrm>
          <a:prstGeom prst="rect">
            <a:avLst/>
          </a:prstGeom>
        </p:spPr>
        <p:txBody>
          <a:bodyPr wrap="square">
            <a:spAutoFit/>
          </a:bodyPr>
          <a:lstStyle/>
          <a:p>
            <a:r>
              <a:rPr lang="en-US" sz="4000" u="sng" dirty="0" smtClean="0">
                <a:solidFill>
                  <a:schemeClr val="accent2">
                    <a:lumMod val="75000"/>
                    <a:lumOff val="25000"/>
                  </a:schemeClr>
                </a:solidFill>
                <a:latin typeface="+mj-lt"/>
              </a:rPr>
              <a:t>ESSER Funds Expenditures</a:t>
            </a:r>
            <a:r>
              <a:rPr lang="en-US" sz="3600" dirty="0" smtClean="0">
                <a:solidFill>
                  <a:schemeClr val="accent2">
                    <a:lumMod val="75000"/>
                    <a:lumOff val="25000"/>
                  </a:schemeClr>
                </a:solidFill>
                <a:latin typeface="+mj-lt"/>
              </a:rPr>
              <a:t/>
            </a:r>
            <a:br>
              <a:rPr lang="en-US" sz="3600" dirty="0" smtClean="0">
                <a:solidFill>
                  <a:schemeClr val="accent2">
                    <a:lumMod val="75000"/>
                    <a:lumOff val="25000"/>
                  </a:schemeClr>
                </a:solidFill>
                <a:latin typeface="+mj-lt"/>
              </a:rPr>
            </a:br>
            <a:endParaRPr lang="en-US" sz="3200" dirty="0" smtClean="0">
              <a:solidFill>
                <a:schemeClr val="accent2">
                  <a:lumMod val="75000"/>
                  <a:lumOff val="25000"/>
                </a:schemeClr>
              </a:solidFill>
              <a:latin typeface="+mj-lt"/>
              <a:ea typeface="Arial Unicode MS" panose="020B0604020202020204" pitchFamily="34" charset="-128"/>
            </a:endParaRPr>
          </a:p>
          <a:p>
            <a:r>
              <a:rPr lang="en-US" altLang="en-US" sz="3200" i="1" dirty="0" smtClean="0">
                <a:solidFill>
                  <a:schemeClr val="accent2">
                    <a:lumMod val="75000"/>
                    <a:lumOff val="25000"/>
                  </a:schemeClr>
                </a:solidFill>
                <a:latin typeface="+mj-lt"/>
                <a:ea typeface="Arial Unicode MS" panose="020B0604020202020204" pitchFamily="34" charset="-128"/>
              </a:rPr>
              <a:t>Requesting Funds -  Timeline</a:t>
            </a:r>
          </a:p>
          <a:p>
            <a:endParaRPr lang="en-US" altLang="en-US" sz="3200" i="1" dirty="0" smtClean="0">
              <a:solidFill>
                <a:schemeClr val="accent2">
                  <a:lumMod val="75000"/>
                  <a:lumOff val="25000"/>
                </a:schemeClr>
              </a:solidFill>
              <a:latin typeface="+mj-lt"/>
              <a:ea typeface="Arial Unicode MS" panose="020B0604020202020204" pitchFamily="34" charset="-128"/>
            </a:endParaRPr>
          </a:p>
          <a:p>
            <a:endParaRPr lang="en-US" altLang="en-US" sz="3200" i="1" dirty="0" smtClean="0">
              <a:solidFill>
                <a:schemeClr val="accent2">
                  <a:lumMod val="75000"/>
                  <a:lumOff val="25000"/>
                </a:schemeClr>
              </a:solidFill>
              <a:latin typeface="+mj-lt"/>
              <a:ea typeface="Arial Unicode MS" panose="020B0604020202020204" pitchFamily="34" charset="-128"/>
            </a:endParaRPr>
          </a:p>
          <a:p>
            <a:r>
              <a:rPr lang="en-US" altLang="en-US" sz="3200" i="1" dirty="0" smtClean="0">
                <a:solidFill>
                  <a:schemeClr val="accent2">
                    <a:lumMod val="75000"/>
                    <a:lumOff val="25000"/>
                  </a:schemeClr>
                </a:solidFill>
                <a:latin typeface="+mj-lt"/>
                <a:ea typeface="Arial Unicode MS" panose="020B0604020202020204" pitchFamily="34" charset="-128"/>
              </a:rPr>
              <a:t>Fiscal Year Crossover </a:t>
            </a:r>
          </a:p>
          <a:p>
            <a:endParaRPr lang="en-US" altLang="en-US" sz="3200" i="1" dirty="0" smtClean="0">
              <a:solidFill>
                <a:schemeClr val="accent2">
                  <a:lumMod val="75000"/>
                  <a:lumOff val="25000"/>
                </a:schemeClr>
              </a:solidFill>
              <a:latin typeface="+mj-lt"/>
              <a:ea typeface="Arial Unicode MS" panose="020B0604020202020204" pitchFamily="34" charset="-128"/>
            </a:endParaRPr>
          </a:p>
          <a:p>
            <a:endParaRPr lang="en-US" altLang="en-US" sz="3200" i="1" dirty="0">
              <a:solidFill>
                <a:schemeClr val="accent2">
                  <a:lumMod val="75000"/>
                  <a:lumOff val="25000"/>
                </a:schemeClr>
              </a:solidFill>
              <a:latin typeface="+mj-lt"/>
              <a:ea typeface="Arial Unicode MS" panose="020B0604020202020204" pitchFamily="34" charset="-128"/>
            </a:endParaRPr>
          </a:p>
          <a:p>
            <a:r>
              <a:rPr lang="en-US" altLang="en-US" sz="3200" i="1" dirty="0" smtClean="0">
                <a:solidFill>
                  <a:schemeClr val="accent2">
                    <a:lumMod val="75000"/>
                    <a:lumOff val="25000"/>
                  </a:schemeClr>
                </a:solidFill>
                <a:latin typeface="+mj-lt"/>
                <a:ea typeface="Arial Unicode MS" panose="020B0604020202020204" pitchFamily="34" charset="-128"/>
              </a:rPr>
              <a:t>Coding </a:t>
            </a:r>
            <a:r>
              <a:rPr lang="en-US" altLang="en-US" sz="3200" i="1" dirty="0" smtClean="0">
                <a:solidFill>
                  <a:schemeClr val="accent2">
                    <a:lumMod val="75000"/>
                    <a:lumOff val="25000"/>
                  </a:schemeClr>
                </a:solidFill>
                <a:latin typeface="+mj-lt"/>
                <a:ea typeface="Arial Unicode MS" panose="020B0604020202020204" pitchFamily="34" charset="-128"/>
              </a:rPr>
              <a:t>Accurately – Quarterly Reports</a:t>
            </a:r>
            <a:endParaRPr lang="en-US" altLang="en-US" sz="3200" i="1" dirty="0" smtClean="0">
              <a:solidFill>
                <a:schemeClr val="accent2">
                  <a:lumMod val="75000"/>
                  <a:lumOff val="25000"/>
                </a:schemeClr>
              </a:solidFill>
              <a:latin typeface="+mj-lt"/>
              <a:ea typeface="Arial Unicode MS" panose="020B0604020202020204" pitchFamily="34" charset="-128"/>
            </a:endParaRPr>
          </a:p>
        </p:txBody>
      </p:sp>
    </p:spTree>
    <p:extLst>
      <p:ext uri="{BB962C8B-B14F-4D97-AF65-F5344CB8AC3E}">
        <p14:creationId xmlns:p14="http://schemas.microsoft.com/office/powerpoint/2010/main" val="222376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254977"/>
            <a:ext cx="10883730" cy="5078313"/>
          </a:xfrm>
          <a:prstGeom prst="rect">
            <a:avLst/>
          </a:prstGeom>
        </p:spPr>
        <p:txBody>
          <a:bodyPr wrap="square">
            <a:spAutoFit/>
          </a:bodyPr>
          <a:lstStyle/>
          <a:p>
            <a:r>
              <a:rPr lang="en-US" sz="4000" u="sng" dirty="0" smtClean="0">
                <a:solidFill>
                  <a:schemeClr val="tx2">
                    <a:lumMod val="75000"/>
                    <a:lumOff val="25000"/>
                  </a:schemeClr>
                </a:solidFill>
                <a:latin typeface="+mj-lt"/>
              </a:rPr>
              <a:t>Capital Improvement &amp; Construction</a:t>
            </a:r>
            <a:r>
              <a:rPr lang="en-US" sz="3600" dirty="0" smtClean="0">
                <a:solidFill>
                  <a:schemeClr val="accent2">
                    <a:lumMod val="75000"/>
                    <a:lumOff val="25000"/>
                  </a:schemeClr>
                </a:solidFill>
                <a:latin typeface="+mj-lt"/>
              </a:rPr>
              <a:t/>
            </a:r>
            <a:br>
              <a:rPr lang="en-US" sz="3600" dirty="0" smtClean="0">
                <a:solidFill>
                  <a:schemeClr val="accent2">
                    <a:lumMod val="75000"/>
                    <a:lumOff val="25000"/>
                  </a:schemeClr>
                </a:solidFill>
                <a:latin typeface="+mj-lt"/>
              </a:rPr>
            </a:br>
            <a:endParaRPr lang="en-US" sz="3600" dirty="0">
              <a:solidFill>
                <a:schemeClr val="accent2">
                  <a:lumMod val="75000"/>
                  <a:lumOff val="25000"/>
                </a:schemeClr>
              </a:solidFill>
            </a:endParaRPr>
          </a:p>
          <a:p>
            <a:r>
              <a:rPr lang="en-US" sz="3600" i="1" dirty="0" smtClean="0">
                <a:solidFill>
                  <a:schemeClr val="accent2">
                    <a:lumMod val="75000"/>
                    <a:lumOff val="25000"/>
                  </a:schemeClr>
                </a:solidFill>
                <a:latin typeface="+mj-lt"/>
              </a:rPr>
              <a:t>Includes </a:t>
            </a:r>
            <a:r>
              <a:rPr lang="en-US" sz="3600" i="1" dirty="0">
                <a:solidFill>
                  <a:schemeClr val="accent2">
                    <a:lumMod val="75000"/>
                    <a:lumOff val="25000"/>
                  </a:schemeClr>
                </a:solidFill>
                <a:latin typeface="+mj-lt"/>
              </a:rPr>
              <a:t>HVAC</a:t>
            </a:r>
          </a:p>
          <a:p>
            <a:endParaRPr lang="en-US" sz="3600" i="1" dirty="0" smtClean="0">
              <a:solidFill>
                <a:schemeClr val="accent2">
                  <a:lumMod val="75000"/>
                  <a:lumOff val="25000"/>
                </a:schemeClr>
              </a:solidFill>
              <a:latin typeface="+mj-lt"/>
            </a:endParaRPr>
          </a:p>
          <a:p>
            <a:r>
              <a:rPr lang="en-US" sz="3600" i="1" dirty="0" smtClean="0">
                <a:solidFill>
                  <a:schemeClr val="accent2">
                    <a:lumMod val="75000"/>
                    <a:lumOff val="25000"/>
                  </a:schemeClr>
                </a:solidFill>
                <a:latin typeface="+mj-lt"/>
              </a:rPr>
              <a:t>State Bid Law Applies</a:t>
            </a:r>
          </a:p>
          <a:p>
            <a:endParaRPr lang="en-US" sz="3600" i="1" dirty="0" smtClean="0">
              <a:solidFill>
                <a:schemeClr val="accent2">
                  <a:lumMod val="75000"/>
                  <a:lumOff val="25000"/>
                </a:schemeClr>
              </a:solidFill>
              <a:latin typeface="+mj-lt"/>
            </a:endParaRPr>
          </a:p>
          <a:p>
            <a:r>
              <a:rPr lang="en-US" sz="3600" i="1" dirty="0" smtClean="0">
                <a:solidFill>
                  <a:schemeClr val="accent2">
                    <a:lumMod val="75000"/>
                    <a:lumOff val="25000"/>
                  </a:schemeClr>
                </a:solidFill>
                <a:latin typeface="+mj-lt"/>
                <a:ea typeface="Arial Unicode MS" panose="020B0604020202020204" pitchFamily="34" charset="-128"/>
              </a:rPr>
              <a:t>Application to KSDE</a:t>
            </a:r>
          </a:p>
          <a:p>
            <a:r>
              <a:rPr lang="en-US" sz="3600" i="1" dirty="0">
                <a:solidFill>
                  <a:schemeClr val="accent2">
                    <a:lumMod val="75000"/>
                    <a:lumOff val="25000"/>
                  </a:schemeClr>
                </a:solidFill>
                <a:latin typeface="+mj-lt"/>
                <a:ea typeface="Arial Unicode MS" panose="020B0604020202020204" pitchFamily="34" charset="-128"/>
              </a:rPr>
              <a:t>	</a:t>
            </a:r>
            <a:r>
              <a:rPr lang="en-US" sz="3600" i="1" dirty="0" smtClean="0">
                <a:solidFill>
                  <a:schemeClr val="accent2">
                    <a:lumMod val="75000"/>
                    <a:lumOff val="25000"/>
                  </a:schemeClr>
                </a:solidFill>
                <a:latin typeface="+mj-lt"/>
                <a:ea typeface="Arial Unicode MS" panose="020B0604020202020204" pitchFamily="34" charset="-128"/>
              </a:rPr>
              <a:t>Does not have to be sent with ESSER II App</a:t>
            </a:r>
            <a:endParaRPr lang="en-US" sz="3200" i="1" dirty="0">
              <a:solidFill>
                <a:schemeClr val="accent2">
                  <a:lumMod val="75000"/>
                  <a:lumOff val="25000"/>
                </a:schemeClr>
              </a:solidFill>
              <a:latin typeface="+mj-lt"/>
              <a:ea typeface="Arial Unicode MS" panose="020B0604020202020204" pitchFamily="34" charset="-128"/>
            </a:endParaRPr>
          </a:p>
          <a:p>
            <a:endParaRPr lang="en-US" sz="3200" i="1" dirty="0">
              <a:solidFill>
                <a:schemeClr val="accent2">
                  <a:lumMod val="75000"/>
                  <a:lumOff val="25000"/>
                </a:schemeClr>
              </a:solidFill>
              <a:latin typeface="+mj-lt"/>
            </a:endParaRPr>
          </a:p>
        </p:txBody>
      </p:sp>
    </p:spTree>
    <p:extLst>
      <p:ext uri="{BB962C8B-B14F-4D97-AF65-F5344CB8AC3E}">
        <p14:creationId xmlns:p14="http://schemas.microsoft.com/office/powerpoint/2010/main" val="2481620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254977"/>
            <a:ext cx="10883730" cy="5509200"/>
          </a:xfrm>
          <a:prstGeom prst="rect">
            <a:avLst/>
          </a:prstGeom>
        </p:spPr>
        <p:txBody>
          <a:bodyPr wrap="square">
            <a:spAutoFit/>
          </a:bodyPr>
          <a:lstStyle/>
          <a:p>
            <a:r>
              <a:rPr lang="en-US" sz="4000" u="sng" dirty="0" smtClean="0">
                <a:solidFill>
                  <a:schemeClr val="accent2">
                    <a:lumMod val="75000"/>
                    <a:lumOff val="25000"/>
                  </a:schemeClr>
                </a:solidFill>
                <a:latin typeface="+mj-lt"/>
              </a:rPr>
              <a:t>Household Economic Survey</a:t>
            </a:r>
            <a:r>
              <a:rPr lang="en-US" sz="3600" dirty="0" smtClean="0">
                <a:solidFill>
                  <a:schemeClr val="accent2">
                    <a:lumMod val="75000"/>
                    <a:lumOff val="25000"/>
                  </a:schemeClr>
                </a:solidFill>
                <a:latin typeface="+mj-lt"/>
              </a:rPr>
              <a:t/>
            </a:r>
            <a:br>
              <a:rPr lang="en-US" sz="3600" dirty="0" smtClean="0">
                <a:solidFill>
                  <a:schemeClr val="accent2">
                    <a:lumMod val="75000"/>
                    <a:lumOff val="25000"/>
                  </a:schemeClr>
                </a:solidFill>
                <a:latin typeface="+mj-lt"/>
              </a:rPr>
            </a:br>
            <a:endParaRPr lang="en-US" altLang="en-US" sz="3200" dirty="0" smtClean="0">
              <a:solidFill>
                <a:schemeClr val="accent2">
                  <a:lumMod val="75000"/>
                  <a:lumOff val="25000"/>
                </a:schemeClr>
              </a:solidFill>
              <a:latin typeface="+mj-lt"/>
              <a:ea typeface="Arial Unicode MS" panose="020B0604020202020204" pitchFamily="34" charset="-128"/>
            </a:endParaRPr>
          </a:p>
          <a:p>
            <a:r>
              <a:rPr lang="en-US" sz="2800" i="1" dirty="0" smtClean="0">
                <a:solidFill>
                  <a:schemeClr val="accent2">
                    <a:lumMod val="75000"/>
                    <a:lumOff val="25000"/>
                  </a:schemeClr>
                </a:solidFill>
                <a:latin typeface="+mj-lt"/>
              </a:rPr>
              <a:t>Everybody eats free!!</a:t>
            </a:r>
          </a:p>
          <a:p>
            <a:r>
              <a:rPr lang="en-US" sz="2800" i="1" dirty="0" smtClean="0">
                <a:solidFill>
                  <a:schemeClr val="accent2">
                    <a:lumMod val="75000"/>
                    <a:lumOff val="25000"/>
                  </a:schemeClr>
                </a:solidFill>
                <a:latin typeface="+mj-lt"/>
              </a:rPr>
              <a:t>	No USDA Form</a:t>
            </a:r>
          </a:p>
          <a:p>
            <a:endParaRPr lang="en-US" sz="2800" i="1" dirty="0" smtClean="0">
              <a:solidFill>
                <a:schemeClr val="accent2">
                  <a:lumMod val="75000"/>
                  <a:lumOff val="25000"/>
                </a:schemeClr>
              </a:solidFill>
              <a:latin typeface="+mj-lt"/>
            </a:endParaRPr>
          </a:p>
          <a:p>
            <a:r>
              <a:rPr lang="en-US" sz="2800" i="1" dirty="0" smtClean="0">
                <a:solidFill>
                  <a:schemeClr val="accent2">
                    <a:lumMod val="75000"/>
                    <a:lumOff val="25000"/>
                  </a:schemeClr>
                </a:solidFill>
                <a:latin typeface="+mj-lt"/>
              </a:rPr>
              <a:t>Maintain Prior Practices</a:t>
            </a:r>
            <a:endParaRPr lang="en-US" sz="2800" i="1" dirty="0">
              <a:solidFill>
                <a:schemeClr val="accent2">
                  <a:lumMod val="75000"/>
                  <a:lumOff val="25000"/>
                </a:schemeClr>
              </a:solidFill>
              <a:latin typeface="+mj-lt"/>
            </a:endParaRPr>
          </a:p>
          <a:p>
            <a:endParaRPr lang="en-US" sz="2800" i="1" dirty="0">
              <a:solidFill>
                <a:schemeClr val="accent2">
                  <a:lumMod val="75000"/>
                  <a:lumOff val="25000"/>
                </a:schemeClr>
              </a:solidFill>
              <a:latin typeface="+mj-lt"/>
            </a:endParaRPr>
          </a:p>
          <a:p>
            <a:r>
              <a:rPr lang="en-US" sz="2800" i="1" dirty="0" smtClean="0">
                <a:solidFill>
                  <a:schemeClr val="accent2">
                    <a:lumMod val="75000"/>
                    <a:lumOff val="25000"/>
                  </a:schemeClr>
                </a:solidFill>
                <a:latin typeface="+mj-lt"/>
              </a:rPr>
              <a:t>“Don’t Modify the HES Form”</a:t>
            </a:r>
          </a:p>
          <a:p>
            <a:r>
              <a:rPr lang="en-US" sz="2800" i="1" dirty="0">
                <a:solidFill>
                  <a:schemeClr val="accent2">
                    <a:lumMod val="75000"/>
                    <a:lumOff val="25000"/>
                  </a:schemeClr>
                </a:solidFill>
                <a:latin typeface="+mj-lt"/>
              </a:rPr>
              <a:t>	</a:t>
            </a:r>
            <a:r>
              <a:rPr lang="en-US" sz="2800" i="1" dirty="0" smtClean="0">
                <a:solidFill>
                  <a:schemeClr val="accent2">
                    <a:lumMod val="75000"/>
                    <a:lumOff val="25000"/>
                  </a:schemeClr>
                </a:solidFill>
                <a:latin typeface="+mj-lt"/>
              </a:rPr>
              <a:t>Electronic </a:t>
            </a:r>
            <a:r>
              <a:rPr lang="en-US" sz="2800" i="1" dirty="0" smtClean="0">
                <a:solidFill>
                  <a:schemeClr val="accent2">
                    <a:lumMod val="75000"/>
                    <a:lumOff val="25000"/>
                  </a:schemeClr>
                </a:solidFill>
                <a:latin typeface="+mj-lt"/>
              </a:rPr>
              <a:t>Version OK</a:t>
            </a:r>
            <a:endParaRPr lang="en-US" sz="2800" i="1" dirty="0" smtClean="0">
              <a:solidFill>
                <a:schemeClr val="accent2">
                  <a:lumMod val="75000"/>
                  <a:lumOff val="25000"/>
                </a:schemeClr>
              </a:solidFill>
              <a:latin typeface="+mj-lt"/>
            </a:endParaRPr>
          </a:p>
          <a:p>
            <a:r>
              <a:rPr lang="en-US" sz="2800" i="1" dirty="0">
                <a:solidFill>
                  <a:schemeClr val="accent2">
                    <a:lumMod val="75000"/>
                    <a:lumOff val="25000"/>
                  </a:schemeClr>
                </a:solidFill>
                <a:latin typeface="+mj-lt"/>
              </a:rPr>
              <a:t>	</a:t>
            </a:r>
            <a:r>
              <a:rPr lang="en-US" sz="2800" i="1" dirty="0" smtClean="0">
                <a:solidFill>
                  <a:schemeClr val="accent2">
                    <a:lumMod val="75000"/>
                    <a:lumOff val="25000"/>
                  </a:schemeClr>
                </a:solidFill>
                <a:latin typeface="+mj-lt"/>
              </a:rPr>
              <a:t>Google </a:t>
            </a:r>
            <a:r>
              <a:rPr lang="en-US" sz="2800" i="1" dirty="0" smtClean="0">
                <a:solidFill>
                  <a:schemeClr val="accent2">
                    <a:lumMod val="75000"/>
                    <a:lumOff val="25000"/>
                  </a:schemeClr>
                </a:solidFill>
                <a:latin typeface="+mj-lt"/>
              </a:rPr>
              <a:t>Docs OK</a:t>
            </a:r>
            <a:endParaRPr lang="en-US" sz="2800" i="1" dirty="0" smtClean="0">
              <a:solidFill>
                <a:schemeClr val="accent2">
                  <a:lumMod val="75000"/>
                  <a:lumOff val="25000"/>
                </a:schemeClr>
              </a:solidFill>
              <a:latin typeface="+mj-lt"/>
            </a:endParaRPr>
          </a:p>
          <a:p>
            <a:endParaRPr lang="en-US" sz="2800" i="1" dirty="0">
              <a:solidFill>
                <a:schemeClr val="accent2">
                  <a:lumMod val="75000"/>
                  <a:lumOff val="25000"/>
                </a:schemeClr>
              </a:solidFill>
              <a:latin typeface="+mj-lt"/>
            </a:endParaRPr>
          </a:p>
          <a:p>
            <a:endParaRPr lang="en-US" sz="2800" i="1" dirty="0">
              <a:solidFill>
                <a:schemeClr val="accent2">
                  <a:lumMod val="75000"/>
                  <a:lumOff val="25000"/>
                </a:schemeClr>
              </a:solidFill>
              <a:latin typeface="+mj-lt"/>
            </a:endParaRPr>
          </a:p>
        </p:txBody>
      </p:sp>
    </p:spTree>
    <p:extLst>
      <p:ext uri="{BB962C8B-B14F-4D97-AF65-F5344CB8AC3E}">
        <p14:creationId xmlns:p14="http://schemas.microsoft.com/office/powerpoint/2010/main" val="974123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254977"/>
            <a:ext cx="10883730" cy="4585871"/>
          </a:xfrm>
          <a:prstGeom prst="rect">
            <a:avLst/>
          </a:prstGeom>
        </p:spPr>
        <p:txBody>
          <a:bodyPr wrap="square">
            <a:spAutoFit/>
          </a:bodyPr>
          <a:lstStyle/>
          <a:p>
            <a:r>
              <a:rPr lang="en-US" sz="4000" u="sng" dirty="0" smtClean="0">
                <a:solidFill>
                  <a:schemeClr val="accent2">
                    <a:lumMod val="75000"/>
                    <a:lumOff val="25000"/>
                  </a:schemeClr>
                </a:solidFill>
                <a:latin typeface="+mj-lt"/>
              </a:rPr>
              <a:t>Household Economic Survey</a:t>
            </a:r>
            <a:r>
              <a:rPr lang="en-US" sz="3600" dirty="0" smtClean="0">
                <a:solidFill>
                  <a:schemeClr val="accent2">
                    <a:lumMod val="75000"/>
                    <a:lumOff val="25000"/>
                  </a:schemeClr>
                </a:solidFill>
                <a:latin typeface="+mj-lt"/>
              </a:rPr>
              <a:t/>
            </a:r>
            <a:br>
              <a:rPr lang="en-US" sz="3600" dirty="0" smtClean="0">
                <a:solidFill>
                  <a:schemeClr val="accent2">
                    <a:lumMod val="75000"/>
                    <a:lumOff val="25000"/>
                  </a:schemeClr>
                </a:solidFill>
                <a:latin typeface="+mj-lt"/>
              </a:rPr>
            </a:br>
            <a:endParaRPr lang="en-US" sz="2800" i="1" dirty="0">
              <a:solidFill>
                <a:schemeClr val="accent2">
                  <a:lumMod val="75000"/>
                  <a:lumOff val="25000"/>
                </a:schemeClr>
              </a:solidFill>
              <a:latin typeface="+mj-lt"/>
            </a:endParaRPr>
          </a:p>
          <a:p>
            <a:r>
              <a:rPr lang="en-US" sz="2800" i="1" dirty="0">
                <a:solidFill>
                  <a:schemeClr val="accent2">
                    <a:lumMod val="75000"/>
                    <a:lumOff val="25000"/>
                  </a:schemeClr>
                </a:solidFill>
                <a:latin typeface="+mj-lt"/>
              </a:rPr>
              <a:t>Consent for </a:t>
            </a:r>
            <a:r>
              <a:rPr lang="en-US" sz="2800" i="1" dirty="0" smtClean="0">
                <a:solidFill>
                  <a:schemeClr val="accent2">
                    <a:lumMod val="75000"/>
                    <a:lumOff val="25000"/>
                  </a:schemeClr>
                </a:solidFill>
                <a:latin typeface="+mj-lt"/>
              </a:rPr>
              <a:t>Disclosure Form</a:t>
            </a:r>
            <a:endParaRPr lang="en-US" sz="2800" i="1" dirty="0">
              <a:solidFill>
                <a:schemeClr val="accent2">
                  <a:lumMod val="75000"/>
                  <a:lumOff val="25000"/>
                </a:schemeClr>
              </a:solidFill>
              <a:latin typeface="+mj-lt"/>
            </a:endParaRPr>
          </a:p>
          <a:p>
            <a:endParaRPr lang="en-US" sz="2800" i="1" dirty="0" smtClean="0">
              <a:solidFill>
                <a:schemeClr val="accent2">
                  <a:lumMod val="75000"/>
                  <a:lumOff val="25000"/>
                </a:schemeClr>
              </a:solidFill>
              <a:latin typeface="+mj-lt"/>
            </a:endParaRPr>
          </a:p>
          <a:p>
            <a:r>
              <a:rPr lang="en-US" sz="2800" i="1" dirty="0" smtClean="0">
                <a:solidFill>
                  <a:schemeClr val="accent2">
                    <a:lumMod val="75000"/>
                    <a:lumOff val="25000"/>
                  </a:schemeClr>
                </a:solidFill>
                <a:latin typeface="+mj-lt"/>
              </a:rPr>
              <a:t>Verification</a:t>
            </a:r>
          </a:p>
          <a:p>
            <a:r>
              <a:rPr lang="en-US" sz="2800" i="1" dirty="0">
                <a:solidFill>
                  <a:schemeClr val="accent2">
                    <a:lumMod val="75000"/>
                    <a:lumOff val="25000"/>
                  </a:schemeClr>
                </a:solidFill>
                <a:latin typeface="+mj-lt"/>
              </a:rPr>
              <a:t>	</a:t>
            </a:r>
            <a:r>
              <a:rPr lang="en-US" sz="2800" i="1" dirty="0" smtClean="0">
                <a:solidFill>
                  <a:schemeClr val="accent2">
                    <a:lumMod val="75000"/>
                    <a:lumOff val="25000"/>
                  </a:schemeClr>
                </a:solidFill>
                <a:latin typeface="+mj-lt"/>
              </a:rPr>
              <a:t>As usual</a:t>
            </a:r>
          </a:p>
          <a:p>
            <a:endParaRPr lang="en-US" sz="2800" i="1" dirty="0">
              <a:solidFill>
                <a:schemeClr val="accent2">
                  <a:lumMod val="75000"/>
                  <a:lumOff val="25000"/>
                </a:schemeClr>
              </a:solidFill>
              <a:latin typeface="+mj-lt"/>
            </a:endParaRPr>
          </a:p>
          <a:p>
            <a:r>
              <a:rPr lang="en-US" sz="2800" i="1" dirty="0" smtClean="0">
                <a:solidFill>
                  <a:schemeClr val="accent2">
                    <a:lumMod val="75000"/>
                    <a:lumOff val="25000"/>
                  </a:schemeClr>
                </a:solidFill>
                <a:latin typeface="+mj-lt"/>
              </a:rPr>
              <a:t>Paying Food Service Employees</a:t>
            </a:r>
          </a:p>
          <a:p>
            <a:r>
              <a:rPr lang="en-US" sz="2800" i="1" dirty="0">
                <a:solidFill>
                  <a:schemeClr val="accent2">
                    <a:lumMod val="75000"/>
                    <a:lumOff val="25000"/>
                  </a:schemeClr>
                </a:solidFill>
                <a:latin typeface="+mj-lt"/>
              </a:rPr>
              <a:t>	</a:t>
            </a:r>
            <a:r>
              <a:rPr lang="en-US" sz="2800" i="1" dirty="0" smtClean="0">
                <a:solidFill>
                  <a:schemeClr val="accent2">
                    <a:lumMod val="75000"/>
                    <a:lumOff val="25000"/>
                  </a:schemeClr>
                </a:solidFill>
                <a:latin typeface="+mj-lt"/>
              </a:rPr>
              <a:t>Not from food service fund</a:t>
            </a:r>
          </a:p>
          <a:p>
            <a:r>
              <a:rPr lang="en-US" sz="2800" i="1" dirty="0">
                <a:solidFill>
                  <a:schemeClr val="accent2">
                    <a:lumMod val="75000"/>
                    <a:lumOff val="25000"/>
                  </a:schemeClr>
                </a:solidFill>
                <a:latin typeface="+mj-lt"/>
              </a:rPr>
              <a:t>	</a:t>
            </a:r>
            <a:r>
              <a:rPr lang="en-US" sz="2800" i="1" dirty="0" smtClean="0">
                <a:solidFill>
                  <a:schemeClr val="accent2">
                    <a:lumMod val="75000"/>
                    <a:lumOff val="25000"/>
                  </a:schemeClr>
                </a:solidFill>
                <a:latin typeface="+mj-lt"/>
              </a:rPr>
              <a:t>May use ESSER funds</a:t>
            </a:r>
            <a:endParaRPr lang="en-US" sz="2800" i="1" dirty="0">
              <a:solidFill>
                <a:schemeClr val="accent2">
                  <a:lumMod val="75000"/>
                  <a:lumOff val="25000"/>
                </a:schemeClr>
              </a:solidFill>
              <a:latin typeface="+mj-lt"/>
            </a:endParaRPr>
          </a:p>
        </p:txBody>
      </p:sp>
    </p:spTree>
    <p:extLst>
      <p:ext uri="{BB962C8B-B14F-4D97-AF65-F5344CB8AC3E}">
        <p14:creationId xmlns:p14="http://schemas.microsoft.com/office/powerpoint/2010/main" val="761863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366" y="679269"/>
            <a:ext cx="8645434" cy="5259977"/>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710" y="95794"/>
            <a:ext cx="7080068" cy="6069875"/>
          </a:xfrm>
          <a:prstGeom prst="rect">
            <a:avLst/>
          </a:prstGeom>
        </p:spPr>
      </p:pic>
    </p:spTree>
    <p:extLst>
      <p:ext uri="{BB962C8B-B14F-4D97-AF65-F5344CB8AC3E}">
        <p14:creationId xmlns:p14="http://schemas.microsoft.com/office/powerpoint/2010/main" val="357519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rPr>
              <a:t>SB 40</a:t>
            </a:r>
          </a:p>
        </p:txBody>
      </p:sp>
      <p:sp>
        <p:nvSpPr>
          <p:cNvPr id="3" name="Content Placeholder 2"/>
          <p:cNvSpPr>
            <a:spLocks noGrp="1"/>
          </p:cNvSpPr>
          <p:nvPr>
            <p:ph idx="1"/>
          </p:nvPr>
        </p:nvSpPr>
        <p:spPr>
          <a:xfrm>
            <a:off x="406400" y="990601"/>
            <a:ext cx="10261601" cy="5135564"/>
          </a:xfrm>
        </p:spPr>
        <p:txBody>
          <a:bodyPr/>
          <a:lstStyle/>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Only Local Board makes Policy for COVID</a:t>
            </a: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Aggrieved Employee, Student, or Parent may request Hearing with Board.  </a:t>
            </a: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Must be held in 72 hours.  Decision within 7 days.</a:t>
            </a: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Same for Civil Suit with District Court</a:t>
            </a:r>
            <a:endPar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8436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rPr>
              <a:t>SB 86</a:t>
            </a:r>
          </a:p>
        </p:txBody>
      </p:sp>
      <p:sp>
        <p:nvSpPr>
          <p:cNvPr id="3" name="Content Placeholder 2"/>
          <p:cNvSpPr>
            <a:spLocks noGrp="1"/>
          </p:cNvSpPr>
          <p:nvPr>
            <p:ph idx="1"/>
          </p:nvPr>
        </p:nvSpPr>
        <p:spPr>
          <a:xfrm>
            <a:off x="406400" y="990601"/>
            <a:ext cx="10261601" cy="5135564"/>
          </a:xfrm>
        </p:spPr>
        <p:txBody>
          <a:bodyPr/>
          <a:lstStyle/>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Extraordinary Utility Costs Loan Program</a:t>
            </a:r>
          </a:p>
          <a:p>
            <a:pPr lvl="1"/>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Feb. 2021 Weather Event Natural Gas Costs</a:t>
            </a:r>
          </a:p>
          <a:p>
            <a:pPr lvl="1"/>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Low Interest Loan</a:t>
            </a:r>
          </a:p>
          <a:p>
            <a:pPr lvl="1"/>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Apply now with State Treasurer</a:t>
            </a:r>
          </a:p>
          <a:p>
            <a:pPr lvl="1"/>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Funds Available June 1.</a:t>
            </a:r>
          </a:p>
        </p:txBody>
      </p:sp>
    </p:spTree>
    <p:extLst>
      <p:ext uri="{BB962C8B-B14F-4D97-AF65-F5344CB8AC3E}">
        <p14:creationId xmlns:p14="http://schemas.microsoft.com/office/powerpoint/2010/main" val="171461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5314"/>
            <a:ext cx="5393061" cy="74645"/>
          </a:xfrm>
        </p:spPr>
        <p:txBody>
          <a:bodyPr>
            <a:noAutofit/>
          </a:bodyPr>
          <a:lstStyle/>
          <a:p>
            <a:endPar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990601"/>
            <a:ext cx="10261601" cy="5135564"/>
          </a:xfrm>
        </p:spPr>
        <p:txBody>
          <a:bodyPr/>
          <a:lstStyle/>
          <a:p>
            <a:pPr marL="0" indent="0">
              <a:buNone/>
            </a:pPr>
            <a:r>
              <a:rPr lang="en-US" sz="48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HB 2049</a:t>
            </a:r>
          </a:p>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Public entity may not charge fee for LPA records request.</a:t>
            </a:r>
          </a:p>
          <a:p>
            <a:pPr marL="0" indent="0">
              <a:buNone/>
            </a:pPr>
            <a:endPar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rPr>
              <a:t>HB 2405</a:t>
            </a:r>
          </a:p>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$500 million bonds for KPERS Unfunded Actuarial Pension Liability</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96982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60422"/>
            <a:ext cx="9115975" cy="830179"/>
          </a:xfrm>
        </p:spPr>
        <p:txBody>
          <a:bodyPr>
            <a:noAutofit/>
          </a:bodyPr>
          <a:lstStyle/>
          <a:p>
            <a:r>
              <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rPr>
              <a:t>HB 2119 - SB 175 - </a:t>
            </a:r>
            <a:r>
              <a:rPr lang="en-US" sz="4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HB 2134</a:t>
            </a:r>
            <a:endPar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990601"/>
            <a:ext cx="10261601" cy="5135564"/>
          </a:xfrm>
        </p:spPr>
        <p:txBody>
          <a:bodyPr>
            <a:normAutofit/>
          </a:bodyPr>
          <a:lstStyle/>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Governor’s Recommended Budget (Gannon)</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TCLISSP Expansion</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Forbids Remote Learning with Exceptions</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Directs At-Risk Funds</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HDAR expires 7/1/2024</a:t>
            </a:r>
          </a:p>
          <a:p>
            <a:r>
              <a:rPr lang="en-US" i="1" dirty="0">
                <a:solidFill>
                  <a:srgbClr val="0070C0"/>
                </a:solidFill>
                <a:latin typeface="Open Sans" panose="020B0606030504020204" pitchFamily="34" charset="0"/>
                <a:ea typeface="Open Sans" panose="020B0606030504020204" pitchFamily="34" charset="0"/>
                <a:cs typeface="Open Sans" panose="020B0606030504020204" pitchFamily="34" charset="0"/>
              </a:rPr>
              <a:t>Use of ESSER </a:t>
            </a:r>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Funds</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May Pay Tuition for Concurrent Enrollment</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Must Conduct Building Needs Assessment</a:t>
            </a:r>
          </a:p>
        </p:txBody>
      </p:sp>
    </p:spTree>
    <p:extLst>
      <p:ext uri="{BB962C8B-B14F-4D97-AF65-F5344CB8AC3E}">
        <p14:creationId xmlns:p14="http://schemas.microsoft.com/office/powerpoint/2010/main" val="1722224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E4C62DFC-F8C2-C14B-9C99-39A60535A22F}"/>
              </a:ext>
            </a:extLst>
          </p:cNvPr>
          <p:cNvSpPr/>
          <p:nvPr/>
        </p:nvSpPr>
        <p:spPr>
          <a:xfrm>
            <a:off x="10358466" y="3571313"/>
            <a:ext cx="1452527" cy="241223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dirty="0">
              <a:solidFill>
                <a:srgbClr val="FFFFFF"/>
              </a:solidFill>
              <a:latin typeface="Open Sans"/>
            </a:endParaRPr>
          </a:p>
        </p:txBody>
      </p:sp>
      <p:sp>
        <p:nvSpPr>
          <p:cNvPr id="74" name="Rectangle 73">
            <a:extLst>
              <a:ext uri="{FF2B5EF4-FFF2-40B4-BE49-F238E27FC236}">
                <a16:creationId xmlns:a16="http://schemas.microsoft.com/office/drawing/2014/main" id="{3EC44CD2-83D8-BB41-94EA-76E920069D03}"/>
              </a:ext>
            </a:extLst>
          </p:cNvPr>
          <p:cNvSpPr/>
          <p:nvPr/>
        </p:nvSpPr>
        <p:spPr>
          <a:xfrm>
            <a:off x="6259014" y="3590576"/>
            <a:ext cx="2088204"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dirty="0">
              <a:solidFill>
                <a:srgbClr val="FFFFFF"/>
              </a:solidFill>
              <a:latin typeface="Open Sans"/>
            </a:endParaRPr>
          </a:p>
        </p:txBody>
      </p:sp>
      <p:sp>
        <p:nvSpPr>
          <p:cNvPr id="75" name="Rectangle 74">
            <a:extLst>
              <a:ext uri="{FF2B5EF4-FFF2-40B4-BE49-F238E27FC236}">
                <a16:creationId xmlns:a16="http://schemas.microsoft.com/office/drawing/2014/main" id="{25FC778D-C5A3-314C-81FD-929E65D58EDB}"/>
              </a:ext>
            </a:extLst>
          </p:cNvPr>
          <p:cNvSpPr/>
          <p:nvPr/>
        </p:nvSpPr>
        <p:spPr>
          <a:xfrm>
            <a:off x="8676167" y="3571313"/>
            <a:ext cx="1605155" cy="241223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dirty="0">
              <a:solidFill>
                <a:srgbClr val="FFFFFF"/>
              </a:solidFill>
              <a:latin typeface="Open Sans"/>
            </a:endParaRPr>
          </a:p>
        </p:txBody>
      </p:sp>
      <p:sp>
        <p:nvSpPr>
          <p:cNvPr id="72" name="Rectangle 71">
            <a:extLst>
              <a:ext uri="{FF2B5EF4-FFF2-40B4-BE49-F238E27FC236}">
                <a16:creationId xmlns:a16="http://schemas.microsoft.com/office/drawing/2014/main" id="{4739F06A-9D59-DC47-ADFE-020C89158D5B}"/>
              </a:ext>
            </a:extLst>
          </p:cNvPr>
          <p:cNvSpPr/>
          <p:nvPr/>
        </p:nvSpPr>
        <p:spPr>
          <a:xfrm>
            <a:off x="1863533" y="3590576"/>
            <a:ext cx="2045548"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dirty="0">
              <a:solidFill>
                <a:srgbClr val="FFFFFF"/>
              </a:solidFill>
              <a:latin typeface="Open Sans"/>
            </a:endParaRPr>
          </a:p>
        </p:txBody>
      </p:sp>
      <p:graphicFrame>
        <p:nvGraphicFramePr>
          <p:cNvPr id="4" name="Object 3" hidden="1">
            <a:extLst>
              <a:ext uri="{FF2B5EF4-FFF2-40B4-BE49-F238E27FC236}">
                <a16:creationId xmlns:a16="http://schemas.microsoft.com/office/drawing/2014/main" id="{9096827F-6CE7-4CE3-8C7B-F02EE2004F92}"/>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77" name="think-cell Slide" r:id="rId6" imgW="592" imgH="595" progId="TCLayout.ActiveDocument.1">
                  <p:embed/>
                </p:oleObj>
              </mc:Choice>
              <mc:Fallback>
                <p:oleObj name="think-cell Slide" r:id="rId6" imgW="592" imgH="595" progId="TCLayout.ActiveDocument.1">
                  <p:embed/>
                  <p:pic>
                    <p:nvPicPr>
                      <p:cNvPr id="4" name="Object 3" hidden="1">
                        <a:extLst>
                          <a:ext uri="{FF2B5EF4-FFF2-40B4-BE49-F238E27FC236}">
                            <a16:creationId xmlns:a16="http://schemas.microsoft.com/office/drawing/2014/main" id="{9096827F-6CE7-4CE3-8C7B-F02EE2004F92}"/>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FF2622-D1F1-4F4A-A7F9-41161C8C2FBB}"/>
              </a:ext>
            </a:extLst>
          </p:cNvPr>
          <p:cNvSpPr/>
          <p:nvPr>
            <p:custDataLst>
              <p:tags r:id="rId3"/>
            </p:custDataLst>
          </p:nvPr>
        </p:nvSpPr>
        <p:spPr>
          <a:xfrm>
            <a:off x="1" y="1"/>
            <a:ext cx="158751" cy="158751"/>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77">
              <a:defRPr/>
            </a:pPr>
            <a:endParaRPr lang="en-US" sz="3200" dirty="0">
              <a:solidFill>
                <a:srgbClr val="FFFFFF"/>
              </a:solidFill>
              <a:latin typeface="Open Sans Semibold" panose="020B0706030804020204" pitchFamily="34" charset="0"/>
              <a:sym typeface="Open Sans Semibold" panose="020B0706030804020204" pitchFamily="34" charset="0"/>
            </a:endParaRPr>
          </a:p>
        </p:txBody>
      </p:sp>
      <p:sp>
        <p:nvSpPr>
          <p:cNvPr id="8" name="Rectangle 7">
            <a:extLst>
              <a:ext uri="{FF2B5EF4-FFF2-40B4-BE49-F238E27FC236}">
                <a16:creationId xmlns:a16="http://schemas.microsoft.com/office/drawing/2014/main" id="{F8136478-BAC4-42D0-8A01-B2AC72633526}"/>
              </a:ext>
            </a:extLst>
          </p:cNvPr>
          <p:cNvSpPr/>
          <p:nvPr/>
        </p:nvSpPr>
        <p:spPr>
          <a:xfrm>
            <a:off x="4034158" y="3598308"/>
            <a:ext cx="2099151"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dirty="0">
              <a:solidFill>
                <a:srgbClr val="FFFFFF"/>
              </a:solidFill>
              <a:latin typeface="Open Sans"/>
            </a:endParaRPr>
          </a:p>
        </p:txBody>
      </p:sp>
      <p:sp>
        <p:nvSpPr>
          <p:cNvPr id="2" name="Title 1">
            <a:extLst>
              <a:ext uri="{FF2B5EF4-FFF2-40B4-BE49-F238E27FC236}">
                <a16:creationId xmlns:a16="http://schemas.microsoft.com/office/drawing/2014/main" id="{BC1A3F3D-2BF9-407A-B1FF-552452A2F9CA}"/>
              </a:ext>
            </a:extLst>
          </p:cNvPr>
          <p:cNvSpPr>
            <a:spLocks noGrp="1"/>
          </p:cNvSpPr>
          <p:nvPr>
            <p:ph type="title"/>
          </p:nvPr>
        </p:nvSpPr>
        <p:spPr>
          <a:xfrm>
            <a:off x="534141" y="622911"/>
            <a:ext cx="11123721" cy="886397"/>
          </a:xfrm>
        </p:spPr>
        <p:txBody>
          <a:bodyPr>
            <a:normAutofit fontScale="90000"/>
          </a:bodyPr>
          <a:lstStyle/>
          <a:p>
            <a:r>
              <a:rPr lang="en-US" sz="3200" dirty="0"/>
              <a:t>Federal relief funds intended to further support LEAs and nonpublic schools in addressing these needs</a:t>
            </a:r>
          </a:p>
        </p:txBody>
      </p:sp>
      <p:sp>
        <p:nvSpPr>
          <p:cNvPr id="9" name="Rectangle 8">
            <a:extLst>
              <a:ext uri="{FF2B5EF4-FFF2-40B4-BE49-F238E27FC236}">
                <a16:creationId xmlns:a16="http://schemas.microsoft.com/office/drawing/2014/main" id="{477B5C43-9398-4E5B-AC2B-F6FE3B0821A7}"/>
              </a:ext>
            </a:extLst>
          </p:cNvPr>
          <p:cNvSpPr/>
          <p:nvPr/>
        </p:nvSpPr>
        <p:spPr>
          <a:xfrm>
            <a:off x="239698" y="2203610"/>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b="1" dirty="0">
                <a:solidFill>
                  <a:srgbClr val="12284C"/>
                </a:solidFill>
                <a:latin typeface="Open Sans"/>
              </a:rPr>
              <a:t>Description</a:t>
            </a:r>
          </a:p>
        </p:txBody>
      </p:sp>
      <p:sp>
        <p:nvSpPr>
          <p:cNvPr id="7" name="Rectangle 6">
            <a:extLst>
              <a:ext uri="{FF2B5EF4-FFF2-40B4-BE49-F238E27FC236}">
                <a16:creationId xmlns:a16="http://schemas.microsoft.com/office/drawing/2014/main" id="{C4BA1715-9065-4115-9AC4-A3AE17FC78A8}"/>
              </a:ext>
            </a:extLst>
          </p:cNvPr>
          <p:cNvSpPr/>
          <p:nvPr/>
        </p:nvSpPr>
        <p:spPr>
          <a:xfrm>
            <a:off x="239697" y="3015969"/>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b="1" dirty="0">
                <a:solidFill>
                  <a:srgbClr val="12284C"/>
                </a:solidFill>
                <a:latin typeface="Open Sans"/>
              </a:rPr>
              <a:t>Intended Use</a:t>
            </a:r>
          </a:p>
        </p:txBody>
      </p:sp>
      <p:sp>
        <p:nvSpPr>
          <p:cNvPr id="6" name="Rectangle 5">
            <a:extLst>
              <a:ext uri="{FF2B5EF4-FFF2-40B4-BE49-F238E27FC236}">
                <a16:creationId xmlns:a16="http://schemas.microsoft.com/office/drawing/2014/main" id="{6874CF77-B3A4-4039-9505-914427C6D477}"/>
              </a:ext>
            </a:extLst>
          </p:cNvPr>
          <p:cNvSpPr/>
          <p:nvPr/>
        </p:nvSpPr>
        <p:spPr>
          <a:xfrm>
            <a:off x="239698" y="4101163"/>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b="1" dirty="0">
                <a:solidFill>
                  <a:srgbClr val="12284C"/>
                </a:solidFill>
                <a:latin typeface="Open Sans"/>
              </a:rPr>
              <a:t>Bill</a:t>
            </a:r>
          </a:p>
        </p:txBody>
      </p:sp>
      <p:sp>
        <p:nvSpPr>
          <p:cNvPr id="14" name="Rectangle 13">
            <a:extLst>
              <a:ext uri="{FF2B5EF4-FFF2-40B4-BE49-F238E27FC236}">
                <a16:creationId xmlns:a16="http://schemas.microsoft.com/office/drawing/2014/main" id="{51B24BD9-0E8C-4AE4-9FFB-3AC65A53247D}"/>
              </a:ext>
            </a:extLst>
          </p:cNvPr>
          <p:cNvSpPr/>
          <p:nvPr/>
        </p:nvSpPr>
        <p:spPr>
          <a:xfrm>
            <a:off x="239698" y="4670798"/>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b="1" dirty="0">
                <a:solidFill>
                  <a:srgbClr val="12284C"/>
                </a:solidFill>
                <a:latin typeface="Open Sans"/>
              </a:rPr>
              <a:t>KS Amount</a:t>
            </a:r>
          </a:p>
        </p:txBody>
      </p:sp>
      <p:sp>
        <p:nvSpPr>
          <p:cNvPr id="15" name="Rectangle 14">
            <a:extLst>
              <a:ext uri="{FF2B5EF4-FFF2-40B4-BE49-F238E27FC236}">
                <a16:creationId xmlns:a16="http://schemas.microsoft.com/office/drawing/2014/main" id="{83094584-4A27-456A-9038-DF68EFA10573}"/>
              </a:ext>
            </a:extLst>
          </p:cNvPr>
          <p:cNvSpPr/>
          <p:nvPr/>
        </p:nvSpPr>
        <p:spPr>
          <a:xfrm>
            <a:off x="1793290" y="1937118"/>
            <a:ext cx="6656767" cy="4117453"/>
          </a:xfrm>
          <a:prstGeom prst="rect">
            <a:avLst/>
          </a:prstGeom>
          <a:noFill/>
          <a:ln w="2857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dirty="0">
              <a:solidFill>
                <a:srgbClr val="FFFFFF"/>
              </a:solidFill>
              <a:latin typeface="Open Sans"/>
            </a:endParaRPr>
          </a:p>
        </p:txBody>
      </p:sp>
      <p:sp>
        <p:nvSpPr>
          <p:cNvPr id="17" name="Rectangle 16">
            <a:extLst>
              <a:ext uri="{FF2B5EF4-FFF2-40B4-BE49-F238E27FC236}">
                <a16:creationId xmlns:a16="http://schemas.microsoft.com/office/drawing/2014/main" id="{2C8078DB-88BD-4AFE-941A-FEDFFF16BBF0}"/>
              </a:ext>
            </a:extLst>
          </p:cNvPr>
          <p:cNvSpPr/>
          <p:nvPr/>
        </p:nvSpPr>
        <p:spPr>
          <a:xfrm>
            <a:off x="8626121" y="1937118"/>
            <a:ext cx="3237403" cy="4117453"/>
          </a:xfrm>
          <a:prstGeom prst="rect">
            <a:avLst/>
          </a:prstGeom>
          <a:noFill/>
          <a:ln w="2857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dirty="0">
              <a:solidFill>
                <a:srgbClr val="FFFFFF"/>
              </a:solidFill>
              <a:latin typeface="Open Sans"/>
            </a:endParaRPr>
          </a:p>
        </p:txBody>
      </p:sp>
      <p:sp>
        <p:nvSpPr>
          <p:cNvPr id="12" name="TextBox 11">
            <a:extLst>
              <a:ext uri="{FF2B5EF4-FFF2-40B4-BE49-F238E27FC236}">
                <a16:creationId xmlns:a16="http://schemas.microsoft.com/office/drawing/2014/main" id="{FB21B72E-25DA-41CA-B715-D6C244614FFC}"/>
              </a:ext>
            </a:extLst>
          </p:cNvPr>
          <p:cNvSpPr txBox="1"/>
          <p:nvPr/>
        </p:nvSpPr>
        <p:spPr>
          <a:xfrm>
            <a:off x="8786663" y="1752453"/>
            <a:ext cx="2916323" cy="369332"/>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b="1" dirty="0">
                <a:solidFill>
                  <a:srgbClr val="000000"/>
                </a:solidFill>
                <a:latin typeface="Open Sans"/>
              </a:rPr>
              <a:t>Emergency Assistance to Non-Public Schools (EANS)</a:t>
            </a:r>
          </a:p>
        </p:txBody>
      </p:sp>
      <p:sp>
        <p:nvSpPr>
          <p:cNvPr id="20" name="TextBox 19">
            <a:extLst>
              <a:ext uri="{FF2B5EF4-FFF2-40B4-BE49-F238E27FC236}">
                <a16:creationId xmlns:a16="http://schemas.microsoft.com/office/drawing/2014/main" id="{08166F1D-4567-4209-9919-4171D5A7C116}"/>
              </a:ext>
            </a:extLst>
          </p:cNvPr>
          <p:cNvSpPr txBox="1"/>
          <p:nvPr/>
        </p:nvSpPr>
        <p:spPr>
          <a:xfrm>
            <a:off x="1997163" y="4147774"/>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dirty="0">
                <a:solidFill>
                  <a:srgbClr val="000000"/>
                </a:solidFill>
                <a:latin typeface="Open Sans"/>
              </a:rPr>
              <a:t>CARES Act (Mar '20)</a:t>
            </a:r>
          </a:p>
        </p:txBody>
      </p:sp>
      <p:cxnSp>
        <p:nvCxnSpPr>
          <p:cNvPr id="22" name="Straight Connector 21">
            <a:extLst>
              <a:ext uri="{FF2B5EF4-FFF2-40B4-BE49-F238E27FC236}">
                <a16:creationId xmlns:a16="http://schemas.microsoft.com/office/drawing/2014/main" id="{53FD5ECA-8CA5-49C6-9990-52E423CD56EA}"/>
              </a:ext>
            </a:extLst>
          </p:cNvPr>
          <p:cNvCxnSpPr>
            <a:cxnSpLocks/>
          </p:cNvCxnSpPr>
          <p:nvPr/>
        </p:nvCxnSpPr>
        <p:spPr>
          <a:xfrm>
            <a:off x="1793291" y="4093496"/>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8D2196-904B-4FC3-84A2-AAF3207EBC81}"/>
              </a:ext>
            </a:extLst>
          </p:cNvPr>
          <p:cNvCxnSpPr>
            <a:cxnSpLocks/>
          </p:cNvCxnSpPr>
          <p:nvPr/>
        </p:nvCxnSpPr>
        <p:spPr>
          <a:xfrm>
            <a:off x="1793291" y="4569135"/>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0C79DD-D4CA-40F3-ABAB-0601298728DB}"/>
              </a:ext>
            </a:extLst>
          </p:cNvPr>
          <p:cNvSpPr txBox="1"/>
          <p:nvPr/>
        </p:nvSpPr>
        <p:spPr>
          <a:xfrm>
            <a:off x="1793287" y="2203609"/>
            <a:ext cx="6656767" cy="7082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dirty="0">
                <a:solidFill>
                  <a:srgbClr val="000000"/>
                </a:solidFill>
                <a:latin typeface="Open Sans"/>
              </a:rPr>
              <a:t>Awarded to SEAs based on Title I formula to provide emergency relief funds to LEAs to address the impact that COVID-19 has had, and continues to have, on elementary and secondary schools across the Nation</a:t>
            </a:r>
          </a:p>
        </p:txBody>
      </p:sp>
      <p:sp>
        <p:nvSpPr>
          <p:cNvPr id="19" name="TextBox 18">
            <a:extLst>
              <a:ext uri="{FF2B5EF4-FFF2-40B4-BE49-F238E27FC236}">
                <a16:creationId xmlns:a16="http://schemas.microsoft.com/office/drawing/2014/main" id="{53D8CBD4-9798-4E2F-80BA-00B48DDF3002}"/>
              </a:ext>
            </a:extLst>
          </p:cNvPr>
          <p:cNvSpPr txBox="1"/>
          <p:nvPr/>
        </p:nvSpPr>
        <p:spPr>
          <a:xfrm>
            <a:off x="1859407" y="1816341"/>
            <a:ext cx="6524527" cy="266492"/>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b="1" dirty="0">
                <a:solidFill>
                  <a:srgbClr val="000000"/>
                </a:solidFill>
                <a:latin typeface="Open Sans"/>
              </a:rPr>
              <a:t>Elementary &amp; Secondary School Emergency Relief Fund (ESSER)</a:t>
            </a:r>
          </a:p>
        </p:txBody>
      </p:sp>
      <p:cxnSp>
        <p:nvCxnSpPr>
          <p:cNvPr id="26" name="Straight Connector 25">
            <a:extLst>
              <a:ext uri="{FF2B5EF4-FFF2-40B4-BE49-F238E27FC236}">
                <a16:creationId xmlns:a16="http://schemas.microsoft.com/office/drawing/2014/main" id="{B7AB6450-5783-4ECE-A969-C0F552E40CDD}"/>
              </a:ext>
            </a:extLst>
          </p:cNvPr>
          <p:cNvCxnSpPr>
            <a:cxnSpLocks/>
          </p:cNvCxnSpPr>
          <p:nvPr/>
        </p:nvCxnSpPr>
        <p:spPr>
          <a:xfrm>
            <a:off x="1793291" y="3003299"/>
            <a:ext cx="665676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C7D9CA-B53C-43C7-BB22-24AE0E40E1EF}"/>
              </a:ext>
            </a:extLst>
          </p:cNvPr>
          <p:cNvSpPr txBox="1"/>
          <p:nvPr/>
        </p:nvSpPr>
        <p:spPr>
          <a:xfrm>
            <a:off x="1793287" y="3062579"/>
            <a:ext cx="665676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dirty="0">
                <a:solidFill>
                  <a:srgbClr val="000000"/>
                </a:solidFill>
                <a:latin typeface="Open Sans"/>
              </a:rPr>
              <a:t>Used by LEAs for preventing, preparing for, and responding to COVID-19</a:t>
            </a:r>
          </a:p>
        </p:txBody>
      </p:sp>
      <p:cxnSp>
        <p:nvCxnSpPr>
          <p:cNvPr id="30" name="Straight Connector 29">
            <a:extLst>
              <a:ext uri="{FF2B5EF4-FFF2-40B4-BE49-F238E27FC236}">
                <a16:creationId xmlns:a16="http://schemas.microsoft.com/office/drawing/2014/main" id="{37674CC5-72F2-4B96-AA0A-E571F1F98688}"/>
              </a:ext>
            </a:extLst>
          </p:cNvPr>
          <p:cNvCxnSpPr>
            <a:cxnSpLocks/>
          </p:cNvCxnSpPr>
          <p:nvPr/>
        </p:nvCxnSpPr>
        <p:spPr>
          <a:xfrm>
            <a:off x="1793291" y="3506885"/>
            <a:ext cx="665676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F4BDF79-F9F4-45ED-8DB8-E361EF56E47C}"/>
              </a:ext>
            </a:extLst>
          </p:cNvPr>
          <p:cNvSpPr/>
          <p:nvPr/>
        </p:nvSpPr>
        <p:spPr>
          <a:xfrm>
            <a:off x="239698" y="5224085"/>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b="1" dirty="0">
                <a:solidFill>
                  <a:srgbClr val="12284C"/>
                </a:solidFill>
                <a:latin typeface="Open Sans"/>
              </a:rPr>
              <a:t>Timeframe</a:t>
            </a:r>
          </a:p>
        </p:txBody>
      </p:sp>
      <p:sp>
        <p:nvSpPr>
          <p:cNvPr id="32" name="TextBox 31">
            <a:extLst>
              <a:ext uri="{FF2B5EF4-FFF2-40B4-BE49-F238E27FC236}">
                <a16:creationId xmlns:a16="http://schemas.microsoft.com/office/drawing/2014/main" id="{E0800806-818A-4564-A111-3C0CB5A7E655}"/>
              </a:ext>
            </a:extLst>
          </p:cNvPr>
          <p:cNvSpPr txBox="1"/>
          <p:nvPr/>
        </p:nvSpPr>
        <p:spPr>
          <a:xfrm>
            <a:off x="1959560" y="3786533"/>
            <a:ext cx="1912883" cy="266492"/>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b="1" dirty="0">
                <a:solidFill>
                  <a:srgbClr val="000000"/>
                </a:solidFill>
                <a:latin typeface="Open Sans"/>
              </a:rPr>
              <a:t>ESSER I</a:t>
            </a:r>
          </a:p>
        </p:txBody>
      </p:sp>
      <p:sp>
        <p:nvSpPr>
          <p:cNvPr id="33" name="TextBox 32">
            <a:extLst>
              <a:ext uri="{FF2B5EF4-FFF2-40B4-BE49-F238E27FC236}">
                <a16:creationId xmlns:a16="http://schemas.microsoft.com/office/drawing/2014/main" id="{3934B30A-402A-4D33-8269-BC18BDA258DC}"/>
              </a:ext>
            </a:extLst>
          </p:cNvPr>
          <p:cNvSpPr txBox="1"/>
          <p:nvPr/>
        </p:nvSpPr>
        <p:spPr>
          <a:xfrm>
            <a:off x="4165229" y="3786533"/>
            <a:ext cx="1912883"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b="1" dirty="0">
                <a:solidFill>
                  <a:srgbClr val="000000"/>
                </a:solidFill>
                <a:latin typeface="Open Sans"/>
              </a:rPr>
              <a:t>ESSER II</a:t>
            </a:r>
          </a:p>
        </p:txBody>
      </p:sp>
      <p:sp>
        <p:nvSpPr>
          <p:cNvPr id="34" name="TextBox 33">
            <a:extLst>
              <a:ext uri="{FF2B5EF4-FFF2-40B4-BE49-F238E27FC236}">
                <a16:creationId xmlns:a16="http://schemas.microsoft.com/office/drawing/2014/main" id="{D0C2CE97-0FF0-484D-9445-066CB69D933D}"/>
              </a:ext>
            </a:extLst>
          </p:cNvPr>
          <p:cNvSpPr txBox="1"/>
          <p:nvPr/>
        </p:nvSpPr>
        <p:spPr>
          <a:xfrm>
            <a:off x="6406413" y="3786533"/>
            <a:ext cx="1912883"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b="1" dirty="0">
                <a:solidFill>
                  <a:schemeClr val="tx1"/>
                </a:solidFill>
                <a:latin typeface="Open Sans"/>
              </a:rPr>
              <a:t>ESSER III</a:t>
            </a:r>
          </a:p>
        </p:txBody>
      </p:sp>
      <p:sp>
        <p:nvSpPr>
          <p:cNvPr id="41" name="TextBox 40">
            <a:extLst>
              <a:ext uri="{FF2B5EF4-FFF2-40B4-BE49-F238E27FC236}">
                <a16:creationId xmlns:a16="http://schemas.microsoft.com/office/drawing/2014/main" id="{36E58199-E8E7-484A-A96E-B619EB28E1DD}"/>
              </a:ext>
            </a:extLst>
          </p:cNvPr>
          <p:cNvSpPr txBox="1"/>
          <p:nvPr/>
        </p:nvSpPr>
        <p:spPr>
          <a:xfrm>
            <a:off x="4202832" y="4147774"/>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dirty="0">
                <a:solidFill>
                  <a:srgbClr val="000000"/>
                </a:solidFill>
                <a:latin typeface="Open Sans"/>
              </a:rPr>
              <a:t>CRRSA Act (Dec '20)</a:t>
            </a:r>
          </a:p>
        </p:txBody>
      </p:sp>
      <p:cxnSp>
        <p:nvCxnSpPr>
          <p:cNvPr id="42" name="Straight Connector 41">
            <a:extLst>
              <a:ext uri="{FF2B5EF4-FFF2-40B4-BE49-F238E27FC236}">
                <a16:creationId xmlns:a16="http://schemas.microsoft.com/office/drawing/2014/main" id="{2E873740-A8DB-4DEA-974B-E0CFAB245C83}"/>
              </a:ext>
            </a:extLst>
          </p:cNvPr>
          <p:cNvCxnSpPr>
            <a:cxnSpLocks/>
          </p:cNvCxnSpPr>
          <p:nvPr/>
        </p:nvCxnSpPr>
        <p:spPr>
          <a:xfrm>
            <a:off x="4034157" y="410524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E955730-F3BC-4015-A9E0-7F9104F9B216}"/>
              </a:ext>
            </a:extLst>
          </p:cNvPr>
          <p:cNvCxnSpPr>
            <a:cxnSpLocks/>
          </p:cNvCxnSpPr>
          <p:nvPr/>
        </p:nvCxnSpPr>
        <p:spPr>
          <a:xfrm>
            <a:off x="4034157" y="457176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3137F46-4A7A-428E-A760-88BF0D9D2EC5}"/>
              </a:ext>
            </a:extLst>
          </p:cNvPr>
          <p:cNvSpPr txBox="1"/>
          <p:nvPr/>
        </p:nvSpPr>
        <p:spPr>
          <a:xfrm>
            <a:off x="6444016" y="4147774"/>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dirty="0">
                <a:solidFill>
                  <a:schemeClr val="tx1"/>
                </a:solidFill>
                <a:latin typeface="Open Sans"/>
              </a:rPr>
              <a:t>ARP Act (Mar ‘21)</a:t>
            </a:r>
          </a:p>
        </p:txBody>
      </p:sp>
      <p:cxnSp>
        <p:nvCxnSpPr>
          <p:cNvPr id="45" name="Straight Connector 44">
            <a:extLst>
              <a:ext uri="{FF2B5EF4-FFF2-40B4-BE49-F238E27FC236}">
                <a16:creationId xmlns:a16="http://schemas.microsoft.com/office/drawing/2014/main" id="{5731240E-599B-4864-9A28-6983961C6FE4}"/>
              </a:ext>
            </a:extLst>
          </p:cNvPr>
          <p:cNvCxnSpPr>
            <a:cxnSpLocks/>
          </p:cNvCxnSpPr>
          <p:nvPr/>
        </p:nvCxnSpPr>
        <p:spPr>
          <a:xfrm>
            <a:off x="6275342" y="410524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F9C3C7-7EB0-40B6-AD36-5921CE93160E}"/>
              </a:ext>
            </a:extLst>
          </p:cNvPr>
          <p:cNvCxnSpPr>
            <a:cxnSpLocks/>
          </p:cNvCxnSpPr>
          <p:nvPr/>
        </p:nvCxnSpPr>
        <p:spPr>
          <a:xfrm>
            <a:off x="6275342" y="457176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029BC17-1E8F-418C-B0E7-EE6B7151B61B}"/>
              </a:ext>
            </a:extLst>
          </p:cNvPr>
          <p:cNvSpPr txBox="1"/>
          <p:nvPr/>
        </p:nvSpPr>
        <p:spPr>
          <a:xfrm>
            <a:off x="1997164" y="4717409"/>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b="1" dirty="0">
                <a:solidFill>
                  <a:srgbClr val="000000"/>
                </a:solidFill>
                <a:latin typeface="Open Sans"/>
              </a:rPr>
              <a:t>$85M</a:t>
            </a:r>
          </a:p>
        </p:txBody>
      </p:sp>
      <p:sp>
        <p:nvSpPr>
          <p:cNvPr id="48" name="TextBox 47">
            <a:extLst>
              <a:ext uri="{FF2B5EF4-FFF2-40B4-BE49-F238E27FC236}">
                <a16:creationId xmlns:a16="http://schemas.microsoft.com/office/drawing/2014/main" id="{65B57E75-0E77-4786-B4F7-B66C8DA37B53}"/>
              </a:ext>
            </a:extLst>
          </p:cNvPr>
          <p:cNvSpPr txBox="1"/>
          <p:nvPr/>
        </p:nvSpPr>
        <p:spPr>
          <a:xfrm>
            <a:off x="4202832" y="4717409"/>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b="1" dirty="0">
                <a:solidFill>
                  <a:srgbClr val="000000"/>
                </a:solidFill>
                <a:latin typeface="Open Sans"/>
              </a:rPr>
              <a:t>$370M </a:t>
            </a:r>
          </a:p>
        </p:txBody>
      </p:sp>
      <p:sp>
        <p:nvSpPr>
          <p:cNvPr id="49" name="TextBox 48">
            <a:extLst>
              <a:ext uri="{FF2B5EF4-FFF2-40B4-BE49-F238E27FC236}">
                <a16:creationId xmlns:a16="http://schemas.microsoft.com/office/drawing/2014/main" id="{90C9F4BD-8993-424C-AB35-662A072B492A}"/>
              </a:ext>
            </a:extLst>
          </p:cNvPr>
          <p:cNvSpPr txBox="1"/>
          <p:nvPr/>
        </p:nvSpPr>
        <p:spPr>
          <a:xfrm>
            <a:off x="6444016" y="4717409"/>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b="1" dirty="0">
                <a:solidFill>
                  <a:schemeClr val="tx1"/>
                </a:solidFill>
                <a:latin typeface="Open Sans"/>
              </a:rPr>
              <a:t>$830M</a:t>
            </a:r>
          </a:p>
        </p:txBody>
      </p:sp>
      <p:cxnSp>
        <p:nvCxnSpPr>
          <p:cNvPr id="50" name="Straight Connector 49">
            <a:extLst>
              <a:ext uri="{FF2B5EF4-FFF2-40B4-BE49-F238E27FC236}">
                <a16:creationId xmlns:a16="http://schemas.microsoft.com/office/drawing/2014/main" id="{E8CFD574-4908-4218-9766-FB3450672D43}"/>
              </a:ext>
            </a:extLst>
          </p:cNvPr>
          <p:cNvCxnSpPr>
            <a:cxnSpLocks/>
          </p:cNvCxnSpPr>
          <p:nvPr/>
        </p:nvCxnSpPr>
        <p:spPr>
          <a:xfrm>
            <a:off x="1793291" y="5221459"/>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9F1C865-1E8D-46E2-97B3-C09967E315B8}"/>
              </a:ext>
            </a:extLst>
          </p:cNvPr>
          <p:cNvCxnSpPr>
            <a:cxnSpLocks/>
          </p:cNvCxnSpPr>
          <p:nvPr/>
        </p:nvCxnSpPr>
        <p:spPr>
          <a:xfrm>
            <a:off x="4034157" y="5224084"/>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4B7F890-BA65-4E17-9517-816CE0C0284D}"/>
              </a:ext>
            </a:extLst>
          </p:cNvPr>
          <p:cNvCxnSpPr>
            <a:cxnSpLocks/>
          </p:cNvCxnSpPr>
          <p:nvPr/>
        </p:nvCxnSpPr>
        <p:spPr>
          <a:xfrm>
            <a:off x="6275342" y="5224084"/>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EB7C254-021B-4DF9-B22D-EA846164B83D}"/>
              </a:ext>
            </a:extLst>
          </p:cNvPr>
          <p:cNvSpPr txBox="1"/>
          <p:nvPr/>
        </p:nvSpPr>
        <p:spPr>
          <a:xfrm>
            <a:off x="1813166" y="5430074"/>
            <a:ext cx="2205671"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794" lvl="1" indent="-151196" defTabSz="914377">
              <a:buClr>
                <a:srgbClr val="12284C"/>
              </a:buClr>
              <a:buSzPct val="100000"/>
              <a:buFont typeface="Trebuchet MS" panose="020B0603020202020204" pitchFamily="34" charset="0"/>
              <a:buChar char="•"/>
              <a:defRPr/>
            </a:pPr>
            <a:r>
              <a:rPr lang="en-US" sz="1400" dirty="0">
                <a:solidFill>
                  <a:srgbClr val="12284C"/>
                </a:solidFill>
                <a:latin typeface="Open Sans Light" panose="020B0306030504020204"/>
              </a:rPr>
              <a:t>Usable from Mar ‘20</a:t>
            </a:r>
          </a:p>
          <a:p>
            <a:pPr marL="226794" lvl="1" indent="-151196" defTabSz="914377">
              <a:buClr>
                <a:srgbClr val="12284C"/>
              </a:buClr>
              <a:buSzPct val="100000"/>
              <a:buFont typeface="Trebuchet MS" panose="020B0603020202020204" pitchFamily="34" charset="0"/>
              <a:buChar char="•"/>
              <a:defRPr/>
            </a:pPr>
            <a:r>
              <a:rPr lang="en-US" sz="1400" b="1" dirty="0">
                <a:solidFill>
                  <a:srgbClr val="12284C"/>
                </a:solidFill>
                <a:latin typeface="Open Sans Light" panose="020B0306030504020204"/>
              </a:rPr>
              <a:t>8M SPED</a:t>
            </a:r>
          </a:p>
          <a:p>
            <a:pPr marL="226794" lvl="1" indent="-151196" defTabSz="914377">
              <a:buClr>
                <a:srgbClr val="12284C"/>
              </a:buClr>
              <a:buSzPct val="100000"/>
              <a:buFont typeface="Trebuchet MS" panose="020B0603020202020204" pitchFamily="34" charset="0"/>
              <a:buChar char="•"/>
              <a:defRPr/>
            </a:pPr>
            <a:r>
              <a:rPr lang="en-US" sz="1400" dirty="0">
                <a:solidFill>
                  <a:srgbClr val="12284C"/>
                </a:solidFill>
                <a:latin typeface="Open Sans Light" panose="020B0306030504020204"/>
              </a:rPr>
              <a:t>Obligate by Sep '22</a:t>
            </a:r>
          </a:p>
        </p:txBody>
      </p:sp>
      <p:sp>
        <p:nvSpPr>
          <p:cNvPr id="54" name="TextBox 53">
            <a:extLst>
              <a:ext uri="{FF2B5EF4-FFF2-40B4-BE49-F238E27FC236}">
                <a16:creationId xmlns:a16="http://schemas.microsoft.com/office/drawing/2014/main" id="{AF3F9C59-7598-4435-9384-07E06A75DC4A}"/>
              </a:ext>
            </a:extLst>
          </p:cNvPr>
          <p:cNvSpPr txBox="1"/>
          <p:nvPr/>
        </p:nvSpPr>
        <p:spPr>
          <a:xfrm>
            <a:off x="4018835" y="5430074"/>
            <a:ext cx="2205671"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794" lvl="1" indent="-151196" defTabSz="914377">
              <a:buClr>
                <a:srgbClr val="12284C"/>
              </a:buClr>
              <a:buSzPct val="100000"/>
              <a:buFont typeface="Trebuchet MS" panose="020B0603020202020204" pitchFamily="34" charset="0"/>
              <a:buChar char="•"/>
              <a:defRPr/>
            </a:pPr>
            <a:r>
              <a:rPr lang="en-US" sz="1400" dirty="0">
                <a:solidFill>
                  <a:srgbClr val="12284C"/>
                </a:solidFill>
                <a:latin typeface="Open Sans Light" panose="020B0306030504020204"/>
              </a:rPr>
              <a:t>Usable from Mar ‘20</a:t>
            </a:r>
          </a:p>
          <a:p>
            <a:pPr marL="226794" lvl="1" indent="-151196" defTabSz="914377">
              <a:buClr>
                <a:srgbClr val="12284C"/>
              </a:buClr>
              <a:buSzPct val="100000"/>
              <a:buFont typeface="Trebuchet MS" panose="020B0603020202020204" pitchFamily="34" charset="0"/>
              <a:buChar char="•"/>
              <a:defRPr/>
            </a:pPr>
            <a:r>
              <a:rPr lang="en-US" sz="1400" b="1" dirty="0">
                <a:solidFill>
                  <a:srgbClr val="12284C"/>
                </a:solidFill>
                <a:latin typeface="Open Sans Light" panose="020B0306030504020204"/>
              </a:rPr>
              <a:t>24M SPED</a:t>
            </a:r>
          </a:p>
          <a:p>
            <a:pPr marL="226794" lvl="1" indent="-151196" defTabSz="914377">
              <a:buClr>
                <a:srgbClr val="12284C"/>
              </a:buClr>
              <a:buSzPct val="100000"/>
              <a:buFont typeface="Trebuchet MS" panose="020B0603020202020204" pitchFamily="34" charset="0"/>
              <a:buChar char="•"/>
              <a:defRPr/>
            </a:pPr>
            <a:r>
              <a:rPr lang="en-US" sz="1400" dirty="0">
                <a:solidFill>
                  <a:srgbClr val="12284C"/>
                </a:solidFill>
                <a:latin typeface="Open Sans Light" panose="020B0306030504020204"/>
              </a:rPr>
              <a:t>Obligate by Sep '23</a:t>
            </a:r>
          </a:p>
        </p:txBody>
      </p:sp>
      <p:sp>
        <p:nvSpPr>
          <p:cNvPr id="56" name="TextBox 55">
            <a:extLst>
              <a:ext uri="{FF2B5EF4-FFF2-40B4-BE49-F238E27FC236}">
                <a16:creationId xmlns:a16="http://schemas.microsoft.com/office/drawing/2014/main" id="{7B61A13D-2705-4299-888E-C888523A9CBF}"/>
              </a:ext>
            </a:extLst>
          </p:cNvPr>
          <p:cNvSpPr txBox="1"/>
          <p:nvPr/>
        </p:nvSpPr>
        <p:spPr>
          <a:xfrm>
            <a:off x="6444016" y="5430074"/>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400" dirty="0">
              <a:solidFill>
                <a:srgbClr val="9A9A9A"/>
              </a:solidFill>
              <a:latin typeface="Open Sans"/>
            </a:endParaRPr>
          </a:p>
        </p:txBody>
      </p:sp>
      <p:sp>
        <p:nvSpPr>
          <p:cNvPr id="57" name="TextBox 56">
            <a:extLst>
              <a:ext uri="{FF2B5EF4-FFF2-40B4-BE49-F238E27FC236}">
                <a16:creationId xmlns:a16="http://schemas.microsoft.com/office/drawing/2014/main" id="{A9C42623-BDC6-4F7C-B56C-41126FB9C53A}"/>
              </a:ext>
            </a:extLst>
          </p:cNvPr>
          <p:cNvSpPr txBox="1"/>
          <p:nvPr/>
        </p:nvSpPr>
        <p:spPr>
          <a:xfrm>
            <a:off x="8626121" y="2244629"/>
            <a:ext cx="3237403" cy="7082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dirty="0">
                <a:solidFill>
                  <a:srgbClr val="000000"/>
                </a:solidFill>
                <a:latin typeface="Open Sans"/>
              </a:rPr>
              <a:t>Awarded to Governors to provide services or assistance to eligible non-public schools</a:t>
            </a:r>
          </a:p>
        </p:txBody>
      </p:sp>
      <p:sp>
        <p:nvSpPr>
          <p:cNvPr id="58" name="TextBox 57">
            <a:extLst>
              <a:ext uri="{FF2B5EF4-FFF2-40B4-BE49-F238E27FC236}">
                <a16:creationId xmlns:a16="http://schemas.microsoft.com/office/drawing/2014/main" id="{EE2CB38A-3E3F-4204-8AF4-15A7FDFA4664}"/>
              </a:ext>
            </a:extLst>
          </p:cNvPr>
          <p:cNvSpPr txBox="1"/>
          <p:nvPr/>
        </p:nvSpPr>
        <p:spPr>
          <a:xfrm>
            <a:off x="8592089" y="3062579"/>
            <a:ext cx="330546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300" dirty="0">
                <a:solidFill>
                  <a:srgbClr val="000000"/>
                </a:solidFill>
                <a:latin typeface="Open Sans"/>
              </a:rPr>
              <a:t>Address the impact of COVID-19 on non-public school students &amp; teachers</a:t>
            </a:r>
          </a:p>
        </p:txBody>
      </p:sp>
      <p:cxnSp>
        <p:nvCxnSpPr>
          <p:cNvPr id="59" name="Straight Connector 58">
            <a:extLst>
              <a:ext uri="{FF2B5EF4-FFF2-40B4-BE49-F238E27FC236}">
                <a16:creationId xmlns:a16="http://schemas.microsoft.com/office/drawing/2014/main" id="{6089124A-E4B8-4685-854C-E36AAD4C06E1}"/>
              </a:ext>
            </a:extLst>
          </p:cNvPr>
          <p:cNvCxnSpPr>
            <a:cxnSpLocks/>
          </p:cNvCxnSpPr>
          <p:nvPr/>
        </p:nvCxnSpPr>
        <p:spPr>
          <a:xfrm>
            <a:off x="8626121" y="3003299"/>
            <a:ext cx="323740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B5F8F4-6F7D-4536-B8B1-558DCFC16C20}"/>
              </a:ext>
            </a:extLst>
          </p:cNvPr>
          <p:cNvCxnSpPr>
            <a:cxnSpLocks/>
          </p:cNvCxnSpPr>
          <p:nvPr/>
        </p:nvCxnSpPr>
        <p:spPr>
          <a:xfrm>
            <a:off x="8626121" y="3506885"/>
            <a:ext cx="323740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22799F-9752-49FA-A95E-DC82A0FE5F2B}"/>
              </a:ext>
            </a:extLst>
          </p:cNvPr>
          <p:cNvCxnSpPr>
            <a:cxnSpLocks/>
          </p:cNvCxnSpPr>
          <p:nvPr/>
        </p:nvCxnSpPr>
        <p:spPr>
          <a:xfrm>
            <a:off x="8626121" y="4101368"/>
            <a:ext cx="323740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D25E9AC-B2F1-4CFD-A885-27A7B6BD3BB5}"/>
              </a:ext>
            </a:extLst>
          </p:cNvPr>
          <p:cNvCxnSpPr>
            <a:cxnSpLocks/>
          </p:cNvCxnSpPr>
          <p:nvPr/>
        </p:nvCxnSpPr>
        <p:spPr>
          <a:xfrm>
            <a:off x="8626121" y="4569135"/>
            <a:ext cx="323740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9A0F5A7-4DE2-467C-ADDE-628653F74E47}"/>
              </a:ext>
            </a:extLst>
          </p:cNvPr>
          <p:cNvCxnSpPr>
            <a:cxnSpLocks/>
          </p:cNvCxnSpPr>
          <p:nvPr/>
        </p:nvCxnSpPr>
        <p:spPr>
          <a:xfrm>
            <a:off x="8626121" y="5221459"/>
            <a:ext cx="323740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BF26F0F-9687-4B72-8A69-396A4EBE25CC}"/>
              </a:ext>
            </a:extLst>
          </p:cNvPr>
          <p:cNvSpPr txBox="1"/>
          <p:nvPr/>
        </p:nvSpPr>
        <p:spPr>
          <a:xfrm>
            <a:off x="8611771" y="4157573"/>
            <a:ext cx="1696496"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200" dirty="0">
                <a:solidFill>
                  <a:srgbClr val="000000"/>
                </a:solidFill>
                <a:latin typeface="Open Sans"/>
              </a:rPr>
              <a:t>CRRSA Act (Dec '20)</a:t>
            </a:r>
          </a:p>
        </p:txBody>
      </p:sp>
      <p:sp>
        <p:nvSpPr>
          <p:cNvPr id="66" name="TextBox 65">
            <a:extLst>
              <a:ext uri="{FF2B5EF4-FFF2-40B4-BE49-F238E27FC236}">
                <a16:creationId xmlns:a16="http://schemas.microsoft.com/office/drawing/2014/main" id="{66F52254-0F13-4D4A-90D3-2FAD07F84267}"/>
              </a:ext>
            </a:extLst>
          </p:cNvPr>
          <p:cNvSpPr txBox="1"/>
          <p:nvPr/>
        </p:nvSpPr>
        <p:spPr>
          <a:xfrm>
            <a:off x="8347532" y="4739858"/>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b="1" dirty="0">
                <a:solidFill>
                  <a:srgbClr val="000000"/>
                </a:solidFill>
                <a:latin typeface="Open Sans"/>
              </a:rPr>
              <a:t>$27M</a:t>
            </a:r>
          </a:p>
        </p:txBody>
      </p:sp>
      <p:sp>
        <p:nvSpPr>
          <p:cNvPr id="67" name="TextBox 66">
            <a:extLst>
              <a:ext uri="{FF2B5EF4-FFF2-40B4-BE49-F238E27FC236}">
                <a16:creationId xmlns:a16="http://schemas.microsoft.com/office/drawing/2014/main" id="{FBAFD5D8-7E80-4323-9554-2C5C94AC2C49}"/>
              </a:ext>
            </a:extLst>
          </p:cNvPr>
          <p:cNvSpPr txBox="1"/>
          <p:nvPr/>
        </p:nvSpPr>
        <p:spPr>
          <a:xfrm>
            <a:off x="8499517" y="5406089"/>
            <a:ext cx="2146991"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794" lvl="1" indent="-151196" defTabSz="914377">
              <a:buClr>
                <a:srgbClr val="12284C"/>
              </a:buClr>
              <a:buSzPct val="100000"/>
              <a:buFont typeface="Trebuchet MS" panose="020B0603020202020204" pitchFamily="34" charset="0"/>
              <a:buChar char="•"/>
              <a:defRPr/>
            </a:pPr>
            <a:r>
              <a:rPr lang="en-US" sz="1000" dirty="0">
                <a:solidFill>
                  <a:srgbClr val="12284C"/>
                </a:solidFill>
                <a:latin typeface="Open Sans Light" panose="020B0306030504020204"/>
              </a:rPr>
              <a:t>Usable from Mar '20</a:t>
            </a:r>
          </a:p>
          <a:p>
            <a:pPr marL="226794" lvl="1" indent="-151196" defTabSz="914377">
              <a:buClr>
                <a:srgbClr val="12284C"/>
              </a:buClr>
              <a:buSzPct val="100000"/>
              <a:buFont typeface="Trebuchet MS" panose="020B0603020202020204" pitchFamily="34" charset="0"/>
              <a:buChar char="•"/>
              <a:defRPr/>
            </a:pPr>
            <a:r>
              <a:rPr lang="en-US" sz="1000" dirty="0">
                <a:solidFill>
                  <a:srgbClr val="12284C"/>
                </a:solidFill>
                <a:latin typeface="Open Sans Light" panose="020B0306030504020204"/>
              </a:rPr>
              <a:t>Obligate by Aug '21</a:t>
            </a:r>
          </a:p>
          <a:p>
            <a:pPr marL="226794" lvl="1" indent="-151196" defTabSz="914377">
              <a:buClr>
                <a:srgbClr val="12284C"/>
              </a:buClr>
              <a:buSzPct val="100000"/>
              <a:buFont typeface="Trebuchet MS" panose="020B0603020202020204" pitchFamily="34" charset="0"/>
              <a:buChar char="•"/>
              <a:defRPr/>
            </a:pPr>
            <a:r>
              <a:rPr lang="en-US" sz="1000" dirty="0">
                <a:solidFill>
                  <a:srgbClr val="12284C"/>
                </a:solidFill>
                <a:latin typeface="Open Sans Light" panose="020B0306030504020204"/>
              </a:rPr>
              <a:t>Services through Sep '23</a:t>
            </a:r>
          </a:p>
        </p:txBody>
      </p:sp>
      <p:sp>
        <p:nvSpPr>
          <p:cNvPr id="55" name="TextBox 54">
            <a:extLst>
              <a:ext uri="{FF2B5EF4-FFF2-40B4-BE49-F238E27FC236}">
                <a16:creationId xmlns:a16="http://schemas.microsoft.com/office/drawing/2014/main" id="{8AAF948C-5933-634F-8F0F-0EFC9A366833}"/>
              </a:ext>
            </a:extLst>
          </p:cNvPr>
          <p:cNvSpPr txBox="1"/>
          <p:nvPr/>
        </p:nvSpPr>
        <p:spPr>
          <a:xfrm>
            <a:off x="6078113" y="5280233"/>
            <a:ext cx="2318057" cy="640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794" lvl="1" indent="-151196">
              <a:buClr>
                <a:srgbClr val="12284C"/>
              </a:buClr>
              <a:buSzPct val="100000"/>
              <a:buFont typeface="Trebuchet MS" panose="020B0603020202020204" pitchFamily="34" charset="0"/>
              <a:buChar char="•"/>
            </a:pPr>
            <a:r>
              <a:rPr lang="en-US" sz="14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Usable from Mar ‘20</a:t>
            </a:r>
          </a:p>
          <a:p>
            <a:pPr marL="226794" lvl="1" indent="-151196">
              <a:buClr>
                <a:srgbClr val="12284C"/>
              </a:buClr>
              <a:buSzPct val="100000"/>
              <a:buFont typeface="Trebuchet MS" panose="020B0603020202020204" pitchFamily="34" charset="0"/>
              <a:buChar char="•"/>
            </a:pPr>
            <a:r>
              <a:rPr lang="en-US" sz="1400" b="1"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28M SPED</a:t>
            </a:r>
          </a:p>
          <a:p>
            <a:pPr marL="226794" lvl="1" indent="-151196">
              <a:buClr>
                <a:srgbClr val="12284C"/>
              </a:buClr>
              <a:buSzPct val="100000"/>
              <a:buFont typeface="Trebuchet MS" panose="020B0603020202020204" pitchFamily="34" charset="0"/>
              <a:buChar char="•"/>
            </a:pPr>
            <a:r>
              <a:rPr lang="en-US" sz="14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Obligate by Sep '24</a:t>
            </a:r>
          </a:p>
        </p:txBody>
      </p:sp>
      <p:sp>
        <p:nvSpPr>
          <p:cNvPr id="61" name="TextBox 60">
            <a:extLst>
              <a:ext uri="{FF2B5EF4-FFF2-40B4-BE49-F238E27FC236}">
                <a16:creationId xmlns:a16="http://schemas.microsoft.com/office/drawing/2014/main" id="{4F68B6AE-A54D-C745-A793-CC6BCAA4C4C2}"/>
              </a:ext>
            </a:extLst>
          </p:cNvPr>
          <p:cNvSpPr txBox="1"/>
          <p:nvPr/>
        </p:nvSpPr>
        <p:spPr>
          <a:xfrm>
            <a:off x="8318977" y="3791537"/>
            <a:ext cx="1912883"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b="1" dirty="0">
                <a:solidFill>
                  <a:schemeClr val="tx1"/>
                </a:solidFill>
                <a:latin typeface="Open Sans"/>
              </a:rPr>
              <a:t>EANS I</a:t>
            </a:r>
          </a:p>
        </p:txBody>
      </p:sp>
      <p:sp>
        <p:nvSpPr>
          <p:cNvPr id="68" name="TextBox 67">
            <a:extLst>
              <a:ext uri="{FF2B5EF4-FFF2-40B4-BE49-F238E27FC236}">
                <a16:creationId xmlns:a16="http://schemas.microsoft.com/office/drawing/2014/main" id="{D700F70A-F6A0-A04B-ADCD-6C5A2BE28E85}"/>
              </a:ext>
            </a:extLst>
          </p:cNvPr>
          <p:cNvSpPr txBox="1"/>
          <p:nvPr/>
        </p:nvSpPr>
        <p:spPr>
          <a:xfrm>
            <a:off x="10076893" y="3783567"/>
            <a:ext cx="1912883"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b="1" dirty="0">
                <a:solidFill>
                  <a:schemeClr val="tx1"/>
                </a:solidFill>
                <a:latin typeface="Open Sans"/>
              </a:rPr>
              <a:t>EANS II</a:t>
            </a:r>
          </a:p>
        </p:txBody>
      </p:sp>
      <p:sp>
        <p:nvSpPr>
          <p:cNvPr id="70" name="TextBox 69">
            <a:extLst>
              <a:ext uri="{FF2B5EF4-FFF2-40B4-BE49-F238E27FC236}">
                <a16:creationId xmlns:a16="http://schemas.microsoft.com/office/drawing/2014/main" id="{DA0920ED-E824-4E4F-9962-AFA059E685A8}"/>
              </a:ext>
            </a:extLst>
          </p:cNvPr>
          <p:cNvSpPr txBox="1"/>
          <p:nvPr/>
        </p:nvSpPr>
        <p:spPr>
          <a:xfrm>
            <a:off x="10185209" y="5276694"/>
            <a:ext cx="1901131" cy="640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794" lvl="1" indent="-151196">
              <a:buClr>
                <a:srgbClr val="12284C"/>
              </a:buClr>
              <a:buSzPct val="100000"/>
              <a:buFont typeface="Trebuchet MS" panose="020B0603020202020204" pitchFamily="34" charset="0"/>
              <a:buChar char="•"/>
            </a:pPr>
            <a:r>
              <a:rPr lang="en-US" sz="10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Award within 60 days</a:t>
            </a:r>
          </a:p>
          <a:p>
            <a:pPr marL="226794" lvl="1" indent="-151196">
              <a:buClr>
                <a:srgbClr val="12284C"/>
              </a:buClr>
              <a:buSzPct val="100000"/>
              <a:buFont typeface="Trebuchet MS" panose="020B0603020202020204" pitchFamily="34" charset="0"/>
              <a:buChar char="•"/>
            </a:pPr>
            <a:r>
              <a:rPr lang="en-US" sz="10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Obligate by Sep '24</a:t>
            </a:r>
          </a:p>
        </p:txBody>
      </p:sp>
      <p:sp>
        <p:nvSpPr>
          <p:cNvPr id="71" name="TextBox 70">
            <a:extLst>
              <a:ext uri="{FF2B5EF4-FFF2-40B4-BE49-F238E27FC236}">
                <a16:creationId xmlns:a16="http://schemas.microsoft.com/office/drawing/2014/main" id="{BAB9250A-EAA8-5045-BBF6-434025D6C1F8}"/>
              </a:ext>
            </a:extLst>
          </p:cNvPr>
          <p:cNvSpPr txBox="1"/>
          <p:nvPr/>
        </p:nvSpPr>
        <p:spPr>
          <a:xfrm>
            <a:off x="10114496" y="4148986"/>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200" dirty="0">
                <a:solidFill>
                  <a:schemeClr val="tx1"/>
                </a:solidFill>
                <a:latin typeface="Open Sans"/>
              </a:rPr>
              <a:t>ARP Act (Mar ‘21)</a:t>
            </a:r>
          </a:p>
        </p:txBody>
      </p:sp>
      <p:sp>
        <p:nvSpPr>
          <p:cNvPr id="73" name="TextBox 72">
            <a:extLst>
              <a:ext uri="{FF2B5EF4-FFF2-40B4-BE49-F238E27FC236}">
                <a16:creationId xmlns:a16="http://schemas.microsoft.com/office/drawing/2014/main" id="{001D1674-7E78-F948-96E4-23092DC2928F}"/>
              </a:ext>
            </a:extLst>
          </p:cNvPr>
          <p:cNvSpPr txBox="1"/>
          <p:nvPr/>
        </p:nvSpPr>
        <p:spPr>
          <a:xfrm>
            <a:off x="10076895" y="4747815"/>
            <a:ext cx="1837677" cy="377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400" b="1" dirty="0">
                <a:solidFill>
                  <a:schemeClr val="tx1"/>
                </a:solidFill>
                <a:latin typeface="Open Sans"/>
              </a:rPr>
              <a:t>$25M</a:t>
            </a:r>
          </a:p>
        </p:txBody>
      </p:sp>
      <p:sp>
        <p:nvSpPr>
          <p:cNvPr id="5" name="Rectangle 4">
            <a:extLst>
              <a:ext uri="{FF2B5EF4-FFF2-40B4-BE49-F238E27FC236}">
                <a16:creationId xmlns:a16="http://schemas.microsoft.com/office/drawing/2014/main" id="{6AE3BAC6-99D6-C94B-A53D-4B1496FA8F3F}"/>
              </a:ext>
            </a:extLst>
          </p:cNvPr>
          <p:cNvSpPr/>
          <p:nvPr/>
        </p:nvSpPr>
        <p:spPr>
          <a:xfrm>
            <a:off x="1959561" y="5491717"/>
            <a:ext cx="1022873" cy="249865"/>
          </a:xfrm>
          <a:prstGeom prst="rect">
            <a:avLst/>
          </a:prstGeom>
          <a:solidFill>
            <a:schemeClr val="accent4">
              <a:alpha val="43000"/>
            </a:schemeClr>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accent4"/>
              </a:solidFill>
            </a:endParaRPr>
          </a:p>
        </p:txBody>
      </p:sp>
      <p:sp>
        <p:nvSpPr>
          <p:cNvPr id="77" name="Rectangle 76">
            <a:extLst>
              <a:ext uri="{FF2B5EF4-FFF2-40B4-BE49-F238E27FC236}">
                <a16:creationId xmlns:a16="http://schemas.microsoft.com/office/drawing/2014/main" id="{D429E04D-C9BD-FF4B-A53C-F10A91E23352}"/>
              </a:ext>
            </a:extLst>
          </p:cNvPr>
          <p:cNvSpPr/>
          <p:nvPr/>
        </p:nvSpPr>
        <p:spPr>
          <a:xfrm>
            <a:off x="4194590" y="5500146"/>
            <a:ext cx="1022873" cy="249865"/>
          </a:xfrm>
          <a:prstGeom prst="rect">
            <a:avLst/>
          </a:prstGeom>
          <a:solidFill>
            <a:schemeClr val="accent4">
              <a:alpha val="43000"/>
            </a:schemeClr>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accent4"/>
              </a:solidFill>
            </a:endParaRPr>
          </a:p>
        </p:txBody>
      </p:sp>
      <p:sp>
        <p:nvSpPr>
          <p:cNvPr id="78" name="Rectangle 77">
            <a:extLst>
              <a:ext uri="{FF2B5EF4-FFF2-40B4-BE49-F238E27FC236}">
                <a16:creationId xmlns:a16="http://schemas.microsoft.com/office/drawing/2014/main" id="{EEF3861B-037A-C14B-A565-90D335ED2D97}"/>
              </a:ext>
            </a:extLst>
          </p:cNvPr>
          <p:cNvSpPr/>
          <p:nvPr/>
        </p:nvSpPr>
        <p:spPr>
          <a:xfrm>
            <a:off x="6258385" y="5471949"/>
            <a:ext cx="1022873" cy="249865"/>
          </a:xfrm>
          <a:prstGeom prst="rect">
            <a:avLst/>
          </a:prstGeom>
          <a:solidFill>
            <a:schemeClr val="accent4">
              <a:alpha val="43000"/>
            </a:schemeClr>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accent4"/>
              </a:solidFill>
            </a:endParaRPr>
          </a:p>
        </p:txBody>
      </p:sp>
    </p:spTree>
    <p:extLst>
      <p:ext uri="{BB962C8B-B14F-4D97-AF65-F5344CB8AC3E}">
        <p14:creationId xmlns:p14="http://schemas.microsoft.com/office/powerpoint/2010/main" val="3758625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subTnLst>
                                    <p:set>
                                      <p:cBhvr override="childStyle">
                                        <p:cTn dur="1" fill="hold" display="0" masterRel="nextClick" afterEffect="1"/>
                                        <p:tgtEl>
                                          <p:spTgt spid="72"/>
                                        </p:tgtEl>
                                        <p:attrNameLst>
                                          <p:attrName>style.visibility</p:attrName>
                                        </p:attrNameLst>
                                      </p:cBhvr>
                                      <p:to>
                                        <p:strVal val="hidden"/>
                                      </p:to>
                                    </p:set>
                                  </p:subTnLst>
                                </p:cTn>
                              </p:par>
                              <p:par>
                                <p:cTn id="8" presetID="9" presetClass="entr" presetSubtype="0" fill="hold" grpId="0" nodeType="withEffect">
                                  <p:stCondLst>
                                    <p:cond delay="500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6" presetID="9"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dissolve">
                                      <p:cBhvr>
                                        <p:cTn id="18" dur="2000"/>
                                        <p:tgtEl>
                                          <p:spTgt spid="75"/>
                                        </p:tgtEl>
                                      </p:cBhvr>
                                    </p:animEffect>
                                  </p:childTnLst>
                                  <p:subTnLst>
                                    <p:set>
                                      <p:cBhvr override="childStyle">
                                        <p:cTn dur="1" fill="hold" display="0" masterRel="nextClick" afterEffect="1"/>
                                        <p:tgtEl>
                                          <p:spTgt spid="75"/>
                                        </p:tgtEl>
                                        <p:attrNameLst>
                                          <p:attrName>style.visibility</p:attrName>
                                        </p:attrNameLst>
                                      </p:cBhvr>
                                      <p:to>
                                        <p:strVal val="hidden"/>
                                      </p:to>
                                    </p:set>
                                  </p:subTnLst>
                                </p:cTn>
                              </p:par>
                              <p:par>
                                <p:cTn id="19" presetID="9"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dissolve">
                                      <p:cBhvr>
                                        <p:cTn id="21" dur="2000"/>
                                        <p:tgtEl>
                                          <p:spTgt spid="72"/>
                                        </p:tgtEl>
                                      </p:cBhvr>
                                    </p:animEffect>
                                  </p:childTnLst>
                                  <p:subTnLst>
                                    <p:set>
                                      <p:cBhvr override="childStyle">
                                        <p:cTn dur="1" fill="hold" display="0" masterRel="nextClick" afterEffect="1"/>
                                        <p:tgtEl>
                                          <p:spTgt spid="72"/>
                                        </p:tgtEl>
                                        <p:attrNameLst>
                                          <p:attrName>style.visibility</p:attrName>
                                        </p:attrNameLst>
                                      </p:cBhvr>
                                      <p:to>
                                        <p:strVal val="hidden"/>
                                      </p:to>
                                    </p:set>
                                  </p:subTnLst>
                                </p:cTn>
                              </p:par>
                              <p:par>
                                <p:cTn id="22" presetID="9" presetClass="entr" presetSubtype="0" fill="hold" grpId="0" nodeType="withEffect">
                                  <p:stCondLst>
                                    <p:cond delay="10000"/>
                                  </p:stCondLst>
                                  <p:childTnLst>
                                    <p:set>
                                      <p:cBhvr>
                                        <p:cTn id="23" dur="1" fill="hold">
                                          <p:stCondLst>
                                            <p:cond delay="0"/>
                                          </p:stCondLst>
                                        </p:cTn>
                                        <p:tgtEl>
                                          <p:spTgt spid="77"/>
                                        </p:tgtEl>
                                        <p:attrNameLst>
                                          <p:attrName>style.visibility</p:attrName>
                                        </p:attrNameLst>
                                      </p:cBhvr>
                                      <p:to>
                                        <p:strVal val="visible"/>
                                      </p:to>
                                    </p:set>
                                    <p:animEffect transition="in" filter="dissolve">
                                      <p:cBhvr>
                                        <p:cTn id="24"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dissolve">
                                      <p:cBhvr>
                                        <p:cTn id="29" dur="2000"/>
                                        <p:tgtEl>
                                          <p:spTgt spid="7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dissolve">
                                      <p:cBhvr>
                                        <p:cTn id="32" dur="2000"/>
                                        <p:tgtEl>
                                          <p:spTgt spid="76"/>
                                        </p:tgtEl>
                                      </p:cBhvr>
                                    </p:animEffect>
                                  </p:childTnLst>
                                </p:cTn>
                              </p:par>
                              <p:par>
                                <p:cTn id="33" presetID="9" presetClass="entr" presetSubtype="0" fill="hold" grpId="0" nodeType="withEffect">
                                  <p:stCondLst>
                                    <p:cond delay="10000"/>
                                  </p:stCondLst>
                                  <p:childTnLst>
                                    <p:set>
                                      <p:cBhvr>
                                        <p:cTn id="34" dur="1" fill="hold">
                                          <p:stCondLst>
                                            <p:cond delay="0"/>
                                          </p:stCondLst>
                                        </p:cTn>
                                        <p:tgtEl>
                                          <p:spTgt spid="78"/>
                                        </p:tgtEl>
                                        <p:attrNameLst>
                                          <p:attrName>style.visibility</p:attrName>
                                        </p:attrNameLst>
                                      </p:cBhvr>
                                      <p:to>
                                        <p:strVal val="visible"/>
                                      </p:to>
                                    </p:set>
                                    <p:animEffect transition="in" filter="dissolve">
                                      <p:cBhvr>
                                        <p:cTn id="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4" grpId="0" animBg="1"/>
      <p:bldP spid="75" grpId="0" animBg="1"/>
      <p:bldP spid="72" grpId="0" animBg="1"/>
      <p:bldP spid="72" grpId="1" animBg="1"/>
      <p:bldP spid="8" grpId="0" animBg="1"/>
      <p:bldP spid="5"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223" y="105509"/>
            <a:ext cx="10042789" cy="5693866"/>
          </a:xfrm>
          <a:prstGeom prst="rect">
            <a:avLst/>
          </a:prstGeom>
        </p:spPr>
        <p:txBody>
          <a:bodyPr wrap="square">
            <a:spAutoFit/>
          </a:bodyPr>
          <a:lstStyle/>
          <a:p>
            <a:r>
              <a:rPr lang="en-US" sz="4000" u="sng" dirty="0">
                <a:solidFill>
                  <a:schemeClr val="accent2">
                    <a:lumMod val="75000"/>
                    <a:lumOff val="25000"/>
                  </a:schemeClr>
                </a:solidFill>
                <a:latin typeface="+mj-lt"/>
              </a:rPr>
              <a:t>General Fund</a:t>
            </a:r>
            <a:r>
              <a:rPr lang="en-US" sz="3600" dirty="0">
                <a:solidFill>
                  <a:schemeClr val="accent2">
                    <a:lumMod val="75000"/>
                    <a:lumOff val="25000"/>
                  </a:schemeClr>
                </a:solidFill>
                <a:latin typeface="+mj-lt"/>
              </a:rPr>
              <a:t/>
            </a:r>
            <a:br>
              <a:rPr lang="en-US" sz="3600" dirty="0">
                <a:solidFill>
                  <a:schemeClr val="accent2">
                    <a:lumMod val="75000"/>
                    <a:lumOff val="25000"/>
                  </a:schemeClr>
                </a:solidFill>
                <a:latin typeface="+mj-lt"/>
              </a:rPr>
            </a:br>
            <a:r>
              <a:rPr lang="en-US" altLang="en-US" sz="3600" dirty="0">
                <a:solidFill>
                  <a:schemeClr val="accent2">
                    <a:lumMod val="75000"/>
                    <a:lumOff val="25000"/>
                  </a:schemeClr>
                </a:solidFill>
                <a:latin typeface="+mj-lt"/>
                <a:ea typeface="Arial Unicode MS" panose="020B0604020202020204" pitchFamily="34" charset="-128"/>
              </a:rPr>
              <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Base Aid for Student Excellence</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	(BASE)	</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	</a:t>
            </a:r>
            <a:r>
              <a:rPr lang="en-US" altLang="en-US" sz="3600" dirty="0" smtClean="0">
                <a:solidFill>
                  <a:schemeClr val="accent2">
                    <a:lumMod val="75000"/>
                    <a:lumOff val="25000"/>
                  </a:schemeClr>
                </a:solidFill>
                <a:latin typeface="+mj-lt"/>
                <a:ea typeface="Arial Unicode MS" panose="020B0604020202020204" pitchFamily="34" charset="-128"/>
              </a:rPr>
              <a:t>2018-19</a:t>
            </a:r>
            <a:r>
              <a:rPr lang="en-US" altLang="en-US" sz="3600" dirty="0">
                <a:solidFill>
                  <a:schemeClr val="accent2">
                    <a:lumMod val="75000"/>
                    <a:lumOff val="25000"/>
                  </a:schemeClr>
                </a:solidFill>
                <a:latin typeface="+mj-lt"/>
                <a:ea typeface="Arial Unicode MS" panose="020B0604020202020204" pitchFamily="34" charset="-128"/>
              </a:rPr>
              <a:t>		$4,165</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	2019-20		$</a:t>
            </a:r>
            <a:r>
              <a:rPr lang="en-US" altLang="en-US" sz="3600" dirty="0" smtClean="0">
                <a:solidFill>
                  <a:schemeClr val="accent2">
                    <a:lumMod val="75000"/>
                    <a:lumOff val="25000"/>
                  </a:schemeClr>
                </a:solidFill>
                <a:latin typeface="+mj-lt"/>
                <a:ea typeface="Arial Unicode MS" panose="020B0604020202020204" pitchFamily="34" charset="-128"/>
              </a:rPr>
              <a:t>4,436</a:t>
            </a:r>
            <a:r>
              <a:rPr lang="en-US" altLang="en-US" sz="3600" dirty="0">
                <a:solidFill>
                  <a:schemeClr val="accent2">
                    <a:lumMod val="75000"/>
                    <a:lumOff val="25000"/>
                  </a:schemeClr>
                </a:solidFill>
                <a:latin typeface="+mj-lt"/>
                <a:ea typeface="Arial Unicode MS" panose="020B0604020202020204" pitchFamily="34" charset="-128"/>
              </a:rPr>
              <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	2020-21		$4,569</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	2021-22		$4,706</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	2022-23		$4,846</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	2023-24		CPI</a:t>
            </a:r>
            <a:endParaRPr lang="en-US" sz="3600" dirty="0">
              <a:solidFill>
                <a:schemeClr val="accent2">
                  <a:lumMod val="75000"/>
                  <a:lumOff val="25000"/>
                </a:schemeClr>
              </a:solidFill>
              <a:latin typeface="+mj-lt"/>
            </a:endParaRPr>
          </a:p>
        </p:txBody>
      </p:sp>
    </p:spTree>
    <p:extLst>
      <p:ext uri="{BB962C8B-B14F-4D97-AF65-F5344CB8AC3E}">
        <p14:creationId xmlns:p14="http://schemas.microsoft.com/office/powerpoint/2010/main" val="1044503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223" y="105509"/>
            <a:ext cx="8941777" cy="5139869"/>
          </a:xfrm>
          <a:prstGeom prst="rect">
            <a:avLst/>
          </a:prstGeom>
        </p:spPr>
        <p:txBody>
          <a:bodyPr wrap="square">
            <a:spAutoFit/>
          </a:bodyPr>
          <a:lstStyle/>
          <a:p>
            <a:r>
              <a:rPr lang="en-US" sz="4000" u="sng" dirty="0" smtClean="0">
                <a:solidFill>
                  <a:schemeClr val="accent2">
                    <a:lumMod val="75000"/>
                    <a:lumOff val="25000"/>
                  </a:schemeClr>
                </a:solidFill>
                <a:latin typeface="+mj-lt"/>
              </a:rPr>
              <a:t>Supplemental General </a:t>
            </a:r>
            <a:r>
              <a:rPr lang="en-US" sz="4000" u="sng" dirty="0">
                <a:solidFill>
                  <a:schemeClr val="accent2">
                    <a:lumMod val="75000"/>
                    <a:lumOff val="25000"/>
                  </a:schemeClr>
                </a:solidFill>
                <a:latin typeface="+mj-lt"/>
              </a:rPr>
              <a:t>Fund</a:t>
            </a:r>
            <a:r>
              <a:rPr lang="en-US" sz="3600" dirty="0">
                <a:solidFill>
                  <a:schemeClr val="accent2">
                    <a:lumMod val="75000"/>
                    <a:lumOff val="25000"/>
                  </a:schemeClr>
                </a:solidFill>
                <a:latin typeface="+mj-lt"/>
              </a:rPr>
              <a:t/>
            </a:r>
            <a:br>
              <a:rPr lang="en-US" sz="3600" dirty="0">
                <a:solidFill>
                  <a:schemeClr val="accent2">
                    <a:lumMod val="75000"/>
                    <a:lumOff val="25000"/>
                  </a:schemeClr>
                </a:solidFill>
                <a:latin typeface="+mj-lt"/>
              </a:rPr>
            </a:br>
            <a:r>
              <a:rPr lang="en-US" altLang="en-US" sz="3600" dirty="0">
                <a:solidFill>
                  <a:schemeClr val="accent2">
                    <a:lumMod val="75000"/>
                    <a:lumOff val="25000"/>
                  </a:schemeClr>
                </a:solidFill>
                <a:latin typeface="+mj-lt"/>
                <a:ea typeface="Arial Unicode MS" panose="020B0604020202020204" pitchFamily="34" charset="-128"/>
              </a:rPr>
              <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smtClean="0">
                <a:solidFill>
                  <a:schemeClr val="accent2">
                    <a:lumMod val="75000"/>
                    <a:lumOff val="25000"/>
                  </a:schemeClr>
                </a:solidFill>
                <a:latin typeface="+mj-lt"/>
                <a:ea typeface="Arial Unicode MS" panose="020B0604020202020204" pitchFamily="34" charset="-128"/>
              </a:rPr>
              <a:t>Increases by 3-year average CPI</a:t>
            </a:r>
            <a:endParaRPr lang="en-US" sz="3600" dirty="0">
              <a:solidFill>
                <a:schemeClr val="accent2">
                  <a:lumMod val="75000"/>
                  <a:lumOff val="25000"/>
                </a:schemeClr>
              </a:solidFill>
              <a:latin typeface="+mj-lt"/>
              <a:ea typeface="Arial Unicode MS" panose="020B0604020202020204" pitchFamily="34" charset="-128"/>
            </a:endParaRPr>
          </a:p>
          <a:p>
            <a:r>
              <a:rPr lang="en-US" sz="3600" dirty="0" smtClean="0">
                <a:solidFill>
                  <a:schemeClr val="accent2">
                    <a:lumMod val="75000"/>
                    <a:lumOff val="25000"/>
                  </a:schemeClr>
                </a:solidFill>
                <a:latin typeface="+mj-lt"/>
                <a:ea typeface="Arial Unicode MS" panose="020B0604020202020204" pitchFamily="34" charset="-128"/>
              </a:rPr>
              <a:t>2018-19		$4,490</a:t>
            </a:r>
          </a:p>
          <a:p>
            <a:r>
              <a:rPr lang="en-US" sz="3600" dirty="0" smtClean="0">
                <a:solidFill>
                  <a:schemeClr val="accent2">
                    <a:lumMod val="75000"/>
                    <a:lumOff val="25000"/>
                  </a:schemeClr>
                </a:solidFill>
                <a:latin typeface="+mj-lt"/>
                <a:ea typeface="Arial Unicode MS" panose="020B0604020202020204" pitchFamily="34" charset="-128"/>
              </a:rPr>
              <a:t>2019-20		$4,558</a:t>
            </a:r>
          </a:p>
          <a:p>
            <a:r>
              <a:rPr lang="en-US" sz="3600" dirty="0" smtClean="0">
                <a:solidFill>
                  <a:schemeClr val="accent2">
                    <a:lumMod val="75000"/>
                    <a:lumOff val="25000"/>
                  </a:schemeClr>
                </a:solidFill>
                <a:latin typeface="+mj-lt"/>
                <a:ea typeface="Arial Unicode MS" panose="020B0604020202020204" pitchFamily="34" charset="-128"/>
              </a:rPr>
              <a:t>2020-21		$4,608</a:t>
            </a:r>
            <a:endParaRPr lang="en-US" sz="3600" dirty="0">
              <a:solidFill>
                <a:schemeClr val="accent2">
                  <a:lumMod val="75000"/>
                  <a:lumOff val="25000"/>
                </a:schemeClr>
              </a:solidFill>
              <a:latin typeface="+mj-lt"/>
              <a:ea typeface="Arial Unicode MS" panose="020B0604020202020204" pitchFamily="34" charset="-128"/>
            </a:endParaRPr>
          </a:p>
          <a:p>
            <a:r>
              <a:rPr lang="en-US" sz="3600" dirty="0" smtClean="0">
                <a:solidFill>
                  <a:schemeClr val="accent2">
                    <a:lumMod val="75000"/>
                    <a:lumOff val="25000"/>
                  </a:schemeClr>
                </a:solidFill>
                <a:latin typeface="+mj-lt"/>
                <a:ea typeface="Arial Unicode MS" panose="020B0604020202020204" pitchFamily="34" charset="-128"/>
              </a:rPr>
              <a:t>2021-22		$4,706	Equal to Gen Fund</a:t>
            </a:r>
          </a:p>
          <a:p>
            <a:endParaRPr lang="en-US" sz="3600" dirty="0">
              <a:solidFill>
                <a:schemeClr val="accent2">
                  <a:lumMod val="75000"/>
                  <a:lumOff val="25000"/>
                </a:schemeClr>
              </a:solidFill>
              <a:latin typeface="+mj-lt"/>
              <a:ea typeface="Arial Unicode MS" panose="020B0604020202020204" pitchFamily="34" charset="-128"/>
            </a:endParaRPr>
          </a:p>
          <a:p>
            <a:r>
              <a:rPr lang="en-US" sz="3600" dirty="0" smtClean="0">
                <a:solidFill>
                  <a:schemeClr val="accent2">
                    <a:lumMod val="75000"/>
                    <a:lumOff val="25000"/>
                  </a:schemeClr>
                </a:solidFill>
                <a:latin typeface="+mj-lt"/>
                <a:ea typeface="Arial Unicode MS" panose="020B0604020202020204" pitchFamily="34" charset="-128"/>
              </a:rPr>
              <a:t>Statewide Average = </a:t>
            </a:r>
            <a:r>
              <a:rPr lang="en-US" sz="3600" dirty="0" smtClean="0">
                <a:solidFill>
                  <a:srgbClr val="C00000"/>
                </a:solidFill>
                <a:latin typeface="+mj-lt"/>
                <a:ea typeface="Arial Unicode MS" panose="020B0604020202020204" pitchFamily="34" charset="-128"/>
              </a:rPr>
              <a:t>31%</a:t>
            </a:r>
            <a:endParaRPr lang="en-US" sz="3600" dirty="0">
              <a:solidFill>
                <a:srgbClr val="C00000"/>
              </a:solidFill>
              <a:latin typeface="+mj-lt"/>
            </a:endParaRPr>
          </a:p>
        </p:txBody>
      </p:sp>
    </p:spTree>
    <p:extLst>
      <p:ext uri="{BB962C8B-B14F-4D97-AF65-F5344CB8AC3E}">
        <p14:creationId xmlns:p14="http://schemas.microsoft.com/office/powerpoint/2010/main" val="1083809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0BB167-444F-409C-B7D7-76CAE64D209D}"/>
              </a:ext>
            </a:extLst>
          </p:cNvPr>
          <p:cNvSpPr txBox="1"/>
          <p:nvPr/>
        </p:nvSpPr>
        <p:spPr>
          <a:xfrm>
            <a:off x="653141" y="298991"/>
            <a:ext cx="10273312" cy="461665"/>
          </a:xfrm>
          <a:prstGeom prst="rect">
            <a:avLst/>
          </a:prstGeom>
          <a:noFill/>
        </p:spPr>
        <p:txBody>
          <a:bodyPr wrap="square" rtlCol="0">
            <a:spAutoFit/>
          </a:bodyPr>
          <a:lstStyle/>
          <a:p>
            <a:r>
              <a:rPr lang="en-US" sz="2400" dirty="0" smtClean="0">
                <a:latin typeface="+mj-lt"/>
                <a:ea typeface="Arial Unicode MS" pitchFamily="34" charset="-128"/>
                <a:cs typeface="Arial" panose="020B0604020202020204" pitchFamily="34" charset="0"/>
              </a:rPr>
              <a:t>Special </a:t>
            </a:r>
            <a:r>
              <a:rPr lang="en-US" sz="2400" dirty="0">
                <a:latin typeface="+mj-lt"/>
                <a:ea typeface="Arial Unicode MS" pitchFamily="34" charset="-128"/>
                <a:cs typeface="Arial" panose="020B0604020202020204" pitchFamily="34" charset="0"/>
              </a:rPr>
              <a:t>Education State Aid  KSA 72-3422</a:t>
            </a:r>
            <a:endParaRPr lang="en-US" sz="2400" dirty="0">
              <a:latin typeface="+mj-lt"/>
            </a:endParaRPr>
          </a:p>
        </p:txBody>
      </p:sp>
      <p:graphicFrame>
        <p:nvGraphicFramePr>
          <p:cNvPr id="2" name="Table 1">
            <a:extLst>
              <a:ext uri="{FF2B5EF4-FFF2-40B4-BE49-F238E27FC236}">
                <a16:creationId xmlns:a16="http://schemas.microsoft.com/office/drawing/2014/main" id="{D1EB8A28-7315-40B1-861B-68F6B3A3ED08}"/>
              </a:ext>
            </a:extLst>
          </p:cNvPr>
          <p:cNvGraphicFramePr>
            <a:graphicFrameLocks noGrp="1"/>
          </p:cNvGraphicFramePr>
          <p:nvPr>
            <p:extLst>
              <p:ext uri="{D42A27DB-BD31-4B8C-83A1-F6EECF244321}">
                <p14:modId xmlns:p14="http://schemas.microsoft.com/office/powerpoint/2010/main" val="188081851"/>
              </p:ext>
            </p:extLst>
          </p:nvPr>
        </p:nvGraphicFramePr>
        <p:xfrm>
          <a:off x="643812" y="839758"/>
          <a:ext cx="10720875" cy="5461929"/>
        </p:xfrm>
        <a:graphic>
          <a:graphicData uri="http://schemas.openxmlformats.org/drawingml/2006/table">
            <a:tbl>
              <a:tblPr firstRow="1" bandRow="1">
                <a:tableStyleId>{3B4B98B0-60AC-42C2-AFA5-B58CD77FA1E5}</a:tableStyleId>
              </a:tblPr>
              <a:tblGrid>
                <a:gridCol w="2376239">
                  <a:extLst>
                    <a:ext uri="{9D8B030D-6E8A-4147-A177-3AD203B41FA5}">
                      <a16:colId xmlns:a16="http://schemas.microsoft.com/office/drawing/2014/main" val="1301061809"/>
                    </a:ext>
                  </a:extLst>
                </a:gridCol>
                <a:gridCol w="1669733">
                  <a:extLst>
                    <a:ext uri="{9D8B030D-6E8A-4147-A177-3AD203B41FA5}">
                      <a16:colId xmlns:a16="http://schemas.microsoft.com/office/drawing/2014/main" val="1513878358"/>
                    </a:ext>
                  </a:extLst>
                </a:gridCol>
                <a:gridCol w="1550956">
                  <a:extLst>
                    <a:ext uri="{9D8B030D-6E8A-4147-A177-3AD203B41FA5}">
                      <a16:colId xmlns:a16="http://schemas.microsoft.com/office/drawing/2014/main" val="907051777"/>
                    </a:ext>
                  </a:extLst>
                </a:gridCol>
                <a:gridCol w="1688849">
                  <a:extLst>
                    <a:ext uri="{9D8B030D-6E8A-4147-A177-3AD203B41FA5}">
                      <a16:colId xmlns:a16="http://schemas.microsoft.com/office/drawing/2014/main" val="3981551147"/>
                    </a:ext>
                  </a:extLst>
                </a:gridCol>
                <a:gridCol w="892265">
                  <a:extLst>
                    <a:ext uri="{9D8B030D-6E8A-4147-A177-3AD203B41FA5}">
                      <a16:colId xmlns:a16="http://schemas.microsoft.com/office/drawing/2014/main" val="3286519555"/>
                    </a:ext>
                  </a:extLst>
                </a:gridCol>
                <a:gridCol w="1276605">
                  <a:extLst>
                    <a:ext uri="{9D8B030D-6E8A-4147-A177-3AD203B41FA5}">
                      <a16:colId xmlns:a16="http://schemas.microsoft.com/office/drawing/2014/main" val="3024206674"/>
                    </a:ext>
                  </a:extLst>
                </a:gridCol>
                <a:gridCol w="1266228">
                  <a:extLst>
                    <a:ext uri="{9D8B030D-6E8A-4147-A177-3AD203B41FA5}">
                      <a16:colId xmlns:a16="http://schemas.microsoft.com/office/drawing/2014/main" val="1823027679"/>
                    </a:ext>
                  </a:extLst>
                </a:gridCol>
              </a:tblGrid>
              <a:tr h="521737">
                <a:tc>
                  <a:txBody>
                    <a:bodyPr/>
                    <a:lstStyle/>
                    <a:p>
                      <a:pPr algn="l"/>
                      <a:r>
                        <a:rPr lang="en-US" sz="1300" b="0" dirty="0">
                          <a:latin typeface="Open Sans Semibold" panose="020B0706030804020204" pitchFamily="34" charset="0"/>
                          <a:ea typeface="Open Sans Semibold" panose="020B0706030804020204" pitchFamily="34" charset="0"/>
                          <a:cs typeface="Open Sans Semibold" panose="020B0706030804020204" pitchFamily="34" charset="0"/>
                        </a:rPr>
                        <a:t>Fiscal Year</a:t>
                      </a:r>
                    </a:p>
                  </a:txBody>
                  <a:tcPr/>
                </a:tc>
                <a:tc>
                  <a:txBody>
                    <a:bodyPr/>
                    <a:lstStyle/>
                    <a:p>
                      <a:pPr algn="l"/>
                      <a:r>
                        <a:rPr lang="en-US" sz="1300" b="0" dirty="0">
                          <a:latin typeface="Open Sans Semibold" panose="020B0706030804020204" pitchFamily="34" charset="0"/>
                          <a:ea typeface="Open Sans Semibold" panose="020B0706030804020204" pitchFamily="34" charset="0"/>
                          <a:cs typeface="Open Sans Semibold" panose="020B0706030804020204" pitchFamily="34" charset="0"/>
                        </a:rPr>
                        <a:t>State Aid</a:t>
                      </a:r>
                    </a:p>
                  </a:txBody>
                  <a:tcPr/>
                </a:tc>
                <a:tc>
                  <a:txBody>
                    <a:bodyPr/>
                    <a:lstStyle/>
                    <a:p>
                      <a:pPr algn="l"/>
                      <a:r>
                        <a:rPr lang="en-US" sz="1300" b="0" dirty="0">
                          <a:latin typeface="Open Sans Semibold" panose="020B0706030804020204" pitchFamily="34" charset="0"/>
                          <a:ea typeface="Open Sans Semibold" panose="020B0706030804020204" pitchFamily="34" charset="0"/>
                          <a:cs typeface="Open Sans Semibold" panose="020B0706030804020204" pitchFamily="34" charset="0"/>
                        </a:rPr>
                        <a:t>Federal ARRA</a:t>
                      </a:r>
                    </a:p>
                  </a:txBody>
                  <a:tcPr/>
                </a:tc>
                <a:tc>
                  <a:txBody>
                    <a:bodyPr/>
                    <a:lstStyle/>
                    <a:p>
                      <a:pPr algn="l"/>
                      <a:r>
                        <a:rPr lang="en-US" sz="1300" b="0" dirty="0">
                          <a:latin typeface="Open Sans Semibold" panose="020B0706030804020204" pitchFamily="34" charset="0"/>
                          <a:ea typeface="Open Sans Semibold" panose="020B0706030804020204" pitchFamily="34" charset="0"/>
                          <a:cs typeface="Open Sans Semibold" panose="020B0706030804020204" pitchFamily="34" charset="0"/>
                        </a:rPr>
                        <a:t>Total Aid</a:t>
                      </a:r>
                    </a:p>
                  </a:txBody>
                  <a:tcPr/>
                </a:tc>
                <a:tc>
                  <a:txBody>
                    <a:bodyPr/>
                    <a:lstStyle/>
                    <a:p>
                      <a:pPr algn="l"/>
                      <a:r>
                        <a:rPr lang="en-US" sz="1300" b="0" dirty="0">
                          <a:latin typeface="Open Sans Semibold" panose="020B0706030804020204" pitchFamily="34" charset="0"/>
                          <a:ea typeface="Open Sans Semibold" panose="020B0706030804020204" pitchFamily="34" charset="0"/>
                          <a:cs typeface="Open Sans Semibold" panose="020B0706030804020204" pitchFamily="34" charset="0"/>
                        </a:rPr>
                        <a:t>Excess Costs</a:t>
                      </a:r>
                    </a:p>
                  </a:txBody>
                  <a:tcPr/>
                </a:tc>
                <a:tc>
                  <a:txBody>
                    <a:bodyPr/>
                    <a:lstStyle/>
                    <a:p>
                      <a:pPr algn="l"/>
                      <a:r>
                        <a:rPr lang="en-US" sz="1300" b="0" dirty="0">
                          <a:latin typeface="Open Sans Semibold" panose="020B0706030804020204" pitchFamily="34" charset="0"/>
                          <a:ea typeface="Open Sans Semibold" panose="020B0706030804020204" pitchFamily="34" charset="0"/>
                          <a:cs typeface="Open Sans Semibold" panose="020B0706030804020204" pitchFamily="34" charset="0"/>
                        </a:rPr>
                        <a:t>ESSER Funds</a:t>
                      </a:r>
                    </a:p>
                  </a:txBody>
                  <a:tcPr/>
                </a:tc>
                <a:tc>
                  <a:txBody>
                    <a:bodyPr/>
                    <a:lstStyle/>
                    <a:p>
                      <a:pPr algn="l"/>
                      <a:r>
                        <a:rPr lang="en-US" sz="1300" b="0" dirty="0">
                          <a:latin typeface="Open Sans Semibold" panose="020B0706030804020204" pitchFamily="34" charset="0"/>
                          <a:ea typeface="Open Sans Semibold" panose="020B0706030804020204" pitchFamily="34" charset="0"/>
                          <a:cs typeface="Open Sans Semibold" panose="020B0706030804020204" pitchFamily="34" charset="0"/>
                        </a:rPr>
                        <a:t>Excess Costs</a:t>
                      </a:r>
                    </a:p>
                  </a:txBody>
                  <a:tcPr/>
                </a:tc>
                <a:extLst>
                  <a:ext uri="{0D108BD9-81ED-4DB2-BD59-A6C34878D82A}">
                    <a16:rowId xmlns:a16="http://schemas.microsoft.com/office/drawing/2014/main" val="2815834036"/>
                  </a:ext>
                </a:extLst>
              </a:tr>
              <a:tr h="309781">
                <a:tc>
                  <a:txBody>
                    <a:bodyPr/>
                    <a:lstStyle/>
                    <a:p>
                      <a:pPr algn="l"/>
                      <a:r>
                        <a:rPr lang="en-US" sz="1300" dirty="0">
                          <a:latin typeface="+mj-lt"/>
                        </a:rPr>
                        <a:t>2008-2009</a:t>
                      </a:r>
                    </a:p>
                  </a:txBody>
                  <a:tcPr/>
                </a:tc>
                <a:tc>
                  <a:txBody>
                    <a:bodyPr/>
                    <a:lstStyle/>
                    <a:p>
                      <a:pPr algn="l"/>
                      <a:r>
                        <a:rPr lang="en-US" sz="1300" dirty="0">
                          <a:latin typeface="+mj-lt"/>
                        </a:rPr>
                        <a:t>$427,718,409</a:t>
                      </a:r>
                    </a:p>
                  </a:txBody>
                  <a:tcPr/>
                </a:tc>
                <a:tc>
                  <a:txBody>
                    <a:bodyPr/>
                    <a:lstStyle/>
                    <a:p>
                      <a:pPr algn="l"/>
                      <a:r>
                        <a:rPr lang="en-US" sz="1300" dirty="0">
                          <a:latin typeface="+mj-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$427,718,409</a:t>
                      </a:r>
                    </a:p>
                  </a:txBody>
                  <a:tcPr/>
                </a:tc>
                <a:tc>
                  <a:txBody>
                    <a:bodyPr/>
                    <a:lstStyle/>
                    <a:p>
                      <a:pPr algn="l"/>
                      <a:r>
                        <a:rPr lang="en-US" sz="1300" dirty="0">
                          <a:latin typeface="+mj-lt"/>
                        </a:rPr>
                        <a:t>92.0%</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2262151357"/>
                  </a:ext>
                </a:extLst>
              </a:tr>
              <a:tr h="309781">
                <a:tc>
                  <a:txBody>
                    <a:bodyPr/>
                    <a:lstStyle/>
                    <a:p>
                      <a:pPr algn="l"/>
                      <a:r>
                        <a:rPr lang="en-US" sz="1300" dirty="0">
                          <a:latin typeface="+mj-lt"/>
                        </a:rPr>
                        <a:t>2009-2010</a:t>
                      </a:r>
                    </a:p>
                  </a:txBody>
                  <a:tcPr/>
                </a:tc>
                <a:tc>
                  <a:txBody>
                    <a:bodyPr/>
                    <a:lstStyle/>
                    <a:p>
                      <a:pPr algn="l"/>
                      <a:r>
                        <a:rPr lang="en-US" sz="1300" dirty="0">
                          <a:latin typeface="+mj-lt"/>
                        </a:rPr>
                        <a:t>$367,427,058</a:t>
                      </a:r>
                    </a:p>
                  </a:txBody>
                  <a:tcPr/>
                </a:tc>
                <a:tc>
                  <a:txBody>
                    <a:bodyPr/>
                    <a:lstStyle/>
                    <a:p>
                      <a:pPr algn="l"/>
                      <a:r>
                        <a:rPr lang="en-US" sz="1300" dirty="0">
                          <a:latin typeface="+mj-lt"/>
                        </a:rPr>
                        <a:t>$56,517,430</a:t>
                      </a:r>
                    </a:p>
                  </a:txBody>
                  <a:tcPr/>
                </a:tc>
                <a:tc>
                  <a:txBody>
                    <a:bodyPr/>
                    <a:lstStyle/>
                    <a:p>
                      <a:pPr algn="l"/>
                      <a:r>
                        <a:rPr lang="en-US" sz="1300" dirty="0">
                          <a:latin typeface="+mj-lt"/>
                        </a:rPr>
                        <a:t>$423,944,488</a:t>
                      </a:r>
                    </a:p>
                  </a:txBody>
                  <a:tcPr/>
                </a:tc>
                <a:tc>
                  <a:txBody>
                    <a:bodyPr/>
                    <a:lstStyle/>
                    <a:p>
                      <a:pPr algn="l"/>
                      <a:r>
                        <a:rPr lang="en-US" sz="1300" dirty="0">
                          <a:latin typeface="+mj-lt"/>
                        </a:rPr>
                        <a:t>88.7%</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1034502015"/>
                  </a:ext>
                </a:extLst>
              </a:tr>
              <a:tr h="309781">
                <a:tc>
                  <a:txBody>
                    <a:bodyPr/>
                    <a:lstStyle/>
                    <a:p>
                      <a:pPr algn="l"/>
                      <a:r>
                        <a:rPr lang="en-US" sz="1300" dirty="0">
                          <a:latin typeface="+mj-lt"/>
                        </a:rPr>
                        <a:t>2010-2011</a:t>
                      </a:r>
                    </a:p>
                  </a:txBody>
                  <a:tcPr/>
                </a:tc>
                <a:tc>
                  <a:txBody>
                    <a:bodyPr/>
                    <a:lstStyle/>
                    <a:p>
                      <a:pPr algn="l"/>
                      <a:r>
                        <a:rPr lang="en-US" sz="1300" dirty="0">
                          <a:latin typeface="+mj-lt"/>
                        </a:rPr>
                        <a:t>$388,982,076</a:t>
                      </a:r>
                    </a:p>
                  </a:txBody>
                  <a:tcPr/>
                </a:tc>
                <a:tc>
                  <a:txBody>
                    <a:bodyPr/>
                    <a:lstStyle/>
                    <a:p>
                      <a:pPr algn="l"/>
                      <a:r>
                        <a:rPr lang="en-US" sz="1300" dirty="0">
                          <a:latin typeface="+mj-lt"/>
                        </a:rPr>
                        <a:t>$54,453,996</a:t>
                      </a:r>
                    </a:p>
                  </a:txBody>
                  <a:tcPr/>
                </a:tc>
                <a:tc>
                  <a:txBody>
                    <a:bodyPr/>
                    <a:lstStyle/>
                    <a:p>
                      <a:pPr algn="l"/>
                      <a:r>
                        <a:rPr lang="en-US" sz="1300" dirty="0">
                          <a:latin typeface="+mj-lt"/>
                        </a:rPr>
                        <a:t>$443,436,072</a:t>
                      </a:r>
                    </a:p>
                  </a:txBody>
                  <a:tcPr/>
                </a:tc>
                <a:tc>
                  <a:txBody>
                    <a:bodyPr/>
                    <a:lstStyle/>
                    <a:p>
                      <a:pPr algn="l"/>
                      <a:r>
                        <a:rPr lang="en-US" sz="1300" dirty="0">
                          <a:latin typeface="+mj-lt"/>
                        </a:rPr>
                        <a:t>92.0%</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678960688"/>
                  </a:ext>
                </a:extLst>
              </a:tr>
              <a:tr h="309781">
                <a:tc>
                  <a:txBody>
                    <a:bodyPr/>
                    <a:lstStyle/>
                    <a:p>
                      <a:pPr algn="l"/>
                      <a:r>
                        <a:rPr lang="en-US" sz="1300" dirty="0">
                          <a:latin typeface="+mj-lt"/>
                        </a:rPr>
                        <a:t>2011-2012</a:t>
                      </a:r>
                    </a:p>
                  </a:txBody>
                  <a:tcPr/>
                </a:tc>
                <a:tc>
                  <a:txBody>
                    <a:bodyPr/>
                    <a:lstStyle/>
                    <a:p>
                      <a:pPr algn="l"/>
                      <a:r>
                        <a:rPr lang="en-US" sz="1300" dirty="0">
                          <a:latin typeface="+mj-lt"/>
                        </a:rPr>
                        <a:t>$428,133,154</a:t>
                      </a:r>
                    </a:p>
                  </a:txBody>
                  <a:tcPr/>
                </a:tc>
                <a:tc>
                  <a:txBody>
                    <a:bodyPr/>
                    <a:lstStyle/>
                    <a:p>
                      <a:pPr algn="l"/>
                      <a:r>
                        <a:rPr lang="en-US" sz="1300" dirty="0">
                          <a:latin typeface="+mj-lt"/>
                        </a:rPr>
                        <a:t>$396,920</a:t>
                      </a:r>
                    </a:p>
                  </a:txBody>
                  <a:tcPr/>
                </a:tc>
                <a:tc>
                  <a:txBody>
                    <a:bodyPr/>
                    <a:lstStyle/>
                    <a:p>
                      <a:pPr algn="l"/>
                      <a:r>
                        <a:rPr lang="en-US" sz="1300" dirty="0">
                          <a:latin typeface="+mj-lt"/>
                        </a:rPr>
                        <a:t>$428,530,074</a:t>
                      </a:r>
                    </a:p>
                  </a:txBody>
                  <a:tcPr/>
                </a:tc>
                <a:tc>
                  <a:txBody>
                    <a:bodyPr/>
                    <a:lstStyle/>
                    <a:p>
                      <a:pPr algn="l"/>
                      <a:r>
                        <a:rPr lang="en-US" sz="1300" dirty="0">
                          <a:latin typeface="+mj-lt"/>
                        </a:rPr>
                        <a:t>88.4%</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4000512281"/>
                  </a:ext>
                </a:extLst>
              </a:tr>
              <a:tr h="309781">
                <a:tc>
                  <a:txBody>
                    <a:bodyPr/>
                    <a:lstStyle/>
                    <a:p>
                      <a:pPr algn="l"/>
                      <a:r>
                        <a:rPr lang="en-US" sz="1300" dirty="0">
                          <a:latin typeface="+mj-lt"/>
                        </a:rPr>
                        <a:t>2012-2013</a:t>
                      </a:r>
                    </a:p>
                  </a:txBody>
                  <a:tcPr/>
                </a:tc>
                <a:tc>
                  <a:txBody>
                    <a:bodyPr/>
                    <a:lstStyle/>
                    <a:p>
                      <a:pPr algn="l"/>
                      <a:r>
                        <a:rPr lang="en-US" sz="1300" dirty="0">
                          <a:latin typeface="+mj-lt"/>
                        </a:rPr>
                        <a:t>$430,426,151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$430,426,151</a:t>
                      </a:r>
                    </a:p>
                  </a:txBody>
                  <a:tcPr/>
                </a:tc>
                <a:tc>
                  <a:txBody>
                    <a:bodyPr/>
                    <a:lstStyle/>
                    <a:p>
                      <a:pPr algn="l"/>
                      <a:r>
                        <a:rPr lang="en-US" sz="1300" dirty="0">
                          <a:latin typeface="+mj-lt"/>
                        </a:rPr>
                        <a:t>82.8%</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2386613548"/>
                  </a:ext>
                </a:extLst>
              </a:tr>
              <a:tr h="309781">
                <a:tc>
                  <a:txBody>
                    <a:bodyPr/>
                    <a:lstStyle/>
                    <a:p>
                      <a:pPr algn="l"/>
                      <a:r>
                        <a:rPr lang="en-US" sz="1300" dirty="0">
                          <a:latin typeface="+mj-lt"/>
                        </a:rPr>
                        <a:t>2013-2014</a:t>
                      </a:r>
                    </a:p>
                  </a:txBody>
                  <a:tcPr/>
                </a:tc>
                <a:tc>
                  <a:txBody>
                    <a:bodyPr/>
                    <a:lstStyle/>
                    <a:p>
                      <a:pPr algn="l"/>
                      <a:r>
                        <a:rPr lang="en-US" sz="1300" dirty="0">
                          <a:latin typeface="+mj-lt"/>
                        </a:rPr>
                        <a:t>$428,702,584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$428,702,584</a:t>
                      </a:r>
                    </a:p>
                  </a:txBody>
                  <a:tcPr/>
                </a:tc>
                <a:tc>
                  <a:txBody>
                    <a:bodyPr/>
                    <a:lstStyle/>
                    <a:p>
                      <a:pPr algn="l"/>
                      <a:r>
                        <a:rPr lang="en-US" sz="1300" dirty="0">
                          <a:latin typeface="+mj-lt"/>
                        </a:rPr>
                        <a:t>80.1%</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1218213997"/>
                  </a:ext>
                </a:extLst>
              </a:tr>
              <a:tr h="309781">
                <a:tc>
                  <a:txBody>
                    <a:bodyPr/>
                    <a:lstStyle/>
                    <a:p>
                      <a:pPr algn="l"/>
                      <a:r>
                        <a:rPr lang="en-US" sz="1300" dirty="0">
                          <a:latin typeface="+mj-lt"/>
                        </a:rPr>
                        <a:t>2014-2015</a:t>
                      </a:r>
                    </a:p>
                  </a:txBody>
                  <a:tcPr/>
                </a:tc>
                <a:tc>
                  <a:txBody>
                    <a:bodyPr/>
                    <a:lstStyle/>
                    <a:p>
                      <a:pPr algn="l"/>
                      <a:r>
                        <a:rPr lang="en-US" sz="1300" dirty="0">
                          <a:latin typeface="+mj-lt"/>
                        </a:rPr>
                        <a:t>$428,360,566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$428,360,566</a:t>
                      </a:r>
                    </a:p>
                  </a:txBody>
                  <a:tcPr/>
                </a:tc>
                <a:tc>
                  <a:txBody>
                    <a:bodyPr/>
                    <a:lstStyle/>
                    <a:p>
                      <a:pPr algn="l"/>
                      <a:r>
                        <a:rPr lang="en-US" sz="1300" dirty="0">
                          <a:latin typeface="+mj-lt"/>
                        </a:rPr>
                        <a:t>80.8%</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773515052"/>
                  </a:ext>
                </a:extLst>
              </a:tr>
              <a:tr h="309781">
                <a:tc>
                  <a:txBody>
                    <a:bodyPr/>
                    <a:lstStyle/>
                    <a:p>
                      <a:pPr algn="l"/>
                      <a:r>
                        <a:rPr lang="en-US" sz="1300" dirty="0">
                          <a:latin typeface="+mj-lt"/>
                        </a:rPr>
                        <a:t>2015-2016</a:t>
                      </a:r>
                    </a:p>
                  </a:txBody>
                  <a:tcPr/>
                </a:tc>
                <a:tc>
                  <a:txBody>
                    <a:bodyPr/>
                    <a:lstStyle/>
                    <a:p>
                      <a:pPr algn="l"/>
                      <a:r>
                        <a:rPr lang="en-US" sz="1300" dirty="0">
                          <a:latin typeface="+mj-lt"/>
                        </a:rPr>
                        <a:t>$434,754,409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$434,754,409</a:t>
                      </a:r>
                    </a:p>
                  </a:txBody>
                  <a:tcPr/>
                </a:tc>
                <a:tc>
                  <a:txBody>
                    <a:bodyPr/>
                    <a:lstStyle/>
                    <a:p>
                      <a:pPr algn="l"/>
                      <a:r>
                        <a:rPr lang="en-US" sz="1300" dirty="0">
                          <a:latin typeface="+mj-lt"/>
                        </a:rPr>
                        <a:t>80.0%</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2993307077"/>
                  </a:ext>
                </a:extLst>
              </a:tr>
              <a:tr h="309781">
                <a:tc>
                  <a:txBody>
                    <a:bodyPr/>
                    <a:lstStyle/>
                    <a:p>
                      <a:pPr algn="l"/>
                      <a:r>
                        <a:rPr lang="en-US" sz="1300" dirty="0">
                          <a:latin typeface="+mj-lt"/>
                        </a:rPr>
                        <a:t>2016-2017</a:t>
                      </a:r>
                    </a:p>
                  </a:txBody>
                  <a:tcPr/>
                </a:tc>
                <a:tc>
                  <a:txBody>
                    <a:bodyPr/>
                    <a:lstStyle/>
                    <a:p>
                      <a:pPr algn="l"/>
                      <a:r>
                        <a:rPr lang="en-US" sz="1300" dirty="0">
                          <a:latin typeface="+mj-lt"/>
                        </a:rPr>
                        <a:t>$435,469,632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$435,469,632</a:t>
                      </a:r>
                    </a:p>
                  </a:txBody>
                  <a:tcPr/>
                </a:tc>
                <a:tc>
                  <a:txBody>
                    <a:bodyPr/>
                    <a:lstStyle/>
                    <a:p>
                      <a:pPr algn="l"/>
                      <a:r>
                        <a:rPr lang="en-US" sz="1300" dirty="0">
                          <a:latin typeface="+mj-lt"/>
                        </a:rPr>
                        <a:t>79.6%</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2093530103"/>
                  </a:ext>
                </a:extLst>
              </a:tr>
              <a:tr h="309781">
                <a:tc>
                  <a:txBody>
                    <a:bodyPr/>
                    <a:lstStyle/>
                    <a:p>
                      <a:pPr algn="l"/>
                      <a:r>
                        <a:rPr lang="en-US" sz="1300" dirty="0">
                          <a:latin typeface="+mj-lt"/>
                        </a:rPr>
                        <a:t>2017-2018</a:t>
                      </a:r>
                    </a:p>
                  </a:txBody>
                  <a:tcPr/>
                </a:tc>
                <a:tc>
                  <a:txBody>
                    <a:bodyPr/>
                    <a:lstStyle/>
                    <a:p>
                      <a:pPr algn="l"/>
                      <a:r>
                        <a:rPr lang="en-US" sz="1300" dirty="0">
                          <a:latin typeface="+mj-lt"/>
                        </a:rPr>
                        <a:t>$445,981,646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$445,981,646</a:t>
                      </a:r>
                    </a:p>
                  </a:txBody>
                  <a:tcPr/>
                </a:tc>
                <a:tc>
                  <a:txBody>
                    <a:bodyPr/>
                    <a:lstStyle/>
                    <a:p>
                      <a:pPr algn="l"/>
                      <a:r>
                        <a:rPr lang="en-US" sz="1300" dirty="0">
                          <a:latin typeface="+mj-lt"/>
                        </a:rPr>
                        <a:t>78.5%</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2760498734"/>
                  </a:ext>
                </a:extLst>
              </a:tr>
              <a:tr h="309781">
                <a:tc>
                  <a:txBody>
                    <a:bodyPr/>
                    <a:lstStyle/>
                    <a:p>
                      <a:pPr algn="l"/>
                      <a:r>
                        <a:rPr lang="en-US" sz="1300" dirty="0">
                          <a:latin typeface="+mj-lt"/>
                        </a:rPr>
                        <a:t>2018-2019</a:t>
                      </a:r>
                    </a:p>
                  </a:txBody>
                  <a:tcPr/>
                </a:tc>
                <a:tc>
                  <a:txBody>
                    <a:bodyPr/>
                    <a:lstStyle/>
                    <a:p>
                      <a:pPr algn="l"/>
                      <a:r>
                        <a:rPr lang="en-US" sz="1300" dirty="0">
                          <a:latin typeface="+mj-lt"/>
                        </a:rPr>
                        <a:t>$490,366,856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$490,366,856</a:t>
                      </a:r>
                    </a:p>
                  </a:txBody>
                  <a:tcPr/>
                </a:tc>
                <a:tc>
                  <a:txBody>
                    <a:bodyPr/>
                    <a:lstStyle/>
                    <a:p>
                      <a:pPr algn="l"/>
                      <a:r>
                        <a:rPr lang="en-US" sz="1300" dirty="0">
                          <a:latin typeface="+mj-lt"/>
                        </a:rPr>
                        <a:t>81.4%</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4230507816"/>
                  </a:ext>
                </a:extLst>
              </a:tr>
              <a:tr h="309781">
                <a:tc>
                  <a:txBody>
                    <a:bodyPr/>
                    <a:lstStyle/>
                    <a:p>
                      <a:pPr algn="l"/>
                      <a:r>
                        <a:rPr lang="en-US" sz="1300" dirty="0">
                          <a:latin typeface="+mj-lt"/>
                        </a:rPr>
                        <a:t>2019-2020</a:t>
                      </a:r>
                    </a:p>
                  </a:txBody>
                  <a:tcPr/>
                </a:tc>
                <a:tc>
                  <a:txBody>
                    <a:bodyPr/>
                    <a:lstStyle/>
                    <a:p>
                      <a:pPr algn="l"/>
                      <a:r>
                        <a:rPr lang="en-US" sz="1300" dirty="0">
                          <a:latin typeface="+mj-lt"/>
                        </a:rPr>
                        <a:t>$497,709,133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$497,709,133</a:t>
                      </a:r>
                    </a:p>
                  </a:txBody>
                  <a:tcPr/>
                </a:tc>
                <a:tc>
                  <a:txBody>
                    <a:bodyPr/>
                    <a:lstStyle/>
                    <a:p>
                      <a:pPr algn="l"/>
                      <a:r>
                        <a:rPr lang="en-US" sz="1300" dirty="0">
                          <a:latin typeface="+mj-lt"/>
                        </a:rPr>
                        <a:t>75.3%</a:t>
                      </a:r>
                    </a:p>
                  </a:txBody>
                  <a:tcPr/>
                </a:tc>
                <a:tc>
                  <a:txBody>
                    <a:bodyPr/>
                    <a:lstStyle/>
                    <a:p>
                      <a:pPr algn="l"/>
                      <a:endParaRPr lang="en-US" sz="1300" dirty="0">
                        <a:latin typeface="+mj-lt"/>
                      </a:endParaRPr>
                    </a:p>
                  </a:txBody>
                  <a:tcPr/>
                </a:tc>
                <a:tc>
                  <a:txBody>
                    <a:bodyPr/>
                    <a:lstStyle/>
                    <a:p>
                      <a:pPr algn="l"/>
                      <a:endParaRPr lang="en-US" sz="1300" dirty="0">
                        <a:latin typeface="+mj-lt"/>
                      </a:endParaRPr>
                    </a:p>
                  </a:txBody>
                  <a:tcPr/>
                </a:tc>
                <a:extLst>
                  <a:ext uri="{0D108BD9-81ED-4DB2-BD59-A6C34878D82A}">
                    <a16:rowId xmlns:a16="http://schemas.microsoft.com/office/drawing/2014/main" val="4001661177"/>
                  </a:ext>
                </a:extLst>
              </a:tr>
              <a:tr h="309781">
                <a:tc>
                  <a:txBody>
                    <a:bodyPr/>
                    <a:lstStyle/>
                    <a:p>
                      <a:pPr algn="l"/>
                      <a:r>
                        <a:rPr lang="en-US" sz="1300" dirty="0">
                          <a:latin typeface="+mj-lt"/>
                        </a:rPr>
                        <a:t>2020-2021 (Approved)</a:t>
                      </a:r>
                    </a:p>
                  </a:txBody>
                  <a:tcPr/>
                </a:tc>
                <a:tc>
                  <a:txBody>
                    <a:bodyPr/>
                    <a:lstStyle/>
                    <a:p>
                      <a:pPr algn="l"/>
                      <a:r>
                        <a:rPr lang="en-US" sz="1300" dirty="0">
                          <a:latin typeface="+mj-lt"/>
                        </a:rPr>
                        <a:t>$505,566,465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$505,566,465</a:t>
                      </a:r>
                    </a:p>
                  </a:txBody>
                  <a:tcPr/>
                </a:tc>
                <a:tc>
                  <a:txBody>
                    <a:bodyPr/>
                    <a:lstStyle/>
                    <a:p>
                      <a:pPr algn="l"/>
                      <a:r>
                        <a:rPr lang="en-US" sz="1300" dirty="0">
                          <a:latin typeface="+mj-lt"/>
                        </a:rPr>
                        <a:t>73.2%</a:t>
                      </a:r>
                    </a:p>
                  </a:txBody>
                  <a:tcPr/>
                </a:tc>
                <a:tc>
                  <a:txBody>
                    <a:bodyPr/>
                    <a:lstStyle/>
                    <a:p>
                      <a:pPr algn="l"/>
                      <a:r>
                        <a:rPr lang="en-US" sz="1300" dirty="0">
                          <a:latin typeface="+mj-lt"/>
                        </a:rPr>
                        <a:t>$8,030,261</a:t>
                      </a:r>
                    </a:p>
                  </a:txBody>
                  <a:tcPr/>
                </a:tc>
                <a:tc>
                  <a:txBody>
                    <a:bodyPr/>
                    <a:lstStyle/>
                    <a:p>
                      <a:pPr algn="l"/>
                      <a:r>
                        <a:rPr lang="en-US" sz="1300" dirty="0">
                          <a:latin typeface="+mj-lt"/>
                        </a:rPr>
                        <a:t>74.3%</a:t>
                      </a:r>
                    </a:p>
                  </a:txBody>
                  <a:tcPr/>
                </a:tc>
                <a:extLst>
                  <a:ext uri="{0D108BD9-81ED-4DB2-BD59-A6C34878D82A}">
                    <a16:rowId xmlns:a16="http://schemas.microsoft.com/office/drawing/2014/main" val="2860805959"/>
                  </a:ext>
                </a:extLst>
              </a:tr>
              <a:tr h="309781">
                <a:tc>
                  <a:txBody>
                    <a:bodyPr/>
                    <a:lstStyle/>
                    <a:p>
                      <a:pPr algn="l"/>
                      <a:r>
                        <a:rPr lang="en-US" sz="1300" dirty="0">
                          <a:latin typeface="+mj-lt"/>
                        </a:rPr>
                        <a:t>2021-2022 (Approved)</a:t>
                      </a:r>
                    </a:p>
                  </a:txBody>
                  <a:tcPr/>
                </a:tc>
                <a:tc>
                  <a:txBody>
                    <a:bodyPr/>
                    <a:lstStyle/>
                    <a:p>
                      <a:pPr algn="l"/>
                      <a:r>
                        <a:rPr lang="en-US" sz="1300" dirty="0">
                          <a:latin typeface="+mj-lt"/>
                        </a:rPr>
                        <a:t>$512,880,818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$512,880,818</a:t>
                      </a:r>
                    </a:p>
                  </a:txBody>
                  <a:tcPr/>
                </a:tc>
                <a:tc>
                  <a:txBody>
                    <a:bodyPr/>
                    <a:lstStyle/>
                    <a:p>
                      <a:pPr algn="l"/>
                      <a:r>
                        <a:rPr lang="en-US" sz="1300" dirty="0">
                          <a:latin typeface="+mj-lt"/>
                        </a:rPr>
                        <a:t>68.7%</a:t>
                      </a:r>
                    </a:p>
                  </a:txBody>
                  <a:tcPr/>
                </a:tc>
                <a:tc>
                  <a:txBody>
                    <a:bodyPr/>
                    <a:lstStyle/>
                    <a:p>
                      <a:pPr algn="l"/>
                      <a:r>
                        <a:rPr lang="en-US" sz="1300" dirty="0">
                          <a:latin typeface="+mj-lt"/>
                        </a:rPr>
                        <a:t>$12,157,088</a:t>
                      </a:r>
                    </a:p>
                  </a:txBody>
                  <a:tcPr/>
                </a:tc>
                <a:tc>
                  <a:txBody>
                    <a:bodyPr/>
                    <a:lstStyle/>
                    <a:p>
                      <a:pPr algn="l"/>
                      <a:r>
                        <a:rPr lang="en-US" sz="1300" dirty="0">
                          <a:latin typeface="+mj-lt"/>
                        </a:rPr>
                        <a:t>70.4%</a:t>
                      </a:r>
                    </a:p>
                  </a:txBody>
                  <a:tcPr/>
                </a:tc>
                <a:extLst>
                  <a:ext uri="{0D108BD9-81ED-4DB2-BD59-A6C34878D82A}">
                    <a16:rowId xmlns:a16="http://schemas.microsoft.com/office/drawing/2014/main" val="2084796005"/>
                  </a:ext>
                </a:extLst>
              </a:tr>
              <a:tr h="309781">
                <a:tc>
                  <a:txBody>
                    <a:bodyPr/>
                    <a:lstStyle/>
                    <a:p>
                      <a:pPr algn="l"/>
                      <a:r>
                        <a:rPr lang="en-US" sz="1300" dirty="0">
                          <a:latin typeface="+mj-lt"/>
                        </a:rPr>
                        <a:t>2022-2023 (Est.)</a:t>
                      </a:r>
                    </a:p>
                  </a:txBody>
                  <a:tcPr/>
                </a:tc>
                <a:tc>
                  <a:txBody>
                    <a:bodyPr/>
                    <a:lstStyle/>
                    <a:p>
                      <a:pPr algn="l"/>
                      <a:r>
                        <a:rPr lang="en-US" sz="1300" dirty="0">
                          <a:latin typeface="+mj-lt"/>
                        </a:rPr>
                        <a:t>$520,380,818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a:t>
                      </a:r>
                    </a:p>
                  </a:txBody>
                  <a:tcPr/>
                </a:tc>
                <a:tc>
                  <a:txBody>
                    <a:bodyPr/>
                    <a:lstStyle/>
                    <a:p>
                      <a:pPr algn="l"/>
                      <a:r>
                        <a:rPr lang="en-US" sz="1300" dirty="0">
                          <a:latin typeface="+mj-lt"/>
                        </a:rPr>
                        <a:t>$520,380,818</a:t>
                      </a:r>
                    </a:p>
                  </a:txBody>
                  <a:tcPr/>
                </a:tc>
                <a:tc>
                  <a:txBody>
                    <a:bodyPr/>
                    <a:lstStyle/>
                    <a:p>
                      <a:pPr algn="l"/>
                      <a:r>
                        <a:rPr lang="en-US" sz="1300" dirty="0">
                          <a:latin typeface="+mj-lt"/>
                        </a:rPr>
                        <a:t>65.3%</a:t>
                      </a:r>
                    </a:p>
                  </a:txBody>
                  <a:tcPr/>
                </a:tc>
                <a:tc>
                  <a:txBody>
                    <a:bodyPr/>
                    <a:lstStyle/>
                    <a:p>
                      <a:pPr algn="l"/>
                      <a:r>
                        <a:rPr lang="en-US" sz="1300" dirty="0">
                          <a:latin typeface="+mj-lt"/>
                        </a:rPr>
                        <a:t>$12,157,088</a:t>
                      </a:r>
                    </a:p>
                  </a:txBody>
                  <a:tcPr/>
                </a:tc>
                <a:tc>
                  <a:txBody>
                    <a:bodyPr/>
                    <a:lstStyle/>
                    <a:p>
                      <a:pPr algn="l"/>
                      <a:r>
                        <a:rPr lang="en-US" sz="1300" dirty="0" smtClean="0">
                          <a:latin typeface="+mj-lt"/>
                        </a:rPr>
                        <a:t>66.7%</a:t>
                      </a:r>
                      <a:endParaRPr lang="en-US" sz="1300" dirty="0">
                        <a:latin typeface="+mj-lt"/>
                      </a:endParaRPr>
                    </a:p>
                  </a:txBody>
                  <a:tcPr/>
                </a:tc>
                <a:extLst>
                  <a:ext uri="{0D108BD9-81ED-4DB2-BD59-A6C34878D82A}">
                    <a16:rowId xmlns:a16="http://schemas.microsoft.com/office/drawing/2014/main" val="1742500573"/>
                  </a:ext>
                </a:extLst>
              </a:tr>
              <a:tr h="293477">
                <a:tc gridSpan="7">
                  <a:txBody>
                    <a:bodyPr/>
                    <a:lstStyle/>
                    <a:p>
                      <a:pPr algn="l"/>
                      <a:r>
                        <a:rPr lang="en-US" sz="1200" dirty="0">
                          <a:latin typeface="+mj-lt"/>
                        </a:rPr>
                        <a:t>Note: The American Rescue Plan Act included additional funding for IDEA Special Education grants. It’s not known when this will be awarded.</a:t>
                      </a:r>
                    </a:p>
                  </a:txBody>
                  <a:tcPr/>
                </a:tc>
                <a:tc hMerge="1">
                  <a:txBody>
                    <a:bodyPr/>
                    <a:lstStyle/>
                    <a:p>
                      <a:pPr algn="r"/>
                      <a:endParaRPr lang="en-US" sz="1200" dirty="0"/>
                    </a:p>
                  </a:txBody>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dirty="0"/>
                    </a:p>
                  </a:txBody>
                  <a:tcPr/>
                </a:tc>
                <a:tc hMerge="1">
                  <a:txBody>
                    <a:bodyPr/>
                    <a:lstStyle/>
                    <a:p>
                      <a:pPr algn="r"/>
                      <a:endParaRPr lang="en-US" sz="1200" dirty="0"/>
                    </a:p>
                  </a:txBody>
                  <a:tcPr/>
                </a:tc>
                <a:tc hMerge="1">
                  <a:txBody>
                    <a:bodyPr/>
                    <a:lstStyle/>
                    <a:p>
                      <a:pPr algn="ctr"/>
                      <a:endParaRPr lang="en-US" sz="1200" dirty="0"/>
                    </a:p>
                  </a:txBody>
                  <a:tcPr/>
                </a:tc>
                <a:tc hMerge="1">
                  <a:txBody>
                    <a:bodyPr/>
                    <a:lstStyle/>
                    <a:p>
                      <a:pPr algn="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653130663"/>
                  </a:ext>
                </a:extLst>
              </a:tr>
            </a:tbl>
          </a:graphicData>
        </a:graphic>
      </p:graphicFrame>
    </p:spTree>
    <p:extLst>
      <p:ext uri="{BB962C8B-B14F-4D97-AF65-F5344CB8AC3E}">
        <p14:creationId xmlns:p14="http://schemas.microsoft.com/office/powerpoint/2010/main" val="3984114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254977"/>
            <a:ext cx="11028963" cy="4770537"/>
          </a:xfrm>
          <a:prstGeom prst="rect">
            <a:avLst/>
          </a:prstGeom>
        </p:spPr>
        <p:txBody>
          <a:bodyPr wrap="square">
            <a:spAutoFit/>
          </a:bodyPr>
          <a:lstStyle/>
          <a:p>
            <a:r>
              <a:rPr lang="en-US" sz="4000" u="sng" dirty="0" smtClean="0">
                <a:solidFill>
                  <a:schemeClr val="accent2">
                    <a:lumMod val="75000"/>
                    <a:lumOff val="25000"/>
                  </a:schemeClr>
                </a:solidFill>
                <a:latin typeface="+mj-lt"/>
              </a:rPr>
              <a:t>Special Education Categorical Aid</a:t>
            </a:r>
          </a:p>
          <a:p>
            <a:endParaRPr lang="en-US" sz="4000" dirty="0">
              <a:solidFill>
                <a:schemeClr val="accent2">
                  <a:lumMod val="75000"/>
                  <a:lumOff val="25000"/>
                </a:schemeClr>
              </a:solidFill>
              <a:latin typeface="+mj-lt"/>
            </a:endParaRPr>
          </a:p>
          <a:p>
            <a:r>
              <a:rPr lang="en-US" sz="2800" u="sng" dirty="0" smtClean="0">
                <a:solidFill>
                  <a:schemeClr val="accent2">
                    <a:lumMod val="75000"/>
                    <a:lumOff val="25000"/>
                  </a:schemeClr>
                </a:solidFill>
                <a:latin typeface="+mj-lt"/>
              </a:rPr>
              <a:t>Fiscal Year</a:t>
            </a:r>
            <a:r>
              <a:rPr lang="en-US" sz="2800" dirty="0" smtClean="0">
                <a:solidFill>
                  <a:schemeClr val="accent2">
                    <a:lumMod val="75000"/>
                    <a:lumOff val="25000"/>
                  </a:schemeClr>
                </a:solidFill>
                <a:latin typeface="+mj-lt"/>
              </a:rPr>
              <a:t>		</a:t>
            </a:r>
            <a:r>
              <a:rPr lang="en-US" sz="2800" u="sng" dirty="0" smtClean="0">
                <a:solidFill>
                  <a:schemeClr val="accent2">
                    <a:lumMod val="75000"/>
                    <a:lumOff val="25000"/>
                  </a:schemeClr>
                </a:solidFill>
                <a:latin typeface="+mj-lt"/>
              </a:rPr>
              <a:t>Amount</a:t>
            </a:r>
            <a:r>
              <a:rPr lang="en-US" sz="2800" dirty="0" smtClean="0">
                <a:solidFill>
                  <a:schemeClr val="accent2">
                    <a:lumMod val="75000"/>
                    <a:lumOff val="25000"/>
                  </a:schemeClr>
                </a:solidFill>
                <a:latin typeface="+mj-lt"/>
              </a:rPr>
              <a:t>		</a:t>
            </a:r>
            <a:r>
              <a:rPr lang="en-US" sz="2800" u="sng" dirty="0" smtClean="0">
                <a:solidFill>
                  <a:schemeClr val="accent2">
                    <a:lumMod val="75000"/>
                    <a:lumOff val="25000"/>
                  </a:schemeClr>
                </a:solidFill>
                <a:latin typeface="+mj-lt"/>
              </a:rPr>
              <a:t>Tchrs/Paras</a:t>
            </a:r>
            <a:r>
              <a:rPr lang="en-US" sz="2800" dirty="0" smtClean="0">
                <a:solidFill>
                  <a:schemeClr val="accent2">
                    <a:lumMod val="75000"/>
                    <a:lumOff val="25000"/>
                  </a:schemeClr>
                </a:solidFill>
                <a:latin typeface="+mj-lt"/>
              </a:rPr>
              <a:t>	</a:t>
            </a:r>
            <a:r>
              <a:rPr lang="en-US" sz="2800" u="sng" dirty="0" smtClean="0">
                <a:solidFill>
                  <a:schemeClr val="accent2">
                    <a:lumMod val="75000"/>
                    <a:lumOff val="25000"/>
                  </a:schemeClr>
                </a:solidFill>
                <a:latin typeface="+mj-lt"/>
              </a:rPr>
              <a:t>ESSER</a:t>
            </a:r>
            <a:r>
              <a:rPr lang="en-US" sz="2800" dirty="0" smtClean="0">
                <a:solidFill>
                  <a:schemeClr val="accent2">
                    <a:lumMod val="75000"/>
                    <a:lumOff val="25000"/>
                  </a:schemeClr>
                </a:solidFill>
                <a:latin typeface="+mj-lt"/>
              </a:rPr>
              <a:t>	</a:t>
            </a:r>
          </a:p>
          <a:p>
            <a:r>
              <a:rPr lang="en-US" sz="2800" dirty="0" smtClean="0">
                <a:solidFill>
                  <a:schemeClr val="accent2">
                    <a:lumMod val="75000"/>
                    <a:lumOff val="25000"/>
                  </a:schemeClr>
                </a:solidFill>
                <a:latin typeface="+mj-lt"/>
              </a:rPr>
              <a:t>2016-17		$27,750		13,236</a:t>
            </a:r>
          </a:p>
          <a:p>
            <a:r>
              <a:rPr lang="en-US" sz="2800" dirty="0" smtClean="0">
                <a:solidFill>
                  <a:schemeClr val="accent2">
                    <a:lumMod val="75000"/>
                    <a:lumOff val="25000"/>
                  </a:schemeClr>
                </a:solidFill>
                <a:latin typeface="+mj-lt"/>
              </a:rPr>
              <a:t>2017-18		$27,810		13,533</a:t>
            </a:r>
          </a:p>
          <a:p>
            <a:r>
              <a:rPr lang="en-US" sz="2800" dirty="0" smtClean="0">
                <a:solidFill>
                  <a:schemeClr val="accent2">
                    <a:lumMod val="75000"/>
                    <a:lumOff val="25000"/>
                  </a:schemeClr>
                </a:solidFill>
                <a:latin typeface="+mj-lt"/>
              </a:rPr>
              <a:t>2018-19		$30,085		13,859</a:t>
            </a:r>
          </a:p>
          <a:p>
            <a:r>
              <a:rPr lang="en-US" sz="2800" dirty="0" smtClean="0">
                <a:solidFill>
                  <a:schemeClr val="accent2">
                    <a:lumMod val="75000"/>
                    <a:lumOff val="25000"/>
                  </a:schemeClr>
                </a:solidFill>
                <a:latin typeface="+mj-lt"/>
              </a:rPr>
              <a:t>2019-20		</a:t>
            </a:r>
            <a:r>
              <a:rPr lang="en-US" sz="2800" dirty="0" smtClean="0">
                <a:solidFill>
                  <a:srgbClr val="C00000"/>
                </a:solidFill>
                <a:latin typeface="+mj-lt"/>
              </a:rPr>
              <a:t>$30,010</a:t>
            </a:r>
            <a:r>
              <a:rPr lang="en-US" sz="2800" dirty="0" smtClean="0">
                <a:solidFill>
                  <a:schemeClr val="accent2">
                    <a:lumMod val="75000"/>
                    <a:lumOff val="25000"/>
                  </a:schemeClr>
                </a:solidFill>
                <a:latin typeface="+mj-lt"/>
              </a:rPr>
              <a:t>		</a:t>
            </a:r>
            <a:r>
              <a:rPr lang="en-US" sz="2800" dirty="0" smtClean="0">
                <a:solidFill>
                  <a:srgbClr val="C00000"/>
                </a:solidFill>
                <a:latin typeface="+mj-lt"/>
              </a:rPr>
              <a:t>14,201</a:t>
            </a:r>
          </a:p>
          <a:p>
            <a:r>
              <a:rPr lang="en-US" sz="2800" dirty="0" smtClean="0">
                <a:solidFill>
                  <a:schemeClr val="accent2">
                    <a:lumMod val="75000"/>
                    <a:lumOff val="25000"/>
                  </a:schemeClr>
                </a:solidFill>
                <a:latin typeface="+mj-lt"/>
              </a:rPr>
              <a:t>2020-21		</a:t>
            </a:r>
            <a:r>
              <a:rPr lang="en-US" sz="2800" dirty="0" smtClean="0">
                <a:solidFill>
                  <a:srgbClr val="C00000"/>
                </a:solidFill>
                <a:latin typeface="+mj-lt"/>
              </a:rPr>
              <a:t>$31,465</a:t>
            </a:r>
            <a:r>
              <a:rPr lang="en-US" sz="2800" dirty="0" smtClean="0">
                <a:solidFill>
                  <a:schemeClr val="accent2">
                    <a:lumMod val="75000"/>
                    <a:lumOff val="25000"/>
                  </a:schemeClr>
                </a:solidFill>
                <a:latin typeface="+mj-lt"/>
              </a:rPr>
              <a:t>		</a:t>
            </a:r>
            <a:r>
              <a:rPr lang="en-US" sz="2800" dirty="0" smtClean="0">
                <a:solidFill>
                  <a:srgbClr val="C00000"/>
                </a:solidFill>
                <a:latin typeface="+mj-lt"/>
              </a:rPr>
              <a:t>13,809</a:t>
            </a:r>
            <a:r>
              <a:rPr lang="en-US" sz="2800" dirty="0" smtClean="0">
                <a:solidFill>
                  <a:schemeClr val="accent2">
                    <a:lumMod val="75000"/>
                    <a:lumOff val="25000"/>
                  </a:schemeClr>
                </a:solidFill>
                <a:latin typeface="+mj-lt"/>
              </a:rPr>
              <a:t>		$565</a:t>
            </a:r>
          </a:p>
          <a:p>
            <a:r>
              <a:rPr lang="en-US" sz="2800" dirty="0" smtClean="0">
                <a:solidFill>
                  <a:schemeClr val="accent2">
                    <a:lumMod val="75000"/>
                    <a:lumOff val="25000"/>
                  </a:schemeClr>
                </a:solidFill>
                <a:latin typeface="+mj-lt"/>
              </a:rPr>
              <a:t>2021-22		$30,085		    ??			$874</a:t>
            </a:r>
          </a:p>
          <a:p>
            <a:r>
              <a:rPr lang="en-US" sz="2800" dirty="0" smtClean="0">
                <a:solidFill>
                  <a:schemeClr val="accent2">
                    <a:lumMod val="75000"/>
                    <a:lumOff val="25000"/>
                  </a:schemeClr>
                </a:solidFill>
                <a:latin typeface="+mj-lt"/>
              </a:rPr>
              <a:t>2022-23		$29,560	 	    ??			$874</a:t>
            </a:r>
          </a:p>
        </p:txBody>
      </p:sp>
    </p:spTree>
    <p:extLst>
      <p:ext uri="{BB962C8B-B14F-4D97-AF65-F5344CB8AC3E}">
        <p14:creationId xmlns:p14="http://schemas.microsoft.com/office/powerpoint/2010/main" val="4085955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40633"/>
            <a:ext cx="8649445" cy="890336"/>
          </a:xfrm>
        </p:spPr>
        <p:txBody>
          <a:bodyPr>
            <a:noAutofit/>
          </a:bodyPr>
          <a:lstStyle/>
          <a:p>
            <a:r>
              <a:rPr lang="en-US" sz="48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Remote Learning</a:t>
            </a:r>
            <a:endParaRPr lang="en-US" sz="48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990601"/>
            <a:ext cx="10261601" cy="5135564"/>
          </a:xfrm>
        </p:spPr>
        <p:txBody>
          <a:bodyPr>
            <a:normAutofit/>
          </a:bodyPr>
          <a:lstStyle/>
          <a:p>
            <a:r>
              <a:rPr lang="en-US" sz="3600" i="1" dirty="0" smtClean="0">
                <a:solidFill>
                  <a:schemeClr val="accent2">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method of providing education in which the student, regularly enrolled in the school district, does not physically attend the attendance center on a full-time basis and curriculum and instruction are prepared, provided and supervised by teachers and staff of such school district to approximate the learning experience that would take place in the classroom.</a:t>
            </a:r>
            <a:endParaRPr lang="en-US" sz="3600" i="1" dirty="0">
              <a:solidFill>
                <a:schemeClr val="accent2">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2910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7" y="-287693"/>
            <a:ext cx="8649445" cy="1278294"/>
          </a:xfrm>
        </p:spPr>
        <p:txBody>
          <a:bodyPr>
            <a:noAutofit/>
          </a:bodyPr>
          <a:lstStyle/>
          <a:p>
            <a:r>
              <a:rPr lang="en-US" sz="48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Remote Learning</a:t>
            </a:r>
            <a:endParaRPr lang="en-US" sz="48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990601"/>
            <a:ext cx="10622384" cy="5135564"/>
          </a:xfrm>
        </p:spPr>
        <p:txBody>
          <a:bodyPr>
            <a:normAutofit/>
          </a:bodyPr>
          <a:lstStyle/>
          <a:p>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M</a:t>
            </a: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ay not provide more than </a:t>
            </a:r>
            <a:r>
              <a:rPr lang="en-US"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40 hours </a:t>
            </a: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to any student</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Local board may exempt due to injury or illness</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State board may authorize up to </a:t>
            </a:r>
            <a:r>
              <a:rPr lang="en-US"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240 hours </a:t>
            </a: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due to disaster </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If you exceed, funded at </a:t>
            </a:r>
            <a:r>
              <a:rPr lang="en-US"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$5,000; </a:t>
            </a:r>
            <a:r>
              <a:rPr lang="en-US" dirty="0" smtClean="0">
                <a:solidFill>
                  <a:schemeClr val="accent2">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full-time only</a:t>
            </a:r>
          </a:p>
        </p:txBody>
      </p:sp>
    </p:spTree>
    <p:extLst>
      <p:ext uri="{BB962C8B-B14F-4D97-AF65-F5344CB8AC3E}">
        <p14:creationId xmlns:p14="http://schemas.microsoft.com/office/powerpoint/2010/main" val="836872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7" y="-287693"/>
            <a:ext cx="8649445" cy="1278294"/>
          </a:xfrm>
        </p:spPr>
        <p:txBody>
          <a:bodyPr>
            <a:noAutofit/>
          </a:bodyPr>
          <a:lstStyle/>
          <a:p>
            <a:r>
              <a:rPr lang="en-US" sz="48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TCLISSP Scholarship Eligibility</a:t>
            </a:r>
            <a:endParaRPr lang="en-US" sz="48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990601"/>
            <a:ext cx="10622384" cy="4383832"/>
          </a:xfrm>
        </p:spPr>
        <p:txBody>
          <a:bodyPr>
            <a:normAutofit/>
          </a:bodyPr>
          <a:lstStyle/>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Students in Grades K-8 </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Qualifying for Free or Reduced Price Meals</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From Any Public School; OR</a:t>
            </a: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Previously Received Scholarship</a:t>
            </a:r>
          </a:p>
          <a:p>
            <a:endParaRPr lang="en-US" i="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Must attend Accredited </a:t>
            </a:r>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Private School</a:t>
            </a:r>
          </a:p>
        </p:txBody>
      </p:sp>
    </p:spTree>
    <p:extLst>
      <p:ext uri="{BB962C8B-B14F-4D97-AF65-F5344CB8AC3E}">
        <p14:creationId xmlns:p14="http://schemas.microsoft.com/office/powerpoint/2010/main" val="2428662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7" y="-287693"/>
            <a:ext cx="8649445" cy="1278294"/>
          </a:xfrm>
        </p:spPr>
        <p:txBody>
          <a:bodyPr>
            <a:noAutofit/>
          </a:bodyPr>
          <a:lstStyle/>
          <a:p>
            <a:r>
              <a:rPr lang="en-US" sz="48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At-Risk</a:t>
            </a:r>
            <a:endParaRPr lang="en-US" sz="48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990601"/>
            <a:ext cx="10622384" cy="4383832"/>
          </a:xfrm>
        </p:spPr>
        <p:txBody>
          <a:bodyPr>
            <a:normAutofit/>
          </a:bodyPr>
          <a:lstStyle/>
          <a:p>
            <a:r>
              <a:rPr lang="en-US" sz="2800"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Defines similar to KSDE Guidelines</a:t>
            </a:r>
          </a:p>
          <a:p>
            <a:pPr lvl="1"/>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Adds Dyslexia</a:t>
            </a:r>
          </a:p>
          <a:p>
            <a:endParaRPr lang="en-US" sz="2800" i="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sz="2800"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Must Transfer At-Risk and HDAR to At-Risk Fund</a:t>
            </a:r>
          </a:p>
          <a:p>
            <a:r>
              <a:rPr lang="en-US" sz="2800"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Only spend on KSBE approved at-risk program, or provisional</a:t>
            </a:r>
          </a:p>
          <a:p>
            <a:r>
              <a:rPr lang="en-US" sz="2800"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If HDAR not spent on best practices, must repay money to at-risk fund</a:t>
            </a:r>
          </a:p>
          <a:p>
            <a:endParaRPr lang="en-US" sz="2800" i="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sz="2800"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Must longitudinally track at-risk students</a:t>
            </a:r>
          </a:p>
        </p:txBody>
      </p:sp>
    </p:spTree>
    <p:extLst>
      <p:ext uri="{BB962C8B-B14F-4D97-AF65-F5344CB8AC3E}">
        <p14:creationId xmlns:p14="http://schemas.microsoft.com/office/powerpoint/2010/main" val="3721012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2" y="158262"/>
            <a:ext cx="10592110" cy="6555641"/>
          </a:xfrm>
          <a:prstGeom prst="rect">
            <a:avLst/>
          </a:prstGeom>
        </p:spPr>
        <p:txBody>
          <a:bodyPr wrap="square">
            <a:spAutoFit/>
          </a:bodyPr>
          <a:lstStyle/>
          <a:p>
            <a:r>
              <a:rPr lang="en-US" sz="4000" dirty="0" smtClean="0">
                <a:solidFill>
                  <a:schemeClr val="accent2">
                    <a:lumMod val="75000"/>
                    <a:lumOff val="25000"/>
                  </a:schemeClr>
                </a:solidFill>
                <a:latin typeface="+mj-lt"/>
              </a:rPr>
              <a:t>Performance Audit of At-Risk Expenditures</a:t>
            </a:r>
            <a:r>
              <a:rPr lang="en-US" altLang="en-US" sz="3600" dirty="0">
                <a:solidFill>
                  <a:schemeClr val="accent2">
                    <a:lumMod val="75000"/>
                    <a:lumOff val="25000"/>
                  </a:schemeClr>
                </a:solidFill>
                <a:latin typeface="+mj-lt"/>
                <a:ea typeface="Arial Unicode MS" panose="020B0604020202020204" pitchFamily="34" charset="-128"/>
              </a:rPr>
              <a:t/>
            </a:r>
            <a:br>
              <a:rPr lang="en-US" altLang="en-US" sz="3600" dirty="0">
                <a:solidFill>
                  <a:schemeClr val="accent2">
                    <a:lumMod val="75000"/>
                    <a:lumOff val="25000"/>
                  </a:schemeClr>
                </a:solidFill>
                <a:latin typeface="+mj-lt"/>
                <a:ea typeface="Arial Unicode MS" panose="020B0604020202020204" pitchFamily="34" charset="-128"/>
              </a:rPr>
            </a:br>
            <a:endParaRPr lang="en-US" altLang="en-US" sz="3600" dirty="0" smtClean="0">
              <a:solidFill>
                <a:schemeClr val="accent2">
                  <a:lumMod val="75000"/>
                  <a:lumOff val="25000"/>
                </a:schemeClr>
              </a:solidFill>
              <a:latin typeface="+mj-lt"/>
              <a:ea typeface="Arial Unicode MS" panose="020B0604020202020204" pitchFamily="34" charset="-128"/>
            </a:endParaRPr>
          </a:p>
          <a:p>
            <a:r>
              <a:rPr lang="en-US" sz="3200" i="1" dirty="0" smtClean="0">
                <a:solidFill>
                  <a:schemeClr val="accent2">
                    <a:lumMod val="75000"/>
                    <a:lumOff val="25000"/>
                  </a:schemeClr>
                </a:solidFill>
                <a:latin typeface="+mj-lt"/>
                <a:ea typeface="Arial Unicode MS" panose="020B0604020202020204" pitchFamily="34" charset="-128"/>
              </a:rPr>
              <a:t>Evaluate School District Expenditures</a:t>
            </a:r>
          </a:p>
          <a:p>
            <a:endParaRPr lang="en-US" sz="3200" i="1" dirty="0" smtClean="0">
              <a:solidFill>
                <a:schemeClr val="accent2">
                  <a:lumMod val="75000"/>
                  <a:lumOff val="25000"/>
                </a:schemeClr>
              </a:solidFill>
              <a:latin typeface="+mj-lt"/>
              <a:ea typeface="Arial Unicode MS" panose="020B0604020202020204" pitchFamily="34" charset="-128"/>
            </a:endParaRPr>
          </a:p>
          <a:p>
            <a:r>
              <a:rPr lang="en-US" sz="3200" i="1" dirty="0" smtClean="0">
                <a:solidFill>
                  <a:schemeClr val="accent2">
                    <a:lumMod val="75000"/>
                    <a:lumOff val="25000"/>
                  </a:schemeClr>
                </a:solidFill>
                <a:latin typeface="+mj-lt"/>
                <a:ea typeface="Arial Unicode MS" panose="020B0604020202020204" pitchFamily="34" charset="-128"/>
              </a:rPr>
              <a:t>Do They Comply with Statutory Provisions?</a:t>
            </a:r>
          </a:p>
          <a:p>
            <a:endParaRPr lang="en-US" sz="3200" i="1" dirty="0" smtClean="0">
              <a:solidFill>
                <a:schemeClr val="accent2">
                  <a:lumMod val="75000"/>
                  <a:lumOff val="25000"/>
                </a:schemeClr>
              </a:solidFill>
              <a:latin typeface="+mj-lt"/>
              <a:ea typeface="Arial Unicode MS" panose="020B0604020202020204" pitchFamily="34" charset="-128"/>
            </a:endParaRPr>
          </a:p>
          <a:p>
            <a:r>
              <a:rPr lang="en-US" sz="3200" i="1" dirty="0" smtClean="0">
                <a:solidFill>
                  <a:schemeClr val="accent2">
                    <a:lumMod val="75000"/>
                    <a:lumOff val="25000"/>
                  </a:schemeClr>
                </a:solidFill>
                <a:latin typeface="+mj-lt"/>
                <a:ea typeface="Arial Unicode MS" panose="020B0604020202020204" pitchFamily="34" charset="-128"/>
              </a:rPr>
              <a:t>Does KSDE Comply with Statutory Provisions?</a:t>
            </a:r>
          </a:p>
          <a:p>
            <a:endParaRPr lang="en-US" sz="3200" i="1" dirty="0" smtClean="0">
              <a:solidFill>
                <a:schemeClr val="accent2">
                  <a:lumMod val="75000"/>
                  <a:lumOff val="25000"/>
                </a:schemeClr>
              </a:solidFill>
              <a:latin typeface="+mj-lt"/>
              <a:ea typeface="Arial Unicode MS" panose="020B0604020202020204" pitchFamily="34" charset="-128"/>
            </a:endParaRPr>
          </a:p>
          <a:p>
            <a:r>
              <a:rPr lang="en-US" sz="3200" i="1" dirty="0" smtClean="0">
                <a:solidFill>
                  <a:schemeClr val="accent2">
                    <a:lumMod val="75000"/>
                    <a:lumOff val="25000"/>
                  </a:schemeClr>
                </a:solidFill>
                <a:latin typeface="+mj-lt"/>
                <a:ea typeface="Arial Unicode MS" panose="020B0604020202020204" pitchFamily="34" charset="-128"/>
              </a:rPr>
              <a:t>Evaluate </a:t>
            </a:r>
            <a:r>
              <a:rPr lang="en-US" sz="3200" i="1" dirty="0" smtClean="0">
                <a:solidFill>
                  <a:srgbClr val="C00000"/>
                </a:solidFill>
                <a:latin typeface="+mj-lt"/>
                <a:ea typeface="Arial Unicode MS" panose="020B0604020202020204" pitchFamily="34" charset="-128"/>
              </a:rPr>
              <a:t>Trends in Academic Outcomes </a:t>
            </a:r>
            <a:r>
              <a:rPr lang="en-US" sz="3200" i="1" dirty="0" smtClean="0">
                <a:solidFill>
                  <a:schemeClr val="accent2">
                    <a:lumMod val="75000"/>
                    <a:lumOff val="25000"/>
                  </a:schemeClr>
                </a:solidFill>
                <a:latin typeface="+mj-lt"/>
                <a:ea typeface="Arial Unicode MS" panose="020B0604020202020204" pitchFamily="34" charset="-128"/>
              </a:rPr>
              <a:t>of At-Risk Students</a:t>
            </a:r>
          </a:p>
          <a:p>
            <a:endParaRPr lang="en-US" sz="3200" i="1" dirty="0" smtClean="0">
              <a:solidFill>
                <a:schemeClr val="accent2">
                  <a:lumMod val="75000"/>
                  <a:lumOff val="25000"/>
                </a:schemeClr>
              </a:solidFill>
              <a:latin typeface="+mj-lt"/>
              <a:ea typeface="Arial Unicode MS" panose="020B0604020202020204" pitchFamily="34" charset="-128"/>
            </a:endParaRPr>
          </a:p>
          <a:p>
            <a:r>
              <a:rPr lang="en-US" sz="3200" i="1" dirty="0" smtClean="0">
                <a:solidFill>
                  <a:schemeClr val="accent2">
                    <a:lumMod val="75000"/>
                    <a:lumOff val="25000"/>
                  </a:schemeClr>
                </a:solidFill>
                <a:latin typeface="+mj-lt"/>
                <a:ea typeface="Arial Unicode MS" panose="020B0604020202020204" pitchFamily="34" charset="-128"/>
              </a:rPr>
              <a:t>Conducted during Calendar Year 2023</a:t>
            </a:r>
            <a:endParaRPr lang="en-US" sz="3200" i="1" dirty="0">
              <a:solidFill>
                <a:schemeClr val="accent2">
                  <a:lumMod val="75000"/>
                  <a:lumOff val="25000"/>
                </a:schemeClr>
              </a:solidFill>
              <a:latin typeface="+mj-lt"/>
            </a:endParaRPr>
          </a:p>
          <a:p>
            <a:endParaRPr lang="en-US" sz="2800" dirty="0">
              <a:solidFill>
                <a:schemeClr val="accent2">
                  <a:lumMod val="75000"/>
                  <a:lumOff val="25000"/>
                </a:schemeClr>
              </a:solidFill>
              <a:latin typeface="+mj-lt"/>
              <a:ea typeface="Arial Unicode MS" panose="020B0604020202020204" pitchFamily="34" charset="-128"/>
            </a:endParaRPr>
          </a:p>
          <a:p>
            <a:endParaRPr lang="en-US" sz="2800" dirty="0">
              <a:solidFill>
                <a:schemeClr val="accent2">
                  <a:lumMod val="75000"/>
                  <a:lumOff val="25000"/>
                </a:schemeClr>
              </a:solidFill>
            </a:endParaRPr>
          </a:p>
        </p:txBody>
      </p:sp>
    </p:spTree>
    <p:extLst>
      <p:ext uri="{BB962C8B-B14F-4D97-AF65-F5344CB8AC3E}">
        <p14:creationId xmlns:p14="http://schemas.microsoft.com/office/powerpoint/2010/main" val="2606616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2" y="158262"/>
            <a:ext cx="10592110" cy="4955203"/>
          </a:xfrm>
          <a:prstGeom prst="rect">
            <a:avLst/>
          </a:prstGeom>
        </p:spPr>
        <p:txBody>
          <a:bodyPr wrap="square">
            <a:spAutoFit/>
          </a:bodyPr>
          <a:lstStyle/>
          <a:p>
            <a:r>
              <a:rPr lang="en-US" sz="3600" dirty="0" smtClean="0">
                <a:solidFill>
                  <a:schemeClr val="accent2">
                    <a:lumMod val="75000"/>
                    <a:lumOff val="25000"/>
                  </a:schemeClr>
                </a:solidFill>
                <a:latin typeface="+mj-lt"/>
              </a:rPr>
              <a:t>HB 2134:  Other Items</a:t>
            </a:r>
            <a:r>
              <a:rPr lang="en-US" altLang="en-US" sz="3600" dirty="0">
                <a:solidFill>
                  <a:schemeClr val="accent2">
                    <a:lumMod val="75000"/>
                    <a:lumOff val="25000"/>
                  </a:schemeClr>
                </a:solidFill>
                <a:latin typeface="+mj-lt"/>
                <a:ea typeface="Arial Unicode MS" panose="020B0604020202020204" pitchFamily="34" charset="-128"/>
              </a:rPr>
              <a:t/>
            </a:r>
            <a:br>
              <a:rPr lang="en-US" altLang="en-US" sz="3600" dirty="0">
                <a:solidFill>
                  <a:schemeClr val="accent2">
                    <a:lumMod val="75000"/>
                    <a:lumOff val="25000"/>
                  </a:schemeClr>
                </a:solidFill>
                <a:latin typeface="+mj-lt"/>
                <a:ea typeface="Arial Unicode MS" panose="020B0604020202020204" pitchFamily="34" charset="-128"/>
              </a:rPr>
            </a:br>
            <a:endParaRPr lang="en-US" altLang="en-US" sz="3600" dirty="0" smtClean="0">
              <a:solidFill>
                <a:schemeClr val="accent2">
                  <a:lumMod val="75000"/>
                  <a:lumOff val="25000"/>
                </a:schemeClr>
              </a:solidFill>
              <a:latin typeface="+mj-lt"/>
              <a:ea typeface="Arial Unicode MS" panose="020B0604020202020204" pitchFamily="34" charset="-128"/>
            </a:endParaRPr>
          </a:p>
          <a:p>
            <a:r>
              <a:rPr lang="en-US" sz="3200" i="1" dirty="0" smtClean="0">
                <a:solidFill>
                  <a:schemeClr val="accent2">
                    <a:lumMod val="75000"/>
                    <a:lumOff val="25000"/>
                  </a:schemeClr>
                </a:solidFill>
                <a:latin typeface="+mj-lt"/>
                <a:ea typeface="Arial Unicode MS" panose="020B0604020202020204" pitchFamily="34" charset="-128"/>
              </a:rPr>
              <a:t>May Pay Tuition for Concurrently Enrolled Students</a:t>
            </a:r>
            <a:endParaRPr lang="en-US" sz="3200" i="1" dirty="0">
              <a:solidFill>
                <a:schemeClr val="accent2">
                  <a:lumMod val="75000"/>
                  <a:lumOff val="25000"/>
                </a:schemeClr>
              </a:solidFill>
              <a:latin typeface="+mj-lt"/>
            </a:endParaRPr>
          </a:p>
          <a:p>
            <a:endParaRPr lang="en-US" sz="2800" dirty="0" smtClean="0">
              <a:solidFill>
                <a:schemeClr val="accent2">
                  <a:lumMod val="75000"/>
                  <a:lumOff val="25000"/>
                </a:schemeClr>
              </a:solidFill>
              <a:latin typeface="+mj-lt"/>
              <a:ea typeface="Arial Unicode MS" panose="020B0604020202020204" pitchFamily="34" charset="-128"/>
            </a:endParaRPr>
          </a:p>
          <a:p>
            <a:r>
              <a:rPr lang="en-US" sz="3200" i="1" dirty="0" smtClean="0">
                <a:solidFill>
                  <a:schemeClr val="accent2">
                    <a:lumMod val="75000"/>
                    <a:lumOff val="25000"/>
                  </a:schemeClr>
                </a:solidFill>
                <a:latin typeface="+mj-lt"/>
                <a:ea typeface="Arial Unicode MS" panose="020B0604020202020204" pitchFamily="34" charset="-128"/>
              </a:rPr>
              <a:t>Annual Assessment of Educational Needs of each School</a:t>
            </a:r>
          </a:p>
          <a:p>
            <a:endParaRPr lang="en-US" sz="2800" dirty="0">
              <a:solidFill>
                <a:schemeClr val="accent2">
                  <a:lumMod val="75000"/>
                  <a:lumOff val="25000"/>
                </a:schemeClr>
              </a:solidFill>
              <a:latin typeface="+mj-lt"/>
              <a:ea typeface="Arial Unicode MS" panose="020B0604020202020204" pitchFamily="34" charset="-128"/>
            </a:endParaRPr>
          </a:p>
          <a:p>
            <a:r>
              <a:rPr lang="en-US" sz="3200" i="1" dirty="0" smtClean="0">
                <a:solidFill>
                  <a:schemeClr val="tx1">
                    <a:lumMod val="75000"/>
                    <a:lumOff val="25000"/>
                  </a:schemeClr>
                </a:solidFill>
                <a:latin typeface="+mj-lt"/>
              </a:rPr>
              <a:t>Must allocate </a:t>
            </a:r>
            <a:r>
              <a:rPr lang="en-US" sz="3200" i="1" dirty="0">
                <a:solidFill>
                  <a:schemeClr val="tx1">
                    <a:lumMod val="75000"/>
                    <a:lumOff val="25000"/>
                  </a:schemeClr>
                </a:solidFill>
                <a:latin typeface="+mj-lt"/>
              </a:rPr>
              <a:t>sufficient moneys in a manner reasonably calculated such that </a:t>
            </a:r>
            <a:r>
              <a:rPr lang="en-US" sz="3200" i="1" dirty="0" smtClean="0">
                <a:solidFill>
                  <a:schemeClr val="tx1">
                    <a:lumMod val="75000"/>
                    <a:lumOff val="25000"/>
                  </a:schemeClr>
                </a:solidFill>
                <a:latin typeface="+mj-lt"/>
              </a:rPr>
              <a:t>all students </a:t>
            </a:r>
            <a:r>
              <a:rPr lang="en-US" sz="3200" i="1" dirty="0">
                <a:solidFill>
                  <a:schemeClr val="tx1">
                    <a:lumMod val="75000"/>
                    <a:lumOff val="25000"/>
                  </a:schemeClr>
                </a:solidFill>
                <a:latin typeface="+mj-lt"/>
              </a:rPr>
              <a:t>may achieve the </a:t>
            </a:r>
            <a:r>
              <a:rPr lang="en-US" sz="3200" i="1" dirty="0" smtClean="0">
                <a:solidFill>
                  <a:schemeClr val="tx1">
                    <a:lumMod val="75000"/>
                    <a:lumOff val="25000"/>
                  </a:schemeClr>
                </a:solidFill>
                <a:latin typeface="+mj-lt"/>
              </a:rPr>
              <a:t>Rose standards.</a:t>
            </a:r>
            <a:endParaRPr lang="en-US" sz="3200" dirty="0">
              <a:solidFill>
                <a:schemeClr val="tx1">
                  <a:lumMod val="75000"/>
                  <a:lumOff val="25000"/>
                </a:schemeClr>
              </a:solidFill>
              <a:latin typeface="+mj-lt"/>
              <a:ea typeface="Arial Unicode MS" panose="020B0604020202020204" pitchFamily="34" charset="-128"/>
            </a:endParaRPr>
          </a:p>
          <a:p>
            <a:endParaRPr lang="en-US" sz="2800" dirty="0">
              <a:solidFill>
                <a:schemeClr val="accent2">
                  <a:lumMod val="75000"/>
                  <a:lumOff val="25000"/>
                </a:schemeClr>
              </a:solidFill>
            </a:endParaRPr>
          </a:p>
        </p:txBody>
      </p:sp>
    </p:spTree>
    <p:extLst>
      <p:ext uri="{BB962C8B-B14F-4D97-AF65-F5344CB8AC3E}">
        <p14:creationId xmlns:p14="http://schemas.microsoft.com/office/powerpoint/2010/main" val="3789780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3FDDC8B-F160-4A7D-B99F-7D8806F4E9AF}"/>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101"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a16="http://schemas.microsoft.com/office/drawing/2014/main" id="{D3FDDC8B-F160-4A7D-B99F-7D8806F4E9AF}"/>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BB50DD-9FEB-4F5B-B504-2D8D9AD5C433}"/>
              </a:ext>
            </a:extLst>
          </p:cNvPr>
          <p:cNvSpPr/>
          <p:nvPr>
            <p:custDataLst>
              <p:tags r:id="rId3"/>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77">
              <a:defRPr/>
            </a:pPr>
            <a:endParaRPr lang="en-US" sz="3200" dirty="0">
              <a:solidFill>
                <a:srgbClr val="FFFFFF"/>
              </a:solidFill>
              <a:latin typeface="Open Sans Semibold" panose="020B0706030804020204" pitchFamily="34" charset="0"/>
              <a:sym typeface="Open Sans Semibold" panose="020B0706030804020204" pitchFamily="34" charset="0"/>
            </a:endParaRPr>
          </a:p>
        </p:txBody>
      </p:sp>
      <p:sp>
        <p:nvSpPr>
          <p:cNvPr id="2" name="Title 1">
            <a:extLst>
              <a:ext uri="{FF2B5EF4-FFF2-40B4-BE49-F238E27FC236}">
                <a16:creationId xmlns:a16="http://schemas.microsoft.com/office/drawing/2014/main" id="{FF538E3E-5E67-4AF1-ACC7-0EC5378D8F66}"/>
              </a:ext>
            </a:extLst>
          </p:cNvPr>
          <p:cNvSpPr>
            <a:spLocks noGrp="1"/>
          </p:cNvSpPr>
          <p:nvPr>
            <p:ph type="title"/>
          </p:nvPr>
        </p:nvSpPr>
        <p:spPr>
          <a:xfrm>
            <a:off x="630000" y="522924"/>
            <a:ext cx="11267323" cy="886397"/>
          </a:xfrm>
        </p:spPr>
        <p:txBody>
          <a:bodyPr>
            <a:normAutofit fontScale="90000"/>
          </a:bodyPr>
          <a:lstStyle/>
          <a:p>
            <a:r>
              <a:rPr lang="en-US" sz="3200" dirty="0"/>
              <a:t>ESSER III signed into law; overall similar to ESSER II with some key differences</a:t>
            </a:r>
          </a:p>
        </p:txBody>
      </p:sp>
      <p:sp>
        <p:nvSpPr>
          <p:cNvPr id="6" name="TextBox 5">
            <a:extLst>
              <a:ext uri="{FF2B5EF4-FFF2-40B4-BE49-F238E27FC236}">
                <a16:creationId xmlns:a16="http://schemas.microsoft.com/office/drawing/2014/main" id="{19D5D2EF-C03E-46FF-8685-9A6346571D69}"/>
              </a:ext>
            </a:extLst>
          </p:cNvPr>
          <p:cNvSpPr txBox="1"/>
          <p:nvPr/>
        </p:nvSpPr>
        <p:spPr>
          <a:xfrm>
            <a:off x="2068563" y="1688001"/>
            <a:ext cx="3965887" cy="400110"/>
          </a:xfrm>
          <a:prstGeom prst="rect">
            <a:avLst/>
          </a:prstGeom>
          <a:solidFill>
            <a:srgbClr val="C1ECE5"/>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14377">
              <a:defRPr/>
            </a:pPr>
            <a:r>
              <a:rPr lang="en-US" sz="2000" b="1" dirty="0">
                <a:solidFill>
                  <a:srgbClr val="000000"/>
                </a:solidFill>
                <a:latin typeface="Open Sans"/>
              </a:rPr>
              <a:t>ESSER II</a:t>
            </a:r>
          </a:p>
        </p:txBody>
      </p:sp>
      <p:sp>
        <p:nvSpPr>
          <p:cNvPr id="7" name="TextBox 6">
            <a:extLst>
              <a:ext uri="{FF2B5EF4-FFF2-40B4-BE49-F238E27FC236}">
                <a16:creationId xmlns:a16="http://schemas.microsoft.com/office/drawing/2014/main" id="{7F28A5B1-81E4-4A03-8F94-C5EB6B7B4DED}"/>
              </a:ext>
            </a:extLst>
          </p:cNvPr>
          <p:cNvSpPr txBox="1"/>
          <p:nvPr/>
        </p:nvSpPr>
        <p:spPr>
          <a:xfrm>
            <a:off x="6295292" y="1688001"/>
            <a:ext cx="5602037" cy="400110"/>
          </a:xfrm>
          <a:prstGeom prst="rect">
            <a:avLst/>
          </a:prstGeom>
          <a:solidFill>
            <a:srgbClr val="83DACB"/>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14377">
              <a:defRPr/>
            </a:pPr>
            <a:r>
              <a:rPr lang="en-US" sz="2000" b="1" dirty="0">
                <a:solidFill>
                  <a:srgbClr val="000000"/>
                </a:solidFill>
                <a:latin typeface="Open Sans"/>
              </a:rPr>
              <a:t>ESSER III</a:t>
            </a:r>
          </a:p>
        </p:txBody>
      </p:sp>
      <p:sp>
        <p:nvSpPr>
          <p:cNvPr id="8" name="TextBox 7">
            <a:extLst>
              <a:ext uri="{FF2B5EF4-FFF2-40B4-BE49-F238E27FC236}">
                <a16:creationId xmlns:a16="http://schemas.microsoft.com/office/drawing/2014/main" id="{378CC10A-3883-4A7A-9084-BB9344EB456C}"/>
              </a:ext>
            </a:extLst>
          </p:cNvPr>
          <p:cNvSpPr txBox="1"/>
          <p:nvPr/>
        </p:nvSpPr>
        <p:spPr>
          <a:xfrm>
            <a:off x="3497312" y="2165223"/>
            <a:ext cx="1164981"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b="1" dirty="0">
                <a:solidFill>
                  <a:srgbClr val="000000"/>
                </a:solidFill>
                <a:latin typeface="Open Sans"/>
              </a:rPr>
              <a:t>$370M</a:t>
            </a:r>
          </a:p>
        </p:txBody>
      </p:sp>
      <p:sp>
        <p:nvSpPr>
          <p:cNvPr id="9" name="TextBox 8">
            <a:extLst>
              <a:ext uri="{FF2B5EF4-FFF2-40B4-BE49-F238E27FC236}">
                <a16:creationId xmlns:a16="http://schemas.microsoft.com/office/drawing/2014/main" id="{8AA56CCA-1472-4223-A8D9-BAA2BCA85818}"/>
              </a:ext>
            </a:extLst>
          </p:cNvPr>
          <p:cNvSpPr txBox="1"/>
          <p:nvPr/>
        </p:nvSpPr>
        <p:spPr>
          <a:xfrm>
            <a:off x="8239870" y="2182656"/>
            <a:ext cx="1617397"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14377">
              <a:defRPr/>
            </a:pPr>
            <a:r>
              <a:rPr lang="en-US" sz="1600" b="1" dirty="0">
                <a:solidFill>
                  <a:srgbClr val="000000"/>
                </a:solidFill>
                <a:latin typeface="Open Sans"/>
              </a:rPr>
              <a:t>$830M</a:t>
            </a:r>
          </a:p>
        </p:txBody>
      </p:sp>
      <p:sp>
        <p:nvSpPr>
          <p:cNvPr id="10" name="TextBox 9">
            <a:extLst>
              <a:ext uri="{FF2B5EF4-FFF2-40B4-BE49-F238E27FC236}">
                <a16:creationId xmlns:a16="http://schemas.microsoft.com/office/drawing/2014/main" id="{0008FDBF-5F24-44DD-8F50-99BEE50E9557}"/>
              </a:ext>
            </a:extLst>
          </p:cNvPr>
          <p:cNvSpPr txBox="1"/>
          <p:nvPr/>
        </p:nvSpPr>
        <p:spPr>
          <a:xfrm>
            <a:off x="3497312" y="2722585"/>
            <a:ext cx="1164981"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dirty="0">
                <a:solidFill>
                  <a:srgbClr val="000000"/>
                </a:solidFill>
                <a:latin typeface="Open Sans"/>
              </a:rPr>
              <a:t>9/30/23</a:t>
            </a:r>
          </a:p>
        </p:txBody>
      </p:sp>
      <p:sp>
        <p:nvSpPr>
          <p:cNvPr id="11" name="TextBox 10">
            <a:extLst>
              <a:ext uri="{FF2B5EF4-FFF2-40B4-BE49-F238E27FC236}">
                <a16:creationId xmlns:a16="http://schemas.microsoft.com/office/drawing/2014/main" id="{2800450A-23CA-478F-90EE-B93B422C823B}"/>
              </a:ext>
            </a:extLst>
          </p:cNvPr>
          <p:cNvSpPr txBox="1"/>
          <p:nvPr/>
        </p:nvSpPr>
        <p:spPr>
          <a:xfrm>
            <a:off x="8466078" y="2740018"/>
            <a:ext cx="1164981"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14377">
              <a:defRPr/>
            </a:pPr>
            <a:r>
              <a:rPr lang="en-US" sz="1600" dirty="0">
                <a:solidFill>
                  <a:srgbClr val="000000"/>
                </a:solidFill>
                <a:latin typeface="Open Sans"/>
              </a:rPr>
              <a:t>9/30/24</a:t>
            </a:r>
          </a:p>
        </p:txBody>
      </p:sp>
      <p:sp>
        <p:nvSpPr>
          <p:cNvPr id="12" name="TextBox 11">
            <a:extLst>
              <a:ext uri="{FF2B5EF4-FFF2-40B4-BE49-F238E27FC236}">
                <a16:creationId xmlns:a16="http://schemas.microsoft.com/office/drawing/2014/main" id="{6A4EFCFA-FD04-4347-B898-69C414F1C272}"/>
              </a:ext>
            </a:extLst>
          </p:cNvPr>
          <p:cNvSpPr txBox="1"/>
          <p:nvPr/>
        </p:nvSpPr>
        <p:spPr>
          <a:xfrm>
            <a:off x="2068561" y="3279947"/>
            <a:ext cx="4022483"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dirty="0">
                <a:solidFill>
                  <a:srgbClr val="000000"/>
                </a:solidFill>
                <a:latin typeface="Open Sans"/>
              </a:rPr>
              <a:t>90% to LEAs: any allowable uses</a:t>
            </a:r>
          </a:p>
        </p:txBody>
      </p:sp>
      <p:sp>
        <p:nvSpPr>
          <p:cNvPr id="13" name="TextBox 12">
            <a:extLst>
              <a:ext uri="{FF2B5EF4-FFF2-40B4-BE49-F238E27FC236}">
                <a16:creationId xmlns:a16="http://schemas.microsoft.com/office/drawing/2014/main" id="{8CEB9516-55A1-408D-89B9-C7E3CC8810F3}"/>
              </a:ext>
            </a:extLst>
          </p:cNvPr>
          <p:cNvSpPr txBox="1"/>
          <p:nvPr/>
        </p:nvSpPr>
        <p:spPr>
          <a:xfrm>
            <a:off x="6457943" y="3297379"/>
            <a:ext cx="5181251"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14377">
              <a:defRPr/>
            </a:pPr>
            <a:r>
              <a:rPr lang="en-US" sz="1600" dirty="0">
                <a:solidFill>
                  <a:srgbClr val="000000"/>
                </a:solidFill>
                <a:latin typeface="Open Sans"/>
              </a:rPr>
              <a:t>90% to LEAs: </a:t>
            </a:r>
            <a:r>
              <a:rPr lang="en-US" sz="1600" dirty="0">
                <a:solidFill>
                  <a:srgbClr val="FF0000"/>
                </a:solidFill>
                <a:latin typeface="Open Sans"/>
              </a:rPr>
              <a:t>20% must be used for learning loss</a:t>
            </a:r>
          </a:p>
        </p:txBody>
      </p:sp>
      <p:sp>
        <p:nvSpPr>
          <p:cNvPr id="14" name="TextBox 13">
            <a:extLst>
              <a:ext uri="{FF2B5EF4-FFF2-40B4-BE49-F238E27FC236}">
                <a16:creationId xmlns:a16="http://schemas.microsoft.com/office/drawing/2014/main" id="{5C4C7037-5529-452D-A7AB-407ACD36C572}"/>
              </a:ext>
            </a:extLst>
          </p:cNvPr>
          <p:cNvSpPr txBox="1"/>
          <p:nvPr/>
        </p:nvSpPr>
        <p:spPr>
          <a:xfrm>
            <a:off x="2068561" y="3837309"/>
            <a:ext cx="4022483"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dirty="0">
                <a:solidFill>
                  <a:srgbClr val="000000"/>
                </a:solidFill>
                <a:latin typeface="Open Sans"/>
              </a:rPr>
              <a:t>15 allowable use categories</a:t>
            </a:r>
          </a:p>
        </p:txBody>
      </p:sp>
      <p:sp>
        <p:nvSpPr>
          <p:cNvPr id="16" name="TextBox 15">
            <a:extLst>
              <a:ext uri="{FF2B5EF4-FFF2-40B4-BE49-F238E27FC236}">
                <a16:creationId xmlns:a16="http://schemas.microsoft.com/office/drawing/2014/main" id="{76951D55-40D2-4180-A876-F6196CC7AEB2}"/>
              </a:ext>
            </a:extLst>
          </p:cNvPr>
          <p:cNvSpPr txBox="1"/>
          <p:nvPr/>
        </p:nvSpPr>
        <p:spPr>
          <a:xfrm>
            <a:off x="2068561" y="4517783"/>
            <a:ext cx="4022483"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dirty="0">
                <a:solidFill>
                  <a:srgbClr val="000000"/>
                </a:solidFill>
                <a:latin typeface="Open Sans"/>
              </a:rPr>
              <a:t>9.5% to SEAs at their discretion; max 0.5% for administration</a:t>
            </a:r>
          </a:p>
        </p:txBody>
      </p:sp>
      <p:sp>
        <p:nvSpPr>
          <p:cNvPr id="17" name="TextBox 16">
            <a:extLst>
              <a:ext uri="{FF2B5EF4-FFF2-40B4-BE49-F238E27FC236}">
                <a16:creationId xmlns:a16="http://schemas.microsoft.com/office/drawing/2014/main" id="{02BAC937-2A3D-41AF-B017-034B787EA795}"/>
              </a:ext>
            </a:extLst>
          </p:cNvPr>
          <p:cNvSpPr txBox="1"/>
          <p:nvPr/>
        </p:nvSpPr>
        <p:spPr>
          <a:xfrm>
            <a:off x="6218911" y="4412105"/>
            <a:ext cx="5659315" cy="5847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14377">
              <a:defRPr/>
            </a:pPr>
            <a:r>
              <a:rPr lang="en-US" sz="1600" dirty="0">
                <a:solidFill>
                  <a:srgbClr val="000000"/>
                </a:solidFill>
                <a:latin typeface="Open Sans"/>
              </a:rPr>
              <a:t>5% learning loss; 1% afterschool; 1% summer enrichment; 2.5% at SEA discretion; max 0.5% for administration</a:t>
            </a:r>
          </a:p>
        </p:txBody>
      </p:sp>
      <p:sp>
        <p:nvSpPr>
          <p:cNvPr id="18" name="Rectangle 17">
            <a:extLst>
              <a:ext uri="{FF2B5EF4-FFF2-40B4-BE49-F238E27FC236}">
                <a16:creationId xmlns:a16="http://schemas.microsoft.com/office/drawing/2014/main" id="{5860F143-CEFF-4488-ABA5-02F64A3DE0D1}"/>
              </a:ext>
            </a:extLst>
          </p:cNvPr>
          <p:cNvSpPr/>
          <p:nvPr/>
        </p:nvSpPr>
        <p:spPr>
          <a:xfrm>
            <a:off x="409964" y="6071898"/>
            <a:ext cx="9894619" cy="246221"/>
          </a:xfrm>
          <a:prstGeom prst="rect">
            <a:avLst/>
          </a:prstGeom>
        </p:spPr>
        <p:txBody>
          <a:bodyPr wrap="square">
            <a:spAutoFit/>
          </a:bodyPr>
          <a:lstStyle/>
          <a:p>
            <a:pPr defTabSz="914377">
              <a:defRPr/>
            </a:pPr>
            <a:r>
              <a:rPr lang="en-US" sz="1000" baseline="30000" dirty="0">
                <a:solidFill>
                  <a:srgbClr val="12284C"/>
                </a:solidFill>
                <a:latin typeface="Open Sans"/>
              </a:rPr>
              <a:t>1</a:t>
            </a:r>
            <a:r>
              <a:rPr lang="en-US" sz="1000" dirty="0">
                <a:solidFill>
                  <a:srgbClr val="12284C"/>
                </a:solidFill>
                <a:latin typeface="Open Sans"/>
              </a:rPr>
              <a:t> Official state allocation still pending; total ESSER III amount of $123B is ~2.25x the ESSER II amount of $54B</a:t>
            </a:r>
          </a:p>
        </p:txBody>
      </p:sp>
      <p:sp>
        <p:nvSpPr>
          <p:cNvPr id="19" name="TextBox 18">
            <a:extLst>
              <a:ext uri="{FF2B5EF4-FFF2-40B4-BE49-F238E27FC236}">
                <a16:creationId xmlns:a16="http://schemas.microsoft.com/office/drawing/2014/main" id="{029BBDBA-5540-4ED9-BFC9-05BACD44665F}"/>
              </a:ext>
            </a:extLst>
          </p:cNvPr>
          <p:cNvSpPr txBox="1"/>
          <p:nvPr/>
        </p:nvSpPr>
        <p:spPr>
          <a:xfrm>
            <a:off x="6295294" y="5215687"/>
            <a:ext cx="5506551" cy="5847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14377">
              <a:defRPr/>
            </a:pPr>
            <a:r>
              <a:rPr lang="en-US" sz="1600" dirty="0">
                <a:solidFill>
                  <a:srgbClr val="000000"/>
                </a:solidFill>
                <a:latin typeface="Open Sans"/>
              </a:rPr>
              <a:t>LEA must publish reopening plan if it hasn't already, including public comment period</a:t>
            </a:r>
          </a:p>
        </p:txBody>
      </p:sp>
      <p:cxnSp>
        <p:nvCxnSpPr>
          <p:cNvPr id="21" name="Straight Connector 20">
            <a:extLst>
              <a:ext uri="{FF2B5EF4-FFF2-40B4-BE49-F238E27FC236}">
                <a16:creationId xmlns:a16="http://schemas.microsoft.com/office/drawing/2014/main" id="{0B69FDBB-FD21-480B-8838-F73C7EFA408B}"/>
              </a:ext>
            </a:extLst>
          </p:cNvPr>
          <p:cNvCxnSpPr>
            <a:cxnSpLocks/>
          </p:cNvCxnSpPr>
          <p:nvPr/>
        </p:nvCxnSpPr>
        <p:spPr>
          <a:xfrm>
            <a:off x="6157547" y="1688002"/>
            <a:ext cx="0" cy="4350349"/>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BB5B15-AB30-45E4-8DD4-390D64A516B7}"/>
              </a:ext>
            </a:extLst>
          </p:cNvPr>
          <p:cNvSpPr txBox="1"/>
          <p:nvPr/>
        </p:nvSpPr>
        <p:spPr>
          <a:xfrm>
            <a:off x="6457943" y="3854740"/>
            <a:ext cx="5181251"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14377">
              <a:defRPr/>
            </a:pPr>
            <a:r>
              <a:rPr lang="en-US" sz="1600" dirty="0">
                <a:solidFill>
                  <a:srgbClr val="000000"/>
                </a:solidFill>
                <a:latin typeface="Open Sans"/>
              </a:rPr>
              <a:t>Allowable </a:t>
            </a:r>
            <a:r>
              <a:rPr lang="en-US" sz="1600" dirty="0">
                <a:solidFill>
                  <a:schemeClr val="tx1"/>
                </a:solidFill>
                <a:latin typeface="Open Sans"/>
              </a:rPr>
              <a:t>use</a:t>
            </a:r>
            <a:r>
              <a:rPr lang="en-US" sz="1600" dirty="0">
                <a:solidFill>
                  <a:srgbClr val="000000"/>
                </a:solidFill>
                <a:latin typeface="Open Sans"/>
              </a:rPr>
              <a:t> categories almost identical to ESSER II</a:t>
            </a:r>
          </a:p>
        </p:txBody>
      </p:sp>
      <p:cxnSp>
        <p:nvCxnSpPr>
          <p:cNvPr id="23" name="Straight Connector 22">
            <a:extLst>
              <a:ext uri="{FF2B5EF4-FFF2-40B4-BE49-F238E27FC236}">
                <a16:creationId xmlns:a16="http://schemas.microsoft.com/office/drawing/2014/main" id="{27BEA9C5-290C-4806-80CC-67622FB3DBF1}"/>
              </a:ext>
            </a:extLst>
          </p:cNvPr>
          <p:cNvCxnSpPr>
            <a:cxnSpLocks/>
          </p:cNvCxnSpPr>
          <p:nvPr/>
        </p:nvCxnSpPr>
        <p:spPr>
          <a:xfrm>
            <a:off x="2002059" y="1688002"/>
            <a:ext cx="0" cy="4350349"/>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585FCE-3547-43C6-8294-20CAFC6A12AC}"/>
              </a:ext>
            </a:extLst>
          </p:cNvPr>
          <p:cNvSpPr txBox="1"/>
          <p:nvPr/>
        </p:nvSpPr>
        <p:spPr>
          <a:xfrm>
            <a:off x="237393" y="2142433"/>
            <a:ext cx="1529859" cy="4189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dirty="0">
                <a:solidFill>
                  <a:srgbClr val="12284C"/>
                </a:solidFill>
                <a:latin typeface="Open Sans Semibold"/>
              </a:rPr>
              <a:t>Kansas Allocation</a:t>
            </a:r>
          </a:p>
        </p:txBody>
      </p:sp>
      <p:sp>
        <p:nvSpPr>
          <p:cNvPr id="25" name="TextBox 24">
            <a:extLst>
              <a:ext uri="{FF2B5EF4-FFF2-40B4-BE49-F238E27FC236}">
                <a16:creationId xmlns:a16="http://schemas.microsoft.com/office/drawing/2014/main" id="{EC965FD2-43C9-471C-9409-8C82CDF12A9B}"/>
              </a:ext>
            </a:extLst>
          </p:cNvPr>
          <p:cNvSpPr txBox="1"/>
          <p:nvPr/>
        </p:nvSpPr>
        <p:spPr>
          <a:xfrm>
            <a:off x="237393" y="2699796"/>
            <a:ext cx="1529859" cy="4189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dirty="0">
                <a:solidFill>
                  <a:srgbClr val="12284C"/>
                </a:solidFill>
                <a:latin typeface="Open Sans Semibold"/>
              </a:rPr>
              <a:t>Awarded by</a:t>
            </a:r>
          </a:p>
        </p:txBody>
      </p:sp>
      <p:sp>
        <p:nvSpPr>
          <p:cNvPr id="26" name="TextBox 25">
            <a:extLst>
              <a:ext uri="{FF2B5EF4-FFF2-40B4-BE49-F238E27FC236}">
                <a16:creationId xmlns:a16="http://schemas.microsoft.com/office/drawing/2014/main" id="{D5EC1098-ECFE-4F22-902D-157DB2E9A2EB}"/>
              </a:ext>
            </a:extLst>
          </p:cNvPr>
          <p:cNvSpPr txBox="1"/>
          <p:nvPr/>
        </p:nvSpPr>
        <p:spPr>
          <a:xfrm>
            <a:off x="237393" y="3257157"/>
            <a:ext cx="1529859" cy="4189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dirty="0">
                <a:solidFill>
                  <a:srgbClr val="12284C"/>
                </a:solidFill>
                <a:latin typeface="Open Sans Semibold"/>
              </a:rPr>
              <a:t>LEA set-asides</a:t>
            </a:r>
          </a:p>
        </p:txBody>
      </p:sp>
      <p:sp>
        <p:nvSpPr>
          <p:cNvPr id="27" name="TextBox 26">
            <a:extLst>
              <a:ext uri="{FF2B5EF4-FFF2-40B4-BE49-F238E27FC236}">
                <a16:creationId xmlns:a16="http://schemas.microsoft.com/office/drawing/2014/main" id="{96576BBF-559F-4CBB-A506-9412E6A62C77}"/>
              </a:ext>
            </a:extLst>
          </p:cNvPr>
          <p:cNvSpPr txBox="1"/>
          <p:nvPr/>
        </p:nvSpPr>
        <p:spPr>
          <a:xfrm>
            <a:off x="237393" y="3814520"/>
            <a:ext cx="1529859" cy="4189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dirty="0">
                <a:solidFill>
                  <a:srgbClr val="12284C"/>
                </a:solidFill>
                <a:latin typeface="Open Sans Semibold"/>
              </a:rPr>
              <a:t>Allowable uses</a:t>
            </a:r>
          </a:p>
        </p:txBody>
      </p:sp>
      <p:sp>
        <p:nvSpPr>
          <p:cNvPr id="28" name="TextBox 27">
            <a:extLst>
              <a:ext uri="{FF2B5EF4-FFF2-40B4-BE49-F238E27FC236}">
                <a16:creationId xmlns:a16="http://schemas.microsoft.com/office/drawing/2014/main" id="{02BDDAFB-1C63-44BA-BE12-C33B47E0E08F}"/>
              </a:ext>
            </a:extLst>
          </p:cNvPr>
          <p:cNvSpPr txBox="1"/>
          <p:nvPr/>
        </p:nvSpPr>
        <p:spPr>
          <a:xfrm>
            <a:off x="237393" y="4494993"/>
            <a:ext cx="1529859" cy="4189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dirty="0">
                <a:solidFill>
                  <a:srgbClr val="12284C"/>
                </a:solidFill>
                <a:latin typeface="Open Sans Semibold"/>
              </a:rPr>
              <a:t>SEA set-asides</a:t>
            </a:r>
          </a:p>
        </p:txBody>
      </p:sp>
      <p:sp>
        <p:nvSpPr>
          <p:cNvPr id="29" name="TextBox 28">
            <a:extLst>
              <a:ext uri="{FF2B5EF4-FFF2-40B4-BE49-F238E27FC236}">
                <a16:creationId xmlns:a16="http://schemas.microsoft.com/office/drawing/2014/main" id="{2C0F47CC-A14C-4865-ACE9-0B0CD535AB5E}"/>
              </a:ext>
            </a:extLst>
          </p:cNvPr>
          <p:cNvSpPr txBox="1"/>
          <p:nvPr/>
        </p:nvSpPr>
        <p:spPr>
          <a:xfrm>
            <a:off x="237393" y="5298575"/>
            <a:ext cx="1529859" cy="4189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377">
              <a:defRPr/>
            </a:pPr>
            <a:r>
              <a:rPr lang="en-US" sz="1600" dirty="0">
                <a:solidFill>
                  <a:srgbClr val="12284C"/>
                </a:solidFill>
                <a:latin typeface="Open Sans Semibold"/>
              </a:rPr>
              <a:t>Reopening plans</a:t>
            </a:r>
          </a:p>
        </p:txBody>
      </p:sp>
      <p:sp>
        <p:nvSpPr>
          <p:cNvPr id="30" name="TextBox 29">
            <a:extLst>
              <a:ext uri="{FF2B5EF4-FFF2-40B4-BE49-F238E27FC236}">
                <a16:creationId xmlns:a16="http://schemas.microsoft.com/office/drawing/2014/main" id="{EE48C247-B1B3-4D67-850C-0B14DAE5D51E}"/>
              </a:ext>
            </a:extLst>
          </p:cNvPr>
          <p:cNvSpPr txBox="1"/>
          <p:nvPr/>
        </p:nvSpPr>
        <p:spPr>
          <a:xfrm>
            <a:off x="2068561" y="5321364"/>
            <a:ext cx="4022483" cy="3734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sz="1600" dirty="0">
                <a:solidFill>
                  <a:srgbClr val="000000"/>
                </a:solidFill>
                <a:latin typeface="Open Sans"/>
              </a:rPr>
              <a:t>N/A</a:t>
            </a:r>
          </a:p>
        </p:txBody>
      </p:sp>
      <p:cxnSp>
        <p:nvCxnSpPr>
          <p:cNvPr id="34" name="Straight Connector 33">
            <a:extLst>
              <a:ext uri="{FF2B5EF4-FFF2-40B4-BE49-F238E27FC236}">
                <a16:creationId xmlns:a16="http://schemas.microsoft.com/office/drawing/2014/main" id="{A48A6B36-C00E-4C99-A0AD-D4648523FD8C}"/>
              </a:ext>
            </a:extLst>
          </p:cNvPr>
          <p:cNvCxnSpPr/>
          <p:nvPr/>
        </p:nvCxnSpPr>
        <p:spPr>
          <a:xfrm>
            <a:off x="237393" y="2630612"/>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65793F-011A-4844-BE12-43409E67EA95}"/>
              </a:ext>
            </a:extLst>
          </p:cNvPr>
          <p:cNvCxnSpPr/>
          <p:nvPr/>
        </p:nvCxnSpPr>
        <p:spPr>
          <a:xfrm>
            <a:off x="237393" y="3187975"/>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7A58CB-0005-417F-8FFE-A0AD60746B05}"/>
              </a:ext>
            </a:extLst>
          </p:cNvPr>
          <p:cNvCxnSpPr/>
          <p:nvPr/>
        </p:nvCxnSpPr>
        <p:spPr>
          <a:xfrm>
            <a:off x="237393" y="3745336"/>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29B6833-B751-44EF-A608-8E28B3E88686}"/>
              </a:ext>
            </a:extLst>
          </p:cNvPr>
          <p:cNvCxnSpPr/>
          <p:nvPr/>
        </p:nvCxnSpPr>
        <p:spPr>
          <a:xfrm>
            <a:off x="237393" y="4302699"/>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E857EE-4A50-45CE-A333-B9C4D4E02761}"/>
              </a:ext>
            </a:extLst>
          </p:cNvPr>
          <p:cNvCxnSpPr/>
          <p:nvPr/>
        </p:nvCxnSpPr>
        <p:spPr>
          <a:xfrm>
            <a:off x="237393" y="5106281"/>
            <a:ext cx="11659937"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667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79401"/>
            <a:ext cx="11379201" cy="203200"/>
          </a:xfrm>
        </p:spPr>
        <p:txBody>
          <a:bodyPr>
            <a:noAutofit/>
          </a:bodyPr>
          <a:lstStyle/>
          <a:p>
            <a:endPar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787401"/>
            <a:ext cx="10261601" cy="5338764"/>
          </a:xfrm>
        </p:spPr>
        <p:txBody>
          <a:bodyPr>
            <a:normAutofit/>
          </a:bodyPr>
          <a:lstStyle/>
          <a:p>
            <a:pPr marL="0" indent="0">
              <a:buNone/>
            </a:pPr>
            <a:r>
              <a:rPr lang="en-US" sz="6133" dirty="0">
                <a:solidFill>
                  <a:srgbClr val="0070C0"/>
                </a:solidFill>
                <a:latin typeface="Open Sans" panose="020B0606030504020204" pitchFamily="34" charset="0"/>
                <a:ea typeface="Open Sans" panose="020B0606030504020204" pitchFamily="34" charset="0"/>
                <a:cs typeface="Open Sans" panose="020B0606030504020204" pitchFamily="34" charset="0"/>
              </a:rPr>
              <a:t>HB 2007</a:t>
            </a:r>
          </a:p>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Funds the rest of State Government</a:t>
            </a:r>
          </a:p>
          <a:p>
            <a:pPr marL="0" indent="0">
              <a:buNone/>
            </a:pPr>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5600" dirty="0">
                <a:solidFill>
                  <a:srgbClr val="0070C0"/>
                </a:solidFill>
                <a:latin typeface="Open Sans" panose="020B0606030504020204" pitchFamily="34" charset="0"/>
                <a:ea typeface="Open Sans" panose="020B0606030504020204" pitchFamily="34" charset="0"/>
                <a:cs typeface="Open Sans" panose="020B0606030504020204" pitchFamily="34" charset="0"/>
              </a:rPr>
              <a:t>HB 2313</a:t>
            </a:r>
          </a:p>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Renews General Fund 20 Mill Levy</a:t>
            </a:r>
          </a:p>
          <a:p>
            <a:pPr marL="0" indent="0">
              <a:buNone/>
            </a:pPr>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$752 Million</a:t>
            </a:r>
            <a:endPar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0480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10356947" cy="849086"/>
          </a:xfrm>
        </p:spPr>
        <p:txBody>
          <a:bodyPr>
            <a:noAutofit/>
          </a:bodyPr>
          <a:lstStyle/>
          <a:p>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SB 13 - HB 2104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R</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evenue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N</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eutral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R</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ate</a:t>
            </a:r>
          </a:p>
        </p:txBody>
      </p:sp>
      <p:sp>
        <p:nvSpPr>
          <p:cNvPr id="3" name="Content Placeholder 2"/>
          <p:cNvSpPr>
            <a:spLocks noGrp="1"/>
          </p:cNvSpPr>
          <p:nvPr>
            <p:ph idx="1"/>
          </p:nvPr>
        </p:nvSpPr>
        <p:spPr>
          <a:xfrm>
            <a:off x="406400" y="990601"/>
            <a:ext cx="10261601" cy="4876799"/>
          </a:xfrm>
        </p:spPr>
        <p:txBody>
          <a:bodyPr>
            <a:normAutofit/>
          </a:bodyPr>
          <a:lstStyle/>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Cannot exceed taxes levied last year without notifying taxpayers.</a:t>
            </a:r>
          </a:p>
          <a:p>
            <a:endParaRPr lang="en-US" i="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(When valuation increases, must lower mill rate.)</a:t>
            </a:r>
          </a:p>
        </p:txBody>
      </p:sp>
    </p:spTree>
    <p:extLst>
      <p:ext uri="{BB962C8B-B14F-4D97-AF65-F5344CB8AC3E}">
        <p14:creationId xmlns:p14="http://schemas.microsoft.com/office/powerpoint/2010/main" val="1514129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10356947" cy="849086"/>
          </a:xfrm>
        </p:spPr>
        <p:txBody>
          <a:bodyPr>
            <a:noAutofit/>
          </a:bodyPr>
          <a:lstStyle/>
          <a:p>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SB 13 - HB 2104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R</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evenue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N</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eutral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R</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ate</a:t>
            </a:r>
          </a:p>
        </p:txBody>
      </p:sp>
      <p:sp>
        <p:nvSpPr>
          <p:cNvPr id="3" name="Content Placeholder 2"/>
          <p:cNvSpPr>
            <a:spLocks noGrp="1"/>
          </p:cNvSpPr>
          <p:nvPr>
            <p:ph idx="1"/>
          </p:nvPr>
        </p:nvSpPr>
        <p:spPr>
          <a:xfrm>
            <a:off x="406400" y="990601"/>
            <a:ext cx="10261601" cy="4876799"/>
          </a:xfrm>
        </p:spPr>
        <p:txBody>
          <a:bodyPr>
            <a:normAutofit/>
          </a:bodyPr>
          <a:lstStyle/>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June 15: County Clerk notifies district of RNR</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July 20</a:t>
            </a: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 District notifies County Clerk of tax rate for new year</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County Clerk notifies individual tax payers of new tax levy. Begins 2022</a:t>
            </a:r>
          </a:p>
        </p:txBody>
      </p:sp>
    </p:spTree>
    <p:extLst>
      <p:ext uri="{BB962C8B-B14F-4D97-AF65-F5344CB8AC3E}">
        <p14:creationId xmlns:p14="http://schemas.microsoft.com/office/powerpoint/2010/main" val="1491087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10356947" cy="727788"/>
          </a:xfrm>
        </p:spPr>
        <p:txBody>
          <a:bodyPr>
            <a:noAutofit/>
          </a:bodyPr>
          <a:lstStyle/>
          <a:p>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SB 13 - HB 2104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R</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evenue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N</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eutral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R</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ate</a:t>
            </a:r>
          </a:p>
        </p:txBody>
      </p:sp>
      <p:sp>
        <p:nvSpPr>
          <p:cNvPr id="3" name="Content Placeholder 2"/>
          <p:cNvSpPr>
            <a:spLocks noGrp="1"/>
          </p:cNvSpPr>
          <p:nvPr>
            <p:ph idx="1"/>
          </p:nvPr>
        </p:nvSpPr>
        <p:spPr>
          <a:xfrm>
            <a:off x="406400" y="990601"/>
            <a:ext cx="10261601" cy="4876799"/>
          </a:xfrm>
        </p:spPr>
        <p:txBody>
          <a:bodyPr>
            <a:normAutofit/>
          </a:bodyPr>
          <a:lstStyle/>
          <a:p>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P</a:t>
            </a: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ublish notice to exceed RNR &amp; Budget </a:t>
            </a:r>
          </a:p>
          <a:p>
            <a:pPr lvl="1"/>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(Newspaper and Website)</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Aug 20 – Sept 20:  </a:t>
            </a:r>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H</a:t>
            </a: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earing to exceed RNR &amp; Budget</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Sept 20: Submit budget</a:t>
            </a: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Oct 1: Certify levy to county clerk</a:t>
            </a:r>
            <a:endPar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59814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10356947" cy="727788"/>
          </a:xfrm>
        </p:spPr>
        <p:txBody>
          <a:bodyPr>
            <a:noAutofit/>
          </a:bodyPr>
          <a:lstStyle/>
          <a:p>
            <a:r>
              <a:rPr lang="en-US" sz="40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SB 13 - HB </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2104 </a:t>
            </a:r>
            <a:r>
              <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R</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evenue </a:t>
            </a:r>
            <a:r>
              <a:rPr lang="en-US" sz="40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N</a:t>
            </a:r>
            <a:r>
              <a:rPr lang="en-US" sz="40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eutral</a:t>
            </a:r>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sz="40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R</a:t>
            </a:r>
            <a:r>
              <a:rPr lang="en-US" sz="40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ate</a:t>
            </a:r>
            <a:endPar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990601"/>
            <a:ext cx="10261601" cy="4876799"/>
          </a:xfrm>
        </p:spPr>
        <p:txBody>
          <a:bodyPr>
            <a:normAutofit/>
          </a:bodyPr>
          <a:lstStyle/>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County Clerk Advice: </a:t>
            </a:r>
          </a:p>
          <a:p>
            <a:pPr marL="0" indent="0">
              <a:buNone/>
            </a:pPr>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Publish the notice and hold RNR hearing even though you don’t think you will exceed the RNR rate.</a:t>
            </a:r>
          </a:p>
          <a:p>
            <a:pPr marL="0" indent="0">
              <a:buNone/>
            </a:pPr>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Otherwise:</a:t>
            </a:r>
            <a:endPar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If actual valuation is lower than estimated, </a:t>
            </a:r>
            <a:r>
              <a:rPr lang="en-US"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your tax levy will be reduced</a:t>
            </a:r>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t>
            </a:r>
            <a:endPar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83066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616373" y="1246294"/>
            <a:ext cx="10464800" cy="4930670"/>
          </a:xfrm>
        </p:spPr>
        <p:txBody>
          <a:bodyPr>
            <a:normAutofit/>
          </a:bodyPr>
          <a:lstStyle/>
          <a:p>
            <a:pPr marL="0" indent="0">
              <a:buNone/>
              <a:defRPr/>
            </a:pPr>
            <a:r>
              <a:rPr lang="en-US" sz="3600" dirty="0" smtClean="0">
                <a:solidFill>
                  <a:schemeClr val="accent2">
                    <a:lumMod val="75000"/>
                    <a:lumOff val="25000"/>
                  </a:schemeClr>
                </a:solidFill>
                <a:latin typeface="+mj-lt"/>
                <a:cs typeface="Arial" panose="020B0604020202020204" pitchFamily="34" charset="0"/>
              </a:rPr>
              <a:t>Notify County Clerk of New Tax Rate – </a:t>
            </a:r>
            <a:r>
              <a:rPr lang="en-US" sz="3600" dirty="0" smtClean="0">
                <a:solidFill>
                  <a:srgbClr val="C00000"/>
                </a:solidFill>
                <a:latin typeface="+mj-lt"/>
                <a:cs typeface="Arial" panose="020B0604020202020204" pitchFamily="34" charset="0"/>
              </a:rPr>
              <a:t>July 20</a:t>
            </a:r>
          </a:p>
          <a:p>
            <a:pPr marL="0" indent="0">
              <a:buNone/>
              <a:defRPr/>
            </a:pPr>
            <a:r>
              <a:rPr lang="en-US" sz="3600" dirty="0" smtClean="0">
                <a:solidFill>
                  <a:schemeClr val="accent2">
                    <a:lumMod val="75000"/>
                    <a:lumOff val="25000"/>
                  </a:schemeClr>
                </a:solidFill>
                <a:latin typeface="+mj-lt"/>
                <a:cs typeface="Arial" panose="020B0604020202020204" pitchFamily="34" charset="0"/>
              </a:rPr>
              <a:t>Budget &amp; RNR Publication </a:t>
            </a:r>
            <a:r>
              <a:rPr lang="en-US" sz="3600" dirty="0">
                <a:solidFill>
                  <a:schemeClr val="accent2">
                    <a:lumMod val="75000"/>
                    <a:lumOff val="25000"/>
                  </a:schemeClr>
                </a:solidFill>
                <a:latin typeface="+mj-lt"/>
                <a:cs typeface="Arial" panose="020B0604020202020204" pitchFamily="34" charset="0"/>
              </a:rPr>
              <a:t>– </a:t>
            </a:r>
            <a:r>
              <a:rPr lang="en-US" sz="3600" dirty="0" smtClean="0">
                <a:solidFill>
                  <a:srgbClr val="C00000"/>
                </a:solidFill>
                <a:latin typeface="+mj-lt"/>
                <a:cs typeface="Arial" panose="020B0604020202020204" pitchFamily="34" charset="0"/>
              </a:rPr>
              <a:t>At Least 10 Days Prior to Hearing</a:t>
            </a:r>
            <a:endParaRPr lang="en-US" sz="3600" dirty="0">
              <a:solidFill>
                <a:srgbClr val="C00000"/>
              </a:solidFill>
              <a:latin typeface="+mj-lt"/>
              <a:cs typeface="Arial" panose="020B0604020202020204" pitchFamily="34" charset="0"/>
            </a:endParaRPr>
          </a:p>
          <a:p>
            <a:pPr marL="0" indent="0">
              <a:buNone/>
              <a:defRPr/>
            </a:pPr>
            <a:r>
              <a:rPr lang="en-US" sz="3600" u="sng" dirty="0" smtClean="0">
                <a:solidFill>
                  <a:schemeClr val="accent2">
                    <a:lumMod val="75000"/>
                    <a:lumOff val="25000"/>
                  </a:schemeClr>
                </a:solidFill>
                <a:latin typeface="+mj-lt"/>
                <a:cs typeface="Arial" panose="020B0604020202020204" pitchFamily="34" charset="0"/>
              </a:rPr>
              <a:t>RNR</a:t>
            </a:r>
            <a:r>
              <a:rPr lang="en-US" sz="3600" dirty="0" smtClean="0">
                <a:solidFill>
                  <a:schemeClr val="accent2">
                    <a:lumMod val="75000"/>
                    <a:lumOff val="25000"/>
                  </a:schemeClr>
                </a:solidFill>
                <a:latin typeface="+mj-lt"/>
                <a:cs typeface="Arial" panose="020B0604020202020204" pitchFamily="34" charset="0"/>
              </a:rPr>
              <a:t> Hearing &amp; Adoption of Budget – </a:t>
            </a:r>
            <a:r>
              <a:rPr lang="en-US" sz="3600" dirty="0" smtClean="0">
                <a:solidFill>
                  <a:srgbClr val="C00000"/>
                </a:solidFill>
                <a:latin typeface="+mj-lt"/>
                <a:cs typeface="Arial" panose="020B0604020202020204" pitchFamily="34" charset="0"/>
              </a:rPr>
              <a:t>Aug 20 – Sept 20</a:t>
            </a:r>
          </a:p>
          <a:p>
            <a:pPr marL="0" indent="0">
              <a:buNone/>
              <a:defRPr/>
            </a:pPr>
            <a:endParaRPr lang="en-US" sz="3600" dirty="0">
              <a:solidFill>
                <a:srgbClr val="C00000"/>
              </a:solidFill>
              <a:latin typeface="+mj-lt"/>
              <a:cs typeface="Arial" panose="020B0604020202020204" pitchFamily="34" charset="0"/>
            </a:endParaRPr>
          </a:p>
          <a:p>
            <a:pPr marL="0" indent="0">
              <a:buNone/>
              <a:defRPr/>
            </a:pPr>
            <a:r>
              <a:rPr lang="en-US" sz="3600" u="sng" dirty="0">
                <a:solidFill>
                  <a:schemeClr val="accent2">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Non RNR </a:t>
            </a:r>
            <a:r>
              <a:rPr lang="en-US" sz="3600" dirty="0">
                <a:solidFill>
                  <a:schemeClr val="accent2">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Hearing &amp; Adoption of Budget </a:t>
            </a:r>
            <a:r>
              <a:rPr lang="en-US" sz="3600" dirty="0">
                <a:solidFill>
                  <a:schemeClr val="accent2">
                    <a:lumMod val="75000"/>
                    <a:lumOff val="25000"/>
                  </a:schemeClr>
                </a:solidFill>
                <a:cs typeface="Arial" panose="020B0604020202020204" pitchFamily="34" charset="0"/>
              </a:rPr>
              <a:t>– </a:t>
            </a:r>
            <a:r>
              <a:rPr lang="en-US" sz="36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By </a:t>
            </a:r>
            <a:r>
              <a:rPr lang="en-US" sz="36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August 25</a:t>
            </a:r>
          </a:p>
          <a:p>
            <a:pPr marL="0" indent="0">
              <a:buNone/>
              <a:defRPr/>
            </a:pPr>
            <a:endParaRPr lang="en-US" sz="3600" dirty="0" smtClean="0">
              <a:solidFill>
                <a:schemeClr val="accent2">
                  <a:lumMod val="75000"/>
                  <a:lumOff val="25000"/>
                </a:schemeClr>
              </a:solidFill>
              <a:latin typeface="+mj-lt"/>
              <a:cs typeface="Arial" panose="020B0604020202020204" pitchFamily="34" charset="0"/>
            </a:endParaRPr>
          </a:p>
        </p:txBody>
      </p:sp>
      <p:sp>
        <p:nvSpPr>
          <p:cNvPr id="16" name="Content Placeholder 15">
            <a:extLst>
              <a:ext uri="{FF2B5EF4-FFF2-40B4-BE49-F238E27FC236}">
                <a16:creationId xmlns:a16="http://schemas.microsoft.com/office/drawing/2014/main" id="{0F4D538D-36B5-4C20-A634-843649534131}"/>
              </a:ext>
            </a:extLst>
          </p:cNvPr>
          <p:cNvSpPr>
            <a:spLocks noGrp="1"/>
          </p:cNvSpPr>
          <p:nvPr>
            <p:ph sz="half" idx="2"/>
          </p:nvPr>
        </p:nvSpPr>
        <p:spPr>
          <a:xfrm>
            <a:off x="10933470" y="1825625"/>
            <a:ext cx="420329" cy="4351338"/>
          </a:xfrm>
        </p:spPr>
        <p:txBody>
          <a:bodyPr>
            <a:normAutofit/>
          </a:bodyPr>
          <a:lstStyle/>
          <a:p>
            <a:pPr marL="0"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838200" y="365126"/>
            <a:ext cx="10515600" cy="804252"/>
          </a:xfrm>
        </p:spPr>
        <p:txBody>
          <a:bodyPr/>
          <a:lstStyle/>
          <a:p>
            <a:r>
              <a:rPr lang="en-US" altLang="en-US" u="sng" dirty="0" smtClean="0">
                <a:solidFill>
                  <a:schemeClr val="accent2">
                    <a:lumMod val="75000"/>
                    <a:lumOff val="25000"/>
                  </a:schemeClr>
                </a:solidFill>
                <a:latin typeface="+mj-lt"/>
                <a:cs typeface="Arial" panose="020B0604020202020204" pitchFamily="34" charset="0"/>
              </a:rPr>
              <a:t>Budget </a:t>
            </a:r>
            <a:r>
              <a:rPr lang="en-US" altLang="en-US" u="sng" dirty="0">
                <a:solidFill>
                  <a:schemeClr val="accent2">
                    <a:lumMod val="75000"/>
                    <a:lumOff val="25000"/>
                  </a:schemeClr>
                </a:solidFill>
                <a:latin typeface="+mj-lt"/>
                <a:cs typeface="Arial" panose="020B0604020202020204" pitchFamily="34" charset="0"/>
              </a:rPr>
              <a:t>Dates</a:t>
            </a:r>
            <a:endParaRPr lang="en-US" u="sng" dirty="0">
              <a:solidFill>
                <a:schemeClr val="accent2">
                  <a:lumMod val="75000"/>
                  <a:lumOff val="25000"/>
                </a:schemeClr>
              </a:solidFill>
              <a:latin typeface="+mj-lt"/>
            </a:endParaRPr>
          </a:p>
        </p:txBody>
      </p:sp>
    </p:spTree>
    <p:extLst>
      <p:ext uri="{BB962C8B-B14F-4D97-AF65-F5344CB8AC3E}">
        <p14:creationId xmlns:p14="http://schemas.microsoft.com/office/powerpoint/2010/main" val="2345370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8948024" cy="811763"/>
          </a:xfrm>
        </p:spPr>
        <p:txBody>
          <a:bodyPr>
            <a:noAutofit/>
          </a:bodyPr>
          <a:lstStyle/>
          <a:p>
            <a:r>
              <a:rPr lang="en-US" sz="48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State Revenue</a:t>
            </a:r>
            <a:endPar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727788"/>
            <a:ext cx="10261601" cy="5398377"/>
          </a:xfrm>
        </p:spPr>
        <p:txBody>
          <a:bodyPr>
            <a:normAutofit lnSpcReduction="10000"/>
          </a:bodyPr>
          <a:lstStyle/>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November Estimates</a:t>
            </a:r>
          </a:p>
          <a:p>
            <a:pPr lvl="1"/>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2021:  $7,707,700,000   		2022:  $7,483,600,000</a:t>
            </a:r>
          </a:p>
          <a:p>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April Estimates </a:t>
            </a:r>
            <a:r>
              <a:rPr lang="en-US" dirty="0" smtClean="0">
                <a:solidFill>
                  <a:srgbClr val="07B597"/>
                </a:solidFill>
                <a:latin typeface="Open Sans" panose="020B0606030504020204" pitchFamily="34" charset="0"/>
                <a:ea typeface="Open Sans" panose="020B0606030504020204" pitchFamily="34" charset="0"/>
                <a:cs typeface="Open Sans" panose="020B0606030504020204" pitchFamily="34" charset="0"/>
              </a:rPr>
              <a:t>Increase</a:t>
            </a:r>
          </a:p>
          <a:p>
            <a:pPr lvl="1"/>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2021:  </a:t>
            </a:r>
            <a:r>
              <a:rPr lang="en-US" i="1" dirty="0" smtClean="0">
                <a:solidFill>
                  <a:srgbClr val="07B597"/>
                </a:solidFill>
                <a:latin typeface="Open Sans" panose="020B0606030504020204" pitchFamily="34" charset="0"/>
                <a:ea typeface="Open Sans" panose="020B0606030504020204" pitchFamily="34" charset="0"/>
                <a:cs typeface="Open Sans" panose="020B0606030504020204" pitchFamily="34" charset="0"/>
              </a:rPr>
              <a:t>$319,800,000  </a:t>
            </a:r>
            <a:r>
              <a:rPr lang="en-US" i="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		2022:  </a:t>
            </a:r>
            <a:r>
              <a:rPr lang="en-US" i="1" dirty="0" smtClean="0">
                <a:solidFill>
                  <a:srgbClr val="07B597"/>
                </a:solidFill>
                <a:latin typeface="Open Sans" panose="020B0606030504020204" pitchFamily="34" charset="0"/>
                <a:ea typeface="Open Sans" panose="020B0606030504020204" pitchFamily="34" charset="0"/>
                <a:cs typeface="Open Sans" panose="020B0606030504020204" pitchFamily="34" charset="0"/>
              </a:rPr>
              <a:t>$41,200,000 </a:t>
            </a:r>
          </a:p>
          <a:p>
            <a:pPr lvl="1"/>
            <a:endPar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April Revenue</a:t>
            </a:r>
          </a:p>
          <a:p>
            <a:pPr lvl="1"/>
            <a:r>
              <a:rPr lang="en-US" i="1" dirty="0" smtClean="0">
                <a:solidFill>
                  <a:srgbClr val="07B597"/>
                </a:solidFill>
                <a:latin typeface="Open Sans" panose="020B0606030504020204" pitchFamily="34" charset="0"/>
                <a:ea typeface="Open Sans" panose="020B0606030504020204" pitchFamily="34" charset="0"/>
                <a:cs typeface="Open Sans" panose="020B0606030504020204" pitchFamily="34" charset="0"/>
              </a:rPr>
              <a:t>Exceeded Estimates $91,000,000</a:t>
            </a: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May Revenue</a:t>
            </a:r>
          </a:p>
          <a:p>
            <a:pPr lvl="1"/>
            <a:r>
              <a:rPr lang="en-US" i="1" dirty="0" smtClean="0">
                <a:solidFill>
                  <a:srgbClr val="07B597"/>
                </a:solidFill>
                <a:latin typeface="Open Sans" panose="020B0606030504020204" pitchFamily="34" charset="0"/>
                <a:ea typeface="Open Sans" panose="020B0606030504020204" pitchFamily="34" charset="0"/>
                <a:cs typeface="Open Sans" panose="020B0606030504020204" pitchFamily="34" charset="0"/>
              </a:rPr>
              <a:t>Exceeded Estimates $530,908,000</a:t>
            </a:r>
            <a:r>
              <a:rPr lang="en-US" i="1" smtClean="0">
                <a:solidFill>
                  <a:srgbClr val="07B597"/>
                </a:solidFill>
                <a:latin typeface="Open Sans" panose="020B0606030504020204" pitchFamily="34" charset="0"/>
                <a:ea typeface="Open Sans" panose="020B0606030504020204" pitchFamily="34" charset="0"/>
                <a:cs typeface="Open Sans" panose="020B0606030504020204" pitchFamily="34" charset="0"/>
              </a:rPr>
              <a:t>	</a:t>
            </a:r>
          </a:p>
          <a:p>
            <a:pPr marL="457200" lvl="1" indent="0">
              <a:buNone/>
            </a:pPr>
            <a:r>
              <a:rPr lang="en-US" i="1" smtClean="0">
                <a:solidFill>
                  <a:schemeClr val="tx2">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 </a:t>
            </a:r>
            <a:r>
              <a:rPr lang="en-US" i="1" dirty="0" smtClean="0">
                <a:solidFill>
                  <a:schemeClr val="tx2">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Certificate of Indebtedness</a:t>
            </a:r>
            <a:endParaRPr lang="en-US" i="1" dirty="0">
              <a:solidFill>
                <a:schemeClr val="tx2">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3647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8948024" cy="811763"/>
          </a:xfrm>
        </p:spPr>
        <p:txBody>
          <a:bodyPr>
            <a:noAutofit/>
          </a:bodyPr>
          <a:lstStyle/>
          <a:p>
            <a:r>
              <a:rPr lang="en-US" sz="4800"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Other Issues of Note</a:t>
            </a:r>
            <a:endParaRPr lang="en-US" sz="4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06400" y="727788"/>
            <a:ext cx="10261601" cy="5398377"/>
          </a:xfrm>
        </p:spPr>
        <p:txBody>
          <a:bodyPr/>
          <a:lstStyle/>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CDC/KDHE Testing &amp; Vaccination Grant</a:t>
            </a: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Early Childhood Funding</a:t>
            </a:r>
          </a:p>
          <a:p>
            <a:r>
              <a:rPr lang="en-US"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Budget Advice &amp; Statute Compliance</a:t>
            </a:r>
          </a:p>
          <a:p>
            <a:pPr marL="0" indent="0">
              <a:buNone/>
            </a:pPr>
            <a:endPar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5209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640"/>
            <a:ext cx="11397915" cy="6093416"/>
          </a:xfrm>
          <a:prstGeom prst="rect">
            <a:avLst/>
          </a:prstGeom>
        </p:spPr>
      </p:pic>
    </p:spTree>
    <p:extLst>
      <p:ext uri="{BB962C8B-B14F-4D97-AF65-F5344CB8AC3E}">
        <p14:creationId xmlns:p14="http://schemas.microsoft.com/office/powerpoint/2010/main" val="4116681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125" name="think-cell Slide" r:id="rId11" imgW="286" imgH="286" progId="TCLayout.ActiveDocument.1">
                  <p:embed/>
                </p:oleObj>
              </mc:Choice>
              <mc:Fallback>
                <p:oleObj name="think-cell Slide" r:id="rId11" imgW="286" imgH="286" progId="TCLayout.ActiveDocument.1">
                  <p:embed/>
                  <p:pic>
                    <p:nvPicPr>
                      <p:cNvPr id="2" name="Object 1" hidden="1"/>
                      <p:cNvPicPr/>
                      <p:nvPr/>
                    </p:nvPicPr>
                    <p:blipFill>
                      <a:blip r:embed="rId12"/>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59CF42-E090-4528-81B5-26082596BF68}"/>
              </a:ext>
            </a:extLst>
          </p:cNvPr>
          <p:cNvSpPr/>
          <p:nvPr>
            <p:custDataLst>
              <p:tags r:id="rId3"/>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9" name="Rectangle 8">
            <a:extLst>
              <a:ext uri="{FF2B5EF4-FFF2-40B4-BE49-F238E27FC236}">
                <a16:creationId xmlns:a16="http://schemas.microsoft.com/office/drawing/2014/main" id="{616F17F0-59A7-4DCF-870D-26CE98185D2E}"/>
              </a:ext>
            </a:extLst>
          </p:cNvPr>
          <p:cNvSpPr/>
          <p:nvPr/>
        </p:nvSpPr>
        <p:spPr>
          <a:xfrm>
            <a:off x="9106697" y="677923"/>
            <a:ext cx="2854615" cy="849820"/>
          </a:xfrm>
          <a:prstGeom prst="rect">
            <a:avLst/>
          </a:prstGeom>
          <a:noFill/>
          <a:ln w="952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rgbClr val="12284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4"/>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5" name="Title 4">
            <a:extLst>
              <a:ext uri="{FF2B5EF4-FFF2-40B4-BE49-F238E27FC236}">
                <a16:creationId xmlns:a16="http://schemas.microsoft.com/office/drawing/2014/main" id="{0348B7DA-8E02-4880-8EE8-5BBB26F8890D}"/>
              </a:ext>
            </a:extLst>
          </p:cNvPr>
          <p:cNvSpPr>
            <a:spLocks noGrp="1"/>
          </p:cNvSpPr>
          <p:nvPr>
            <p:ph type="title"/>
          </p:nvPr>
        </p:nvSpPr>
        <p:spPr>
          <a:xfrm>
            <a:off x="630001" y="437837"/>
            <a:ext cx="8555944" cy="941796"/>
          </a:xfrm>
        </p:spPr>
        <p:txBody>
          <a:bodyPr>
            <a:normAutofit fontScale="90000"/>
          </a:bodyPr>
          <a:lstStyle/>
          <a:p>
            <a:r>
              <a:rPr lang="en-US" sz="3400" dirty="0">
                <a:solidFill>
                  <a:srgbClr val="FF0000"/>
                </a:solidFill>
              </a:rPr>
              <a:t>ESSER II </a:t>
            </a:r>
            <a:r>
              <a:rPr lang="en-US" sz="3400" dirty="0"/>
              <a:t>has multiple components; $370M in total allocated to Kansas </a:t>
            </a:r>
          </a:p>
        </p:txBody>
      </p:sp>
      <p:graphicFrame>
        <p:nvGraphicFramePr>
          <p:cNvPr id="65" name="Chart 64">
            <a:extLst>
              <a:ext uri="{FF2B5EF4-FFF2-40B4-BE49-F238E27FC236}">
                <a16:creationId xmlns:a16="http://schemas.microsoft.com/office/drawing/2014/main" id="{904E6C94-8271-4F87-9BBC-7094F798C9EB}"/>
              </a:ext>
            </a:extLst>
          </p:cNvPr>
          <p:cNvGraphicFramePr/>
          <p:nvPr>
            <p:custDataLst>
              <p:tags r:id="rId5"/>
            </p:custDataLst>
          </p:nvPr>
        </p:nvGraphicFramePr>
        <p:xfrm>
          <a:off x="1001713" y="1863725"/>
          <a:ext cx="3708400" cy="3708400"/>
        </p:xfrm>
        <a:graphic>
          <a:graphicData uri="http://schemas.openxmlformats.org/drawingml/2006/chart">
            <c:chart xmlns:c="http://schemas.openxmlformats.org/drawingml/2006/chart" xmlns:r="http://schemas.openxmlformats.org/officeDocument/2006/relationships" r:id="rId13"/>
          </a:graphicData>
        </a:graphic>
      </p:graphicFrame>
      <p:sp>
        <p:nvSpPr>
          <p:cNvPr id="33" name="Text Placeholder 3">
            <a:extLst>
              <a:ext uri="{FF2B5EF4-FFF2-40B4-BE49-F238E27FC236}">
                <a16:creationId xmlns:a16="http://schemas.microsoft.com/office/drawing/2014/main" id="{93C99125-00EE-4579-9F6D-1CB762A37D18}"/>
              </a:ext>
            </a:extLst>
          </p:cNvPr>
          <p:cNvSpPr>
            <a:spLocks noGrp="1"/>
          </p:cNvSpPr>
          <p:nvPr>
            <p:custDataLst>
              <p:tags r:id="rId6"/>
            </p:custDataLst>
          </p:nvPr>
        </p:nvSpPr>
        <p:spPr bwMode="gray">
          <a:xfrm>
            <a:off x="2478089" y="1995488"/>
            <a:ext cx="336551" cy="268288"/>
          </a:xfrm>
          <a:prstGeom prst="rect">
            <a:avLst/>
          </a:prstGeom>
          <a:solidFill>
            <a:srgbClr val="01B09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75862647-FE5E-4EAF-97B3-E7E09D01792A}" type="datetime'''''''''3.''''''''''''1'''''''''''''''''">
              <a:rPr lang="en-US" altLang="en-US" sz="1600">
                <a:solidFill>
                  <a:schemeClr val="bg1"/>
                </a:solidFill>
              </a:rPr>
              <a:pPr/>
              <a:t>3.1</a:t>
            </a:fld>
            <a:endParaRPr lang="en-US" sz="1600" dirty="0">
              <a:solidFill>
                <a:schemeClr val="bg1"/>
              </a:solidFill>
              <a:sym typeface="+mn-lt"/>
            </a:endParaRPr>
          </a:p>
        </p:txBody>
      </p:sp>
      <p:sp>
        <p:nvSpPr>
          <p:cNvPr id="21" name="Text Placeholder 3">
            <a:extLst>
              <a:ext uri="{FF2B5EF4-FFF2-40B4-BE49-F238E27FC236}">
                <a16:creationId xmlns:a16="http://schemas.microsoft.com/office/drawing/2014/main" id="{B6BAA4CB-E5F1-4F6B-950E-B92FCA6F3E41}"/>
              </a:ext>
            </a:extLst>
          </p:cNvPr>
          <p:cNvSpPr>
            <a:spLocks noGrp="1"/>
          </p:cNvSpPr>
          <p:nvPr>
            <p:custDataLst>
              <p:tags r:id="rId7"/>
            </p:custDataLst>
          </p:nvPr>
        </p:nvSpPr>
        <p:spPr bwMode="gray">
          <a:xfrm>
            <a:off x="2644775" y="2263775"/>
            <a:ext cx="336551" cy="268288"/>
          </a:xfrm>
          <a:prstGeom prst="rect">
            <a:avLst/>
          </a:prstGeom>
          <a:solidFill>
            <a:srgbClr val="88A4C2"/>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B86D2F2F-B026-43B1-9FC8-19E0FF3EC1EC}" type="datetime'''''''''''''''0''''''''''.''''''0'''''''''''''''''''''''''''''">
              <a:rPr lang="en-US" altLang="en-US" sz="1600">
                <a:solidFill>
                  <a:schemeClr val="bg1"/>
                </a:solidFill>
              </a:rPr>
              <a:pPr/>
              <a:t>0.0</a:t>
            </a:fld>
            <a:endParaRPr lang="en-US" sz="1600" dirty="0">
              <a:solidFill>
                <a:schemeClr val="bg1"/>
              </a:solidFill>
              <a:sym typeface="+mn-lt"/>
            </a:endParaRPr>
          </a:p>
        </p:txBody>
      </p:sp>
      <p:sp>
        <p:nvSpPr>
          <p:cNvPr id="38" name="Text Placeholder 3">
            <a:extLst>
              <a:ext uri="{FF2B5EF4-FFF2-40B4-BE49-F238E27FC236}">
                <a16:creationId xmlns:a16="http://schemas.microsoft.com/office/drawing/2014/main" id="{18446FA3-1E9A-4955-9F59-DB4BA96560EA}"/>
              </a:ext>
            </a:extLst>
          </p:cNvPr>
          <p:cNvSpPr>
            <a:spLocks noGrp="1"/>
          </p:cNvSpPr>
          <p:nvPr>
            <p:custDataLst>
              <p:tags r:id="rId8"/>
            </p:custDataLst>
          </p:nvPr>
        </p:nvSpPr>
        <p:spPr bwMode="gray">
          <a:xfrm>
            <a:off x="2671763" y="2532063"/>
            <a:ext cx="336551" cy="268288"/>
          </a:xfrm>
          <a:prstGeom prst="rect">
            <a:avLst/>
          </a:prstGeom>
          <a:solidFill>
            <a:srgbClr val="9A9A9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E46C8B0A-F884-4DC5-8AE1-DEF7F1B9570F}" type="datetime'''''0.''''''''''''''''5'''''''''''''''''''''''''''''''''">
              <a:rPr lang="en-US" altLang="en-US" sz="1600">
                <a:solidFill>
                  <a:schemeClr val="bg1"/>
                </a:solidFill>
              </a:rPr>
              <a:pPr/>
              <a:t>0.5</a:t>
            </a:fld>
            <a:endParaRPr lang="en-US" sz="1600" dirty="0">
              <a:solidFill>
                <a:schemeClr val="bg1"/>
              </a:solidFill>
              <a:sym typeface="+mn-lt"/>
            </a:endParaRPr>
          </a:p>
        </p:txBody>
      </p:sp>
      <p:sp>
        <p:nvSpPr>
          <p:cNvPr id="39" name="Rectangle 38">
            <a:extLst>
              <a:ext uri="{FF2B5EF4-FFF2-40B4-BE49-F238E27FC236}">
                <a16:creationId xmlns:a16="http://schemas.microsoft.com/office/drawing/2014/main" id="{AA62B273-6FC0-4834-868A-1982B8DAE53F}"/>
              </a:ext>
            </a:extLst>
          </p:cNvPr>
          <p:cNvSpPr/>
          <p:nvPr/>
        </p:nvSpPr>
        <p:spPr>
          <a:xfrm>
            <a:off x="6434510" y="2384431"/>
            <a:ext cx="3762953" cy="954107"/>
          </a:xfrm>
          <a:prstGeom prst="rect">
            <a:avLst/>
          </a:prstGeom>
        </p:spPr>
        <p:txBody>
          <a:bodyPr wrap="none">
            <a:spAutoFit/>
          </a:bodyPr>
          <a:lstStyle/>
          <a:p>
            <a:r>
              <a:rPr lang="en-US" altLang="en-US" sz="2000" b="1" dirty="0">
                <a:solidFill>
                  <a:schemeClr val="accent3">
                    <a:lumMod val="75000"/>
                  </a:schemeClr>
                </a:solidFill>
              </a:rPr>
              <a:t>LEA "True up"</a:t>
            </a:r>
          </a:p>
          <a:p>
            <a:r>
              <a:rPr lang="en-US" dirty="0">
                <a:solidFill>
                  <a:schemeClr val="accent3">
                    <a:lumMod val="75000"/>
                  </a:schemeClr>
                </a:solidFill>
              </a:rPr>
              <a:t>Ensures all districts receive at least</a:t>
            </a:r>
            <a:br>
              <a:rPr lang="en-US" dirty="0">
                <a:solidFill>
                  <a:schemeClr val="accent3">
                    <a:lumMod val="75000"/>
                  </a:schemeClr>
                </a:solidFill>
              </a:rPr>
            </a:br>
            <a:r>
              <a:rPr lang="en-US" dirty="0">
                <a:solidFill>
                  <a:schemeClr val="accent3">
                    <a:lumMod val="75000"/>
                  </a:schemeClr>
                </a:solidFill>
              </a:rPr>
              <a:t>$300 per student</a:t>
            </a:r>
          </a:p>
        </p:txBody>
      </p:sp>
      <p:sp>
        <p:nvSpPr>
          <p:cNvPr id="34" name="Rectangle 33">
            <a:extLst>
              <a:ext uri="{FF2B5EF4-FFF2-40B4-BE49-F238E27FC236}">
                <a16:creationId xmlns:a16="http://schemas.microsoft.com/office/drawing/2014/main" id="{141AC14D-33E9-40E0-844C-9CC0D1A49367}"/>
              </a:ext>
            </a:extLst>
          </p:cNvPr>
          <p:cNvSpPr/>
          <p:nvPr/>
        </p:nvSpPr>
        <p:spPr>
          <a:xfrm>
            <a:off x="10422494" y="2661429"/>
            <a:ext cx="1067921" cy="400110"/>
          </a:xfrm>
          <a:prstGeom prst="rect">
            <a:avLst/>
          </a:prstGeom>
        </p:spPr>
        <p:txBody>
          <a:bodyPr wrap="none">
            <a:spAutoFit/>
          </a:bodyPr>
          <a:lstStyle/>
          <a:p>
            <a:r>
              <a:rPr lang="en-US" sz="2000" dirty="0">
                <a:solidFill>
                  <a:schemeClr val="accent3">
                    <a:lumMod val="75000"/>
                  </a:schemeClr>
                </a:solidFill>
                <a:latin typeface="+mj-lt"/>
              </a:rPr>
              <a:t>$</a:t>
            </a:r>
            <a:r>
              <a:rPr lang="en-US" sz="2000" dirty="0" smtClean="0">
                <a:solidFill>
                  <a:schemeClr val="accent3">
                    <a:lumMod val="75000"/>
                  </a:schemeClr>
                </a:solidFill>
                <a:latin typeface="+mj-lt"/>
              </a:rPr>
              <a:t>11.5M</a:t>
            </a:r>
            <a:endParaRPr lang="en-US" sz="2000" dirty="0">
              <a:solidFill>
                <a:schemeClr val="accent3">
                  <a:lumMod val="75000"/>
                </a:schemeClr>
              </a:solidFill>
              <a:latin typeface="+mj-lt"/>
            </a:endParaRPr>
          </a:p>
        </p:txBody>
      </p:sp>
      <p:sp>
        <p:nvSpPr>
          <p:cNvPr id="41" name="Rectangle 40">
            <a:extLst>
              <a:ext uri="{FF2B5EF4-FFF2-40B4-BE49-F238E27FC236}">
                <a16:creationId xmlns:a16="http://schemas.microsoft.com/office/drawing/2014/main" id="{068F08FB-21E6-4B0B-ADF5-DDCD6CE9CB62}"/>
              </a:ext>
            </a:extLst>
          </p:cNvPr>
          <p:cNvSpPr/>
          <p:nvPr/>
        </p:nvSpPr>
        <p:spPr>
          <a:xfrm>
            <a:off x="6434511" y="1591788"/>
            <a:ext cx="3493457" cy="677108"/>
          </a:xfrm>
          <a:prstGeom prst="rect">
            <a:avLst/>
          </a:prstGeom>
        </p:spPr>
        <p:txBody>
          <a:bodyPr wrap="none">
            <a:spAutoFit/>
          </a:bodyPr>
          <a:lstStyle/>
          <a:p>
            <a:fld id="{D80ACECE-4BE9-4030-B8ED-F9BC6301D880}" type="datetime'''''''''M''i''''''nimum LEA d''''is''''t''rib''utio''''n'''''">
              <a:rPr lang="en-US" altLang="en-US" sz="2000" b="1">
                <a:solidFill>
                  <a:srgbClr val="12284C"/>
                </a:solidFill>
              </a:rPr>
              <a:pPr/>
              <a:t>Minimum LEA distribution</a:t>
            </a:fld>
            <a:endParaRPr lang="en-US" altLang="en-US" sz="2000" b="1" dirty="0">
              <a:solidFill>
                <a:srgbClr val="12284C"/>
              </a:solidFill>
            </a:endParaRPr>
          </a:p>
          <a:p>
            <a:r>
              <a:rPr lang="en-US" dirty="0">
                <a:solidFill>
                  <a:srgbClr val="12284C"/>
                </a:solidFill>
              </a:rPr>
              <a:t>Allocated through Title I formula</a:t>
            </a:r>
          </a:p>
        </p:txBody>
      </p:sp>
      <p:sp>
        <p:nvSpPr>
          <p:cNvPr id="32" name="Rectangle 31">
            <a:extLst>
              <a:ext uri="{FF2B5EF4-FFF2-40B4-BE49-F238E27FC236}">
                <a16:creationId xmlns:a16="http://schemas.microsoft.com/office/drawing/2014/main" id="{D45C28D7-2382-477F-9E81-1E5644D7401C}"/>
              </a:ext>
            </a:extLst>
          </p:cNvPr>
          <p:cNvSpPr/>
          <p:nvPr/>
        </p:nvSpPr>
        <p:spPr>
          <a:xfrm>
            <a:off x="10349556" y="1730287"/>
            <a:ext cx="1213794" cy="400110"/>
          </a:xfrm>
          <a:prstGeom prst="rect">
            <a:avLst/>
          </a:prstGeom>
        </p:spPr>
        <p:txBody>
          <a:bodyPr wrap="none">
            <a:spAutoFit/>
          </a:bodyPr>
          <a:lstStyle/>
          <a:p>
            <a:r>
              <a:rPr lang="en-US" sz="2000" dirty="0">
                <a:solidFill>
                  <a:srgbClr val="12284C"/>
                </a:solidFill>
                <a:latin typeface="+mj-lt"/>
              </a:rPr>
              <a:t>$332.8M</a:t>
            </a:r>
          </a:p>
        </p:txBody>
      </p:sp>
      <p:sp>
        <p:nvSpPr>
          <p:cNvPr id="40" name="TextBox 39">
            <a:extLst>
              <a:ext uri="{FF2B5EF4-FFF2-40B4-BE49-F238E27FC236}">
                <a16:creationId xmlns:a16="http://schemas.microsoft.com/office/drawing/2014/main" id="{AE1AE405-8FDA-4813-A880-F8508D8B7824}"/>
              </a:ext>
            </a:extLst>
          </p:cNvPr>
          <p:cNvSpPr txBox="1"/>
          <p:nvPr/>
        </p:nvSpPr>
        <p:spPr>
          <a:xfrm>
            <a:off x="2130548" y="3427413"/>
            <a:ext cx="1450731" cy="5810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12284C"/>
                </a:solidFill>
              </a:rPr>
              <a:t>ESSER II</a:t>
            </a:r>
          </a:p>
          <a:p>
            <a:pPr algn="ctr"/>
            <a:r>
              <a:rPr lang="en-US" sz="2400" b="1" dirty="0">
                <a:solidFill>
                  <a:srgbClr val="12284C"/>
                </a:solidFill>
              </a:rPr>
              <a:t>$369.8M</a:t>
            </a:r>
          </a:p>
        </p:txBody>
      </p:sp>
      <p:sp>
        <p:nvSpPr>
          <p:cNvPr id="46" name="Rectangle 45">
            <a:extLst>
              <a:ext uri="{FF2B5EF4-FFF2-40B4-BE49-F238E27FC236}">
                <a16:creationId xmlns:a16="http://schemas.microsoft.com/office/drawing/2014/main" id="{9F05C7A3-E687-4FAA-9C41-9E5A87B5F477}"/>
              </a:ext>
            </a:extLst>
          </p:cNvPr>
          <p:cNvSpPr/>
          <p:nvPr/>
        </p:nvSpPr>
        <p:spPr>
          <a:xfrm>
            <a:off x="6434510" y="3498035"/>
            <a:ext cx="3915047" cy="954107"/>
          </a:xfrm>
          <a:prstGeom prst="rect">
            <a:avLst/>
          </a:prstGeom>
        </p:spPr>
        <p:txBody>
          <a:bodyPr wrap="square">
            <a:spAutoFit/>
          </a:bodyPr>
          <a:lstStyle/>
          <a:p>
            <a:r>
              <a:rPr lang="en-US" altLang="en-US" sz="2000" b="1" dirty="0">
                <a:solidFill>
                  <a:schemeClr val="accent1">
                    <a:lumMod val="75000"/>
                  </a:schemeClr>
                </a:solidFill>
              </a:rPr>
              <a:t>Special Education</a:t>
            </a:r>
          </a:p>
          <a:p>
            <a:r>
              <a:rPr lang="en-US" dirty="0">
                <a:solidFill>
                  <a:schemeClr val="accent1">
                    <a:lumMod val="75000"/>
                  </a:schemeClr>
                </a:solidFill>
              </a:rPr>
              <a:t>Additional set-aside for LEAs split across 2021-22 and 2022-23</a:t>
            </a:r>
          </a:p>
        </p:txBody>
      </p:sp>
      <p:sp>
        <p:nvSpPr>
          <p:cNvPr id="35" name="Rectangle 34">
            <a:extLst>
              <a:ext uri="{FF2B5EF4-FFF2-40B4-BE49-F238E27FC236}">
                <a16:creationId xmlns:a16="http://schemas.microsoft.com/office/drawing/2014/main" id="{AFD84F6B-8249-4E33-A7BE-389A2907918D}"/>
              </a:ext>
            </a:extLst>
          </p:cNvPr>
          <p:cNvSpPr/>
          <p:nvPr/>
        </p:nvSpPr>
        <p:spPr>
          <a:xfrm>
            <a:off x="10526689" y="3775032"/>
            <a:ext cx="853119" cy="400110"/>
          </a:xfrm>
          <a:prstGeom prst="rect">
            <a:avLst/>
          </a:prstGeom>
        </p:spPr>
        <p:txBody>
          <a:bodyPr wrap="none">
            <a:spAutoFit/>
          </a:bodyPr>
          <a:lstStyle/>
          <a:p>
            <a:r>
              <a:rPr lang="en-US" sz="2000" dirty="0">
                <a:solidFill>
                  <a:schemeClr val="accent1">
                    <a:lumMod val="75000"/>
                  </a:schemeClr>
                </a:solidFill>
                <a:latin typeface="+mj-lt"/>
              </a:rPr>
              <a:t>$24M</a:t>
            </a:r>
          </a:p>
        </p:txBody>
      </p:sp>
      <p:sp>
        <p:nvSpPr>
          <p:cNvPr id="47" name="Rectangle 46">
            <a:extLst>
              <a:ext uri="{FF2B5EF4-FFF2-40B4-BE49-F238E27FC236}">
                <a16:creationId xmlns:a16="http://schemas.microsoft.com/office/drawing/2014/main" id="{8B963846-BE59-4AD9-B9A9-894CD9F374D8}"/>
              </a:ext>
            </a:extLst>
          </p:cNvPr>
          <p:cNvSpPr/>
          <p:nvPr/>
        </p:nvSpPr>
        <p:spPr>
          <a:xfrm>
            <a:off x="6434510" y="4611638"/>
            <a:ext cx="3794821" cy="954107"/>
          </a:xfrm>
          <a:prstGeom prst="rect">
            <a:avLst/>
          </a:prstGeom>
        </p:spPr>
        <p:txBody>
          <a:bodyPr wrap="none">
            <a:spAutoFit/>
          </a:bodyPr>
          <a:lstStyle/>
          <a:p>
            <a:r>
              <a:rPr lang="en-US" altLang="en-US" sz="2000" b="1" dirty="0">
                <a:solidFill>
                  <a:srgbClr val="80AAC3"/>
                </a:solidFill>
              </a:rPr>
              <a:t>Schools for the Deaf &amp; Blind</a:t>
            </a:r>
          </a:p>
          <a:p>
            <a:r>
              <a:rPr lang="en-US" dirty="0">
                <a:solidFill>
                  <a:srgbClr val="80AAC3"/>
                </a:solidFill>
              </a:rPr>
              <a:t>Set-aside as schools do not receive</a:t>
            </a:r>
            <a:br>
              <a:rPr lang="en-US" dirty="0">
                <a:solidFill>
                  <a:srgbClr val="80AAC3"/>
                </a:solidFill>
              </a:rPr>
            </a:br>
            <a:r>
              <a:rPr lang="en-US" dirty="0">
                <a:solidFill>
                  <a:srgbClr val="80AAC3"/>
                </a:solidFill>
              </a:rPr>
              <a:t>funds through LEA distributions</a:t>
            </a:r>
          </a:p>
        </p:txBody>
      </p:sp>
      <p:sp>
        <p:nvSpPr>
          <p:cNvPr id="36" name="Rectangle 35">
            <a:extLst>
              <a:ext uri="{FF2B5EF4-FFF2-40B4-BE49-F238E27FC236}">
                <a16:creationId xmlns:a16="http://schemas.microsoft.com/office/drawing/2014/main" id="{9E862F4D-A15C-453A-AD40-A928276BE9A1}"/>
              </a:ext>
            </a:extLst>
          </p:cNvPr>
          <p:cNvSpPr/>
          <p:nvPr/>
        </p:nvSpPr>
        <p:spPr>
          <a:xfrm>
            <a:off x="10484711" y="4888636"/>
            <a:ext cx="904415" cy="400110"/>
          </a:xfrm>
          <a:prstGeom prst="rect">
            <a:avLst/>
          </a:prstGeom>
        </p:spPr>
        <p:txBody>
          <a:bodyPr wrap="none">
            <a:spAutoFit/>
          </a:bodyPr>
          <a:lstStyle/>
          <a:p>
            <a:r>
              <a:rPr lang="en-US" sz="2000" b="1" dirty="0">
                <a:solidFill>
                  <a:srgbClr val="80AAC3"/>
                </a:solidFill>
              </a:rPr>
              <a:t>$0.2M</a:t>
            </a:r>
          </a:p>
        </p:txBody>
      </p:sp>
      <p:sp>
        <p:nvSpPr>
          <p:cNvPr id="3" name="Rectangle 2">
            <a:extLst>
              <a:ext uri="{FF2B5EF4-FFF2-40B4-BE49-F238E27FC236}">
                <a16:creationId xmlns:a16="http://schemas.microsoft.com/office/drawing/2014/main" id="{0E832D41-0D07-4FE8-8B4E-303013365D99}"/>
              </a:ext>
            </a:extLst>
          </p:cNvPr>
          <p:cNvSpPr/>
          <p:nvPr/>
        </p:nvSpPr>
        <p:spPr>
          <a:xfrm>
            <a:off x="5143501" y="1591787"/>
            <a:ext cx="1195755" cy="65212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Federally mandated</a:t>
            </a:r>
          </a:p>
        </p:txBody>
      </p:sp>
      <p:sp>
        <p:nvSpPr>
          <p:cNvPr id="37" name="Rectangle 36">
            <a:extLst>
              <a:ext uri="{FF2B5EF4-FFF2-40B4-BE49-F238E27FC236}">
                <a16:creationId xmlns:a16="http://schemas.microsoft.com/office/drawing/2014/main" id="{0E8FCA7D-2089-457E-9F3D-1DFCD5DFEC96}"/>
              </a:ext>
            </a:extLst>
          </p:cNvPr>
          <p:cNvSpPr/>
          <p:nvPr/>
        </p:nvSpPr>
        <p:spPr>
          <a:xfrm>
            <a:off x="5143501" y="2446293"/>
            <a:ext cx="1195755" cy="31194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KSDE discretionary (9.5%)</a:t>
            </a:r>
          </a:p>
        </p:txBody>
      </p:sp>
      <p:sp>
        <p:nvSpPr>
          <p:cNvPr id="59" name="Rectangle 58">
            <a:extLst>
              <a:ext uri="{FF2B5EF4-FFF2-40B4-BE49-F238E27FC236}">
                <a16:creationId xmlns:a16="http://schemas.microsoft.com/office/drawing/2014/main" id="{65D90435-F324-4D91-9F0F-3940392AA6AB}"/>
              </a:ext>
            </a:extLst>
          </p:cNvPr>
          <p:cNvSpPr/>
          <p:nvPr/>
        </p:nvSpPr>
        <p:spPr>
          <a:xfrm>
            <a:off x="6434509" y="5769201"/>
            <a:ext cx="2367636" cy="400110"/>
          </a:xfrm>
          <a:prstGeom prst="rect">
            <a:avLst/>
          </a:prstGeom>
        </p:spPr>
        <p:txBody>
          <a:bodyPr wrap="none">
            <a:spAutoFit/>
          </a:bodyPr>
          <a:lstStyle/>
          <a:p>
            <a:r>
              <a:rPr lang="en-US" altLang="en-US" sz="2000" dirty="0">
                <a:solidFill>
                  <a:schemeClr val="bg1">
                    <a:lumMod val="50000"/>
                  </a:schemeClr>
                </a:solidFill>
              </a:rPr>
              <a:t>SEA Administration</a:t>
            </a:r>
            <a:endParaRPr lang="en-US" dirty="0">
              <a:solidFill>
                <a:schemeClr val="bg1">
                  <a:lumMod val="50000"/>
                </a:schemeClr>
              </a:solidFill>
            </a:endParaRPr>
          </a:p>
        </p:txBody>
      </p:sp>
      <p:sp>
        <p:nvSpPr>
          <p:cNvPr id="60" name="Rectangle 59">
            <a:extLst>
              <a:ext uri="{FF2B5EF4-FFF2-40B4-BE49-F238E27FC236}">
                <a16:creationId xmlns:a16="http://schemas.microsoft.com/office/drawing/2014/main" id="{07A84BAA-B8D5-42BE-B267-699F6475D822}"/>
              </a:ext>
            </a:extLst>
          </p:cNvPr>
          <p:cNvSpPr/>
          <p:nvPr/>
        </p:nvSpPr>
        <p:spPr>
          <a:xfrm>
            <a:off x="10484713" y="5769201"/>
            <a:ext cx="904415" cy="400110"/>
          </a:xfrm>
          <a:prstGeom prst="rect">
            <a:avLst/>
          </a:prstGeom>
        </p:spPr>
        <p:txBody>
          <a:bodyPr wrap="none">
            <a:spAutoFit/>
          </a:bodyPr>
          <a:lstStyle/>
          <a:p>
            <a:r>
              <a:rPr lang="en-US" sz="2000" dirty="0">
                <a:solidFill>
                  <a:schemeClr val="bg1">
                    <a:lumMod val="50000"/>
                  </a:schemeClr>
                </a:solidFill>
              </a:rPr>
              <a:t>$1.8M</a:t>
            </a:r>
          </a:p>
        </p:txBody>
      </p:sp>
      <p:sp>
        <p:nvSpPr>
          <p:cNvPr id="61" name="Rectangle 60">
            <a:extLst>
              <a:ext uri="{FF2B5EF4-FFF2-40B4-BE49-F238E27FC236}">
                <a16:creationId xmlns:a16="http://schemas.microsoft.com/office/drawing/2014/main" id="{78918064-43EE-4E4D-8C7F-D88AEE2E31EB}"/>
              </a:ext>
            </a:extLst>
          </p:cNvPr>
          <p:cNvSpPr/>
          <p:nvPr/>
        </p:nvSpPr>
        <p:spPr>
          <a:xfrm>
            <a:off x="4946651" y="5643194"/>
            <a:ext cx="1392605" cy="65212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KSDE Administration (0.5%)</a:t>
            </a:r>
          </a:p>
        </p:txBody>
      </p:sp>
      <p:cxnSp>
        <p:nvCxnSpPr>
          <p:cNvPr id="8" name="Straight Connector 7">
            <a:extLst>
              <a:ext uri="{FF2B5EF4-FFF2-40B4-BE49-F238E27FC236}">
                <a16:creationId xmlns:a16="http://schemas.microsoft.com/office/drawing/2014/main" id="{84A61399-61CE-4773-85A5-6EA4EC137BFB}"/>
              </a:ext>
            </a:extLst>
          </p:cNvPr>
          <p:cNvCxnSpPr/>
          <p:nvPr/>
        </p:nvCxnSpPr>
        <p:spPr>
          <a:xfrm>
            <a:off x="6339255" y="1689251"/>
            <a:ext cx="0" cy="45720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E2073D-BACE-4C01-B5E1-162D6E8F9914}"/>
              </a:ext>
            </a:extLst>
          </p:cNvPr>
          <p:cNvCxnSpPr>
            <a:cxnSpLocks/>
          </p:cNvCxnSpPr>
          <p:nvPr/>
        </p:nvCxnSpPr>
        <p:spPr>
          <a:xfrm>
            <a:off x="6339255" y="2533197"/>
            <a:ext cx="0" cy="2945647"/>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6F8C67B-058B-45A1-9AE9-6F85B5132435}"/>
              </a:ext>
            </a:extLst>
          </p:cNvPr>
          <p:cNvCxnSpPr/>
          <p:nvPr/>
        </p:nvCxnSpPr>
        <p:spPr>
          <a:xfrm>
            <a:off x="6339255" y="5643194"/>
            <a:ext cx="0" cy="652127"/>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86514-C1FC-4A17-8697-E7867CDD9959}"/>
              </a:ext>
            </a:extLst>
          </p:cNvPr>
          <p:cNvCxnSpPr/>
          <p:nvPr/>
        </p:nvCxnSpPr>
        <p:spPr>
          <a:xfrm>
            <a:off x="4973637" y="5583328"/>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13028-FAB0-4C9B-81B8-6CA12C087075}"/>
              </a:ext>
            </a:extLst>
          </p:cNvPr>
          <p:cNvCxnSpPr/>
          <p:nvPr/>
        </p:nvCxnSpPr>
        <p:spPr>
          <a:xfrm>
            <a:off x="4973637" y="2357541"/>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2EE09DE-B371-4C45-8321-AA9C67A1D6BF}"/>
              </a:ext>
            </a:extLst>
          </p:cNvPr>
          <p:cNvGrpSpPr>
            <a:grpSpLocks noChangeAspect="1"/>
          </p:cNvGrpSpPr>
          <p:nvPr/>
        </p:nvGrpSpPr>
        <p:grpSpPr>
          <a:xfrm>
            <a:off x="11654401" y="1764395"/>
            <a:ext cx="306911" cy="306911"/>
            <a:chOff x="982662" y="3463925"/>
            <a:chExt cx="269875" cy="269875"/>
          </a:xfrm>
        </p:grpSpPr>
        <p:sp>
          <p:nvSpPr>
            <p:cNvPr id="42" name="Oval 14">
              <a:extLst>
                <a:ext uri="{FF2B5EF4-FFF2-40B4-BE49-F238E27FC236}">
                  <a16:creationId xmlns:a16="http://schemas.microsoft.com/office/drawing/2014/main" id="{6EB50411-A951-431C-A1A0-AE947A0657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Freeform 15">
              <a:extLst>
                <a:ext uri="{FF2B5EF4-FFF2-40B4-BE49-F238E27FC236}">
                  <a16:creationId xmlns:a16="http://schemas.microsoft.com/office/drawing/2014/main" id="{9F730B50-1E99-45D7-BC4E-CD010EC4B131}"/>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4" name="Group 43">
            <a:extLst>
              <a:ext uri="{FF2B5EF4-FFF2-40B4-BE49-F238E27FC236}">
                <a16:creationId xmlns:a16="http://schemas.microsoft.com/office/drawing/2014/main" id="{A4A8A2DE-C0BA-46A8-B657-09AD2CE08E5D}"/>
              </a:ext>
            </a:extLst>
          </p:cNvPr>
          <p:cNvGrpSpPr>
            <a:grpSpLocks noChangeAspect="1"/>
          </p:cNvGrpSpPr>
          <p:nvPr/>
        </p:nvGrpSpPr>
        <p:grpSpPr>
          <a:xfrm>
            <a:off x="11654401" y="2708030"/>
            <a:ext cx="306911" cy="306911"/>
            <a:chOff x="982662" y="3463925"/>
            <a:chExt cx="269875" cy="269875"/>
          </a:xfrm>
        </p:grpSpPr>
        <p:sp>
          <p:nvSpPr>
            <p:cNvPr id="45" name="Oval 14">
              <a:extLst>
                <a:ext uri="{FF2B5EF4-FFF2-40B4-BE49-F238E27FC236}">
                  <a16:creationId xmlns:a16="http://schemas.microsoft.com/office/drawing/2014/main" id="{E837CB97-4CC8-4294-8441-F979EEDCDD8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15">
              <a:extLst>
                <a:ext uri="{FF2B5EF4-FFF2-40B4-BE49-F238E27FC236}">
                  <a16:creationId xmlns:a16="http://schemas.microsoft.com/office/drawing/2014/main" id="{638822C8-4212-426E-99E5-3D0901C2BBEA}"/>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9" name="Group 48">
            <a:extLst>
              <a:ext uri="{FF2B5EF4-FFF2-40B4-BE49-F238E27FC236}">
                <a16:creationId xmlns:a16="http://schemas.microsoft.com/office/drawing/2014/main" id="{A18D921E-3091-4D1F-9350-451D4FC8C1BC}"/>
              </a:ext>
            </a:extLst>
          </p:cNvPr>
          <p:cNvGrpSpPr>
            <a:grpSpLocks noChangeAspect="1"/>
          </p:cNvGrpSpPr>
          <p:nvPr/>
        </p:nvGrpSpPr>
        <p:grpSpPr>
          <a:xfrm>
            <a:off x="11654401" y="3821634"/>
            <a:ext cx="306911" cy="306911"/>
            <a:chOff x="982662" y="3463925"/>
            <a:chExt cx="269875" cy="269875"/>
          </a:xfrm>
        </p:grpSpPr>
        <p:sp>
          <p:nvSpPr>
            <p:cNvPr id="50" name="Oval 14">
              <a:extLst>
                <a:ext uri="{FF2B5EF4-FFF2-40B4-BE49-F238E27FC236}">
                  <a16:creationId xmlns:a16="http://schemas.microsoft.com/office/drawing/2014/main" id="{1799D166-0DAA-44AF-BA78-EFA9B1E04E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2" name="Freeform 15">
              <a:extLst>
                <a:ext uri="{FF2B5EF4-FFF2-40B4-BE49-F238E27FC236}">
                  <a16:creationId xmlns:a16="http://schemas.microsoft.com/office/drawing/2014/main" id="{6F92DF9B-7032-40A6-930B-3CB701C4105E}"/>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3" name="Group 52">
            <a:extLst>
              <a:ext uri="{FF2B5EF4-FFF2-40B4-BE49-F238E27FC236}">
                <a16:creationId xmlns:a16="http://schemas.microsoft.com/office/drawing/2014/main" id="{E346DE15-AAE8-4DAD-A327-EF9D3B107EDB}"/>
              </a:ext>
            </a:extLst>
          </p:cNvPr>
          <p:cNvGrpSpPr>
            <a:grpSpLocks noChangeAspect="1"/>
          </p:cNvGrpSpPr>
          <p:nvPr/>
        </p:nvGrpSpPr>
        <p:grpSpPr>
          <a:xfrm>
            <a:off x="9177543" y="949378"/>
            <a:ext cx="306911" cy="306911"/>
            <a:chOff x="982662" y="3463925"/>
            <a:chExt cx="269875" cy="269875"/>
          </a:xfrm>
        </p:grpSpPr>
        <p:sp>
          <p:nvSpPr>
            <p:cNvPr id="54" name="Oval 14">
              <a:extLst>
                <a:ext uri="{FF2B5EF4-FFF2-40B4-BE49-F238E27FC236}">
                  <a16:creationId xmlns:a16="http://schemas.microsoft.com/office/drawing/2014/main" id="{B7CA219D-F244-42A5-A30D-2ABFA24AEF2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5" name="Freeform 15">
              <a:extLst>
                <a:ext uri="{FF2B5EF4-FFF2-40B4-BE49-F238E27FC236}">
                  <a16:creationId xmlns:a16="http://schemas.microsoft.com/office/drawing/2014/main" id="{60173DCF-063D-47A9-9396-615C2132BDD0}"/>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 name="TextBox 3">
            <a:extLst>
              <a:ext uri="{FF2B5EF4-FFF2-40B4-BE49-F238E27FC236}">
                <a16:creationId xmlns:a16="http://schemas.microsoft.com/office/drawing/2014/main" id="{50AC7B7F-6D47-44FC-8F4E-46FC2CA7AF66}"/>
              </a:ext>
            </a:extLst>
          </p:cNvPr>
          <p:cNvSpPr txBox="1"/>
          <p:nvPr/>
        </p:nvSpPr>
        <p:spPr>
          <a:xfrm>
            <a:off x="9470211" y="903904"/>
            <a:ext cx="2595295" cy="39785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rgbClr val="12284C"/>
                </a:solidFill>
              </a:rPr>
              <a:t>Multiple funding streams (where applicable) included in single consolidated application for each LEA (286 in total)</a:t>
            </a:r>
          </a:p>
        </p:txBody>
      </p:sp>
      <p:grpSp>
        <p:nvGrpSpPr>
          <p:cNvPr id="56" name="Group 55">
            <a:extLst>
              <a:ext uri="{FF2B5EF4-FFF2-40B4-BE49-F238E27FC236}">
                <a16:creationId xmlns:a16="http://schemas.microsoft.com/office/drawing/2014/main" id="{F4A667F5-38C0-D242-BDF3-5E46525EED5D}"/>
              </a:ext>
            </a:extLst>
          </p:cNvPr>
          <p:cNvGrpSpPr>
            <a:grpSpLocks noChangeAspect="1"/>
          </p:cNvGrpSpPr>
          <p:nvPr/>
        </p:nvGrpSpPr>
        <p:grpSpPr>
          <a:xfrm>
            <a:off x="11654401" y="4867114"/>
            <a:ext cx="306911" cy="306911"/>
            <a:chOff x="982662" y="3463925"/>
            <a:chExt cx="269875" cy="269875"/>
          </a:xfrm>
        </p:grpSpPr>
        <p:sp>
          <p:nvSpPr>
            <p:cNvPr id="57" name="Oval 14">
              <a:extLst>
                <a:ext uri="{FF2B5EF4-FFF2-40B4-BE49-F238E27FC236}">
                  <a16:creationId xmlns:a16="http://schemas.microsoft.com/office/drawing/2014/main" id="{6070B02A-F3AB-8B44-B4B5-A93538257900}"/>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8" name="Freeform 15">
              <a:extLst>
                <a:ext uri="{FF2B5EF4-FFF2-40B4-BE49-F238E27FC236}">
                  <a16:creationId xmlns:a16="http://schemas.microsoft.com/office/drawing/2014/main" id="{48E7F7D9-87DD-BA4B-ADAF-5390AB247883}"/>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3479777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49" name="think-cell Slide" r:id="rId10" imgW="286" imgH="286" progId="TCLayout.ActiveDocument.1">
                  <p:embed/>
                </p:oleObj>
              </mc:Choice>
              <mc:Fallback>
                <p:oleObj name="think-cell Slide" r:id="rId10" imgW="286" imgH="286" progId="TCLayout.ActiveDocument.1">
                  <p:embed/>
                  <p:pic>
                    <p:nvPicPr>
                      <p:cNvPr id="2" name="Object 1" hidden="1"/>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59CF42-E090-4528-81B5-26082596BF68}"/>
              </a:ext>
            </a:extLst>
          </p:cNvPr>
          <p:cNvSpPr/>
          <p:nvPr>
            <p:custDataLst>
              <p:tags r:id="rId3"/>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9" name="Rectangle 8">
            <a:extLst>
              <a:ext uri="{FF2B5EF4-FFF2-40B4-BE49-F238E27FC236}">
                <a16:creationId xmlns:a16="http://schemas.microsoft.com/office/drawing/2014/main" id="{616F17F0-59A7-4DCF-870D-26CE98185D2E}"/>
              </a:ext>
            </a:extLst>
          </p:cNvPr>
          <p:cNvSpPr/>
          <p:nvPr/>
        </p:nvSpPr>
        <p:spPr>
          <a:xfrm>
            <a:off x="9106697" y="677923"/>
            <a:ext cx="2854615" cy="849820"/>
          </a:xfrm>
          <a:prstGeom prst="rect">
            <a:avLst/>
          </a:prstGeom>
          <a:noFill/>
          <a:ln w="952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rgbClr val="12284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4"/>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5" name="Title 4">
            <a:extLst>
              <a:ext uri="{FF2B5EF4-FFF2-40B4-BE49-F238E27FC236}">
                <a16:creationId xmlns:a16="http://schemas.microsoft.com/office/drawing/2014/main" id="{0348B7DA-8E02-4880-8EE8-5BBB26F8890D}"/>
              </a:ext>
            </a:extLst>
          </p:cNvPr>
          <p:cNvSpPr>
            <a:spLocks noGrp="1"/>
          </p:cNvSpPr>
          <p:nvPr>
            <p:ph type="title"/>
          </p:nvPr>
        </p:nvSpPr>
        <p:spPr>
          <a:xfrm>
            <a:off x="630001" y="437837"/>
            <a:ext cx="8555944" cy="941796"/>
          </a:xfrm>
        </p:spPr>
        <p:txBody>
          <a:bodyPr>
            <a:normAutofit fontScale="90000"/>
          </a:bodyPr>
          <a:lstStyle/>
          <a:p>
            <a:r>
              <a:rPr lang="en-US" sz="3400" dirty="0">
                <a:solidFill>
                  <a:srgbClr val="FF0000"/>
                </a:solidFill>
              </a:rPr>
              <a:t>ESSER III </a:t>
            </a:r>
            <a:r>
              <a:rPr lang="en-US" sz="3400" dirty="0"/>
              <a:t>has multiple components; $830.5M in total allocated to Kansas </a:t>
            </a:r>
          </a:p>
        </p:txBody>
      </p:sp>
      <p:graphicFrame>
        <p:nvGraphicFramePr>
          <p:cNvPr id="65" name="Chart 64">
            <a:extLst>
              <a:ext uri="{FF2B5EF4-FFF2-40B4-BE49-F238E27FC236}">
                <a16:creationId xmlns:a16="http://schemas.microsoft.com/office/drawing/2014/main" id="{904E6C94-8271-4F87-9BBC-7094F798C9EB}"/>
              </a:ext>
            </a:extLst>
          </p:cNvPr>
          <p:cNvGraphicFramePr/>
          <p:nvPr>
            <p:custDataLst>
              <p:tags r:id="rId5"/>
            </p:custDataLst>
            <p:extLst/>
          </p:nvPr>
        </p:nvGraphicFramePr>
        <p:xfrm>
          <a:off x="1001713" y="1863725"/>
          <a:ext cx="3708400" cy="3708400"/>
        </p:xfrm>
        <a:graphic>
          <a:graphicData uri="http://schemas.openxmlformats.org/drawingml/2006/chart">
            <c:chart xmlns:c="http://schemas.openxmlformats.org/drawingml/2006/chart" xmlns:r="http://schemas.openxmlformats.org/officeDocument/2006/relationships" r:id="rId12"/>
          </a:graphicData>
        </a:graphic>
      </p:graphicFrame>
      <p:sp>
        <p:nvSpPr>
          <p:cNvPr id="33" name="Text Placeholder 3">
            <a:extLst>
              <a:ext uri="{FF2B5EF4-FFF2-40B4-BE49-F238E27FC236}">
                <a16:creationId xmlns:a16="http://schemas.microsoft.com/office/drawing/2014/main" id="{93C99125-00EE-4579-9F6D-1CB762A37D18}"/>
              </a:ext>
            </a:extLst>
          </p:cNvPr>
          <p:cNvSpPr>
            <a:spLocks noGrp="1"/>
          </p:cNvSpPr>
          <p:nvPr>
            <p:custDataLst>
              <p:tags r:id="rId6"/>
            </p:custDataLst>
          </p:nvPr>
        </p:nvSpPr>
        <p:spPr bwMode="gray">
          <a:xfrm>
            <a:off x="2478089" y="1995488"/>
            <a:ext cx="336551" cy="268288"/>
          </a:xfrm>
          <a:prstGeom prst="rect">
            <a:avLst/>
          </a:prstGeom>
          <a:solidFill>
            <a:srgbClr val="01B09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buNone/>
            </a:pPr>
            <a:r>
              <a:rPr lang="en-US" sz="1600" dirty="0">
                <a:solidFill>
                  <a:schemeClr val="bg1"/>
                </a:solidFill>
                <a:sym typeface="+mn-lt"/>
              </a:rPr>
              <a:t>2.5</a:t>
            </a:r>
          </a:p>
        </p:txBody>
      </p:sp>
      <p:sp>
        <p:nvSpPr>
          <p:cNvPr id="38" name="Text Placeholder 3">
            <a:extLst>
              <a:ext uri="{FF2B5EF4-FFF2-40B4-BE49-F238E27FC236}">
                <a16:creationId xmlns:a16="http://schemas.microsoft.com/office/drawing/2014/main" id="{18446FA3-1E9A-4955-9F59-DB4BA96560EA}"/>
              </a:ext>
            </a:extLst>
          </p:cNvPr>
          <p:cNvSpPr>
            <a:spLocks noGrp="1"/>
          </p:cNvSpPr>
          <p:nvPr>
            <p:custDataLst>
              <p:tags r:id="rId7"/>
            </p:custDataLst>
          </p:nvPr>
        </p:nvSpPr>
        <p:spPr bwMode="gray">
          <a:xfrm>
            <a:off x="2671763" y="2532063"/>
            <a:ext cx="336551" cy="268288"/>
          </a:xfrm>
          <a:prstGeom prst="rect">
            <a:avLst/>
          </a:prstGeom>
          <a:solidFill>
            <a:srgbClr val="9A9A9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E46C8B0A-F884-4DC5-8AE1-DEF7F1B9570F}" type="datetime'''''0.''''''''''''''''5'''''''''''''''''''''''''''''''''">
              <a:rPr lang="en-US" altLang="en-US" sz="1600">
                <a:solidFill>
                  <a:schemeClr val="bg1"/>
                </a:solidFill>
              </a:rPr>
              <a:pPr/>
              <a:t>0.5</a:t>
            </a:fld>
            <a:endParaRPr lang="en-US" sz="1600" dirty="0">
              <a:solidFill>
                <a:schemeClr val="bg1"/>
              </a:solidFill>
              <a:sym typeface="+mn-lt"/>
            </a:endParaRPr>
          </a:p>
        </p:txBody>
      </p:sp>
      <p:sp>
        <p:nvSpPr>
          <p:cNvPr id="39" name="Rectangle 38">
            <a:extLst>
              <a:ext uri="{FF2B5EF4-FFF2-40B4-BE49-F238E27FC236}">
                <a16:creationId xmlns:a16="http://schemas.microsoft.com/office/drawing/2014/main" id="{AA62B273-6FC0-4834-868A-1982B8DAE53F}"/>
              </a:ext>
            </a:extLst>
          </p:cNvPr>
          <p:cNvSpPr/>
          <p:nvPr/>
        </p:nvSpPr>
        <p:spPr>
          <a:xfrm>
            <a:off x="6434509" y="2384432"/>
            <a:ext cx="4670061" cy="2862322"/>
          </a:xfrm>
          <a:prstGeom prst="rect">
            <a:avLst/>
          </a:prstGeom>
        </p:spPr>
        <p:txBody>
          <a:bodyPr wrap="none">
            <a:spAutoFit/>
          </a:bodyPr>
          <a:lstStyle/>
          <a:p>
            <a:r>
              <a:rPr lang="en-US" altLang="en-US" b="1" dirty="0">
                <a:solidFill>
                  <a:schemeClr val="accent3">
                    <a:lumMod val="75000"/>
                  </a:schemeClr>
                </a:solidFill>
              </a:rPr>
              <a:t>LEA "True up"</a:t>
            </a:r>
          </a:p>
          <a:p>
            <a:r>
              <a:rPr lang="en-US" dirty="0">
                <a:solidFill>
                  <a:schemeClr val="accent3">
                    <a:lumMod val="75000"/>
                  </a:schemeClr>
                </a:solidFill>
              </a:rPr>
              <a:t>Ensures all districts receive at least</a:t>
            </a:r>
            <a:br>
              <a:rPr lang="en-US" dirty="0">
                <a:solidFill>
                  <a:schemeClr val="accent3">
                    <a:lumMod val="75000"/>
                  </a:schemeClr>
                </a:solidFill>
              </a:rPr>
            </a:br>
            <a:r>
              <a:rPr lang="en-US" dirty="0">
                <a:solidFill>
                  <a:schemeClr val="accent3">
                    <a:lumMod val="75000"/>
                  </a:schemeClr>
                </a:solidFill>
              </a:rPr>
              <a:t>$600 per student</a:t>
            </a:r>
          </a:p>
          <a:p>
            <a:endParaRPr lang="en-US" dirty="0">
              <a:solidFill>
                <a:schemeClr val="accent3">
                  <a:lumMod val="75000"/>
                </a:schemeClr>
              </a:solidFill>
            </a:endParaRPr>
          </a:p>
          <a:p>
            <a:r>
              <a:rPr lang="en-US" b="1" dirty="0">
                <a:solidFill>
                  <a:schemeClr val="accent3">
                    <a:lumMod val="75000"/>
                  </a:schemeClr>
                </a:solidFill>
              </a:rPr>
              <a:t>HirePaths</a:t>
            </a:r>
          </a:p>
          <a:p>
            <a:r>
              <a:rPr lang="en-US" dirty="0">
                <a:solidFill>
                  <a:schemeClr val="accent3">
                    <a:lumMod val="75000"/>
                  </a:schemeClr>
                </a:solidFill>
              </a:rPr>
              <a:t>Parent and student online</a:t>
            </a:r>
          </a:p>
          <a:p>
            <a:r>
              <a:rPr lang="en-US" dirty="0">
                <a:solidFill>
                  <a:schemeClr val="accent3">
                    <a:lumMod val="75000"/>
                  </a:schemeClr>
                </a:solidFill>
              </a:rPr>
              <a:t>support for post secondary education</a:t>
            </a:r>
          </a:p>
          <a:p>
            <a:endParaRPr lang="en-US" dirty="0">
              <a:solidFill>
                <a:schemeClr val="accent3">
                  <a:lumMod val="75000"/>
                </a:schemeClr>
              </a:solidFill>
            </a:endParaRPr>
          </a:p>
          <a:p>
            <a:r>
              <a:rPr lang="en-US" b="1" dirty="0">
                <a:solidFill>
                  <a:schemeClr val="accent3">
                    <a:lumMod val="75000"/>
                  </a:schemeClr>
                </a:solidFill>
              </a:rPr>
              <a:t>Teacher Regional Conferences</a:t>
            </a:r>
          </a:p>
          <a:p>
            <a:r>
              <a:rPr lang="en-US" dirty="0">
                <a:solidFill>
                  <a:schemeClr val="accent3">
                    <a:lumMod val="75000"/>
                  </a:schemeClr>
                </a:solidFill>
              </a:rPr>
              <a:t>This would be lead by teachers for teachers</a:t>
            </a:r>
          </a:p>
        </p:txBody>
      </p:sp>
      <p:sp>
        <p:nvSpPr>
          <p:cNvPr id="34" name="Rectangle 33">
            <a:extLst>
              <a:ext uri="{FF2B5EF4-FFF2-40B4-BE49-F238E27FC236}">
                <a16:creationId xmlns:a16="http://schemas.microsoft.com/office/drawing/2014/main" id="{141AC14D-33E9-40E0-844C-9CC0D1A49367}"/>
              </a:ext>
            </a:extLst>
          </p:cNvPr>
          <p:cNvSpPr/>
          <p:nvPr/>
        </p:nvSpPr>
        <p:spPr>
          <a:xfrm>
            <a:off x="10422494" y="2661429"/>
            <a:ext cx="979755" cy="369332"/>
          </a:xfrm>
          <a:prstGeom prst="rect">
            <a:avLst/>
          </a:prstGeom>
        </p:spPr>
        <p:txBody>
          <a:bodyPr wrap="none">
            <a:spAutoFit/>
          </a:bodyPr>
          <a:lstStyle/>
          <a:p>
            <a:r>
              <a:rPr lang="en-US" dirty="0">
                <a:solidFill>
                  <a:schemeClr val="accent3">
                    <a:lumMod val="75000"/>
                  </a:schemeClr>
                </a:solidFill>
                <a:latin typeface="+mj-lt"/>
              </a:rPr>
              <a:t>$18.4M</a:t>
            </a:r>
          </a:p>
        </p:txBody>
      </p:sp>
      <p:sp>
        <p:nvSpPr>
          <p:cNvPr id="41" name="Rectangle 40">
            <a:extLst>
              <a:ext uri="{FF2B5EF4-FFF2-40B4-BE49-F238E27FC236}">
                <a16:creationId xmlns:a16="http://schemas.microsoft.com/office/drawing/2014/main" id="{068F08FB-21E6-4B0B-ADF5-DDCD6CE9CB62}"/>
              </a:ext>
            </a:extLst>
          </p:cNvPr>
          <p:cNvSpPr/>
          <p:nvPr/>
        </p:nvSpPr>
        <p:spPr>
          <a:xfrm>
            <a:off x="6434511" y="1591788"/>
            <a:ext cx="3493457" cy="677108"/>
          </a:xfrm>
          <a:prstGeom prst="rect">
            <a:avLst/>
          </a:prstGeom>
        </p:spPr>
        <p:txBody>
          <a:bodyPr wrap="none">
            <a:spAutoFit/>
          </a:bodyPr>
          <a:lstStyle/>
          <a:p>
            <a:fld id="{D80ACECE-4BE9-4030-B8ED-F9BC6301D880}" type="datetime'''''''''M''i''''''nimum LEA d''''is''''t''rib''utio''''n'''''">
              <a:rPr lang="en-US" altLang="en-US" sz="2000" b="1">
                <a:solidFill>
                  <a:srgbClr val="12284C"/>
                </a:solidFill>
              </a:rPr>
              <a:pPr/>
              <a:t>Minimum LEA distribution</a:t>
            </a:fld>
            <a:endParaRPr lang="en-US" altLang="en-US" sz="2000" b="1" dirty="0">
              <a:solidFill>
                <a:srgbClr val="12284C"/>
              </a:solidFill>
            </a:endParaRPr>
          </a:p>
          <a:p>
            <a:r>
              <a:rPr lang="en-US" dirty="0">
                <a:solidFill>
                  <a:srgbClr val="12284C"/>
                </a:solidFill>
              </a:rPr>
              <a:t>Allocated through Title I formula</a:t>
            </a:r>
          </a:p>
        </p:txBody>
      </p:sp>
      <p:sp>
        <p:nvSpPr>
          <p:cNvPr id="32" name="Rectangle 31">
            <a:extLst>
              <a:ext uri="{FF2B5EF4-FFF2-40B4-BE49-F238E27FC236}">
                <a16:creationId xmlns:a16="http://schemas.microsoft.com/office/drawing/2014/main" id="{D45C28D7-2382-477F-9E81-1E5644D7401C}"/>
              </a:ext>
            </a:extLst>
          </p:cNvPr>
          <p:cNvSpPr/>
          <p:nvPr/>
        </p:nvSpPr>
        <p:spPr>
          <a:xfrm>
            <a:off x="10349556" y="1730287"/>
            <a:ext cx="1213794" cy="400110"/>
          </a:xfrm>
          <a:prstGeom prst="rect">
            <a:avLst/>
          </a:prstGeom>
        </p:spPr>
        <p:txBody>
          <a:bodyPr wrap="none">
            <a:spAutoFit/>
          </a:bodyPr>
          <a:lstStyle/>
          <a:p>
            <a:r>
              <a:rPr lang="en-US" sz="2000" dirty="0">
                <a:solidFill>
                  <a:srgbClr val="12284C"/>
                </a:solidFill>
                <a:latin typeface="+mj-lt"/>
              </a:rPr>
              <a:t>$747.5M</a:t>
            </a:r>
          </a:p>
        </p:txBody>
      </p:sp>
      <p:sp>
        <p:nvSpPr>
          <p:cNvPr id="40" name="TextBox 39">
            <a:extLst>
              <a:ext uri="{FF2B5EF4-FFF2-40B4-BE49-F238E27FC236}">
                <a16:creationId xmlns:a16="http://schemas.microsoft.com/office/drawing/2014/main" id="{AE1AE405-8FDA-4813-A880-F8508D8B7824}"/>
              </a:ext>
            </a:extLst>
          </p:cNvPr>
          <p:cNvSpPr txBox="1"/>
          <p:nvPr/>
        </p:nvSpPr>
        <p:spPr>
          <a:xfrm>
            <a:off x="2130548" y="3427413"/>
            <a:ext cx="1450731" cy="5810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12284C"/>
                </a:solidFill>
              </a:rPr>
              <a:t>ESSER III</a:t>
            </a:r>
          </a:p>
          <a:p>
            <a:pPr algn="ctr"/>
            <a:r>
              <a:rPr lang="en-US" sz="2400" b="1" dirty="0">
                <a:solidFill>
                  <a:srgbClr val="12284C"/>
                </a:solidFill>
              </a:rPr>
              <a:t>$830.5M</a:t>
            </a:r>
          </a:p>
        </p:txBody>
      </p:sp>
      <p:sp>
        <p:nvSpPr>
          <p:cNvPr id="3" name="Rectangle 2">
            <a:extLst>
              <a:ext uri="{FF2B5EF4-FFF2-40B4-BE49-F238E27FC236}">
                <a16:creationId xmlns:a16="http://schemas.microsoft.com/office/drawing/2014/main" id="{0E832D41-0D07-4FE8-8B4E-303013365D99}"/>
              </a:ext>
            </a:extLst>
          </p:cNvPr>
          <p:cNvSpPr/>
          <p:nvPr/>
        </p:nvSpPr>
        <p:spPr>
          <a:xfrm>
            <a:off x="5143501" y="1591787"/>
            <a:ext cx="1195755" cy="65212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Federally mandated</a:t>
            </a:r>
          </a:p>
        </p:txBody>
      </p:sp>
      <p:sp>
        <p:nvSpPr>
          <p:cNvPr id="37" name="Rectangle 36">
            <a:extLst>
              <a:ext uri="{FF2B5EF4-FFF2-40B4-BE49-F238E27FC236}">
                <a16:creationId xmlns:a16="http://schemas.microsoft.com/office/drawing/2014/main" id="{0E8FCA7D-2089-457E-9F3D-1DFCD5DFEC96}"/>
              </a:ext>
            </a:extLst>
          </p:cNvPr>
          <p:cNvSpPr/>
          <p:nvPr/>
        </p:nvSpPr>
        <p:spPr>
          <a:xfrm>
            <a:off x="5143501" y="2446293"/>
            <a:ext cx="1195755" cy="31194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rgbClr val="54565A"/>
              </a:solidFill>
            </a:endParaRPr>
          </a:p>
          <a:p>
            <a:pPr algn="ctr"/>
            <a:endParaRPr lang="en-US" sz="1200" b="1" dirty="0">
              <a:solidFill>
                <a:srgbClr val="54565A"/>
              </a:solidFill>
            </a:endParaRPr>
          </a:p>
          <a:p>
            <a:pPr algn="ctr"/>
            <a:endParaRPr lang="en-US" sz="1200" b="1" dirty="0">
              <a:solidFill>
                <a:srgbClr val="54565A"/>
              </a:solidFill>
            </a:endParaRPr>
          </a:p>
          <a:p>
            <a:pPr algn="ctr"/>
            <a:r>
              <a:rPr lang="en-US" sz="1200" b="1" dirty="0">
                <a:solidFill>
                  <a:srgbClr val="54565A"/>
                </a:solidFill>
              </a:rPr>
              <a:t>KSDE discretionary (2.5%)</a:t>
            </a:r>
          </a:p>
          <a:p>
            <a:pPr algn="ctr"/>
            <a:endParaRPr lang="en-US" sz="1200" b="1" dirty="0">
              <a:solidFill>
                <a:srgbClr val="54565A"/>
              </a:solidFill>
            </a:endParaRPr>
          </a:p>
          <a:p>
            <a:pPr algn="ctr"/>
            <a:endParaRPr lang="en-US" sz="1200" b="1" dirty="0">
              <a:solidFill>
                <a:srgbClr val="54565A"/>
              </a:solidFill>
            </a:endParaRPr>
          </a:p>
          <a:p>
            <a:pPr algn="r"/>
            <a:endParaRPr lang="en-US" sz="1200" b="1" dirty="0">
              <a:solidFill>
                <a:srgbClr val="54565A"/>
              </a:solidFill>
            </a:endParaRPr>
          </a:p>
          <a:p>
            <a:pPr algn="r"/>
            <a:endParaRPr lang="en-US" sz="1200" b="1" dirty="0">
              <a:solidFill>
                <a:srgbClr val="54565A"/>
              </a:solidFill>
            </a:endParaRPr>
          </a:p>
        </p:txBody>
      </p:sp>
      <p:sp>
        <p:nvSpPr>
          <p:cNvPr id="59" name="Rectangle 58">
            <a:extLst>
              <a:ext uri="{FF2B5EF4-FFF2-40B4-BE49-F238E27FC236}">
                <a16:creationId xmlns:a16="http://schemas.microsoft.com/office/drawing/2014/main" id="{65D90435-F324-4D91-9F0F-3940392AA6AB}"/>
              </a:ext>
            </a:extLst>
          </p:cNvPr>
          <p:cNvSpPr/>
          <p:nvPr/>
        </p:nvSpPr>
        <p:spPr>
          <a:xfrm>
            <a:off x="6434509" y="5769201"/>
            <a:ext cx="2367636" cy="400110"/>
          </a:xfrm>
          <a:prstGeom prst="rect">
            <a:avLst/>
          </a:prstGeom>
        </p:spPr>
        <p:txBody>
          <a:bodyPr wrap="none">
            <a:spAutoFit/>
          </a:bodyPr>
          <a:lstStyle/>
          <a:p>
            <a:r>
              <a:rPr lang="en-US" altLang="en-US" sz="2000" dirty="0">
                <a:solidFill>
                  <a:schemeClr val="bg1">
                    <a:lumMod val="50000"/>
                  </a:schemeClr>
                </a:solidFill>
              </a:rPr>
              <a:t>SEA Administration</a:t>
            </a:r>
            <a:endParaRPr lang="en-US" dirty="0">
              <a:solidFill>
                <a:schemeClr val="bg1">
                  <a:lumMod val="50000"/>
                </a:schemeClr>
              </a:solidFill>
            </a:endParaRPr>
          </a:p>
        </p:txBody>
      </p:sp>
      <p:sp>
        <p:nvSpPr>
          <p:cNvPr id="60" name="Rectangle 59">
            <a:extLst>
              <a:ext uri="{FF2B5EF4-FFF2-40B4-BE49-F238E27FC236}">
                <a16:creationId xmlns:a16="http://schemas.microsoft.com/office/drawing/2014/main" id="{07A84BAA-B8D5-42BE-B267-699F6475D822}"/>
              </a:ext>
            </a:extLst>
          </p:cNvPr>
          <p:cNvSpPr/>
          <p:nvPr/>
        </p:nvSpPr>
        <p:spPr>
          <a:xfrm>
            <a:off x="10484713" y="5769201"/>
            <a:ext cx="697627" cy="400110"/>
          </a:xfrm>
          <a:prstGeom prst="rect">
            <a:avLst/>
          </a:prstGeom>
        </p:spPr>
        <p:txBody>
          <a:bodyPr wrap="none">
            <a:spAutoFit/>
          </a:bodyPr>
          <a:lstStyle/>
          <a:p>
            <a:r>
              <a:rPr lang="en-US" sz="2000" dirty="0">
                <a:solidFill>
                  <a:schemeClr val="bg1">
                    <a:lumMod val="50000"/>
                  </a:schemeClr>
                </a:solidFill>
              </a:rPr>
              <a:t>$4M</a:t>
            </a:r>
          </a:p>
        </p:txBody>
      </p:sp>
      <p:sp>
        <p:nvSpPr>
          <p:cNvPr id="61" name="Rectangle 60">
            <a:extLst>
              <a:ext uri="{FF2B5EF4-FFF2-40B4-BE49-F238E27FC236}">
                <a16:creationId xmlns:a16="http://schemas.microsoft.com/office/drawing/2014/main" id="{78918064-43EE-4E4D-8C7F-D88AEE2E31EB}"/>
              </a:ext>
            </a:extLst>
          </p:cNvPr>
          <p:cNvSpPr/>
          <p:nvPr/>
        </p:nvSpPr>
        <p:spPr>
          <a:xfrm>
            <a:off x="4946651" y="5643194"/>
            <a:ext cx="1392605" cy="65212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KSDE Administration (0.5%)</a:t>
            </a:r>
          </a:p>
        </p:txBody>
      </p:sp>
      <p:cxnSp>
        <p:nvCxnSpPr>
          <p:cNvPr id="8" name="Straight Connector 7">
            <a:extLst>
              <a:ext uri="{FF2B5EF4-FFF2-40B4-BE49-F238E27FC236}">
                <a16:creationId xmlns:a16="http://schemas.microsoft.com/office/drawing/2014/main" id="{84A61399-61CE-4773-85A5-6EA4EC137BFB}"/>
              </a:ext>
            </a:extLst>
          </p:cNvPr>
          <p:cNvCxnSpPr/>
          <p:nvPr/>
        </p:nvCxnSpPr>
        <p:spPr>
          <a:xfrm>
            <a:off x="6339255" y="1689251"/>
            <a:ext cx="0" cy="45720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E2073D-BACE-4C01-B5E1-162D6E8F9914}"/>
              </a:ext>
            </a:extLst>
          </p:cNvPr>
          <p:cNvCxnSpPr>
            <a:cxnSpLocks/>
          </p:cNvCxnSpPr>
          <p:nvPr/>
        </p:nvCxnSpPr>
        <p:spPr>
          <a:xfrm>
            <a:off x="6339255" y="2533197"/>
            <a:ext cx="0" cy="2945647"/>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6F8C67B-058B-45A1-9AE9-6F85B5132435}"/>
              </a:ext>
            </a:extLst>
          </p:cNvPr>
          <p:cNvCxnSpPr/>
          <p:nvPr/>
        </p:nvCxnSpPr>
        <p:spPr>
          <a:xfrm>
            <a:off x="6339255" y="5643194"/>
            <a:ext cx="0" cy="652127"/>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86514-C1FC-4A17-8697-E7867CDD9959}"/>
              </a:ext>
            </a:extLst>
          </p:cNvPr>
          <p:cNvCxnSpPr/>
          <p:nvPr/>
        </p:nvCxnSpPr>
        <p:spPr>
          <a:xfrm>
            <a:off x="4973637" y="5583328"/>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13028-FAB0-4C9B-81B8-6CA12C087075}"/>
              </a:ext>
            </a:extLst>
          </p:cNvPr>
          <p:cNvCxnSpPr/>
          <p:nvPr/>
        </p:nvCxnSpPr>
        <p:spPr>
          <a:xfrm>
            <a:off x="4973637" y="2357541"/>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2EE09DE-B371-4C45-8321-AA9C67A1D6BF}"/>
              </a:ext>
            </a:extLst>
          </p:cNvPr>
          <p:cNvGrpSpPr>
            <a:grpSpLocks noChangeAspect="1"/>
          </p:cNvGrpSpPr>
          <p:nvPr/>
        </p:nvGrpSpPr>
        <p:grpSpPr>
          <a:xfrm>
            <a:off x="11654401" y="1764395"/>
            <a:ext cx="306911" cy="306911"/>
            <a:chOff x="982662" y="3463925"/>
            <a:chExt cx="269875" cy="269875"/>
          </a:xfrm>
        </p:grpSpPr>
        <p:sp>
          <p:nvSpPr>
            <p:cNvPr id="42" name="Oval 14">
              <a:extLst>
                <a:ext uri="{FF2B5EF4-FFF2-40B4-BE49-F238E27FC236}">
                  <a16:creationId xmlns:a16="http://schemas.microsoft.com/office/drawing/2014/main" id="{6EB50411-A951-431C-A1A0-AE947A0657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Freeform 15">
              <a:extLst>
                <a:ext uri="{FF2B5EF4-FFF2-40B4-BE49-F238E27FC236}">
                  <a16:creationId xmlns:a16="http://schemas.microsoft.com/office/drawing/2014/main" id="{9F730B50-1E99-45D7-BC4E-CD010EC4B131}"/>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4" name="Group 43">
            <a:extLst>
              <a:ext uri="{FF2B5EF4-FFF2-40B4-BE49-F238E27FC236}">
                <a16:creationId xmlns:a16="http://schemas.microsoft.com/office/drawing/2014/main" id="{A4A8A2DE-C0BA-46A8-B657-09AD2CE08E5D}"/>
              </a:ext>
            </a:extLst>
          </p:cNvPr>
          <p:cNvGrpSpPr>
            <a:grpSpLocks noChangeAspect="1"/>
          </p:cNvGrpSpPr>
          <p:nvPr/>
        </p:nvGrpSpPr>
        <p:grpSpPr>
          <a:xfrm>
            <a:off x="11652167" y="2656421"/>
            <a:ext cx="306911" cy="306911"/>
            <a:chOff x="982662" y="3463925"/>
            <a:chExt cx="269875" cy="269875"/>
          </a:xfrm>
        </p:grpSpPr>
        <p:sp>
          <p:nvSpPr>
            <p:cNvPr id="45" name="Oval 14">
              <a:extLst>
                <a:ext uri="{FF2B5EF4-FFF2-40B4-BE49-F238E27FC236}">
                  <a16:creationId xmlns:a16="http://schemas.microsoft.com/office/drawing/2014/main" id="{E837CB97-4CC8-4294-8441-F979EEDCDD8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15">
              <a:extLst>
                <a:ext uri="{FF2B5EF4-FFF2-40B4-BE49-F238E27FC236}">
                  <a16:creationId xmlns:a16="http://schemas.microsoft.com/office/drawing/2014/main" id="{638822C8-4212-426E-99E5-3D0901C2BBEA}"/>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9" name="Group 48">
            <a:extLst>
              <a:ext uri="{FF2B5EF4-FFF2-40B4-BE49-F238E27FC236}">
                <a16:creationId xmlns:a16="http://schemas.microsoft.com/office/drawing/2014/main" id="{A18D921E-3091-4D1F-9350-451D4FC8C1BC}"/>
              </a:ext>
            </a:extLst>
          </p:cNvPr>
          <p:cNvGrpSpPr>
            <a:grpSpLocks noChangeAspect="1"/>
          </p:cNvGrpSpPr>
          <p:nvPr/>
        </p:nvGrpSpPr>
        <p:grpSpPr>
          <a:xfrm>
            <a:off x="11652167" y="3416299"/>
            <a:ext cx="306911" cy="306911"/>
            <a:chOff x="982662" y="3463925"/>
            <a:chExt cx="269875" cy="269875"/>
          </a:xfrm>
        </p:grpSpPr>
        <p:sp>
          <p:nvSpPr>
            <p:cNvPr id="50" name="Oval 14">
              <a:extLst>
                <a:ext uri="{FF2B5EF4-FFF2-40B4-BE49-F238E27FC236}">
                  <a16:creationId xmlns:a16="http://schemas.microsoft.com/office/drawing/2014/main" id="{1799D166-0DAA-44AF-BA78-EFA9B1E04E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2" name="Freeform 15">
              <a:extLst>
                <a:ext uri="{FF2B5EF4-FFF2-40B4-BE49-F238E27FC236}">
                  <a16:creationId xmlns:a16="http://schemas.microsoft.com/office/drawing/2014/main" id="{6F92DF9B-7032-40A6-930B-3CB701C4105E}"/>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3" name="Group 52">
            <a:extLst>
              <a:ext uri="{FF2B5EF4-FFF2-40B4-BE49-F238E27FC236}">
                <a16:creationId xmlns:a16="http://schemas.microsoft.com/office/drawing/2014/main" id="{E346DE15-AAE8-4DAD-A327-EF9D3B107EDB}"/>
              </a:ext>
            </a:extLst>
          </p:cNvPr>
          <p:cNvGrpSpPr>
            <a:grpSpLocks noChangeAspect="1"/>
          </p:cNvGrpSpPr>
          <p:nvPr/>
        </p:nvGrpSpPr>
        <p:grpSpPr>
          <a:xfrm>
            <a:off x="9177543" y="949378"/>
            <a:ext cx="306911" cy="306911"/>
            <a:chOff x="982662" y="3463925"/>
            <a:chExt cx="269875" cy="269875"/>
          </a:xfrm>
        </p:grpSpPr>
        <p:sp>
          <p:nvSpPr>
            <p:cNvPr id="54" name="Oval 14">
              <a:extLst>
                <a:ext uri="{FF2B5EF4-FFF2-40B4-BE49-F238E27FC236}">
                  <a16:creationId xmlns:a16="http://schemas.microsoft.com/office/drawing/2014/main" id="{B7CA219D-F244-42A5-A30D-2ABFA24AEF2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5" name="Freeform 15">
              <a:extLst>
                <a:ext uri="{FF2B5EF4-FFF2-40B4-BE49-F238E27FC236}">
                  <a16:creationId xmlns:a16="http://schemas.microsoft.com/office/drawing/2014/main" id="{60173DCF-063D-47A9-9396-615C2132BDD0}"/>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 name="TextBox 3">
            <a:extLst>
              <a:ext uri="{FF2B5EF4-FFF2-40B4-BE49-F238E27FC236}">
                <a16:creationId xmlns:a16="http://schemas.microsoft.com/office/drawing/2014/main" id="{50AC7B7F-6D47-44FC-8F4E-46FC2CA7AF66}"/>
              </a:ext>
            </a:extLst>
          </p:cNvPr>
          <p:cNvSpPr txBox="1"/>
          <p:nvPr/>
        </p:nvSpPr>
        <p:spPr>
          <a:xfrm>
            <a:off x="9470211" y="903904"/>
            <a:ext cx="2595295" cy="39785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rgbClr val="12284C"/>
                </a:solidFill>
              </a:rPr>
              <a:t>Multiple funding streams (where applicable) included in single consolidated application for each LEA (286 in total)</a:t>
            </a:r>
          </a:p>
        </p:txBody>
      </p:sp>
      <p:grpSp>
        <p:nvGrpSpPr>
          <p:cNvPr id="56" name="Group 55">
            <a:extLst>
              <a:ext uri="{FF2B5EF4-FFF2-40B4-BE49-F238E27FC236}">
                <a16:creationId xmlns:a16="http://schemas.microsoft.com/office/drawing/2014/main" id="{F4A667F5-38C0-D242-BDF3-5E46525EED5D}"/>
              </a:ext>
            </a:extLst>
          </p:cNvPr>
          <p:cNvGrpSpPr>
            <a:grpSpLocks noChangeAspect="1"/>
          </p:cNvGrpSpPr>
          <p:nvPr/>
        </p:nvGrpSpPr>
        <p:grpSpPr>
          <a:xfrm>
            <a:off x="11652167" y="4479786"/>
            <a:ext cx="306911" cy="306911"/>
            <a:chOff x="982662" y="3463925"/>
            <a:chExt cx="269875" cy="269875"/>
          </a:xfrm>
        </p:grpSpPr>
        <p:sp>
          <p:nvSpPr>
            <p:cNvPr id="57" name="Oval 14">
              <a:extLst>
                <a:ext uri="{FF2B5EF4-FFF2-40B4-BE49-F238E27FC236}">
                  <a16:creationId xmlns:a16="http://schemas.microsoft.com/office/drawing/2014/main" id="{6070B02A-F3AB-8B44-B4B5-A93538257900}"/>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8" name="Freeform 15">
              <a:extLst>
                <a:ext uri="{FF2B5EF4-FFF2-40B4-BE49-F238E27FC236}">
                  <a16:creationId xmlns:a16="http://schemas.microsoft.com/office/drawing/2014/main" id="{48E7F7D9-87DD-BA4B-ADAF-5390AB247883}"/>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66" name="Rectangle 65">
            <a:extLst>
              <a:ext uri="{FF2B5EF4-FFF2-40B4-BE49-F238E27FC236}">
                <a16:creationId xmlns:a16="http://schemas.microsoft.com/office/drawing/2014/main" id="{CEB1E21C-A447-EA45-9A5A-21A5AFB120BC}"/>
              </a:ext>
            </a:extLst>
          </p:cNvPr>
          <p:cNvSpPr/>
          <p:nvPr/>
        </p:nvSpPr>
        <p:spPr>
          <a:xfrm>
            <a:off x="10706454" y="3416299"/>
            <a:ext cx="848309" cy="369332"/>
          </a:xfrm>
          <a:prstGeom prst="rect">
            <a:avLst/>
          </a:prstGeom>
        </p:spPr>
        <p:txBody>
          <a:bodyPr wrap="none">
            <a:spAutoFit/>
          </a:bodyPr>
          <a:lstStyle/>
          <a:p>
            <a:r>
              <a:rPr lang="en-US" dirty="0">
                <a:solidFill>
                  <a:schemeClr val="accent3">
                    <a:lumMod val="75000"/>
                  </a:schemeClr>
                </a:solidFill>
                <a:latin typeface="+mj-lt"/>
              </a:rPr>
              <a:t>$0.9M</a:t>
            </a:r>
          </a:p>
        </p:txBody>
      </p:sp>
      <p:sp>
        <p:nvSpPr>
          <p:cNvPr id="67" name="Rectangle 66">
            <a:extLst>
              <a:ext uri="{FF2B5EF4-FFF2-40B4-BE49-F238E27FC236}">
                <a16:creationId xmlns:a16="http://schemas.microsoft.com/office/drawing/2014/main" id="{6BC0D8CA-52E6-4D48-AACA-D03ADCBA59F0}"/>
              </a:ext>
            </a:extLst>
          </p:cNvPr>
          <p:cNvSpPr/>
          <p:nvPr/>
        </p:nvSpPr>
        <p:spPr>
          <a:xfrm>
            <a:off x="10678401" y="4547751"/>
            <a:ext cx="848309" cy="369332"/>
          </a:xfrm>
          <a:prstGeom prst="rect">
            <a:avLst/>
          </a:prstGeom>
        </p:spPr>
        <p:txBody>
          <a:bodyPr wrap="none">
            <a:spAutoFit/>
          </a:bodyPr>
          <a:lstStyle/>
          <a:p>
            <a:r>
              <a:rPr lang="en-US" dirty="0">
                <a:solidFill>
                  <a:schemeClr val="accent3">
                    <a:lumMod val="75000"/>
                  </a:schemeClr>
                </a:solidFill>
                <a:latin typeface="+mj-lt"/>
              </a:rPr>
              <a:t>$0.3M</a:t>
            </a:r>
          </a:p>
        </p:txBody>
      </p:sp>
      <p:sp>
        <p:nvSpPr>
          <p:cNvPr id="68" name="TextBox 67">
            <a:extLst>
              <a:ext uri="{FF2B5EF4-FFF2-40B4-BE49-F238E27FC236}">
                <a16:creationId xmlns:a16="http://schemas.microsoft.com/office/drawing/2014/main" id="{271839FB-D55E-BA4B-A59D-BABC295C1DF9}"/>
              </a:ext>
            </a:extLst>
          </p:cNvPr>
          <p:cNvSpPr txBox="1"/>
          <p:nvPr/>
        </p:nvSpPr>
        <p:spPr>
          <a:xfrm rot="19601376">
            <a:off x="3235086" y="2610646"/>
            <a:ext cx="5393420" cy="8350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500" dirty="0">
                <a:solidFill>
                  <a:schemeClr val="accent5">
                    <a:alpha val="15000"/>
                  </a:schemeClr>
                </a:solidFill>
              </a:rPr>
              <a:t>DRAFT</a:t>
            </a:r>
          </a:p>
        </p:txBody>
      </p:sp>
    </p:spTree>
    <p:extLst>
      <p:ext uri="{BB962C8B-B14F-4D97-AF65-F5344CB8AC3E}">
        <p14:creationId xmlns:p14="http://schemas.microsoft.com/office/powerpoint/2010/main" val="3239427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73" name="think-cell Slide" r:id="rId10" imgW="286" imgH="286" progId="TCLayout.ActiveDocument.1">
                  <p:embed/>
                </p:oleObj>
              </mc:Choice>
              <mc:Fallback>
                <p:oleObj name="think-cell Slide" r:id="rId10" imgW="286" imgH="286" progId="TCLayout.ActiveDocument.1">
                  <p:embed/>
                  <p:pic>
                    <p:nvPicPr>
                      <p:cNvPr id="2" name="Object 1" hidden="1"/>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59CF42-E090-4528-81B5-26082596BF68}"/>
              </a:ext>
            </a:extLst>
          </p:cNvPr>
          <p:cNvSpPr/>
          <p:nvPr>
            <p:custDataLst>
              <p:tags r:id="rId3"/>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9" name="Rectangle 8">
            <a:extLst>
              <a:ext uri="{FF2B5EF4-FFF2-40B4-BE49-F238E27FC236}">
                <a16:creationId xmlns:a16="http://schemas.microsoft.com/office/drawing/2014/main" id="{616F17F0-59A7-4DCF-870D-26CE98185D2E}"/>
              </a:ext>
            </a:extLst>
          </p:cNvPr>
          <p:cNvSpPr/>
          <p:nvPr/>
        </p:nvSpPr>
        <p:spPr>
          <a:xfrm>
            <a:off x="9106697" y="677923"/>
            <a:ext cx="2854615" cy="849820"/>
          </a:xfrm>
          <a:prstGeom prst="rect">
            <a:avLst/>
          </a:prstGeom>
          <a:noFill/>
          <a:ln w="952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rgbClr val="12284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4"/>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5" name="Title 4">
            <a:extLst>
              <a:ext uri="{FF2B5EF4-FFF2-40B4-BE49-F238E27FC236}">
                <a16:creationId xmlns:a16="http://schemas.microsoft.com/office/drawing/2014/main" id="{0348B7DA-8E02-4880-8EE8-5BBB26F8890D}"/>
              </a:ext>
            </a:extLst>
          </p:cNvPr>
          <p:cNvSpPr>
            <a:spLocks noGrp="1"/>
          </p:cNvSpPr>
          <p:nvPr>
            <p:ph type="title"/>
          </p:nvPr>
        </p:nvSpPr>
        <p:spPr>
          <a:xfrm>
            <a:off x="630001" y="437837"/>
            <a:ext cx="8555944" cy="941796"/>
          </a:xfrm>
        </p:spPr>
        <p:txBody>
          <a:bodyPr>
            <a:normAutofit fontScale="90000"/>
          </a:bodyPr>
          <a:lstStyle/>
          <a:p>
            <a:r>
              <a:rPr lang="en-US" sz="3400" dirty="0">
                <a:solidFill>
                  <a:srgbClr val="FF0000"/>
                </a:solidFill>
              </a:rPr>
              <a:t>ESSER III </a:t>
            </a:r>
            <a:r>
              <a:rPr lang="en-US" sz="3400" dirty="0"/>
              <a:t>has multiple components; $830.5M in total allocated to Kansas </a:t>
            </a:r>
          </a:p>
        </p:txBody>
      </p:sp>
      <p:graphicFrame>
        <p:nvGraphicFramePr>
          <p:cNvPr id="65" name="Chart 64">
            <a:extLst>
              <a:ext uri="{FF2B5EF4-FFF2-40B4-BE49-F238E27FC236}">
                <a16:creationId xmlns:a16="http://schemas.microsoft.com/office/drawing/2014/main" id="{904E6C94-8271-4F87-9BBC-7094F798C9EB}"/>
              </a:ext>
            </a:extLst>
          </p:cNvPr>
          <p:cNvGraphicFramePr/>
          <p:nvPr>
            <p:custDataLst>
              <p:tags r:id="rId5"/>
            </p:custDataLst>
            <p:extLst/>
          </p:nvPr>
        </p:nvGraphicFramePr>
        <p:xfrm>
          <a:off x="1001713" y="1863725"/>
          <a:ext cx="3708400" cy="3708400"/>
        </p:xfrm>
        <a:graphic>
          <a:graphicData uri="http://schemas.openxmlformats.org/drawingml/2006/chart">
            <c:chart xmlns:c="http://schemas.openxmlformats.org/drawingml/2006/chart" xmlns:r="http://schemas.openxmlformats.org/officeDocument/2006/relationships" r:id="rId12"/>
          </a:graphicData>
        </a:graphic>
      </p:graphicFrame>
      <p:sp>
        <p:nvSpPr>
          <p:cNvPr id="33" name="Text Placeholder 3">
            <a:extLst>
              <a:ext uri="{FF2B5EF4-FFF2-40B4-BE49-F238E27FC236}">
                <a16:creationId xmlns:a16="http://schemas.microsoft.com/office/drawing/2014/main" id="{93C99125-00EE-4579-9F6D-1CB762A37D18}"/>
              </a:ext>
            </a:extLst>
          </p:cNvPr>
          <p:cNvSpPr>
            <a:spLocks noGrp="1"/>
          </p:cNvSpPr>
          <p:nvPr>
            <p:custDataLst>
              <p:tags r:id="rId6"/>
            </p:custDataLst>
          </p:nvPr>
        </p:nvSpPr>
        <p:spPr bwMode="gray">
          <a:xfrm>
            <a:off x="2478089" y="1995488"/>
            <a:ext cx="336551" cy="268288"/>
          </a:xfrm>
          <a:prstGeom prst="rect">
            <a:avLst/>
          </a:prstGeom>
          <a:solidFill>
            <a:srgbClr val="01B09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r>
              <a:rPr lang="en-US" altLang="en-US" sz="1600" dirty="0">
                <a:solidFill>
                  <a:schemeClr val="bg1"/>
                </a:solidFill>
              </a:rPr>
              <a:t>2.5</a:t>
            </a:r>
            <a:endParaRPr lang="en-US" sz="1600" dirty="0">
              <a:solidFill>
                <a:schemeClr val="bg1"/>
              </a:solidFill>
              <a:sym typeface="+mn-lt"/>
            </a:endParaRPr>
          </a:p>
        </p:txBody>
      </p:sp>
      <p:sp>
        <p:nvSpPr>
          <p:cNvPr id="38" name="Text Placeholder 3">
            <a:extLst>
              <a:ext uri="{FF2B5EF4-FFF2-40B4-BE49-F238E27FC236}">
                <a16:creationId xmlns:a16="http://schemas.microsoft.com/office/drawing/2014/main" id="{18446FA3-1E9A-4955-9F59-DB4BA96560EA}"/>
              </a:ext>
            </a:extLst>
          </p:cNvPr>
          <p:cNvSpPr>
            <a:spLocks noGrp="1"/>
          </p:cNvSpPr>
          <p:nvPr>
            <p:custDataLst>
              <p:tags r:id="rId7"/>
            </p:custDataLst>
          </p:nvPr>
        </p:nvSpPr>
        <p:spPr bwMode="gray">
          <a:xfrm>
            <a:off x="2671763" y="2532063"/>
            <a:ext cx="336551" cy="268288"/>
          </a:xfrm>
          <a:prstGeom prst="rect">
            <a:avLst/>
          </a:prstGeom>
          <a:solidFill>
            <a:srgbClr val="9A9A9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E46C8B0A-F884-4DC5-8AE1-DEF7F1B9570F}" type="datetime'''''0.''''''''''''''''5'''''''''''''''''''''''''''''''''">
              <a:rPr lang="en-US" altLang="en-US" sz="1600">
                <a:solidFill>
                  <a:schemeClr val="bg1"/>
                </a:solidFill>
              </a:rPr>
              <a:pPr/>
              <a:t>0.5</a:t>
            </a:fld>
            <a:endParaRPr lang="en-US" sz="1600" dirty="0">
              <a:solidFill>
                <a:schemeClr val="bg1"/>
              </a:solidFill>
              <a:sym typeface="+mn-lt"/>
            </a:endParaRPr>
          </a:p>
        </p:txBody>
      </p:sp>
      <p:sp>
        <p:nvSpPr>
          <p:cNvPr id="39" name="Rectangle 38">
            <a:extLst>
              <a:ext uri="{FF2B5EF4-FFF2-40B4-BE49-F238E27FC236}">
                <a16:creationId xmlns:a16="http://schemas.microsoft.com/office/drawing/2014/main" id="{AA62B273-6FC0-4834-868A-1982B8DAE53F}"/>
              </a:ext>
            </a:extLst>
          </p:cNvPr>
          <p:cNvSpPr/>
          <p:nvPr/>
        </p:nvSpPr>
        <p:spPr>
          <a:xfrm>
            <a:off x="6434507" y="2384432"/>
            <a:ext cx="5035597" cy="3139321"/>
          </a:xfrm>
          <a:prstGeom prst="rect">
            <a:avLst/>
          </a:prstGeom>
        </p:spPr>
        <p:txBody>
          <a:bodyPr wrap="square">
            <a:spAutoFit/>
          </a:bodyPr>
          <a:lstStyle/>
          <a:p>
            <a:r>
              <a:rPr lang="en-US" altLang="en-US" b="1" dirty="0">
                <a:solidFill>
                  <a:schemeClr val="accent1">
                    <a:lumMod val="75000"/>
                  </a:schemeClr>
                </a:solidFill>
              </a:rPr>
              <a:t>State Wide Training</a:t>
            </a:r>
          </a:p>
          <a:p>
            <a:r>
              <a:rPr lang="en-US" dirty="0">
                <a:solidFill>
                  <a:schemeClr val="accent1">
                    <a:lumMod val="75000"/>
                  </a:schemeClr>
                </a:solidFill>
              </a:rPr>
              <a:t>LETRS (Science of Reading)</a:t>
            </a:r>
          </a:p>
          <a:p>
            <a:r>
              <a:rPr lang="en-US" dirty="0">
                <a:solidFill>
                  <a:schemeClr val="accent1">
                    <a:lumMod val="75000"/>
                  </a:schemeClr>
                </a:solidFill>
              </a:rPr>
              <a:t>NUMBERS (Science of Math</a:t>
            </a:r>
            <a:r>
              <a:rPr lang="en-US" dirty="0" smtClean="0">
                <a:solidFill>
                  <a:schemeClr val="accent1">
                    <a:lumMod val="75000"/>
                  </a:schemeClr>
                </a:solidFill>
              </a:rPr>
              <a:t>)	    $29M	</a:t>
            </a:r>
            <a:endParaRPr lang="en-US" dirty="0">
              <a:solidFill>
                <a:schemeClr val="accent1">
                  <a:lumMod val="75000"/>
                </a:schemeClr>
              </a:solidFill>
            </a:endParaRPr>
          </a:p>
          <a:p>
            <a:r>
              <a:rPr lang="en-US" dirty="0">
                <a:solidFill>
                  <a:schemeClr val="accent1">
                    <a:lumMod val="75000"/>
                  </a:schemeClr>
                </a:solidFill>
              </a:rPr>
              <a:t>Social Emotional Training - KU</a:t>
            </a:r>
          </a:p>
          <a:p>
            <a:r>
              <a:rPr lang="en-US" dirty="0">
                <a:solidFill>
                  <a:schemeClr val="accent1">
                    <a:lumMod val="75000"/>
                  </a:schemeClr>
                </a:solidFill>
              </a:rPr>
              <a:t>Project Based Learning/Competency </a:t>
            </a:r>
          </a:p>
          <a:p>
            <a:r>
              <a:rPr lang="en-US" dirty="0">
                <a:solidFill>
                  <a:schemeClr val="accent1">
                    <a:lumMod val="75000"/>
                  </a:schemeClr>
                </a:solidFill>
              </a:rPr>
              <a:t>Learning</a:t>
            </a:r>
          </a:p>
          <a:p>
            <a:endParaRPr lang="en-US" dirty="0">
              <a:solidFill>
                <a:schemeClr val="accent1">
                  <a:lumMod val="75000"/>
                </a:schemeClr>
              </a:solidFill>
            </a:endParaRPr>
          </a:p>
          <a:p>
            <a:r>
              <a:rPr lang="en-US" b="1" dirty="0">
                <a:solidFill>
                  <a:schemeClr val="accent1">
                    <a:lumMod val="75000"/>
                  </a:schemeClr>
                </a:solidFill>
              </a:rPr>
              <a:t>Assessment Assistance</a:t>
            </a:r>
          </a:p>
          <a:p>
            <a:r>
              <a:rPr lang="en-US" dirty="0">
                <a:solidFill>
                  <a:schemeClr val="accent1">
                    <a:lumMod val="75000"/>
                  </a:schemeClr>
                </a:solidFill>
              </a:rPr>
              <a:t>Better Interim Assessments </a:t>
            </a:r>
            <a:r>
              <a:rPr lang="en-US" dirty="0" smtClean="0">
                <a:solidFill>
                  <a:schemeClr val="accent1">
                    <a:lumMod val="75000"/>
                  </a:schemeClr>
                </a:solidFill>
              </a:rPr>
              <a:t>and	      $12M</a:t>
            </a:r>
            <a:endParaRPr lang="en-US" dirty="0">
              <a:solidFill>
                <a:schemeClr val="accent1">
                  <a:lumMod val="75000"/>
                </a:schemeClr>
              </a:solidFill>
            </a:endParaRPr>
          </a:p>
          <a:p>
            <a:r>
              <a:rPr lang="en-US" dirty="0">
                <a:solidFill>
                  <a:schemeClr val="accent1">
                    <a:lumMod val="75000"/>
                  </a:schemeClr>
                </a:solidFill>
              </a:rPr>
              <a:t>Reporting through KU</a:t>
            </a:r>
          </a:p>
          <a:p>
            <a:r>
              <a:rPr lang="en-US" dirty="0" smtClean="0">
                <a:solidFill>
                  <a:schemeClr val="accent1">
                    <a:lumMod val="75000"/>
                  </a:schemeClr>
                </a:solidFill>
              </a:rPr>
              <a:t>Fastbridge</a:t>
            </a:r>
            <a:endParaRPr lang="en-US" dirty="0">
              <a:solidFill>
                <a:schemeClr val="accent1">
                  <a:lumMod val="75000"/>
                </a:schemeClr>
              </a:solidFill>
            </a:endParaRPr>
          </a:p>
        </p:txBody>
      </p:sp>
      <p:sp>
        <p:nvSpPr>
          <p:cNvPr id="41" name="Rectangle 40">
            <a:extLst>
              <a:ext uri="{FF2B5EF4-FFF2-40B4-BE49-F238E27FC236}">
                <a16:creationId xmlns:a16="http://schemas.microsoft.com/office/drawing/2014/main" id="{068F08FB-21E6-4B0B-ADF5-DDCD6CE9CB62}"/>
              </a:ext>
            </a:extLst>
          </p:cNvPr>
          <p:cNvSpPr/>
          <p:nvPr/>
        </p:nvSpPr>
        <p:spPr>
          <a:xfrm>
            <a:off x="6434511" y="1591788"/>
            <a:ext cx="3493457" cy="677108"/>
          </a:xfrm>
          <a:prstGeom prst="rect">
            <a:avLst/>
          </a:prstGeom>
        </p:spPr>
        <p:txBody>
          <a:bodyPr wrap="none">
            <a:spAutoFit/>
          </a:bodyPr>
          <a:lstStyle/>
          <a:p>
            <a:fld id="{D80ACECE-4BE9-4030-B8ED-F9BC6301D880}" type="datetime'''''''''M''i''''''nimum LEA d''''is''''t''rib''utio''''n'''''">
              <a:rPr lang="en-US" altLang="en-US" sz="2000" b="1">
                <a:solidFill>
                  <a:srgbClr val="12284C"/>
                </a:solidFill>
              </a:rPr>
              <a:pPr/>
              <a:t>Minimum LEA distribution</a:t>
            </a:fld>
            <a:endParaRPr lang="en-US" altLang="en-US" sz="2000" b="1" dirty="0">
              <a:solidFill>
                <a:srgbClr val="12284C"/>
              </a:solidFill>
            </a:endParaRPr>
          </a:p>
          <a:p>
            <a:r>
              <a:rPr lang="en-US" dirty="0">
                <a:solidFill>
                  <a:srgbClr val="12284C"/>
                </a:solidFill>
              </a:rPr>
              <a:t>Allocated through Title I formula</a:t>
            </a:r>
          </a:p>
        </p:txBody>
      </p:sp>
      <p:sp>
        <p:nvSpPr>
          <p:cNvPr id="32" name="Rectangle 31">
            <a:extLst>
              <a:ext uri="{FF2B5EF4-FFF2-40B4-BE49-F238E27FC236}">
                <a16:creationId xmlns:a16="http://schemas.microsoft.com/office/drawing/2014/main" id="{D45C28D7-2382-477F-9E81-1E5644D7401C}"/>
              </a:ext>
            </a:extLst>
          </p:cNvPr>
          <p:cNvSpPr/>
          <p:nvPr/>
        </p:nvSpPr>
        <p:spPr>
          <a:xfrm>
            <a:off x="10349556" y="1730287"/>
            <a:ext cx="1213794" cy="400110"/>
          </a:xfrm>
          <a:prstGeom prst="rect">
            <a:avLst/>
          </a:prstGeom>
        </p:spPr>
        <p:txBody>
          <a:bodyPr wrap="none">
            <a:spAutoFit/>
          </a:bodyPr>
          <a:lstStyle/>
          <a:p>
            <a:r>
              <a:rPr lang="en-US" sz="2000" dirty="0">
                <a:solidFill>
                  <a:srgbClr val="12284C"/>
                </a:solidFill>
                <a:latin typeface="+mj-lt"/>
              </a:rPr>
              <a:t>$747.5M</a:t>
            </a:r>
          </a:p>
        </p:txBody>
      </p:sp>
      <p:sp>
        <p:nvSpPr>
          <p:cNvPr id="40" name="TextBox 39">
            <a:extLst>
              <a:ext uri="{FF2B5EF4-FFF2-40B4-BE49-F238E27FC236}">
                <a16:creationId xmlns:a16="http://schemas.microsoft.com/office/drawing/2014/main" id="{AE1AE405-8FDA-4813-A880-F8508D8B7824}"/>
              </a:ext>
            </a:extLst>
          </p:cNvPr>
          <p:cNvSpPr txBox="1"/>
          <p:nvPr/>
        </p:nvSpPr>
        <p:spPr>
          <a:xfrm>
            <a:off x="2130548" y="3427413"/>
            <a:ext cx="1450731" cy="5810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12284C"/>
                </a:solidFill>
              </a:rPr>
              <a:t>ESSER III</a:t>
            </a:r>
          </a:p>
          <a:p>
            <a:pPr algn="ctr"/>
            <a:r>
              <a:rPr lang="en-US" sz="2400" b="1" dirty="0">
                <a:solidFill>
                  <a:srgbClr val="12284C"/>
                </a:solidFill>
              </a:rPr>
              <a:t>$830.5M</a:t>
            </a:r>
          </a:p>
        </p:txBody>
      </p:sp>
      <p:sp>
        <p:nvSpPr>
          <p:cNvPr id="3" name="Rectangle 2">
            <a:extLst>
              <a:ext uri="{FF2B5EF4-FFF2-40B4-BE49-F238E27FC236}">
                <a16:creationId xmlns:a16="http://schemas.microsoft.com/office/drawing/2014/main" id="{0E832D41-0D07-4FE8-8B4E-303013365D99}"/>
              </a:ext>
            </a:extLst>
          </p:cNvPr>
          <p:cNvSpPr/>
          <p:nvPr/>
        </p:nvSpPr>
        <p:spPr>
          <a:xfrm>
            <a:off x="5143501" y="1591787"/>
            <a:ext cx="1195755" cy="65212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Federally mandated</a:t>
            </a:r>
          </a:p>
        </p:txBody>
      </p:sp>
      <p:sp>
        <p:nvSpPr>
          <p:cNvPr id="37" name="Rectangle 36">
            <a:extLst>
              <a:ext uri="{FF2B5EF4-FFF2-40B4-BE49-F238E27FC236}">
                <a16:creationId xmlns:a16="http://schemas.microsoft.com/office/drawing/2014/main" id="{0E8FCA7D-2089-457E-9F3D-1DFCD5DFEC96}"/>
              </a:ext>
            </a:extLst>
          </p:cNvPr>
          <p:cNvSpPr/>
          <p:nvPr/>
        </p:nvSpPr>
        <p:spPr>
          <a:xfrm>
            <a:off x="5143501" y="2446293"/>
            <a:ext cx="1195755" cy="31194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rgbClr val="54565A"/>
              </a:solidFill>
            </a:endParaRPr>
          </a:p>
          <a:p>
            <a:pPr algn="ctr"/>
            <a:endParaRPr lang="en-US" sz="1200" b="1" dirty="0">
              <a:solidFill>
                <a:srgbClr val="54565A"/>
              </a:solidFill>
            </a:endParaRPr>
          </a:p>
          <a:p>
            <a:pPr algn="ctr"/>
            <a:endParaRPr lang="en-US" sz="1200" b="1" dirty="0">
              <a:solidFill>
                <a:srgbClr val="54565A"/>
              </a:solidFill>
            </a:endParaRPr>
          </a:p>
          <a:p>
            <a:pPr algn="ctr"/>
            <a:r>
              <a:rPr lang="en-US" sz="1200" b="1" dirty="0">
                <a:solidFill>
                  <a:srgbClr val="54565A"/>
                </a:solidFill>
              </a:rPr>
              <a:t>KSDE Learning Loss (5.0%)</a:t>
            </a:r>
          </a:p>
          <a:p>
            <a:pPr algn="ctr"/>
            <a:endParaRPr lang="en-US" sz="1200" b="1" dirty="0">
              <a:solidFill>
                <a:srgbClr val="54565A"/>
              </a:solidFill>
            </a:endParaRPr>
          </a:p>
          <a:p>
            <a:pPr algn="r"/>
            <a:endParaRPr lang="en-US" sz="1200" b="1" dirty="0">
              <a:solidFill>
                <a:srgbClr val="54565A"/>
              </a:solidFill>
            </a:endParaRPr>
          </a:p>
          <a:p>
            <a:pPr algn="r"/>
            <a:endParaRPr lang="en-US" sz="1200" b="1" dirty="0">
              <a:solidFill>
                <a:srgbClr val="54565A"/>
              </a:solidFill>
            </a:endParaRPr>
          </a:p>
        </p:txBody>
      </p:sp>
      <p:cxnSp>
        <p:nvCxnSpPr>
          <p:cNvPr id="8" name="Straight Connector 7">
            <a:extLst>
              <a:ext uri="{FF2B5EF4-FFF2-40B4-BE49-F238E27FC236}">
                <a16:creationId xmlns:a16="http://schemas.microsoft.com/office/drawing/2014/main" id="{84A61399-61CE-4773-85A5-6EA4EC137BFB}"/>
              </a:ext>
            </a:extLst>
          </p:cNvPr>
          <p:cNvCxnSpPr/>
          <p:nvPr/>
        </p:nvCxnSpPr>
        <p:spPr>
          <a:xfrm>
            <a:off x="6339255" y="1689251"/>
            <a:ext cx="0" cy="45720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E2073D-BACE-4C01-B5E1-162D6E8F9914}"/>
              </a:ext>
            </a:extLst>
          </p:cNvPr>
          <p:cNvCxnSpPr>
            <a:cxnSpLocks/>
          </p:cNvCxnSpPr>
          <p:nvPr/>
        </p:nvCxnSpPr>
        <p:spPr>
          <a:xfrm>
            <a:off x="6339255" y="2533196"/>
            <a:ext cx="0" cy="3139275"/>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13028-FAB0-4C9B-81B8-6CA12C087075}"/>
              </a:ext>
            </a:extLst>
          </p:cNvPr>
          <p:cNvCxnSpPr/>
          <p:nvPr/>
        </p:nvCxnSpPr>
        <p:spPr>
          <a:xfrm>
            <a:off x="4973637" y="2357541"/>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2EE09DE-B371-4C45-8321-AA9C67A1D6BF}"/>
              </a:ext>
            </a:extLst>
          </p:cNvPr>
          <p:cNvGrpSpPr>
            <a:grpSpLocks noChangeAspect="1"/>
          </p:cNvGrpSpPr>
          <p:nvPr/>
        </p:nvGrpSpPr>
        <p:grpSpPr>
          <a:xfrm>
            <a:off x="11654401" y="1764395"/>
            <a:ext cx="306911" cy="306911"/>
            <a:chOff x="982662" y="3463925"/>
            <a:chExt cx="269875" cy="269875"/>
          </a:xfrm>
        </p:grpSpPr>
        <p:sp>
          <p:nvSpPr>
            <p:cNvPr id="42" name="Oval 14">
              <a:extLst>
                <a:ext uri="{FF2B5EF4-FFF2-40B4-BE49-F238E27FC236}">
                  <a16:creationId xmlns:a16="http://schemas.microsoft.com/office/drawing/2014/main" id="{6EB50411-A951-431C-A1A0-AE947A0657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Freeform 15">
              <a:extLst>
                <a:ext uri="{FF2B5EF4-FFF2-40B4-BE49-F238E27FC236}">
                  <a16:creationId xmlns:a16="http://schemas.microsoft.com/office/drawing/2014/main" id="{9F730B50-1E99-45D7-BC4E-CD010EC4B131}"/>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4" name="Group 43">
            <a:extLst>
              <a:ext uri="{FF2B5EF4-FFF2-40B4-BE49-F238E27FC236}">
                <a16:creationId xmlns:a16="http://schemas.microsoft.com/office/drawing/2014/main" id="{A4A8A2DE-C0BA-46A8-B657-09AD2CE08E5D}"/>
              </a:ext>
            </a:extLst>
          </p:cNvPr>
          <p:cNvGrpSpPr>
            <a:grpSpLocks noChangeAspect="1"/>
          </p:cNvGrpSpPr>
          <p:nvPr/>
        </p:nvGrpSpPr>
        <p:grpSpPr>
          <a:xfrm>
            <a:off x="11654401" y="2849122"/>
            <a:ext cx="306911" cy="306911"/>
            <a:chOff x="982662" y="3463925"/>
            <a:chExt cx="269875" cy="269875"/>
          </a:xfrm>
        </p:grpSpPr>
        <p:sp>
          <p:nvSpPr>
            <p:cNvPr id="45" name="Oval 14">
              <a:extLst>
                <a:ext uri="{FF2B5EF4-FFF2-40B4-BE49-F238E27FC236}">
                  <a16:creationId xmlns:a16="http://schemas.microsoft.com/office/drawing/2014/main" id="{E837CB97-4CC8-4294-8441-F979EEDCDD8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15">
              <a:extLst>
                <a:ext uri="{FF2B5EF4-FFF2-40B4-BE49-F238E27FC236}">
                  <a16:creationId xmlns:a16="http://schemas.microsoft.com/office/drawing/2014/main" id="{638822C8-4212-426E-99E5-3D0901C2BBEA}"/>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3" name="Group 52">
            <a:extLst>
              <a:ext uri="{FF2B5EF4-FFF2-40B4-BE49-F238E27FC236}">
                <a16:creationId xmlns:a16="http://schemas.microsoft.com/office/drawing/2014/main" id="{E346DE15-AAE8-4DAD-A327-EF9D3B107EDB}"/>
              </a:ext>
            </a:extLst>
          </p:cNvPr>
          <p:cNvGrpSpPr>
            <a:grpSpLocks noChangeAspect="1"/>
          </p:cNvGrpSpPr>
          <p:nvPr/>
        </p:nvGrpSpPr>
        <p:grpSpPr>
          <a:xfrm>
            <a:off x="9177543" y="949378"/>
            <a:ext cx="306911" cy="306911"/>
            <a:chOff x="982662" y="3463925"/>
            <a:chExt cx="269875" cy="269875"/>
          </a:xfrm>
        </p:grpSpPr>
        <p:sp>
          <p:nvSpPr>
            <p:cNvPr id="54" name="Oval 14">
              <a:extLst>
                <a:ext uri="{FF2B5EF4-FFF2-40B4-BE49-F238E27FC236}">
                  <a16:creationId xmlns:a16="http://schemas.microsoft.com/office/drawing/2014/main" id="{B7CA219D-F244-42A5-A30D-2ABFA24AEF2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5" name="Freeform 15">
              <a:extLst>
                <a:ext uri="{FF2B5EF4-FFF2-40B4-BE49-F238E27FC236}">
                  <a16:creationId xmlns:a16="http://schemas.microsoft.com/office/drawing/2014/main" id="{60173DCF-063D-47A9-9396-615C2132BDD0}"/>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 name="TextBox 3">
            <a:extLst>
              <a:ext uri="{FF2B5EF4-FFF2-40B4-BE49-F238E27FC236}">
                <a16:creationId xmlns:a16="http://schemas.microsoft.com/office/drawing/2014/main" id="{50AC7B7F-6D47-44FC-8F4E-46FC2CA7AF66}"/>
              </a:ext>
            </a:extLst>
          </p:cNvPr>
          <p:cNvSpPr txBox="1"/>
          <p:nvPr/>
        </p:nvSpPr>
        <p:spPr>
          <a:xfrm>
            <a:off x="9470211" y="903904"/>
            <a:ext cx="2595295" cy="39785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rgbClr val="12284C"/>
                </a:solidFill>
              </a:rPr>
              <a:t>Multiple funding streams (where applicable) included in single consolidated application for each LEA (286 in total)</a:t>
            </a:r>
          </a:p>
        </p:txBody>
      </p:sp>
      <p:grpSp>
        <p:nvGrpSpPr>
          <p:cNvPr id="56" name="Group 55">
            <a:extLst>
              <a:ext uri="{FF2B5EF4-FFF2-40B4-BE49-F238E27FC236}">
                <a16:creationId xmlns:a16="http://schemas.microsoft.com/office/drawing/2014/main" id="{F4A667F5-38C0-D242-BDF3-5E46525EED5D}"/>
              </a:ext>
            </a:extLst>
          </p:cNvPr>
          <p:cNvGrpSpPr>
            <a:grpSpLocks noChangeAspect="1"/>
          </p:cNvGrpSpPr>
          <p:nvPr/>
        </p:nvGrpSpPr>
        <p:grpSpPr>
          <a:xfrm>
            <a:off x="11654401" y="5014090"/>
            <a:ext cx="306911" cy="306911"/>
            <a:chOff x="982662" y="3463925"/>
            <a:chExt cx="269875" cy="269875"/>
          </a:xfrm>
        </p:grpSpPr>
        <p:sp>
          <p:nvSpPr>
            <p:cNvPr id="57" name="Oval 14">
              <a:extLst>
                <a:ext uri="{FF2B5EF4-FFF2-40B4-BE49-F238E27FC236}">
                  <a16:creationId xmlns:a16="http://schemas.microsoft.com/office/drawing/2014/main" id="{6070B02A-F3AB-8B44-B4B5-A93538257900}"/>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8" name="Freeform 15">
              <a:extLst>
                <a:ext uri="{FF2B5EF4-FFF2-40B4-BE49-F238E27FC236}">
                  <a16:creationId xmlns:a16="http://schemas.microsoft.com/office/drawing/2014/main" id="{48E7F7D9-87DD-BA4B-ADAF-5390AB247883}"/>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7" name="TextBox 6">
            <a:extLst>
              <a:ext uri="{FF2B5EF4-FFF2-40B4-BE49-F238E27FC236}">
                <a16:creationId xmlns:a16="http://schemas.microsoft.com/office/drawing/2014/main" id="{2C091969-D0BB-F040-B83C-763C99C71697}"/>
              </a:ext>
            </a:extLst>
          </p:cNvPr>
          <p:cNvSpPr txBox="1"/>
          <p:nvPr/>
        </p:nvSpPr>
        <p:spPr>
          <a:xfrm rot="19601376">
            <a:off x="3235086" y="2610646"/>
            <a:ext cx="5393420" cy="8350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500" dirty="0" smtClean="0">
                <a:solidFill>
                  <a:schemeClr val="accent5">
                    <a:alpha val="15000"/>
                  </a:schemeClr>
                </a:solidFill>
              </a:rPr>
              <a:t>DRAFT</a:t>
            </a:r>
            <a:endParaRPr lang="en-US" sz="12500" dirty="0">
              <a:solidFill>
                <a:schemeClr val="accent5">
                  <a:alpha val="15000"/>
                </a:schemeClr>
              </a:solidFill>
            </a:endParaRPr>
          </a:p>
        </p:txBody>
      </p:sp>
    </p:spTree>
    <p:extLst>
      <p:ext uri="{BB962C8B-B14F-4D97-AF65-F5344CB8AC3E}">
        <p14:creationId xmlns:p14="http://schemas.microsoft.com/office/powerpoint/2010/main" val="162134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97" name="think-cell Slide" r:id="rId10" imgW="286" imgH="286" progId="TCLayout.ActiveDocument.1">
                  <p:embed/>
                </p:oleObj>
              </mc:Choice>
              <mc:Fallback>
                <p:oleObj name="think-cell Slide" r:id="rId10" imgW="286" imgH="286" progId="TCLayout.ActiveDocument.1">
                  <p:embed/>
                  <p:pic>
                    <p:nvPicPr>
                      <p:cNvPr id="2" name="Object 1" hidden="1"/>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59CF42-E090-4528-81B5-26082596BF68}"/>
              </a:ext>
            </a:extLst>
          </p:cNvPr>
          <p:cNvSpPr/>
          <p:nvPr>
            <p:custDataLst>
              <p:tags r:id="rId3"/>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9" name="Rectangle 8">
            <a:extLst>
              <a:ext uri="{FF2B5EF4-FFF2-40B4-BE49-F238E27FC236}">
                <a16:creationId xmlns:a16="http://schemas.microsoft.com/office/drawing/2014/main" id="{616F17F0-59A7-4DCF-870D-26CE98185D2E}"/>
              </a:ext>
            </a:extLst>
          </p:cNvPr>
          <p:cNvSpPr/>
          <p:nvPr/>
        </p:nvSpPr>
        <p:spPr>
          <a:xfrm>
            <a:off x="9106697" y="677923"/>
            <a:ext cx="2854615" cy="849820"/>
          </a:xfrm>
          <a:prstGeom prst="rect">
            <a:avLst/>
          </a:prstGeom>
          <a:noFill/>
          <a:ln w="952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rgbClr val="12284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4"/>
            </p:custDataLst>
          </p:nvPr>
        </p:nvSpPr>
        <p:spPr>
          <a:xfrm>
            <a:off x="1" y="1"/>
            <a:ext cx="158751" cy="158751"/>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Open Sans Semibold" panose="020B0706030804020204" pitchFamily="34" charset="0"/>
              <a:ea typeface="+mj-ea"/>
              <a:cs typeface="+mj-cs"/>
              <a:sym typeface="Open Sans Semibold" panose="020B0706030804020204" pitchFamily="34" charset="0"/>
            </a:endParaRPr>
          </a:p>
        </p:txBody>
      </p:sp>
      <p:sp>
        <p:nvSpPr>
          <p:cNvPr id="5" name="Title 4">
            <a:extLst>
              <a:ext uri="{FF2B5EF4-FFF2-40B4-BE49-F238E27FC236}">
                <a16:creationId xmlns:a16="http://schemas.microsoft.com/office/drawing/2014/main" id="{0348B7DA-8E02-4880-8EE8-5BBB26F8890D}"/>
              </a:ext>
            </a:extLst>
          </p:cNvPr>
          <p:cNvSpPr>
            <a:spLocks noGrp="1"/>
          </p:cNvSpPr>
          <p:nvPr>
            <p:ph type="title"/>
          </p:nvPr>
        </p:nvSpPr>
        <p:spPr>
          <a:xfrm>
            <a:off x="630001" y="437837"/>
            <a:ext cx="8555944" cy="941796"/>
          </a:xfrm>
        </p:spPr>
        <p:txBody>
          <a:bodyPr>
            <a:normAutofit fontScale="90000"/>
          </a:bodyPr>
          <a:lstStyle/>
          <a:p>
            <a:r>
              <a:rPr lang="en-US" sz="3400" dirty="0">
                <a:solidFill>
                  <a:srgbClr val="FF0000"/>
                </a:solidFill>
              </a:rPr>
              <a:t>ESSER III </a:t>
            </a:r>
            <a:r>
              <a:rPr lang="en-US" sz="3400" dirty="0"/>
              <a:t>has multiple components; $830.5M in total allocated to Kansas </a:t>
            </a:r>
          </a:p>
        </p:txBody>
      </p:sp>
      <p:graphicFrame>
        <p:nvGraphicFramePr>
          <p:cNvPr id="65" name="Chart 64">
            <a:extLst>
              <a:ext uri="{FF2B5EF4-FFF2-40B4-BE49-F238E27FC236}">
                <a16:creationId xmlns:a16="http://schemas.microsoft.com/office/drawing/2014/main" id="{904E6C94-8271-4F87-9BBC-7094F798C9EB}"/>
              </a:ext>
            </a:extLst>
          </p:cNvPr>
          <p:cNvGraphicFramePr/>
          <p:nvPr>
            <p:custDataLst>
              <p:tags r:id="rId5"/>
            </p:custDataLst>
          </p:nvPr>
        </p:nvGraphicFramePr>
        <p:xfrm>
          <a:off x="1001713" y="1863725"/>
          <a:ext cx="3708400" cy="3708400"/>
        </p:xfrm>
        <a:graphic>
          <a:graphicData uri="http://schemas.openxmlformats.org/drawingml/2006/chart">
            <c:chart xmlns:c="http://schemas.openxmlformats.org/drawingml/2006/chart" xmlns:r="http://schemas.openxmlformats.org/officeDocument/2006/relationships" r:id="rId12"/>
          </a:graphicData>
        </a:graphic>
      </p:graphicFrame>
      <p:sp>
        <p:nvSpPr>
          <p:cNvPr id="33" name="Text Placeholder 3">
            <a:extLst>
              <a:ext uri="{FF2B5EF4-FFF2-40B4-BE49-F238E27FC236}">
                <a16:creationId xmlns:a16="http://schemas.microsoft.com/office/drawing/2014/main" id="{93C99125-00EE-4579-9F6D-1CB762A37D18}"/>
              </a:ext>
            </a:extLst>
          </p:cNvPr>
          <p:cNvSpPr>
            <a:spLocks noGrp="1"/>
          </p:cNvSpPr>
          <p:nvPr>
            <p:custDataLst>
              <p:tags r:id="rId6"/>
            </p:custDataLst>
          </p:nvPr>
        </p:nvSpPr>
        <p:spPr bwMode="gray">
          <a:xfrm>
            <a:off x="2478089" y="1995488"/>
            <a:ext cx="336551" cy="268288"/>
          </a:xfrm>
          <a:prstGeom prst="rect">
            <a:avLst/>
          </a:prstGeom>
          <a:solidFill>
            <a:srgbClr val="01B09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r>
              <a:rPr lang="en-US" altLang="en-US" sz="1600" dirty="0">
                <a:solidFill>
                  <a:schemeClr val="bg1"/>
                </a:solidFill>
              </a:rPr>
              <a:t>2.5</a:t>
            </a:r>
            <a:endParaRPr lang="en-US" sz="1600" dirty="0">
              <a:solidFill>
                <a:schemeClr val="bg1"/>
              </a:solidFill>
              <a:sym typeface="+mn-lt"/>
            </a:endParaRPr>
          </a:p>
        </p:txBody>
      </p:sp>
      <p:sp>
        <p:nvSpPr>
          <p:cNvPr id="38" name="Text Placeholder 3">
            <a:extLst>
              <a:ext uri="{FF2B5EF4-FFF2-40B4-BE49-F238E27FC236}">
                <a16:creationId xmlns:a16="http://schemas.microsoft.com/office/drawing/2014/main" id="{18446FA3-1E9A-4955-9F59-DB4BA96560EA}"/>
              </a:ext>
            </a:extLst>
          </p:cNvPr>
          <p:cNvSpPr>
            <a:spLocks noGrp="1"/>
          </p:cNvSpPr>
          <p:nvPr>
            <p:custDataLst>
              <p:tags r:id="rId7"/>
            </p:custDataLst>
          </p:nvPr>
        </p:nvSpPr>
        <p:spPr bwMode="gray">
          <a:xfrm>
            <a:off x="2671763" y="2532063"/>
            <a:ext cx="336551" cy="268288"/>
          </a:xfrm>
          <a:prstGeom prst="rect">
            <a:avLst/>
          </a:prstGeom>
          <a:solidFill>
            <a:srgbClr val="9A9A9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a:lstStyle>
          <a:p>
            <a:pPr algn="ctr">
              <a:spcBef>
                <a:spcPct val="0"/>
              </a:spcBef>
              <a:spcAft>
                <a:spcPct val="0"/>
              </a:spcAft>
            </a:pPr>
            <a:fld id="{E46C8B0A-F884-4DC5-8AE1-DEF7F1B9570F}" type="datetime'''''0.''''''''''''''''5'''''''''''''''''''''''''''''''''">
              <a:rPr lang="en-US" altLang="en-US" sz="1600">
                <a:solidFill>
                  <a:schemeClr val="bg1"/>
                </a:solidFill>
              </a:rPr>
              <a:pPr/>
              <a:t>0.5</a:t>
            </a:fld>
            <a:endParaRPr lang="en-US" sz="1600" dirty="0">
              <a:solidFill>
                <a:schemeClr val="bg1"/>
              </a:solidFill>
              <a:sym typeface="+mn-lt"/>
            </a:endParaRPr>
          </a:p>
        </p:txBody>
      </p:sp>
      <p:sp>
        <p:nvSpPr>
          <p:cNvPr id="39" name="Rectangle 38">
            <a:extLst>
              <a:ext uri="{FF2B5EF4-FFF2-40B4-BE49-F238E27FC236}">
                <a16:creationId xmlns:a16="http://schemas.microsoft.com/office/drawing/2014/main" id="{AA62B273-6FC0-4834-868A-1982B8DAE53F}"/>
              </a:ext>
            </a:extLst>
          </p:cNvPr>
          <p:cNvSpPr/>
          <p:nvPr/>
        </p:nvSpPr>
        <p:spPr>
          <a:xfrm>
            <a:off x="6434510" y="2384431"/>
            <a:ext cx="5082349" cy="3785652"/>
          </a:xfrm>
          <a:prstGeom prst="rect">
            <a:avLst/>
          </a:prstGeom>
        </p:spPr>
        <p:txBody>
          <a:bodyPr wrap="square">
            <a:spAutoFit/>
          </a:bodyPr>
          <a:lstStyle/>
          <a:p>
            <a:r>
              <a:rPr lang="en-US" altLang="en-US" sz="1600" b="1" dirty="0">
                <a:solidFill>
                  <a:schemeClr val="accent1">
                    <a:lumMod val="75000"/>
                  </a:schemeClr>
                </a:solidFill>
              </a:rPr>
              <a:t>Community Based Programing</a:t>
            </a:r>
          </a:p>
          <a:p>
            <a:r>
              <a:rPr lang="en-US" sz="1600" dirty="0">
                <a:solidFill>
                  <a:schemeClr val="accent1">
                    <a:lumMod val="75000"/>
                  </a:schemeClr>
                </a:solidFill>
              </a:rPr>
              <a:t>Boys and Girls Clubs</a:t>
            </a:r>
          </a:p>
          <a:p>
            <a:r>
              <a:rPr lang="en-US" sz="1600" dirty="0">
                <a:solidFill>
                  <a:schemeClr val="accent1">
                    <a:lumMod val="75000"/>
                  </a:schemeClr>
                </a:solidFill>
              </a:rPr>
              <a:t>YMCA</a:t>
            </a:r>
          </a:p>
          <a:p>
            <a:r>
              <a:rPr lang="en-US" sz="1600" dirty="0">
                <a:solidFill>
                  <a:schemeClr val="accent1">
                    <a:lumMod val="75000"/>
                  </a:schemeClr>
                </a:solidFill>
              </a:rPr>
              <a:t>Libraries</a:t>
            </a:r>
          </a:p>
          <a:p>
            <a:r>
              <a:rPr lang="en-US" sz="1600" dirty="0">
                <a:solidFill>
                  <a:schemeClr val="accent1">
                    <a:lumMod val="75000"/>
                  </a:schemeClr>
                </a:solidFill>
              </a:rPr>
              <a:t>Rec Commissions</a:t>
            </a:r>
          </a:p>
          <a:p>
            <a:r>
              <a:rPr lang="en-US" sz="1600" dirty="0">
                <a:solidFill>
                  <a:schemeClr val="accent1">
                    <a:lumMod val="75000"/>
                  </a:schemeClr>
                </a:solidFill>
              </a:rPr>
              <a:t>4-H Programs</a:t>
            </a:r>
          </a:p>
          <a:p>
            <a:endParaRPr lang="en-US" sz="1600" dirty="0">
              <a:solidFill>
                <a:schemeClr val="accent1">
                  <a:lumMod val="75000"/>
                </a:schemeClr>
              </a:solidFill>
            </a:endParaRPr>
          </a:p>
          <a:p>
            <a:r>
              <a:rPr lang="en-US" sz="1600" b="1" dirty="0">
                <a:solidFill>
                  <a:schemeClr val="accent1">
                    <a:lumMod val="75000"/>
                  </a:schemeClr>
                </a:solidFill>
              </a:rPr>
              <a:t>State Museums and </a:t>
            </a:r>
            <a:r>
              <a:rPr lang="en-US" sz="1600" b="1" dirty="0" smtClean="0">
                <a:solidFill>
                  <a:schemeClr val="accent1">
                    <a:lumMod val="75000"/>
                  </a:schemeClr>
                </a:solidFill>
              </a:rPr>
              <a:t>Experiences	     $8M</a:t>
            </a:r>
            <a:endParaRPr lang="en-US" sz="1600" b="1" dirty="0">
              <a:solidFill>
                <a:schemeClr val="accent1">
                  <a:lumMod val="75000"/>
                </a:schemeClr>
              </a:solidFill>
            </a:endParaRPr>
          </a:p>
          <a:p>
            <a:r>
              <a:rPr lang="en-US" sz="1600" dirty="0">
                <a:solidFill>
                  <a:schemeClr val="accent1">
                    <a:lumMod val="75000"/>
                  </a:schemeClr>
                </a:solidFill>
              </a:rPr>
              <a:t>Provide free summer activities for </a:t>
            </a:r>
          </a:p>
          <a:p>
            <a:r>
              <a:rPr lang="en-US" sz="1600" dirty="0">
                <a:solidFill>
                  <a:schemeClr val="accent1">
                    <a:lumMod val="75000"/>
                  </a:schemeClr>
                </a:solidFill>
              </a:rPr>
              <a:t>students</a:t>
            </a:r>
          </a:p>
          <a:p>
            <a:endParaRPr lang="en-US" sz="1600" dirty="0">
              <a:solidFill>
                <a:schemeClr val="accent1">
                  <a:lumMod val="75000"/>
                </a:schemeClr>
              </a:solidFill>
            </a:endParaRPr>
          </a:p>
          <a:p>
            <a:r>
              <a:rPr lang="en-US" sz="1600" b="1" dirty="0">
                <a:solidFill>
                  <a:schemeClr val="accent1">
                    <a:lumMod val="75000"/>
                  </a:schemeClr>
                </a:solidFill>
              </a:rPr>
              <a:t>Fund 21</a:t>
            </a:r>
            <a:r>
              <a:rPr lang="en-US" sz="1600" b="1" baseline="30000" dirty="0">
                <a:solidFill>
                  <a:schemeClr val="accent1">
                    <a:lumMod val="75000"/>
                  </a:schemeClr>
                </a:solidFill>
              </a:rPr>
              <a:t>st</a:t>
            </a:r>
            <a:r>
              <a:rPr lang="en-US" sz="1600" b="1" dirty="0">
                <a:solidFill>
                  <a:schemeClr val="accent1">
                    <a:lumMod val="75000"/>
                  </a:schemeClr>
                </a:solidFill>
              </a:rPr>
              <a:t> Learning Centers</a:t>
            </a:r>
          </a:p>
          <a:p>
            <a:r>
              <a:rPr lang="en-US" sz="1600" dirty="0">
                <a:solidFill>
                  <a:schemeClr val="accent1">
                    <a:lumMod val="75000"/>
                  </a:schemeClr>
                </a:solidFill>
              </a:rPr>
              <a:t>These are grant funded and not all</a:t>
            </a:r>
          </a:p>
          <a:p>
            <a:r>
              <a:rPr lang="en-US" sz="1600" dirty="0">
                <a:solidFill>
                  <a:schemeClr val="accent1">
                    <a:lumMod val="75000"/>
                  </a:schemeClr>
                </a:solidFill>
              </a:rPr>
              <a:t>were funded. This would fund some of </a:t>
            </a:r>
          </a:p>
          <a:p>
            <a:r>
              <a:rPr lang="en-US" sz="1600" dirty="0">
                <a:solidFill>
                  <a:schemeClr val="accent1">
                    <a:lumMod val="75000"/>
                  </a:schemeClr>
                </a:solidFill>
              </a:rPr>
              <a:t>the remainder of the summer programs</a:t>
            </a:r>
          </a:p>
        </p:txBody>
      </p:sp>
      <p:sp>
        <p:nvSpPr>
          <p:cNvPr id="41" name="Rectangle 40">
            <a:extLst>
              <a:ext uri="{FF2B5EF4-FFF2-40B4-BE49-F238E27FC236}">
                <a16:creationId xmlns:a16="http://schemas.microsoft.com/office/drawing/2014/main" id="{068F08FB-21E6-4B0B-ADF5-DDCD6CE9CB62}"/>
              </a:ext>
            </a:extLst>
          </p:cNvPr>
          <p:cNvSpPr/>
          <p:nvPr/>
        </p:nvSpPr>
        <p:spPr>
          <a:xfrm>
            <a:off x="6434511" y="1591788"/>
            <a:ext cx="3493457" cy="677108"/>
          </a:xfrm>
          <a:prstGeom prst="rect">
            <a:avLst/>
          </a:prstGeom>
        </p:spPr>
        <p:txBody>
          <a:bodyPr wrap="none">
            <a:spAutoFit/>
          </a:bodyPr>
          <a:lstStyle/>
          <a:p>
            <a:fld id="{D80ACECE-4BE9-4030-B8ED-F9BC6301D880}" type="datetime'''''''''M''i''''''nimum LEA d''''is''''t''rib''utio''''n'''''">
              <a:rPr lang="en-US" altLang="en-US" sz="2000" b="1">
                <a:solidFill>
                  <a:srgbClr val="12284C"/>
                </a:solidFill>
              </a:rPr>
              <a:pPr/>
              <a:t>Minimum LEA distribution</a:t>
            </a:fld>
            <a:endParaRPr lang="en-US" altLang="en-US" sz="2000" b="1" dirty="0">
              <a:solidFill>
                <a:srgbClr val="12284C"/>
              </a:solidFill>
            </a:endParaRPr>
          </a:p>
          <a:p>
            <a:r>
              <a:rPr lang="en-US" dirty="0">
                <a:solidFill>
                  <a:srgbClr val="12284C"/>
                </a:solidFill>
              </a:rPr>
              <a:t>Allocated through Title I formula</a:t>
            </a:r>
          </a:p>
        </p:txBody>
      </p:sp>
      <p:sp>
        <p:nvSpPr>
          <p:cNvPr id="32" name="Rectangle 31">
            <a:extLst>
              <a:ext uri="{FF2B5EF4-FFF2-40B4-BE49-F238E27FC236}">
                <a16:creationId xmlns:a16="http://schemas.microsoft.com/office/drawing/2014/main" id="{D45C28D7-2382-477F-9E81-1E5644D7401C}"/>
              </a:ext>
            </a:extLst>
          </p:cNvPr>
          <p:cNvSpPr/>
          <p:nvPr/>
        </p:nvSpPr>
        <p:spPr>
          <a:xfrm>
            <a:off x="10349556" y="1730287"/>
            <a:ext cx="1213794" cy="400110"/>
          </a:xfrm>
          <a:prstGeom prst="rect">
            <a:avLst/>
          </a:prstGeom>
        </p:spPr>
        <p:txBody>
          <a:bodyPr wrap="none">
            <a:spAutoFit/>
          </a:bodyPr>
          <a:lstStyle/>
          <a:p>
            <a:r>
              <a:rPr lang="en-US" sz="2000" dirty="0">
                <a:solidFill>
                  <a:srgbClr val="12284C"/>
                </a:solidFill>
                <a:latin typeface="+mj-lt"/>
              </a:rPr>
              <a:t>$747.5M</a:t>
            </a:r>
          </a:p>
        </p:txBody>
      </p:sp>
      <p:sp>
        <p:nvSpPr>
          <p:cNvPr id="40" name="TextBox 39">
            <a:extLst>
              <a:ext uri="{FF2B5EF4-FFF2-40B4-BE49-F238E27FC236}">
                <a16:creationId xmlns:a16="http://schemas.microsoft.com/office/drawing/2014/main" id="{AE1AE405-8FDA-4813-A880-F8508D8B7824}"/>
              </a:ext>
            </a:extLst>
          </p:cNvPr>
          <p:cNvSpPr txBox="1"/>
          <p:nvPr/>
        </p:nvSpPr>
        <p:spPr>
          <a:xfrm>
            <a:off x="2130548" y="3427413"/>
            <a:ext cx="1450731" cy="5810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12284C"/>
                </a:solidFill>
              </a:rPr>
              <a:t>ESSER III</a:t>
            </a:r>
          </a:p>
          <a:p>
            <a:pPr algn="ctr"/>
            <a:r>
              <a:rPr lang="en-US" sz="2400" b="1" dirty="0">
                <a:solidFill>
                  <a:srgbClr val="12284C"/>
                </a:solidFill>
              </a:rPr>
              <a:t>$830.5M</a:t>
            </a:r>
          </a:p>
        </p:txBody>
      </p:sp>
      <p:sp>
        <p:nvSpPr>
          <p:cNvPr id="3" name="Rectangle 2">
            <a:extLst>
              <a:ext uri="{FF2B5EF4-FFF2-40B4-BE49-F238E27FC236}">
                <a16:creationId xmlns:a16="http://schemas.microsoft.com/office/drawing/2014/main" id="{0E832D41-0D07-4FE8-8B4E-303013365D99}"/>
              </a:ext>
            </a:extLst>
          </p:cNvPr>
          <p:cNvSpPr/>
          <p:nvPr/>
        </p:nvSpPr>
        <p:spPr>
          <a:xfrm>
            <a:off x="5143501" y="1591787"/>
            <a:ext cx="1195755" cy="65212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b="1" dirty="0">
                <a:solidFill>
                  <a:srgbClr val="54565A"/>
                </a:solidFill>
              </a:rPr>
              <a:t>Federally mandated</a:t>
            </a:r>
          </a:p>
        </p:txBody>
      </p:sp>
      <p:sp>
        <p:nvSpPr>
          <p:cNvPr id="37" name="Rectangle 36">
            <a:extLst>
              <a:ext uri="{FF2B5EF4-FFF2-40B4-BE49-F238E27FC236}">
                <a16:creationId xmlns:a16="http://schemas.microsoft.com/office/drawing/2014/main" id="{0E8FCA7D-2089-457E-9F3D-1DFCD5DFEC96}"/>
              </a:ext>
            </a:extLst>
          </p:cNvPr>
          <p:cNvSpPr/>
          <p:nvPr/>
        </p:nvSpPr>
        <p:spPr>
          <a:xfrm>
            <a:off x="5143501" y="2446293"/>
            <a:ext cx="1195755" cy="31194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12284C"/>
                </a:solidFill>
              </a14:hiddenFill>
            </a:ex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rgbClr val="54565A"/>
              </a:solidFill>
            </a:endParaRPr>
          </a:p>
          <a:p>
            <a:pPr algn="ctr"/>
            <a:endParaRPr lang="en-US" sz="1200" b="1" dirty="0">
              <a:solidFill>
                <a:srgbClr val="54565A"/>
              </a:solidFill>
            </a:endParaRPr>
          </a:p>
          <a:p>
            <a:pPr algn="ctr"/>
            <a:endParaRPr lang="en-US" sz="1200" b="1" dirty="0">
              <a:solidFill>
                <a:srgbClr val="54565A"/>
              </a:solidFill>
            </a:endParaRPr>
          </a:p>
          <a:p>
            <a:pPr algn="ctr"/>
            <a:r>
              <a:rPr lang="en-US" sz="1200" b="1" dirty="0">
                <a:solidFill>
                  <a:srgbClr val="54565A"/>
                </a:solidFill>
              </a:rPr>
              <a:t>KSDE Summer Enrichment (1%)</a:t>
            </a:r>
          </a:p>
          <a:p>
            <a:pPr algn="ctr"/>
            <a:endParaRPr lang="en-US" sz="1200" b="1" dirty="0">
              <a:solidFill>
                <a:srgbClr val="54565A"/>
              </a:solidFill>
            </a:endParaRPr>
          </a:p>
          <a:p>
            <a:pPr algn="r"/>
            <a:endParaRPr lang="en-US" sz="1200" b="1" dirty="0">
              <a:solidFill>
                <a:srgbClr val="54565A"/>
              </a:solidFill>
            </a:endParaRPr>
          </a:p>
          <a:p>
            <a:pPr algn="r"/>
            <a:endParaRPr lang="en-US" sz="1200" b="1" dirty="0">
              <a:solidFill>
                <a:srgbClr val="54565A"/>
              </a:solidFill>
            </a:endParaRPr>
          </a:p>
        </p:txBody>
      </p:sp>
      <p:cxnSp>
        <p:nvCxnSpPr>
          <p:cNvPr id="8" name="Straight Connector 7">
            <a:extLst>
              <a:ext uri="{FF2B5EF4-FFF2-40B4-BE49-F238E27FC236}">
                <a16:creationId xmlns:a16="http://schemas.microsoft.com/office/drawing/2014/main" id="{84A61399-61CE-4773-85A5-6EA4EC137BFB}"/>
              </a:ext>
            </a:extLst>
          </p:cNvPr>
          <p:cNvCxnSpPr/>
          <p:nvPr/>
        </p:nvCxnSpPr>
        <p:spPr>
          <a:xfrm>
            <a:off x="6339255" y="1689251"/>
            <a:ext cx="0" cy="45720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E2073D-BACE-4C01-B5E1-162D6E8F9914}"/>
              </a:ext>
            </a:extLst>
          </p:cNvPr>
          <p:cNvCxnSpPr>
            <a:cxnSpLocks/>
          </p:cNvCxnSpPr>
          <p:nvPr/>
        </p:nvCxnSpPr>
        <p:spPr>
          <a:xfrm>
            <a:off x="6339255" y="2533196"/>
            <a:ext cx="0" cy="3708117"/>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013028-FAB0-4C9B-81B8-6CA12C087075}"/>
              </a:ext>
            </a:extLst>
          </p:cNvPr>
          <p:cNvCxnSpPr/>
          <p:nvPr/>
        </p:nvCxnSpPr>
        <p:spPr>
          <a:xfrm>
            <a:off x="4973637" y="2357541"/>
            <a:ext cx="6588363" cy="0"/>
          </a:xfrm>
          <a:prstGeom prst="line">
            <a:avLst/>
          </a:prstGeom>
          <a:ln w="9525" cap="rnd" cmpd="sng" algn="ctr">
            <a:solidFill>
              <a:srgbClr val="D4D5D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2EE09DE-B371-4C45-8321-AA9C67A1D6BF}"/>
              </a:ext>
            </a:extLst>
          </p:cNvPr>
          <p:cNvGrpSpPr>
            <a:grpSpLocks noChangeAspect="1"/>
          </p:cNvGrpSpPr>
          <p:nvPr/>
        </p:nvGrpSpPr>
        <p:grpSpPr>
          <a:xfrm>
            <a:off x="11654401" y="1764395"/>
            <a:ext cx="306911" cy="306911"/>
            <a:chOff x="982662" y="3463925"/>
            <a:chExt cx="269875" cy="269875"/>
          </a:xfrm>
        </p:grpSpPr>
        <p:sp>
          <p:nvSpPr>
            <p:cNvPr id="42" name="Oval 14">
              <a:extLst>
                <a:ext uri="{FF2B5EF4-FFF2-40B4-BE49-F238E27FC236}">
                  <a16:creationId xmlns:a16="http://schemas.microsoft.com/office/drawing/2014/main" id="{6EB50411-A951-431C-A1A0-AE947A065701}"/>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3" name="Freeform 15">
              <a:extLst>
                <a:ext uri="{FF2B5EF4-FFF2-40B4-BE49-F238E27FC236}">
                  <a16:creationId xmlns:a16="http://schemas.microsoft.com/office/drawing/2014/main" id="{9F730B50-1E99-45D7-BC4E-CD010EC4B131}"/>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4" name="Group 43">
            <a:extLst>
              <a:ext uri="{FF2B5EF4-FFF2-40B4-BE49-F238E27FC236}">
                <a16:creationId xmlns:a16="http://schemas.microsoft.com/office/drawing/2014/main" id="{A4A8A2DE-C0BA-46A8-B657-09AD2CE08E5D}"/>
              </a:ext>
            </a:extLst>
          </p:cNvPr>
          <p:cNvGrpSpPr>
            <a:grpSpLocks noChangeAspect="1"/>
          </p:cNvGrpSpPr>
          <p:nvPr/>
        </p:nvGrpSpPr>
        <p:grpSpPr>
          <a:xfrm>
            <a:off x="11580047" y="4121465"/>
            <a:ext cx="306911" cy="306911"/>
            <a:chOff x="982662" y="3463925"/>
            <a:chExt cx="269875" cy="269875"/>
          </a:xfrm>
        </p:grpSpPr>
        <p:sp>
          <p:nvSpPr>
            <p:cNvPr id="45" name="Oval 14">
              <a:extLst>
                <a:ext uri="{FF2B5EF4-FFF2-40B4-BE49-F238E27FC236}">
                  <a16:creationId xmlns:a16="http://schemas.microsoft.com/office/drawing/2014/main" id="{E837CB97-4CC8-4294-8441-F979EEDCDD8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 name="Freeform 15">
              <a:extLst>
                <a:ext uri="{FF2B5EF4-FFF2-40B4-BE49-F238E27FC236}">
                  <a16:creationId xmlns:a16="http://schemas.microsoft.com/office/drawing/2014/main" id="{638822C8-4212-426E-99E5-3D0901C2BBEA}"/>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3" name="Group 52">
            <a:extLst>
              <a:ext uri="{FF2B5EF4-FFF2-40B4-BE49-F238E27FC236}">
                <a16:creationId xmlns:a16="http://schemas.microsoft.com/office/drawing/2014/main" id="{E346DE15-AAE8-4DAD-A327-EF9D3B107EDB}"/>
              </a:ext>
            </a:extLst>
          </p:cNvPr>
          <p:cNvGrpSpPr>
            <a:grpSpLocks noChangeAspect="1"/>
          </p:cNvGrpSpPr>
          <p:nvPr/>
        </p:nvGrpSpPr>
        <p:grpSpPr>
          <a:xfrm>
            <a:off x="9177543" y="949378"/>
            <a:ext cx="306911" cy="306911"/>
            <a:chOff x="982662" y="3463925"/>
            <a:chExt cx="269875" cy="269875"/>
          </a:xfrm>
        </p:grpSpPr>
        <p:sp>
          <p:nvSpPr>
            <p:cNvPr id="54" name="Oval 14">
              <a:extLst>
                <a:ext uri="{FF2B5EF4-FFF2-40B4-BE49-F238E27FC236}">
                  <a16:creationId xmlns:a16="http://schemas.microsoft.com/office/drawing/2014/main" id="{B7CA219D-F244-42A5-A30D-2ABFA24AEF2E}"/>
                </a:ext>
              </a:extLst>
            </p:cNvPr>
            <p:cNvSpPr>
              <a:spLocks noChangeArrowheads="1"/>
            </p:cNvSpPr>
            <p:nvPr/>
          </p:nvSpPr>
          <p:spPr bwMode="auto">
            <a:xfrm>
              <a:off x="982662" y="3463925"/>
              <a:ext cx="269875" cy="269875"/>
            </a:xfrm>
            <a:prstGeom prst="ellipse">
              <a:avLst/>
            </a:prstGeom>
            <a:solidFill>
              <a:srgbClr val="12284C">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5" name="Freeform 15">
              <a:extLst>
                <a:ext uri="{FF2B5EF4-FFF2-40B4-BE49-F238E27FC236}">
                  <a16:creationId xmlns:a16="http://schemas.microsoft.com/office/drawing/2014/main" id="{60173DCF-063D-47A9-9396-615C2132BDD0}"/>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 name="TextBox 3">
            <a:extLst>
              <a:ext uri="{FF2B5EF4-FFF2-40B4-BE49-F238E27FC236}">
                <a16:creationId xmlns:a16="http://schemas.microsoft.com/office/drawing/2014/main" id="{50AC7B7F-6D47-44FC-8F4E-46FC2CA7AF66}"/>
              </a:ext>
            </a:extLst>
          </p:cNvPr>
          <p:cNvSpPr txBox="1"/>
          <p:nvPr/>
        </p:nvSpPr>
        <p:spPr>
          <a:xfrm>
            <a:off x="9470211" y="903904"/>
            <a:ext cx="2595295" cy="39785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rgbClr val="12284C"/>
                </a:solidFill>
              </a:rPr>
              <a:t>Multiple funding streams (where applicable) included in single consolidated application for each LEA (286 in total)</a:t>
            </a:r>
          </a:p>
        </p:txBody>
      </p:sp>
      <p:sp>
        <p:nvSpPr>
          <p:cNvPr id="7" name="TextBox 6">
            <a:extLst>
              <a:ext uri="{FF2B5EF4-FFF2-40B4-BE49-F238E27FC236}">
                <a16:creationId xmlns:a16="http://schemas.microsoft.com/office/drawing/2014/main" id="{2C091969-D0BB-F040-B83C-763C99C71697}"/>
              </a:ext>
            </a:extLst>
          </p:cNvPr>
          <p:cNvSpPr txBox="1"/>
          <p:nvPr/>
        </p:nvSpPr>
        <p:spPr>
          <a:xfrm rot="19601376">
            <a:off x="3235086" y="2610646"/>
            <a:ext cx="5393420" cy="8350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500" dirty="0" smtClean="0">
                <a:solidFill>
                  <a:schemeClr val="accent5">
                    <a:alpha val="15000"/>
                  </a:schemeClr>
                </a:solidFill>
              </a:rPr>
              <a:t>DRAFT</a:t>
            </a:r>
            <a:endParaRPr lang="en-US" sz="12500" dirty="0">
              <a:solidFill>
                <a:schemeClr val="accent5">
                  <a:alpha val="15000"/>
                </a:schemeClr>
              </a:solidFill>
            </a:endParaRPr>
          </a:p>
        </p:txBody>
      </p:sp>
    </p:spTree>
    <p:extLst>
      <p:ext uri="{BB962C8B-B14F-4D97-AF65-F5344CB8AC3E}">
        <p14:creationId xmlns:p14="http://schemas.microsoft.com/office/powerpoint/2010/main" val="2049345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4" name="think-cell Slide" r:id="rId9" imgW="286" imgH="286" progId="TCLayout.ActiveDocument.1">
                  <p:embed/>
                </p:oleObj>
              </mc:Choice>
              <mc:Fallback>
                <p:oleObj name="think-cell Slide" r:id="rId9" imgW="286" imgH="286" progId="TCLayout.ActiveDocument.1">
                  <p:embed/>
                  <p:pic>
                    <p:nvPicPr>
                      <p:cNvPr id="2" name="Object 1"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7C7605D-1DF9-4EDE-8152-44D741A4DD7C}"/>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5" name="Rectangle 4" hidden="1">
            <a:extLst>
              <a:ext uri="{FF2B5EF4-FFF2-40B4-BE49-F238E27FC236}">
                <a16:creationId xmlns:a16="http://schemas.microsoft.com/office/drawing/2014/main" id="{28B8C4B4-7AB9-46C0-BCB4-D7E351609D96}"/>
              </a:ext>
            </a:extLst>
          </p:cNvPr>
          <p:cNvSpPr/>
          <p:nvPr>
            <p:custDataLst>
              <p:tags r:id="rId4"/>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a:ea typeface="+mn-ea"/>
              <a:cs typeface="+mn-cs"/>
              <a:sym typeface="Open Sans Semibold" panose="020B0706030804020204"/>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5"/>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3" name="Title 2">
            <a:extLst>
              <a:ext uri="{FF2B5EF4-FFF2-40B4-BE49-F238E27FC236}">
                <a16:creationId xmlns:a16="http://schemas.microsoft.com/office/drawing/2014/main" id="{DB3CC16D-2ABC-489A-9822-1DFA3AEC0BF3}"/>
              </a:ext>
            </a:extLst>
          </p:cNvPr>
          <p:cNvSpPr>
            <a:spLocks noGrp="1"/>
          </p:cNvSpPr>
          <p:nvPr>
            <p:ph type="title"/>
          </p:nvPr>
        </p:nvSpPr>
        <p:spPr>
          <a:xfrm>
            <a:off x="630000" y="660226"/>
            <a:ext cx="10933350" cy="886397"/>
          </a:xfrm>
        </p:spPr>
        <p:txBody>
          <a:bodyPr vert="horz">
            <a:normAutofit fontScale="90000"/>
          </a:bodyPr>
          <a:lstStyle/>
          <a:p>
            <a:r>
              <a:rPr lang="en-US" sz="3200" dirty="0">
                <a:solidFill>
                  <a:schemeClr val="tx2"/>
                </a:solidFill>
              </a:rPr>
              <a:t>NEW federal guidance outlines two requirements for </a:t>
            </a:r>
            <a:r>
              <a:rPr lang="en-US" sz="3200" dirty="0">
                <a:solidFill>
                  <a:srgbClr val="C00000"/>
                </a:solidFill>
              </a:rPr>
              <a:t>additional pay </a:t>
            </a:r>
            <a:r>
              <a:rPr lang="en-US" sz="3200" dirty="0">
                <a:solidFill>
                  <a:schemeClr val="tx2"/>
                </a:solidFill>
              </a:rPr>
              <a:t>to be allowable using ESSER II/III funds</a:t>
            </a:r>
          </a:p>
        </p:txBody>
      </p:sp>
      <p:sp>
        <p:nvSpPr>
          <p:cNvPr id="39" name="ee4pContent1">
            <a:extLst>
              <a:ext uri="{FF2B5EF4-FFF2-40B4-BE49-F238E27FC236}">
                <a16:creationId xmlns:a16="http://schemas.microsoft.com/office/drawing/2014/main" id="{C9871751-6035-44DD-9C09-EEA4EBB34C4D}"/>
              </a:ext>
            </a:extLst>
          </p:cNvPr>
          <p:cNvSpPr txBox="1"/>
          <p:nvPr/>
        </p:nvSpPr>
        <p:spPr>
          <a:xfrm>
            <a:off x="7003459" y="3214721"/>
            <a:ext cx="4568089" cy="215443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lgn="ctr">
                <a:solidFill>
                  <a:srgbClr val="54565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ctr" defTabSz="914400" rtl="0" eaLnBrk="1" fontAlgn="auto" latinLnBrk="0" hangingPunct="1">
              <a:lnSpc>
                <a:spcPct val="100000"/>
              </a:lnSpc>
              <a:spcBef>
                <a:spcPts val="0"/>
              </a:spcBef>
              <a:spcAft>
                <a:spcPts val="600"/>
              </a:spcAft>
              <a:buClr>
                <a:srgbClr val="12284C"/>
              </a:buClr>
              <a:buSzPct val="100000"/>
              <a:buFont typeface="Trebuchet MS" panose="020B0603020202020204" pitchFamily="34" charset="0"/>
              <a:buNone/>
              <a:tabLst/>
              <a:defRPr/>
            </a:pPr>
            <a:r>
              <a:rPr kumimoji="0" lang="en-US" sz="2000" b="0" i="0" u="none" strike="noStrike" kern="1200" cap="none" spc="0" normalizeH="0" baseline="0" noProof="0" dirty="0">
                <a:ln>
                  <a:noFill/>
                </a:ln>
                <a:solidFill>
                  <a:srgbClr val="12284C"/>
                </a:solidFill>
                <a:effectLst/>
                <a:uLnTx/>
                <a:uFillTx/>
                <a:latin typeface="Open Sans"/>
                <a:ea typeface="+mn-ea"/>
                <a:cs typeface="+mn-cs"/>
              </a:rPr>
              <a:t>The additional pay may be for </a:t>
            </a:r>
            <a:r>
              <a:rPr kumimoji="0" lang="en-US" sz="2000" b="1" i="0" u="none" strike="noStrike" kern="1200" cap="none" spc="0" normalizeH="0" baseline="0" noProof="0" dirty="0">
                <a:ln>
                  <a:noFill/>
                </a:ln>
                <a:solidFill>
                  <a:srgbClr val="12284C"/>
                </a:solidFill>
                <a:effectLst/>
                <a:uLnTx/>
                <a:uFillTx/>
                <a:latin typeface="Open Sans"/>
                <a:ea typeface="+mn-ea"/>
                <a:cs typeface="+mn-cs"/>
              </a:rPr>
              <a:t>activities that are above and beyond each individual's contractual job responsibilities, or for ‘</a:t>
            </a:r>
            <a:r>
              <a:rPr kumimoji="0" lang="en-US" sz="2000" b="1" i="0" u="none" strike="noStrike" kern="1200" cap="none" spc="0" normalizeH="0" baseline="0" noProof="0" dirty="0">
                <a:ln>
                  <a:noFill/>
                </a:ln>
                <a:solidFill>
                  <a:srgbClr val="07B597"/>
                </a:solidFill>
                <a:effectLst/>
                <a:uLnTx/>
                <a:uFillTx/>
                <a:latin typeface="Open Sans"/>
                <a:ea typeface="+mn-ea"/>
                <a:cs typeface="+mn-cs"/>
              </a:rPr>
              <a:t>Premium Pay</a:t>
            </a:r>
            <a:r>
              <a:rPr kumimoji="0" lang="en-US" sz="2000" b="1" i="0" u="none" strike="noStrike" kern="1200" cap="none" spc="0" normalizeH="0" baseline="0" noProof="0" dirty="0">
                <a:ln>
                  <a:noFill/>
                </a:ln>
                <a:solidFill>
                  <a:srgbClr val="12284C"/>
                </a:solidFill>
                <a:effectLst/>
                <a:uLnTx/>
                <a:uFillTx/>
                <a:latin typeface="Open Sans"/>
                <a:ea typeface="+mn-ea"/>
                <a:cs typeface="+mn-cs"/>
              </a:rPr>
              <a:t>”,</a:t>
            </a:r>
            <a:r>
              <a:rPr kumimoji="0" lang="en-US" sz="2000" b="0" i="0" u="none" strike="noStrike" kern="1200" cap="none" spc="0" normalizeH="0" baseline="0" noProof="0" dirty="0">
                <a:ln>
                  <a:noFill/>
                </a:ln>
                <a:solidFill>
                  <a:srgbClr val="12284C"/>
                </a:solidFill>
                <a:effectLst/>
                <a:uLnTx/>
                <a:uFillTx/>
                <a:latin typeface="Open Sans"/>
                <a:ea typeface="+mn-ea"/>
                <a:cs typeface="+mn-cs"/>
              </a:rPr>
              <a:t> which in the case of ESSER II and III must be directly related to COVID-19</a:t>
            </a:r>
          </a:p>
        </p:txBody>
      </p:sp>
      <p:sp>
        <p:nvSpPr>
          <p:cNvPr id="40" name="ee4pContent1">
            <a:extLst>
              <a:ext uri="{FF2B5EF4-FFF2-40B4-BE49-F238E27FC236}">
                <a16:creationId xmlns:a16="http://schemas.microsoft.com/office/drawing/2014/main" id="{1A1A58EE-95B0-4EAA-A3E5-DA23B03FF66E}"/>
              </a:ext>
            </a:extLst>
          </p:cNvPr>
          <p:cNvSpPr txBox="1"/>
          <p:nvPr/>
        </p:nvSpPr>
        <p:spPr>
          <a:xfrm>
            <a:off x="1212311" y="3214721"/>
            <a:ext cx="3934641" cy="184665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lgn="ctr">
                <a:solidFill>
                  <a:srgbClr val="54565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ctr" defTabSz="914400" rtl="0" eaLnBrk="1" fontAlgn="auto" latinLnBrk="0" hangingPunct="1">
              <a:lnSpc>
                <a:spcPct val="100000"/>
              </a:lnSpc>
              <a:spcBef>
                <a:spcPts val="0"/>
              </a:spcBef>
              <a:spcAft>
                <a:spcPts val="600"/>
              </a:spcAft>
              <a:buClr>
                <a:srgbClr val="12284C"/>
              </a:buClr>
              <a:buSzPct val="100000"/>
              <a:buFont typeface="Trebuchet MS" panose="020B0603020202020204" pitchFamily="34" charset="0"/>
              <a:buNone/>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mn-cs"/>
              </a:rPr>
              <a:t>The additional pay </a:t>
            </a:r>
            <a:r>
              <a:rPr kumimoji="0" lang="en-US" sz="2000" b="1" i="0" u="none" strike="noStrike" kern="1200" cap="none" spc="0" normalizeH="0" baseline="0" noProof="0" dirty="0">
                <a:ln>
                  <a:noFill/>
                </a:ln>
                <a:solidFill>
                  <a:schemeClr val="tx2"/>
                </a:solidFill>
                <a:effectLst/>
                <a:uLnTx/>
                <a:uFillTx/>
                <a:latin typeface="Open Sans"/>
                <a:ea typeface="+mn-ea"/>
                <a:cs typeface="+mn-cs"/>
              </a:rPr>
              <a:t>must be committed prior to the additional duties being performed</a:t>
            </a:r>
            <a:r>
              <a:rPr kumimoji="0" lang="en-US" sz="2000" b="0" i="0" u="none" strike="noStrike" kern="1200" cap="none" spc="0" normalizeH="0" baseline="0" noProof="0" dirty="0">
                <a:ln>
                  <a:noFill/>
                </a:ln>
                <a:solidFill>
                  <a:schemeClr val="tx2"/>
                </a:solidFill>
                <a:effectLst/>
                <a:uLnTx/>
                <a:uFillTx/>
                <a:latin typeface="Open Sans"/>
                <a:ea typeface="+mn-ea"/>
                <a:cs typeface="+mn-cs"/>
              </a:rPr>
              <a:t> and may not be committed retroactively to pay for duties already performed</a:t>
            </a:r>
          </a:p>
        </p:txBody>
      </p:sp>
      <p:sp>
        <p:nvSpPr>
          <p:cNvPr id="14" name="Oval 20">
            <a:extLst>
              <a:ext uri="{FF2B5EF4-FFF2-40B4-BE49-F238E27FC236}">
                <a16:creationId xmlns:a16="http://schemas.microsoft.com/office/drawing/2014/main" id="{96660E8B-7204-440F-9E85-A6013403CE83}"/>
              </a:ext>
            </a:extLst>
          </p:cNvPr>
          <p:cNvSpPr>
            <a:spLocks noChangeAspect="1" noChangeArrowheads="1"/>
          </p:cNvSpPr>
          <p:nvPr/>
        </p:nvSpPr>
        <p:spPr bwMode="auto">
          <a:xfrm>
            <a:off x="2824521" y="2256642"/>
            <a:ext cx="613820" cy="61382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lumMod val="100000"/>
                  </a:srgbClr>
                </a:solidFill>
                <a:effectLst/>
                <a:uLnTx/>
                <a:uFillTx/>
                <a:latin typeface="Open Sans"/>
                <a:ea typeface="+mn-ea"/>
                <a:cs typeface="+mn-cs"/>
              </a:rPr>
              <a:t>1</a:t>
            </a:r>
          </a:p>
        </p:txBody>
      </p:sp>
      <p:sp>
        <p:nvSpPr>
          <p:cNvPr id="15" name="Oval 20">
            <a:extLst>
              <a:ext uri="{FF2B5EF4-FFF2-40B4-BE49-F238E27FC236}">
                <a16:creationId xmlns:a16="http://schemas.microsoft.com/office/drawing/2014/main" id="{61DB9C64-0DAE-4025-B2C0-B35A0AE2A1E2}"/>
              </a:ext>
            </a:extLst>
          </p:cNvPr>
          <p:cNvSpPr>
            <a:spLocks noChangeAspect="1" noChangeArrowheads="1"/>
          </p:cNvSpPr>
          <p:nvPr/>
        </p:nvSpPr>
        <p:spPr bwMode="auto">
          <a:xfrm>
            <a:off x="8702734" y="2256642"/>
            <a:ext cx="613820" cy="613820"/>
          </a:xfrm>
          <a:prstGeom prst="ellipse">
            <a:avLst/>
          </a:prstGeom>
          <a:solidFill>
            <a:srgbClr val="12284C">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lumMod val="100000"/>
                  </a:srgbClr>
                </a:solidFill>
                <a:effectLst/>
                <a:uLnTx/>
                <a:uFillTx/>
                <a:latin typeface="Open Sans"/>
                <a:ea typeface="+mn-ea"/>
                <a:cs typeface="+mn-cs"/>
              </a:rPr>
              <a:t>2</a:t>
            </a:r>
          </a:p>
        </p:txBody>
      </p:sp>
      <p:graphicFrame>
        <p:nvGraphicFramePr>
          <p:cNvPr id="11" name="Object 10" hidden="1">
            <a:extLst>
              <a:ext uri="{FF2B5EF4-FFF2-40B4-BE49-F238E27FC236}">
                <a16:creationId xmlns:a16="http://schemas.microsoft.com/office/drawing/2014/main" id="{ECB1A4E6-6102-4A85-90FF-C71C7E076DDF}"/>
              </a:ext>
            </a:extLst>
          </p:cNvPr>
          <p:cNvGraphicFramePr>
            <a:graphicFrameLocks noChangeAspect="1"/>
          </p:cNvGraphicFramePr>
          <p:nvPr>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5" name="think-cell Slide" r:id="rId11" imgW="286" imgH="286" progId="TCLayout.ActiveDocument.1">
                  <p:embed/>
                </p:oleObj>
              </mc:Choice>
              <mc:Fallback>
                <p:oleObj name="think-cell Slide" r:id="rId11" imgW="286" imgH="286" progId="TCLayout.ActiveDocument.1">
                  <p:embed/>
                  <p:pic>
                    <p:nvPicPr>
                      <p:cNvPr id="11" name="Object 10" hidden="1">
                        <a:extLst>
                          <a:ext uri="{FF2B5EF4-FFF2-40B4-BE49-F238E27FC236}">
                            <a16:creationId xmlns:a16="http://schemas.microsoft.com/office/drawing/2014/main" id="{ECB1A4E6-6102-4A85-90FF-C71C7E076DD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7EC5EA1-87B2-4092-B7DF-33EF580EC0D8}"/>
              </a:ext>
            </a:extLst>
          </p:cNvPr>
          <p:cNvSpPr txBox="1"/>
          <p:nvPr/>
        </p:nvSpPr>
        <p:spPr>
          <a:xfrm>
            <a:off x="5609961" y="3676386"/>
            <a:ext cx="1237876" cy="923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Open Sans"/>
                <a:ea typeface="+mn-ea"/>
                <a:cs typeface="+mn-cs"/>
              </a:rPr>
              <a:t>&amp;</a:t>
            </a:r>
          </a:p>
        </p:txBody>
      </p:sp>
    </p:spTree>
    <p:extLst>
      <p:ext uri="{BB962C8B-B14F-4D97-AF65-F5344CB8AC3E}">
        <p14:creationId xmlns:p14="http://schemas.microsoft.com/office/powerpoint/2010/main" val="1936009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8" name="think-cell Slide" r:id="rId12" imgW="286" imgH="286" progId="TCLayout.ActiveDocument.1">
                  <p:embed/>
                </p:oleObj>
              </mc:Choice>
              <mc:Fallback>
                <p:oleObj name="think-cell Slide" r:id="rId12" imgW="286" imgH="286" progId="TCLayout.ActiveDocument.1">
                  <p:embed/>
                  <p:pic>
                    <p:nvPicPr>
                      <p:cNvPr id="2" name="Object 1"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7C7605D-1DF9-4EDE-8152-44D741A4DD7C}"/>
              </a:ext>
            </a:extLst>
          </p:cNvPr>
          <p:cNvSpPr/>
          <p:nvPr>
            <p:custDataLst>
              <p:tags r:id="rId3"/>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5" name="Rectangle 4" hidden="1">
            <a:extLst>
              <a:ext uri="{FF2B5EF4-FFF2-40B4-BE49-F238E27FC236}">
                <a16:creationId xmlns:a16="http://schemas.microsoft.com/office/drawing/2014/main" id="{28B8C4B4-7AB9-46C0-BCB4-D7E351609D96}"/>
              </a:ext>
            </a:extLst>
          </p:cNvPr>
          <p:cNvSpPr/>
          <p:nvPr>
            <p:custDataLst>
              <p:tags r:id="rId4"/>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a:ea typeface="+mn-ea"/>
              <a:cs typeface="+mn-cs"/>
              <a:sym typeface="Open Sans Semibold" panose="020B0706030804020204"/>
            </a:endParaRPr>
          </a:p>
        </p:txBody>
      </p:sp>
      <p:sp>
        <p:nvSpPr>
          <p:cNvPr id="51" name="Rectangle 50" hidden="1">
            <a:extLst>
              <a:ext uri="{FF2B5EF4-FFF2-40B4-BE49-F238E27FC236}">
                <a16:creationId xmlns:a16="http://schemas.microsoft.com/office/drawing/2014/main" id="{E617311F-2BA8-4B20-BAB6-ABD313A083D2}"/>
              </a:ext>
            </a:extLst>
          </p:cNvPr>
          <p:cNvSpPr/>
          <p:nvPr>
            <p:custDataLst>
              <p:tags r:id="rId5"/>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3" name="Title 2">
            <a:extLst>
              <a:ext uri="{FF2B5EF4-FFF2-40B4-BE49-F238E27FC236}">
                <a16:creationId xmlns:a16="http://schemas.microsoft.com/office/drawing/2014/main" id="{DB3CC16D-2ABC-489A-9822-1DFA3AEC0BF3}"/>
              </a:ext>
            </a:extLst>
          </p:cNvPr>
          <p:cNvSpPr>
            <a:spLocks noGrp="1"/>
          </p:cNvSpPr>
          <p:nvPr>
            <p:ph type="title"/>
          </p:nvPr>
        </p:nvSpPr>
        <p:spPr>
          <a:xfrm>
            <a:off x="630000" y="434720"/>
            <a:ext cx="11011562" cy="886397"/>
          </a:xfrm>
        </p:spPr>
        <p:txBody>
          <a:bodyPr vert="horz">
            <a:normAutofit fontScale="90000"/>
          </a:bodyPr>
          <a:lstStyle/>
          <a:p>
            <a:r>
              <a:rPr lang="en-US" sz="3200" dirty="0"/>
              <a:t>Additional pay must be for activities </a:t>
            </a:r>
            <a:r>
              <a:rPr lang="en-US" sz="3200" dirty="0" smtClean="0"/>
              <a:t>that are </a:t>
            </a:r>
            <a:r>
              <a:rPr lang="en-US" sz="3200" dirty="0"/>
              <a:t>tied to COVID 19 pandemic responses</a:t>
            </a:r>
          </a:p>
        </p:txBody>
      </p:sp>
      <p:sp>
        <p:nvSpPr>
          <p:cNvPr id="12" name="ee4pContent1">
            <a:extLst>
              <a:ext uri="{FF2B5EF4-FFF2-40B4-BE49-F238E27FC236}">
                <a16:creationId xmlns:a16="http://schemas.microsoft.com/office/drawing/2014/main" id="{BC052B81-44F4-4D86-84F6-2C348C50AA6F}"/>
              </a:ext>
            </a:extLst>
          </p:cNvPr>
          <p:cNvSpPr txBox="1"/>
          <p:nvPr/>
        </p:nvSpPr>
        <p:spPr>
          <a:xfrm>
            <a:off x="630000" y="3012855"/>
            <a:ext cx="3117197" cy="11504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lgn="ctr">
                <a:solidFill>
                  <a:srgbClr val="54565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112713"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800" b="0" i="0" u="none" strike="noStrike" kern="1200" cap="none" spc="0" normalizeH="0" baseline="0" noProof="0" dirty="0">
                <a:ln>
                  <a:noFill/>
                </a:ln>
                <a:solidFill>
                  <a:srgbClr val="12284C"/>
                </a:solidFill>
                <a:effectLst/>
                <a:uLnTx/>
                <a:uFillTx/>
                <a:latin typeface="Open Sans"/>
                <a:ea typeface="+mn-ea"/>
                <a:cs typeface="+mn-cs"/>
              </a:rPr>
              <a:t>Overtime means additional pay for </a:t>
            </a:r>
            <a:r>
              <a:rPr kumimoji="0" lang="en-US" sz="1800" b="1" i="0" u="none" strike="noStrike" kern="1200" cap="none" spc="0" normalizeH="0" baseline="0" noProof="0" dirty="0">
                <a:ln>
                  <a:noFill/>
                </a:ln>
                <a:solidFill>
                  <a:srgbClr val="07B597"/>
                </a:solidFill>
                <a:effectLst/>
                <a:uLnTx/>
                <a:uFillTx/>
                <a:latin typeface="Open Sans"/>
                <a:ea typeface="+mn-ea"/>
                <a:cs typeface="+mn-cs"/>
              </a:rPr>
              <a:t>performing specific duties outside of agreed-upon job requirements or job hours</a:t>
            </a:r>
          </a:p>
        </p:txBody>
      </p:sp>
      <p:sp>
        <p:nvSpPr>
          <p:cNvPr id="17" name="ee4pContent1">
            <a:extLst>
              <a:ext uri="{FF2B5EF4-FFF2-40B4-BE49-F238E27FC236}">
                <a16:creationId xmlns:a16="http://schemas.microsoft.com/office/drawing/2014/main" id="{3E0D774B-AF48-4462-BC73-0D825604B3D0}"/>
              </a:ext>
            </a:extLst>
          </p:cNvPr>
          <p:cNvSpPr txBox="1"/>
          <p:nvPr/>
        </p:nvSpPr>
        <p:spPr>
          <a:xfrm>
            <a:off x="630000" y="2493623"/>
            <a:ext cx="3117197" cy="51923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ctr" defTabSz="914400" rtl="0" eaLnBrk="1" fontAlgn="auto" latinLnBrk="0" hangingPunct="1">
              <a:lnSpc>
                <a:spcPct val="100000"/>
              </a:lnSpc>
              <a:spcBef>
                <a:spcPts val="0"/>
              </a:spcBef>
              <a:spcAft>
                <a:spcPts val="600"/>
              </a:spcAft>
              <a:buClr>
                <a:srgbClr val="12284C"/>
              </a:buClr>
              <a:buSzPct val="100000"/>
              <a:buFont typeface="Trebuchet MS" panose="020B0603020202020204" pitchFamily="34" charset="0"/>
              <a:buNone/>
              <a:tabLst/>
              <a:defRPr/>
            </a:pPr>
            <a:r>
              <a:rPr kumimoji="0" lang="en-US" sz="2400" b="1" i="0" u="none" strike="noStrike" kern="1200" cap="none" spc="0" normalizeH="0" baseline="0" noProof="0" dirty="0">
                <a:ln>
                  <a:noFill/>
                </a:ln>
                <a:solidFill>
                  <a:srgbClr val="07B597"/>
                </a:solidFill>
                <a:effectLst/>
                <a:uLnTx/>
                <a:uFillTx/>
                <a:latin typeface="Open Sans"/>
                <a:ea typeface="+mn-ea"/>
                <a:cs typeface="+mn-cs"/>
              </a:rPr>
              <a:t>Overtime</a:t>
            </a:r>
            <a:endParaRPr kumimoji="0" lang="en-US" sz="2400" b="0" i="0" u="none" strike="noStrike" kern="1200" cap="none" spc="0" normalizeH="0" baseline="0" noProof="0" dirty="0">
              <a:ln>
                <a:noFill/>
              </a:ln>
              <a:solidFill>
                <a:srgbClr val="07B597"/>
              </a:solidFill>
              <a:effectLst/>
              <a:uLnTx/>
              <a:uFillTx/>
              <a:latin typeface="Open Sans"/>
              <a:ea typeface="+mn-ea"/>
              <a:cs typeface="+mn-cs"/>
            </a:endParaRPr>
          </a:p>
        </p:txBody>
      </p:sp>
      <p:sp>
        <p:nvSpPr>
          <p:cNvPr id="18" name="ee4pContent1">
            <a:extLst>
              <a:ext uri="{FF2B5EF4-FFF2-40B4-BE49-F238E27FC236}">
                <a16:creationId xmlns:a16="http://schemas.microsoft.com/office/drawing/2014/main" id="{857B7787-919B-4516-9355-05D79D797561}"/>
              </a:ext>
            </a:extLst>
          </p:cNvPr>
          <p:cNvSpPr txBox="1"/>
          <p:nvPr/>
        </p:nvSpPr>
        <p:spPr>
          <a:xfrm>
            <a:off x="4288024" y="2493623"/>
            <a:ext cx="3307977" cy="51923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ctr" defTabSz="914400" rtl="0" eaLnBrk="1" fontAlgn="auto" latinLnBrk="0" hangingPunct="1">
              <a:lnSpc>
                <a:spcPct val="100000"/>
              </a:lnSpc>
              <a:spcBef>
                <a:spcPts val="0"/>
              </a:spcBef>
              <a:spcAft>
                <a:spcPts val="600"/>
              </a:spcAft>
              <a:buClr>
                <a:srgbClr val="12284C"/>
              </a:buClr>
              <a:buSzPct val="100000"/>
              <a:buFont typeface="Trebuchet MS" panose="020B0603020202020204" pitchFamily="34" charset="0"/>
              <a:buNone/>
              <a:tabLst/>
              <a:defRPr/>
            </a:pPr>
            <a:r>
              <a:rPr kumimoji="0" lang="en-US" sz="2400" b="1" i="0" u="none" strike="noStrike" kern="1200" cap="none" spc="0" normalizeH="0" baseline="0" noProof="0" dirty="0">
                <a:ln>
                  <a:noFill/>
                </a:ln>
                <a:solidFill>
                  <a:srgbClr val="07B597"/>
                </a:solidFill>
                <a:effectLst/>
                <a:uLnTx/>
                <a:uFillTx/>
                <a:latin typeface="Open Sans"/>
                <a:ea typeface="+mn-ea"/>
                <a:cs typeface="+mn-cs"/>
              </a:rPr>
              <a:t>Hazard pay</a:t>
            </a:r>
            <a:endParaRPr kumimoji="0" lang="en-US" sz="2400" b="0" i="0" u="none" strike="noStrike" kern="1200" cap="none" spc="0" normalizeH="0" baseline="0" noProof="0" dirty="0">
              <a:ln>
                <a:noFill/>
              </a:ln>
              <a:solidFill>
                <a:srgbClr val="07B597"/>
              </a:solidFill>
              <a:effectLst/>
              <a:uLnTx/>
              <a:uFillTx/>
              <a:latin typeface="Open Sans"/>
              <a:ea typeface="+mn-ea"/>
              <a:cs typeface="+mn-cs"/>
            </a:endParaRPr>
          </a:p>
        </p:txBody>
      </p:sp>
      <p:sp>
        <p:nvSpPr>
          <p:cNvPr id="19" name="ee4pContent1">
            <a:extLst>
              <a:ext uri="{FF2B5EF4-FFF2-40B4-BE49-F238E27FC236}">
                <a16:creationId xmlns:a16="http://schemas.microsoft.com/office/drawing/2014/main" id="{B0DF140B-F5C0-4EBA-B94C-CFF4D8C63B99}"/>
              </a:ext>
            </a:extLst>
          </p:cNvPr>
          <p:cNvSpPr txBox="1"/>
          <p:nvPr/>
        </p:nvSpPr>
        <p:spPr>
          <a:xfrm>
            <a:off x="8379774" y="2493623"/>
            <a:ext cx="3117197" cy="51923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7111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0" marR="0" lvl="0" indent="0" algn="ctr" defTabSz="914400" rtl="0" eaLnBrk="1" fontAlgn="auto" latinLnBrk="0" hangingPunct="1">
              <a:lnSpc>
                <a:spcPct val="100000"/>
              </a:lnSpc>
              <a:spcBef>
                <a:spcPts val="0"/>
              </a:spcBef>
              <a:spcAft>
                <a:spcPts val="600"/>
              </a:spcAft>
              <a:buClr>
                <a:srgbClr val="12284C"/>
              </a:buClr>
              <a:buSzPct val="100000"/>
              <a:buFont typeface="Trebuchet MS" panose="020B0603020202020204" pitchFamily="34" charset="0"/>
              <a:buNone/>
              <a:tabLst/>
              <a:defRPr/>
            </a:pPr>
            <a:r>
              <a:rPr kumimoji="0" lang="en-US" sz="2400" b="1" i="0" u="none" strike="noStrike" kern="1200" cap="none" spc="0" normalizeH="0" baseline="0" noProof="0" dirty="0">
                <a:ln>
                  <a:noFill/>
                </a:ln>
                <a:solidFill>
                  <a:srgbClr val="07B597"/>
                </a:solidFill>
                <a:effectLst/>
                <a:uLnTx/>
                <a:uFillTx/>
                <a:latin typeface="Open Sans"/>
                <a:ea typeface="+mn-ea"/>
                <a:cs typeface="+mn-cs"/>
              </a:rPr>
              <a:t>Premium Pay</a:t>
            </a:r>
            <a:endParaRPr kumimoji="0" lang="en-US" sz="2400" b="0" i="0" u="none" strike="noStrike" kern="1200" cap="none" spc="0" normalizeH="0" baseline="0" noProof="0" dirty="0">
              <a:ln>
                <a:noFill/>
              </a:ln>
              <a:solidFill>
                <a:srgbClr val="07B597"/>
              </a:solidFill>
              <a:effectLst/>
              <a:uLnTx/>
              <a:uFillTx/>
              <a:latin typeface="Open Sans"/>
              <a:ea typeface="+mn-ea"/>
              <a:cs typeface="+mn-cs"/>
            </a:endParaRPr>
          </a:p>
        </p:txBody>
      </p:sp>
      <p:sp>
        <p:nvSpPr>
          <p:cNvPr id="20" name="ee4pContent1">
            <a:extLst>
              <a:ext uri="{FF2B5EF4-FFF2-40B4-BE49-F238E27FC236}">
                <a16:creationId xmlns:a16="http://schemas.microsoft.com/office/drawing/2014/main" id="{00810C65-A9DD-4CE7-BBC9-34463D5DF7CE}"/>
              </a:ext>
            </a:extLst>
          </p:cNvPr>
          <p:cNvSpPr txBox="1"/>
          <p:nvPr/>
        </p:nvSpPr>
        <p:spPr>
          <a:xfrm>
            <a:off x="4288024" y="3012855"/>
            <a:ext cx="3307977" cy="163277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lgn="ctr">
                <a:solidFill>
                  <a:srgbClr val="54565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112713" marR="0" lvl="0" indent="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None/>
              <a:tabLst/>
              <a:defRPr/>
            </a:pPr>
            <a:r>
              <a:rPr kumimoji="0" lang="en-US" sz="1800" b="0" i="0" u="none" strike="noStrike" kern="1200" cap="none" spc="0" normalizeH="0" baseline="0" noProof="0" dirty="0">
                <a:ln>
                  <a:noFill/>
                </a:ln>
                <a:solidFill>
                  <a:srgbClr val="12284C"/>
                </a:solidFill>
                <a:effectLst/>
                <a:uLnTx/>
                <a:uFillTx/>
                <a:latin typeface="Open Sans"/>
                <a:ea typeface="+mn-ea"/>
                <a:cs typeface="+mn-cs"/>
              </a:rPr>
              <a:t>Hazard pay means additional pay for </a:t>
            </a:r>
            <a:r>
              <a:rPr kumimoji="0" lang="en-US" sz="1800" b="1" i="0" u="none" strike="noStrike" kern="1200" cap="none" spc="0" normalizeH="0" baseline="0" noProof="0" dirty="0">
                <a:ln>
                  <a:noFill/>
                </a:ln>
                <a:solidFill>
                  <a:srgbClr val="07B597"/>
                </a:solidFill>
                <a:effectLst/>
                <a:uLnTx/>
                <a:uFillTx/>
                <a:latin typeface="Open Sans"/>
                <a:ea typeface="+mn-ea"/>
                <a:cs typeface="+mn-cs"/>
              </a:rPr>
              <a:t>performing hazardous duty or work involving physical hardship </a:t>
            </a:r>
            <a:r>
              <a:rPr kumimoji="0" lang="en-US" sz="1800" b="0" i="0" u="none" strike="noStrike" kern="1200" cap="none" spc="0" normalizeH="0" baseline="0" noProof="0" dirty="0">
                <a:ln>
                  <a:noFill/>
                </a:ln>
                <a:solidFill>
                  <a:srgbClr val="12284C"/>
                </a:solidFill>
                <a:effectLst/>
                <a:uLnTx/>
                <a:uFillTx/>
                <a:latin typeface="Open Sans"/>
                <a:ea typeface="+mn-ea"/>
                <a:cs typeface="+mn-cs"/>
              </a:rPr>
              <a:t>that is directly related to COVID-19</a:t>
            </a:r>
            <a:endParaRPr kumimoji="0" lang="en-US" sz="1800" b="0" i="1" u="none" strike="noStrike" kern="1200" cap="none" spc="0" normalizeH="0" baseline="0" noProof="0" dirty="0">
              <a:ln>
                <a:noFill/>
              </a:ln>
              <a:solidFill>
                <a:srgbClr val="12284C"/>
              </a:solidFill>
              <a:effectLst/>
              <a:uLnTx/>
              <a:uFillTx/>
              <a:latin typeface="Open Sans"/>
              <a:ea typeface="+mn-ea"/>
              <a:cs typeface="+mn-cs"/>
            </a:endParaRPr>
          </a:p>
        </p:txBody>
      </p:sp>
      <p:sp>
        <p:nvSpPr>
          <p:cNvPr id="22" name="ee4pContent1">
            <a:extLst>
              <a:ext uri="{FF2B5EF4-FFF2-40B4-BE49-F238E27FC236}">
                <a16:creationId xmlns:a16="http://schemas.microsoft.com/office/drawing/2014/main" id="{084DE646-88EC-4AA8-85C8-39D83BC38750}"/>
              </a:ext>
            </a:extLst>
          </p:cNvPr>
          <p:cNvSpPr txBox="1"/>
          <p:nvPr/>
        </p:nvSpPr>
        <p:spPr>
          <a:xfrm>
            <a:off x="8029303" y="3012855"/>
            <a:ext cx="3818140" cy="115043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lgn="ctr">
                <a:solidFill>
                  <a:srgbClr val="54565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112713" lvl="0">
              <a:buNone/>
            </a:pPr>
            <a:r>
              <a:rPr lang="en-US" sz="1800" dirty="0">
                <a:solidFill>
                  <a:schemeClr val="tx1"/>
                </a:solidFill>
                <a:latin typeface="Open Sans"/>
              </a:rPr>
              <a:t>Premium Pay </a:t>
            </a:r>
            <a:r>
              <a:rPr kumimoji="0" lang="en-US" sz="1800" b="0" i="0" u="none" strike="noStrike" kern="1200" cap="none" spc="0" normalizeH="0" baseline="0" noProof="0" dirty="0">
                <a:ln>
                  <a:noFill/>
                </a:ln>
                <a:solidFill>
                  <a:schemeClr val="tx1"/>
                </a:solidFill>
                <a:effectLst/>
                <a:uLnTx/>
                <a:uFillTx/>
                <a:latin typeface="Open Sans"/>
              </a:rPr>
              <a:t>means additional pay that is </a:t>
            </a:r>
            <a:r>
              <a:rPr kumimoji="0" lang="en-US" sz="1800" b="1" i="0" u="none" strike="noStrike" kern="1200" cap="none" spc="0" normalizeH="0" baseline="0" noProof="0" dirty="0">
                <a:ln>
                  <a:noFill/>
                </a:ln>
                <a:solidFill>
                  <a:srgbClr val="07B597"/>
                </a:solidFill>
                <a:effectLst/>
                <a:uLnTx/>
                <a:uFillTx/>
                <a:latin typeface="Open Sans"/>
              </a:rPr>
              <a:t>reasonable, necessary </a:t>
            </a:r>
            <a:r>
              <a:rPr kumimoji="0" lang="en-US" sz="1800" b="0" i="0" u="none" strike="noStrike" kern="1200" cap="none" spc="0" normalizeH="0" baseline="0" noProof="0" dirty="0">
                <a:ln>
                  <a:noFill/>
                </a:ln>
                <a:solidFill>
                  <a:schemeClr val="tx1"/>
                </a:solidFill>
                <a:effectLst/>
                <a:uLnTx/>
                <a:uFillTx/>
                <a:latin typeface="Open Sans"/>
              </a:rPr>
              <a:t>and consistent with </a:t>
            </a:r>
            <a:r>
              <a:rPr lang="en-US" sz="1800" dirty="0">
                <a:solidFill>
                  <a:schemeClr val="tx1"/>
                </a:solidFill>
                <a:latin typeface="Open Sans" panose="020B0606030504020204" pitchFamily="34" charset="0"/>
              </a:rPr>
              <a:t>2 CFR 200.430(f)</a:t>
            </a:r>
            <a:r>
              <a:rPr lang="en-US" sz="1800" dirty="0">
                <a:solidFill>
                  <a:schemeClr val="tx1"/>
                </a:solidFill>
                <a:latin typeface="Open Sans"/>
              </a:rPr>
              <a:t>, and given to an established plan in </a:t>
            </a:r>
            <a:r>
              <a:rPr lang="en-US" sz="1800" b="1" dirty="0">
                <a:solidFill>
                  <a:srgbClr val="07B597"/>
                </a:solidFill>
                <a:latin typeface="Open Sans"/>
              </a:rPr>
              <a:t>response to the COVID pandemic</a:t>
            </a:r>
            <a:r>
              <a:rPr lang="en-US" sz="1800" dirty="0">
                <a:solidFill>
                  <a:schemeClr val="tx1"/>
                </a:solidFill>
                <a:latin typeface="Open Sans"/>
              </a:rPr>
              <a:t>, consistent with applicable collective bargaining agreements and other local policies.</a:t>
            </a:r>
            <a:endParaRPr kumimoji="0" lang="en-US" sz="1800" b="1" i="1" u="none" strike="noStrike" kern="1200" cap="none" spc="0" normalizeH="0" baseline="0" noProof="0" dirty="0">
              <a:ln>
                <a:noFill/>
              </a:ln>
              <a:solidFill>
                <a:schemeClr val="tx1"/>
              </a:solidFill>
              <a:effectLst/>
              <a:uLnTx/>
              <a:uFillTx/>
              <a:latin typeface="Open Sans"/>
            </a:endParaRPr>
          </a:p>
        </p:txBody>
      </p:sp>
      <p:grpSp>
        <p:nvGrpSpPr>
          <p:cNvPr id="25" name="Group 24">
            <a:extLst>
              <a:ext uri="{FF2B5EF4-FFF2-40B4-BE49-F238E27FC236}">
                <a16:creationId xmlns:a16="http://schemas.microsoft.com/office/drawing/2014/main" id="{879BA4F7-9A6A-4FCD-B73E-D755BA054EB2}"/>
              </a:ext>
            </a:extLst>
          </p:cNvPr>
          <p:cNvGrpSpPr>
            <a:grpSpLocks noChangeAspect="1"/>
          </p:cNvGrpSpPr>
          <p:nvPr/>
        </p:nvGrpSpPr>
        <p:grpSpPr>
          <a:xfrm>
            <a:off x="2035144" y="2126604"/>
            <a:ext cx="306910" cy="306910"/>
            <a:chOff x="982662" y="3868738"/>
            <a:chExt cx="269875" cy="269875"/>
          </a:xfrm>
        </p:grpSpPr>
        <p:sp>
          <p:nvSpPr>
            <p:cNvPr id="26" name="Oval 16">
              <a:extLst>
                <a:ext uri="{FF2B5EF4-FFF2-40B4-BE49-F238E27FC236}">
                  <a16:creationId xmlns:a16="http://schemas.microsoft.com/office/drawing/2014/main" id="{9BCE8088-3142-48B1-9E8F-D4239C9BE4B8}"/>
                </a:ext>
              </a:extLst>
            </p:cNvPr>
            <p:cNvSpPr>
              <a:spLocks noChangeArrowheads="1"/>
            </p:cNvSpPr>
            <p:nvPr/>
          </p:nvSpPr>
          <p:spPr bwMode="auto">
            <a:xfrm>
              <a:off x="982662" y="3868738"/>
              <a:ext cx="269875" cy="269875"/>
            </a:xfrm>
            <a:prstGeom prst="ellipse">
              <a:avLst/>
            </a:prstGeom>
            <a:solidFill>
              <a:srgbClr val="07B59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7" name="Freeform 17">
              <a:extLst>
                <a:ext uri="{FF2B5EF4-FFF2-40B4-BE49-F238E27FC236}">
                  <a16:creationId xmlns:a16="http://schemas.microsoft.com/office/drawing/2014/main" id="{E192459E-EDB7-4207-9838-ED7D14EEA7E1}"/>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28" name="Group 27">
            <a:extLst>
              <a:ext uri="{FF2B5EF4-FFF2-40B4-BE49-F238E27FC236}">
                <a16:creationId xmlns:a16="http://schemas.microsoft.com/office/drawing/2014/main" id="{6DB57C39-FE00-4319-9FFE-EB132A202541}"/>
              </a:ext>
            </a:extLst>
          </p:cNvPr>
          <p:cNvGrpSpPr>
            <a:grpSpLocks noChangeAspect="1"/>
          </p:cNvGrpSpPr>
          <p:nvPr/>
        </p:nvGrpSpPr>
        <p:grpSpPr>
          <a:xfrm>
            <a:off x="5788557" y="2126604"/>
            <a:ext cx="306910" cy="306910"/>
            <a:chOff x="982662" y="3868738"/>
            <a:chExt cx="269875" cy="269875"/>
          </a:xfrm>
        </p:grpSpPr>
        <p:sp>
          <p:nvSpPr>
            <p:cNvPr id="29" name="Oval 16">
              <a:extLst>
                <a:ext uri="{FF2B5EF4-FFF2-40B4-BE49-F238E27FC236}">
                  <a16:creationId xmlns:a16="http://schemas.microsoft.com/office/drawing/2014/main" id="{571491B2-09B5-45DA-B178-33BFEE4A31BB}"/>
                </a:ext>
              </a:extLst>
            </p:cNvPr>
            <p:cNvSpPr>
              <a:spLocks noChangeArrowheads="1"/>
            </p:cNvSpPr>
            <p:nvPr/>
          </p:nvSpPr>
          <p:spPr bwMode="auto">
            <a:xfrm>
              <a:off x="982662" y="3868738"/>
              <a:ext cx="269875" cy="269875"/>
            </a:xfrm>
            <a:prstGeom prst="ellipse">
              <a:avLst/>
            </a:prstGeom>
            <a:solidFill>
              <a:srgbClr val="07B59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0" name="Freeform 17">
              <a:extLst>
                <a:ext uri="{FF2B5EF4-FFF2-40B4-BE49-F238E27FC236}">
                  <a16:creationId xmlns:a16="http://schemas.microsoft.com/office/drawing/2014/main" id="{4EF803AD-20EA-4CF2-8FF5-5ACBBCB57AAF}"/>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sp>
        <p:nvSpPr>
          <p:cNvPr id="8" name="NavigationTriangle">
            <a:extLst>
              <a:ext uri="{FF2B5EF4-FFF2-40B4-BE49-F238E27FC236}">
                <a16:creationId xmlns:a16="http://schemas.microsoft.com/office/drawing/2014/main" id="{8DC5A9EF-19FE-430E-A410-1D1412543EE9}"/>
              </a:ext>
            </a:extLst>
          </p:cNvPr>
          <p:cNvSpPr/>
          <p:nvPr/>
        </p:nvSpPr>
        <p:spPr>
          <a:xfrm rot="16200000">
            <a:off x="11116165" y="-21446"/>
            <a:ext cx="1054387" cy="1097280"/>
          </a:xfrm>
          <a:prstGeom prst="triangle">
            <a:avLst>
              <a:gd name="adj" fmla="val 100000"/>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9" name="NavigationIcon">
            <a:extLst>
              <a:ext uri="{FF2B5EF4-FFF2-40B4-BE49-F238E27FC236}">
                <a16:creationId xmlns:a16="http://schemas.microsoft.com/office/drawing/2014/main" id="{49E34192-542A-4291-A762-89AD624BDCE3}"/>
              </a:ext>
            </a:extLst>
          </p:cNvPr>
          <p:cNvSpPr>
            <a:spLocks noChangeAspect="1" noChangeArrowheads="1"/>
          </p:cNvSpPr>
          <p:nvPr>
            <p:custDataLst>
              <p:tags r:id="rId6"/>
            </p:custDataLst>
          </p:nvPr>
        </p:nvSpPr>
        <p:spPr bwMode="auto">
          <a:xfrm>
            <a:off x="11690544" y="132877"/>
            <a:ext cx="365760" cy="365760"/>
          </a:xfrm>
          <a:prstGeom prst="ellipse">
            <a:avLst/>
          </a:prstGeom>
          <a:solidFill>
            <a:srgbClr val="FFFFFF"/>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12284C"/>
                </a:solidFill>
                <a:latin typeface="Open Sans" panose="020B0606030504020204" pitchFamily="34" charset="0"/>
              </a:rPr>
              <a:t>2</a:t>
            </a:r>
            <a:endParaRPr kumimoji="0" lang="en-US" sz="1600" b="0" i="0" u="none" strike="noStrike" kern="1200" cap="none" spc="0" normalizeH="0" baseline="0" noProof="0" dirty="0">
              <a:ln>
                <a:noFill/>
              </a:ln>
              <a:solidFill>
                <a:srgbClr val="12284C"/>
              </a:solidFill>
              <a:effectLst/>
              <a:uLnTx/>
              <a:uFillTx/>
              <a:latin typeface="Open Sans" panose="020B0606030504020204" pitchFamily="34" charset="0"/>
              <a:ea typeface="+mn-ea"/>
              <a:cs typeface="+mn-cs"/>
            </a:endParaRPr>
          </a:p>
        </p:txBody>
      </p:sp>
      <p:graphicFrame>
        <p:nvGraphicFramePr>
          <p:cNvPr id="31" name="Object 30" hidden="1">
            <a:extLst>
              <a:ext uri="{FF2B5EF4-FFF2-40B4-BE49-F238E27FC236}">
                <a16:creationId xmlns:a16="http://schemas.microsoft.com/office/drawing/2014/main" id="{DFAB7086-7376-448A-9ACD-8658E4D59B64}"/>
              </a:ext>
            </a:extLst>
          </p:cNvPr>
          <p:cNvGraphicFramePr>
            <a:graphicFrameLocks noChangeAspect="1"/>
          </p:cNvGraphicFramePr>
          <p:nvPr>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9" name="think-cell Slide" r:id="rId14" imgW="286" imgH="286" progId="TCLayout.ActiveDocument.1">
                  <p:embed/>
                </p:oleObj>
              </mc:Choice>
              <mc:Fallback>
                <p:oleObj name="think-cell Slide" r:id="rId14" imgW="286" imgH="286" progId="TCLayout.ActiveDocument.1">
                  <p:embed/>
                  <p:pic>
                    <p:nvPicPr>
                      <p:cNvPr id="31" name="Object 30" hidden="1">
                        <a:extLst>
                          <a:ext uri="{FF2B5EF4-FFF2-40B4-BE49-F238E27FC236}">
                            <a16:creationId xmlns:a16="http://schemas.microsoft.com/office/drawing/2014/main" id="{DFAB7086-7376-448A-9ACD-8658E4D59B6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33" name="Object 32" hidden="1">
            <a:extLst>
              <a:ext uri="{FF2B5EF4-FFF2-40B4-BE49-F238E27FC236}">
                <a16:creationId xmlns:a16="http://schemas.microsoft.com/office/drawing/2014/main" id="{FFC9D4F0-FBF1-4576-9875-02F1D32376EF}"/>
              </a:ext>
            </a:extLst>
          </p:cNvPr>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0" name="think-cell Slide" r:id="rId15" imgW="286" imgH="286" progId="TCLayout.ActiveDocument.1">
                  <p:embed/>
                </p:oleObj>
              </mc:Choice>
              <mc:Fallback>
                <p:oleObj name="think-cell Slide" r:id="rId15" imgW="286" imgH="286" progId="TCLayout.ActiveDocument.1">
                  <p:embed/>
                  <p:pic>
                    <p:nvPicPr>
                      <p:cNvPr id="33" name="Object 32" hidden="1">
                        <a:extLst>
                          <a:ext uri="{FF2B5EF4-FFF2-40B4-BE49-F238E27FC236}">
                            <a16:creationId xmlns:a16="http://schemas.microsoft.com/office/drawing/2014/main" id="{FFC9D4F0-FBF1-4576-9875-02F1D32376E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32" name="Object 31" hidden="1">
            <a:extLst>
              <a:ext uri="{FF2B5EF4-FFF2-40B4-BE49-F238E27FC236}">
                <a16:creationId xmlns:a16="http://schemas.microsoft.com/office/drawing/2014/main" id="{6BD00073-50E7-4FF3-B100-91570BE02C24}"/>
              </a:ext>
            </a:extLst>
          </p:cNvPr>
          <p:cNvGraphicFramePr>
            <a:graphicFrameLocks noChangeAspect="1"/>
          </p:cNvGraphicFramePr>
          <p:nvPr>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1" name="think-cell Slide" r:id="rId16" imgW="286" imgH="286" progId="TCLayout.ActiveDocument.1">
                  <p:embed/>
                </p:oleObj>
              </mc:Choice>
              <mc:Fallback>
                <p:oleObj name="think-cell Slide" r:id="rId16" imgW="286" imgH="286" progId="TCLayout.ActiveDocument.1">
                  <p:embed/>
                  <p:pic>
                    <p:nvPicPr>
                      <p:cNvPr id="32" name="Object 31" hidden="1">
                        <a:extLst>
                          <a:ext uri="{FF2B5EF4-FFF2-40B4-BE49-F238E27FC236}">
                            <a16:creationId xmlns:a16="http://schemas.microsoft.com/office/drawing/2014/main" id="{6BD00073-50E7-4FF3-B100-91570BE02C2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pSp>
        <p:nvGrpSpPr>
          <p:cNvPr id="35" name="Group 34">
            <a:extLst>
              <a:ext uri="{FF2B5EF4-FFF2-40B4-BE49-F238E27FC236}">
                <a16:creationId xmlns:a16="http://schemas.microsoft.com/office/drawing/2014/main" id="{1791028A-6707-9D44-8011-AC913DEB2E50}"/>
              </a:ext>
            </a:extLst>
          </p:cNvPr>
          <p:cNvGrpSpPr>
            <a:grpSpLocks noChangeAspect="1"/>
          </p:cNvGrpSpPr>
          <p:nvPr/>
        </p:nvGrpSpPr>
        <p:grpSpPr>
          <a:xfrm>
            <a:off x="9784917" y="2121152"/>
            <a:ext cx="306910" cy="306910"/>
            <a:chOff x="982662" y="3868738"/>
            <a:chExt cx="269875" cy="269875"/>
          </a:xfrm>
        </p:grpSpPr>
        <p:sp>
          <p:nvSpPr>
            <p:cNvPr id="40" name="Oval 16">
              <a:extLst>
                <a:ext uri="{FF2B5EF4-FFF2-40B4-BE49-F238E27FC236}">
                  <a16:creationId xmlns:a16="http://schemas.microsoft.com/office/drawing/2014/main" id="{158FC65E-6630-D74A-9DA7-92CB3F54A8FF}"/>
                </a:ext>
              </a:extLst>
            </p:cNvPr>
            <p:cNvSpPr>
              <a:spLocks noChangeArrowheads="1"/>
            </p:cNvSpPr>
            <p:nvPr/>
          </p:nvSpPr>
          <p:spPr bwMode="auto">
            <a:xfrm>
              <a:off x="982662" y="3868738"/>
              <a:ext cx="269875" cy="269875"/>
            </a:xfrm>
            <a:prstGeom prst="ellipse">
              <a:avLst/>
            </a:prstGeom>
            <a:solidFill>
              <a:srgbClr val="07B59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1" name="Freeform 17">
              <a:extLst>
                <a:ext uri="{FF2B5EF4-FFF2-40B4-BE49-F238E27FC236}">
                  <a16:creationId xmlns:a16="http://schemas.microsoft.com/office/drawing/2014/main" id="{9DCC0372-07CE-5E4D-A954-49FC32D637A0}"/>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sp>
        <p:nvSpPr>
          <p:cNvPr id="42" name="ee4pContent1">
            <a:extLst>
              <a:ext uri="{FF2B5EF4-FFF2-40B4-BE49-F238E27FC236}">
                <a16:creationId xmlns:a16="http://schemas.microsoft.com/office/drawing/2014/main" id="{EADFABDE-455D-9E40-A4E6-ED81A410FFE7}"/>
              </a:ext>
            </a:extLst>
          </p:cNvPr>
          <p:cNvSpPr txBox="1"/>
          <p:nvPr/>
        </p:nvSpPr>
        <p:spPr>
          <a:xfrm>
            <a:off x="630000" y="5445662"/>
            <a:ext cx="10607843" cy="796517"/>
          </a:xfrm>
          <a:prstGeom prst="rect">
            <a:avLst/>
          </a:prstGeom>
          <a:solidFill>
            <a:schemeClr val="bg2"/>
          </a:solidFill>
          <a:ln w="9525" cap="flat" cmpd="sng" algn="ctr">
            <a:solidFill>
              <a:srgbClr val="54565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12284C"/>
              </a:buClr>
              <a:buSzPct val="100000"/>
              <a:buFont typeface="Trebuchet MS" panose="020B0603020202020204" pitchFamily="34" charset="0"/>
              <a:buChar char="​"/>
              <a:defRPr sz="2000">
                <a:solidFill>
                  <a:srgbClr val="12284C"/>
                </a:solidFill>
              </a:defRPr>
            </a:lvl1pPr>
            <a:lvl2pPr marL="324000" lvl="1" indent="-216000">
              <a:buClr>
                <a:srgbClr val="12284C"/>
              </a:buClr>
              <a:buSzPct val="100000"/>
              <a:buFont typeface="Trebuchet MS" panose="020B0603020202020204" pitchFamily="34" charset="0"/>
              <a:buChar char="•"/>
              <a:defRPr sz="2000">
                <a:solidFill>
                  <a:srgbClr val="12284C"/>
                </a:solidFill>
              </a:defRPr>
            </a:lvl2pPr>
            <a:lvl3pPr marL="648000" lvl="2" indent="-216000">
              <a:buClr>
                <a:srgbClr val="12284C"/>
              </a:buClr>
              <a:buSzPct val="100000"/>
              <a:buFont typeface="Trebuchet MS" panose="020B0603020202020204" pitchFamily="34" charset="0"/>
              <a:buChar char="–"/>
              <a:defRPr sz="2000">
                <a:solidFill>
                  <a:srgbClr val="12284C"/>
                </a:solidFill>
              </a:defRPr>
            </a:lvl3pPr>
            <a:lvl4pPr marL="0" lvl="3">
              <a:buClr>
                <a:srgbClr val="12284C"/>
              </a:buClr>
              <a:buSzPct val="100000"/>
              <a:buFont typeface="Trebuchet MS" panose="020B0603020202020204" pitchFamily="34" charset="0"/>
              <a:buChar char="​"/>
              <a:defRPr sz="2400" b="1">
                <a:solidFill>
                  <a:srgbClr val="12284C"/>
                </a:solidFill>
              </a:defRPr>
            </a:lvl4pPr>
            <a:lvl5pPr marL="0" lvl="4">
              <a:buClr>
                <a:srgbClr val="12284C"/>
              </a:buClr>
              <a:buSzPct val="100000"/>
              <a:buFont typeface="Trebuchet MS" panose="020B0603020202020204" pitchFamily="34" charset="0"/>
              <a:buChar char="​"/>
              <a:defRPr sz="2400" b="1">
                <a:solidFill>
                  <a:srgbClr val="12284C"/>
                </a:solidFill>
              </a:defRPr>
            </a:lvl5pPr>
            <a:lvl6pPr marL="324000" lvl="5" indent="-216000">
              <a:buClr>
                <a:srgbClr val="12284C"/>
              </a:buClr>
              <a:buSzPct val="100000"/>
              <a:buFont typeface="Trebuchet MS" panose="020B0603020202020204" pitchFamily="34" charset="0"/>
              <a:buChar char="•"/>
              <a:defRPr sz="2400">
                <a:solidFill>
                  <a:srgbClr val="12284C"/>
                </a:solidFill>
              </a:defRPr>
            </a:lvl6pPr>
            <a:lvl7pPr marL="0" lvl="6">
              <a:buClr>
                <a:srgbClr val="12284C"/>
              </a:buClr>
              <a:buSzPct val="100000"/>
              <a:buFont typeface="Trebuchet MS" panose="020B0603020202020204" pitchFamily="34" charset="0"/>
              <a:buChar char="​"/>
              <a:defRPr sz="5400">
                <a:solidFill>
                  <a:srgbClr val="12284C"/>
                </a:solidFill>
              </a:defRPr>
            </a:lvl7pPr>
            <a:lvl8pPr marL="0" lvl="7">
              <a:buClr>
                <a:srgbClr val="12284C"/>
              </a:buClr>
              <a:buSzPct val="100000"/>
              <a:buFont typeface="Trebuchet MS" panose="020B0603020202020204" pitchFamily="34" charset="0"/>
              <a:buChar char="​"/>
              <a:defRPr sz="6600" b="1">
                <a:solidFill>
                  <a:srgbClr val="12284C"/>
                </a:solidFill>
              </a:defRPr>
            </a:lvl8pPr>
            <a:lvl9pPr marL="0" lvl="8">
              <a:buClr>
                <a:srgbClr val="12284C"/>
              </a:buClr>
              <a:buSzPct val="100000"/>
              <a:buFont typeface="Trebuchet MS" panose="020B0603020202020204" pitchFamily="34" charset="0"/>
              <a:buChar char="​"/>
              <a:defRPr sz="4400" b="1">
                <a:solidFill>
                  <a:srgbClr val="12284C"/>
                </a:solidFill>
              </a:defRPr>
            </a:lvl9pPr>
          </a:lstStyle>
          <a:p>
            <a:pPr marL="112713">
              <a:buNone/>
            </a:pPr>
            <a:r>
              <a:rPr lang="en-US" sz="1000" dirty="0">
                <a:solidFill>
                  <a:srgbClr val="FFFFFF">
                    <a:lumMod val="50000"/>
                  </a:srgbClr>
                </a:solidFill>
                <a:latin typeface="Open Sans" panose="020B0606030504020204" pitchFamily="34" charset="0"/>
              </a:rPr>
              <a:t>Source: 2 CFR 200.430(f). Compensation – personal services.</a:t>
            </a:r>
          </a:p>
          <a:p>
            <a:pPr marL="112713" marR="0" lvl="0" indent="0" algn="l" defTabSz="914400" rtl="0" eaLnBrk="1" fontAlgn="auto" latinLnBrk="0" hangingPunct="1">
              <a:lnSpc>
                <a:spcPct val="100000"/>
              </a:lnSpc>
              <a:spcBef>
                <a:spcPts val="0"/>
              </a:spcBef>
              <a:spcAft>
                <a:spcPts val="0"/>
              </a:spcAft>
              <a:buClr>
                <a:srgbClr val="12284C"/>
              </a:buClr>
              <a:buSzPct val="100000"/>
              <a:buNone/>
              <a:tabLst/>
              <a:defRPr/>
            </a:pPr>
            <a:r>
              <a:rPr kumimoji="0" lang="en-US" sz="1000" b="0" i="0" u="none" strike="noStrike" kern="1200" cap="none" spc="0" normalizeH="0" baseline="0" noProof="0" dirty="0">
                <a:ln>
                  <a:noFill/>
                </a:ln>
                <a:solidFill>
                  <a:srgbClr val="12284C"/>
                </a:solidFill>
                <a:effectLst/>
                <a:uLnTx/>
                <a:uFillTx/>
                <a:latin typeface="Open Sans"/>
                <a:ea typeface="+mn-ea"/>
                <a:cs typeface="+mn-cs"/>
              </a:rPr>
              <a:t>"(f) Incentive compensation. Incentive compensation to employees based on cost reduction, or efficient performance, suggestion awards, safety awards, etc., is allowable to the extent that the overall compensation is determined to be reasonable and such </a:t>
            </a:r>
            <a:r>
              <a:rPr kumimoji="0" lang="en-US" sz="1000" b="1" i="0" u="none" strike="noStrike" kern="1200" cap="none" spc="0" normalizeH="0" baseline="0" noProof="0" dirty="0">
                <a:ln>
                  <a:noFill/>
                </a:ln>
                <a:solidFill>
                  <a:srgbClr val="12284C"/>
                </a:solidFill>
                <a:effectLst/>
                <a:uLnTx/>
                <a:uFillTx/>
                <a:latin typeface="Open Sans"/>
                <a:ea typeface="+mn-ea"/>
                <a:cs typeface="+mn-cs"/>
              </a:rPr>
              <a:t>costs are paid or accrued pursuant to an agreement entered into in good faith between the non-Federal entity and the employees before the services were rendered</a:t>
            </a:r>
            <a:r>
              <a:rPr kumimoji="0" lang="en-US" sz="1000" b="0" i="0" u="none" strike="noStrike" kern="1200" cap="none" spc="0" normalizeH="0" baseline="0" noProof="0" dirty="0">
                <a:ln>
                  <a:noFill/>
                </a:ln>
                <a:solidFill>
                  <a:srgbClr val="12284C"/>
                </a:solidFill>
                <a:effectLst/>
                <a:uLnTx/>
                <a:uFillTx/>
                <a:latin typeface="Open Sans"/>
                <a:ea typeface="+mn-ea"/>
                <a:cs typeface="+mn-cs"/>
              </a:rPr>
              <a:t>, or pursuant to an established plan followed by the non-Federal entity so consistently as to imply, in effect, an agreement to make such payment."</a:t>
            </a:r>
          </a:p>
        </p:txBody>
      </p:sp>
    </p:spTree>
    <p:extLst>
      <p:ext uri="{BB962C8B-B14F-4D97-AF65-F5344CB8AC3E}">
        <p14:creationId xmlns:p14="http://schemas.microsoft.com/office/powerpoint/2010/main" val="1137708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FQy2W5orV7B_ge0LU9u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so7OLkS4zaKmIGpCrCb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_tB3zcbCIs7wOpszoOtg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nsmK6t.OcDk4S.K6KXyF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TL8XZ0bZplU0thIK2yYu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FQy2W5orV7B_ge0LU9uw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_tB3zcbCIs7wOpszoOt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smK6t.OcDk4S.K6KXyF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TL8XZ0bZplU0thIK2yYu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FQy2W5orV7B_ge0LU9uw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_tB3zcbCIs7wOpszoOt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smK6t.OcDk4S.K6KXyFK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TL8XZ0bZplU0thIK2yY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FQy2W5orV7B_ge0LU9u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ZUEbBErZ7g6jEz04WFb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_tB3zcbCIs7wOpszoOtg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imj9zpABxoBLQLJmlLER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XNGCCJ0kuu.bN6.73Tqa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kimj9zpABxoBLQLJmlLER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XNGCCJ0kuu.bN6.73Tqa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imj9zpABxoBLQLJmlLER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XNGCCJ0kuu.bN6.73Tqa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48.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cBfxsl5YSrTr_Wju_8_X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smK6t.OcDk4S.K6KXyF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9zGQfK45ea68NZ.XoBLU5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TL8XZ0bZplU0thIK2yYuQ"/>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purl.org/dc/terms/"/>
    <ds:schemaRef ds:uri="http://schemas.openxmlformats.org/package/2006/metadata/core-properties"/>
    <ds:schemaRef ds:uri="6c663d95-8238-4b2d-b922-a74f82e5df6f"/>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5501a87-0b31-43b9-bb13-8dd2b743a206"/>
    <ds:schemaRef ds:uri="http://www.w3.org/XML/1998/namespace"/>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2322</TotalTime>
  <Words>2748</Words>
  <Application>Microsoft Office PowerPoint</Application>
  <PresentationFormat>Widescreen</PresentationFormat>
  <Paragraphs>499</Paragraphs>
  <Slides>38</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Trebuchet MS</vt:lpstr>
      <vt:lpstr>Arial</vt:lpstr>
      <vt:lpstr>Arial Unicode MS</vt:lpstr>
      <vt:lpstr>Open Sans Semibold</vt:lpstr>
      <vt:lpstr>Calibri</vt:lpstr>
      <vt:lpstr>Open Sans Light</vt:lpstr>
      <vt:lpstr>Times New Roman</vt:lpstr>
      <vt:lpstr>Open Sans</vt:lpstr>
      <vt:lpstr>Custom Design</vt:lpstr>
      <vt:lpstr>think-cell Slide</vt:lpstr>
      <vt:lpstr>KSDE Budget Workshop 2021-22 </vt:lpstr>
      <vt:lpstr>Federal relief funds intended to further support LEAs and nonpublic schools in addressing these needs</vt:lpstr>
      <vt:lpstr>ESSER III signed into law; overall similar to ESSER II with some key differences</vt:lpstr>
      <vt:lpstr>ESSER II has multiple components; $370M in total allocated to Kansas </vt:lpstr>
      <vt:lpstr>ESSER III has multiple components; $830.5M in total allocated to Kansas </vt:lpstr>
      <vt:lpstr>ESSER III has multiple components; $830.5M in total allocated to Kansas </vt:lpstr>
      <vt:lpstr>ESSER III has multiple components; $830.5M in total allocated to Kansas </vt:lpstr>
      <vt:lpstr>NEW federal guidance outlines two requirements for additional pay to be allowable using ESSER II/III funds</vt:lpstr>
      <vt:lpstr>Additional pay must be for activities that are tied to COVID 19 pandemic responses</vt:lpstr>
      <vt:lpstr>Additional pay must be committed prior to the additional duties being performed</vt:lpstr>
      <vt:lpstr>PowerPoint Presentation</vt:lpstr>
      <vt:lpstr>PowerPoint Presentation</vt:lpstr>
      <vt:lpstr>PowerPoint Presentation</vt:lpstr>
      <vt:lpstr>PowerPoint Presentation</vt:lpstr>
      <vt:lpstr>PowerPoint Presentation</vt:lpstr>
      <vt:lpstr>SB 40</vt:lpstr>
      <vt:lpstr>SB 86</vt:lpstr>
      <vt:lpstr>PowerPoint Presentation</vt:lpstr>
      <vt:lpstr>HB 2119 - SB 175 - HB 2134</vt:lpstr>
      <vt:lpstr>PowerPoint Presentation</vt:lpstr>
      <vt:lpstr>PowerPoint Presentation</vt:lpstr>
      <vt:lpstr>PowerPoint Presentation</vt:lpstr>
      <vt:lpstr>PowerPoint Presentation</vt:lpstr>
      <vt:lpstr>Remote Learning</vt:lpstr>
      <vt:lpstr>Remote Learning</vt:lpstr>
      <vt:lpstr>TCLISSP Scholarship Eligibility</vt:lpstr>
      <vt:lpstr>At-Risk</vt:lpstr>
      <vt:lpstr>PowerPoint Presentation</vt:lpstr>
      <vt:lpstr>PowerPoint Presentation</vt:lpstr>
      <vt:lpstr>PowerPoint Presentation</vt:lpstr>
      <vt:lpstr>SB 13 - HB 2104 Revenue Neutral Rate</vt:lpstr>
      <vt:lpstr>SB 13 - HB 2104 Revenue Neutral Rate</vt:lpstr>
      <vt:lpstr>SB 13 - HB 2104 Revenue Neutral Rate</vt:lpstr>
      <vt:lpstr>SB 13 - HB 2104 Revenue Neutral Rate</vt:lpstr>
      <vt:lpstr>Budget Dates</vt:lpstr>
      <vt:lpstr>State Revenue</vt:lpstr>
      <vt:lpstr>Other Issues of Note</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Craig Neuenswander</cp:lastModifiedBy>
  <cp:revision>186</cp:revision>
  <cp:lastPrinted>2020-06-18T20:35:02Z</cp:lastPrinted>
  <dcterms:created xsi:type="dcterms:W3CDTF">2017-11-21T21:33:09Z</dcterms:created>
  <dcterms:modified xsi:type="dcterms:W3CDTF">2021-07-01T15:46:14Z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