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2" r:id="rId2"/>
    <p:sldMasterId id="2147483716" r:id="rId3"/>
    <p:sldMasterId id="2147483736" r:id="rId4"/>
    <p:sldMasterId id="2147483754" r:id="rId5"/>
    <p:sldMasterId id="2147483766" r:id="rId6"/>
    <p:sldMasterId id="2147483772" r:id="rId7"/>
  </p:sldMasterIdLst>
  <p:notesMasterIdLst>
    <p:notesMasterId r:id="rId21"/>
  </p:notesMasterIdLst>
  <p:handoutMasterIdLst>
    <p:handoutMasterId r:id="rId22"/>
  </p:handoutMasterIdLst>
  <p:sldIdLst>
    <p:sldId id="457" r:id="rId8"/>
    <p:sldId id="868" r:id="rId9"/>
    <p:sldId id="1068" r:id="rId10"/>
    <p:sldId id="1069" r:id="rId11"/>
    <p:sldId id="1067" r:id="rId12"/>
    <p:sldId id="269" r:id="rId13"/>
    <p:sldId id="270" r:id="rId14"/>
    <p:sldId id="275" r:id="rId15"/>
    <p:sldId id="281" r:id="rId16"/>
    <p:sldId id="282" r:id="rId17"/>
    <p:sldId id="274" r:id="rId18"/>
    <p:sldId id="1070" r:id="rId19"/>
    <p:sldId id="45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1651"/>
    <a:srgbClr val="CC9900"/>
    <a:srgbClr val="C8D6DE"/>
    <a:srgbClr val="AEC8D5"/>
    <a:srgbClr val="909295"/>
    <a:srgbClr val="000000"/>
    <a:srgbClr val="E9B11C"/>
    <a:srgbClr val="612C19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369" autoAdjust="0"/>
    <p:restoredTop sz="96437" autoAdjust="0"/>
  </p:normalViewPr>
  <p:slideViewPr>
    <p:cSldViewPr snapToGrid="0" snapToObjects="1">
      <p:cViewPr varScale="1">
        <p:scale>
          <a:sx n="258" d="100"/>
          <a:sy n="258" d="100"/>
        </p:scale>
        <p:origin x="208" y="11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77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92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99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681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6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9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51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4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824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029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546505-0C1E-7747-ABE4-80DCD963C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79848"/>
            <a:ext cx="7896225" cy="44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40904-1669-AC4E-B8B4-B05EF7304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3416" y="4864894"/>
            <a:ext cx="4873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85513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7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9947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0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0250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5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2870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3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75713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714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2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1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088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7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579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5429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3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012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3903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5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4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668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0802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49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6719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4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556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9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3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4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1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816CBD8-050F-124C-8E59-E457BD2F3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FB8798-FA2A-F345-A00E-41235D6D83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823222"/>
            <a:ext cx="2800350" cy="20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00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905375" cy="2640806"/>
          </a:xfrm>
        </p:spPr>
        <p:txBody>
          <a:bodyPr/>
          <a:lstStyle>
            <a:lvl1pPr marL="171450" indent="-171450">
              <a:buClr>
                <a:srgbClr val="FFA400"/>
              </a:buClr>
              <a:buSzPct val="110000"/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1874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905375" cy="2640806"/>
          </a:xfrm>
        </p:spPr>
        <p:txBody>
          <a:bodyPr/>
          <a:lstStyle>
            <a:lvl1pPr marL="1714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223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CC0F9E-F325-5F43-8576-CA7AF4B0D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1"/>
            <a:ext cx="9122569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0177"/>
            <a:ext cx="7886700" cy="2139553"/>
          </a:xfrm>
        </p:spPr>
        <p:txBody>
          <a:bodyPr anchor="b">
            <a:normAutofit/>
          </a:bodyPr>
          <a:lstStyle>
            <a:lvl1pPr algn="ctr"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36942"/>
            <a:ext cx="7886700" cy="407738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11284B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8224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697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697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763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239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673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546505-0C1E-7747-ABE4-80DCD963C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79848"/>
            <a:ext cx="7896225" cy="44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40904-1669-AC4E-B8B4-B05EF7304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3416" y="4864894"/>
            <a:ext cx="4873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036964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C0E1B8D-3525-A648-8847-9EC68A88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AEEEBA9-7A25-AF45-999E-1E21BA4F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0819F2-6152-A647-A811-3C34ECB017E0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D6AAA1-7C37-BF46-9239-69E2B22A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F6209B-9C9D-D74F-9D0B-4856A28F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9513C6-CC2C-C24B-8B11-78B20294F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6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268D5B2-0454-F94B-9F02-9C71350CE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6712"/>
            <a:ext cx="9748838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0C523DC-7B1B-AC43-9503-F6FF0968E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470798"/>
            <a:ext cx="5400675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51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wi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5F5F89E-75A8-4844-A53D-0F86EEC5D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29" y="-85725"/>
            <a:ext cx="9254729" cy="525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B8AB35B-1416-D64E-B5B9-CD727E45C9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470798"/>
            <a:ext cx="5400675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004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286946" cy="5141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77723" y="4702301"/>
            <a:ext cx="846963" cy="379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651" y="-287692"/>
            <a:ext cx="8612696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165" y="1189006"/>
            <a:ext cx="7865669" cy="276999"/>
          </a:xfrm>
        </p:spPr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22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651" y="-287692"/>
            <a:ext cx="8612696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651" y="-287692"/>
            <a:ext cx="8612696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422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286946" cy="5141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451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2570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695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539969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7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802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586445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671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470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063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294890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7371612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90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87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814837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2D4587FE-1EA3-A44B-B839-41E7FE2E77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" y="0"/>
            <a:ext cx="9121378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22AEF75-0C96-584A-8DD6-A40393B89B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AAC27DE-B63B-F44C-B543-B33056900B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1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11284B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21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18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15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651" y="-287692"/>
            <a:ext cx="861269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FC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9165" y="1189006"/>
            <a:ext cx="78656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76895" y="4848911"/>
            <a:ext cx="154781" cy="11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050">
              <a:lnSpc>
                <a:spcPts val="930"/>
              </a:lnSpc>
            </a:pPr>
            <a:fld id="{81D60167-4931-47E6-BA6A-407CBD079E47}" type="slidenum">
              <a:rPr lang="en-US" smtClean="0"/>
              <a:pPr marL="19050">
                <a:lnSpc>
                  <a:spcPts val="930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941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517" y="893636"/>
            <a:ext cx="8148161" cy="36388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224" marR="5715" lvl="0" indent="-256699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6224" algn="l"/>
                <a:tab pos="266700" algn="l"/>
              </a:tabLst>
              <a:defRPr/>
            </a:pP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number one barrier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enterprise growth is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lack </a:t>
            </a:r>
            <a:r>
              <a:rPr kumimoji="0" sz="2100" b="0" i="0" u="none" strike="noStrike" kern="1200" cap="none" spc="-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well-qualified and  well-suited</a:t>
            </a:r>
            <a:r>
              <a:rPr kumimoji="0" sz="2100" b="0" i="0" u="none" strike="noStrike" kern="1200" cap="none" spc="19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talent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6224" marR="0" lvl="0" indent="-256699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6224" algn="l"/>
                <a:tab pos="266700" algn="l"/>
                <a:tab pos="761524" algn="l"/>
                <a:tab pos="1665923" algn="l"/>
                <a:tab pos="2822734" algn="l"/>
                <a:tab pos="3609975" algn="l"/>
                <a:tab pos="4461510" algn="l"/>
                <a:tab pos="4882515" algn="l"/>
                <a:tab pos="6331744" algn="l"/>
                <a:tab pos="7108031" algn="l"/>
                <a:tab pos="7590473" algn="l"/>
              </a:tabLst>
              <a:defRPr/>
            </a:pP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	industry</a:t>
            </a:r>
            <a:r>
              <a:rPr kumimoji="0" lang="en-US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comments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apply</a:t>
            </a:r>
            <a:r>
              <a:rPr kumimoji="0" lang="en-US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across the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entire educational</a:t>
            </a:r>
            <a:r>
              <a:rPr kumimoji="0" sz="2100" b="0" i="0" u="none" strike="noStrike" kern="1200" cap="none" spc="23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spectrum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6224" marR="5715" lvl="0" indent="-256699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6224" algn="l"/>
                <a:tab pos="26670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Real-world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would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calibrate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both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readiness and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interest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well-qualified and</a:t>
            </a:r>
            <a:r>
              <a:rPr kumimoji="0" sz="2100" b="0" i="0" u="none" strike="noStrike" kern="1200" cap="none" spc="49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well-suited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6224" marR="0" lvl="0" indent="-256699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6224" algn="l"/>
                <a:tab pos="266700" algn="l"/>
              </a:tabLst>
              <a:defRPr/>
            </a:pPr>
            <a:r>
              <a:rPr kumimoji="0" sz="2100" b="0" i="0" u="none" strike="noStrike" kern="1200" cap="none" spc="-3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</a:t>
            </a:r>
            <a:r>
              <a:rPr kumimoji="0" sz="2100" b="0" i="0" u="none" strike="noStrike" kern="1200" cap="none" spc="-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models are at</a:t>
            </a:r>
            <a:r>
              <a:rPr kumimoji="0" sz="2100" b="0" i="0" u="none" strike="noStrike" kern="1200" cap="none" spc="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odds: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600" marR="0" lvl="1" indent="-257651" algn="l" defTabSz="6858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609600" algn="l"/>
                <a:tab pos="610076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– Agile, just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time,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the </a:t>
            </a:r>
            <a:r>
              <a:rPr kumimoji="0" sz="2100" b="0" i="0" u="none" strike="noStrike" kern="1200" cap="none" spc="-1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customer,</a:t>
            </a:r>
            <a:r>
              <a:rPr kumimoji="0" sz="2100" b="0" i="0" u="none" strike="noStrike" kern="1200" cap="none" spc="-195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versus</a:t>
            </a:r>
          </a:p>
          <a:p>
            <a:pPr marL="609600" marR="0" lvl="1" indent="-257651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609600" algn="l"/>
                <a:tab pos="610076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Academia – Standardized, goal </a:t>
            </a:r>
            <a:r>
              <a:rPr kumimoji="0" sz="21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to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 over a large</a:t>
            </a:r>
            <a:r>
              <a:rPr kumimoji="0" sz="2100" b="0" i="0" u="none" strike="noStrike" kern="1200" cap="none" spc="-12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population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26314" y="0"/>
            <a:ext cx="5642420" cy="1177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0604" y="90106"/>
            <a:ext cx="4941569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500" spc="-4" dirty="0">
                <a:latin typeface="Arial"/>
                <a:cs typeface="Arial"/>
              </a:rPr>
              <a:t>EKC</a:t>
            </a:r>
            <a:r>
              <a:rPr sz="4500" spc="-26" dirty="0">
                <a:latin typeface="Arial"/>
                <a:cs typeface="Arial"/>
              </a:rPr>
              <a:t> </a:t>
            </a:r>
            <a:r>
              <a:rPr sz="4500" spc="-4" dirty="0">
                <a:latin typeface="Arial"/>
                <a:cs typeface="Arial"/>
              </a:rPr>
              <a:t>observations</a:t>
            </a:r>
            <a:endParaRPr sz="4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marR="0" lvl="0" indent="0" algn="l" defTabSz="685800" rtl="0" eaLnBrk="1" fontAlgn="auto" latinLnBrk="0" hangingPunct="1">
              <a:lnSpc>
                <a:spcPts val="9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9050" marR="0" lvl="0" indent="0" algn="l" defTabSz="685800" rtl="0" eaLnBrk="1" fontAlgn="auto" latinLnBrk="0" hangingPunct="1">
                <a:lnSpc>
                  <a:spcPts val="9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71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" y="691873"/>
            <a:ext cx="8271578" cy="3773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4" y="109660"/>
            <a:ext cx="5235832" cy="702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7" y="4458890"/>
            <a:ext cx="2008280" cy="280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1" y="684517"/>
            <a:ext cx="8289076" cy="3781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5"/>
            <a:ext cx="8289075" cy="3781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64" y="4458890"/>
            <a:ext cx="2008280" cy="280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7"/>
            <a:ext cx="8289075" cy="37816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01" y="4458890"/>
            <a:ext cx="2008280" cy="280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2" y="691377"/>
            <a:ext cx="8289074" cy="3781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38" y="4458890"/>
            <a:ext cx="2008280" cy="2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B85E-C3F7-3249-9587-2D2873AD542F}"/>
              </a:ext>
            </a:extLst>
          </p:cNvPr>
          <p:cNvSpPr txBox="1">
            <a:spLocks/>
          </p:cNvSpPr>
          <p:nvPr/>
        </p:nvSpPr>
        <p:spPr>
          <a:xfrm>
            <a:off x="461434" y="152400"/>
            <a:ext cx="7886700" cy="5905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Base Aid for Student Excellence</a:t>
            </a: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39C312-6671-0447-9054-29EA250EC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25410"/>
              </p:ext>
            </p:extLst>
          </p:nvPr>
        </p:nvGraphicFramePr>
        <p:xfrm>
          <a:off x="2010833" y="670983"/>
          <a:ext cx="3039534" cy="41169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School</a:t>
                      </a:r>
                      <a:r>
                        <a:rPr lang="en-US" sz="1600" baseline="0" dirty="0"/>
                        <a:t> Year</a:t>
                      </a:r>
                      <a:endParaRPr lang="en-US" sz="1600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BASE</a:t>
                      </a:r>
                      <a:endParaRPr lang="en-US" sz="1600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2006-07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4,316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2007-08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4,374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3987649952"/>
                  </a:ext>
                </a:extLst>
              </a:tr>
              <a:tr h="3167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2008-09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4,400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665732091"/>
                  </a:ext>
                </a:extLst>
              </a:tr>
              <a:tr h="3167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2009-10</a:t>
                      </a:r>
                      <a:endParaRPr lang="en-US" sz="1600" dirty="0">
                        <a:latin typeface="+mn-lt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4,012</a:t>
                      </a:r>
                      <a:endParaRPr lang="en-US" sz="1600" dirty="0">
                        <a:latin typeface="+mn-lt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34296" marB="342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6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2010-11</a:t>
                      </a:r>
                      <a:endParaRPr lang="en-US" sz="1600" dirty="0">
                        <a:latin typeface="+mn-lt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3,937</a:t>
                      </a:r>
                      <a:endParaRPr lang="en-US" sz="1600" dirty="0">
                        <a:latin typeface="+mn-lt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34284" marB="342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6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2012-13</a:t>
                      </a: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3,838</a:t>
                      </a:r>
                    </a:p>
                  </a:txBody>
                  <a:tcPr marL="68580" marR="68580" marT="34280" marB="342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6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2013-14</a:t>
                      </a: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3,838</a:t>
                      </a:r>
                    </a:p>
                  </a:txBody>
                  <a:tcPr marL="68580" marR="68580" marT="34280" marB="34280"/>
                </a:tc>
                <a:extLst>
                  <a:ext uri="{0D108BD9-81ED-4DB2-BD59-A6C34878D82A}">
                    <a16:rowId xmlns:a16="http://schemas.microsoft.com/office/drawing/2014/main" val="101738293"/>
                  </a:ext>
                </a:extLst>
              </a:tr>
              <a:tr h="3166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2014-15</a:t>
                      </a: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3,852</a:t>
                      </a:r>
                    </a:p>
                  </a:txBody>
                  <a:tcPr marL="68580" marR="68580" marT="34280" marB="34280"/>
                </a:tc>
                <a:extLst>
                  <a:ext uri="{0D108BD9-81ED-4DB2-BD59-A6C34878D82A}">
                    <a16:rowId xmlns:a16="http://schemas.microsoft.com/office/drawing/2014/main" val="2850444445"/>
                  </a:ext>
                </a:extLst>
              </a:tr>
              <a:tr h="3166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2015-16</a:t>
                      </a: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3,852</a:t>
                      </a:r>
                    </a:p>
                  </a:txBody>
                  <a:tcPr marL="68580" marR="68580" marT="34280" marB="34280"/>
                </a:tc>
                <a:extLst>
                  <a:ext uri="{0D108BD9-81ED-4DB2-BD59-A6C34878D82A}">
                    <a16:rowId xmlns:a16="http://schemas.microsoft.com/office/drawing/2014/main" val="3139020371"/>
                  </a:ext>
                </a:extLst>
              </a:tr>
              <a:tr h="3166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3,852</a:t>
                      </a:r>
                    </a:p>
                  </a:txBody>
                  <a:tcPr marL="68580" marR="68580" marT="34280" marB="34280"/>
                </a:tc>
                <a:extLst>
                  <a:ext uri="{0D108BD9-81ED-4DB2-BD59-A6C34878D82A}">
                    <a16:rowId xmlns:a16="http://schemas.microsoft.com/office/drawing/2014/main" val="3695370679"/>
                  </a:ext>
                </a:extLst>
              </a:tr>
              <a:tr h="3166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2017-18</a:t>
                      </a: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4,006</a:t>
                      </a:r>
                    </a:p>
                  </a:txBody>
                  <a:tcPr marL="68580" marR="68580" marT="34280" marB="34280"/>
                </a:tc>
                <a:extLst>
                  <a:ext uri="{0D108BD9-81ED-4DB2-BD59-A6C34878D82A}">
                    <a16:rowId xmlns:a16="http://schemas.microsoft.com/office/drawing/2014/main" val="907142997"/>
                  </a:ext>
                </a:extLst>
              </a:tr>
              <a:tr h="3166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2018-19</a:t>
                      </a: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4,165</a:t>
                      </a:r>
                    </a:p>
                  </a:txBody>
                  <a:tcPr marL="68580" marR="68580" marT="34280" marB="34280"/>
                </a:tc>
                <a:extLst>
                  <a:ext uri="{0D108BD9-81ED-4DB2-BD59-A6C34878D82A}">
                    <a16:rowId xmlns:a16="http://schemas.microsoft.com/office/drawing/2014/main" val="4226745023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942679-E846-634C-8D5A-605899FBD2CF}"/>
              </a:ext>
            </a:extLst>
          </p:cNvPr>
          <p:cNvSpPr/>
          <p:nvPr/>
        </p:nvSpPr>
        <p:spPr>
          <a:xfrm>
            <a:off x="1917700" y="1883833"/>
            <a:ext cx="3191933" cy="431800"/>
          </a:xfrm>
          <a:prstGeom prst="roundRect">
            <a:avLst/>
          </a:prstGeom>
          <a:solidFill>
            <a:srgbClr val="FFFF00">
              <a:alpha val="53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002E56-355A-D740-AE03-453E9EFDD848}"/>
              </a:ext>
            </a:extLst>
          </p:cNvPr>
          <p:cNvCxnSpPr>
            <a:cxnSpLocks/>
          </p:cNvCxnSpPr>
          <p:nvPr/>
        </p:nvCxnSpPr>
        <p:spPr>
          <a:xfrm>
            <a:off x="1477868" y="1902941"/>
            <a:ext cx="0" cy="2209226"/>
          </a:xfrm>
          <a:prstGeom prst="straightConnector1">
            <a:avLst/>
          </a:prstGeom>
          <a:ln w="190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05F3AB0-50B6-634B-8C86-5A65BA7AF9FA}"/>
              </a:ext>
            </a:extLst>
          </p:cNvPr>
          <p:cNvSpPr/>
          <p:nvPr/>
        </p:nvSpPr>
        <p:spPr>
          <a:xfrm>
            <a:off x="1934633" y="4112167"/>
            <a:ext cx="3191933" cy="751451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86F213-A472-1643-BF70-269A018FD6A5}"/>
              </a:ext>
            </a:extLst>
          </p:cNvPr>
          <p:cNvCxnSpPr>
            <a:cxnSpLocks/>
          </p:cNvCxnSpPr>
          <p:nvPr/>
        </p:nvCxnSpPr>
        <p:spPr>
          <a:xfrm flipV="1">
            <a:off x="5530061" y="4146927"/>
            <a:ext cx="0" cy="755411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866D74B-6008-1746-9BB1-0C29A36AE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17284"/>
              </p:ext>
            </p:extLst>
          </p:nvPr>
        </p:nvGraphicFramePr>
        <p:xfrm>
          <a:off x="5922869" y="670983"/>
          <a:ext cx="2518398" cy="1562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School</a:t>
                      </a:r>
                      <a:r>
                        <a:rPr lang="en-US" sz="1600" baseline="0" dirty="0"/>
                        <a:t> Year</a:t>
                      </a:r>
                      <a:endParaRPr lang="en-US" sz="1600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BASE</a:t>
                      </a:r>
                      <a:endParaRPr lang="en-US" sz="1600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4,436*</a:t>
                      </a: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4,569*</a:t>
                      </a: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3987649952"/>
                  </a:ext>
                </a:extLst>
              </a:tr>
              <a:tr h="2880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4,706*</a:t>
                      </a:r>
                    </a:p>
                  </a:txBody>
                  <a:tcPr marL="68580" marR="68580" marT="34301" marB="34301"/>
                </a:tc>
                <a:extLst>
                  <a:ext uri="{0D108BD9-81ED-4DB2-BD59-A6C34878D82A}">
                    <a16:rowId xmlns:a16="http://schemas.microsoft.com/office/drawing/2014/main" val="1665732091"/>
                  </a:ext>
                </a:extLst>
              </a:tr>
              <a:tr h="2880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2022-23</a:t>
                      </a:r>
                    </a:p>
                  </a:txBody>
                  <a:tcPr marL="68580" marR="68580" marT="34296" marB="3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Arial Unicode MS"/>
                          <a:cs typeface="Arial" panose="020B0604020202020204" pitchFamily="34" charset="0"/>
                        </a:rPr>
                        <a:t>4,846*</a:t>
                      </a:r>
                    </a:p>
                  </a:txBody>
                  <a:tcPr marL="68580" marR="68580" marT="34296" marB="342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A183BE-EFA2-8B47-9FE2-8AF340A4F5C7}"/>
              </a:ext>
            </a:extLst>
          </p:cNvPr>
          <p:cNvCxnSpPr>
            <a:cxnSpLocks/>
          </p:cNvCxnSpPr>
          <p:nvPr/>
        </p:nvCxnSpPr>
        <p:spPr>
          <a:xfrm flipV="1">
            <a:off x="5693536" y="1030669"/>
            <a:ext cx="0" cy="1192014"/>
          </a:xfrm>
          <a:prstGeom prst="straightConnector1">
            <a:avLst/>
          </a:prstGeom>
          <a:ln w="1524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B326A6-9A9F-C845-8BA6-066852FA54AE}"/>
              </a:ext>
            </a:extLst>
          </p:cNvPr>
          <p:cNvCxnSpPr>
            <a:cxnSpLocks/>
          </p:cNvCxnSpPr>
          <p:nvPr/>
        </p:nvCxnSpPr>
        <p:spPr>
          <a:xfrm flipV="1">
            <a:off x="4572000" y="2129367"/>
            <a:ext cx="2967567" cy="1859394"/>
          </a:xfrm>
          <a:prstGeom prst="straightConnector1">
            <a:avLst/>
          </a:prstGeom>
          <a:ln w="1143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22081FB-11CA-F844-9B10-167A16CB0C46}"/>
              </a:ext>
            </a:extLst>
          </p:cNvPr>
          <p:cNvSpPr txBox="1"/>
          <p:nvPr/>
        </p:nvSpPr>
        <p:spPr>
          <a:xfrm>
            <a:off x="5841141" y="2315633"/>
            <a:ext cx="2839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*As appropriated by the legislature</a:t>
            </a:r>
          </a:p>
        </p:txBody>
      </p:sp>
    </p:spTree>
    <p:extLst>
      <p:ext uri="{BB962C8B-B14F-4D97-AF65-F5344CB8AC3E}">
        <p14:creationId xmlns:p14="http://schemas.microsoft.com/office/powerpoint/2010/main" val="12217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1160" y="-7620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5471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difference for education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59A3ED-AF97-C84E-938E-5F269BB6E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26248" y="895350"/>
            <a:ext cx="6717751" cy="3810326"/>
          </a:xfrm>
        </p:spPr>
      </p:pic>
    </p:spTree>
    <p:extLst>
      <p:ext uri="{BB962C8B-B14F-4D97-AF65-F5344CB8AC3E}">
        <p14:creationId xmlns:p14="http://schemas.microsoft.com/office/powerpoint/2010/main" val="30773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02C646-A17C-F147-A1FF-C0D967CCB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5407" y="895350"/>
            <a:ext cx="6438238" cy="38097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difference for education</a:t>
            </a:r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5350"/>
            <a:ext cx="25146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677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 Big Rocks…Our Overall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47C97-EA99-2748-B7EA-1A4A44A41C04}"/>
              </a:ext>
            </a:extLst>
          </p:cNvPr>
          <p:cNvSpPr txBox="1"/>
          <p:nvPr/>
        </p:nvSpPr>
        <p:spPr>
          <a:xfrm>
            <a:off x="2792061" y="945876"/>
            <a:ext cx="63519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 of Students Graduate High School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525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 of Students execute a Post Secondary Plan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525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45% attend a four year college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45% attend a two year college and/or have multiple certificates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5% are in apprentice programs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 enlist in the military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525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1% attend 18-21 year old program</a:t>
            </a:r>
          </a:p>
        </p:txBody>
      </p:sp>
    </p:spTree>
    <p:extLst>
      <p:ext uri="{BB962C8B-B14F-4D97-AF65-F5344CB8AC3E}">
        <p14:creationId xmlns:p14="http://schemas.microsoft.com/office/powerpoint/2010/main" val="915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>
            <a:extLst>
              <a:ext uri="{FF2B5EF4-FFF2-40B4-BE49-F238E27FC236}">
                <a16:creationId xmlns:a16="http://schemas.microsoft.com/office/drawing/2014/main" id="{ED0619C9-50BA-FB4F-92DF-4C575E19B6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85" y="136890"/>
            <a:ext cx="8145573" cy="4533964"/>
          </a:xfrm>
        </p:spPr>
      </p:pic>
    </p:spTree>
    <p:extLst>
      <p:ext uri="{BB962C8B-B14F-4D97-AF65-F5344CB8AC3E}">
        <p14:creationId xmlns:p14="http://schemas.microsoft.com/office/powerpoint/2010/main" val="56748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>
            <a:extLst>
              <a:ext uri="{FF2B5EF4-FFF2-40B4-BE49-F238E27FC236}">
                <a16:creationId xmlns:a16="http://schemas.microsoft.com/office/drawing/2014/main" id="{503E493B-C4F2-8640-A81B-C35D227E1C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80" y="124334"/>
            <a:ext cx="8442161" cy="4556405"/>
          </a:xfrm>
        </p:spPr>
      </p:pic>
    </p:spTree>
    <p:extLst>
      <p:ext uri="{BB962C8B-B14F-4D97-AF65-F5344CB8AC3E}">
        <p14:creationId xmlns:p14="http://schemas.microsoft.com/office/powerpoint/2010/main" val="271806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4702301"/>
            <a:ext cx="846963" cy="379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9992" y="54802"/>
            <a:ext cx="3874007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759" marR="0" lvl="0" indent="-346234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759" algn="l"/>
                <a:tab pos="356235" algn="l"/>
              </a:tabLst>
              <a:defRPr/>
            </a:pP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workforce</a:t>
            </a:r>
            <a:r>
              <a:rPr kumimoji="0" sz="2000" b="0" i="0" u="none" strike="noStrike" kern="1200" cap="none" spc="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shortage</a:t>
            </a:r>
          </a:p>
          <a:p>
            <a:pPr marL="698658" marR="0" lvl="1" indent="-346234" algn="l" defTabSz="685800" rtl="0" eaLnBrk="1" fontAlgn="auto" latinLnBrk="0" hangingPunct="1">
              <a:lnSpc>
                <a:spcPct val="100000"/>
              </a:lnSpc>
              <a:spcBef>
                <a:spcPts val="8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658" algn="l"/>
                <a:tab pos="6991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~3,600 across the region and</a:t>
            </a:r>
            <a:r>
              <a:rPr kumimoji="0" sz="2000" b="0" i="0" u="none" strike="noStrike" kern="1200" cap="none" spc="-13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69993" y="1107502"/>
            <a:ext cx="3874007" cy="37414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759" marR="0" lvl="0" indent="-346234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759" algn="l"/>
                <a:tab pos="356235" algn="l"/>
              </a:tabLst>
              <a:defRPr/>
            </a:pP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Little awareness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severity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000" b="0" i="0" u="none" strike="noStrike" kern="1200" cap="none" spc="11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problem or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</a:t>
            </a:r>
            <a:r>
              <a:rPr kumimoji="0" sz="2000" b="0" i="0" u="none" strike="noStrike" kern="1200" cap="none" spc="26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assets</a:t>
            </a:r>
          </a:p>
          <a:p>
            <a:pPr marL="355759" marR="676275" lvl="0" indent="-346234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759" algn="l"/>
                <a:tab pos="356235" algn="l"/>
              </a:tabLst>
              <a:defRPr/>
            </a:pP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Academic supply chain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equipped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meet</a:t>
            </a:r>
            <a:r>
              <a:rPr lang="en-US" sz="2000" spc="-1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demand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759" marR="0" lvl="0" indent="-346234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759" algn="l"/>
                <a:tab pos="356235" algn="l"/>
              </a:tabLst>
              <a:defRPr/>
            </a:pP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Curriculum is</a:t>
            </a:r>
            <a:r>
              <a:rPr kumimoji="0" sz="2000" b="0" i="0" u="none" strike="noStrike" kern="1200" cap="none" spc="19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antiquated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759" marR="142399" lvl="0" indent="-346234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759" algn="l"/>
                <a:tab pos="356235" algn="l"/>
              </a:tabLst>
              <a:defRPr/>
            </a:pP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Lack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connection between  academia and their customers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those hiring their</a:t>
            </a:r>
            <a:r>
              <a:rPr kumimoji="0" sz="2000" b="0" i="0" u="none" strike="noStrike" kern="1200" cap="none" spc="19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graduates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3633" y="1937384"/>
            <a:ext cx="3532442" cy="1479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4617" y="1734777"/>
            <a:ext cx="1368170" cy="1369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4529" y="1897190"/>
            <a:ext cx="2789396" cy="106166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ts val="2303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summary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111443" marR="0" lvl="0" indent="0" algn="l" defTabSz="685800" rtl="0" eaLnBrk="1" fontAlgn="auto" latinLnBrk="0" hangingPunct="1">
              <a:lnSpc>
                <a:spcPts val="5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</a:t>
            </a:r>
            <a:r>
              <a:rPr kumimoji="0" sz="5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54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ings</a:t>
            </a:r>
            <a:endParaRPr kumimoji="0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marR="0" lvl="0" indent="0" algn="l" defTabSz="685800" rtl="0" eaLnBrk="1" fontAlgn="auto" latinLnBrk="0" hangingPunct="1">
              <a:lnSpc>
                <a:spcPts val="9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9050" marR="0" lvl="0" indent="0" algn="l" defTabSz="685800" rtl="0" eaLnBrk="1" fontAlgn="auto" latinLnBrk="0" hangingPunct="1">
                <a:lnSpc>
                  <a:spcPts val="9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98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39165" y="1189005"/>
            <a:ext cx="7865669" cy="1233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0059" marR="286703" indent="-257175">
              <a:spcBef>
                <a:spcPts val="75"/>
              </a:spcBef>
              <a:buFont typeface="Symbol"/>
              <a:buChar char=""/>
              <a:tabLst>
                <a:tab pos="470059" algn="l"/>
                <a:tab pos="471011" algn="l"/>
              </a:tabLst>
            </a:pPr>
            <a:r>
              <a:rPr spc="-4" dirty="0">
                <a:solidFill>
                  <a:schemeClr val="tx2"/>
                </a:solidFill>
              </a:rPr>
              <a:t>Graduates are </a:t>
            </a:r>
            <a:r>
              <a:rPr dirty="0">
                <a:solidFill>
                  <a:schemeClr val="tx2"/>
                </a:solidFill>
              </a:rPr>
              <a:t>NOT </a:t>
            </a:r>
            <a:r>
              <a:rPr spc="-4" dirty="0">
                <a:solidFill>
                  <a:schemeClr val="tx2"/>
                </a:solidFill>
              </a:rPr>
              <a:t>workforce ready </a:t>
            </a:r>
            <a:r>
              <a:rPr dirty="0">
                <a:solidFill>
                  <a:schemeClr val="tx2"/>
                </a:solidFill>
              </a:rPr>
              <a:t>– </a:t>
            </a:r>
            <a:r>
              <a:rPr spc="-4" dirty="0">
                <a:solidFill>
                  <a:schemeClr val="tx2"/>
                </a:solidFill>
              </a:rPr>
              <a:t>lack real-world experience, </a:t>
            </a:r>
            <a:r>
              <a:rPr dirty="0">
                <a:solidFill>
                  <a:schemeClr val="tx2"/>
                </a:solidFill>
              </a:rPr>
              <a:t>soft  </a:t>
            </a:r>
            <a:r>
              <a:rPr spc="-4" dirty="0">
                <a:solidFill>
                  <a:schemeClr val="tx2"/>
                </a:solidFill>
              </a:rPr>
              <a:t>skills</a:t>
            </a:r>
          </a:p>
          <a:p>
            <a:pPr marL="470059" indent="-257175">
              <a:spcBef>
                <a:spcPts val="900"/>
              </a:spcBef>
              <a:buFont typeface="Symbol"/>
              <a:buChar char=""/>
              <a:tabLst>
                <a:tab pos="470059" algn="l"/>
                <a:tab pos="471011" algn="l"/>
              </a:tabLst>
            </a:pPr>
            <a:r>
              <a:rPr spc="-4" dirty="0">
                <a:solidFill>
                  <a:schemeClr val="tx2"/>
                </a:solidFill>
              </a:rPr>
              <a:t>Curriculum is both antiquated and </a:t>
            </a:r>
            <a:r>
              <a:rPr dirty="0">
                <a:solidFill>
                  <a:schemeClr val="tx2"/>
                </a:solidFill>
              </a:rPr>
              <a:t>taught </a:t>
            </a:r>
            <a:r>
              <a:rPr spc="-8" dirty="0">
                <a:solidFill>
                  <a:schemeClr val="tx2"/>
                </a:solidFill>
              </a:rPr>
              <a:t>by </a:t>
            </a:r>
            <a:r>
              <a:rPr lang="en-US" spc="-4" dirty="0">
                <a:solidFill>
                  <a:schemeClr val="tx2"/>
                </a:solidFill>
              </a:rPr>
              <a:t>teachers and professors</a:t>
            </a:r>
            <a:r>
              <a:rPr spc="-4" dirty="0">
                <a:solidFill>
                  <a:schemeClr val="tx2"/>
                </a:solidFill>
              </a:rPr>
              <a:t> lacking real</a:t>
            </a:r>
            <a:r>
              <a:rPr spc="169" dirty="0">
                <a:solidFill>
                  <a:schemeClr val="tx2"/>
                </a:solidFill>
              </a:rPr>
              <a:t> </a:t>
            </a:r>
            <a:r>
              <a:rPr spc="-4" dirty="0">
                <a:solidFill>
                  <a:schemeClr val="tx2"/>
                </a:solidFill>
              </a:rPr>
              <a:t>world</a:t>
            </a:r>
            <a:r>
              <a:rPr lang="en-US" spc="-4" dirty="0">
                <a:solidFill>
                  <a:schemeClr val="tx2"/>
                </a:solidFill>
              </a:rPr>
              <a:t> </a:t>
            </a:r>
            <a:r>
              <a:rPr spc="-4" dirty="0">
                <a:solidFill>
                  <a:schemeClr val="tx2"/>
                </a:solidFill>
              </a:rPr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925" y="2515171"/>
            <a:ext cx="261699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0" lvl="0" indent="-257175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6224" algn="l"/>
                <a:tab pos="267176" algn="l"/>
                <a:tab pos="1501140" algn="l"/>
              </a:tabLst>
              <a:defRPr/>
            </a:pP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5000" y="2515170"/>
            <a:ext cx="514731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05401" algn="l"/>
                <a:tab pos="2273618" algn="l"/>
                <a:tab pos="2617946" algn="l"/>
                <a:tab pos="3254693" algn="l"/>
                <a:tab pos="4691539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truggle</a:t>
            </a: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</a:t>
            </a: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relationships</a:t>
            </a: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their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924" y="2675534"/>
            <a:ext cx="7891463" cy="1578798"/>
          </a:xfrm>
          <a:prstGeom prst="rect">
            <a:avLst/>
          </a:prstGeom>
        </p:spPr>
        <p:txBody>
          <a:bodyPr vert="horz" wrap="square" lIns="0" tIns="123349" rIns="0" bIns="0" rtlCol="0">
            <a:spAutoFit/>
          </a:bodyPr>
          <a:lstStyle/>
          <a:p>
            <a:pPr marL="266700" marR="0" lvl="0" indent="0" algn="l" defTabSz="685800" rtl="0" eaLnBrk="1" fontAlgn="auto" latinLnBrk="0" hangingPunct="1">
              <a:lnSpc>
                <a:spcPct val="100000"/>
              </a:lnSpc>
              <a:spcBef>
                <a:spcPts val="97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customers – fail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leverage industry experts for curriculum</a:t>
            </a:r>
            <a:r>
              <a:rPr kumimoji="0" sz="1800" b="0" i="0" u="none" strike="noStrike" kern="1200" cap="none" spc="12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6700" marR="0" lvl="0" indent="-257175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6224" algn="l"/>
                <a:tab pos="267176" algn="l"/>
              </a:tabLst>
              <a:defRPr/>
            </a:pP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Academia is not moving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fast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enough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agility is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key!</a:t>
            </a:r>
          </a:p>
          <a:p>
            <a:pPr marL="266700" marR="0" lvl="0" indent="-257175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6224" algn="l"/>
                <a:tab pos="267176" algn="l"/>
              </a:tabLst>
              <a:defRPr/>
            </a:pP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Academia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students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differently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experiential learning is</a:t>
            </a:r>
            <a:r>
              <a:rPr kumimoji="0" sz="1800" b="0" i="0" u="none" strike="noStrike" kern="1200" cap="none" spc="139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critical!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6700" marR="0" lvl="0" indent="-257175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6224" algn="l"/>
                <a:tab pos="267176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Industry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willing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 with academia but will “go it </a:t>
            </a:r>
            <a:r>
              <a:rPr kumimoji="0" sz="1800" b="0" i="0" u="none" strike="noStrike" kern="1200" cap="none" spc="-8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alone”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00" b="0" i="0" u="none" strike="noStrike" kern="1200" cap="none" spc="169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necessary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3870" y="0"/>
            <a:ext cx="5991035" cy="1177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88199" y="90106"/>
            <a:ext cx="5288756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500" spc="-4" dirty="0">
                <a:latin typeface="Arial"/>
                <a:cs typeface="Arial"/>
              </a:rPr>
              <a:t>industry</a:t>
            </a:r>
            <a:r>
              <a:rPr sz="4500" spc="-34" dirty="0">
                <a:latin typeface="Arial"/>
                <a:cs typeface="Arial"/>
              </a:rPr>
              <a:t> </a:t>
            </a:r>
            <a:r>
              <a:rPr sz="4500" spc="-4" dirty="0">
                <a:latin typeface="Arial"/>
                <a:cs typeface="Arial"/>
              </a:rPr>
              <a:t>comments</a:t>
            </a:r>
            <a:endParaRPr sz="4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197" y="61722"/>
            <a:ext cx="1088136" cy="1088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marR="0" lvl="0" indent="0" algn="l" defTabSz="685800" rtl="0" eaLnBrk="1" fontAlgn="auto" latinLnBrk="0" hangingPunct="1">
              <a:lnSpc>
                <a:spcPts val="9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9050" marR="0" lvl="0" indent="0" algn="l" defTabSz="685800" rtl="0" eaLnBrk="1" fontAlgn="auto" latinLnBrk="0" hangingPunct="1">
                <a:lnSpc>
                  <a:spcPts val="9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66573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-KSDE-powerpoint.potx" id="{560FEE78-F0EB-4EE5-B25E-5A36841B55F6}" vid="{089AAB6C-FBBF-45B4-AB09-7EE40DB5FACD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8720</TotalTime>
  <Words>356</Words>
  <Application>Microsoft Office PowerPoint</Application>
  <PresentationFormat>On-screen Show (16:9)</PresentationFormat>
  <Paragraphs>96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Arial Black</vt:lpstr>
      <vt:lpstr>Arial Narrow</vt:lpstr>
      <vt:lpstr>Arial Unicode MS</vt:lpstr>
      <vt:lpstr>Calibri</vt:lpstr>
      <vt:lpstr>Century Gothic</vt:lpstr>
      <vt:lpstr>Open Sans</vt:lpstr>
      <vt:lpstr>Segoe UI</vt:lpstr>
      <vt:lpstr>Symbol</vt:lpstr>
      <vt:lpstr>Wingdings</vt:lpstr>
      <vt:lpstr>1_KansansCAN-Blank-Template</vt:lpstr>
      <vt:lpstr>1_Office Theme</vt:lpstr>
      <vt:lpstr>3_KansansCAN-Blank-Template</vt:lpstr>
      <vt:lpstr>KansansCAN-Blank-Template</vt:lpstr>
      <vt:lpstr>5_Office Theme</vt:lpstr>
      <vt:lpstr>4_Office Theme</vt:lpstr>
      <vt:lpstr>2_Office Theme</vt:lpstr>
      <vt:lpstr>Kansas Leads the World in the Success of Each Student.</vt:lpstr>
      <vt:lpstr>PowerPoint Presentation</vt:lpstr>
      <vt:lpstr>Wage difference for education</vt:lpstr>
      <vt:lpstr>Wage difference for education</vt:lpstr>
      <vt:lpstr>PowerPoint Presentation</vt:lpstr>
      <vt:lpstr>PowerPoint Presentation</vt:lpstr>
      <vt:lpstr>PowerPoint Presentation</vt:lpstr>
      <vt:lpstr>PowerPoint Presentation</vt:lpstr>
      <vt:lpstr>industry comments</vt:lpstr>
      <vt:lpstr>EKC observations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198</cp:revision>
  <dcterms:created xsi:type="dcterms:W3CDTF">2012-10-22T13:49:38Z</dcterms:created>
  <dcterms:modified xsi:type="dcterms:W3CDTF">2019-07-23T19:35:37Z</dcterms:modified>
</cp:coreProperties>
</file>