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32"/>
  </p:notesMasterIdLst>
  <p:sldIdLst>
    <p:sldId id="256" r:id="rId2"/>
    <p:sldId id="257" r:id="rId3"/>
    <p:sldId id="271" r:id="rId4"/>
    <p:sldId id="272" r:id="rId5"/>
    <p:sldId id="273" r:id="rId6"/>
    <p:sldId id="274" r:id="rId7"/>
    <p:sldId id="275" r:id="rId8"/>
    <p:sldId id="276" r:id="rId9"/>
    <p:sldId id="278" r:id="rId10"/>
    <p:sldId id="277" r:id="rId11"/>
    <p:sldId id="279" r:id="rId12"/>
    <p:sldId id="280" r:id="rId13"/>
    <p:sldId id="281" r:id="rId14"/>
    <p:sldId id="282" r:id="rId15"/>
    <p:sldId id="283" r:id="rId16"/>
    <p:sldId id="284" r:id="rId17"/>
    <p:sldId id="285" r:id="rId18"/>
    <p:sldId id="269" r:id="rId19"/>
    <p:sldId id="270" r:id="rId20"/>
    <p:sldId id="258" r:id="rId21"/>
    <p:sldId id="259" r:id="rId22"/>
    <p:sldId id="260" r:id="rId23"/>
    <p:sldId id="261" r:id="rId24"/>
    <p:sldId id="262" r:id="rId25"/>
    <p:sldId id="263" r:id="rId26"/>
    <p:sldId id="264" r:id="rId27"/>
    <p:sldId id="265" r:id="rId28"/>
    <p:sldId id="266" r:id="rId29"/>
    <p:sldId id="267" r:id="rId30"/>
    <p:sldId id="268" r:id="rId31"/>
  </p:sldIdLst>
  <p:sldSz cx="12192000" cy="6858000"/>
  <p:notesSz cx="7010400" cy="9296400"/>
  <p:embeddedFontLst>
    <p:embeddedFont>
      <p:font typeface="Calibri" panose="020F0502020204030204" pitchFamily="34" charset="0"/>
      <p:regular r:id="rId33"/>
      <p:bold r:id="rId34"/>
      <p:italic r:id="rId35"/>
      <p:boldItalic r:id="rId36"/>
    </p:embeddedFont>
    <p:embeddedFont>
      <p:font typeface="Open Sans Light" panose="020B0306030504020204" pitchFamily="34" charset="0"/>
      <p:regular r:id="rId37"/>
      <p:italic r:id="rId38"/>
    </p:embeddedFont>
    <p:embeddedFont>
      <p:font typeface="Open Sans Semibold" panose="020B0706030804020204" pitchFamily="34" charset="0"/>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5" autoAdjust="0"/>
    <p:restoredTop sz="80757" autoAdjust="0"/>
  </p:normalViewPr>
  <p:slideViewPr>
    <p:cSldViewPr snapToGrid="0">
      <p:cViewPr varScale="1">
        <p:scale>
          <a:sx n="89" d="100"/>
          <a:sy n="89" d="100"/>
        </p:scale>
        <p:origin x="1206" y="9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2E597C9-39D7-4B12-840D-B036F77AA891}" type="datetimeFigureOut">
              <a:rPr lang="en-US" smtClean="0"/>
              <a:t>11/29/2023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0A50D61-98FD-4391-95EB-0C1D0B3D28AB}" type="slidenum">
              <a:rPr lang="en-US" smtClean="0"/>
              <a:t>‹#›</a:t>
            </a:fld>
            <a:endParaRPr lang="en-US"/>
          </a:p>
        </p:txBody>
      </p:sp>
    </p:spTree>
    <p:extLst>
      <p:ext uri="{BB962C8B-B14F-4D97-AF65-F5344CB8AC3E}">
        <p14:creationId xmlns:p14="http://schemas.microsoft.com/office/powerpoint/2010/main" val="2699742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7CAA0EC3-42D3-4A09-9153-B2E70398821D}" type="datetimeFigureOut">
              <a:rPr lang="en-US" smtClean="0"/>
              <a:t>11/29/2023</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D0186126-E062-429E-92D3-0063025995DA}" type="slidenum">
              <a:rPr lang="en-US" smtClean="0"/>
              <a:t>‹#›</a:t>
            </a:fld>
            <a:endParaRPr lang="en-US"/>
          </a:p>
        </p:txBody>
      </p:sp>
    </p:spTree>
    <p:extLst>
      <p:ext uri="{BB962C8B-B14F-4D97-AF65-F5344CB8AC3E}">
        <p14:creationId xmlns:p14="http://schemas.microsoft.com/office/powerpoint/2010/main" val="1498877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hoto">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7CAA0EC3-42D3-4A09-9153-B2E70398821D}" type="datetimeFigureOut">
              <a:rPr lang="en-US" smtClean="0"/>
              <a:t>11/29/2023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186126-E062-429E-92D3-0063025995DA}"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r>
              <a:rPr lang="en-US"/>
              <a:t>Click icon to add picture</a:t>
            </a:r>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228735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r>
              <a:rPr lang="en-US"/>
              <a:t>Click icon to add media</a:t>
            </a:r>
          </a:p>
        </p:txBody>
      </p:sp>
      <p:sp>
        <p:nvSpPr>
          <p:cNvPr id="2" name="Date Placeholder 1"/>
          <p:cNvSpPr>
            <a:spLocks noGrp="1"/>
          </p:cNvSpPr>
          <p:nvPr>
            <p:ph type="dt" sz="half" idx="10"/>
          </p:nvPr>
        </p:nvSpPr>
        <p:spPr/>
        <p:txBody>
          <a:bodyPr/>
          <a:lstStyle/>
          <a:p>
            <a:fld id="{7CAA0EC3-42D3-4A09-9153-B2E70398821D}" type="datetimeFigureOut">
              <a:rPr lang="en-US" smtClean="0"/>
              <a:t>11/29/2023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186126-E062-429E-92D3-0063025995DA}" type="slidenum">
              <a:rPr lang="en-US" smtClean="0"/>
              <a:t>‹#›</a:t>
            </a:fld>
            <a:endParaRPr lang="en-US"/>
          </a:p>
        </p:txBody>
      </p:sp>
    </p:spTree>
    <p:extLst>
      <p:ext uri="{BB962C8B-B14F-4D97-AF65-F5344CB8AC3E}">
        <p14:creationId xmlns:p14="http://schemas.microsoft.com/office/powerpoint/2010/main" val="3258127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AA0EC3-42D3-4A09-9153-B2E70398821D}"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86126-E062-429E-92D3-0063025995DA}" type="slidenum">
              <a:rPr lang="en-US" smtClean="0"/>
              <a:t>‹#›</a:t>
            </a:fld>
            <a:endParaRPr lang="en-US"/>
          </a:p>
        </p:txBody>
      </p:sp>
    </p:spTree>
    <p:extLst>
      <p:ext uri="{BB962C8B-B14F-4D97-AF65-F5344CB8AC3E}">
        <p14:creationId xmlns:p14="http://schemas.microsoft.com/office/powerpoint/2010/main" val="2778520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AA0EC3-42D3-4A09-9153-B2E70398821D}"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86126-E062-429E-92D3-0063025995DA}" type="slidenum">
              <a:rPr lang="en-US" smtClean="0"/>
              <a:t>‹#›</a:t>
            </a:fld>
            <a:endParaRPr lang="en-US"/>
          </a:p>
        </p:txBody>
      </p:sp>
    </p:spTree>
    <p:extLst>
      <p:ext uri="{BB962C8B-B14F-4D97-AF65-F5344CB8AC3E}">
        <p14:creationId xmlns:p14="http://schemas.microsoft.com/office/powerpoint/2010/main" val="3437684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7CAA0EC3-42D3-4A09-9153-B2E70398821D}" type="datetimeFigureOut">
              <a:rPr lang="en-US" smtClean="0"/>
              <a:t>11/29/2023</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D0186126-E062-429E-92D3-0063025995DA}"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660838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CAA0EC3-42D3-4A09-9153-B2E70398821D}"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86126-E062-429E-92D3-0063025995DA}"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1766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AA0EC3-42D3-4A09-9153-B2E70398821D}"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86126-E062-429E-92D3-0063025995DA}" type="slidenum">
              <a:rPr lang="en-US" smtClean="0"/>
              <a:t>‹#›</a:t>
            </a:fld>
            <a:endParaRPr lang="en-US"/>
          </a:p>
        </p:txBody>
      </p:sp>
    </p:spTree>
    <p:extLst>
      <p:ext uri="{BB962C8B-B14F-4D97-AF65-F5344CB8AC3E}">
        <p14:creationId xmlns:p14="http://schemas.microsoft.com/office/powerpoint/2010/main" val="4977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7CAA0EC3-42D3-4A09-9153-B2E70398821D}" type="datetimeFigureOut">
              <a:rPr lang="en-US" smtClean="0"/>
              <a:t>11/29/2023</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D0186126-E062-429E-92D3-0063025995DA}"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8869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AA0EC3-42D3-4A09-9153-B2E70398821D}"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86126-E062-429E-92D3-0063025995DA}"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7824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AA0EC3-42D3-4A09-9153-B2E70398821D}" type="datetimeFigureOut">
              <a:rPr lang="en-US" smtClean="0"/>
              <a:t>11/29/2023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186126-E062-429E-92D3-0063025995DA}" type="slidenum">
              <a:rPr lang="en-US" smtClean="0"/>
              <a:t>‹#›</a:t>
            </a:fld>
            <a:endParaRPr lang="en-US"/>
          </a:p>
        </p:txBody>
      </p:sp>
    </p:spTree>
    <p:extLst>
      <p:ext uri="{BB962C8B-B14F-4D97-AF65-F5344CB8AC3E}">
        <p14:creationId xmlns:p14="http://schemas.microsoft.com/office/powerpoint/2010/main" val="345944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7CAA0EC3-42D3-4A09-9153-B2E70398821D}" type="datetimeFigureOut">
              <a:rPr lang="en-US" smtClean="0"/>
              <a:t>11/29/2023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D0186126-E062-429E-92D3-0063025995DA}"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p:txBody>
      </p:sp>
    </p:spTree>
    <p:extLst>
      <p:ext uri="{BB962C8B-B14F-4D97-AF65-F5344CB8AC3E}">
        <p14:creationId xmlns:p14="http://schemas.microsoft.com/office/powerpoint/2010/main" val="259046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7CAA0EC3-42D3-4A09-9153-B2E70398821D}" type="datetimeFigureOut">
              <a:rPr lang="en-US" smtClean="0"/>
              <a:t>11/29/2023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D0186126-E062-429E-92D3-0063025995DA}"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784246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7CAA0EC3-42D3-4A09-9153-B2E70398821D}" type="datetimeFigureOut">
              <a:rPr lang="en-US" smtClean="0"/>
              <a:t>11/29/2023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D0186126-E062-429E-92D3-0063025995DA}"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72322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A0EC3-42D3-4A09-9153-B2E70398821D}" type="datetimeFigureOut">
              <a:rPr lang="en-US" smtClean="0"/>
              <a:t>11/29/2023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86126-E062-429E-92D3-0063025995DA}"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3406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ksde.zoom.us/j/83331983108?from=addo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ksde.zoom.us/j/85333675525?from=addon"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drive.google.com/file/d/1IbieZlN8AEDS1wuqOyGiQHWs8vc8sno0/view"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rive.google.com/file/d/1IbieZlN8AEDS1wuqOyGiQHWs8vc8sno0/vie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8334A9B-B67D-B308-72AC-59CEA73580FF}"/>
              </a:ext>
            </a:extLst>
          </p:cNvPr>
          <p:cNvSpPr>
            <a:spLocks noGrp="1"/>
          </p:cNvSpPr>
          <p:nvPr>
            <p:ph type="subTitle" idx="1"/>
          </p:nvPr>
        </p:nvSpPr>
        <p:spPr>
          <a:xfrm>
            <a:off x="1524000" y="3627326"/>
            <a:ext cx="7480151" cy="1632783"/>
          </a:xfrm>
        </p:spPr>
        <p:txBody>
          <a:bodyPr>
            <a:normAutofit/>
          </a:bodyPr>
          <a:lstStyle/>
          <a:p>
            <a:r>
              <a:rPr lang="en-US" b="1" dirty="0"/>
              <a:t>November 30, 2023</a:t>
            </a:r>
          </a:p>
          <a:p>
            <a:r>
              <a:rPr lang="en-US" b="1" dirty="0">
                <a:hlinkClick r:id="rId2">
                  <a:extLst>
                    <a:ext uri="{A12FA001-AC4F-418D-AE19-62706E023703}">
                      <ahyp:hlinkClr xmlns:ahyp="http://schemas.microsoft.com/office/drawing/2018/hyperlinkcolor" val="tx"/>
                    </a:ext>
                  </a:extLst>
                </a:hlinkClick>
              </a:rPr>
              <a:t>Virtual Meeting</a:t>
            </a:r>
            <a:endParaRPr lang="en-US" b="1" dirty="0"/>
          </a:p>
          <a:p>
            <a:r>
              <a:rPr lang="en-US" b="1" dirty="0"/>
              <a:t>2:30 pm</a:t>
            </a:r>
          </a:p>
          <a:p>
            <a:endParaRPr lang="en-US" dirty="0"/>
          </a:p>
        </p:txBody>
      </p:sp>
      <p:sp>
        <p:nvSpPr>
          <p:cNvPr id="4" name="Title 3">
            <a:extLst>
              <a:ext uri="{FF2B5EF4-FFF2-40B4-BE49-F238E27FC236}">
                <a16:creationId xmlns:a16="http://schemas.microsoft.com/office/drawing/2014/main" id="{79FCBC15-40F7-9B10-F87D-CA8B30C7DCFC}"/>
              </a:ext>
            </a:extLst>
          </p:cNvPr>
          <p:cNvSpPr>
            <a:spLocks noGrp="1"/>
          </p:cNvSpPr>
          <p:nvPr>
            <p:ph type="title"/>
          </p:nvPr>
        </p:nvSpPr>
        <p:spPr>
          <a:xfrm>
            <a:off x="1524000" y="1597891"/>
            <a:ext cx="9010389" cy="1831109"/>
          </a:xfrm>
        </p:spPr>
        <p:txBody>
          <a:bodyPr>
            <a:normAutofit/>
          </a:bodyPr>
          <a:lstStyle/>
          <a:p>
            <a:r>
              <a:rPr lang="en-US" sz="2800" dirty="0"/>
              <a:t>Kansas Children’s Vision Health and School Readiness Commission</a:t>
            </a:r>
          </a:p>
        </p:txBody>
      </p:sp>
    </p:spTree>
    <p:extLst>
      <p:ext uri="{BB962C8B-B14F-4D97-AF65-F5344CB8AC3E}">
        <p14:creationId xmlns:p14="http://schemas.microsoft.com/office/powerpoint/2010/main" val="2005247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B849C-3AD7-83DF-6DBC-5EA0711248D5}"/>
              </a:ext>
            </a:extLst>
          </p:cNvPr>
          <p:cNvSpPr>
            <a:spLocks noGrp="1"/>
          </p:cNvSpPr>
          <p:nvPr>
            <p:ph type="title"/>
          </p:nvPr>
        </p:nvSpPr>
        <p:spPr/>
        <p:txBody>
          <a:bodyPr/>
          <a:lstStyle/>
          <a:p>
            <a:r>
              <a:rPr lang="en-US" dirty="0"/>
              <a:t>Purpose, Mission, and Vision</a:t>
            </a:r>
          </a:p>
        </p:txBody>
      </p:sp>
    </p:spTree>
    <p:extLst>
      <p:ext uri="{BB962C8B-B14F-4D97-AF65-F5344CB8AC3E}">
        <p14:creationId xmlns:p14="http://schemas.microsoft.com/office/powerpoint/2010/main" val="3283939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D577E6-1812-E05C-DF95-8633CE54A9D8}"/>
              </a:ext>
            </a:extLst>
          </p:cNvPr>
          <p:cNvSpPr>
            <a:spLocks noGrp="1"/>
          </p:cNvSpPr>
          <p:nvPr>
            <p:ph idx="1"/>
          </p:nvPr>
        </p:nvSpPr>
        <p:spPr>
          <a:xfrm>
            <a:off x="838200" y="1983035"/>
            <a:ext cx="10515600" cy="4193927"/>
          </a:xfrm>
        </p:spPr>
        <p:txBody>
          <a:bodyPr/>
          <a:lstStyle/>
          <a:p>
            <a:r>
              <a:rPr lang="en-US" dirty="0"/>
              <a:t>Mission Statement?</a:t>
            </a:r>
          </a:p>
          <a:p>
            <a:r>
              <a:rPr lang="en-US" dirty="0"/>
              <a:t>Vision Statement?</a:t>
            </a:r>
          </a:p>
          <a:p>
            <a:r>
              <a:rPr lang="en-US" dirty="0"/>
              <a:t>Where do we wish to go?</a:t>
            </a:r>
          </a:p>
          <a:p>
            <a:r>
              <a:rPr lang="en-US" dirty="0"/>
              <a:t>How do we capitalize on and maximize the expertise of the members of the Commission?</a:t>
            </a:r>
          </a:p>
          <a:p>
            <a:r>
              <a:rPr lang="en-US" dirty="0"/>
              <a:t>Where should our primary focus be? Age groups?</a:t>
            </a:r>
          </a:p>
        </p:txBody>
      </p:sp>
      <p:sp>
        <p:nvSpPr>
          <p:cNvPr id="3" name="Title 2">
            <a:extLst>
              <a:ext uri="{FF2B5EF4-FFF2-40B4-BE49-F238E27FC236}">
                <a16:creationId xmlns:a16="http://schemas.microsoft.com/office/drawing/2014/main" id="{69B7E01C-8CDA-58D2-D316-5DFDE0716EB7}"/>
              </a:ext>
            </a:extLst>
          </p:cNvPr>
          <p:cNvSpPr>
            <a:spLocks noGrp="1"/>
          </p:cNvSpPr>
          <p:nvPr>
            <p:ph type="title"/>
          </p:nvPr>
        </p:nvSpPr>
        <p:spPr>
          <a:xfrm>
            <a:off x="838200" y="365125"/>
            <a:ext cx="10515600" cy="1188253"/>
          </a:xfrm>
        </p:spPr>
        <p:txBody>
          <a:bodyPr>
            <a:normAutofit fontScale="90000"/>
          </a:bodyPr>
          <a:lstStyle/>
          <a:p>
            <a:r>
              <a:rPr lang="en-US" dirty="0"/>
              <a:t>What is the Mission and Vision of the KCVHSRC?</a:t>
            </a:r>
          </a:p>
        </p:txBody>
      </p:sp>
    </p:spTree>
    <p:extLst>
      <p:ext uri="{BB962C8B-B14F-4D97-AF65-F5344CB8AC3E}">
        <p14:creationId xmlns:p14="http://schemas.microsoft.com/office/powerpoint/2010/main" val="1598679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B849C-3AD7-83DF-6DBC-5EA0711248D5}"/>
              </a:ext>
            </a:extLst>
          </p:cNvPr>
          <p:cNvSpPr>
            <a:spLocks noGrp="1"/>
          </p:cNvSpPr>
          <p:nvPr>
            <p:ph type="title"/>
          </p:nvPr>
        </p:nvSpPr>
        <p:spPr/>
        <p:txBody>
          <a:bodyPr/>
          <a:lstStyle/>
          <a:p>
            <a:r>
              <a:rPr lang="en-US" dirty="0"/>
              <a:t>Projects and Areas of Focus</a:t>
            </a:r>
          </a:p>
        </p:txBody>
      </p:sp>
    </p:spTree>
    <p:extLst>
      <p:ext uri="{BB962C8B-B14F-4D97-AF65-F5344CB8AC3E}">
        <p14:creationId xmlns:p14="http://schemas.microsoft.com/office/powerpoint/2010/main" val="1941731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663AB3-1995-C13B-B320-23FD1449AE12}"/>
              </a:ext>
            </a:extLst>
          </p:cNvPr>
          <p:cNvSpPr>
            <a:spLocks noGrp="1"/>
          </p:cNvSpPr>
          <p:nvPr>
            <p:ph idx="1"/>
          </p:nvPr>
        </p:nvSpPr>
        <p:spPr/>
        <p:txBody>
          <a:bodyPr/>
          <a:lstStyle/>
          <a:p>
            <a:r>
              <a:rPr lang="en-US" dirty="0"/>
              <a:t>Identify and disseminate resources to increase awareness across Kansas.</a:t>
            </a:r>
          </a:p>
        </p:txBody>
      </p:sp>
      <p:sp>
        <p:nvSpPr>
          <p:cNvPr id="3" name="Title 2">
            <a:extLst>
              <a:ext uri="{FF2B5EF4-FFF2-40B4-BE49-F238E27FC236}">
                <a16:creationId xmlns:a16="http://schemas.microsoft.com/office/drawing/2014/main" id="{AC9760A4-0209-6F9D-C961-0F471853CC0D}"/>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1398259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663AB3-1995-C13B-B320-23FD1449AE12}"/>
              </a:ext>
            </a:extLst>
          </p:cNvPr>
          <p:cNvSpPr>
            <a:spLocks noGrp="1"/>
          </p:cNvSpPr>
          <p:nvPr>
            <p:ph idx="1"/>
          </p:nvPr>
        </p:nvSpPr>
        <p:spPr/>
        <p:txBody>
          <a:bodyPr/>
          <a:lstStyle/>
          <a:p>
            <a:r>
              <a:rPr lang="en-US" dirty="0"/>
              <a:t>Establish action plans for legislature, state, and communities.</a:t>
            </a:r>
          </a:p>
        </p:txBody>
      </p:sp>
      <p:sp>
        <p:nvSpPr>
          <p:cNvPr id="3" name="Title 2">
            <a:extLst>
              <a:ext uri="{FF2B5EF4-FFF2-40B4-BE49-F238E27FC236}">
                <a16:creationId xmlns:a16="http://schemas.microsoft.com/office/drawing/2014/main" id="{AC9760A4-0209-6F9D-C961-0F471853CC0D}"/>
              </a:ext>
            </a:extLst>
          </p:cNvPr>
          <p:cNvSpPr>
            <a:spLocks noGrp="1"/>
          </p:cNvSpPr>
          <p:nvPr>
            <p:ph type="title"/>
          </p:nvPr>
        </p:nvSpPr>
        <p:spPr/>
        <p:txBody>
          <a:bodyPr/>
          <a:lstStyle/>
          <a:p>
            <a:r>
              <a:rPr lang="en-US" dirty="0"/>
              <a:t>Advocacy</a:t>
            </a:r>
          </a:p>
        </p:txBody>
      </p:sp>
    </p:spTree>
    <p:extLst>
      <p:ext uri="{BB962C8B-B14F-4D97-AF65-F5344CB8AC3E}">
        <p14:creationId xmlns:p14="http://schemas.microsoft.com/office/powerpoint/2010/main" val="1945940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663AB3-1995-C13B-B320-23FD1449AE12}"/>
              </a:ext>
            </a:extLst>
          </p:cNvPr>
          <p:cNvSpPr>
            <a:spLocks noGrp="1"/>
          </p:cNvSpPr>
          <p:nvPr>
            <p:ph idx="1"/>
          </p:nvPr>
        </p:nvSpPr>
        <p:spPr/>
        <p:txBody>
          <a:bodyPr/>
          <a:lstStyle/>
          <a:p>
            <a:r>
              <a:rPr lang="en-US" dirty="0"/>
              <a:t>Identify gaps and equity issues in Kansas.</a:t>
            </a:r>
          </a:p>
        </p:txBody>
      </p:sp>
      <p:sp>
        <p:nvSpPr>
          <p:cNvPr id="3" name="Title 2">
            <a:extLst>
              <a:ext uri="{FF2B5EF4-FFF2-40B4-BE49-F238E27FC236}">
                <a16:creationId xmlns:a16="http://schemas.microsoft.com/office/drawing/2014/main" id="{AC9760A4-0209-6F9D-C961-0F471853CC0D}"/>
              </a:ext>
            </a:extLst>
          </p:cNvPr>
          <p:cNvSpPr>
            <a:spLocks noGrp="1"/>
          </p:cNvSpPr>
          <p:nvPr>
            <p:ph type="title"/>
          </p:nvPr>
        </p:nvSpPr>
        <p:spPr/>
        <p:txBody>
          <a:bodyPr/>
          <a:lstStyle/>
          <a:p>
            <a:r>
              <a:rPr lang="en-US" dirty="0"/>
              <a:t>Research</a:t>
            </a:r>
          </a:p>
        </p:txBody>
      </p:sp>
    </p:spTree>
    <p:extLst>
      <p:ext uri="{BB962C8B-B14F-4D97-AF65-F5344CB8AC3E}">
        <p14:creationId xmlns:p14="http://schemas.microsoft.com/office/powerpoint/2010/main" val="813254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663AB3-1995-C13B-B320-23FD1449AE12}"/>
              </a:ext>
            </a:extLst>
          </p:cNvPr>
          <p:cNvSpPr>
            <a:spLocks noGrp="1"/>
          </p:cNvSpPr>
          <p:nvPr>
            <p:ph idx="1"/>
          </p:nvPr>
        </p:nvSpPr>
        <p:spPr/>
        <p:txBody>
          <a:bodyPr/>
          <a:lstStyle/>
          <a:p>
            <a:r>
              <a:rPr lang="en-US" dirty="0"/>
              <a:t>Support health departments and primary care givers.</a:t>
            </a:r>
          </a:p>
        </p:txBody>
      </p:sp>
      <p:sp>
        <p:nvSpPr>
          <p:cNvPr id="3" name="Title 2">
            <a:extLst>
              <a:ext uri="{FF2B5EF4-FFF2-40B4-BE49-F238E27FC236}">
                <a16:creationId xmlns:a16="http://schemas.microsoft.com/office/drawing/2014/main" id="{AC9760A4-0209-6F9D-C961-0F471853CC0D}"/>
              </a:ext>
            </a:extLst>
          </p:cNvPr>
          <p:cNvSpPr>
            <a:spLocks noGrp="1"/>
          </p:cNvSpPr>
          <p:nvPr>
            <p:ph type="title"/>
          </p:nvPr>
        </p:nvSpPr>
        <p:spPr/>
        <p:txBody>
          <a:bodyPr/>
          <a:lstStyle/>
          <a:p>
            <a:r>
              <a:rPr lang="en-US" dirty="0"/>
              <a:t>Education</a:t>
            </a:r>
          </a:p>
        </p:txBody>
      </p:sp>
    </p:spTree>
    <p:extLst>
      <p:ext uri="{BB962C8B-B14F-4D97-AF65-F5344CB8AC3E}">
        <p14:creationId xmlns:p14="http://schemas.microsoft.com/office/powerpoint/2010/main" val="1443886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213811-7103-67F6-4C1A-888A486FAAA1}"/>
              </a:ext>
            </a:extLst>
          </p:cNvPr>
          <p:cNvSpPr>
            <a:spLocks noGrp="1"/>
          </p:cNvSpPr>
          <p:nvPr>
            <p:ph idx="1"/>
          </p:nvPr>
        </p:nvSpPr>
        <p:spPr/>
        <p:txBody>
          <a:bodyPr/>
          <a:lstStyle/>
          <a:p>
            <a:r>
              <a:rPr lang="en-US" dirty="0"/>
              <a:t>Discuss objectives for the next meeting.</a:t>
            </a:r>
          </a:p>
          <a:p>
            <a:r>
              <a:rPr lang="en-US" dirty="0"/>
              <a:t>Establish next meeting date.</a:t>
            </a:r>
          </a:p>
        </p:txBody>
      </p:sp>
      <p:sp>
        <p:nvSpPr>
          <p:cNvPr id="3" name="Title 2">
            <a:extLst>
              <a:ext uri="{FF2B5EF4-FFF2-40B4-BE49-F238E27FC236}">
                <a16:creationId xmlns:a16="http://schemas.microsoft.com/office/drawing/2014/main" id="{5822AC5A-92D7-6684-7F71-65F19D44BA95}"/>
              </a:ext>
            </a:extLst>
          </p:cNvPr>
          <p:cNvSpPr>
            <a:spLocks noGrp="1"/>
          </p:cNvSpPr>
          <p:nvPr>
            <p:ph type="title"/>
          </p:nvPr>
        </p:nvSpPr>
        <p:spPr/>
        <p:txBody>
          <a:bodyPr/>
          <a:lstStyle/>
          <a:p>
            <a:r>
              <a:rPr lang="en-US" dirty="0"/>
              <a:t>Next Steps of the Commission</a:t>
            </a:r>
          </a:p>
        </p:txBody>
      </p:sp>
    </p:spTree>
    <p:extLst>
      <p:ext uri="{BB962C8B-B14F-4D97-AF65-F5344CB8AC3E}">
        <p14:creationId xmlns:p14="http://schemas.microsoft.com/office/powerpoint/2010/main" val="3723471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8334A9B-B67D-B308-72AC-59CEA73580FF}"/>
              </a:ext>
            </a:extLst>
          </p:cNvPr>
          <p:cNvSpPr>
            <a:spLocks noGrp="1"/>
          </p:cNvSpPr>
          <p:nvPr>
            <p:ph type="subTitle" idx="1"/>
          </p:nvPr>
        </p:nvSpPr>
        <p:spPr>
          <a:xfrm>
            <a:off x="1524000" y="3627326"/>
            <a:ext cx="7480151" cy="1632783"/>
          </a:xfrm>
        </p:spPr>
        <p:txBody>
          <a:bodyPr>
            <a:normAutofit fontScale="92500" lnSpcReduction="10000"/>
          </a:bodyPr>
          <a:lstStyle/>
          <a:p>
            <a:r>
              <a:rPr lang="en-US" b="1" dirty="0"/>
              <a:t>Organizational Meeting</a:t>
            </a:r>
          </a:p>
          <a:p>
            <a:r>
              <a:rPr lang="en-US" b="1" dirty="0"/>
              <a:t>September 29, 2023</a:t>
            </a:r>
          </a:p>
          <a:p>
            <a:r>
              <a:rPr lang="en-US" b="1" dirty="0">
                <a:hlinkClick r:id="rId2">
                  <a:extLst>
                    <a:ext uri="{A12FA001-AC4F-418D-AE19-62706E023703}">
                      <ahyp:hlinkClr xmlns:ahyp="http://schemas.microsoft.com/office/drawing/2018/hyperlinkcolor" val="tx"/>
                    </a:ext>
                  </a:extLst>
                </a:hlinkClick>
              </a:rPr>
              <a:t>Virtual Meeting</a:t>
            </a:r>
            <a:endParaRPr lang="en-US" b="1" dirty="0"/>
          </a:p>
          <a:p>
            <a:r>
              <a:rPr lang="en-US" b="1" dirty="0"/>
              <a:t>10:30-11:30 am</a:t>
            </a:r>
          </a:p>
          <a:p>
            <a:endParaRPr lang="en-US" dirty="0"/>
          </a:p>
        </p:txBody>
      </p:sp>
      <p:sp>
        <p:nvSpPr>
          <p:cNvPr id="4" name="Title 3">
            <a:extLst>
              <a:ext uri="{FF2B5EF4-FFF2-40B4-BE49-F238E27FC236}">
                <a16:creationId xmlns:a16="http://schemas.microsoft.com/office/drawing/2014/main" id="{79FCBC15-40F7-9B10-F87D-CA8B30C7DCFC}"/>
              </a:ext>
            </a:extLst>
          </p:cNvPr>
          <p:cNvSpPr>
            <a:spLocks noGrp="1"/>
          </p:cNvSpPr>
          <p:nvPr>
            <p:ph type="title"/>
          </p:nvPr>
        </p:nvSpPr>
        <p:spPr>
          <a:xfrm>
            <a:off x="1524000" y="1597891"/>
            <a:ext cx="9010389" cy="2728576"/>
          </a:xfrm>
        </p:spPr>
        <p:txBody>
          <a:bodyPr>
            <a:normAutofit/>
          </a:bodyPr>
          <a:lstStyle/>
          <a:p>
            <a:r>
              <a:rPr lang="en-US" sz="2800" dirty="0"/>
              <a:t>Kansas Children’s Vision Health and School Readiness Commission</a:t>
            </a:r>
          </a:p>
        </p:txBody>
      </p:sp>
    </p:spTree>
    <p:extLst>
      <p:ext uri="{BB962C8B-B14F-4D97-AF65-F5344CB8AC3E}">
        <p14:creationId xmlns:p14="http://schemas.microsoft.com/office/powerpoint/2010/main" val="156638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1AB253-DE91-C722-6C72-AB50F131D06D}"/>
              </a:ext>
            </a:extLst>
          </p:cNvPr>
          <p:cNvSpPr>
            <a:spLocks noGrp="1"/>
          </p:cNvSpPr>
          <p:nvPr>
            <p:ph idx="1"/>
          </p:nvPr>
        </p:nvSpPr>
        <p:spPr/>
        <p:txBody>
          <a:bodyPr>
            <a:normAutofit lnSpcReduction="10000"/>
          </a:bodyPr>
          <a:lstStyle/>
          <a:p>
            <a:pPr marL="0" indent="0">
              <a:buNone/>
            </a:pPr>
            <a:r>
              <a:rPr lang="en-US" dirty="0"/>
              <a:t>Please share your name, occupation or role, where you are from, and the role you are filling on the KCVHSRC.</a:t>
            </a:r>
          </a:p>
          <a:p>
            <a:pPr lvl="1"/>
            <a:r>
              <a:rPr lang="en-US" dirty="0"/>
              <a:t>Optometrist</a:t>
            </a:r>
          </a:p>
          <a:p>
            <a:pPr lvl="1"/>
            <a:r>
              <a:rPr lang="en-US" dirty="0"/>
              <a:t>Ophthalmologist</a:t>
            </a:r>
          </a:p>
          <a:p>
            <a:pPr lvl="1"/>
            <a:r>
              <a:rPr lang="en-US" dirty="0"/>
              <a:t>Health Org. dedicated to preventing blindness.</a:t>
            </a:r>
          </a:p>
          <a:p>
            <a:pPr lvl="1"/>
            <a:r>
              <a:rPr lang="en-US" dirty="0"/>
              <a:t>Kansas State Department of Education</a:t>
            </a:r>
          </a:p>
          <a:p>
            <a:pPr lvl="1"/>
            <a:r>
              <a:rPr lang="en-US" dirty="0"/>
              <a:t>Kansas Department of Health and Environment</a:t>
            </a:r>
          </a:p>
          <a:p>
            <a:pPr lvl="1"/>
            <a:r>
              <a:rPr lang="en-US" dirty="0"/>
              <a:t>School Nurse</a:t>
            </a:r>
          </a:p>
          <a:p>
            <a:pPr lvl="1"/>
            <a:r>
              <a:rPr lang="en-US" dirty="0"/>
              <a:t>Public Health Nurse</a:t>
            </a:r>
          </a:p>
          <a:p>
            <a:pPr lvl="1"/>
            <a:r>
              <a:rPr lang="en-US" dirty="0"/>
              <a:t>School Administrator</a:t>
            </a:r>
          </a:p>
          <a:p>
            <a:pPr marL="0" indent="0">
              <a:buNone/>
            </a:pPr>
            <a:endParaRPr lang="en-US" dirty="0"/>
          </a:p>
        </p:txBody>
      </p:sp>
      <p:sp>
        <p:nvSpPr>
          <p:cNvPr id="3" name="Title 2">
            <a:extLst>
              <a:ext uri="{FF2B5EF4-FFF2-40B4-BE49-F238E27FC236}">
                <a16:creationId xmlns:a16="http://schemas.microsoft.com/office/drawing/2014/main" id="{3048E0E5-E6E0-274C-7F6B-475F000CE65C}"/>
              </a:ext>
            </a:extLst>
          </p:cNvPr>
          <p:cNvSpPr>
            <a:spLocks noGrp="1"/>
          </p:cNvSpPr>
          <p:nvPr>
            <p:ph type="title"/>
          </p:nvPr>
        </p:nvSpPr>
        <p:spPr/>
        <p:txBody>
          <a:bodyPr/>
          <a:lstStyle/>
          <a:p>
            <a:r>
              <a:rPr lang="en-US" dirty="0"/>
              <a:t>Welcome and Introductions</a:t>
            </a:r>
          </a:p>
        </p:txBody>
      </p:sp>
    </p:spTree>
    <p:extLst>
      <p:ext uri="{BB962C8B-B14F-4D97-AF65-F5344CB8AC3E}">
        <p14:creationId xmlns:p14="http://schemas.microsoft.com/office/powerpoint/2010/main" val="1810983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1AB253-DE91-C722-6C72-AB50F131D06D}"/>
              </a:ext>
            </a:extLst>
          </p:cNvPr>
          <p:cNvSpPr>
            <a:spLocks noGrp="1"/>
          </p:cNvSpPr>
          <p:nvPr>
            <p:ph idx="1"/>
          </p:nvPr>
        </p:nvSpPr>
        <p:spPr/>
        <p:txBody>
          <a:bodyPr>
            <a:normAutofit lnSpcReduction="10000"/>
          </a:bodyPr>
          <a:lstStyle/>
          <a:p>
            <a:pPr marL="0" indent="0">
              <a:buNone/>
            </a:pPr>
            <a:r>
              <a:rPr lang="en-US" dirty="0"/>
              <a:t>Please share your name, occupation or role, where you are from, and the role you are filling on the KCVHSRC.</a:t>
            </a:r>
          </a:p>
          <a:p>
            <a:pPr lvl="1"/>
            <a:r>
              <a:rPr lang="en-US" dirty="0"/>
              <a:t>Optometrist</a:t>
            </a:r>
          </a:p>
          <a:p>
            <a:pPr lvl="1"/>
            <a:r>
              <a:rPr lang="en-US" dirty="0"/>
              <a:t>Ophthalmologist</a:t>
            </a:r>
          </a:p>
          <a:p>
            <a:pPr lvl="1"/>
            <a:r>
              <a:rPr lang="en-US" dirty="0"/>
              <a:t>Health Org. dedicated to preventing blindness.</a:t>
            </a:r>
          </a:p>
          <a:p>
            <a:pPr lvl="1"/>
            <a:r>
              <a:rPr lang="en-US" dirty="0"/>
              <a:t>Kansas State Department of Education</a:t>
            </a:r>
          </a:p>
          <a:p>
            <a:pPr lvl="1"/>
            <a:r>
              <a:rPr lang="en-US" dirty="0"/>
              <a:t>Kansas Department of Health and Environment</a:t>
            </a:r>
          </a:p>
          <a:p>
            <a:pPr lvl="1"/>
            <a:r>
              <a:rPr lang="en-US" dirty="0"/>
              <a:t>School Nurse</a:t>
            </a:r>
          </a:p>
          <a:p>
            <a:pPr lvl="1"/>
            <a:r>
              <a:rPr lang="en-US" dirty="0"/>
              <a:t>Public Health Nurse</a:t>
            </a:r>
          </a:p>
          <a:p>
            <a:pPr lvl="1"/>
            <a:r>
              <a:rPr lang="en-US" dirty="0"/>
              <a:t>School Administrator</a:t>
            </a:r>
          </a:p>
          <a:p>
            <a:pPr marL="0" indent="0">
              <a:buNone/>
            </a:pPr>
            <a:endParaRPr lang="en-US" dirty="0"/>
          </a:p>
        </p:txBody>
      </p:sp>
      <p:sp>
        <p:nvSpPr>
          <p:cNvPr id="3" name="Title 2">
            <a:extLst>
              <a:ext uri="{FF2B5EF4-FFF2-40B4-BE49-F238E27FC236}">
                <a16:creationId xmlns:a16="http://schemas.microsoft.com/office/drawing/2014/main" id="{3048E0E5-E6E0-274C-7F6B-475F000CE65C}"/>
              </a:ext>
            </a:extLst>
          </p:cNvPr>
          <p:cNvSpPr>
            <a:spLocks noGrp="1"/>
          </p:cNvSpPr>
          <p:nvPr>
            <p:ph type="title"/>
          </p:nvPr>
        </p:nvSpPr>
        <p:spPr/>
        <p:txBody>
          <a:bodyPr/>
          <a:lstStyle/>
          <a:p>
            <a:r>
              <a:rPr lang="en-US" dirty="0"/>
              <a:t>Welcome and Introductions</a:t>
            </a:r>
          </a:p>
        </p:txBody>
      </p:sp>
    </p:spTree>
    <p:extLst>
      <p:ext uri="{BB962C8B-B14F-4D97-AF65-F5344CB8AC3E}">
        <p14:creationId xmlns:p14="http://schemas.microsoft.com/office/powerpoint/2010/main" val="2482231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DC2CA6-9A18-53CC-A0E1-477AB3156D2D}"/>
              </a:ext>
            </a:extLst>
          </p:cNvPr>
          <p:cNvSpPr>
            <a:spLocks noGrp="1"/>
          </p:cNvSpPr>
          <p:nvPr>
            <p:ph idx="1"/>
          </p:nvPr>
        </p:nvSpPr>
        <p:spPr>
          <a:xfrm>
            <a:off x="838199" y="1644073"/>
            <a:ext cx="10945761" cy="4532890"/>
          </a:xfrm>
        </p:spPr>
        <p:txBody>
          <a:bodyPr>
            <a:normAutofit/>
          </a:bodyPr>
          <a:lstStyle/>
          <a:p>
            <a:r>
              <a:rPr lang="en-US" dirty="0"/>
              <a:t>Senate Bill 62 from the 2022 legislative session.</a:t>
            </a:r>
          </a:p>
          <a:p>
            <a:r>
              <a:rPr lang="en-US" dirty="0"/>
              <a:t>Eight-Member Commission.</a:t>
            </a:r>
          </a:p>
          <a:p>
            <a:r>
              <a:rPr lang="en-US" dirty="0"/>
              <a:t>Ensures implementation of the provisions of the bill.</a:t>
            </a:r>
          </a:p>
          <a:p>
            <a:r>
              <a:rPr lang="en-US" dirty="0"/>
              <a:t>Membership appointed by the Kansas State Board of Education.</a:t>
            </a:r>
          </a:p>
        </p:txBody>
      </p:sp>
      <p:sp>
        <p:nvSpPr>
          <p:cNvPr id="3" name="Title 2">
            <a:extLst>
              <a:ext uri="{FF2B5EF4-FFF2-40B4-BE49-F238E27FC236}">
                <a16:creationId xmlns:a16="http://schemas.microsoft.com/office/drawing/2014/main" id="{8AFC3360-79E4-ADCC-11EE-C3FA8BACA6E6}"/>
              </a:ext>
            </a:extLst>
          </p:cNvPr>
          <p:cNvSpPr>
            <a:spLocks noGrp="1"/>
          </p:cNvSpPr>
          <p:nvPr>
            <p:ph type="title"/>
          </p:nvPr>
        </p:nvSpPr>
        <p:spPr/>
        <p:txBody>
          <a:bodyPr/>
          <a:lstStyle/>
          <a:p>
            <a:r>
              <a:rPr lang="en-US" dirty="0"/>
              <a:t>Overview of the Commission</a:t>
            </a:r>
          </a:p>
        </p:txBody>
      </p:sp>
    </p:spTree>
    <p:extLst>
      <p:ext uri="{BB962C8B-B14F-4D97-AF65-F5344CB8AC3E}">
        <p14:creationId xmlns:p14="http://schemas.microsoft.com/office/powerpoint/2010/main" val="2612839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CEF988-8018-26E0-75D2-2DFF3484FB17}"/>
              </a:ext>
            </a:extLst>
          </p:cNvPr>
          <p:cNvSpPr>
            <a:spLocks noGrp="1"/>
          </p:cNvSpPr>
          <p:nvPr>
            <p:ph idx="1"/>
          </p:nvPr>
        </p:nvSpPr>
        <p:spPr/>
        <p:txBody>
          <a:bodyPr>
            <a:normAutofit fontScale="92500" lnSpcReduction="20000"/>
          </a:bodyPr>
          <a:lstStyle/>
          <a:p>
            <a:r>
              <a:rPr lang="en-US" dirty="0"/>
              <a:t>One member to represent the following:</a:t>
            </a:r>
          </a:p>
          <a:p>
            <a:pPr lvl="1"/>
            <a:r>
              <a:rPr lang="en-US" dirty="0"/>
              <a:t>Optometrist</a:t>
            </a:r>
          </a:p>
          <a:p>
            <a:pPr lvl="1"/>
            <a:r>
              <a:rPr lang="en-US" dirty="0"/>
              <a:t>Ophthalmologist</a:t>
            </a:r>
          </a:p>
          <a:p>
            <a:pPr lvl="1"/>
            <a:r>
              <a:rPr lang="en-US" dirty="0"/>
              <a:t>Health Org. dedicated to preventing blindness.</a:t>
            </a:r>
          </a:p>
          <a:p>
            <a:pPr lvl="1"/>
            <a:r>
              <a:rPr lang="en-US" dirty="0"/>
              <a:t>Kansas State Department of Education</a:t>
            </a:r>
          </a:p>
          <a:p>
            <a:pPr lvl="1"/>
            <a:r>
              <a:rPr lang="en-US" dirty="0"/>
              <a:t>Kansas Department of Health and Environment</a:t>
            </a:r>
          </a:p>
          <a:p>
            <a:pPr lvl="1"/>
            <a:r>
              <a:rPr lang="en-US" dirty="0"/>
              <a:t>School Nurse</a:t>
            </a:r>
          </a:p>
          <a:p>
            <a:pPr lvl="1"/>
            <a:r>
              <a:rPr lang="en-US" dirty="0"/>
              <a:t>Public Health Nurse</a:t>
            </a:r>
          </a:p>
          <a:p>
            <a:pPr lvl="1"/>
            <a:r>
              <a:rPr lang="en-US" dirty="0"/>
              <a:t>School Administrator</a:t>
            </a:r>
          </a:p>
          <a:p>
            <a:r>
              <a:rPr lang="en-US" sz="2400" dirty="0"/>
              <a:t>Note:  Commission members serve without reimbursement for     </a:t>
            </a:r>
          </a:p>
          <a:p>
            <a:pPr marL="0" indent="0">
              <a:buNone/>
            </a:pPr>
            <a:r>
              <a:rPr lang="en-US" sz="2400" dirty="0"/>
              <a:t>              meeting expenses.</a:t>
            </a:r>
          </a:p>
        </p:txBody>
      </p:sp>
      <p:sp>
        <p:nvSpPr>
          <p:cNvPr id="3" name="Title 2">
            <a:extLst>
              <a:ext uri="{FF2B5EF4-FFF2-40B4-BE49-F238E27FC236}">
                <a16:creationId xmlns:a16="http://schemas.microsoft.com/office/drawing/2014/main" id="{2F41D5B6-893E-B9CA-098E-FC1FD75B3470}"/>
              </a:ext>
            </a:extLst>
          </p:cNvPr>
          <p:cNvSpPr>
            <a:spLocks noGrp="1"/>
          </p:cNvSpPr>
          <p:nvPr>
            <p:ph type="title"/>
          </p:nvPr>
        </p:nvSpPr>
        <p:spPr/>
        <p:txBody>
          <a:bodyPr/>
          <a:lstStyle/>
          <a:p>
            <a:r>
              <a:rPr lang="en-US" dirty="0"/>
              <a:t>Representation of the Commission</a:t>
            </a:r>
          </a:p>
        </p:txBody>
      </p:sp>
    </p:spTree>
    <p:extLst>
      <p:ext uri="{BB962C8B-B14F-4D97-AF65-F5344CB8AC3E}">
        <p14:creationId xmlns:p14="http://schemas.microsoft.com/office/powerpoint/2010/main" val="1426662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01A1D7-12B1-61A2-9DC7-F5539CD78B7A}"/>
              </a:ext>
            </a:extLst>
          </p:cNvPr>
          <p:cNvSpPr>
            <a:spLocks noGrp="1"/>
          </p:cNvSpPr>
          <p:nvPr>
            <p:ph idx="1"/>
          </p:nvPr>
        </p:nvSpPr>
        <p:spPr/>
        <p:txBody>
          <a:bodyPr>
            <a:normAutofit/>
          </a:bodyPr>
          <a:lstStyle/>
          <a:p>
            <a:pPr marL="0" indent="0">
              <a:buNone/>
            </a:pPr>
            <a:r>
              <a:rPr lang="en-US" b="1" dirty="0"/>
              <a:t>Duty 1</a:t>
            </a:r>
          </a:p>
          <a:p>
            <a:r>
              <a:rPr lang="en-US" dirty="0"/>
              <a:t>Oversee the revision of </a:t>
            </a:r>
            <a:r>
              <a:rPr lang="en-US" dirty="0">
                <a:hlinkClick r:id="rId2"/>
              </a:rPr>
              <a:t>Kansas State Vision Screening Requirements and Guidelines </a:t>
            </a:r>
            <a:r>
              <a:rPr lang="en-US" dirty="0"/>
              <a:t>at least once every seven years.</a:t>
            </a:r>
          </a:p>
          <a:p>
            <a:r>
              <a:rPr lang="en-US" dirty="0"/>
              <a:t>6</a:t>
            </a:r>
            <a:r>
              <a:rPr lang="en-US" baseline="30000" dirty="0"/>
              <a:t>th</a:t>
            </a:r>
            <a:r>
              <a:rPr lang="en-US" dirty="0"/>
              <a:t> Edition, Updated June 2023</a:t>
            </a:r>
          </a:p>
        </p:txBody>
      </p:sp>
      <p:sp>
        <p:nvSpPr>
          <p:cNvPr id="3" name="Title 2">
            <a:extLst>
              <a:ext uri="{FF2B5EF4-FFF2-40B4-BE49-F238E27FC236}">
                <a16:creationId xmlns:a16="http://schemas.microsoft.com/office/drawing/2014/main" id="{E5B90F4E-54F0-2387-1D69-39EE5038785A}"/>
              </a:ext>
            </a:extLst>
          </p:cNvPr>
          <p:cNvSpPr>
            <a:spLocks noGrp="1"/>
          </p:cNvSpPr>
          <p:nvPr>
            <p:ph type="title"/>
          </p:nvPr>
        </p:nvSpPr>
        <p:spPr/>
        <p:txBody>
          <a:bodyPr/>
          <a:lstStyle/>
          <a:p>
            <a:r>
              <a:rPr lang="en-US" dirty="0"/>
              <a:t>Duties of the Commission</a:t>
            </a:r>
          </a:p>
        </p:txBody>
      </p:sp>
    </p:spTree>
    <p:extLst>
      <p:ext uri="{BB962C8B-B14F-4D97-AF65-F5344CB8AC3E}">
        <p14:creationId xmlns:p14="http://schemas.microsoft.com/office/powerpoint/2010/main" val="2348631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E00AAD-14EB-A315-2094-D1FAF866F919}"/>
              </a:ext>
            </a:extLst>
          </p:cNvPr>
          <p:cNvSpPr>
            <a:spLocks noGrp="1"/>
          </p:cNvSpPr>
          <p:nvPr>
            <p:ph idx="1"/>
          </p:nvPr>
        </p:nvSpPr>
        <p:spPr/>
        <p:txBody>
          <a:bodyPr>
            <a:normAutofit/>
          </a:bodyPr>
          <a:lstStyle/>
          <a:p>
            <a:pPr marL="0" indent="0">
              <a:buNone/>
            </a:pPr>
            <a:r>
              <a:rPr lang="en-US" b="1" dirty="0"/>
              <a:t>Duty 2</a:t>
            </a:r>
          </a:p>
          <a:p>
            <a:r>
              <a:rPr lang="en-US" dirty="0"/>
              <a:t>Provide standardized vision screening referral letters and eye professional examination report, as reference in the Kansas vision screening requirements and guidelines.</a:t>
            </a:r>
          </a:p>
          <a:p>
            <a:endParaRPr lang="en-US" dirty="0"/>
          </a:p>
        </p:txBody>
      </p:sp>
      <p:sp>
        <p:nvSpPr>
          <p:cNvPr id="3" name="Title 2">
            <a:extLst>
              <a:ext uri="{FF2B5EF4-FFF2-40B4-BE49-F238E27FC236}">
                <a16:creationId xmlns:a16="http://schemas.microsoft.com/office/drawing/2014/main" id="{746E5880-5F89-2B8E-6A3B-D19A37999392}"/>
              </a:ext>
            </a:extLst>
          </p:cNvPr>
          <p:cNvSpPr>
            <a:spLocks noGrp="1"/>
          </p:cNvSpPr>
          <p:nvPr>
            <p:ph type="title"/>
          </p:nvPr>
        </p:nvSpPr>
        <p:spPr/>
        <p:txBody>
          <a:bodyPr/>
          <a:lstStyle/>
          <a:p>
            <a:r>
              <a:rPr lang="en-US" dirty="0"/>
              <a:t>Duties of the Commission</a:t>
            </a:r>
          </a:p>
        </p:txBody>
      </p:sp>
    </p:spTree>
    <p:extLst>
      <p:ext uri="{BB962C8B-B14F-4D97-AF65-F5344CB8AC3E}">
        <p14:creationId xmlns:p14="http://schemas.microsoft.com/office/powerpoint/2010/main" val="2792470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8CFFA3-887B-7C94-E04A-E84ECA9DEFFD}"/>
              </a:ext>
            </a:extLst>
          </p:cNvPr>
          <p:cNvSpPr>
            <a:spLocks noGrp="1"/>
          </p:cNvSpPr>
          <p:nvPr>
            <p:ph idx="1"/>
          </p:nvPr>
        </p:nvSpPr>
        <p:spPr/>
        <p:txBody>
          <a:bodyPr/>
          <a:lstStyle/>
          <a:p>
            <a:pPr marL="0" indent="0">
              <a:buNone/>
            </a:pPr>
            <a:r>
              <a:rPr lang="en-US" b="1" dirty="0"/>
              <a:t>Duty 3</a:t>
            </a:r>
          </a:p>
          <a:p>
            <a:r>
              <a:rPr lang="en-US" dirty="0"/>
              <a:t>Identify state resources that assist in providing opportunities to offer free or low-cost eye exams for students who fail vision screenings and are unable to afford an examination of their own.</a:t>
            </a:r>
          </a:p>
          <a:p>
            <a:endParaRPr lang="en-US" dirty="0"/>
          </a:p>
        </p:txBody>
      </p:sp>
      <p:sp>
        <p:nvSpPr>
          <p:cNvPr id="3" name="Title 2">
            <a:extLst>
              <a:ext uri="{FF2B5EF4-FFF2-40B4-BE49-F238E27FC236}">
                <a16:creationId xmlns:a16="http://schemas.microsoft.com/office/drawing/2014/main" id="{32BB1158-874E-3C15-6DD9-0425687493D7}"/>
              </a:ext>
            </a:extLst>
          </p:cNvPr>
          <p:cNvSpPr>
            <a:spLocks noGrp="1"/>
          </p:cNvSpPr>
          <p:nvPr>
            <p:ph type="title"/>
          </p:nvPr>
        </p:nvSpPr>
        <p:spPr/>
        <p:txBody>
          <a:bodyPr/>
          <a:lstStyle/>
          <a:p>
            <a:r>
              <a:rPr lang="en-US" dirty="0"/>
              <a:t>Duties of the Commission</a:t>
            </a:r>
          </a:p>
        </p:txBody>
      </p:sp>
    </p:spTree>
    <p:extLst>
      <p:ext uri="{BB962C8B-B14F-4D97-AF65-F5344CB8AC3E}">
        <p14:creationId xmlns:p14="http://schemas.microsoft.com/office/powerpoint/2010/main" val="1843568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B09E59-AFA2-4AE5-7C93-099F99D60003}"/>
              </a:ext>
            </a:extLst>
          </p:cNvPr>
          <p:cNvSpPr>
            <a:spLocks noGrp="1"/>
          </p:cNvSpPr>
          <p:nvPr>
            <p:ph idx="1"/>
          </p:nvPr>
        </p:nvSpPr>
        <p:spPr/>
        <p:txBody>
          <a:bodyPr/>
          <a:lstStyle/>
          <a:p>
            <a:pPr marL="0" indent="0">
              <a:buNone/>
            </a:pPr>
            <a:r>
              <a:rPr lang="en-US" b="1" dirty="0"/>
              <a:t>Duty 4</a:t>
            </a:r>
          </a:p>
          <a:p>
            <a:r>
              <a:rPr lang="en-US" dirty="0"/>
              <a:t>Establish a system to collect data from school health personnel concerning results of the original screenings and referral outcomes.</a:t>
            </a:r>
          </a:p>
          <a:p>
            <a:r>
              <a:rPr lang="en-US" dirty="0"/>
              <a:t>Issue an annual report to the Secretary of Health and Environment and Commissioner of Education.</a:t>
            </a:r>
          </a:p>
          <a:p>
            <a:pPr marL="0" indent="0">
              <a:buNone/>
            </a:pPr>
            <a:endParaRPr lang="en-US" dirty="0"/>
          </a:p>
        </p:txBody>
      </p:sp>
      <p:sp>
        <p:nvSpPr>
          <p:cNvPr id="3" name="Title 2">
            <a:extLst>
              <a:ext uri="{FF2B5EF4-FFF2-40B4-BE49-F238E27FC236}">
                <a16:creationId xmlns:a16="http://schemas.microsoft.com/office/drawing/2014/main" id="{51F51C66-BC6C-F1BF-9942-AA64656A5D43}"/>
              </a:ext>
            </a:extLst>
          </p:cNvPr>
          <p:cNvSpPr>
            <a:spLocks noGrp="1"/>
          </p:cNvSpPr>
          <p:nvPr>
            <p:ph type="title"/>
          </p:nvPr>
        </p:nvSpPr>
        <p:spPr/>
        <p:txBody>
          <a:bodyPr/>
          <a:lstStyle/>
          <a:p>
            <a:r>
              <a:rPr lang="en-US" dirty="0"/>
              <a:t>Duties of the Commission</a:t>
            </a:r>
          </a:p>
        </p:txBody>
      </p:sp>
    </p:spTree>
    <p:extLst>
      <p:ext uri="{BB962C8B-B14F-4D97-AF65-F5344CB8AC3E}">
        <p14:creationId xmlns:p14="http://schemas.microsoft.com/office/powerpoint/2010/main" val="2775753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6AF740-00BD-147A-9D20-569EA0F6AD6D}"/>
              </a:ext>
            </a:extLst>
          </p:cNvPr>
          <p:cNvSpPr>
            <a:spLocks noGrp="1"/>
          </p:cNvSpPr>
          <p:nvPr>
            <p:ph idx="1"/>
          </p:nvPr>
        </p:nvSpPr>
        <p:spPr/>
        <p:txBody>
          <a:bodyPr/>
          <a:lstStyle/>
          <a:p>
            <a:pPr marL="0" indent="0">
              <a:buNone/>
            </a:pPr>
            <a:r>
              <a:rPr lang="en-US" b="1" dirty="0"/>
              <a:t>Basic Vision Screening </a:t>
            </a:r>
            <a:r>
              <a:rPr lang="en-US" dirty="0"/>
              <a:t>– an age-appropriate eye testing program for each child that is implemented according to the most recent edition of the Kansas vision screening requirements and guidelines and includes referrals for eye examinations and necessary follow-ups.</a:t>
            </a:r>
          </a:p>
        </p:txBody>
      </p:sp>
      <p:sp>
        <p:nvSpPr>
          <p:cNvPr id="3" name="Title 2">
            <a:extLst>
              <a:ext uri="{FF2B5EF4-FFF2-40B4-BE49-F238E27FC236}">
                <a16:creationId xmlns:a16="http://schemas.microsoft.com/office/drawing/2014/main" id="{80B880FE-4B85-D1A2-D766-6B05FEDE072C}"/>
              </a:ext>
            </a:extLst>
          </p:cNvPr>
          <p:cNvSpPr>
            <a:spLocks noGrp="1"/>
          </p:cNvSpPr>
          <p:nvPr>
            <p:ph type="title"/>
          </p:nvPr>
        </p:nvSpPr>
        <p:spPr/>
        <p:txBody>
          <a:bodyPr/>
          <a:lstStyle/>
          <a:p>
            <a:r>
              <a:rPr lang="en-US" dirty="0"/>
              <a:t>Terminology in the Bill</a:t>
            </a:r>
          </a:p>
        </p:txBody>
      </p:sp>
    </p:spTree>
    <p:extLst>
      <p:ext uri="{BB962C8B-B14F-4D97-AF65-F5344CB8AC3E}">
        <p14:creationId xmlns:p14="http://schemas.microsoft.com/office/powerpoint/2010/main" val="4239079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6AF740-00BD-147A-9D20-569EA0F6AD6D}"/>
              </a:ext>
            </a:extLst>
          </p:cNvPr>
          <p:cNvSpPr>
            <a:spLocks noGrp="1"/>
          </p:cNvSpPr>
          <p:nvPr>
            <p:ph idx="1"/>
          </p:nvPr>
        </p:nvSpPr>
        <p:spPr/>
        <p:txBody>
          <a:bodyPr/>
          <a:lstStyle/>
          <a:p>
            <a:pPr marL="0" indent="0">
              <a:buNone/>
            </a:pPr>
            <a:r>
              <a:rPr lang="en-US" dirty="0"/>
              <a:t>Provides children with free basic screenings as follows:</a:t>
            </a:r>
          </a:p>
          <a:p>
            <a:r>
              <a:rPr lang="en-US" dirty="0"/>
              <a:t>Annually for children with disabilities age three through five who are participating in IDEA programs.</a:t>
            </a:r>
          </a:p>
          <a:p>
            <a:r>
              <a:rPr lang="en-US" dirty="0"/>
              <a:t>At least once each year for students enrolled in kindergarten, 1</a:t>
            </a:r>
            <a:r>
              <a:rPr lang="en-US" baseline="30000" dirty="0"/>
              <a:t>st</a:t>
            </a:r>
            <a:r>
              <a:rPr lang="en-US" dirty="0"/>
              <a:t> grade, 3</a:t>
            </a:r>
            <a:r>
              <a:rPr lang="en-US" baseline="30000" dirty="0"/>
              <a:t>rd</a:t>
            </a:r>
            <a:r>
              <a:rPr lang="en-US" dirty="0"/>
              <a:t> grade, 5</a:t>
            </a:r>
            <a:r>
              <a:rPr lang="en-US" baseline="30000" dirty="0"/>
              <a:t>th</a:t>
            </a:r>
            <a:r>
              <a:rPr lang="en-US" dirty="0"/>
              <a:t> grade, 7</a:t>
            </a:r>
            <a:r>
              <a:rPr lang="en-US" baseline="30000" dirty="0"/>
              <a:t>th</a:t>
            </a:r>
            <a:r>
              <a:rPr lang="en-US" dirty="0"/>
              <a:t> grade, and 10</a:t>
            </a:r>
            <a:r>
              <a:rPr lang="en-US" baseline="30000" dirty="0"/>
              <a:t>th</a:t>
            </a:r>
            <a:r>
              <a:rPr lang="en-US" dirty="0"/>
              <a:t> grade in a school district or accredited nonpublic school.</a:t>
            </a:r>
          </a:p>
          <a:p>
            <a:r>
              <a:rPr lang="en-US" dirty="0"/>
              <a:t>Within the first year of admission for any student enrolled in a school district or an accredited nonpublic school.</a:t>
            </a:r>
          </a:p>
        </p:txBody>
      </p:sp>
      <p:sp>
        <p:nvSpPr>
          <p:cNvPr id="3" name="Title 2">
            <a:extLst>
              <a:ext uri="{FF2B5EF4-FFF2-40B4-BE49-F238E27FC236}">
                <a16:creationId xmlns:a16="http://schemas.microsoft.com/office/drawing/2014/main" id="{80B880FE-4B85-D1A2-D766-6B05FEDE072C}"/>
              </a:ext>
            </a:extLst>
          </p:cNvPr>
          <p:cNvSpPr>
            <a:spLocks noGrp="1"/>
          </p:cNvSpPr>
          <p:nvPr>
            <p:ph type="title"/>
          </p:nvPr>
        </p:nvSpPr>
        <p:spPr/>
        <p:txBody>
          <a:bodyPr/>
          <a:lstStyle/>
          <a:p>
            <a:r>
              <a:rPr lang="en-US" dirty="0"/>
              <a:t>Frequency of Vision Screenings</a:t>
            </a:r>
          </a:p>
        </p:txBody>
      </p:sp>
    </p:spTree>
    <p:extLst>
      <p:ext uri="{BB962C8B-B14F-4D97-AF65-F5344CB8AC3E}">
        <p14:creationId xmlns:p14="http://schemas.microsoft.com/office/powerpoint/2010/main" val="3672146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6AF740-00BD-147A-9D20-569EA0F6AD6D}"/>
              </a:ext>
            </a:extLst>
          </p:cNvPr>
          <p:cNvSpPr>
            <a:spLocks noGrp="1"/>
          </p:cNvSpPr>
          <p:nvPr>
            <p:ph idx="1"/>
          </p:nvPr>
        </p:nvSpPr>
        <p:spPr/>
        <p:txBody>
          <a:bodyPr/>
          <a:lstStyle/>
          <a:p>
            <a:pPr marL="0" indent="0">
              <a:buNone/>
            </a:pPr>
            <a:r>
              <a:rPr lang="en-US" b="1" dirty="0"/>
              <a:t>Local Board of Education</a:t>
            </a:r>
          </a:p>
          <a:p>
            <a:r>
              <a:rPr lang="en-US" dirty="0"/>
              <a:t>Provides basic screening to every student enrolled in the school district.</a:t>
            </a:r>
          </a:p>
          <a:p>
            <a:r>
              <a:rPr lang="en-US" dirty="0"/>
              <a:t>Basic screening to be provided to every student enrolled in an accredited nonpublic school by either the accredited nonpublic school of enrollment or by the board of education in which the student resides (upon request by the student’s parent or guardian).</a:t>
            </a:r>
          </a:p>
        </p:txBody>
      </p:sp>
      <p:sp>
        <p:nvSpPr>
          <p:cNvPr id="3" name="Title 2">
            <a:extLst>
              <a:ext uri="{FF2B5EF4-FFF2-40B4-BE49-F238E27FC236}">
                <a16:creationId xmlns:a16="http://schemas.microsoft.com/office/drawing/2014/main" id="{80B880FE-4B85-D1A2-D766-6B05FEDE072C}"/>
              </a:ext>
            </a:extLst>
          </p:cNvPr>
          <p:cNvSpPr>
            <a:spLocks noGrp="1"/>
          </p:cNvSpPr>
          <p:nvPr>
            <p:ph type="title"/>
          </p:nvPr>
        </p:nvSpPr>
        <p:spPr/>
        <p:txBody>
          <a:bodyPr/>
          <a:lstStyle/>
          <a:p>
            <a:r>
              <a:rPr lang="en-US" dirty="0"/>
              <a:t>Responsibility for Vision Screenings</a:t>
            </a:r>
          </a:p>
        </p:txBody>
      </p:sp>
    </p:spTree>
    <p:extLst>
      <p:ext uri="{BB962C8B-B14F-4D97-AF65-F5344CB8AC3E}">
        <p14:creationId xmlns:p14="http://schemas.microsoft.com/office/powerpoint/2010/main" val="671855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6AF740-00BD-147A-9D20-569EA0F6AD6D}"/>
              </a:ext>
            </a:extLst>
          </p:cNvPr>
          <p:cNvSpPr>
            <a:spLocks noGrp="1"/>
          </p:cNvSpPr>
          <p:nvPr>
            <p:ph idx="1"/>
          </p:nvPr>
        </p:nvSpPr>
        <p:spPr/>
        <p:txBody>
          <a:bodyPr/>
          <a:lstStyle/>
          <a:p>
            <a:pPr marL="0" indent="0">
              <a:buNone/>
            </a:pPr>
            <a:r>
              <a:rPr lang="en-US" dirty="0"/>
              <a:t>Basic vision screening is to be performed by a vision screener designated by the board of education or by an accredited nonpublic school.</a:t>
            </a:r>
          </a:p>
          <a:p>
            <a:r>
              <a:rPr lang="en-US" dirty="0"/>
              <a:t>Must follow the most recent state vision screening guidelines.</a:t>
            </a:r>
          </a:p>
          <a:p>
            <a:r>
              <a:rPr lang="en-US" dirty="0"/>
              <a:t>Requires results of the screening and any necessary referral for an examination by an ophthalmologist or optometrist to be reported to the parents or guardians of the student.</a:t>
            </a:r>
          </a:p>
          <a:p>
            <a:r>
              <a:rPr lang="en-US" dirty="0"/>
              <a:t>Requires any such referral to show no preference in favor of any ophthalmologist or optometrist.</a:t>
            </a:r>
          </a:p>
        </p:txBody>
      </p:sp>
      <p:sp>
        <p:nvSpPr>
          <p:cNvPr id="3" name="Title 2">
            <a:extLst>
              <a:ext uri="{FF2B5EF4-FFF2-40B4-BE49-F238E27FC236}">
                <a16:creationId xmlns:a16="http://schemas.microsoft.com/office/drawing/2014/main" id="{80B880FE-4B85-D1A2-D766-6B05FEDE072C}"/>
              </a:ext>
            </a:extLst>
          </p:cNvPr>
          <p:cNvSpPr>
            <a:spLocks noGrp="1"/>
          </p:cNvSpPr>
          <p:nvPr>
            <p:ph type="title"/>
          </p:nvPr>
        </p:nvSpPr>
        <p:spPr/>
        <p:txBody>
          <a:bodyPr/>
          <a:lstStyle/>
          <a:p>
            <a:r>
              <a:rPr lang="en-US" dirty="0"/>
              <a:t>Reporting of Vision Screenings</a:t>
            </a:r>
          </a:p>
        </p:txBody>
      </p:sp>
    </p:spTree>
    <p:extLst>
      <p:ext uri="{BB962C8B-B14F-4D97-AF65-F5344CB8AC3E}">
        <p14:creationId xmlns:p14="http://schemas.microsoft.com/office/powerpoint/2010/main" val="3715952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7B9DA8-4D7A-8665-0F38-63BCB1CE23A7}"/>
              </a:ext>
            </a:extLst>
          </p:cNvPr>
          <p:cNvSpPr>
            <a:spLocks noGrp="1"/>
          </p:cNvSpPr>
          <p:nvPr>
            <p:ph idx="1"/>
          </p:nvPr>
        </p:nvSpPr>
        <p:spPr/>
        <p:txBody>
          <a:bodyPr/>
          <a:lstStyle/>
          <a:p>
            <a:r>
              <a:rPr lang="en-US" dirty="0"/>
              <a:t>Review the September 29 meeting, including roles and responsibilities of the Commission.</a:t>
            </a:r>
          </a:p>
          <a:p>
            <a:r>
              <a:rPr lang="en-US" dirty="0"/>
              <a:t>Discuss the overall purpose, mission, and vision of the Commission.</a:t>
            </a:r>
          </a:p>
          <a:p>
            <a:r>
              <a:rPr lang="en-US" dirty="0"/>
              <a:t>Analyze potential projects and focus areas of the Commission.</a:t>
            </a:r>
          </a:p>
        </p:txBody>
      </p:sp>
      <p:sp>
        <p:nvSpPr>
          <p:cNvPr id="3" name="Title 2">
            <a:extLst>
              <a:ext uri="{FF2B5EF4-FFF2-40B4-BE49-F238E27FC236}">
                <a16:creationId xmlns:a16="http://schemas.microsoft.com/office/drawing/2014/main" id="{283FC7C0-84DB-FC90-5C4D-92DA8C582D10}"/>
              </a:ext>
            </a:extLst>
          </p:cNvPr>
          <p:cNvSpPr>
            <a:spLocks noGrp="1"/>
          </p:cNvSpPr>
          <p:nvPr>
            <p:ph type="title"/>
          </p:nvPr>
        </p:nvSpPr>
        <p:spPr/>
        <p:txBody>
          <a:bodyPr/>
          <a:lstStyle/>
          <a:p>
            <a:r>
              <a:rPr lang="en-US" dirty="0"/>
              <a:t>Today’s Objectives</a:t>
            </a:r>
          </a:p>
        </p:txBody>
      </p:sp>
    </p:spTree>
    <p:extLst>
      <p:ext uri="{BB962C8B-B14F-4D97-AF65-F5344CB8AC3E}">
        <p14:creationId xmlns:p14="http://schemas.microsoft.com/office/powerpoint/2010/main" val="267562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213811-7103-67F6-4C1A-888A486FAAA1}"/>
              </a:ext>
            </a:extLst>
          </p:cNvPr>
          <p:cNvSpPr>
            <a:spLocks noGrp="1"/>
          </p:cNvSpPr>
          <p:nvPr>
            <p:ph idx="1"/>
          </p:nvPr>
        </p:nvSpPr>
        <p:spPr/>
        <p:txBody>
          <a:bodyPr/>
          <a:lstStyle/>
          <a:p>
            <a:r>
              <a:rPr lang="en-US" dirty="0"/>
              <a:t>Frequency of our meetings.</a:t>
            </a:r>
          </a:p>
          <a:p>
            <a:r>
              <a:rPr lang="en-US" dirty="0"/>
              <a:t>Initial tasks and objectives based on the duties of the commission.</a:t>
            </a:r>
          </a:p>
          <a:p>
            <a:r>
              <a:rPr lang="en-US" dirty="0"/>
              <a:t>Commission organization and leadership.</a:t>
            </a:r>
          </a:p>
          <a:p>
            <a:r>
              <a:rPr lang="en-US" dirty="0"/>
              <a:t>Roles and responsibilities of members.</a:t>
            </a:r>
          </a:p>
          <a:p>
            <a:r>
              <a:rPr lang="en-US" dirty="0"/>
              <a:t>Additional resources and materials needed.</a:t>
            </a:r>
          </a:p>
          <a:p>
            <a:r>
              <a:rPr lang="en-US" dirty="0"/>
              <a:t>Establish next meeting date.</a:t>
            </a:r>
          </a:p>
        </p:txBody>
      </p:sp>
      <p:sp>
        <p:nvSpPr>
          <p:cNvPr id="3" name="Title 2">
            <a:extLst>
              <a:ext uri="{FF2B5EF4-FFF2-40B4-BE49-F238E27FC236}">
                <a16:creationId xmlns:a16="http://schemas.microsoft.com/office/drawing/2014/main" id="{5822AC5A-92D7-6684-7F71-65F19D44BA95}"/>
              </a:ext>
            </a:extLst>
          </p:cNvPr>
          <p:cNvSpPr>
            <a:spLocks noGrp="1"/>
          </p:cNvSpPr>
          <p:nvPr>
            <p:ph type="title"/>
          </p:nvPr>
        </p:nvSpPr>
        <p:spPr/>
        <p:txBody>
          <a:bodyPr/>
          <a:lstStyle/>
          <a:p>
            <a:r>
              <a:rPr lang="en-US" dirty="0"/>
              <a:t>Next Steps of the Commission</a:t>
            </a:r>
          </a:p>
        </p:txBody>
      </p:sp>
    </p:spTree>
    <p:extLst>
      <p:ext uri="{BB962C8B-B14F-4D97-AF65-F5344CB8AC3E}">
        <p14:creationId xmlns:p14="http://schemas.microsoft.com/office/powerpoint/2010/main" val="4115373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864E64-0C91-0CE1-D845-1F7480B30BAB}"/>
              </a:ext>
            </a:extLst>
          </p:cNvPr>
          <p:cNvSpPr>
            <a:spLocks noGrp="1"/>
          </p:cNvSpPr>
          <p:nvPr>
            <p:ph idx="1"/>
          </p:nvPr>
        </p:nvSpPr>
        <p:spPr/>
        <p:txBody>
          <a:bodyPr/>
          <a:lstStyle/>
          <a:p>
            <a:r>
              <a:rPr lang="en-US" dirty="0"/>
              <a:t>Senate Bill 62 from the 2022 legislative session.</a:t>
            </a:r>
          </a:p>
          <a:p>
            <a:r>
              <a:rPr lang="en-US" dirty="0"/>
              <a:t>Eight-Member Commission.</a:t>
            </a:r>
          </a:p>
          <a:p>
            <a:r>
              <a:rPr lang="en-US" dirty="0"/>
              <a:t>Ensures implementation of the provisions of the bill.</a:t>
            </a:r>
          </a:p>
          <a:p>
            <a:r>
              <a:rPr lang="en-US" dirty="0"/>
              <a:t>Membership appointed by the Kansas State Board of Education.</a:t>
            </a:r>
          </a:p>
          <a:p>
            <a:pPr marL="0" indent="0">
              <a:buNone/>
            </a:pPr>
            <a:endParaRPr lang="en-US" dirty="0"/>
          </a:p>
        </p:txBody>
      </p:sp>
      <p:sp>
        <p:nvSpPr>
          <p:cNvPr id="3" name="Title 2">
            <a:extLst>
              <a:ext uri="{FF2B5EF4-FFF2-40B4-BE49-F238E27FC236}">
                <a16:creationId xmlns:a16="http://schemas.microsoft.com/office/drawing/2014/main" id="{A677EC55-6DA9-DF6D-75FC-45D4A01292C7}"/>
              </a:ext>
            </a:extLst>
          </p:cNvPr>
          <p:cNvSpPr>
            <a:spLocks noGrp="1"/>
          </p:cNvSpPr>
          <p:nvPr>
            <p:ph type="title"/>
          </p:nvPr>
        </p:nvSpPr>
        <p:spPr/>
        <p:txBody>
          <a:bodyPr/>
          <a:lstStyle/>
          <a:p>
            <a:r>
              <a:rPr lang="en-US" dirty="0"/>
              <a:t>Review of September 29 Meeting</a:t>
            </a:r>
          </a:p>
        </p:txBody>
      </p:sp>
    </p:spTree>
    <p:extLst>
      <p:ext uri="{BB962C8B-B14F-4D97-AF65-F5344CB8AC3E}">
        <p14:creationId xmlns:p14="http://schemas.microsoft.com/office/powerpoint/2010/main" val="32199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1E93E6-740D-134D-3CFC-0681E6F739A9}"/>
              </a:ext>
            </a:extLst>
          </p:cNvPr>
          <p:cNvSpPr>
            <a:spLocks noGrp="1"/>
          </p:cNvSpPr>
          <p:nvPr>
            <p:ph idx="1"/>
          </p:nvPr>
        </p:nvSpPr>
        <p:spPr/>
        <p:txBody>
          <a:bodyPr/>
          <a:lstStyle/>
          <a:p>
            <a:pPr marL="0" indent="0">
              <a:buNone/>
            </a:pPr>
            <a:r>
              <a:rPr lang="en-US" sz="2600" b="1" dirty="0"/>
              <a:t>Duty 1</a:t>
            </a:r>
          </a:p>
          <a:p>
            <a:r>
              <a:rPr lang="en-US" sz="2600" dirty="0"/>
              <a:t>Oversee the revision of </a:t>
            </a:r>
            <a:r>
              <a:rPr lang="en-US" sz="2600" dirty="0">
                <a:hlinkClick r:id="rId2"/>
              </a:rPr>
              <a:t>Kansas State Vision Screening Requirements and Guidelines </a:t>
            </a:r>
            <a:r>
              <a:rPr lang="en-US" sz="2600" dirty="0"/>
              <a:t>at least once every seven years.</a:t>
            </a:r>
          </a:p>
          <a:p>
            <a:r>
              <a:rPr lang="en-US" sz="2600" dirty="0"/>
              <a:t>6</a:t>
            </a:r>
            <a:r>
              <a:rPr lang="en-US" sz="2600" baseline="30000" dirty="0"/>
              <a:t>th</a:t>
            </a:r>
            <a:r>
              <a:rPr lang="en-US" sz="2600" dirty="0"/>
              <a:t> Edition, Updated June 2023</a:t>
            </a:r>
          </a:p>
          <a:p>
            <a:pPr marL="0" indent="0">
              <a:buNone/>
            </a:pPr>
            <a:endParaRPr lang="en-US" dirty="0"/>
          </a:p>
        </p:txBody>
      </p:sp>
      <p:sp>
        <p:nvSpPr>
          <p:cNvPr id="3" name="Title 2">
            <a:extLst>
              <a:ext uri="{FF2B5EF4-FFF2-40B4-BE49-F238E27FC236}">
                <a16:creationId xmlns:a16="http://schemas.microsoft.com/office/drawing/2014/main" id="{3E1EFDA8-0F2A-EF37-1C90-17ADF1665D58}"/>
              </a:ext>
            </a:extLst>
          </p:cNvPr>
          <p:cNvSpPr>
            <a:spLocks noGrp="1"/>
          </p:cNvSpPr>
          <p:nvPr>
            <p:ph type="title"/>
          </p:nvPr>
        </p:nvSpPr>
        <p:spPr/>
        <p:txBody>
          <a:bodyPr/>
          <a:lstStyle/>
          <a:p>
            <a:r>
              <a:rPr lang="en-US" dirty="0"/>
              <a:t>Duties of the Commission</a:t>
            </a:r>
          </a:p>
        </p:txBody>
      </p:sp>
    </p:spTree>
    <p:extLst>
      <p:ext uri="{BB962C8B-B14F-4D97-AF65-F5344CB8AC3E}">
        <p14:creationId xmlns:p14="http://schemas.microsoft.com/office/powerpoint/2010/main" val="2365940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E00AAD-14EB-A315-2094-D1FAF866F919}"/>
              </a:ext>
            </a:extLst>
          </p:cNvPr>
          <p:cNvSpPr>
            <a:spLocks noGrp="1"/>
          </p:cNvSpPr>
          <p:nvPr>
            <p:ph idx="1"/>
          </p:nvPr>
        </p:nvSpPr>
        <p:spPr/>
        <p:txBody>
          <a:bodyPr>
            <a:normAutofit/>
          </a:bodyPr>
          <a:lstStyle/>
          <a:p>
            <a:pPr marL="0" indent="0">
              <a:buNone/>
            </a:pPr>
            <a:r>
              <a:rPr lang="en-US" b="1" dirty="0"/>
              <a:t>Duty 2</a:t>
            </a:r>
          </a:p>
          <a:p>
            <a:r>
              <a:rPr lang="en-US" dirty="0"/>
              <a:t>Provide standardized vision screening referral letters and eye professional examination report, as reference in the Kansas vision screening requirements and guidelines.</a:t>
            </a:r>
          </a:p>
          <a:p>
            <a:endParaRPr lang="en-US" dirty="0"/>
          </a:p>
        </p:txBody>
      </p:sp>
      <p:sp>
        <p:nvSpPr>
          <p:cNvPr id="3" name="Title 2">
            <a:extLst>
              <a:ext uri="{FF2B5EF4-FFF2-40B4-BE49-F238E27FC236}">
                <a16:creationId xmlns:a16="http://schemas.microsoft.com/office/drawing/2014/main" id="{746E5880-5F89-2B8E-6A3B-D19A37999392}"/>
              </a:ext>
            </a:extLst>
          </p:cNvPr>
          <p:cNvSpPr>
            <a:spLocks noGrp="1"/>
          </p:cNvSpPr>
          <p:nvPr>
            <p:ph type="title"/>
          </p:nvPr>
        </p:nvSpPr>
        <p:spPr/>
        <p:txBody>
          <a:bodyPr/>
          <a:lstStyle/>
          <a:p>
            <a:r>
              <a:rPr lang="en-US" dirty="0"/>
              <a:t>Duties of the Commission</a:t>
            </a:r>
          </a:p>
        </p:txBody>
      </p:sp>
    </p:spTree>
    <p:extLst>
      <p:ext uri="{BB962C8B-B14F-4D97-AF65-F5344CB8AC3E}">
        <p14:creationId xmlns:p14="http://schemas.microsoft.com/office/powerpoint/2010/main" val="430125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8CFFA3-887B-7C94-E04A-E84ECA9DEFFD}"/>
              </a:ext>
            </a:extLst>
          </p:cNvPr>
          <p:cNvSpPr>
            <a:spLocks noGrp="1"/>
          </p:cNvSpPr>
          <p:nvPr>
            <p:ph idx="1"/>
          </p:nvPr>
        </p:nvSpPr>
        <p:spPr/>
        <p:txBody>
          <a:bodyPr/>
          <a:lstStyle/>
          <a:p>
            <a:pPr marL="0" indent="0">
              <a:buNone/>
            </a:pPr>
            <a:r>
              <a:rPr lang="en-US" b="1" dirty="0"/>
              <a:t>Duty 3</a:t>
            </a:r>
          </a:p>
          <a:p>
            <a:r>
              <a:rPr lang="en-US" dirty="0"/>
              <a:t>Identify state resources that assist in providing opportunities to offer free or low-cost eye exams for students who fail vision screenings and are unable to afford an examination of their own.</a:t>
            </a:r>
          </a:p>
          <a:p>
            <a:endParaRPr lang="en-US" dirty="0"/>
          </a:p>
        </p:txBody>
      </p:sp>
      <p:sp>
        <p:nvSpPr>
          <p:cNvPr id="3" name="Title 2">
            <a:extLst>
              <a:ext uri="{FF2B5EF4-FFF2-40B4-BE49-F238E27FC236}">
                <a16:creationId xmlns:a16="http://schemas.microsoft.com/office/drawing/2014/main" id="{32BB1158-874E-3C15-6DD9-0425687493D7}"/>
              </a:ext>
            </a:extLst>
          </p:cNvPr>
          <p:cNvSpPr>
            <a:spLocks noGrp="1"/>
          </p:cNvSpPr>
          <p:nvPr>
            <p:ph type="title"/>
          </p:nvPr>
        </p:nvSpPr>
        <p:spPr/>
        <p:txBody>
          <a:bodyPr/>
          <a:lstStyle/>
          <a:p>
            <a:r>
              <a:rPr lang="en-US" dirty="0"/>
              <a:t>Duties of the Commission</a:t>
            </a:r>
          </a:p>
        </p:txBody>
      </p:sp>
    </p:spTree>
    <p:extLst>
      <p:ext uri="{BB962C8B-B14F-4D97-AF65-F5344CB8AC3E}">
        <p14:creationId xmlns:p14="http://schemas.microsoft.com/office/powerpoint/2010/main" val="1369585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B09E59-AFA2-4AE5-7C93-099F99D60003}"/>
              </a:ext>
            </a:extLst>
          </p:cNvPr>
          <p:cNvSpPr>
            <a:spLocks noGrp="1"/>
          </p:cNvSpPr>
          <p:nvPr>
            <p:ph idx="1"/>
          </p:nvPr>
        </p:nvSpPr>
        <p:spPr/>
        <p:txBody>
          <a:bodyPr/>
          <a:lstStyle/>
          <a:p>
            <a:pPr marL="0" indent="0">
              <a:buNone/>
            </a:pPr>
            <a:r>
              <a:rPr lang="en-US" b="1" dirty="0"/>
              <a:t>Duty 4</a:t>
            </a:r>
          </a:p>
          <a:p>
            <a:r>
              <a:rPr lang="en-US" dirty="0"/>
              <a:t>Establish a system to collect data from school health personnel concerning results of the original screenings and referral outcomes.</a:t>
            </a:r>
          </a:p>
          <a:p>
            <a:r>
              <a:rPr lang="en-US" dirty="0"/>
              <a:t>Issue an annual report to the Secretary of Health and Environment and Commissioner of Education.</a:t>
            </a:r>
          </a:p>
          <a:p>
            <a:pPr marL="0" indent="0">
              <a:buNone/>
            </a:pPr>
            <a:endParaRPr lang="en-US" dirty="0"/>
          </a:p>
        </p:txBody>
      </p:sp>
      <p:sp>
        <p:nvSpPr>
          <p:cNvPr id="3" name="Title 2">
            <a:extLst>
              <a:ext uri="{FF2B5EF4-FFF2-40B4-BE49-F238E27FC236}">
                <a16:creationId xmlns:a16="http://schemas.microsoft.com/office/drawing/2014/main" id="{51F51C66-BC6C-F1BF-9942-AA64656A5D43}"/>
              </a:ext>
            </a:extLst>
          </p:cNvPr>
          <p:cNvSpPr>
            <a:spLocks noGrp="1"/>
          </p:cNvSpPr>
          <p:nvPr>
            <p:ph type="title"/>
          </p:nvPr>
        </p:nvSpPr>
        <p:spPr/>
        <p:txBody>
          <a:bodyPr/>
          <a:lstStyle/>
          <a:p>
            <a:r>
              <a:rPr lang="en-US" dirty="0"/>
              <a:t>Duties of the Commission</a:t>
            </a:r>
          </a:p>
        </p:txBody>
      </p:sp>
    </p:spTree>
    <p:extLst>
      <p:ext uri="{BB962C8B-B14F-4D97-AF65-F5344CB8AC3E}">
        <p14:creationId xmlns:p14="http://schemas.microsoft.com/office/powerpoint/2010/main" val="3352308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515ED8-23A7-1F75-1716-3D985137D971}"/>
              </a:ext>
            </a:extLst>
          </p:cNvPr>
          <p:cNvSpPr>
            <a:spLocks noGrp="1"/>
          </p:cNvSpPr>
          <p:nvPr>
            <p:ph idx="1"/>
          </p:nvPr>
        </p:nvSpPr>
        <p:spPr/>
        <p:txBody>
          <a:bodyPr/>
          <a:lstStyle/>
          <a:p>
            <a:r>
              <a:rPr lang="en-US" dirty="0"/>
              <a:t>Commission Leadership and Meeting Planning?</a:t>
            </a:r>
          </a:p>
          <a:p>
            <a:r>
              <a:rPr lang="en-US" dirty="0"/>
              <a:t>Meeting Format and Meeting Norms?</a:t>
            </a:r>
          </a:p>
          <a:p>
            <a:pPr marL="0" indent="0">
              <a:buNone/>
            </a:pPr>
            <a:endParaRPr lang="en-US" dirty="0"/>
          </a:p>
        </p:txBody>
      </p:sp>
      <p:sp>
        <p:nvSpPr>
          <p:cNvPr id="3" name="Title 2">
            <a:extLst>
              <a:ext uri="{FF2B5EF4-FFF2-40B4-BE49-F238E27FC236}">
                <a16:creationId xmlns:a16="http://schemas.microsoft.com/office/drawing/2014/main" id="{8DC87614-021E-7B8A-42BF-AB970AB49BE9}"/>
              </a:ext>
            </a:extLst>
          </p:cNvPr>
          <p:cNvSpPr>
            <a:spLocks noGrp="1"/>
          </p:cNvSpPr>
          <p:nvPr>
            <p:ph type="title"/>
          </p:nvPr>
        </p:nvSpPr>
        <p:spPr/>
        <p:txBody>
          <a:bodyPr/>
          <a:lstStyle/>
          <a:p>
            <a:r>
              <a:rPr lang="en-US" dirty="0"/>
              <a:t>Organizing the Commission</a:t>
            </a:r>
          </a:p>
        </p:txBody>
      </p:sp>
    </p:spTree>
    <p:extLst>
      <p:ext uri="{BB962C8B-B14F-4D97-AF65-F5344CB8AC3E}">
        <p14:creationId xmlns:p14="http://schemas.microsoft.com/office/powerpoint/2010/main" val="336459167"/>
      </p:ext>
    </p:extLst>
  </p:cSld>
  <p:clrMapOvr>
    <a:masterClrMapping/>
  </p:clrMapOvr>
</p:sld>
</file>

<file path=ppt/theme/theme1.xml><?xml version="1.0" encoding="utf-8"?>
<a:theme xmlns:a="http://schemas.openxmlformats.org/drawingml/2006/main" name="Blue Template">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ue Template" id="{5B916E49-7401-4482-9333-820C3225A8F6}" vid="{E56EB4D3-45CA-44F2-9729-99A1092317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 Template</Template>
  <TotalTime>12001</TotalTime>
  <Words>1033</Words>
  <Application>Microsoft Office PowerPoint</Application>
  <PresentationFormat>Widescreen</PresentationFormat>
  <Paragraphs>128</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Open Sans Light</vt:lpstr>
      <vt:lpstr>Open Sans Semibold</vt:lpstr>
      <vt:lpstr>Blue Template</vt:lpstr>
      <vt:lpstr>Kansas Children’s Vision Health and School Readiness Commission</vt:lpstr>
      <vt:lpstr>Welcome and Introductions</vt:lpstr>
      <vt:lpstr>Today’s Objectives</vt:lpstr>
      <vt:lpstr>Review of September 29 Meeting</vt:lpstr>
      <vt:lpstr>Duties of the Commission</vt:lpstr>
      <vt:lpstr>Duties of the Commission</vt:lpstr>
      <vt:lpstr>Duties of the Commission</vt:lpstr>
      <vt:lpstr>Duties of the Commission</vt:lpstr>
      <vt:lpstr>Organizing the Commission</vt:lpstr>
      <vt:lpstr>Purpose, Mission, and Vision</vt:lpstr>
      <vt:lpstr>What is the Mission and Vision of the KCVHSRC?</vt:lpstr>
      <vt:lpstr>Projects and Areas of Focus</vt:lpstr>
      <vt:lpstr>Resources</vt:lpstr>
      <vt:lpstr>Advocacy</vt:lpstr>
      <vt:lpstr>Research</vt:lpstr>
      <vt:lpstr>Education</vt:lpstr>
      <vt:lpstr>Next Steps of the Commission</vt:lpstr>
      <vt:lpstr>Kansas Children’s Vision Health and School Readiness Commission</vt:lpstr>
      <vt:lpstr>Welcome and Introductions</vt:lpstr>
      <vt:lpstr>Overview of the Commission</vt:lpstr>
      <vt:lpstr>Representation of the Commission</vt:lpstr>
      <vt:lpstr>Duties of the Commission</vt:lpstr>
      <vt:lpstr>Duties of the Commission</vt:lpstr>
      <vt:lpstr>Duties of the Commission</vt:lpstr>
      <vt:lpstr>Duties of the Commission</vt:lpstr>
      <vt:lpstr>Terminology in the Bill</vt:lpstr>
      <vt:lpstr>Frequency of Vision Screenings</vt:lpstr>
      <vt:lpstr>Responsibility for Vision Screenings</vt:lpstr>
      <vt:lpstr>Reporting of Vision Screenings</vt:lpstr>
      <vt:lpstr>Next Steps of the Commission</vt:lpstr>
    </vt:vector>
  </TitlesOfParts>
  <Company>Kansas State Department of Education</Company>
  <LinksUpToDate>false</LinksUpToDate>
  <SharedDoc>false</SharedDoc>
  <HyperlinkBase>https://www.ksde.org</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KSBE School Finance 101 5-23</dc:title>
  <dc:subject>Pre-K-12 School Finance</dc:subject>
  <dc:creator>Cheryl Franklin;Sherry Root;Craig Neuenswander</dc:creator>
  <cp:keywords>school finance;Powerpoint;School Funding;Weighting</cp:keywords>
  <cp:lastModifiedBy>Pat Bone</cp:lastModifiedBy>
  <cp:revision>71</cp:revision>
  <cp:lastPrinted>2023-08-01T19:09:59Z</cp:lastPrinted>
  <dcterms:created xsi:type="dcterms:W3CDTF">2023-04-26T19:10:31Z</dcterms:created>
  <dcterms:modified xsi:type="dcterms:W3CDTF">2023-11-29T13:50:15Z</dcterms:modified>
  <cp:category>School Finance</cp:category>
</cp:coreProperties>
</file>