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0" r:id="rId4"/>
    <p:sldId id="271" r:id="rId5"/>
    <p:sldId id="313" r:id="rId6"/>
    <p:sldId id="277" r:id="rId7"/>
    <p:sldId id="278" r:id="rId8"/>
    <p:sldId id="279" r:id="rId9"/>
    <p:sldId id="348" r:id="rId10"/>
    <p:sldId id="280" r:id="rId11"/>
    <p:sldId id="282" r:id="rId12"/>
    <p:sldId id="315" r:id="rId13"/>
    <p:sldId id="349" r:id="rId14"/>
    <p:sldId id="284" r:id="rId15"/>
    <p:sldId id="285" r:id="rId16"/>
    <p:sldId id="286" r:id="rId17"/>
    <p:sldId id="287" r:id="rId18"/>
    <p:sldId id="288" r:id="rId19"/>
    <p:sldId id="316" r:id="rId20"/>
    <p:sldId id="317" r:id="rId21"/>
    <p:sldId id="346" r:id="rId22"/>
    <p:sldId id="294" r:id="rId23"/>
    <p:sldId id="295" r:id="rId24"/>
    <p:sldId id="318" r:id="rId25"/>
    <p:sldId id="319" r:id="rId26"/>
    <p:sldId id="347" r:id="rId27"/>
    <p:sldId id="297" r:id="rId28"/>
    <p:sldId id="300" r:id="rId29"/>
    <p:sldId id="320" r:id="rId30"/>
    <p:sldId id="314" r:id="rId31"/>
    <p:sldId id="321" r:id="rId32"/>
    <p:sldId id="350" r:id="rId33"/>
    <p:sldId id="351" r:id="rId34"/>
    <p:sldId id="352" r:id="rId35"/>
    <p:sldId id="335" r:id="rId36"/>
    <p:sldId id="336" r:id="rId37"/>
    <p:sldId id="337" r:id="rId38"/>
    <p:sldId id="353" r:id="rId39"/>
    <p:sldId id="354" r:id="rId40"/>
    <p:sldId id="355" r:id="rId41"/>
    <p:sldId id="356" r:id="rId42"/>
    <p:sldId id="357" r:id="rId43"/>
    <p:sldId id="358" r:id="rId44"/>
    <p:sldId id="32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9"/>
    <a:srgbClr val="F1A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EC2E5-F701-446A-A1AD-41D68B4935FA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CA5AC-9A9C-4055-9DC7-BDF04C115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1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9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9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8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2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3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4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7F85E-F180-40F9-A60D-C2EACE1A80E5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4355-8B31-46F4-8854-BC117024A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lic.dol.ks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lic.dol.ks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c.dol.ks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netonlin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lic.dol.ks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es.ed.gov/ipeds/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etonline.org/find/descriptor/browse/2.B" TargetMode="External"/><Relationship Id="rId4" Type="http://schemas.openxmlformats.org/officeDocument/2006/relationships/hyperlink" Target="https://www.onetonline.org/find/descriptor/browse/2.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nextmove.org/explore/ip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mynextmove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Labor Market</a:t>
            </a:r>
            <a:br>
              <a:rPr lang="en-US" dirty="0"/>
            </a:br>
            <a:r>
              <a:rPr lang="en-US" dirty="0"/>
              <a:t>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Resources for Individual Plans of Study (IPS)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08574"/>
            <a:ext cx="1817671" cy="1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0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Additional Data Available on KLIC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6444" y="1230284"/>
            <a:ext cx="10219113" cy="4946679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Estimates for different levels of geographic detail:</a:t>
            </a:r>
          </a:p>
          <a:p>
            <a:pPr lvl="1"/>
            <a:r>
              <a:rPr lang="en-US" sz="3200" dirty="0">
                <a:cs typeface="Arial" panose="020B0604020202020204" pitchFamily="34" charset="0"/>
              </a:rPr>
              <a:t>Kansas, MSAs, Local Areas, Projection Regions, and Counties</a:t>
            </a:r>
          </a:p>
          <a:p>
            <a:r>
              <a:rPr lang="en-US" sz="3600" dirty="0">
                <a:cs typeface="Arial" panose="020B0604020202020204" pitchFamily="34" charset="0"/>
              </a:rPr>
              <a:t>Annual and hourly wage estimates:</a:t>
            </a:r>
          </a:p>
          <a:p>
            <a:pPr lvl="1"/>
            <a:r>
              <a:rPr lang="en-US" sz="3200" dirty="0">
                <a:cs typeface="Arial" panose="020B0604020202020204" pitchFamily="34" charset="0"/>
              </a:rPr>
              <a:t>Mean (average) and Median (middle)</a:t>
            </a:r>
          </a:p>
          <a:p>
            <a:pPr lvl="1"/>
            <a:r>
              <a:rPr lang="en-US" sz="3200" dirty="0">
                <a:cs typeface="Arial" panose="020B0604020202020204" pitchFamily="34" charset="0"/>
              </a:rPr>
              <a:t>Entry level – mean of the lower third of the population</a:t>
            </a:r>
          </a:p>
          <a:p>
            <a:pPr lvl="1"/>
            <a:r>
              <a:rPr lang="en-US" sz="3200" dirty="0">
                <a:cs typeface="Arial" panose="020B0604020202020204" pitchFamily="34" charset="0"/>
              </a:rPr>
              <a:t>Experienced level – mean of the upper two-thirds of the population</a:t>
            </a:r>
          </a:p>
          <a:p>
            <a:pPr lvl="1"/>
            <a:r>
              <a:rPr lang="en-US" sz="3200" dirty="0">
                <a:cs typeface="Arial" panose="020B0604020202020204" pitchFamily="34" charset="0"/>
              </a:rPr>
              <a:t>10th, 25th, 75th, and 90th percentile</a:t>
            </a:r>
          </a:p>
        </p:txBody>
      </p:sp>
    </p:spTree>
    <p:extLst>
      <p:ext uri="{BB962C8B-B14F-4D97-AF65-F5344CB8AC3E}">
        <p14:creationId xmlns:p14="http://schemas.microsoft.com/office/powerpoint/2010/main" val="415762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AD0D43-948F-845D-9D0F-9318E2106F9C}"/>
              </a:ext>
            </a:extLst>
          </p:cNvPr>
          <p:cNvSpPr txBox="1"/>
          <p:nvPr/>
        </p:nvSpPr>
        <p:spPr>
          <a:xfrm>
            <a:off x="4718006" y="1820630"/>
            <a:ext cx="6967858" cy="1908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LMIS Homepage: </a:t>
            </a:r>
            <a:r>
              <a:rPr lang="en-US" sz="2400" dirty="0">
                <a:hlinkClick r:id="rId3"/>
              </a:rPr>
              <a:t>https://klic.dol.ks.gov/</a:t>
            </a:r>
            <a:r>
              <a:rPr lang="en-US" sz="2400" dirty="0"/>
              <a:t> 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Click on the “T.O.T.O.” section, which has links to a variety of career resources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Scroll to the KLIC Resources section and select</a:t>
            </a:r>
            <a:r>
              <a:rPr lang="en-US" sz="2400" dirty="0">
                <a:sym typeface="Wingdings" panose="05000000000000000000" pitchFamily="2" charset="2"/>
              </a:rPr>
              <a:t> “Occupational Employment and Wage Statistics”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E25B5-FFCF-17FC-7441-79187C7BD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35" y="1318935"/>
            <a:ext cx="4087575" cy="4072407"/>
          </a:xfrm>
          <a:prstGeom prst="rect">
            <a:avLst/>
          </a:prstGeom>
          <a:ln w="12700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D026C1-99B7-4972-6236-9A6CB2BD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06" y="4324682"/>
            <a:ext cx="7170825" cy="2133319"/>
          </a:xfrm>
          <a:prstGeom prst="rect">
            <a:avLst/>
          </a:prstGeom>
          <a:ln w="12700"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F9164D7-190B-CC9B-F681-BA1FA2D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116379"/>
            <a:ext cx="11820698" cy="1108414"/>
          </a:xfrm>
        </p:spPr>
        <p:txBody>
          <a:bodyPr/>
          <a:lstStyle/>
          <a:p>
            <a:r>
              <a:rPr lang="en-US" b="1" dirty="0"/>
              <a:t>Where Can I Find the Kansas Wage Survey?</a:t>
            </a:r>
          </a:p>
        </p:txBody>
      </p:sp>
    </p:spTree>
    <p:extLst>
      <p:ext uri="{BB962C8B-B14F-4D97-AF65-F5344CB8AC3E}">
        <p14:creationId xmlns:p14="http://schemas.microsoft.com/office/powerpoint/2010/main" val="109628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B52D93-B23D-EDBA-86F6-89203D77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77" y="1224793"/>
            <a:ext cx="7379716" cy="5504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D0D43-948F-845D-9D0F-9318E2106F9C}"/>
              </a:ext>
            </a:extLst>
          </p:cNvPr>
          <p:cNvSpPr txBox="1"/>
          <p:nvPr/>
        </p:nvSpPr>
        <p:spPr>
          <a:xfrm>
            <a:off x="392486" y="1478098"/>
            <a:ext cx="378660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cs typeface="Arial" panose="020B0604020202020204" pitchFamily="34" charset="0"/>
              </a:rPr>
              <a:t>Download an Excel file with employment and wage data for all occupations in the selected area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F9164D7-190B-CC9B-F681-BA1FA2D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116379"/>
            <a:ext cx="11820698" cy="1108414"/>
          </a:xfrm>
        </p:spPr>
        <p:txBody>
          <a:bodyPr/>
          <a:lstStyle/>
          <a:p>
            <a:r>
              <a:rPr lang="en-US" b="1" dirty="0"/>
              <a:t>Where Can I Find the Kansas Wage Survey?</a:t>
            </a:r>
          </a:p>
        </p:txBody>
      </p:sp>
      <p:sp>
        <p:nvSpPr>
          <p:cNvPr id="5" name="Line Callout 1 6">
            <a:extLst>
              <a:ext uri="{FF2B5EF4-FFF2-40B4-BE49-F238E27FC236}">
                <a16:creationId xmlns:a16="http://schemas.microsoft.com/office/drawing/2014/main" id="{9EE9B7B1-230D-8D53-6A5B-B18C601FE583}"/>
              </a:ext>
            </a:extLst>
          </p:cNvPr>
          <p:cNvSpPr/>
          <p:nvPr/>
        </p:nvSpPr>
        <p:spPr>
          <a:xfrm>
            <a:off x="392486" y="3485729"/>
            <a:ext cx="3259264" cy="2840653"/>
          </a:xfrm>
          <a:prstGeom prst="borderCallout1">
            <a:avLst>
              <a:gd name="adj1" fmla="val 12210"/>
              <a:gd name="adj2" fmla="val 100352"/>
              <a:gd name="adj3" fmla="val 30090"/>
              <a:gd name="adj4" fmla="val 130227"/>
            </a:avLst>
          </a:prstGeom>
          <a:solidFill>
            <a:schemeClr val="bg1"/>
          </a:solidFill>
          <a:ln w="38100">
            <a:solidFill>
              <a:srgbClr val="002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Excel files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Hourly/Annual Wage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Median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Entry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Experienced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48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3B33E8-A963-2EA9-72FA-68F2AF11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2" y="607194"/>
            <a:ext cx="11211975" cy="56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2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6350"/>
          </a:xfrm>
        </p:spPr>
        <p:txBody>
          <a:bodyPr>
            <a:normAutofit/>
          </a:bodyPr>
          <a:lstStyle/>
          <a:p>
            <a:r>
              <a:rPr lang="en-US" b="1" dirty="0"/>
              <a:t>Employment</a:t>
            </a:r>
            <a:br>
              <a:rPr lang="en-US" b="1" dirty="0"/>
            </a:br>
            <a:r>
              <a:rPr lang="en-US" b="1" dirty="0"/>
              <a:t>Projections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8342"/>
            <a:ext cx="9144000" cy="1899458"/>
          </a:xfrm>
        </p:spPr>
        <p:txBody>
          <a:bodyPr>
            <a:normAutofit/>
          </a:bodyPr>
          <a:lstStyle/>
          <a:p>
            <a:r>
              <a:rPr lang="en-US" sz="2800" i="1" dirty="0"/>
              <a:t>Short-term (2 year)</a:t>
            </a:r>
          </a:p>
          <a:p>
            <a:r>
              <a:rPr lang="en-US" sz="2800" i="1" dirty="0"/>
              <a:t>and long-term (10 year)</a:t>
            </a:r>
          </a:p>
          <a:p>
            <a:r>
              <a:rPr lang="en-US" sz="2800" i="1" dirty="0"/>
              <a:t>occupational outlook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08574"/>
            <a:ext cx="1817671" cy="1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6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Occupational Employment Projections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660" y="1246910"/>
            <a:ext cx="4331289" cy="4946679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Employment projections are available for Kansas and 7 projection regions</a:t>
            </a:r>
          </a:p>
          <a:p>
            <a:r>
              <a:rPr lang="en-US" sz="2400" dirty="0">
                <a:cs typeface="Arial" panose="020B0604020202020204" pitchFamily="34" charset="0"/>
              </a:rPr>
              <a:t>Long-term (10-year) projections are typically used for career planning and education/training initiatives</a:t>
            </a:r>
          </a:p>
          <a:p>
            <a:r>
              <a:rPr lang="en-US" sz="2400" dirty="0">
                <a:cs typeface="Arial" panose="020B0604020202020204" pitchFamily="34" charset="0"/>
              </a:rPr>
              <a:t>Short-term (2-year) projections are useful for individuals looking for short-term training to enhance skills and re-enter the labor market</a:t>
            </a:r>
          </a:p>
          <a:p>
            <a:pPr lvl="1"/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86" y="1246909"/>
            <a:ext cx="6811333" cy="49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0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Occupational Employment Projections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420" y="1246910"/>
            <a:ext cx="11201401" cy="4946679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Based on industry projections and occupational staffing patterns created using data from the Kansas Wage Survey</a:t>
            </a:r>
          </a:p>
          <a:p>
            <a:r>
              <a:rPr lang="en-US" sz="3200" dirty="0">
                <a:cs typeface="Arial" panose="020B0604020202020204" pitchFamily="34" charset="0"/>
              </a:rPr>
              <a:t>Occupational projections data includes: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Expected openings by detailed occupation</a:t>
            </a:r>
          </a:p>
          <a:p>
            <a:pPr lvl="2"/>
            <a:r>
              <a:rPr lang="en-US" sz="2400" dirty="0">
                <a:cs typeface="Arial" panose="020B0604020202020204" pitchFamily="34" charset="0"/>
              </a:rPr>
              <a:t>Openings due to Numerical Change – growth/decline in total employment for an occupation</a:t>
            </a:r>
          </a:p>
          <a:p>
            <a:pPr lvl="2"/>
            <a:r>
              <a:rPr lang="en-US" sz="2400" dirty="0">
                <a:cs typeface="Arial" panose="020B0604020202020204" pitchFamily="34" charset="0"/>
              </a:rPr>
              <a:t>Openings due to Separations</a:t>
            </a:r>
          </a:p>
          <a:p>
            <a:pPr lvl="3"/>
            <a:r>
              <a:rPr lang="en-US" sz="2200" dirty="0">
                <a:cs typeface="Arial" panose="020B0604020202020204" pitchFamily="34" charset="0"/>
              </a:rPr>
              <a:t>Exits – openings that occur when workers leave the labor force entirely</a:t>
            </a:r>
          </a:p>
          <a:p>
            <a:pPr lvl="3"/>
            <a:r>
              <a:rPr lang="en-US" sz="2200" dirty="0">
                <a:cs typeface="Arial" panose="020B0604020202020204" pitchFamily="34" charset="0"/>
              </a:rPr>
              <a:t>Transfers – openings that occur when workers leave an occupation and find employment in a different occupation</a:t>
            </a:r>
          </a:p>
          <a:p>
            <a:r>
              <a:rPr lang="en-US" sz="3200" dirty="0">
                <a:cs typeface="Arial" panose="020B0604020202020204" pitchFamily="34" charset="0"/>
              </a:rPr>
              <a:t>Typical level of education/training needed to enter an occupation</a:t>
            </a:r>
          </a:p>
        </p:txBody>
      </p:sp>
    </p:spTree>
    <p:extLst>
      <p:ext uri="{BB962C8B-B14F-4D97-AF65-F5344CB8AC3E}">
        <p14:creationId xmlns:p14="http://schemas.microsoft.com/office/powerpoint/2010/main" val="35291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4D5E9-3F50-51C5-7DF9-7D5ABAFF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" y="278892"/>
            <a:ext cx="11419332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4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DD3D7-88CA-C65A-5EDF-7EA29048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" y="278892"/>
            <a:ext cx="11419332" cy="63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AD0D43-948F-845D-9D0F-9318E2106F9C}"/>
              </a:ext>
            </a:extLst>
          </p:cNvPr>
          <p:cNvSpPr txBox="1"/>
          <p:nvPr/>
        </p:nvSpPr>
        <p:spPr>
          <a:xfrm>
            <a:off x="4718006" y="1820630"/>
            <a:ext cx="6967858" cy="1908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LMIS Homepage: </a:t>
            </a:r>
            <a:r>
              <a:rPr lang="en-US" sz="2400" dirty="0">
                <a:hlinkClick r:id="rId3"/>
              </a:rPr>
              <a:t>https://klic.dol.ks.gov/</a:t>
            </a:r>
            <a:r>
              <a:rPr lang="en-US" sz="2400" dirty="0"/>
              <a:t> 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Click on the “T.O.T.O.” section, which has links to a variety of career resources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Scroll to the KLIC Resources section and select</a:t>
            </a:r>
            <a:r>
              <a:rPr lang="en-US" sz="2400" dirty="0">
                <a:sym typeface="Wingdings" panose="05000000000000000000" pitchFamily="2" charset="2"/>
              </a:rPr>
              <a:t> “Employment Outlook”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E25B5-FFCF-17FC-7441-79187C7BD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35" y="1318935"/>
            <a:ext cx="4087575" cy="4072407"/>
          </a:xfrm>
          <a:prstGeom prst="rect">
            <a:avLst/>
          </a:prstGeom>
          <a:ln w="12700"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F9164D7-190B-CC9B-F681-BA1FA2D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116379"/>
            <a:ext cx="11820698" cy="1108414"/>
          </a:xfrm>
        </p:spPr>
        <p:txBody>
          <a:bodyPr/>
          <a:lstStyle/>
          <a:p>
            <a:r>
              <a:rPr lang="en-US" b="1" dirty="0"/>
              <a:t>Where Can I Find Projections Data?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4A777-0C23-1EB1-C896-B95AA1E97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06" y="4324682"/>
            <a:ext cx="7238371" cy="20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7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0"/>
            <a:ext cx="10806544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Labor Market Information Services (LMIS)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12915"/>
            <a:ext cx="5181600" cy="4664047"/>
          </a:xfrm>
        </p:spPr>
        <p:txBody>
          <a:bodyPr>
            <a:noAutofit/>
          </a:bodyPr>
          <a:lstStyle/>
          <a:p>
            <a:r>
              <a:rPr lang="en-US" sz="3200" dirty="0"/>
              <a:t>Statistical branch of KDOL </a:t>
            </a:r>
          </a:p>
          <a:p>
            <a:pPr lvl="1"/>
            <a:r>
              <a:rPr lang="en-US" sz="2800" dirty="0"/>
              <a:t>Collect, analyze, and report data to enhance economic well-being of Kansans</a:t>
            </a:r>
          </a:p>
          <a:p>
            <a:r>
              <a:rPr lang="en-US" sz="3200" dirty="0"/>
              <a:t>Serve federal government, state agencies, educational institutions, employers, students, job-seekers, legislators, etc.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512915"/>
            <a:ext cx="5181600" cy="4664048"/>
          </a:xfrm>
        </p:spPr>
        <p:txBody>
          <a:bodyPr>
            <a:normAutofit/>
          </a:bodyPr>
          <a:lstStyle/>
          <a:p>
            <a:r>
              <a:rPr lang="en-US" sz="3200" dirty="0"/>
              <a:t>LMIS resources for career research:</a:t>
            </a:r>
          </a:p>
          <a:p>
            <a:pPr lvl="1"/>
            <a:r>
              <a:rPr lang="en-US" sz="2800" dirty="0"/>
              <a:t>Kansas Wage Survey</a:t>
            </a:r>
          </a:p>
          <a:p>
            <a:pPr lvl="1"/>
            <a:r>
              <a:rPr lang="en-US" sz="2800" dirty="0"/>
              <a:t>Employment projections</a:t>
            </a:r>
          </a:p>
          <a:p>
            <a:pPr lvl="1"/>
            <a:r>
              <a:rPr lang="en-US" sz="2800" dirty="0"/>
              <a:t>High demand occupations and High demand high wage occupations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O*NET occupation profiles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679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F39904-8CD0-3B71-4D89-2A0E19194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6" y="1478098"/>
            <a:ext cx="7642621" cy="4494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AD0D43-948F-845D-9D0F-9318E2106F9C}"/>
              </a:ext>
            </a:extLst>
          </p:cNvPr>
          <p:cNvSpPr txBox="1"/>
          <p:nvPr/>
        </p:nvSpPr>
        <p:spPr>
          <a:xfrm>
            <a:off x="8258139" y="1478098"/>
            <a:ext cx="3541375" cy="30839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cs typeface="Arial" panose="020B0604020202020204" pitchFamily="34" charset="0"/>
              </a:rPr>
              <a:t>Download the “Statewide Occupational” or “Regional Occupational” Excel file with employment projections for all occupations in the selected area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F9164D7-190B-CC9B-F681-BA1FA2D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116379"/>
            <a:ext cx="11820698" cy="1108414"/>
          </a:xfrm>
        </p:spPr>
        <p:txBody>
          <a:bodyPr/>
          <a:lstStyle/>
          <a:p>
            <a:r>
              <a:rPr lang="en-US" b="1" dirty="0"/>
              <a:t>Where Can I Find Projections Data?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7CB090-35AD-DB34-59E5-5FBBDCDA13AC}"/>
              </a:ext>
            </a:extLst>
          </p:cNvPr>
          <p:cNvSpPr/>
          <p:nvPr/>
        </p:nvSpPr>
        <p:spPr>
          <a:xfrm>
            <a:off x="4819607" y="3737499"/>
            <a:ext cx="3215499" cy="621437"/>
          </a:xfrm>
          <a:prstGeom prst="rect">
            <a:avLst/>
          </a:prstGeom>
          <a:noFill/>
          <a:ln w="381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0CED7-E285-DED9-8F0E-E998B3843347}"/>
              </a:ext>
            </a:extLst>
          </p:cNvPr>
          <p:cNvSpPr/>
          <p:nvPr/>
        </p:nvSpPr>
        <p:spPr>
          <a:xfrm>
            <a:off x="4819607" y="4856710"/>
            <a:ext cx="3215499" cy="621437"/>
          </a:xfrm>
          <a:prstGeom prst="rect">
            <a:avLst/>
          </a:prstGeom>
          <a:noFill/>
          <a:ln w="381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2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8FF315-A551-9F4F-4FC1-9FAF9D6C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8" y="352912"/>
            <a:ext cx="11896923" cy="61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0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6350"/>
          </a:xfrm>
        </p:spPr>
        <p:txBody>
          <a:bodyPr>
            <a:normAutofit/>
          </a:bodyPr>
          <a:lstStyle/>
          <a:p>
            <a:r>
              <a:rPr lang="en-US" b="1" dirty="0"/>
              <a:t>High Demand</a:t>
            </a:r>
            <a:br>
              <a:rPr lang="en-US" b="1" dirty="0"/>
            </a:br>
            <a:r>
              <a:rPr lang="en-US" b="1" dirty="0"/>
              <a:t>Occupations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8342"/>
            <a:ext cx="9144000" cy="18994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i="1" dirty="0"/>
              <a:t>Occupations in demand based on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Current Job Openings, Short-term (2-year)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and Long-term (10-year)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Occupational Projections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08574"/>
            <a:ext cx="1817671" cy="1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2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High Demand Occupations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299" y="1104867"/>
            <a:ext cx="11201401" cy="4946679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List of occupations in Kansas that are in high demand statewide, and by projection region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List only includes occupations with above average demand</a:t>
            </a:r>
          </a:p>
          <a:p>
            <a:r>
              <a:rPr lang="en-US" sz="3200" dirty="0">
                <a:cs typeface="Arial" panose="020B0604020202020204" pitchFamily="34" charset="0"/>
              </a:rPr>
              <a:t>Each occupation receives a total demand score (out of 30) based on: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Current openings (Advertised Jobs on KLIC)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Projected openings in 2 years (Short-term Projections)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Projected openings in 10 years (Long-term Projections)</a:t>
            </a:r>
          </a:p>
          <a:p>
            <a:r>
              <a:rPr lang="en-US" sz="3200" dirty="0">
                <a:cs typeface="Arial" panose="020B0604020202020204" pitchFamily="34" charset="0"/>
              </a:rPr>
              <a:t>The “High Demand High Wage” variable indicates occupations that are in high demand and have a median wage greater than the median wage for all occupations in that region</a:t>
            </a:r>
          </a:p>
        </p:txBody>
      </p:sp>
    </p:spTree>
    <p:extLst>
      <p:ext uri="{BB962C8B-B14F-4D97-AF65-F5344CB8AC3E}">
        <p14:creationId xmlns:p14="http://schemas.microsoft.com/office/powerpoint/2010/main" val="124839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AD0D43-948F-845D-9D0F-9318E2106F9C}"/>
              </a:ext>
            </a:extLst>
          </p:cNvPr>
          <p:cNvSpPr txBox="1"/>
          <p:nvPr/>
        </p:nvSpPr>
        <p:spPr>
          <a:xfrm>
            <a:off x="4718006" y="1820630"/>
            <a:ext cx="6967858" cy="1908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LMIS Homepage: </a:t>
            </a:r>
            <a:r>
              <a:rPr lang="en-US" sz="2400" dirty="0">
                <a:hlinkClick r:id="rId3"/>
              </a:rPr>
              <a:t>https://klic.dol.ks.gov/</a:t>
            </a:r>
            <a:r>
              <a:rPr lang="en-US" sz="2400" dirty="0"/>
              <a:t> 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Click on the “T.O.T.O.” section, which has links to a variety of career resources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Scroll to the KLIC Resources section and select</a:t>
            </a:r>
            <a:r>
              <a:rPr lang="en-US" sz="2400" dirty="0">
                <a:sym typeface="Wingdings" panose="05000000000000000000" pitchFamily="2" charset="2"/>
              </a:rPr>
              <a:t> “High Demand Occupations”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E25B5-FFCF-17FC-7441-79187C7BD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35" y="1318935"/>
            <a:ext cx="4087575" cy="4072407"/>
          </a:xfrm>
          <a:prstGeom prst="rect">
            <a:avLst/>
          </a:prstGeom>
          <a:ln w="12700"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F9164D7-190B-CC9B-F681-BA1FA2D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116379"/>
            <a:ext cx="11820698" cy="11084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Can I Find the High Demand Occupations lists?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15DB5-F289-32A0-B31B-030DA1C47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852" y="4013861"/>
            <a:ext cx="7297152" cy="21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7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F9164D7-190B-CC9B-F681-BA1FA2DE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116379"/>
            <a:ext cx="11820698" cy="11084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Can I Find the High Demand Occupations lists?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7A85B-23CF-53CB-83EB-8394803F6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72" y="1036576"/>
            <a:ext cx="7283446" cy="5580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AE2CE-1920-AADB-A8E2-C91612149219}"/>
              </a:ext>
            </a:extLst>
          </p:cNvPr>
          <p:cNvSpPr txBox="1"/>
          <p:nvPr/>
        </p:nvSpPr>
        <p:spPr>
          <a:xfrm>
            <a:off x="346282" y="2017046"/>
            <a:ext cx="3786601" cy="40811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400" dirty="0">
                <a:cs typeface="Arial" panose="020B0604020202020204" pitchFamily="34" charset="0"/>
              </a:rPr>
              <a:t>Download the “High Demand Occupations: Statewide and Projection Regions” file to review the entire high demand list. Or download the “High Demand by Career Cluster” file to review the high demand occupations by career cluster.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8666A-B96F-F374-B1A5-930A78387F09}"/>
              </a:ext>
            </a:extLst>
          </p:cNvPr>
          <p:cNvSpPr/>
          <p:nvPr/>
        </p:nvSpPr>
        <p:spPr>
          <a:xfrm>
            <a:off x="4562272" y="3959157"/>
            <a:ext cx="3215499" cy="488997"/>
          </a:xfrm>
          <a:prstGeom prst="rect">
            <a:avLst/>
          </a:prstGeom>
          <a:noFill/>
          <a:ln w="381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20B17-B206-458F-41B5-D73E53D37BEB}"/>
              </a:ext>
            </a:extLst>
          </p:cNvPr>
          <p:cNvSpPr/>
          <p:nvPr/>
        </p:nvSpPr>
        <p:spPr>
          <a:xfrm>
            <a:off x="4562271" y="4679004"/>
            <a:ext cx="3215499" cy="301558"/>
          </a:xfrm>
          <a:prstGeom prst="rect">
            <a:avLst/>
          </a:prstGeom>
          <a:noFill/>
          <a:ln w="381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5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CD2E2-D0C9-B345-7C70-1E44BF2E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7637"/>
            <a:ext cx="116586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9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33946C-4F3B-0EC0-38C7-EF7C8A1F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8" y="868952"/>
            <a:ext cx="10131424" cy="583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C1D7C-83DB-DEC6-74A8-1ECA0D31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High Demand Occupations by Career Cluster</a:t>
            </a:r>
          </a:p>
        </p:txBody>
      </p:sp>
    </p:spTree>
    <p:extLst>
      <p:ext uri="{BB962C8B-B14F-4D97-AF65-F5344CB8AC3E}">
        <p14:creationId xmlns:p14="http://schemas.microsoft.com/office/powerpoint/2010/main" val="2375415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6350"/>
          </a:xfrm>
        </p:spPr>
        <p:txBody>
          <a:bodyPr>
            <a:normAutofit/>
          </a:bodyPr>
          <a:lstStyle/>
          <a:p>
            <a:r>
              <a:rPr lang="en-US" b="1" dirty="0"/>
              <a:t>O*NET</a:t>
            </a:r>
            <a:br>
              <a:rPr lang="en-US" b="1" dirty="0"/>
            </a:br>
            <a:r>
              <a:rPr lang="en-US" b="1" dirty="0"/>
              <a:t>Occupation Profiles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8342"/>
            <a:ext cx="9144000" cy="1899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i="1" dirty="0"/>
              <a:t>Job description, skills,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education, work experience,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job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08574"/>
            <a:ext cx="1817671" cy="1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83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Occupation Profiles - O*NET OnLine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044" y="1232048"/>
            <a:ext cx="2663688" cy="4946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O*NET OnLine provides detailed descriptions for all SOC occupations (</a:t>
            </a:r>
            <a:r>
              <a:rPr lang="en-US" sz="2400" dirty="0">
                <a:cs typeface="Arial" panose="020B0604020202020204" pitchFamily="34" charset="0"/>
                <a:hlinkClick r:id="rId2"/>
              </a:rPr>
              <a:t>https://www.onetonline.org/</a:t>
            </a:r>
            <a:r>
              <a:rPr lang="en-US" sz="2400" dirty="0"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cs typeface="Arial" panose="020B0604020202020204" pitchFamily="34" charset="0"/>
              </a:rPr>
              <a:t>The Occupational Information Network (O*NET) is developed under the sponsorship of the U.S. Department of Labor/Employment and Training Administration (USDOL/ETA) through a grant to the North Carolina Department of Commerce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67BCA-1395-47DE-8E77-548AFA36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229" y="934278"/>
            <a:ext cx="7699003" cy="55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" y="116379"/>
            <a:ext cx="11937077" cy="1030778"/>
          </a:xfrm>
        </p:spPr>
        <p:txBody>
          <a:bodyPr/>
          <a:lstStyle/>
          <a:p>
            <a:pPr algn="ctr"/>
            <a:r>
              <a:rPr lang="en-US" b="1" dirty="0"/>
              <a:t>Where Can I Find LMIS Information?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378" y="962491"/>
            <a:ext cx="1193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LMIS Homepage: </a:t>
            </a:r>
            <a:r>
              <a:rPr lang="fr-FR" sz="2400" dirty="0">
                <a:hlinkClick r:id="rId3"/>
              </a:rPr>
              <a:t>https://klic.dol.ks.gov/</a:t>
            </a:r>
            <a:r>
              <a:rPr lang="fr-FR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7FE19-027E-C4E5-C110-601568091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658" y="1424156"/>
            <a:ext cx="8216683" cy="52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7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Worker-Oriented Descriptors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420" y="1246910"/>
            <a:ext cx="10851249" cy="4946679"/>
          </a:xfrm>
        </p:spPr>
        <p:txBody>
          <a:bodyPr>
            <a:no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Worker Characteristics</a:t>
            </a:r>
            <a:r>
              <a:rPr lang="en-US" dirty="0">
                <a:cs typeface="Arial" panose="020B0604020202020204" pitchFamily="34" charset="0"/>
              </a:rPr>
              <a:t>: Enduring characteristics that may influence both performance and the capacity to acquire knowledge and skills required for effective work performance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Abilities, Occupational Interests, Work Values, Work Styles</a:t>
            </a:r>
          </a:p>
          <a:p>
            <a:r>
              <a:rPr lang="en-US" b="1" dirty="0">
                <a:cs typeface="Arial" panose="020B0604020202020204" pitchFamily="34" charset="0"/>
              </a:rPr>
              <a:t>Worker Requirements</a:t>
            </a:r>
            <a:r>
              <a:rPr lang="en-US" dirty="0">
                <a:cs typeface="Arial" panose="020B0604020202020204" pitchFamily="34" charset="0"/>
              </a:rPr>
              <a:t>: Descriptors referring to work-related attributes acquired and/or developed through experience and education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Basic Skills, Cross-Functional Skills, Knowledge, Education</a:t>
            </a:r>
          </a:p>
          <a:p>
            <a:r>
              <a:rPr lang="en-US" b="1" dirty="0">
                <a:cs typeface="Arial" panose="020B0604020202020204" pitchFamily="34" charset="0"/>
              </a:rPr>
              <a:t>Experience Requirements</a:t>
            </a:r>
            <a:r>
              <a:rPr lang="en-US" dirty="0">
                <a:cs typeface="Arial" panose="020B0604020202020204" pitchFamily="34" charset="0"/>
              </a:rPr>
              <a:t>: Requirements related to previous work activities and explicitly linked to certain types of work activities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Experience and Training, Basic Skills, Cross-Functional Skills, Licensing</a:t>
            </a:r>
          </a:p>
        </p:txBody>
      </p:sp>
    </p:spTree>
    <p:extLst>
      <p:ext uri="{BB962C8B-B14F-4D97-AF65-F5344CB8AC3E}">
        <p14:creationId xmlns:p14="http://schemas.microsoft.com/office/powerpoint/2010/main" val="2965921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Job-Oriented Descriptors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420" y="1246910"/>
            <a:ext cx="10851249" cy="4946679"/>
          </a:xfrm>
        </p:spPr>
        <p:txBody>
          <a:bodyPr>
            <a:no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Occupational Requirements</a:t>
            </a:r>
            <a:r>
              <a:rPr lang="en-US" dirty="0">
                <a:cs typeface="Arial" panose="020B0604020202020204" pitchFamily="34" charset="0"/>
              </a:rPr>
              <a:t>: A comprehensive set of variables or detailed elements that describe what various occupations require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Generalized Work Activities, Intermediate Work Activities, Detailed Work Activities, Organizational Context, Work Context</a:t>
            </a:r>
          </a:p>
          <a:p>
            <a:r>
              <a:rPr lang="en-US" b="1" dirty="0">
                <a:cs typeface="Arial" panose="020B0604020202020204" pitchFamily="34" charset="0"/>
              </a:rPr>
              <a:t>Workforce Characteristics</a:t>
            </a:r>
            <a:r>
              <a:rPr lang="en-US" dirty="0">
                <a:cs typeface="Arial" panose="020B0604020202020204" pitchFamily="34" charset="0"/>
              </a:rPr>
              <a:t>: Variables that define and describe the general characteristics of occupations that may influence occupational requirements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Labor Market Information, Occupational Outlook</a:t>
            </a:r>
          </a:p>
          <a:p>
            <a:r>
              <a:rPr lang="en-US" b="1" dirty="0">
                <a:cs typeface="Arial" panose="020B0604020202020204" pitchFamily="34" charset="0"/>
              </a:rPr>
              <a:t>Occupation-Specific Information</a:t>
            </a:r>
            <a:r>
              <a:rPr lang="en-US" dirty="0">
                <a:cs typeface="Arial" panose="020B0604020202020204" pitchFamily="34" charset="0"/>
              </a:rPr>
              <a:t>: A comprehensive set of elements that apply to a single occupation or a narrowly defined job family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Occupation Title, Description, Alternate Titles, Tasks, Technology Skills, Tools</a:t>
            </a:r>
          </a:p>
        </p:txBody>
      </p:sp>
    </p:spTree>
    <p:extLst>
      <p:ext uri="{BB962C8B-B14F-4D97-AF65-F5344CB8AC3E}">
        <p14:creationId xmlns:p14="http://schemas.microsoft.com/office/powerpoint/2010/main" val="3101858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2ABE4B-5300-4C64-8C5B-5A58335F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85258"/>
            <a:ext cx="10421804" cy="6687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7744" y="3982808"/>
            <a:ext cx="5258256" cy="1260996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22702" y="64477"/>
            <a:ext cx="2407298" cy="831261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57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C58686-00B8-4B0E-9BD9-5CE149F0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36" y="170234"/>
            <a:ext cx="8577728" cy="6517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9999" y="2774923"/>
            <a:ext cx="4739639" cy="538468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28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E5DA3-1EFE-45FB-A291-4C9D87310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550109" y="443203"/>
            <a:ext cx="11091783" cy="31817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5779" y="3162745"/>
            <a:ext cx="2481944" cy="462197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0109" y="412370"/>
            <a:ext cx="2687614" cy="853751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2AB0E-11AE-4EEF-A18D-814BC9F8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08" y="3826565"/>
            <a:ext cx="11091783" cy="2429944"/>
          </a:xfrm>
          <a:prstGeom prst="rect">
            <a:avLst/>
          </a:prstGeom>
          <a:ln w="76200">
            <a:solidFill>
              <a:srgbClr val="002569"/>
            </a:solidFill>
          </a:ln>
        </p:spPr>
      </p:pic>
    </p:spTree>
    <p:extLst>
      <p:ext uri="{BB962C8B-B14F-4D97-AF65-F5344CB8AC3E}">
        <p14:creationId xmlns:p14="http://schemas.microsoft.com/office/powerpoint/2010/main" val="3402381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58ADE-E2A6-4913-A46D-EB184E20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0" y="182598"/>
            <a:ext cx="9464860" cy="64928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82A89E-76A0-44C6-9798-AC223D6DBD74}"/>
              </a:ext>
            </a:extLst>
          </p:cNvPr>
          <p:cNvSpPr/>
          <p:nvPr/>
        </p:nvSpPr>
        <p:spPr>
          <a:xfrm>
            <a:off x="1363570" y="141034"/>
            <a:ext cx="2211355" cy="718456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09329-F21E-4EA0-81B5-9E8D4673EE97}"/>
              </a:ext>
            </a:extLst>
          </p:cNvPr>
          <p:cNvSpPr/>
          <p:nvPr/>
        </p:nvSpPr>
        <p:spPr>
          <a:xfrm>
            <a:off x="1474406" y="3297311"/>
            <a:ext cx="4708185" cy="3358212"/>
          </a:xfrm>
          <a:prstGeom prst="rect">
            <a:avLst/>
          </a:prstGeom>
          <a:noFill/>
          <a:ln w="762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BFC4D13-ED87-47AD-B987-3A13882044A9}"/>
              </a:ext>
            </a:extLst>
          </p:cNvPr>
          <p:cNvSpPr/>
          <p:nvPr/>
        </p:nvSpPr>
        <p:spPr>
          <a:xfrm>
            <a:off x="318052" y="2941983"/>
            <a:ext cx="964095" cy="305633"/>
          </a:xfrm>
          <a:prstGeom prst="rightArrow">
            <a:avLst/>
          </a:prstGeom>
          <a:solidFill>
            <a:srgbClr val="F1A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F639F463-216B-48A0-BEE9-997ED5A5E6DA}"/>
              </a:ext>
            </a:extLst>
          </p:cNvPr>
          <p:cNvSpPr/>
          <p:nvPr/>
        </p:nvSpPr>
        <p:spPr>
          <a:xfrm>
            <a:off x="7266997" y="2290271"/>
            <a:ext cx="3268481" cy="2014079"/>
          </a:xfrm>
          <a:prstGeom prst="borderCallout1">
            <a:avLst>
              <a:gd name="adj1" fmla="val 36498"/>
              <a:gd name="adj2" fmla="val -323"/>
              <a:gd name="adj3" fmla="val 56700"/>
              <a:gd name="adj4" fmla="val -31896"/>
            </a:avLst>
          </a:prstGeom>
          <a:solidFill>
            <a:schemeClr val="bg1"/>
          </a:solidFill>
          <a:ln w="38100">
            <a:solidFill>
              <a:srgbClr val="002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Use the Contents button to see what information is available for each of the categories in the O*NET Content Model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3A6C2-423F-44A4-80EB-D699200F33C3}"/>
              </a:ext>
            </a:extLst>
          </p:cNvPr>
          <p:cNvSpPr/>
          <p:nvPr/>
        </p:nvSpPr>
        <p:spPr>
          <a:xfrm>
            <a:off x="2341814" y="2415775"/>
            <a:ext cx="597330" cy="392740"/>
          </a:xfrm>
          <a:prstGeom prst="rect">
            <a:avLst/>
          </a:prstGeom>
          <a:noFill/>
          <a:ln w="127000">
            <a:solidFill>
              <a:srgbClr val="F1A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8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D705F61-CDB0-48DD-83DD-C3E9A11D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86" y="347869"/>
            <a:ext cx="7153113" cy="6271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51933-ED47-4A61-A10B-59FD4532D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591CF3-58AE-4054-9558-1D885BD0DEEB}"/>
              </a:ext>
            </a:extLst>
          </p:cNvPr>
          <p:cNvSpPr txBox="1"/>
          <p:nvPr/>
        </p:nvSpPr>
        <p:spPr>
          <a:xfrm>
            <a:off x="245401" y="347869"/>
            <a:ext cx="4422914" cy="6278642"/>
          </a:xfrm>
          <a:prstGeom prst="rect">
            <a:avLst/>
          </a:prstGeom>
          <a:solidFill>
            <a:srgbClr val="0E617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Occupation-Specific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A comprehensive set of elements that apply to a single occupation or a narrowly defined job family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Occupation Title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Alternate Titles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Technology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Tools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task is considered important if it has an importance score of 50 or higher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Each task receives a score from 0 (not important) to 100 (extremely important)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addition to the importance score, if a task is also highly relevant to the occupation, then it is considered a core task</a:t>
            </a:r>
          </a:p>
        </p:txBody>
      </p:sp>
    </p:spTree>
    <p:extLst>
      <p:ext uri="{BB962C8B-B14F-4D97-AF65-F5344CB8AC3E}">
        <p14:creationId xmlns:p14="http://schemas.microsoft.com/office/powerpoint/2010/main" val="16709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1120F-1B37-4023-9098-32EA38A0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57" y="347869"/>
            <a:ext cx="7907340" cy="6271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C1581-D764-43F0-BAA8-0D1B0D19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EBFF85-2635-4A58-8146-AA6C64307400}"/>
              </a:ext>
            </a:extLst>
          </p:cNvPr>
          <p:cNvSpPr txBox="1"/>
          <p:nvPr/>
        </p:nvSpPr>
        <p:spPr>
          <a:xfrm>
            <a:off x="245401" y="347869"/>
            <a:ext cx="3630860" cy="5262979"/>
          </a:xfrm>
          <a:prstGeom prst="rect">
            <a:avLst/>
          </a:prstGeom>
          <a:solidFill>
            <a:srgbClr val="0E617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Occupation-Specific Information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Technology Skills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Information technology and software skills essential to the functions of an occupational 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O*NET includes examples of specific programs for each technology skill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Hot Technologies are requirements frequently included in employer job postings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Tools Used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Machines, equipment, and tools essential to the performance of an occupational role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14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2FB04E-8BB9-4382-B653-B23B743AA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146" y="338950"/>
            <a:ext cx="5483452" cy="638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91D5BC-A6A8-44BA-845E-B2584487A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CA3F3F-8DAD-415C-BD60-163566CBF4FC}"/>
              </a:ext>
            </a:extLst>
          </p:cNvPr>
          <p:cNvSpPr txBox="1"/>
          <p:nvPr/>
        </p:nvSpPr>
        <p:spPr>
          <a:xfrm>
            <a:off x="245400" y="347869"/>
            <a:ext cx="6051491" cy="6278642"/>
          </a:xfrm>
          <a:prstGeom prst="rect">
            <a:avLst/>
          </a:prstGeom>
          <a:solidFill>
            <a:srgbClr val="68258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Occupational Requirements</a:t>
            </a:r>
          </a:p>
          <a:p>
            <a:r>
              <a:rPr lang="en-US" dirty="0">
                <a:solidFill>
                  <a:schemeClr val="bg1"/>
                </a:solidFill>
              </a:rPr>
              <a:t>A comprehensive set of variables or detailed elements that describe what various occupations require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Generalized/Intermediate/Detailed Work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Organizational Context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 Context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Generalized Work Activities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Work activities that are common across a very large number of occupations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Information Input - </a:t>
            </a:r>
            <a:r>
              <a:rPr lang="en-US" dirty="0">
                <a:solidFill>
                  <a:schemeClr val="bg1"/>
                </a:solidFill>
              </a:rPr>
              <a:t>Where and how are the information and data gained that are needed to perform this job?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Mental Processes - </a:t>
            </a:r>
            <a:r>
              <a:rPr lang="en-US" dirty="0">
                <a:solidFill>
                  <a:schemeClr val="bg1"/>
                </a:solidFill>
              </a:rPr>
              <a:t>What processing, planning, problem-solving, decision-making, and innovating activities are performed with job-relevant information?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Work Output - </a:t>
            </a:r>
            <a:r>
              <a:rPr lang="en-US" dirty="0">
                <a:solidFill>
                  <a:schemeClr val="bg1"/>
                </a:solidFill>
              </a:rPr>
              <a:t>What physical activities are performed, what equipment and vehicles are operated/controlled, and what complex/technical activities are accomplished as job outputs?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Interacting With Others - </a:t>
            </a:r>
            <a:r>
              <a:rPr lang="en-US" dirty="0">
                <a:solidFill>
                  <a:schemeClr val="bg1"/>
                </a:solidFill>
              </a:rPr>
              <a:t>What interactions with other persons or supervisory activities occur while performing this job?</a:t>
            </a:r>
          </a:p>
        </p:txBody>
      </p:sp>
    </p:spTree>
    <p:extLst>
      <p:ext uri="{BB962C8B-B14F-4D97-AF65-F5344CB8AC3E}">
        <p14:creationId xmlns:p14="http://schemas.microsoft.com/office/powerpoint/2010/main" val="746276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DDD74-5FCF-4830-B9D3-CF52E95C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65" y="509311"/>
            <a:ext cx="8120032" cy="2474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E6B76-C9FB-4024-A1B2-4E4D5F79E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564" y="3398314"/>
            <a:ext cx="8120032" cy="3012425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39EA149-A8FF-485C-B891-1A535B25946F}"/>
              </a:ext>
            </a:extLst>
          </p:cNvPr>
          <p:cNvSpPr/>
          <p:nvPr/>
        </p:nvSpPr>
        <p:spPr>
          <a:xfrm rot="10800000">
            <a:off x="9978886" y="888970"/>
            <a:ext cx="1341782" cy="367536"/>
          </a:xfrm>
          <a:prstGeom prst="rightArrow">
            <a:avLst/>
          </a:prstGeom>
          <a:solidFill>
            <a:srgbClr val="F1A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F3740D-C472-46C8-A9B2-0883552A6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0373E4-56B5-4ACB-A7EE-8A3E6536DEA6}"/>
              </a:ext>
            </a:extLst>
          </p:cNvPr>
          <p:cNvSpPr txBox="1"/>
          <p:nvPr/>
        </p:nvSpPr>
        <p:spPr>
          <a:xfrm>
            <a:off x="245401" y="347869"/>
            <a:ext cx="3422138" cy="5970865"/>
          </a:xfrm>
          <a:prstGeom prst="rect">
            <a:avLst/>
          </a:prstGeom>
          <a:solidFill>
            <a:srgbClr val="8F8736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Experience Requirements</a:t>
            </a:r>
          </a:p>
          <a:p>
            <a:r>
              <a:rPr lang="en-US" dirty="0">
                <a:solidFill>
                  <a:schemeClr val="bg1"/>
                </a:solidFill>
              </a:rPr>
              <a:t>Requirements related to previous work activities and explicitly linked to certain types of work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Experience and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Basic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Cross-Functional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Licensing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Training &amp; Credentials</a:t>
            </a:r>
          </a:p>
          <a:p>
            <a:r>
              <a:rPr lang="en-US" dirty="0">
                <a:solidFill>
                  <a:schemeClr val="bg1"/>
                </a:solidFill>
              </a:rPr>
              <a:t>State/Local training – provides a list of training programs for the occupation by state or zip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Education data source: </a:t>
            </a:r>
            <a:r>
              <a:rPr lang="en-US" sz="1600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https://nces.ed.gov/ipeds/</a:t>
            </a:r>
            <a:endParaRPr lang="en-US" sz="1600" i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Certifications/State licenses – provide lists of national certification programs and state licensing agencies for the occupation</a:t>
            </a:r>
          </a:p>
        </p:txBody>
      </p:sp>
    </p:spTree>
    <p:extLst>
      <p:ext uri="{BB962C8B-B14F-4D97-AF65-F5344CB8AC3E}">
        <p14:creationId xmlns:p14="http://schemas.microsoft.com/office/powerpoint/2010/main" val="37723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0"/>
            <a:ext cx="10806544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is Career Information Organized? - KSDE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760" y="1102660"/>
            <a:ext cx="4057959" cy="5204833"/>
          </a:xfrm>
        </p:spPr>
        <p:txBody>
          <a:bodyPr>
            <a:noAutofit/>
          </a:bodyPr>
          <a:lstStyle/>
          <a:p>
            <a:r>
              <a:rPr lang="en-US" sz="3200" dirty="0"/>
              <a:t>The Career Clusters and pathways framework is used by KSDE and schools throughout Kansas</a:t>
            </a:r>
          </a:p>
          <a:p>
            <a:pPr lvl="1"/>
            <a:r>
              <a:rPr lang="en-US" sz="2800" dirty="0"/>
              <a:t>16 Career Clusters</a:t>
            </a:r>
          </a:p>
          <a:p>
            <a:pPr lvl="1"/>
            <a:r>
              <a:rPr lang="en-US" sz="2800" dirty="0"/>
              <a:t>Helps identify pathways from school to the workplace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DA822FF-9AEA-40DA-5374-68B33ECE2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3014" y="1102660"/>
            <a:ext cx="6993226" cy="5204834"/>
          </a:xfrm>
        </p:spPr>
      </p:pic>
    </p:spTree>
    <p:extLst>
      <p:ext uri="{BB962C8B-B14F-4D97-AF65-F5344CB8AC3E}">
        <p14:creationId xmlns:p14="http://schemas.microsoft.com/office/powerpoint/2010/main" val="360371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87FE22-58C2-4838-9A41-0F58D9022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0"/>
          <a:stretch/>
        </p:blipFill>
        <p:spPr>
          <a:xfrm>
            <a:off x="5153892" y="337421"/>
            <a:ext cx="6792706" cy="6309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BE12A-DE35-4A0C-B5E9-2840D077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5D0EFE-A88A-41A3-A164-1E85C171F424}"/>
              </a:ext>
            </a:extLst>
          </p:cNvPr>
          <p:cNvSpPr txBox="1"/>
          <p:nvPr/>
        </p:nvSpPr>
        <p:spPr>
          <a:xfrm>
            <a:off x="245401" y="347869"/>
            <a:ext cx="4660013" cy="6278642"/>
          </a:xfrm>
          <a:prstGeom prst="rect">
            <a:avLst/>
          </a:prstGeom>
          <a:solidFill>
            <a:srgbClr val="7E572C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Worker Requirements</a:t>
            </a:r>
          </a:p>
          <a:p>
            <a:r>
              <a:rPr lang="en-US" dirty="0">
                <a:solidFill>
                  <a:schemeClr val="bg1"/>
                </a:solidFill>
              </a:rPr>
              <a:t>Descriptors referring to work-related attributes acquired and/or developed through experience and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Basic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Cross-Functional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Skills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Developed capacities that facilitate learning or the more rapid acquisition of knowledge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Basic skills</a:t>
            </a:r>
            <a:r>
              <a:rPr lang="en-US" dirty="0">
                <a:solidFill>
                  <a:schemeClr val="bg1"/>
                </a:solidFill>
              </a:rPr>
              <a:t> – includes content and process skills </a:t>
            </a:r>
            <a:r>
              <a:rPr lang="en-US" sz="16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https://www.onetonline.org/find/descriptor/browse/2.A</a:t>
            </a:r>
            <a:endParaRPr lang="en-US" sz="1600" i="1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Cross-Functional Skills</a:t>
            </a:r>
            <a:r>
              <a:rPr lang="en-US" dirty="0">
                <a:solidFill>
                  <a:schemeClr val="bg1"/>
                </a:solidFill>
              </a:rPr>
              <a:t> – includes complex problem solving, resource management, social, systems, and technical skills </a:t>
            </a:r>
            <a:r>
              <a:rPr lang="en-US" sz="1600" i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https://www.onetonline.org/find/descriptor/browse/2.B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44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FECBE-2EAC-4748-9C18-64D41C41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35" y="482447"/>
            <a:ext cx="7543562" cy="5855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AA869-833B-482A-BDD1-1C4E6044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FF8A28-43EB-4267-B750-34E0E7ECA3B3}"/>
              </a:ext>
            </a:extLst>
          </p:cNvPr>
          <p:cNvSpPr txBox="1"/>
          <p:nvPr/>
        </p:nvSpPr>
        <p:spPr>
          <a:xfrm>
            <a:off x="245401" y="347869"/>
            <a:ext cx="4038364" cy="6247864"/>
          </a:xfrm>
          <a:prstGeom prst="rect">
            <a:avLst/>
          </a:prstGeom>
          <a:solidFill>
            <a:srgbClr val="972C2B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Worker Characteristics</a:t>
            </a:r>
          </a:p>
          <a:p>
            <a:r>
              <a:rPr lang="en-US" dirty="0">
                <a:solidFill>
                  <a:schemeClr val="bg1"/>
                </a:solidFill>
              </a:rPr>
              <a:t>Enduring characteristics that may influence both performance and the capacity to acquire knowledge and skills required for effective work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Occupational Interests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 Values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 Styles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Interests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 preferences for work environments and outcomes</a:t>
            </a:r>
            <a:endParaRPr lang="en-US" b="1" u="sng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Occupational Interest Profiles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Realistic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Investigative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Artistic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Enterprising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Conventional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O*NET Interest Profiler - </a:t>
            </a:r>
            <a:r>
              <a:rPr lang="en-US" sz="16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https://www.mynextmove.org/explore/ip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EB82F1-F439-1B97-C62E-57CB2B4E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959" y="477077"/>
            <a:ext cx="5887272" cy="361047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EFA9882-74C4-45FD-B395-3397BD1B5FE5}"/>
              </a:ext>
            </a:extLst>
          </p:cNvPr>
          <p:cNvSpPr/>
          <p:nvPr/>
        </p:nvSpPr>
        <p:spPr>
          <a:xfrm rot="10800000">
            <a:off x="10757855" y="1197579"/>
            <a:ext cx="1188742" cy="475898"/>
          </a:xfrm>
          <a:prstGeom prst="rightArrow">
            <a:avLst/>
          </a:prstGeom>
          <a:solidFill>
            <a:srgbClr val="F1A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428ED-A937-4DC5-BD12-D2AE8B24A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85" y="239129"/>
            <a:ext cx="1659835" cy="475897"/>
          </a:xfrm>
          <a:prstGeom prst="rect">
            <a:avLst/>
          </a:prstGeom>
          <a:ln w="57150">
            <a:solidFill>
              <a:srgbClr val="F1AD0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A28B53-AE90-4888-84E8-6C6A9B81D81A}"/>
              </a:ext>
            </a:extLst>
          </p:cNvPr>
          <p:cNvSpPr txBox="1"/>
          <p:nvPr/>
        </p:nvSpPr>
        <p:spPr>
          <a:xfrm>
            <a:off x="245401" y="347869"/>
            <a:ext cx="4565138" cy="6278642"/>
          </a:xfrm>
          <a:prstGeom prst="rect">
            <a:avLst/>
          </a:prstGeom>
          <a:solidFill>
            <a:srgbClr val="1B1E83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Workforce Characteristics</a:t>
            </a:r>
          </a:p>
          <a:p>
            <a:r>
              <a:rPr lang="en-US" dirty="0">
                <a:solidFill>
                  <a:schemeClr val="bg1"/>
                </a:solidFill>
              </a:rPr>
              <a:t>Variables that define and describe the general characteristics of occupations that may influence occupational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Labor Market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Occupational Outlook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Wages &amp; Employment Trends</a:t>
            </a:r>
          </a:p>
          <a:p>
            <a:r>
              <a:rPr lang="en-US" dirty="0">
                <a:solidFill>
                  <a:schemeClr val="bg1"/>
                </a:solidFill>
              </a:rPr>
              <a:t>Median wages – national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State/Local wages – provides a comparison of wage estimates for the selected area and the U.S.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O*NET only includes estimates by state and Metropolitan Statistical Area (MSA) – use the 2023 Kansas Wage Survey for county level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Projected growth – national 10-year employment projections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State trends – Kansas long-term projections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DD7A0-607E-A0D3-8632-3792F4628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959" y="4244517"/>
            <a:ext cx="6979699" cy="21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01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My Next Move (O*NET </a:t>
            </a:r>
            <a:r>
              <a:rPr lang="en-US" b="1" dirty="0" err="1">
                <a:solidFill>
                  <a:schemeClr val="bg1"/>
                </a:solidFill>
              </a:rPr>
              <a:t>OnLine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174" y="1246910"/>
            <a:ext cx="5464451" cy="4946679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My Next Move is an interactive tool for job seekers and students to learn more about their career options (</a:t>
            </a:r>
            <a:r>
              <a:rPr lang="en-US" sz="2400" dirty="0">
                <a:cs typeface="Arial" panose="020B0604020202020204" pitchFamily="34" charset="0"/>
                <a:hlinkClick r:id="rId2"/>
              </a:rPr>
              <a:t>https://www.mynextmove.org/</a:t>
            </a:r>
            <a:r>
              <a:rPr lang="en-US" sz="2400" dirty="0"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cs typeface="Arial" panose="020B0604020202020204" pitchFamily="34" charset="0"/>
              </a:rPr>
              <a:t>Helps users explore career options: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Through keyword search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By browsing industries that employ different types of workers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Through the O*NET Interest Profiler (a tool that offers personalized career suggestions based on a person's interests and level of work experience)</a:t>
            </a:r>
          </a:p>
          <a:p>
            <a:r>
              <a:rPr lang="en-US" sz="2400" dirty="0">
                <a:cs typeface="Arial" panose="020B0604020202020204" pitchFamily="34" charset="0"/>
              </a:rPr>
              <a:t>Career reports link back to O*NET </a:t>
            </a:r>
            <a:r>
              <a:rPr lang="en-US" sz="2400" dirty="0" err="1">
                <a:cs typeface="Arial" panose="020B0604020202020204" pitchFamily="34" charset="0"/>
              </a:rPr>
              <a:t>OnLine</a:t>
            </a:r>
            <a:r>
              <a:rPr lang="en-US" sz="2400" dirty="0">
                <a:cs typeface="Arial" panose="020B0604020202020204" pitchFamily="34" charset="0"/>
              </a:rPr>
              <a:t> for more detailed career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F82A5-AD15-4D00-B6BB-AE608513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47" y="1142577"/>
            <a:ext cx="6286193" cy="51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3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6350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08574"/>
            <a:ext cx="1817671" cy="106030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1D883C6-B04F-4C77-A7EF-2C589C443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i="1" dirty="0"/>
              <a:t>Labor Market Information Services (LMIS)</a:t>
            </a:r>
          </a:p>
          <a:p>
            <a:pPr>
              <a:lnSpc>
                <a:spcPct val="100000"/>
              </a:lnSpc>
            </a:pPr>
            <a:r>
              <a:rPr lang="en-US" i="1" dirty="0"/>
              <a:t>401 SW Topeka Blvd, Topeka Kansas 66603</a:t>
            </a:r>
          </a:p>
          <a:p>
            <a:pPr>
              <a:lnSpc>
                <a:spcPct val="100000"/>
              </a:lnSpc>
            </a:pPr>
            <a:r>
              <a:rPr lang="en-US" i="1" dirty="0"/>
              <a:t>KDOL.Laborstats@ks.gov</a:t>
            </a:r>
          </a:p>
        </p:txBody>
      </p:sp>
    </p:spTree>
    <p:extLst>
      <p:ext uri="{BB962C8B-B14F-4D97-AF65-F5344CB8AC3E}">
        <p14:creationId xmlns:p14="http://schemas.microsoft.com/office/powerpoint/2010/main" val="179371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0"/>
            <a:ext cx="10806544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is Career Information Organized? - LMIS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4B6010-2251-404D-F5D0-0AFACE3A96D5}"/>
              </a:ext>
            </a:extLst>
          </p:cNvPr>
          <p:cNvSpPr txBox="1">
            <a:spLocks/>
          </p:cNvSpPr>
          <p:nvPr/>
        </p:nvSpPr>
        <p:spPr>
          <a:xfrm>
            <a:off x="365761" y="1102660"/>
            <a:ext cx="4159586" cy="5204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Standard Occupational Classification (SOC) system is used by LMIS and the Bureau of Labor Statistics (BLS)</a:t>
            </a:r>
          </a:p>
          <a:p>
            <a:pPr lvl="1"/>
            <a:r>
              <a:rPr lang="en-US" sz="2000" dirty="0"/>
              <a:t>Federal statistical standard used to classify workers into occupational categories for the purpose of collecting, calculating, or disseminating data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Over 800 detailed occupations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23 major groups – detailed occupations with similar job duties, and in some cases skills, education, and/or training, are grouped together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88FB5965-922B-2E7C-69C5-24D805072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4432"/>
          <a:stretch/>
        </p:blipFill>
        <p:spPr>
          <a:xfrm>
            <a:off x="5085184" y="1480066"/>
            <a:ext cx="6971322" cy="3794543"/>
          </a:xfrm>
          <a:prstGeom prst="rect">
            <a:avLst/>
          </a:prstGeom>
          <a:ln w="28575">
            <a:noFill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BCC8C7F-9738-953A-E995-48E602A4755D}"/>
              </a:ext>
            </a:extLst>
          </p:cNvPr>
          <p:cNvSpPr txBox="1">
            <a:spLocks/>
          </p:cNvSpPr>
          <p:nvPr/>
        </p:nvSpPr>
        <p:spPr>
          <a:xfrm>
            <a:off x="5085184" y="1112770"/>
            <a:ext cx="6971322" cy="4265164"/>
          </a:xfrm>
          <a:prstGeom prst="rect">
            <a:avLst/>
          </a:prstGeom>
          <a:ln w="38100">
            <a:solidFill>
              <a:srgbClr val="F1AD0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/>
              <a:t>2018 SOC Structure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13868A-2751-249C-3745-8B1290A16441}"/>
              </a:ext>
            </a:extLst>
          </p:cNvPr>
          <p:cNvSpPr txBox="1">
            <a:spLocks/>
          </p:cNvSpPr>
          <p:nvPr/>
        </p:nvSpPr>
        <p:spPr>
          <a:xfrm>
            <a:off x="5085184" y="5452844"/>
            <a:ext cx="6971322" cy="85464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/>
              <a:t>Note: The 2018 SOC codes are the current federal standard for occupational data. However, the transition from the previous structure is a multi-year process, so some LMIS data is still published using older, hybrid occupation codes. The additional materials provided with this presentation include a detailed crosswalk and notes about when to use each version of the occupation codes.</a:t>
            </a:r>
          </a:p>
        </p:txBody>
      </p:sp>
    </p:spTree>
    <p:extLst>
      <p:ext uri="{BB962C8B-B14F-4D97-AF65-F5344CB8AC3E}">
        <p14:creationId xmlns:p14="http://schemas.microsoft.com/office/powerpoint/2010/main" val="79653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6350"/>
          </a:xfrm>
        </p:spPr>
        <p:txBody>
          <a:bodyPr>
            <a:normAutofit/>
          </a:bodyPr>
          <a:lstStyle/>
          <a:p>
            <a:r>
              <a:rPr lang="en-US" b="1" dirty="0"/>
              <a:t>Kansas Wage 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8342"/>
            <a:ext cx="9144000" cy="1899458"/>
          </a:xfrm>
        </p:spPr>
        <p:txBody>
          <a:bodyPr>
            <a:normAutofit/>
          </a:bodyPr>
          <a:lstStyle/>
          <a:p>
            <a:r>
              <a:rPr lang="en-US" sz="2800" i="1" dirty="0"/>
              <a:t>Occupational Employment </a:t>
            </a:r>
          </a:p>
          <a:p>
            <a:r>
              <a:rPr lang="en-US" sz="2800" i="1" dirty="0"/>
              <a:t>and Wage Statistics (OEWS)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108574"/>
            <a:ext cx="1817671" cy="1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the Kansas Wage Survey?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6444" y="1230284"/>
            <a:ext cx="10219113" cy="4946679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The Kansas Wage Survey is compiled using results from a semi-annual survey conducted by the Occupational Employment and Wage Statistics (OEWS) program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Sample-based survey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Asks employers to provide data regarding occupational employment and wages for their establishment</a:t>
            </a:r>
          </a:p>
          <a:p>
            <a:r>
              <a:rPr lang="en-US" sz="3200" dirty="0">
                <a:cs typeface="Arial" panose="020B0604020202020204" pitchFamily="34" charset="0"/>
              </a:rPr>
              <a:t>Wage data includes annual and/or hourly estimates</a:t>
            </a:r>
          </a:p>
          <a:p>
            <a:r>
              <a:rPr lang="en-US" sz="3200" dirty="0">
                <a:cs typeface="Arial" panose="020B0604020202020204" pitchFamily="34" charset="0"/>
              </a:rPr>
              <a:t>Estimates available for Kansas, MSAs, Local Areas, Projection Regions, and Counties</a:t>
            </a:r>
          </a:p>
        </p:txBody>
      </p:sp>
    </p:spTree>
    <p:extLst>
      <p:ext uri="{BB962C8B-B14F-4D97-AF65-F5344CB8AC3E}">
        <p14:creationId xmlns:p14="http://schemas.microsoft.com/office/powerpoint/2010/main" val="53146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A1BAB6-A085-8BC9-F267-4EA5E877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8312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Major Occupational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11218-AEF2-EFB6-2C8E-23F96E31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72" y="831272"/>
            <a:ext cx="9890255" cy="57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2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7B92E-DA8A-6548-956E-DBBC24E6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31" y="1451882"/>
            <a:ext cx="9674337" cy="5126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DD409F-ADEC-0722-3E32-96D59287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0" y="-1"/>
            <a:ext cx="11975869" cy="142798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Detailed Occupations: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Computer and Mathematical Occupational Group</a:t>
            </a:r>
          </a:p>
        </p:txBody>
      </p:sp>
    </p:spTree>
    <p:extLst>
      <p:ext uri="{BB962C8B-B14F-4D97-AF65-F5344CB8AC3E}">
        <p14:creationId xmlns:p14="http://schemas.microsoft.com/office/powerpoint/2010/main" val="289181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2045</Words>
  <Application>Microsoft Office PowerPoint</Application>
  <PresentationFormat>Widescreen</PresentationFormat>
  <Paragraphs>218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Labor Market Information</vt:lpstr>
      <vt:lpstr>Labor Market Information Services (LMIS)</vt:lpstr>
      <vt:lpstr>Where Can I Find LMIS Information?</vt:lpstr>
      <vt:lpstr>How is Career Information Organized? - KSDE</vt:lpstr>
      <vt:lpstr>How is Career Information Organized? - LMIS</vt:lpstr>
      <vt:lpstr>Kansas Wage Survey</vt:lpstr>
      <vt:lpstr>What is the Kansas Wage Survey?</vt:lpstr>
      <vt:lpstr>Major Occupational Groups</vt:lpstr>
      <vt:lpstr>Detailed Occupations: Computer and Mathematical Occupational Group</vt:lpstr>
      <vt:lpstr>Additional Data Available on KLIC</vt:lpstr>
      <vt:lpstr>Where Can I Find the Kansas Wage Survey?</vt:lpstr>
      <vt:lpstr>Where Can I Find the Kansas Wage Survey?</vt:lpstr>
      <vt:lpstr>PowerPoint Presentation</vt:lpstr>
      <vt:lpstr>Employment Projections</vt:lpstr>
      <vt:lpstr>Occupational Employment Projections</vt:lpstr>
      <vt:lpstr>Occupational Employment Projections</vt:lpstr>
      <vt:lpstr>PowerPoint Presentation</vt:lpstr>
      <vt:lpstr>PowerPoint Presentation</vt:lpstr>
      <vt:lpstr>Where Can I Find Projections Data?</vt:lpstr>
      <vt:lpstr>Where Can I Find Projections Data?</vt:lpstr>
      <vt:lpstr>PowerPoint Presentation</vt:lpstr>
      <vt:lpstr>High Demand Occupations</vt:lpstr>
      <vt:lpstr>High Demand Occupations</vt:lpstr>
      <vt:lpstr>Where Can I Find the High Demand Occupations lists?</vt:lpstr>
      <vt:lpstr>Where Can I Find the High Demand Occupations lists?</vt:lpstr>
      <vt:lpstr>PowerPoint Presentation</vt:lpstr>
      <vt:lpstr>High Demand Occupations by Career Cluster</vt:lpstr>
      <vt:lpstr>O*NET Occupation Profiles</vt:lpstr>
      <vt:lpstr>Occupation Profiles - O*NET OnLine </vt:lpstr>
      <vt:lpstr>Worker-Oriented Descriptors</vt:lpstr>
      <vt:lpstr>Job-Oriented Descriptors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Next Move (O*NET OnLine)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Kelly [KDOL]</dc:creator>
  <cp:lastModifiedBy>Emilie Doerksen [KDOL]</cp:lastModifiedBy>
  <cp:revision>35</cp:revision>
  <dcterms:created xsi:type="dcterms:W3CDTF">2020-09-16T16:07:11Z</dcterms:created>
  <dcterms:modified xsi:type="dcterms:W3CDTF">2023-12-05T14:26:42Z</dcterms:modified>
</cp:coreProperties>
</file>