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4" r:id="rId5"/>
    <p:sldMasterId id="2147483715" r:id="rId6"/>
    <p:sldMasterId id="214748371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y="5143500" cx="9144000"/>
  <p:notesSz cx="6858000" cy="9144000"/>
  <p:embeddedFontLst>
    <p:embeddedFont>
      <p:font typeface="Roboto"/>
      <p:regular r:id="rId39"/>
      <p:bold r:id="rId40"/>
      <p:italic r:id="rId41"/>
      <p:boldItalic r:id="rId42"/>
    </p:embeddedFont>
    <p:embeddedFont>
      <p:font typeface="Arial Narrow"/>
      <p:regular r:id="rId43"/>
      <p:bold r:id="rId44"/>
      <p:italic r:id="rId45"/>
      <p:boldItalic r:id="rId46"/>
    </p:embeddedFont>
    <p:embeddedFont>
      <p:font typeface="Open Sans SemiBold"/>
      <p:regular r:id="rId47"/>
      <p:bold r:id="rId48"/>
      <p:italic r:id="rId49"/>
      <p:boldItalic r:id="rId50"/>
    </p:embeddedFont>
    <p:embeddedFont>
      <p:font typeface="Arial Black"/>
      <p:regular r:id="rId51"/>
    </p:embeddedFont>
    <p:embeddedFont>
      <p:font typeface="Open Sans Light"/>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E6263B-8C4C-462D-9A2E-5EB26375F903}">
  <a:tblStyle styleId="{ECE6263B-8C4C-462D-9A2E-5EB26375F90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ArialNarrow-bold.fntdata"/><Relationship Id="rId43" Type="http://schemas.openxmlformats.org/officeDocument/2006/relationships/font" Target="fonts/ArialNarrow-regular.fntdata"/><Relationship Id="rId46" Type="http://schemas.openxmlformats.org/officeDocument/2006/relationships/font" Target="fonts/ArialNarrow-boldItalic.fntdata"/><Relationship Id="rId45" Type="http://schemas.openxmlformats.org/officeDocument/2006/relationships/font" Target="fonts/ArialNarrow-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OpenSansSemiBold-bold.fntdata"/><Relationship Id="rId47" Type="http://schemas.openxmlformats.org/officeDocument/2006/relationships/font" Target="fonts/OpenSansSemiBold-regular.fntdata"/><Relationship Id="rId49" Type="http://schemas.openxmlformats.org/officeDocument/2006/relationships/font" Target="fonts/OpenSans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font" Target="fonts/Roboto-regular.fntdata"/><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ArialBlack-regular.fntdata"/><Relationship Id="rId50" Type="http://schemas.openxmlformats.org/officeDocument/2006/relationships/font" Target="fonts/OpenSansSemiBold-boldItalic.fntdata"/><Relationship Id="rId53" Type="http://schemas.openxmlformats.org/officeDocument/2006/relationships/font" Target="fonts/OpenSansLight-bold.fntdata"/><Relationship Id="rId52" Type="http://schemas.openxmlformats.org/officeDocument/2006/relationships/font" Target="fonts/OpenSansLight-regular.fntdata"/><Relationship Id="rId11" Type="http://schemas.openxmlformats.org/officeDocument/2006/relationships/slide" Target="slides/slide3.xml"/><Relationship Id="rId55" Type="http://schemas.openxmlformats.org/officeDocument/2006/relationships/font" Target="fonts/OpenSansLight-boldItalic.fntdata"/><Relationship Id="rId10" Type="http://schemas.openxmlformats.org/officeDocument/2006/relationships/slide" Target="slides/slide2.xml"/><Relationship Id="rId54" Type="http://schemas.openxmlformats.org/officeDocument/2006/relationships/font" Target="fonts/OpenSansLight-italic.fntdata"/><Relationship Id="rId13" Type="http://schemas.openxmlformats.org/officeDocument/2006/relationships/slide" Target="slides/slide5.xml"/><Relationship Id="rId57" Type="http://schemas.openxmlformats.org/officeDocument/2006/relationships/font" Target="fonts/OpenSans-bold.fntdata"/><Relationship Id="rId12" Type="http://schemas.openxmlformats.org/officeDocument/2006/relationships/slide" Target="slides/slide4.xml"/><Relationship Id="rId56" Type="http://schemas.openxmlformats.org/officeDocument/2006/relationships/font" Target="fonts/OpenSans-regular.fntdata"/><Relationship Id="rId15" Type="http://schemas.openxmlformats.org/officeDocument/2006/relationships/slide" Target="slides/slide7.xml"/><Relationship Id="rId59" Type="http://schemas.openxmlformats.org/officeDocument/2006/relationships/font" Target="fonts/OpenSans-boldItalic.fntdata"/><Relationship Id="rId14" Type="http://schemas.openxmlformats.org/officeDocument/2006/relationships/slide" Target="slides/slide6.xml"/><Relationship Id="rId58" Type="http://schemas.openxmlformats.org/officeDocument/2006/relationships/font" Target="fonts/OpenSans-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11" Type="http://schemas.openxmlformats.org/officeDocument/2006/relationships/hyperlink" Target="https://doi.org/10.1111/ejed.12383" TargetMode="External"/><Relationship Id="rId10" Type="http://schemas.openxmlformats.org/officeDocument/2006/relationships/hyperlink" Target="https://doi.org/10.1111/ejed.12383" TargetMode="External"/><Relationship Id="rId12" Type="http://schemas.openxmlformats.org/officeDocument/2006/relationships/hyperlink" Target="https://doi.org/10.1111/ejed.12383" TargetMode="External"/><Relationship Id="rId9" Type="http://schemas.openxmlformats.org/officeDocument/2006/relationships/hyperlink" Target="https://doi.org/10.1111/ejed.12383" TargetMode="External"/><Relationship Id="rId5" Type="http://schemas.openxmlformats.org/officeDocument/2006/relationships/hyperlink" Target="https://drive.google.com/file/d/1xJo2PFRvj1LVtmXCLa75WKpfIR-PO5pK/view" TargetMode="External"/><Relationship Id="rId6" Type="http://schemas.openxmlformats.org/officeDocument/2006/relationships/hyperlink" Target="https://drive.google.com/file/d/1xJo2PFRvj1LVtmXCLa75WKpfIR-PO5pK/view" TargetMode="External"/><Relationship Id="rId7" Type="http://schemas.openxmlformats.org/officeDocument/2006/relationships/hyperlink" Target="https://drive.google.com/file/d/1xJo2PFRvj1LVtmXCLa75WKpfIR-PO5pK/view" TargetMode="External"/><Relationship Id="rId8" Type="http://schemas.openxmlformats.org/officeDocument/2006/relationships/hyperlink" Target="https://doi.org/10.1111/ejed.12383"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scd.org/publications/educational-leadership/jul19/vol76/num09/What-Drives-Collective-Efficacy%C2%A2.aspx" TargetMode="External"/><Relationship Id="rId3" Type="http://schemas.openxmlformats.org/officeDocument/2006/relationships/hyperlink" Target="http://www.ascd.org/publications/educational-leadership/jul19/vol76/num09/What-Drives-Collective-Efficacy%C2%A2.aspx" TargetMode="External"/><Relationship Id="rId4" Type="http://schemas.openxmlformats.org/officeDocument/2006/relationships/hyperlink" Target="http://www.ascd.org/publications/educational-leadership/jul19/vol76/num09/What-Drives-Collective-Efficacy%C2%A2.aspx" TargetMode="External"/><Relationship Id="rId5" Type="http://schemas.openxmlformats.org/officeDocument/2006/relationships/hyperlink" Target="http://www.ascd.org/publications/educational-leadership/jul19/vol76/num09/What-Drives-Collective-Efficacy%C2%A2.aspx" TargetMode="External"/><Relationship Id="rId6" Type="http://schemas.openxmlformats.org/officeDocument/2006/relationships/hyperlink" Target="http://www.ascd.org/publications/educational-leadership/jul19/vol76/num09/What-Drives-Collective-Efficacy%C2%A2.aspx"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5tWYmIOWGk"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sde.org/Portals/0/Communications/KC_School_Redesign/Kansans%20Can%20School%20Redesign%20Project%20Plan%20Year%20Timeline.pdf?ver=2020-09-24-144333-29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9:00-9:10	1-6		Welcome &amp; Apollo 3 Announcement</a:t>
            </a:r>
            <a:endParaRPr/>
          </a:p>
          <a:p>
            <a:pPr indent="0" lvl="0" marL="0" rtl="0" algn="l">
              <a:spcBef>
                <a:spcPts val="0"/>
              </a:spcBef>
              <a:spcAft>
                <a:spcPts val="0"/>
              </a:spcAft>
              <a:buNone/>
            </a:pPr>
            <a:r>
              <a:rPr lang="en"/>
              <a:t>9:10-9:25	7-12		What is Redesign &amp; Site Introduction</a:t>
            </a:r>
            <a:endParaRPr/>
          </a:p>
          <a:p>
            <a:pPr indent="0" lvl="0" marL="0" rtl="0" algn="l">
              <a:spcBef>
                <a:spcPts val="0"/>
              </a:spcBef>
              <a:spcAft>
                <a:spcPts val="0"/>
              </a:spcAft>
              <a:buNone/>
            </a:pPr>
            <a:r>
              <a:rPr lang="en"/>
              <a:t>9:25-9:40	13-19		Time</a:t>
            </a:r>
            <a:endParaRPr/>
          </a:p>
          <a:p>
            <a:pPr indent="0" lvl="0" marL="0" rtl="0" algn="l">
              <a:spcBef>
                <a:spcPts val="0"/>
              </a:spcBef>
              <a:spcAft>
                <a:spcPts val="0"/>
              </a:spcAft>
              <a:buNone/>
            </a:pPr>
            <a:r>
              <a:rPr lang="en"/>
              <a:t>9:40-9:55	20-26		Who?</a:t>
            </a:r>
            <a:endParaRPr/>
          </a:p>
          <a:p>
            <a:pPr indent="0" lvl="0" marL="0" rtl="0" algn="l">
              <a:spcBef>
                <a:spcPts val="0"/>
              </a:spcBef>
              <a:spcAft>
                <a:spcPts val="0"/>
              </a:spcAft>
              <a:buNone/>
            </a:pPr>
            <a:r>
              <a:rPr lang="en"/>
              <a:t>9:55-10:00	27-32		Closing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daf76c4b07_0_1:notes"/>
          <p:cNvSpPr/>
          <p:nvPr>
            <p:ph idx="2" type="sldImg"/>
          </p:nvPr>
        </p:nvSpPr>
        <p:spPr>
          <a:xfrm>
            <a:off x="381000" y="4114800"/>
            <a:ext cx="6096000" cy="2057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daf76c4b07_0_1:notes"/>
          <p:cNvSpPr txBox="1"/>
          <p:nvPr>
            <p:ph idx="1" type="body"/>
          </p:nvPr>
        </p:nvSpPr>
        <p:spPr>
          <a:xfrm>
            <a:off x="685800" y="26060400"/>
            <a:ext cx="5486400" cy="2468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 HOW of Redesign -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u="sng"/>
              <a:t>Dream Home</a:t>
            </a:r>
            <a:endParaRPr u="sng"/>
          </a:p>
          <a:p>
            <a:pPr indent="0" lvl="0" marL="0" rtl="0" algn="l">
              <a:spcBef>
                <a:spcPts val="0"/>
              </a:spcBef>
              <a:spcAft>
                <a:spcPts val="0"/>
              </a:spcAft>
              <a:buSzPts val="1400"/>
              <a:buNone/>
            </a:pPr>
            <a:r>
              <a:rPr lang="en">
                <a:solidFill>
                  <a:schemeClr val="dk1"/>
                </a:solidFill>
              </a:rPr>
              <a:t>Architect (DT) interviews you about what you like, don’t like, creating unique blueprint</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Construction manager (4DX) sets timeline, benchmarks, monitors progress, holds people accountable</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Hexagons are the Design Thinking steps, rectangles are the 4 Disciplines of Execution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Blending of the two models - unique to school improvement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Schools learn this process in the Plan Year and then continually replicate and cycle through in a perpetual loop</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baba86536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baba86536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56000"/>
              </a:lnSpc>
              <a:spcBef>
                <a:spcPts val="0"/>
              </a:spcBef>
              <a:spcAft>
                <a:spcPts val="0"/>
              </a:spcAft>
              <a:buClr>
                <a:schemeClr val="dk1"/>
              </a:buClr>
              <a:buSzPts val="1100"/>
              <a:buFont typeface="Arial"/>
              <a:buNone/>
            </a:pPr>
            <a:r>
              <a:rPr lang="en" sz="1200">
                <a:solidFill>
                  <a:srgbClr val="212121"/>
                </a:solidFill>
              </a:rPr>
              <a:t>Essential to the Redesign process is for school leaders to establish the conditions for the school’s</a:t>
            </a:r>
            <a:r>
              <a:rPr b="1" lang="en" sz="1200">
                <a:solidFill>
                  <a:srgbClr val="212121"/>
                </a:solidFill>
              </a:rPr>
              <a:t> culture </a:t>
            </a:r>
            <a:r>
              <a:rPr lang="en" sz="1200">
                <a:solidFill>
                  <a:srgbClr val="212121"/>
                </a:solidFill>
              </a:rPr>
              <a:t>to develop into a </a:t>
            </a:r>
            <a:r>
              <a:rPr b="1" lang="en" sz="1200">
                <a:solidFill>
                  <a:srgbClr val="212121"/>
                </a:solidFill>
              </a:rPr>
              <a:t>learning organization</a:t>
            </a:r>
            <a:r>
              <a:rPr lang="en" sz="1200">
                <a:solidFill>
                  <a:srgbClr val="212121"/>
                </a:solidFill>
              </a:rPr>
              <a:t>.  Kools and Stoll (2016), in their work to redesign schools in Wales, UK, define learning organizations as schools that have “the capacity to change and adapt routinely to new environments and circumstances as its members, individually and together, learn their way to realizing their vision.”  We believe this definition is extremely applicable to the current context in Kansas. A learning organization is built when the following constructs are intentionally developed:</a:t>
            </a:r>
            <a:endParaRPr sz="1200">
              <a:solidFill>
                <a:srgbClr val="212121"/>
              </a:solidFill>
            </a:endParaRPr>
          </a:p>
          <a:p>
            <a:pPr indent="-304800" lvl="0" marL="647700" rtl="0" algn="l">
              <a:lnSpc>
                <a:spcPct val="115000"/>
              </a:lnSpc>
              <a:spcBef>
                <a:spcPts val="1000"/>
              </a:spcBef>
              <a:spcAft>
                <a:spcPts val="0"/>
              </a:spcAft>
              <a:buClr>
                <a:srgbClr val="212121"/>
              </a:buClr>
              <a:buSzPts val="1200"/>
              <a:buChar char="■"/>
            </a:pPr>
            <a:r>
              <a:rPr lang="en" sz="1200">
                <a:solidFill>
                  <a:srgbClr val="212121"/>
                </a:solidFill>
              </a:rPr>
              <a:t>Shared Vision</a:t>
            </a:r>
            <a:endParaRPr sz="1200">
              <a:solidFill>
                <a:srgbClr val="212121"/>
              </a:solidFill>
            </a:endParaRPr>
          </a:p>
          <a:p>
            <a:pPr indent="-304800" lvl="0" marL="647700" rtl="0" algn="l">
              <a:lnSpc>
                <a:spcPct val="115000"/>
              </a:lnSpc>
              <a:spcBef>
                <a:spcPts val="0"/>
              </a:spcBef>
              <a:spcAft>
                <a:spcPts val="0"/>
              </a:spcAft>
              <a:buClr>
                <a:srgbClr val="212121"/>
              </a:buClr>
              <a:buSzPts val="1200"/>
              <a:buChar char="■"/>
            </a:pPr>
            <a:r>
              <a:rPr lang="en" sz="1200">
                <a:solidFill>
                  <a:srgbClr val="212121"/>
                </a:solidFill>
              </a:rPr>
              <a:t>Inquiry, Innovation, and Exploration</a:t>
            </a:r>
            <a:endParaRPr sz="1200">
              <a:solidFill>
                <a:srgbClr val="212121"/>
              </a:solidFill>
            </a:endParaRPr>
          </a:p>
          <a:p>
            <a:pPr indent="-304800" lvl="0" marL="647700" rtl="0" algn="l">
              <a:lnSpc>
                <a:spcPct val="115000"/>
              </a:lnSpc>
              <a:spcBef>
                <a:spcPts val="0"/>
              </a:spcBef>
              <a:spcAft>
                <a:spcPts val="0"/>
              </a:spcAft>
              <a:buClr>
                <a:srgbClr val="212121"/>
              </a:buClr>
              <a:buSzPts val="1200"/>
              <a:buChar char="■"/>
            </a:pPr>
            <a:r>
              <a:rPr lang="en" sz="1200">
                <a:solidFill>
                  <a:srgbClr val="212121"/>
                </a:solidFill>
              </a:rPr>
              <a:t>Collective Efficacy</a:t>
            </a:r>
            <a:endParaRPr sz="1200">
              <a:solidFill>
                <a:srgbClr val="212121"/>
              </a:solidFill>
            </a:endParaRPr>
          </a:p>
          <a:p>
            <a:pPr indent="-304800" lvl="0" marL="647700" rtl="0" algn="l">
              <a:lnSpc>
                <a:spcPct val="115000"/>
              </a:lnSpc>
              <a:spcBef>
                <a:spcPts val="0"/>
              </a:spcBef>
              <a:spcAft>
                <a:spcPts val="0"/>
              </a:spcAft>
              <a:buClr>
                <a:srgbClr val="212121"/>
              </a:buClr>
              <a:buSzPts val="1200"/>
              <a:buChar char="■"/>
            </a:pPr>
            <a:r>
              <a:rPr lang="en" sz="1200">
                <a:solidFill>
                  <a:srgbClr val="212121"/>
                </a:solidFill>
              </a:rPr>
              <a:t>Modeling Learning Leadership</a:t>
            </a:r>
            <a:endParaRPr sz="1200">
              <a:solidFill>
                <a:srgbClr val="212121"/>
              </a:solidFill>
            </a:endParaRPr>
          </a:p>
          <a:p>
            <a:pPr indent="-304800" lvl="0" marL="647700" rtl="0" algn="l">
              <a:lnSpc>
                <a:spcPct val="115000"/>
              </a:lnSpc>
              <a:spcBef>
                <a:spcPts val="0"/>
              </a:spcBef>
              <a:spcAft>
                <a:spcPts val="0"/>
              </a:spcAft>
              <a:buClr>
                <a:srgbClr val="212121"/>
              </a:buClr>
              <a:buSzPts val="1200"/>
              <a:buChar char="■"/>
            </a:pPr>
            <a:r>
              <a:rPr lang="en" sz="1200">
                <a:solidFill>
                  <a:srgbClr val="212121"/>
                </a:solidFill>
              </a:rPr>
              <a:t>Psychological Safety</a:t>
            </a:r>
            <a:endParaRPr sz="1200">
              <a:solidFill>
                <a:srgbClr val="212121"/>
              </a:solidFill>
            </a:endParaRPr>
          </a:p>
          <a:p>
            <a:pPr indent="-304800" lvl="0" marL="647700" rtl="0" algn="l">
              <a:lnSpc>
                <a:spcPct val="115000"/>
              </a:lnSpc>
              <a:spcBef>
                <a:spcPts val="0"/>
              </a:spcBef>
              <a:spcAft>
                <a:spcPts val="0"/>
              </a:spcAft>
              <a:buClr>
                <a:srgbClr val="212121"/>
              </a:buClr>
              <a:buSzPts val="1200"/>
              <a:buChar char="■"/>
            </a:pPr>
            <a:r>
              <a:rPr lang="en" sz="1200">
                <a:solidFill>
                  <a:srgbClr val="212121"/>
                </a:solidFill>
              </a:rPr>
              <a:t>Learning from External Environments</a:t>
            </a:r>
            <a:endParaRPr sz="1200">
              <a:solidFill>
                <a:srgbClr val="212121"/>
              </a:solidFill>
            </a:endParaRPr>
          </a:p>
          <a:p>
            <a:pPr indent="0" lvl="0" marL="0" rtl="0" algn="l">
              <a:lnSpc>
                <a:spcPct val="156000"/>
              </a:lnSpc>
              <a:spcBef>
                <a:spcPts val="1200"/>
              </a:spcBef>
              <a:spcAft>
                <a:spcPts val="0"/>
              </a:spcAft>
              <a:buClr>
                <a:schemeClr val="dk1"/>
              </a:buClr>
              <a:buSzPts val="1100"/>
              <a:buFont typeface="Arial"/>
              <a:buNone/>
            </a:pPr>
            <a:r>
              <a:rPr lang="en" sz="1200">
                <a:solidFill>
                  <a:srgbClr val="212121"/>
                </a:solidFill>
              </a:rPr>
              <a:t>The conditions of a learning organization (i.e. your culture) must be developed and supported.</a:t>
            </a:r>
            <a:endParaRPr sz="1200">
              <a:solidFill>
                <a:srgbClr val="212121"/>
              </a:solidFill>
            </a:endParaRPr>
          </a:p>
          <a:p>
            <a:pPr indent="0" lvl="0" marL="0" rtl="0" algn="l">
              <a:lnSpc>
                <a:spcPct val="156000"/>
              </a:lnSpc>
              <a:spcBef>
                <a:spcPts val="1200"/>
              </a:spcBef>
              <a:spcAft>
                <a:spcPts val="0"/>
              </a:spcAft>
              <a:buClr>
                <a:schemeClr val="dk1"/>
              </a:buClr>
              <a:buSzPts val="1100"/>
              <a:buFont typeface="Arial"/>
              <a:buNone/>
            </a:pPr>
            <a:r>
              <a:rPr lang="en" sz="1200">
                <a:solidFill>
                  <a:srgbClr val="212121"/>
                </a:solidFill>
              </a:rPr>
              <a:t>In order for your organization to engage in continuous improvement, a </a:t>
            </a:r>
            <a:r>
              <a:rPr b="1" lang="en" sz="1200">
                <a:solidFill>
                  <a:srgbClr val="212121"/>
                </a:solidFill>
              </a:rPr>
              <a:t>Shared Leadership </a:t>
            </a:r>
            <a:r>
              <a:rPr lang="en" sz="1200">
                <a:solidFill>
                  <a:srgbClr val="212121"/>
                </a:solidFill>
              </a:rPr>
              <a:t>approach must be embedded in your organization. In Shared Leadership-and essential to Redesign-the organization must be flattened to allow for multiple voices to be included in the decision-making process. Shared Leadership also means embracing diverse perspectives and sharing the responsibility and accountability for vision, mission, and decisions of the organization. Thus, in order to have the right conditions for change, you must have in place a strong culture and shared leadership practices.</a:t>
            </a:r>
            <a:endParaRPr sz="1200">
              <a:solidFill>
                <a:srgbClr val="21212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Your school should have completed the redesign school culture survey this past spring.  If you, as the principal, have not yet requested your school’s report, please let us know.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cbaba86536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cbaba86536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 to the home page - quick orientation.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Home Page</a:t>
            </a:r>
            <a:endParaRPr/>
          </a:p>
          <a:p>
            <a:pPr indent="0" lvl="0" marL="0" rtl="0" algn="l">
              <a:spcBef>
                <a:spcPts val="0"/>
              </a:spcBef>
              <a:spcAft>
                <a:spcPts val="0"/>
              </a:spcAft>
              <a:buNone/>
            </a:pPr>
            <a:r>
              <a:rPr lang="en"/>
              <a:t>Menu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Great place to start.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cbaba86536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cbaba86536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not one more thing on an already-full plate….Redesign IS the plate”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cbaba86536_0_6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cbaba86536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 Google - 20% time, employees encouraged to take 1/5th of each week and spend time working on a passion project, collaboratively or individually.  Once implemented 20% time became the driver of many innovations within Google including AdSense and Google Mail.   to become the giant they are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important to create and protect time for what’s important or the whirlwind will swallow up all the time. Ex. color-coded calendar for the week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might that look for you?  Blocking off 1 hour every day to focus.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might that look in a school?  Previous Redesign schools have Increased teacher collaboration time.  SRT having a common planning time.  Utilizing existing teacher collaboration or PLC time.  Re-purposing existing staff meetings.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will be important for the success of the Plan Year to build in and protect 20%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9" name="Google Shape;509;gcbaba86536_0_6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d45692a6ab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d45692a6a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Two Things: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While you are at these trainings, we are giving you content and walking you through activities to assist you in engaging in design thinking to plan your school redesign. As you participate, you should always be thinking about what you will take back to your staff and how you will deliver it.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To assist you with planning your ‘turnkey’, we have a communication log that you were asked to create in the beginning of our time together. You are not obligated to use this, but it is highly encouraged. Use this communication log to help you plan, to track your progress, and to implement a system of accountability.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rgbClr val="12284C"/>
              </a:buClr>
              <a:buSzPts val="1100"/>
              <a:buFont typeface="Arial"/>
              <a:buNone/>
            </a:pPr>
            <a:r>
              <a:rPr lang="en">
                <a:solidFill>
                  <a:srgbClr val="12284C"/>
                </a:solidFill>
              </a:rPr>
              <a:t>It is not practical to think that you will simply repeat everything you did during the regional training with all staff.  However, it is essential that as a school redesign team, you are intentional and plan what you will turnkey, why it is important, and how you will do it in such a way as to be meaningful for others.</a:t>
            </a:r>
            <a:endParaRPr>
              <a:solidFill>
                <a:srgbClr val="12284C"/>
              </a:solidFill>
            </a:endParaRPr>
          </a:p>
          <a:p>
            <a:pPr indent="0" lvl="0" marL="0" rtl="0" algn="l">
              <a:spcBef>
                <a:spcPts val="0"/>
              </a:spcBef>
              <a:spcAft>
                <a:spcPts val="0"/>
              </a:spcAft>
              <a:buClr>
                <a:srgbClr val="12284C"/>
              </a:buClr>
              <a:buSzPts val="1100"/>
              <a:buFont typeface="Arial"/>
              <a:buNone/>
            </a:pPr>
            <a:r>
              <a:t/>
            </a:r>
            <a:endParaRPr>
              <a:solidFill>
                <a:srgbClr val="12284C"/>
              </a:solidFill>
            </a:endParaRPr>
          </a:p>
          <a:p>
            <a:pPr indent="0" lvl="0" marL="0" rtl="0" algn="l">
              <a:spcBef>
                <a:spcPts val="0"/>
              </a:spcBef>
              <a:spcAft>
                <a:spcPts val="0"/>
              </a:spcAft>
              <a:buClr>
                <a:srgbClr val="12284C"/>
              </a:buClr>
              <a:buSzPts val="1100"/>
              <a:buFont typeface="Arial"/>
              <a:buNone/>
            </a:pPr>
            <a:r>
              <a:rPr lang="en">
                <a:solidFill>
                  <a:srgbClr val="12284C"/>
                </a:solidFill>
              </a:rPr>
              <a:t>Early lessons from redesign schools showed that when SRT’s waited to share until they had “everything figured out”, colleagues became anxious and suspicious about what they perceived as a lack of transparency.</a:t>
            </a:r>
            <a:endParaRPr>
              <a:solidFill>
                <a:srgbClr val="12284C"/>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not practical to think that you will simply repeat </a:t>
            </a:r>
            <a:r>
              <a:rPr lang="en"/>
              <a:t>everything</a:t>
            </a:r>
            <a:r>
              <a:rPr lang="en"/>
              <a:t> you did during the regional training with all staff.  However, it is essential that as a school redesign team, you are </a:t>
            </a:r>
            <a:r>
              <a:rPr lang="en"/>
              <a:t>intentional and plan what you will turnkey, why it is important, and how you will do it in such a way as to be meaningful for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Early lessons from redesign schools showed that when SRT’s waited to share until they had “everything figured out”, colleagues became anxious and suspicious about what they perceived as a lack of transparency.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cbaba86536_0_1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cbaba86536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Redesign Plan Year does ask a lot of schools! You will be asked to attend monthly meetings with your ESC or district. You will be expected to ‘turnkey’ (or take back and teach) your learning in these meetings. You will also work with your coach in between meetings to make sure you are on track and to receive TA if/when needed. </a:t>
            </a:r>
            <a:endParaRPr/>
          </a:p>
        </p:txBody>
      </p:sp>
      <p:sp>
        <p:nvSpPr>
          <p:cNvPr id="542" name="Google Shape;542;gcbaba86536_0_114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cbaba86536_0_1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cbaba86536_0_1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Here is the calendar for next year. Please note your ESC and their </a:t>
            </a:r>
            <a:r>
              <a:rPr lang="en"/>
              <a:t>email</a:t>
            </a:r>
            <a:r>
              <a:rPr lang="en"/>
              <a:t>. These dates should not change, but if there is a change, your ESC rep will let you know. </a:t>
            </a:r>
            <a:endParaRPr/>
          </a:p>
          <a:p>
            <a:pPr indent="0" lvl="0" marL="0" rtl="0" algn="l">
              <a:spcBef>
                <a:spcPts val="0"/>
              </a:spcBef>
              <a:spcAft>
                <a:spcPts val="0"/>
              </a:spcAft>
              <a:buNone/>
            </a:pPr>
            <a:r>
              <a:rPr lang="en"/>
              <a:t>You can also view the calendar using the bit.ly provided.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dba57d33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dba57d33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We will be hosting our leadership kick off in August. This is a </a:t>
            </a:r>
            <a:r>
              <a:rPr lang="en"/>
              <a:t>training</a:t>
            </a:r>
            <a:r>
              <a:rPr lang="en"/>
              <a:t> for all of our schools in advance of kicking off your regional training.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cbaba86536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cbaba86536_0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In advance of next year, please take some time to block off turnkey time, SRT time, so that you are not scrambling to find days/time next year during each turnkey planning time.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cbaba8653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cbaba8653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cbaba86536_0_1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cbaba86536_0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this section, we will talk about who are your teacher leaders?  What are the characteristics of teachers who should be part of the school redesign team.  This process provides ample opportunities for all teachers to practice and grow their leadership capacity, but who takes on the additional responsibility of the school redesign team matters.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cbaba86536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cbaba86536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Pilot and/or Co-Pilot positions on the school redesign team are teacher leaders who will shepherd the process, with the support of the principal and the rest of the school redesign team.  Some qualities to consider when selecting or electing the pilot/co-pilot are in this document of leadership competencies.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Pilots/Co-Pilots can:</a:t>
            </a:r>
            <a:endParaRPr/>
          </a:p>
          <a:p>
            <a:pPr indent="-298450" lvl="0" marL="457200" rtl="0" algn="l">
              <a:spcBef>
                <a:spcPts val="0"/>
              </a:spcBef>
              <a:spcAft>
                <a:spcPts val="0"/>
              </a:spcAft>
              <a:buSzPts val="1100"/>
              <a:buChar char="●"/>
            </a:pPr>
            <a:r>
              <a:rPr lang="en"/>
              <a:t>Understand the principles of adult learning and know how to develop a collaborative culture of collective responsibility in the school. The teacher leaders use this knowledge to promote an environment of collegiality, trust and respect that focuses on continuous improvement.</a:t>
            </a:r>
            <a:endParaRPr/>
          </a:p>
          <a:p>
            <a:pPr indent="-298450" lvl="0" marL="457200" rtl="0" algn="l">
              <a:spcBef>
                <a:spcPts val="0"/>
              </a:spcBef>
              <a:spcAft>
                <a:spcPts val="0"/>
              </a:spcAft>
              <a:buSzPts val="1100"/>
              <a:buChar char="●"/>
            </a:pPr>
            <a:r>
              <a:rPr lang="en"/>
              <a:t>Demonstrate that they are change agents. They embrace change both in and out of the classroom and exercise agency, making intentional decisions about their work.</a:t>
            </a:r>
            <a:endParaRPr/>
          </a:p>
          <a:p>
            <a:pPr indent="-298450" lvl="0" marL="457200" rtl="0" algn="l">
              <a:spcBef>
                <a:spcPts val="0"/>
              </a:spcBef>
              <a:spcAft>
                <a:spcPts val="0"/>
              </a:spcAft>
              <a:buSzPts val="1100"/>
              <a:buChar char="●"/>
            </a:pPr>
            <a:r>
              <a:rPr lang="en"/>
              <a:t>Demonstrate a deep understanding of teaching and the learning processes and use this knowledge to advance the professional skills of colleagues by being a continuous learning and modeling reflective practice based on student results. The teacher leader works collaboratively with colleagues to ensure instructional practices are aligned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cbaba86536_0_1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cbaba86536_0_1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457200" rtl="0" algn="l">
              <a:lnSpc>
                <a:spcPct val="100000"/>
              </a:lnSpc>
              <a:spcBef>
                <a:spcPts val="1200"/>
              </a:spcBef>
              <a:spcAft>
                <a:spcPts val="0"/>
              </a:spcAft>
              <a:buNone/>
            </a:pPr>
            <a:r>
              <a:rPr lang="en" sz="1000">
                <a:highlight>
                  <a:srgbClr val="FFFFFF"/>
                </a:highlight>
              </a:rPr>
              <a:t>●</a:t>
            </a:r>
            <a:r>
              <a:rPr lang="en" sz="700">
                <a:highlight>
                  <a:srgbClr val="FFFFFF"/>
                </a:highlight>
              </a:rPr>
              <a:t>       </a:t>
            </a:r>
            <a:r>
              <a:rPr lang="en" sz="1000">
                <a:highlight>
                  <a:srgbClr val="FFFFFF"/>
                </a:highlight>
              </a:rPr>
              <a:t>Have the capacity to persuade others</a:t>
            </a:r>
            <a:endParaRPr sz="1000">
              <a:highlight>
                <a:srgbClr val="FFFFFF"/>
              </a:highlight>
            </a:endParaRPr>
          </a:p>
          <a:p>
            <a:pPr indent="0" lvl="0" marL="457200" rtl="0" algn="l">
              <a:lnSpc>
                <a:spcPct val="100000"/>
              </a:lnSpc>
              <a:spcBef>
                <a:spcPts val="1200"/>
              </a:spcBef>
              <a:spcAft>
                <a:spcPts val="0"/>
              </a:spcAft>
              <a:buNone/>
            </a:pPr>
            <a:r>
              <a:rPr lang="en" sz="1000">
                <a:highlight>
                  <a:srgbClr val="FFFFFF"/>
                </a:highlight>
              </a:rPr>
              <a:t>●</a:t>
            </a:r>
            <a:r>
              <a:rPr lang="en" sz="700">
                <a:highlight>
                  <a:srgbClr val="FFFFFF"/>
                </a:highlight>
              </a:rPr>
              <a:t>       </a:t>
            </a:r>
            <a:r>
              <a:rPr lang="en" sz="1000">
                <a:highlight>
                  <a:srgbClr val="FFFFFF"/>
                </a:highlight>
              </a:rPr>
              <a:t>Enjoy informal position and status</a:t>
            </a:r>
            <a:endParaRPr sz="1000">
              <a:highlight>
                <a:srgbClr val="FFFFFF"/>
              </a:highlight>
            </a:endParaRPr>
          </a:p>
          <a:p>
            <a:pPr indent="0" lvl="0" marL="457200" rtl="0" algn="l">
              <a:lnSpc>
                <a:spcPct val="100000"/>
              </a:lnSpc>
              <a:spcBef>
                <a:spcPts val="1200"/>
              </a:spcBef>
              <a:spcAft>
                <a:spcPts val="0"/>
              </a:spcAft>
              <a:buNone/>
            </a:pPr>
            <a:r>
              <a:rPr lang="en" sz="1000">
                <a:highlight>
                  <a:srgbClr val="FFFFFF"/>
                </a:highlight>
              </a:rPr>
              <a:t>●</a:t>
            </a:r>
            <a:r>
              <a:rPr lang="en" sz="700">
                <a:highlight>
                  <a:srgbClr val="FFFFFF"/>
                </a:highlight>
              </a:rPr>
              <a:t>       </a:t>
            </a:r>
            <a:r>
              <a:rPr lang="en" sz="1000">
                <a:highlight>
                  <a:srgbClr val="FFFFFF"/>
                </a:highlight>
              </a:rPr>
              <a:t>Actively engage others in discussions</a:t>
            </a:r>
            <a:endParaRPr sz="1000">
              <a:highlight>
                <a:srgbClr val="FFFFFF"/>
              </a:highlight>
            </a:endParaRPr>
          </a:p>
          <a:p>
            <a:pPr indent="0" lvl="0" marL="457200" rtl="0" algn="l">
              <a:lnSpc>
                <a:spcPct val="100000"/>
              </a:lnSpc>
              <a:spcBef>
                <a:spcPts val="1200"/>
              </a:spcBef>
              <a:spcAft>
                <a:spcPts val="0"/>
              </a:spcAft>
              <a:buNone/>
            </a:pPr>
            <a:r>
              <a:rPr lang="en" sz="1000">
                <a:highlight>
                  <a:srgbClr val="FFFFFF"/>
                </a:highlight>
              </a:rPr>
              <a:t>●</a:t>
            </a:r>
            <a:r>
              <a:rPr lang="en" sz="700">
                <a:highlight>
                  <a:srgbClr val="FFFFFF"/>
                </a:highlight>
              </a:rPr>
              <a:t>       </a:t>
            </a:r>
            <a:r>
              <a:rPr lang="en" sz="1000">
                <a:highlight>
                  <a:srgbClr val="FFFFFF"/>
                </a:highlight>
              </a:rPr>
              <a:t>Have credibility</a:t>
            </a:r>
            <a:endParaRPr sz="1000">
              <a:highlight>
                <a:srgbClr val="FFFFFF"/>
              </a:highlight>
            </a:endParaRPr>
          </a:p>
          <a:p>
            <a:pPr indent="0" lvl="0" marL="457200" rtl="0" algn="l">
              <a:lnSpc>
                <a:spcPct val="100000"/>
              </a:lnSpc>
              <a:spcBef>
                <a:spcPts val="1200"/>
              </a:spcBef>
              <a:spcAft>
                <a:spcPts val="0"/>
              </a:spcAft>
              <a:buNone/>
            </a:pPr>
            <a:r>
              <a:rPr lang="en" sz="1000">
                <a:highlight>
                  <a:srgbClr val="FFFFFF"/>
                </a:highlight>
              </a:rPr>
              <a:t>●</a:t>
            </a:r>
            <a:r>
              <a:rPr lang="en" sz="700">
                <a:highlight>
                  <a:srgbClr val="FFFFFF"/>
                </a:highlight>
              </a:rPr>
              <a:t>       </a:t>
            </a:r>
            <a:r>
              <a:rPr lang="en" sz="1000">
                <a:highlight>
                  <a:srgbClr val="FFFFFF"/>
                </a:highlight>
              </a:rPr>
              <a:t>Earn and maintain status</a:t>
            </a:r>
            <a:endParaRPr sz="1000">
              <a:highlight>
                <a:srgbClr val="FFFFFF"/>
              </a:highlight>
            </a:endParaRPr>
          </a:p>
          <a:p>
            <a:pPr indent="0" lvl="0" marL="914400" rtl="0" algn="l">
              <a:lnSpc>
                <a:spcPct val="100000"/>
              </a:lnSpc>
              <a:spcBef>
                <a:spcPts val="1200"/>
              </a:spcBef>
              <a:spcAft>
                <a:spcPts val="0"/>
              </a:spcAft>
              <a:buNone/>
            </a:pPr>
            <a:r>
              <a:rPr lang="en" sz="1000"/>
              <a:t>●</a:t>
            </a:r>
            <a:r>
              <a:rPr lang="en" sz="700"/>
              <a:t>   	</a:t>
            </a:r>
            <a:r>
              <a:rPr lang="en" sz="1000"/>
              <a:t>Are role models</a:t>
            </a:r>
            <a:endParaRPr sz="1000"/>
          </a:p>
          <a:p>
            <a:pPr indent="0" lvl="0" marL="914400" rtl="0" algn="l">
              <a:lnSpc>
                <a:spcPct val="100000"/>
              </a:lnSpc>
              <a:spcBef>
                <a:spcPts val="1200"/>
              </a:spcBef>
              <a:spcAft>
                <a:spcPts val="0"/>
              </a:spcAft>
              <a:buNone/>
            </a:pPr>
            <a:r>
              <a:rPr lang="en" sz="1000"/>
              <a:t>●</a:t>
            </a:r>
            <a:r>
              <a:rPr lang="en" sz="700"/>
              <a:t>   	</a:t>
            </a:r>
            <a:r>
              <a:rPr lang="en" sz="1000"/>
              <a:t>Are technical experts</a:t>
            </a:r>
            <a:endParaRPr sz="1000"/>
          </a:p>
          <a:p>
            <a:pPr indent="0" lvl="0" marL="914400" rtl="0" algn="l">
              <a:lnSpc>
                <a:spcPct val="100000"/>
              </a:lnSpc>
              <a:spcBef>
                <a:spcPts val="1200"/>
              </a:spcBef>
              <a:spcAft>
                <a:spcPts val="0"/>
              </a:spcAft>
              <a:buNone/>
            </a:pPr>
            <a:r>
              <a:rPr lang="en" sz="1000"/>
              <a:t>●</a:t>
            </a:r>
            <a:r>
              <a:rPr lang="en" sz="700"/>
              <a:t>   	</a:t>
            </a:r>
            <a:r>
              <a:rPr lang="en" sz="1000"/>
              <a:t>Are power people</a:t>
            </a:r>
            <a:endParaRPr sz="1000"/>
          </a:p>
          <a:p>
            <a:pPr indent="0" lvl="0" marL="914400" rtl="0" algn="l">
              <a:lnSpc>
                <a:spcPct val="100000"/>
              </a:lnSpc>
              <a:spcBef>
                <a:spcPts val="1200"/>
              </a:spcBef>
              <a:spcAft>
                <a:spcPts val="0"/>
              </a:spcAft>
              <a:buNone/>
            </a:pPr>
            <a:r>
              <a:rPr lang="en" sz="1000"/>
              <a:t>●</a:t>
            </a:r>
            <a:r>
              <a:rPr lang="en" sz="700"/>
              <a:t>   	</a:t>
            </a:r>
            <a:r>
              <a:rPr lang="en" sz="1000"/>
              <a:t>Can be cheerleaders</a:t>
            </a:r>
            <a:endParaRPr sz="1000"/>
          </a:p>
          <a:p>
            <a:pPr indent="0" lvl="0" marL="914400" rtl="0" algn="l">
              <a:lnSpc>
                <a:spcPct val="100000"/>
              </a:lnSpc>
              <a:spcBef>
                <a:spcPts val="1200"/>
              </a:spcBef>
              <a:spcAft>
                <a:spcPts val="0"/>
              </a:spcAft>
              <a:buNone/>
            </a:pPr>
            <a:r>
              <a:rPr lang="en" sz="1000"/>
              <a:t>●</a:t>
            </a:r>
            <a:r>
              <a:rPr lang="en" sz="700"/>
              <a:t>   	</a:t>
            </a:r>
            <a:r>
              <a:rPr lang="en" sz="1000"/>
              <a:t>Are the celebrities of the staff</a:t>
            </a:r>
            <a:endParaRPr sz="1000"/>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cbaba86536_0_1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cbaba86536_0_1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t/>
            </a:r>
            <a:endParaRPr sz="2100">
              <a:solidFill>
                <a:srgbClr val="12284C"/>
              </a:solidFill>
              <a:latin typeface="Open Sans Light"/>
              <a:ea typeface="Open Sans Light"/>
              <a:cs typeface="Open Sans Light"/>
              <a:sym typeface="Open Sans Light"/>
            </a:endParaRPr>
          </a:p>
          <a:p>
            <a:pPr indent="0" lvl="0" marL="0" rtl="0" algn="l">
              <a:lnSpc>
                <a:spcPct val="90000"/>
              </a:lnSpc>
              <a:spcBef>
                <a:spcPts val="800"/>
              </a:spcBef>
              <a:spcAft>
                <a:spcPts val="0"/>
              </a:spcAft>
              <a:buClr>
                <a:schemeClr val="dk1"/>
              </a:buClr>
              <a:buSzPts val="1100"/>
              <a:buFont typeface="Arial"/>
              <a:buNone/>
            </a:pPr>
            <a:r>
              <a:rPr lang="en" sz="2100">
                <a:solidFill>
                  <a:srgbClr val="12284C"/>
                </a:solidFill>
                <a:latin typeface="Open Sans Light"/>
                <a:ea typeface="Open Sans Light"/>
                <a:cs typeface="Open Sans Light"/>
                <a:sym typeface="Open Sans Light"/>
              </a:rPr>
              <a:t>Are teachers…</a:t>
            </a:r>
            <a:endParaRPr sz="2100">
              <a:solidFill>
                <a:srgbClr val="12284C"/>
              </a:solidFill>
              <a:latin typeface="Open Sans Light"/>
              <a:ea typeface="Open Sans Light"/>
              <a:cs typeface="Open Sans Light"/>
              <a:sym typeface="Open Sans Light"/>
            </a:endParaRPr>
          </a:p>
          <a:p>
            <a:pPr indent="-317500" lvl="0" marL="457200" rtl="0" algn="l">
              <a:lnSpc>
                <a:spcPct val="90000"/>
              </a:lnSpc>
              <a:spcBef>
                <a:spcPts val="800"/>
              </a:spcBef>
              <a:spcAft>
                <a:spcPts val="0"/>
              </a:spcAft>
              <a:buClr>
                <a:srgbClr val="FFA400"/>
              </a:buClr>
              <a:buSzPts val="1400"/>
              <a:buChar char="•"/>
            </a:pPr>
            <a:r>
              <a:rPr lang="en" sz="2100">
                <a:solidFill>
                  <a:srgbClr val="12284C"/>
                </a:solidFill>
                <a:latin typeface="Open Sans Light"/>
                <a:ea typeface="Open Sans Light"/>
                <a:cs typeface="Open Sans Light"/>
                <a:sym typeface="Open Sans Light"/>
              </a:rPr>
              <a:t>Confident in their ability to motivate their students?</a:t>
            </a:r>
            <a:endParaRPr sz="2100">
              <a:solidFill>
                <a:srgbClr val="12284C"/>
              </a:solidFill>
              <a:latin typeface="Open Sans Light"/>
              <a:ea typeface="Open Sans Light"/>
              <a:cs typeface="Open Sans Light"/>
              <a:sym typeface="Open Sans Light"/>
            </a:endParaRPr>
          </a:p>
          <a:p>
            <a:pPr indent="-317500" lvl="0" marL="457200" rtl="0" algn="l">
              <a:lnSpc>
                <a:spcPct val="90000"/>
              </a:lnSpc>
              <a:spcBef>
                <a:spcPts val="0"/>
              </a:spcBef>
              <a:spcAft>
                <a:spcPts val="0"/>
              </a:spcAft>
              <a:buClr>
                <a:srgbClr val="FFA400"/>
              </a:buClr>
              <a:buSzPts val="1400"/>
              <a:buChar char="•"/>
            </a:pPr>
            <a:r>
              <a:rPr lang="en" sz="2100">
                <a:solidFill>
                  <a:srgbClr val="12284C"/>
                </a:solidFill>
                <a:latin typeface="Open Sans Light"/>
                <a:ea typeface="Open Sans Light"/>
                <a:cs typeface="Open Sans Light"/>
                <a:sym typeface="Open Sans Light"/>
              </a:rPr>
              <a:t>Skilled at producing meaningful student learning experiences?</a:t>
            </a:r>
            <a:endParaRPr sz="2100">
              <a:solidFill>
                <a:srgbClr val="12284C"/>
              </a:solidFill>
              <a:latin typeface="Open Sans Light"/>
              <a:ea typeface="Open Sans Light"/>
              <a:cs typeface="Open Sans Light"/>
              <a:sym typeface="Open Sans Light"/>
            </a:endParaRPr>
          </a:p>
          <a:p>
            <a:pPr indent="-317500" lvl="0" marL="457200" rtl="0" algn="l">
              <a:lnSpc>
                <a:spcPct val="90000"/>
              </a:lnSpc>
              <a:spcBef>
                <a:spcPts val="0"/>
              </a:spcBef>
              <a:spcAft>
                <a:spcPts val="0"/>
              </a:spcAft>
              <a:buClr>
                <a:srgbClr val="FFA400"/>
              </a:buClr>
              <a:buSzPts val="1400"/>
              <a:buChar char="•"/>
            </a:pPr>
            <a:r>
              <a:rPr lang="en" sz="2100">
                <a:solidFill>
                  <a:srgbClr val="12284C"/>
                </a:solidFill>
                <a:latin typeface="Open Sans Light"/>
                <a:ea typeface="Open Sans Light"/>
                <a:cs typeface="Open Sans Light"/>
                <a:sym typeface="Open Sans Light"/>
              </a:rPr>
              <a:t>Skilled in various methods of teaching?</a:t>
            </a:r>
            <a:endParaRPr sz="2100">
              <a:solidFill>
                <a:srgbClr val="12284C"/>
              </a:solidFill>
              <a:latin typeface="Open Sans Light"/>
              <a:ea typeface="Open Sans Light"/>
              <a:cs typeface="Open Sans Light"/>
              <a:sym typeface="Open Sans Light"/>
            </a:endParaRPr>
          </a:p>
          <a:p>
            <a:pPr indent="-317500" lvl="0" marL="457200" rtl="0" algn="l">
              <a:lnSpc>
                <a:spcPct val="90000"/>
              </a:lnSpc>
              <a:spcBef>
                <a:spcPts val="0"/>
              </a:spcBef>
              <a:spcAft>
                <a:spcPts val="0"/>
              </a:spcAft>
              <a:buClr>
                <a:srgbClr val="FFA400"/>
              </a:buClr>
              <a:buSzPts val="1400"/>
              <a:buChar char="•"/>
            </a:pPr>
            <a:r>
              <a:rPr lang="en" sz="2100">
                <a:solidFill>
                  <a:srgbClr val="12284C"/>
                </a:solidFill>
                <a:latin typeface="Open Sans Light"/>
                <a:ea typeface="Open Sans Light"/>
                <a:cs typeface="Open Sans Light"/>
                <a:sym typeface="Open Sans Light"/>
              </a:rPr>
              <a:t>Tenacious in that if a child doesn’t learn something new the first time, they will try another way?</a:t>
            </a:r>
            <a:endParaRPr sz="2100">
              <a:solidFill>
                <a:srgbClr val="12284C"/>
              </a:solidFill>
              <a:latin typeface="Open Sans Light"/>
              <a:ea typeface="Open Sans Light"/>
              <a:cs typeface="Open Sans Light"/>
              <a:sym typeface="Open Sans Light"/>
            </a:endParaRPr>
          </a:p>
          <a:p>
            <a:pPr indent="-317500" lvl="0" marL="457200" rtl="0" algn="l">
              <a:lnSpc>
                <a:spcPct val="90000"/>
              </a:lnSpc>
              <a:spcBef>
                <a:spcPts val="0"/>
              </a:spcBef>
              <a:spcAft>
                <a:spcPts val="0"/>
              </a:spcAft>
              <a:buClr>
                <a:srgbClr val="FFA400"/>
              </a:buClr>
              <a:buSzPts val="1400"/>
              <a:buChar char="•"/>
            </a:pPr>
            <a:r>
              <a:rPr lang="en" sz="2100">
                <a:solidFill>
                  <a:srgbClr val="12284C"/>
                </a:solidFill>
                <a:latin typeface="Open Sans Light"/>
                <a:ea typeface="Open Sans Light"/>
                <a:cs typeface="Open Sans Light"/>
                <a:sym typeface="Open Sans Light"/>
              </a:rPr>
              <a:t>Firm in the belief that every child can learn?</a:t>
            </a:r>
            <a:endParaRPr sz="2100">
              <a:solidFill>
                <a:srgbClr val="12284C"/>
              </a:solidFill>
              <a:latin typeface="Open Sans Light"/>
              <a:ea typeface="Open Sans Light"/>
              <a:cs typeface="Open Sans Light"/>
              <a:sym typeface="Open Sans Light"/>
            </a:endParaRPr>
          </a:p>
          <a:p>
            <a:pPr indent="-317500" lvl="0" marL="457200" rtl="0" algn="l">
              <a:lnSpc>
                <a:spcPct val="90000"/>
              </a:lnSpc>
              <a:spcBef>
                <a:spcPts val="0"/>
              </a:spcBef>
              <a:spcAft>
                <a:spcPts val="0"/>
              </a:spcAft>
              <a:buClr>
                <a:srgbClr val="FFA400"/>
              </a:buClr>
              <a:buSzPts val="1400"/>
              <a:buChar char="•"/>
            </a:pPr>
            <a:r>
              <a:rPr lang="en" sz="2100">
                <a:solidFill>
                  <a:srgbClr val="12284C"/>
                </a:solidFill>
                <a:latin typeface="Open Sans Light"/>
                <a:ea typeface="Open Sans Light"/>
                <a:cs typeface="Open Sans Light"/>
                <a:sym typeface="Open Sans Light"/>
              </a:rPr>
              <a:t>Confident to explore new instructional approaches to help underperforming students meet standards?</a:t>
            </a:r>
            <a:endParaRPr sz="2100">
              <a:solidFill>
                <a:srgbClr val="12284C"/>
              </a:solidFill>
              <a:latin typeface="Open Sans Light"/>
              <a:ea typeface="Open Sans Light"/>
              <a:cs typeface="Open Sans Light"/>
              <a:sym typeface="Open Sans Light"/>
            </a:endParaRPr>
          </a:p>
          <a:p>
            <a:pPr indent="0" lvl="0" marL="0" rtl="0" algn="l">
              <a:lnSpc>
                <a:spcPct val="115000"/>
              </a:lnSpc>
              <a:spcBef>
                <a:spcPts val="1200"/>
              </a:spcBef>
              <a:spcAft>
                <a:spcPts val="0"/>
              </a:spcAft>
              <a:buNone/>
            </a:pPr>
            <a:r>
              <a:t/>
            </a:r>
            <a:endParaRPr/>
          </a:p>
          <a:p>
            <a:pPr indent="-342900" lvl="0" marL="457200" rtl="0" algn="l">
              <a:lnSpc>
                <a:spcPct val="115000"/>
              </a:lnSpc>
              <a:spcBef>
                <a:spcPts val="1200"/>
              </a:spcBef>
              <a:spcAft>
                <a:spcPts val="0"/>
              </a:spcAft>
              <a:buClr>
                <a:srgbClr val="12284C"/>
              </a:buClr>
              <a:buSzPts val="1800"/>
              <a:buFont typeface="Open Sans Light"/>
              <a:buChar char="•"/>
            </a:pPr>
            <a:r>
              <a:rPr lang="en" sz="16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6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6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www.ascd.org/publications/educational-leadership/jul19/vol76/num09/What-Drives-Collective-Efficacy%C2%A2.aspx. </a:t>
            </a:r>
            <a:endParaRPr sz="1600">
              <a:solidFill>
                <a:srgbClr val="3171D1"/>
              </a:solidFill>
              <a:latin typeface="Open Sans Light"/>
              <a:ea typeface="Open Sans Light"/>
              <a:cs typeface="Open Sans Light"/>
              <a:sym typeface="Open Sans Light"/>
            </a:endParaRPr>
          </a:p>
          <a:p>
            <a:pPr indent="-342900" lvl="0" marL="457200" rtl="0" algn="l">
              <a:lnSpc>
                <a:spcPct val="115000"/>
              </a:lnSpc>
              <a:spcBef>
                <a:spcPts val="0"/>
              </a:spcBef>
              <a:spcAft>
                <a:spcPts val="0"/>
              </a:spcAft>
              <a:buClr>
                <a:srgbClr val="12284C"/>
              </a:buClr>
              <a:buSzPts val="1800"/>
              <a:buFont typeface="Open Sans Light"/>
              <a:buChar char="•"/>
            </a:pPr>
            <a:r>
              <a:rPr lang="en" sz="1600" u="sng">
                <a:solidFill>
                  <a:srgbClr val="3171D1"/>
                </a:solidFill>
                <a:latin typeface="Open Sans Light"/>
                <a:ea typeface="Open Sans Light"/>
                <a:cs typeface="Open Sans Light"/>
                <a:sym typeface="Open Sans Light"/>
                <a:hlinkClick r:id="rId5">
                  <a:extLst>
                    <a:ext uri="{A12FA001-AC4F-418D-AE19-62706E023703}">
                      <ahyp:hlinkClr val="tx"/>
                    </a:ext>
                  </a:extLst>
                </a:hlinkClick>
              </a:rPr>
              <a:t>Elmore, D. R. F., Forman, M. L., &amp; Stosich, E. L. (2010). </a:t>
            </a:r>
            <a:r>
              <a:rPr i="1" lang="en" sz="16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Internal Coherence Survey</a:t>
            </a:r>
            <a:r>
              <a:rPr lang="en" sz="1600" u="sng">
                <a:solidFill>
                  <a:srgbClr val="3171D1"/>
                </a:solidFill>
                <a:latin typeface="Open Sans Light"/>
                <a:ea typeface="Open Sans Light"/>
                <a:cs typeface="Open Sans Light"/>
                <a:sym typeface="Open Sans Light"/>
                <a:hlinkClick r:id="rId7">
                  <a:extLst>
                    <a:ext uri="{A12FA001-AC4F-418D-AE19-62706E023703}">
                      <ahyp:hlinkClr val="tx"/>
                    </a:ext>
                  </a:extLst>
                </a:hlinkClick>
              </a:rPr>
              <a:t>. 7.</a:t>
            </a:r>
            <a:endParaRPr sz="1600">
              <a:solidFill>
                <a:srgbClr val="3171D1"/>
              </a:solidFill>
              <a:latin typeface="Open Sans Light"/>
              <a:ea typeface="Open Sans Light"/>
              <a:cs typeface="Open Sans Light"/>
              <a:sym typeface="Open Sans Light"/>
            </a:endParaRPr>
          </a:p>
          <a:p>
            <a:pPr indent="-342900" lvl="0" marL="457200" rtl="0" algn="l">
              <a:lnSpc>
                <a:spcPct val="115000"/>
              </a:lnSpc>
              <a:spcBef>
                <a:spcPts val="0"/>
              </a:spcBef>
              <a:spcAft>
                <a:spcPts val="0"/>
              </a:spcAft>
              <a:buClr>
                <a:srgbClr val="12284C"/>
              </a:buClr>
              <a:buSzPts val="1800"/>
              <a:buFont typeface="Open Sans Light"/>
              <a:buChar char="•"/>
            </a:pPr>
            <a:r>
              <a:rPr lang="en" sz="1600" u="sng">
                <a:solidFill>
                  <a:srgbClr val="3171D1"/>
                </a:solidFill>
                <a:latin typeface="Open Sans Light"/>
                <a:ea typeface="Open Sans Light"/>
                <a:cs typeface="Open Sans Light"/>
                <a:sym typeface="Open Sans Light"/>
                <a:hlinkClick r:id="rId8">
                  <a:extLst>
                    <a:ext uri="{A12FA001-AC4F-418D-AE19-62706E023703}">
                      <ahyp:hlinkClr val="tx"/>
                    </a:ext>
                  </a:extLst>
                </a:hlinkClick>
              </a:rPr>
              <a:t>Kools, M., Stoll, L., George, B., Steijn, B., Bekkers, V., &amp; Gouëdard, P. (2020). The school as a learning organisation: The concept and its measurement. </a:t>
            </a:r>
            <a:r>
              <a:rPr i="1" lang="en" sz="1600" u="sng">
                <a:solidFill>
                  <a:srgbClr val="3171D1"/>
                </a:solidFill>
                <a:latin typeface="Open Sans Light"/>
                <a:ea typeface="Open Sans Light"/>
                <a:cs typeface="Open Sans Light"/>
                <a:sym typeface="Open Sans Light"/>
                <a:hlinkClick r:id="rId9">
                  <a:extLst>
                    <a:ext uri="{A12FA001-AC4F-418D-AE19-62706E023703}">
                      <ahyp:hlinkClr val="tx"/>
                    </a:ext>
                  </a:extLst>
                </a:hlinkClick>
              </a:rPr>
              <a:t>European Journal of Education</a:t>
            </a:r>
            <a:r>
              <a:rPr lang="en" sz="1600" u="sng">
                <a:solidFill>
                  <a:srgbClr val="3171D1"/>
                </a:solidFill>
                <a:latin typeface="Open Sans Light"/>
                <a:ea typeface="Open Sans Light"/>
                <a:cs typeface="Open Sans Light"/>
                <a:sym typeface="Open Sans Light"/>
                <a:hlinkClick r:id="rId10">
                  <a:extLst>
                    <a:ext uri="{A12FA001-AC4F-418D-AE19-62706E023703}">
                      <ahyp:hlinkClr val="tx"/>
                    </a:ext>
                  </a:extLst>
                </a:hlinkClick>
              </a:rPr>
              <a:t>, </a:t>
            </a:r>
            <a:r>
              <a:rPr i="1" lang="en" sz="1600" u="sng">
                <a:solidFill>
                  <a:srgbClr val="3171D1"/>
                </a:solidFill>
                <a:latin typeface="Open Sans Light"/>
                <a:ea typeface="Open Sans Light"/>
                <a:cs typeface="Open Sans Light"/>
                <a:sym typeface="Open Sans Light"/>
                <a:hlinkClick r:id="rId11">
                  <a:extLst>
                    <a:ext uri="{A12FA001-AC4F-418D-AE19-62706E023703}">
                      <ahyp:hlinkClr val="tx"/>
                    </a:ext>
                  </a:extLst>
                </a:hlinkClick>
              </a:rPr>
              <a:t>55</a:t>
            </a:r>
            <a:r>
              <a:rPr lang="en" sz="1600" u="sng">
                <a:solidFill>
                  <a:srgbClr val="3171D1"/>
                </a:solidFill>
                <a:latin typeface="Open Sans Light"/>
                <a:ea typeface="Open Sans Light"/>
                <a:cs typeface="Open Sans Light"/>
                <a:sym typeface="Open Sans Light"/>
                <a:hlinkClick r:id="rId12">
                  <a:extLst>
                    <a:ext uri="{A12FA001-AC4F-418D-AE19-62706E023703}">
                      <ahyp:hlinkClr val="tx"/>
                    </a:ext>
                  </a:extLst>
                </a:hlinkClick>
              </a:rPr>
              <a:t>(1), 24–42. https://doi.org/10.1111/ejed.12383</a:t>
            </a:r>
            <a:endParaRPr sz="1600">
              <a:solidFill>
                <a:srgbClr val="3171D1"/>
              </a:solidFill>
              <a:latin typeface="Open Sans Light"/>
              <a:ea typeface="Open Sans Light"/>
              <a:cs typeface="Open Sans Light"/>
              <a:sym typeface="Open Sans Light"/>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cbaba86536_0_1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cbaba86536_0_1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The graphic walks through the steps necessary for growing collective efficacy in your organization. In order to grow and build collective efficacy, you must allow all staff an opportunity to co-construct the goal; learn from resources and investigate strategies; staff must have a chance to ‘try a strategy on’ while collecting evidence to understand impact; and lastly, staff must have a collective opportunity to celebrate and reflect.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If you compare that to the process used in Redesign of design thinking and the four disciplines of execution, you see that there is quite a significant alignment between them. In redesign, you use design thinking and 4dx to empathize with students and define your wildly important goals. You ideate and investigate strategies that become your lead measures. Your build prototypes the you test in small groups and while doing so, you create data scoreboards and you hold accountability meetings where ‘pivots’ or ‘adjustments’ are determined. And at the end of your test window, you reflect, celebrate and create a plan for scale or revise and begin again.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To put it simply, using the redesign process with fidelity and integrity will allow you to grow teacher collective efficacy. Let’s move on to learn a little bit more!</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342900" lvl="0" marL="457200" rtl="0" algn="l">
              <a:lnSpc>
                <a:spcPct val="115000"/>
              </a:lnSpc>
              <a:spcBef>
                <a:spcPts val="1200"/>
              </a:spcBef>
              <a:spcAft>
                <a:spcPts val="0"/>
              </a:spcAft>
              <a:buClr>
                <a:srgbClr val="12284C"/>
              </a:buClr>
              <a:buSzPts val="1800"/>
              <a:buFont typeface="Open Sans Light"/>
              <a:buChar char="•"/>
            </a:pPr>
            <a:r>
              <a:rPr lang="en" sz="1600" u="sng">
                <a:solidFill>
                  <a:srgbClr val="3171D1"/>
                </a:solidFill>
                <a:latin typeface="Open Sans Light"/>
                <a:ea typeface="Open Sans Light"/>
                <a:cs typeface="Open Sans Light"/>
                <a:sym typeface="Open Sans Light"/>
                <a:hlinkClick r:id="rId2">
                  <a:extLst>
                    <a:ext uri="{A12FA001-AC4F-418D-AE19-62706E023703}">
                      <ahyp:hlinkClr val="tx"/>
                    </a:ext>
                  </a:extLst>
                </a:hlinkClick>
              </a:rPr>
              <a:t>Donohoo, Jenni, and Steven Katz. “What Drives Collective Efficacy?” </a:t>
            </a:r>
            <a:r>
              <a:rPr i="1" lang="en" sz="1600" u="sng">
                <a:solidFill>
                  <a:srgbClr val="3171D1"/>
                </a:solidFill>
                <a:latin typeface="Open Sans Light"/>
                <a:ea typeface="Open Sans Light"/>
                <a:cs typeface="Open Sans Light"/>
                <a:sym typeface="Open Sans Light"/>
                <a:hlinkClick r:id="rId3">
                  <a:extLst>
                    <a:ext uri="{A12FA001-AC4F-418D-AE19-62706E023703}">
                      <ahyp:hlinkClr val="tx"/>
                    </a:ext>
                  </a:extLst>
                </a:hlinkClick>
              </a:rPr>
              <a:t>What Drives Collective Efficacy? - Educational Leadership</a:t>
            </a:r>
            <a:r>
              <a:rPr lang="en" sz="1600" u="sng">
                <a:solidFill>
                  <a:srgbClr val="3171D1"/>
                </a:solidFill>
                <a:latin typeface="Open Sans Light"/>
                <a:ea typeface="Open Sans Light"/>
                <a:cs typeface="Open Sans Light"/>
                <a:sym typeface="Open Sans Light"/>
                <a:hlinkClick r:id="rId4">
                  <a:extLst>
                    <a:ext uri="{A12FA001-AC4F-418D-AE19-62706E023703}">
                      <ahyp:hlinkClr val="tx"/>
                    </a:ext>
                  </a:extLst>
                </a:hlinkClick>
              </a:rPr>
              <a:t>, ASCD, July 2019, </a:t>
            </a:r>
            <a:r>
              <a:rPr lang="en" sz="1600" u="sng">
                <a:solidFill>
                  <a:schemeClr val="hlink"/>
                </a:solidFill>
                <a:latin typeface="Open Sans Light"/>
                <a:ea typeface="Open Sans Light"/>
                <a:cs typeface="Open Sans Light"/>
                <a:sym typeface="Open Sans Light"/>
                <a:hlinkClick r:id="rId5"/>
              </a:rPr>
              <a:t>www.ascd.org/publications/educational-leadership/jul19/vol76/num09/What-Drives-Collective-Efficacy%C2%A2.aspx</a:t>
            </a:r>
            <a:r>
              <a:rPr lang="en" sz="1600" u="sng">
                <a:solidFill>
                  <a:srgbClr val="3171D1"/>
                </a:solidFill>
                <a:latin typeface="Open Sans Light"/>
                <a:ea typeface="Open Sans Light"/>
                <a:cs typeface="Open Sans Light"/>
                <a:sym typeface="Open Sans Light"/>
                <a:hlinkClick r:id="rId6">
                  <a:extLst>
                    <a:ext uri="{A12FA001-AC4F-418D-AE19-62706E023703}">
                      <ahyp:hlinkClr val="tx"/>
                    </a:ext>
                  </a:extLst>
                </a:hlinkClick>
              </a:rPr>
              <a:t>.</a:t>
            </a:r>
            <a:endParaRPr/>
          </a:p>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cbaba86536_0_1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cbaba86536_0_1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1150" lvl="0" marL="457200" rtl="0" algn="l">
              <a:lnSpc>
                <a:spcPct val="90000"/>
              </a:lnSpc>
              <a:spcBef>
                <a:spcPts val="80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Participate in professional learning to grow your practice</a:t>
            </a:r>
            <a:endParaRPr sz="2000">
              <a:solidFill>
                <a:srgbClr val="12284C"/>
              </a:solidFill>
              <a:latin typeface="Open Sans Light"/>
              <a:ea typeface="Open Sans Light"/>
              <a:cs typeface="Open Sans Light"/>
              <a:sym typeface="Open Sans Light"/>
            </a:endParaRPr>
          </a:p>
          <a:p>
            <a:pPr indent="-311150" lvl="1" marL="914400" rtl="0" algn="l">
              <a:lnSpc>
                <a:spcPct val="90000"/>
              </a:lnSpc>
              <a:spcBef>
                <a:spcPts val="0"/>
              </a:spcBef>
              <a:spcAft>
                <a:spcPts val="0"/>
              </a:spcAft>
              <a:buClr>
                <a:srgbClr val="12284C"/>
              </a:buClr>
              <a:buSzPts val="1300"/>
              <a:buChar char="○"/>
            </a:pPr>
            <a:r>
              <a:rPr lang="en" sz="1700">
                <a:solidFill>
                  <a:srgbClr val="12284C"/>
                </a:solidFill>
                <a:latin typeface="Open Sans Light"/>
                <a:ea typeface="Open Sans Light"/>
                <a:cs typeface="Open Sans Light"/>
                <a:sym typeface="Open Sans Light"/>
              </a:rPr>
              <a:t>Actively participate in regional training (5)</a:t>
            </a:r>
            <a:endParaRPr sz="1700">
              <a:solidFill>
                <a:srgbClr val="12284C"/>
              </a:solidFill>
              <a:latin typeface="Open Sans Light"/>
              <a:ea typeface="Open Sans Light"/>
              <a:cs typeface="Open Sans Light"/>
              <a:sym typeface="Open Sans Light"/>
            </a:endParaRPr>
          </a:p>
          <a:p>
            <a:pPr indent="-311150" lvl="0" marL="457200" rtl="0" algn="l">
              <a:lnSpc>
                <a:spcPct val="90000"/>
              </a:lnSpc>
              <a:spcBef>
                <a:spcPts val="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Coach those you lead (4)</a:t>
            </a:r>
            <a:endParaRPr sz="2000">
              <a:solidFill>
                <a:srgbClr val="12284C"/>
              </a:solidFill>
              <a:latin typeface="Open Sans Light"/>
              <a:ea typeface="Open Sans Light"/>
              <a:cs typeface="Open Sans Light"/>
              <a:sym typeface="Open Sans Light"/>
            </a:endParaRPr>
          </a:p>
          <a:p>
            <a:pPr indent="-311150" lvl="0" marL="457200" rtl="0" algn="l">
              <a:lnSpc>
                <a:spcPct val="90000"/>
              </a:lnSpc>
              <a:spcBef>
                <a:spcPts val="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Provide opportunities for staff to participate in decision making (2)</a:t>
            </a:r>
            <a:endParaRPr sz="2000">
              <a:solidFill>
                <a:srgbClr val="12284C"/>
              </a:solidFill>
              <a:latin typeface="Open Sans Light"/>
              <a:ea typeface="Open Sans Light"/>
              <a:cs typeface="Open Sans Light"/>
              <a:sym typeface="Open Sans Light"/>
            </a:endParaRPr>
          </a:p>
          <a:p>
            <a:pPr indent="-311150" lvl="0" marL="457200" rtl="0" algn="l">
              <a:lnSpc>
                <a:spcPct val="90000"/>
              </a:lnSpc>
              <a:spcBef>
                <a:spcPts val="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Provide opportunities for students to participate in decision making (1)</a:t>
            </a:r>
            <a:endParaRPr sz="2000">
              <a:solidFill>
                <a:srgbClr val="12284C"/>
              </a:solidFill>
              <a:latin typeface="Open Sans Light"/>
              <a:ea typeface="Open Sans Light"/>
              <a:cs typeface="Open Sans Light"/>
              <a:sym typeface="Open Sans Light"/>
            </a:endParaRPr>
          </a:p>
          <a:p>
            <a:pPr indent="-311150" lvl="0" marL="457200" rtl="0" algn="l">
              <a:lnSpc>
                <a:spcPct val="90000"/>
              </a:lnSpc>
              <a:spcBef>
                <a:spcPts val="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Give staff responsibility to lead activities projects (2)</a:t>
            </a:r>
            <a:endParaRPr sz="2000">
              <a:solidFill>
                <a:srgbClr val="12284C"/>
              </a:solidFill>
              <a:latin typeface="Open Sans Light"/>
              <a:ea typeface="Open Sans Light"/>
              <a:cs typeface="Open Sans Light"/>
              <a:sym typeface="Open Sans Light"/>
            </a:endParaRPr>
          </a:p>
          <a:p>
            <a:pPr indent="-311150" lvl="0" marL="457200" rtl="0" algn="l">
              <a:lnSpc>
                <a:spcPct val="90000"/>
              </a:lnSpc>
              <a:spcBef>
                <a:spcPts val="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Ensure all actions are consistent with the school’s vision, mission, and values (5) </a:t>
            </a:r>
            <a:endParaRPr sz="2000">
              <a:solidFill>
                <a:srgbClr val="12284C"/>
              </a:solidFill>
              <a:latin typeface="Open Sans Light"/>
              <a:ea typeface="Open Sans Light"/>
              <a:cs typeface="Open Sans Light"/>
              <a:sym typeface="Open Sans Light"/>
            </a:endParaRPr>
          </a:p>
          <a:p>
            <a:pPr indent="-311150" lvl="0" marL="457200" rtl="0" algn="l">
              <a:lnSpc>
                <a:spcPct val="90000"/>
              </a:lnSpc>
              <a:spcBef>
                <a:spcPts val="0"/>
              </a:spcBef>
              <a:spcAft>
                <a:spcPts val="0"/>
              </a:spcAft>
              <a:buClr>
                <a:srgbClr val="12284C"/>
              </a:buClr>
              <a:buSzPts val="1300"/>
              <a:buChar char="●"/>
            </a:pPr>
            <a:r>
              <a:rPr lang="en" sz="2000">
                <a:solidFill>
                  <a:srgbClr val="12284C"/>
                </a:solidFill>
                <a:latin typeface="Open Sans Light"/>
                <a:ea typeface="Open Sans Light"/>
                <a:cs typeface="Open Sans Light"/>
                <a:sym typeface="Open Sans Light"/>
              </a:rPr>
              <a:t>Anticipate and address barriers and challenges  (4)</a:t>
            </a:r>
            <a:endParaRPr sz="2000">
              <a:solidFill>
                <a:srgbClr val="12284C"/>
              </a:solidFill>
              <a:latin typeface="Open Sans Light"/>
              <a:ea typeface="Open Sans Light"/>
              <a:cs typeface="Open Sans Light"/>
              <a:sym typeface="Open Sans Light"/>
            </a:endParaRPr>
          </a:p>
          <a:p>
            <a:pPr indent="-355600" lvl="0" marL="457200" rtl="0" algn="l">
              <a:lnSpc>
                <a:spcPct val="90000"/>
              </a:lnSpc>
              <a:spcBef>
                <a:spcPts val="0"/>
              </a:spcBef>
              <a:spcAft>
                <a:spcPts val="0"/>
              </a:spcAft>
              <a:buClr>
                <a:srgbClr val="12284C"/>
              </a:buClr>
              <a:buSzPts val="2000"/>
              <a:buFont typeface="Open Sans Light"/>
              <a:buChar char="●"/>
            </a:pPr>
            <a:r>
              <a:rPr lang="en" sz="2000">
                <a:solidFill>
                  <a:srgbClr val="12284C"/>
                </a:solidFill>
                <a:latin typeface="Open Sans Light"/>
                <a:ea typeface="Open Sans Light"/>
                <a:cs typeface="Open Sans Light"/>
                <a:sym typeface="Open Sans Light"/>
              </a:rPr>
              <a:t>Celebrate big and small wins (3)</a:t>
            </a:r>
            <a:endParaRPr sz="2000">
              <a:solidFill>
                <a:srgbClr val="12284C"/>
              </a:solidFill>
              <a:latin typeface="Open Sans Light"/>
              <a:ea typeface="Open Sans Light"/>
              <a:cs typeface="Open Sans Light"/>
              <a:sym typeface="Open Sans 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cbaba86536_0_1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cbaba86536_0_1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600"/>
              </a:spcBef>
              <a:spcAft>
                <a:spcPts val="0"/>
              </a:spcAft>
              <a:buNone/>
            </a:pPr>
            <a:r>
              <a:rPr lang="en"/>
              <a:t>Best practices:</a:t>
            </a:r>
            <a:endParaRPr/>
          </a:p>
          <a:p>
            <a:pPr indent="0" lvl="0" marL="0" rtl="0" algn="l">
              <a:spcBef>
                <a:spcPts val="600"/>
              </a:spcBef>
              <a:spcAft>
                <a:spcPts val="0"/>
              </a:spcAft>
              <a:buNone/>
            </a:pPr>
            <a:r>
              <a:rPr lang="en"/>
              <a:t>Candidates apply, then small group of staff interviews and selects OR all staff vote for pilot, co-pilot</a:t>
            </a:r>
            <a:endParaRPr/>
          </a:p>
          <a:p>
            <a:pPr indent="0" lvl="0" marL="0" rtl="0" algn="l">
              <a:spcBef>
                <a:spcPts val="600"/>
              </a:spcBef>
              <a:spcAft>
                <a:spcPts val="600"/>
              </a:spcAft>
              <a:buNone/>
            </a:pPr>
            <a:r>
              <a:t/>
            </a:r>
            <a:endParaRPr sz="2400">
              <a:solidFill>
                <a:srgbClr val="15284B"/>
              </a:solidFill>
              <a:latin typeface="Arial Narrow"/>
              <a:ea typeface="Arial Narrow"/>
              <a:cs typeface="Arial Narrow"/>
              <a:sym typeface="Arial Narrow"/>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cbaba86536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cbaba86536_0_1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d45692a6ab_0_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d45692a6ab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cbaba86536_0_1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cbaba86536_0_1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cbaba86536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cbaba86536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https://www.youtube.com/watch?v=w5tWYmIOWGk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I wanted to share this with you all for two reasons; to congratulate you on taking the courageous step to Redesign and to give you a glimpse of where you’re headed!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cbaba86536_0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cbaba86536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cbaba8653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cbaba8653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6 NEW Schools going through Regional Training</a:t>
            </a:r>
            <a:endParaRPr/>
          </a:p>
          <a:p>
            <a:pPr indent="0" lvl="0" marL="0" rtl="0" algn="l">
              <a:spcBef>
                <a:spcPts val="0"/>
              </a:spcBef>
              <a:spcAft>
                <a:spcPts val="0"/>
              </a:spcAft>
              <a:buNone/>
            </a:pPr>
            <a:r>
              <a:rPr lang="en"/>
              <a:t>6 NEW Schools participating in Redesign through their district</a:t>
            </a:r>
            <a:endParaRPr/>
          </a:p>
          <a:p>
            <a:pPr indent="0" lvl="0" marL="0" rtl="0" algn="l">
              <a:spcBef>
                <a:spcPts val="0"/>
              </a:spcBef>
              <a:spcAft>
                <a:spcPts val="0"/>
              </a:spcAft>
              <a:buNone/>
            </a:pPr>
            <a:r>
              <a:rPr lang="en"/>
              <a:t>3 schools finishing/rebooting their plan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15 SCHOOLS!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 cohort of Redesign before it is baked into KS Ed Systems Accreditation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Apollo 3 Plan year will be the best yet as we’ve taken all lessons learned and refined the content and pace leading to being launch ready.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cbaba86536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cbaba86536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Shoutouts to all of our Apollo 3 schools as they join the other cohorts of Redesign in Kansas!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d45692a6ab_0_4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d45692a6ab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To kick off our learning for today, we want to share this short video put </a:t>
            </a:r>
            <a:r>
              <a:rPr lang="en"/>
              <a:t>together</a:t>
            </a:r>
            <a:r>
              <a:rPr lang="en"/>
              <a:t> by Dr. Watson and Dr. Neuenswander over Apollo III and the impact Redesign can have on your school as we Navigate </a:t>
            </a:r>
            <a:r>
              <a:rPr lang="en"/>
              <a:t>what</a:t>
            </a:r>
            <a:r>
              <a:rPr lang="en"/>
              <a:t> comes Next. </a:t>
            </a:r>
            <a:endParaRPr/>
          </a:p>
        </p:txBody>
      </p:sp>
      <p:sp>
        <p:nvSpPr>
          <p:cNvPr id="428" name="Google Shape;428;gd45692a6ab_0_46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cbaba8653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cbaba8653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To begin, we want to orient everyone to what we mean when we talk about engaging in </a:t>
            </a:r>
            <a:r>
              <a:rPr lang="en"/>
              <a:t>Kansans</a:t>
            </a:r>
            <a:r>
              <a:rPr lang="en"/>
              <a:t> Can Redesign.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cbaba8653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cbaba8653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This is our balcony view timeline for the Redesign Plan Year. As you can see, the Plan Year is broken into 5 phases. We are </a:t>
            </a:r>
            <a:r>
              <a:rPr lang="en"/>
              <a:t>completing</a:t>
            </a:r>
            <a:r>
              <a:rPr lang="en"/>
              <a:t> that first phase today: Mission Inception. Take some time to review this </a:t>
            </a:r>
            <a:r>
              <a:rPr lang="en"/>
              <a:t>timeline</a:t>
            </a:r>
            <a:r>
              <a:rPr lang="en"/>
              <a:t> over </a:t>
            </a:r>
            <a:r>
              <a:rPr lang="en"/>
              <a:t>the</a:t>
            </a:r>
            <a:r>
              <a:rPr lang="en"/>
              <a:t> next few weeks. This is a great tool to share </a:t>
            </a:r>
            <a:r>
              <a:rPr lang="en"/>
              <a:t>with</a:t>
            </a:r>
            <a:r>
              <a:rPr lang="en"/>
              <a:t> stakeholders so that they can clearly see what they learn and when they will learn it. External stakeholders might also like seeing this so that they can feel ‘up to speed’ on what you are learning, doing, and planning to Redesign. </a:t>
            </a:r>
            <a:endParaRPr/>
          </a:p>
          <a:p>
            <a:pPr indent="0" lvl="0" marL="0" rtl="0" algn="l">
              <a:spcBef>
                <a:spcPts val="0"/>
              </a:spcBef>
              <a:spcAft>
                <a:spcPts val="0"/>
              </a:spcAft>
              <a:buNone/>
            </a:pPr>
            <a:r>
              <a:rPr lang="en" u="sng">
                <a:solidFill>
                  <a:schemeClr val="hlink"/>
                </a:solidFill>
                <a:hlinkClick r:id="rId2"/>
              </a:rPr>
              <a:t>https://www.ksde.org/Portals/0/Communications/KC_School_Redesign/Kansans%20Can%20School%20Redesign%20Project%20Plan%20Year%20Timeline.pdf?ver=2020-09-24-144333-290</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cbaba86536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cbaba86536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
              <a:t>In Redesign, we say there are 3 Key Elements: </a:t>
            </a:r>
            <a:endParaRPr/>
          </a:p>
          <a:p>
            <a:pPr indent="0" lvl="0" marL="0" rtl="0" algn="l">
              <a:spcBef>
                <a:spcPts val="0"/>
              </a:spcBef>
              <a:spcAft>
                <a:spcPts val="0"/>
              </a:spcAft>
              <a:buClr>
                <a:schemeClr val="dk1"/>
              </a:buClr>
              <a:buSzPts val="1200"/>
              <a:buFont typeface="Calibri"/>
              <a:buNone/>
            </a:pPr>
            <a:r>
              <a:rPr lang="en"/>
              <a:t>Principles</a:t>
            </a:r>
            <a:endParaRPr/>
          </a:p>
          <a:p>
            <a:pPr indent="0" lvl="0" marL="0" rtl="0" algn="l">
              <a:spcBef>
                <a:spcPts val="0"/>
              </a:spcBef>
              <a:spcAft>
                <a:spcPts val="0"/>
              </a:spcAft>
              <a:buClr>
                <a:schemeClr val="dk1"/>
              </a:buClr>
              <a:buSzPts val="1200"/>
              <a:buFont typeface="Calibri"/>
              <a:buNone/>
            </a:pPr>
            <a:r>
              <a:rPr lang="en"/>
              <a:t>Process</a:t>
            </a:r>
            <a:endParaRPr/>
          </a:p>
          <a:p>
            <a:pPr indent="0" lvl="0" marL="0" rtl="0" algn="l">
              <a:spcBef>
                <a:spcPts val="0"/>
              </a:spcBef>
              <a:spcAft>
                <a:spcPts val="0"/>
              </a:spcAft>
              <a:buClr>
                <a:schemeClr val="dk1"/>
              </a:buClr>
              <a:buSzPts val="1200"/>
              <a:buFont typeface="Calibri"/>
              <a:buNone/>
            </a:pPr>
            <a:r>
              <a:rPr lang="en"/>
              <a:t>Conditions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
              <a:t>To start, let’s review the 4 Redesign </a:t>
            </a:r>
            <a:r>
              <a:rPr lang="en"/>
              <a:t>Principles</a:t>
            </a:r>
            <a:r>
              <a:rPr lang="en"/>
              <a:t>. As you Redesign, you will want to make sure that you are accounting for these four things. READ THROUGH</a:t>
            </a:r>
            <a:endParaRPr/>
          </a:p>
          <a:p>
            <a:pPr indent="0" lvl="0" marL="0" rtl="0" algn="l">
              <a:spcBef>
                <a:spcPts val="0"/>
              </a:spcBef>
              <a:spcAft>
                <a:spcPts val="0"/>
              </a:spcAft>
              <a:buClr>
                <a:schemeClr val="dk1"/>
              </a:buClr>
              <a:buSzPts val="1200"/>
              <a:buFont typeface="Calibri"/>
              <a:buNone/>
            </a:pPr>
            <a:br>
              <a:rPr lang="en"/>
            </a:br>
            <a:r>
              <a:rPr lang="en"/>
              <a:t>Notice</a:t>
            </a:r>
            <a:r>
              <a:rPr lang="en"/>
              <a:t> the cog in the center. As you Redesign, you will not be thinking of individual strategies for each principle. Rather, you should consider how one strong and robust strategy can tap into multiple principles. In the end, you will measured on how well you addressed each principle, not how many strategies you are plan</a:t>
            </a:r>
            <a:r>
              <a:rPr lang="en"/>
              <a:t>ning to implement.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 Id="rId3"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4" name="Google Shape;14;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 name="Google Shape;15;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 name="Google Shape;16;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txBox="1"/>
          <p:nvPr>
            <p:ph type="title"/>
          </p:nvPr>
        </p:nvSpPr>
        <p:spPr>
          <a:xfrm>
            <a:off x="628650" y="3217936"/>
            <a:ext cx="85152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2"/>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76" name="Shape 76"/>
        <p:cNvGrpSpPr/>
        <p:nvPr/>
      </p:nvGrpSpPr>
      <p:grpSpPr>
        <a:xfrm>
          <a:off x="0" y="0"/>
          <a:ext cx="0" cy="0"/>
          <a:chOff x="0" y="0"/>
          <a:chExt cx="0" cy="0"/>
        </a:xfrm>
      </p:grpSpPr>
      <p:sp>
        <p:nvSpPr>
          <p:cNvPr id="77" name="Google Shape;77;p11"/>
          <p:cNvSpPr/>
          <p:nvPr>
            <p:ph idx="2" type="media"/>
          </p:nvPr>
        </p:nvSpPr>
        <p:spPr>
          <a:xfrm>
            <a:off x="851188"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78" name="Google Shape;78;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1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2"/>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5" name="Google Shape;8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88" name="Shape 88"/>
        <p:cNvGrpSpPr/>
        <p:nvPr/>
      </p:nvGrpSpPr>
      <p:grpSpPr>
        <a:xfrm>
          <a:off x="0" y="0"/>
          <a:ext cx="0" cy="0"/>
          <a:chOff x="0" y="0"/>
          <a:chExt cx="0" cy="0"/>
        </a:xfrm>
      </p:grpSpPr>
      <p:pic>
        <p:nvPicPr>
          <p:cNvPr id="89" name="Google Shape;89;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0" name="Google Shape;9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4" name="Google Shape;94;p1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5" name="Google Shape;95;p13"/>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6" name="Shape 96"/>
        <p:cNvGrpSpPr/>
        <p:nvPr/>
      </p:nvGrpSpPr>
      <p:grpSpPr>
        <a:xfrm>
          <a:off x="0" y="0"/>
          <a:ext cx="0" cy="0"/>
          <a:chOff x="0" y="0"/>
          <a:chExt cx="0" cy="0"/>
        </a:xfrm>
      </p:grpSpPr>
      <p:sp>
        <p:nvSpPr>
          <p:cNvPr id="97" name="Google Shape;97;p14"/>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1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15"/>
          <p:cNvSpPr/>
          <p:nvPr>
            <p:ph idx="2" type="pic"/>
          </p:nvPr>
        </p:nvSpPr>
        <p:spPr>
          <a:xfrm>
            <a:off x="3887391" y="342901"/>
            <a:ext cx="46293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105" name="Google Shape;105;p1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6" name="Google Shape;106;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15" name="Shape 115"/>
        <p:cNvGrpSpPr/>
        <p:nvPr/>
      </p:nvGrpSpPr>
      <p:grpSpPr>
        <a:xfrm>
          <a:off x="0" y="0"/>
          <a:ext cx="0" cy="0"/>
          <a:chOff x="0" y="0"/>
          <a:chExt cx="0" cy="0"/>
        </a:xfrm>
      </p:grpSpPr>
      <p:sp>
        <p:nvSpPr>
          <p:cNvPr id="116" name="Google Shape;116;p17"/>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17" name="Google Shape;117;p1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18" name="Google Shape;118;p17"/>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19" name="Shape 11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120" name="Shape 120"/>
        <p:cNvGrpSpPr/>
        <p:nvPr/>
      </p:nvGrpSpPr>
      <p:grpSpPr>
        <a:xfrm>
          <a:off x="0" y="0"/>
          <a:ext cx="0" cy="0"/>
          <a:chOff x="0" y="0"/>
          <a:chExt cx="0" cy="0"/>
        </a:xfrm>
      </p:grpSpPr>
      <p:sp>
        <p:nvSpPr>
          <p:cNvPr id="121" name="Google Shape;121;p19"/>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2" name="Google Shape;122;p19"/>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23" name="Shape 123"/>
        <p:cNvGrpSpPr/>
        <p:nvPr/>
      </p:nvGrpSpPr>
      <p:grpSpPr>
        <a:xfrm>
          <a:off x="0" y="0"/>
          <a:ext cx="0" cy="0"/>
          <a:chOff x="0" y="0"/>
          <a:chExt cx="0" cy="0"/>
        </a:xfrm>
      </p:grpSpPr>
      <p:sp>
        <p:nvSpPr>
          <p:cNvPr id="124" name="Google Shape;124;p20"/>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6" name="Google Shape;126;p20"/>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0"/>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30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20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200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1" name="Google Shape;21;p3"/>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2" name="Google Shape;22;p3"/>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 name="Google Shape;24;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1"/>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 name="Google Shape;131;p21"/>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2" name="Google Shape;132;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33" name="Shape 133"/>
        <p:cNvGrpSpPr/>
        <p:nvPr/>
      </p:nvGrpSpPr>
      <p:grpSpPr>
        <a:xfrm>
          <a:off x="0" y="0"/>
          <a:ext cx="0" cy="0"/>
          <a:chOff x="0" y="0"/>
          <a:chExt cx="0" cy="0"/>
        </a:xfrm>
      </p:grpSpPr>
      <p:sp>
        <p:nvSpPr>
          <p:cNvPr id="134" name="Google Shape;134;p22"/>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35" name="Google Shape;135;p2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2"/>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7" name="Google Shape;137;p2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8" name="Google Shape;138;p22"/>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39" name="Shape 139"/>
        <p:cNvGrpSpPr/>
        <p:nvPr/>
      </p:nvGrpSpPr>
      <p:grpSpPr>
        <a:xfrm>
          <a:off x="0" y="0"/>
          <a:ext cx="0" cy="0"/>
          <a:chOff x="0" y="0"/>
          <a:chExt cx="0" cy="0"/>
        </a:xfrm>
      </p:grpSpPr>
      <p:sp>
        <p:nvSpPr>
          <p:cNvPr id="140" name="Google Shape;140;p23"/>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1" name="Google Shape;141;p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5" name="Google Shape;145;p2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46" name="Shape 146"/>
        <p:cNvGrpSpPr/>
        <p:nvPr/>
      </p:nvGrpSpPr>
      <p:grpSpPr>
        <a:xfrm>
          <a:off x="0" y="0"/>
          <a:ext cx="0" cy="0"/>
          <a:chOff x="0" y="0"/>
          <a:chExt cx="0" cy="0"/>
        </a:xfrm>
      </p:grpSpPr>
      <p:pic>
        <p:nvPicPr>
          <p:cNvPr id="147" name="Google Shape;147;p25"/>
          <p:cNvPicPr preferRelativeResize="0"/>
          <p:nvPr/>
        </p:nvPicPr>
        <p:blipFill rotWithShape="1">
          <a:blip r:embed="rId2">
            <a:alphaModFix/>
          </a:blip>
          <a:srcRect b="0" l="0" r="0" t="7114"/>
          <a:stretch/>
        </p:blipFill>
        <p:spPr>
          <a:xfrm>
            <a:off x="1828800" y="439341"/>
            <a:ext cx="5334001" cy="2246708"/>
          </a:xfrm>
          <a:prstGeom prst="rect">
            <a:avLst/>
          </a:prstGeom>
          <a:noFill/>
          <a:ln>
            <a:noFill/>
          </a:ln>
        </p:spPr>
      </p:pic>
      <p:sp>
        <p:nvSpPr>
          <p:cNvPr id="148" name="Google Shape;148;p25"/>
          <p:cNvSpPr/>
          <p:nvPr/>
        </p:nvSpPr>
        <p:spPr>
          <a:xfrm>
            <a:off x="152400" y="114300"/>
            <a:ext cx="8839200" cy="4743600"/>
          </a:xfrm>
          <a:prstGeom prst="rect">
            <a:avLst/>
          </a:prstGeom>
          <a:noFill/>
          <a:ln cap="rnd" cmpd="sng" w="9525">
            <a:solidFill>
              <a:schemeClr val="dk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9" name="Google Shape;149;p25"/>
          <p:cNvSpPr txBox="1"/>
          <p:nvPr>
            <p:ph idx="1" type="body"/>
          </p:nvPr>
        </p:nvSpPr>
        <p:spPr>
          <a:xfrm>
            <a:off x="685800" y="3657600"/>
            <a:ext cx="7772400" cy="2937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0" name="Google Shape;150;p25"/>
          <p:cNvSpPr txBox="1"/>
          <p:nvPr>
            <p:ph idx="2" type="body"/>
          </p:nvPr>
        </p:nvSpPr>
        <p:spPr>
          <a:xfrm>
            <a:off x="4572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1" name="Google Shape;151;p25"/>
          <p:cNvSpPr txBox="1"/>
          <p:nvPr>
            <p:ph idx="3" type="body"/>
          </p:nvPr>
        </p:nvSpPr>
        <p:spPr>
          <a:xfrm>
            <a:off x="4953000" y="4114800"/>
            <a:ext cx="3657600" cy="457200"/>
          </a:xfrm>
          <a:prstGeom prst="rect">
            <a:avLst/>
          </a:prstGeom>
          <a:noFill/>
          <a:ln>
            <a:noFill/>
          </a:ln>
        </p:spPr>
        <p:txBody>
          <a:bodyPr anchorCtr="0" anchor="t" bIns="34275" lIns="68575" spcFirstLastPara="1" rIns="68575" wrap="square" tIns="34275">
            <a:noAutofit/>
          </a:bodyPr>
          <a:lstStyle>
            <a:lvl1pPr indent="-228600" lvl="0" marL="457200" rtl="0" algn="ctr">
              <a:lnSpc>
                <a:spcPct val="90000"/>
              </a:lnSpc>
              <a:spcBef>
                <a:spcPts val="800"/>
              </a:spcBef>
              <a:spcAft>
                <a:spcPts val="0"/>
              </a:spcAft>
              <a:buClr>
                <a:schemeClr val="dk2"/>
              </a:buClr>
              <a:buSzPts val="1500"/>
              <a:buNone/>
              <a:defRPr b="1" sz="1500">
                <a:solidFill>
                  <a:schemeClr val="dk2"/>
                </a:solidFill>
              </a:defRPr>
            </a:lvl1pPr>
            <a:lvl2pPr indent="-228600" lvl="1" marL="914400" rtl="0" algn="l">
              <a:lnSpc>
                <a:spcPct val="90000"/>
              </a:lnSpc>
              <a:spcBef>
                <a:spcPts val="400"/>
              </a:spcBef>
              <a:spcAft>
                <a:spcPts val="0"/>
              </a:spcAft>
              <a:buClr>
                <a:srgbClr val="888888"/>
              </a:buClr>
              <a:buSzPts val="1400"/>
              <a:buNone/>
              <a:defRPr sz="1400">
                <a:solidFill>
                  <a:srgbClr val="888888"/>
                </a:solidFill>
              </a:defRPr>
            </a:lvl2pPr>
            <a:lvl3pPr indent="-228600" lvl="2" marL="1371600" rtl="0" algn="l">
              <a:lnSpc>
                <a:spcPct val="90000"/>
              </a:lnSpc>
              <a:spcBef>
                <a:spcPts val="400"/>
              </a:spcBef>
              <a:spcAft>
                <a:spcPts val="0"/>
              </a:spcAft>
              <a:buClr>
                <a:srgbClr val="888888"/>
              </a:buClr>
              <a:buSzPts val="1200"/>
              <a:buNone/>
              <a:defRPr sz="1200">
                <a:solidFill>
                  <a:srgbClr val="888888"/>
                </a:solidFill>
              </a:defRPr>
            </a:lvl3pPr>
            <a:lvl4pPr indent="-228600" lvl="3" marL="1828800" rtl="0" algn="l">
              <a:lnSpc>
                <a:spcPct val="90000"/>
              </a:lnSpc>
              <a:spcBef>
                <a:spcPts val="400"/>
              </a:spcBef>
              <a:spcAft>
                <a:spcPts val="0"/>
              </a:spcAft>
              <a:buClr>
                <a:srgbClr val="888888"/>
              </a:buClr>
              <a:buSzPts val="1100"/>
              <a:buNone/>
              <a:defRPr sz="1100">
                <a:solidFill>
                  <a:srgbClr val="888888"/>
                </a:solidFill>
              </a:defRPr>
            </a:lvl4pPr>
            <a:lvl5pPr indent="-228600" lvl="4" marL="2286000" rtl="0" algn="l">
              <a:lnSpc>
                <a:spcPct val="90000"/>
              </a:lnSpc>
              <a:spcBef>
                <a:spcPts val="400"/>
              </a:spcBef>
              <a:spcAft>
                <a:spcPts val="0"/>
              </a:spcAft>
              <a:buClr>
                <a:srgbClr val="888888"/>
              </a:buClr>
              <a:buSzPts val="1100"/>
              <a:buNone/>
              <a:defRPr sz="1100">
                <a:solidFill>
                  <a:srgbClr val="888888"/>
                </a:solidFill>
              </a:defRPr>
            </a:lvl5pPr>
            <a:lvl6pPr indent="-228600" lvl="5" marL="2743200" rtl="0" algn="l">
              <a:lnSpc>
                <a:spcPct val="90000"/>
              </a:lnSpc>
              <a:spcBef>
                <a:spcPts val="400"/>
              </a:spcBef>
              <a:spcAft>
                <a:spcPts val="0"/>
              </a:spcAft>
              <a:buClr>
                <a:srgbClr val="888888"/>
              </a:buClr>
              <a:buSzPts val="1100"/>
              <a:buNone/>
              <a:defRPr sz="1100">
                <a:solidFill>
                  <a:srgbClr val="888888"/>
                </a:solidFill>
              </a:defRPr>
            </a:lvl6pPr>
            <a:lvl7pPr indent="-228600" lvl="6" marL="3200400" rtl="0" algn="l">
              <a:lnSpc>
                <a:spcPct val="90000"/>
              </a:lnSpc>
              <a:spcBef>
                <a:spcPts val="400"/>
              </a:spcBef>
              <a:spcAft>
                <a:spcPts val="0"/>
              </a:spcAft>
              <a:buClr>
                <a:srgbClr val="888888"/>
              </a:buClr>
              <a:buSzPts val="1100"/>
              <a:buNone/>
              <a:defRPr sz="1100">
                <a:solidFill>
                  <a:srgbClr val="888888"/>
                </a:solidFill>
              </a:defRPr>
            </a:lvl7pPr>
            <a:lvl8pPr indent="-228600" lvl="7" marL="3657600" rtl="0" algn="l">
              <a:lnSpc>
                <a:spcPct val="90000"/>
              </a:lnSpc>
              <a:spcBef>
                <a:spcPts val="400"/>
              </a:spcBef>
              <a:spcAft>
                <a:spcPts val="0"/>
              </a:spcAft>
              <a:buClr>
                <a:srgbClr val="888888"/>
              </a:buClr>
              <a:buSzPts val="1100"/>
              <a:buNone/>
              <a:defRPr sz="1100">
                <a:solidFill>
                  <a:srgbClr val="888888"/>
                </a:solidFill>
              </a:defRPr>
            </a:lvl8pPr>
            <a:lvl9pPr indent="-228600" lvl="8" marL="4114800" rtl="0" algn="l">
              <a:lnSpc>
                <a:spcPct val="90000"/>
              </a:lnSpc>
              <a:spcBef>
                <a:spcPts val="400"/>
              </a:spcBef>
              <a:spcAft>
                <a:spcPts val="0"/>
              </a:spcAft>
              <a:buClr>
                <a:srgbClr val="888888"/>
              </a:buClr>
              <a:buSzPts val="1100"/>
              <a:buNone/>
              <a:defRPr sz="1100">
                <a:solidFill>
                  <a:srgbClr val="888888"/>
                </a:solidFill>
              </a:defRPr>
            </a:lvl9pPr>
          </a:lstStyle>
          <a:p/>
        </p:txBody>
      </p:sp>
      <p:sp>
        <p:nvSpPr>
          <p:cNvPr id="152" name="Google Shape;152;p25"/>
          <p:cNvSpPr txBox="1"/>
          <p:nvPr>
            <p:ph type="title"/>
          </p:nvPr>
        </p:nvSpPr>
        <p:spPr>
          <a:xfrm>
            <a:off x="609600" y="2743200"/>
            <a:ext cx="80772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6" name="Google Shape;15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howMasterSp="0" type="objOnly">
  <p:cSld name="OBJECT_ONLY">
    <p:spTree>
      <p:nvGrpSpPr>
        <p:cNvPr id="157" name="Shape 157"/>
        <p:cNvGrpSpPr/>
        <p:nvPr/>
      </p:nvGrpSpPr>
      <p:grpSpPr>
        <a:xfrm>
          <a:off x="0" y="0"/>
          <a:ext cx="0" cy="0"/>
          <a:chOff x="0" y="0"/>
          <a:chExt cx="0" cy="0"/>
        </a:xfrm>
      </p:grpSpPr>
      <p:sp>
        <p:nvSpPr>
          <p:cNvPr id="158" name="Google Shape;158;p27"/>
          <p:cNvSpPr txBox="1"/>
          <p:nvPr>
            <p:ph idx="1" type="body"/>
          </p:nvPr>
        </p:nvSpPr>
        <p:spPr>
          <a:xfrm>
            <a:off x="685800" y="457200"/>
            <a:ext cx="7772400" cy="4114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27"/>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p:cSld name="Title and Table">
    <p:spTree>
      <p:nvGrpSpPr>
        <p:cNvPr id="160" name="Shape 160"/>
        <p:cNvGrpSpPr/>
        <p:nvPr/>
      </p:nvGrpSpPr>
      <p:grpSpPr>
        <a:xfrm>
          <a:off x="0" y="0"/>
          <a:ext cx="0" cy="0"/>
          <a:chOff x="0" y="0"/>
          <a:chExt cx="0" cy="0"/>
        </a:xfrm>
      </p:grpSpPr>
      <p:sp>
        <p:nvSpPr>
          <p:cNvPr id="161" name="Google Shape;161;p28"/>
          <p:cNvSpPr txBox="1"/>
          <p:nvPr>
            <p:ph type="title"/>
          </p:nvPr>
        </p:nvSpPr>
        <p:spPr>
          <a:xfrm>
            <a:off x="685800" y="457200"/>
            <a:ext cx="7772400" cy="8574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000"/>
              <a:buFont typeface="Calibri"/>
              <a:buNone/>
              <a:defRPr sz="3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2" name="Google Shape;162;p28"/>
          <p:cNvSpPr txBox="1"/>
          <p:nvPr>
            <p:ph idx="12" type="sldNum"/>
          </p:nvPr>
        </p:nvSpPr>
        <p:spPr>
          <a:xfrm>
            <a:off x="7543800" y="4821174"/>
            <a:ext cx="1524000" cy="2055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i="0" sz="900">
                <a:solidFill>
                  <a:schemeClr val="lt1"/>
                </a:solidFill>
                <a:latin typeface="Calibri"/>
                <a:ea typeface="Calibri"/>
                <a:cs typeface="Calibri"/>
                <a:sym typeface="Calibri"/>
              </a:defRPr>
            </a:lvl1pPr>
            <a:lvl2pPr indent="0" lvl="1" marL="0" marR="0" rtl="0" algn="r">
              <a:spcBef>
                <a:spcPts val="0"/>
              </a:spcBef>
              <a:buNone/>
              <a:defRPr i="0" sz="900">
                <a:solidFill>
                  <a:schemeClr val="lt1"/>
                </a:solidFill>
                <a:latin typeface="Calibri"/>
                <a:ea typeface="Calibri"/>
                <a:cs typeface="Calibri"/>
                <a:sym typeface="Calibri"/>
              </a:defRPr>
            </a:lvl2pPr>
            <a:lvl3pPr indent="0" lvl="2" marL="0" marR="0" rtl="0" algn="r">
              <a:spcBef>
                <a:spcPts val="0"/>
              </a:spcBef>
              <a:buNone/>
              <a:defRPr i="0" sz="900">
                <a:solidFill>
                  <a:schemeClr val="lt1"/>
                </a:solidFill>
                <a:latin typeface="Calibri"/>
                <a:ea typeface="Calibri"/>
                <a:cs typeface="Calibri"/>
                <a:sym typeface="Calibri"/>
              </a:defRPr>
            </a:lvl3pPr>
            <a:lvl4pPr indent="0" lvl="3" marL="0" marR="0" rtl="0" algn="r">
              <a:spcBef>
                <a:spcPts val="0"/>
              </a:spcBef>
              <a:buNone/>
              <a:defRPr i="0" sz="900">
                <a:solidFill>
                  <a:schemeClr val="lt1"/>
                </a:solidFill>
                <a:latin typeface="Calibri"/>
                <a:ea typeface="Calibri"/>
                <a:cs typeface="Calibri"/>
                <a:sym typeface="Calibri"/>
              </a:defRPr>
            </a:lvl4pPr>
            <a:lvl5pPr indent="0" lvl="4" marL="0" marR="0" rtl="0" algn="r">
              <a:spcBef>
                <a:spcPts val="0"/>
              </a:spcBef>
              <a:buNone/>
              <a:defRPr i="0" sz="900">
                <a:solidFill>
                  <a:schemeClr val="lt1"/>
                </a:solidFill>
                <a:latin typeface="Calibri"/>
                <a:ea typeface="Calibri"/>
                <a:cs typeface="Calibri"/>
                <a:sym typeface="Calibri"/>
              </a:defRPr>
            </a:lvl5pPr>
            <a:lvl6pPr indent="0" lvl="5" marL="0" marR="0" rtl="0" algn="r">
              <a:spcBef>
                <a:spcPts val="0"/>
              </a:spcBef>
              <a:buNone/>
              <a:defRPr i="0" sz="900">
                <a:solidFill>
                  <a:schemeClr val="lt1"/>
                </a:solidFill>
                <a:latin typeface="Calibri"/>
                <a:ea typeface="Calibri"/>
                <a:cs typeface="Calibri"/>
                <a:sym typeface="Calibri"/>
              </a:defRPr>
            </a:lvl6pPr>
            <a:lvl7pPr indent="0" lvl="6" marL="0" marR="0" rtl="0" algn="r">
              <a:spcBef>
                <a:spcPts val="0"/>
              </a:spcBef>
              <a:buNone/>
              <a:defRPr i="0" sz="900">
                <a:solidFill>
                  <a:schemeClr val="lt1"/>
                </a:solidFill>
                <a:latin typeface="Calibri"/>
                <a:ea typeface="Calibri"/>
                <a:cs typeface="Calibri"/>
                <a:sym typeface="Calibri"/>
              </a:defRPr>
            </a:lvl7pPr>
            <a:lvl8pPr indent="0" lvl="7" marL="0" marR="0" rtl="0" algn="r">
              <a:spcBef>
                <a:spcPts val="0"/>
              </a:spcBef>
              <a:buNone/>
              <a:defRPr i="0" sz="900">
                <a:solidFill>
                  <a:schemeClr val="lt1"/>
                </a:solidFill>
                <a:latin typeface="Calibri"/>
                <a:ea typeface="Calibri"/>
                <a:cs typeface="Calibri"/>
                <a:sym typeface="Calibri"/>
              </a:defRPr>
            </a:lvl8pPr>
            <a:lvl9pPr indent="0" lvl="8" marL="0" marR="0" rtl="0" algn="r">
              <a:spcBef>
                <a:spcPts val="0"/>
              </a:spcBef>
              <a:buNone/>
              <a:defRPr i="0"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lide">
  <p:cSld name="2 column slide">
    <p:spTree>
      <p:nvGrpSpPr>
        <p:cNvPr id="163" name="Shape 163"/>
        <p:cNvGrpSpPr/>
        <p:nvPr/>
      </p:nvGrpSpPr>
      <p:grpSpPr>
        <a:xfrm>
          <a:off x="0" y="0"/>
          <a:ext cx="0" cy="0"/>
          <a:chOff x="0" y="0"/>
          <a:chExt cx="0" cy="0"/>
        </a:xfrm>
      </p:grpSpPr>
      <p:sp>
        <p:nvSpPr>
          <p:cNvPr id="164" name="Google Shape;164;p29"/>
          <p:cNvSpPr txBox="1"/>
          <p:nvPr>
            <p:ph type="title"/>
          </p:nvPr>
        </p:nvSpPr>
        <p:spPr>
          <a:xfrm>
            <a:off x="649224" y="370642"/>
            <a:ext cx="7845600" cy="6771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5" name="Google Shape;165;p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6" name="Google Shape;166;p2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7" name="Google Shape;167;p29"/>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9"/>
          <p:cNvSpPr txBox="1"/>
          <p:nvPr>
            <p:ph idx="1" type="body"/>
          </p:nvPr>
        </p:nvSpPr>
        <p:spPr>
          <a:xfrm>
            <a:off x="649224" y="1326201"/>
            <a:ext cx="3657600" cy="1779000"/>
          </a:xfrm>
          <a:prstGeom prst="rect">
            <a:avLst/>
          </a:prstGeom>
          <a:blipFill rotWithShape="1">
            <a:blip r:embed="rId2">
              <a:alphaModFix/>
            </a:blip>
            <a:stretch>
              <a:fillRect b="0" l="0" r="0" t="0"/>
            </a:stretch>
          </a:blipFill>
          <a:ln>
            <a:noFill/>
          </a:ln>
        </p:spPr>
        <p:txBody>
          <a:bodyPr anchorCtr="0" anchor="t" bIns="9142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69" name="Google Shape;169;p29"/>
          <p:cNvSpPr txBox="1"/>
          <p:nvPr>
            <p:ph idx="2" type="body"/>
          </p:nvPr>
        </p:nvSpPr>
        <p:spPr>
          <a:xfrm>
            <a:off x="4837176" y="1326201"/>
            <a:ext cx="3657600" cy="1779000"/>
          </a:xfrm>
          <a:prstGeom prst="rect">
            <a:avLst/>
          </a:prstGeom>
          <a:noFill/>
          <a:ln>
            <a:noFill/>
          </a:ln>
        </p:spPr>
        <p:txBody>
          <a:bodyPr anchorCtr="0" anchor="t" bIns="182875" lIns="365750" spcFirstLastPara="1" rIns="365750" wrap="square" tIns="91425">
            <a:noAutofit/>
          </a:bodyPr>
          <a:lstStyle>
            <a:lvl1pPr indent="-381000" lvl="0" marL="457200" rtl="0" algn="l">
              <a:spcBef>
                <a:spcPts val="0"/>
              </a:spcBef>
              <a:spcAft>
                <a:spcPts val="0"/>
              </a:spcAft>
              <a:buSzPts val="2400"/>
              <a:buChar char="•"/>
              <a:defRPr>
                <a:latin typeface="Arial Narrow"/>
                <a:ea typeface="Arial Narrow"/>
                <a:cs typeface="Arial Narrow"/>
                <a:sym typeface="Arial Narrow"/>
              </a:defRPr>
            </a:lvl1pPr>
            <a:lvl2pPr indent="-373380" lvl="1" marL="914400" rtl="0" algn="l">
              <a:spcBef>
                <a:spcPts val="600"/>
              </a:spcBef>
              <a:spcAft>
                <a:spcPts val="0"/>
              </a:spcAft>
              <a:buSzPts val="2280"/>
              <a:buChar char="•"/>
              <a:defRPr>
                <a:latin typeface="Arial Narrow"/>
                <a:ea typeface="Arial Narrow"/>
                <a:cs typeface="Arial Narrow"/>
                <a:sym typeface="Arial Narrow"/>
              </a:defRPr>
            </a:lvl2pPr>
            <a:lvl3pPr indent="-365760" lvl="2" marL="1371600" rtl="0" algn="l">
              <a:spcBef>
                <a:spcPts val="600"/>
              </a:spcBef>
              <a:spcAft>
                <a:spcPts val="0"/>
              </a:spcAft>
              <a:buSzPts val="2160"/>
              <a:buChar char="•"/>
              <a:defRPr>
                <a:latin typeface="Arial Narrow"/>
                <a:ea typeface="Arial Narrow"/>
                <a:cs typeface="Arial Narrow"/>
                <a:sym typeface="Arial Narrow"/>
              </a:defRPr>
            </a:lvl3pPr>
            <a:lvl4pPr indent="-358139" lvl="3" marL="1828800" rtl="0" algn="l">
              <a:spcBef>
                <a:spcPts val="600"/>
              </a:spcBef>
              <a:spcAft>
                <a:spcPts val="0"/>
              </a:spcAft>
              <a:buSzPts val="2040"/>
              <a:buChar char="•"/>
              <a:defRPr>
                <a:latin typeface="Arial Narrow"/>
                <a:ea typeface="Arial Narrow"/>
                <a:cs typeface="Arial Narrow"/>
                <a:sym typeface="Arial Narrow"/>
              </a:defRPr>
            </a:lvl4pPr>
            <a:lvl5pPr indent="-350520" lvl="4" marL="2286000" rtl="0" algn="l">
              <a:spcBef>
                <a:spcPts val="600"/>
              </a:spcBef>
              <a:spcAft>
                <a:spcPts val="0"/>
              </a:spcAft>
              <a:buSzPts val="1920"/>
              <a:buChar char="•"/>
              <a:defRPr>
                <a:latin typeface="Arial Narrow"/>
                <a:ea typeface="Arial Narrow"/>
                <a:cs typeface="Arial Narrow"/>
                <a:sym typeface="Arial Narrow"/>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70" name="Shape 170"/>
        <p:cNvGrpSpPr/>
        <p:nvPr/>
      </p:nvGrpSpPr>
      <p:grpSpPr>
        <a:xfrm>
          <a:off x="0" y="0"/>
          <a:ext cx="0" cy="0"/>
          <a:chOff x="0" y="0"/>
          <a:chExt cx="0" cy="0"/>
        </a:xfrm>
      </p:grpSpPr>
      <p:sp>
        <p:nvSpPr>
          <p:cNvPr id="171" name="Google Shape;171;p3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72" name="Google Shape;172;p3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100"/>
              <a:buNone/>
              <a:defRPr sz="8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73" name="Google Shape;173;p3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74" name="Google Shape;174;p3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
        <p:nvSpPr>
          <p:cNvPr id="175" name="Google Shape;175;p30"/>
          <p:cNvSpPr txBox="1"/>
          <p:nvPr>
            <p:ph type="title"/>
          </p:nvPr>
        </p:nvSpPr>
        <p:spPr>
          <a:xfrm>
            <a:off x="561975" y="486332"/>
            <a:ext cx="8020200" cy="584700"/>
          </a:xfrm>
          <a:prstGeom prst="rect">
            <a:avLst/>
          </a:prstGeom>
          <a:noFill/>
          <a:ln>
            <a:noFill/>
          </a:ln>
        </p:spPr>
        <p:txBody>
          <a:bodyPr anchorCtr="0" anchor="b" bIns="0" lIns="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76" name="Google Shape;176;p30"/>
          <p:cNvSpPr/>
          <p:nvPr>
            <p:ph idx="2" type="dgm"/>
          </p:nvPr>
        </p:nvSpPr>
        <p:spPr>
          <a:xfrm>
            <a:off x="561975" y="1174748"/>
            <a:ext cx="8020200" cy="3378900"/>
          </a:xfrm>
          <a:prstGeom prst="rect">
            <a:avLst/>
          </a:prstGeom>
          <a:noFill/>
          <a:ln>
            <a:noFill/>
          </a:ln>
        </p:spPr>
        <p:txBody>
          <a:bodyPr anchorCtr="0" anchor="ctr" bIns="91425" lIns="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8" name="Google Shape;28;p4"/>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30" name="Google Shape;30;p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p:cSld name="Chart Slide">
    <p:spTree>
      <p:nvGrpSpPr>
        <p:cNvPr id="177" name="Shape 177"/>
        <p:cNvGrpSpPr/>
        <p:nvPr/>
      </p:nvGrpSpPr>
      <p:grpSpPr>
        <a:xfrm>
          <a:off x="0" y="0"/>
          <a:ext cx="0" cy="0"/>
          <a:chOff x="0" y="0"/>
          <a:chExt cx="0" cy="0"/>
        </a:xfrm>
      </p:grpSpPr>
      <p:sp>
        <p:nvSpPr>
          <p:cNvPr id="178" name="Google Shape;178;p3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1"/>
          <p:cNvSpPr/>
          <p:nvPr>
            <p:ph idx="2" type="chart"/>
          </p:nvPr>
        </p:nvSpPr>
        <p:spPr>
          <a:xfrm>
            <a:off x="666750" y="248128"/>
            <a:ext cx="7589700" cy="32379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82" name="Google Shape;182;p31"/>
          <p:cNvSpPr txBox="1"/>
          <p:nvPr>
            <p:ph idx="1" type="body"/>
          </p:nvPr>
        </p:nvSpPr>
        <p:spPr>
          <a:xfrm>
            <a:off x="666750" y="3624264"/>
            <a:ext cx="6648600" cy="554100"/>
          </a:xfrm>
          <a:prstGeom prst="rect">
            <a:avLst/>
          </a:prstGeom>
          <a:noFill/>
          <a:ln>
            <a:noFill/>
          </a:ln>
        </p:spPr>
        <p:txBody>
          <a:bodyPr anchorCtr="0" anchor="ctr" bIns="91425" lIns="0" spcFirstLastPara="1" rIns="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83" name="Google Shape;183;p31"/>
          <p:cNvSpPr txBox="1"/>
          <p:nvPr>
            <p:ph idx="3" type="body"/>
          </p:nvPr>
        </p:nvSpPr>
        <p:spPr>
          <a:xfrm>
            <a:off x="666750" y="4459128"/>
            <a:ext cx="6648600" cy="215400"/>
          </a:xfrm>
          <a:prstGeom prst="rect">
            <a:avLst/>
          </a:prstGeom>
          <a:noFill/>
          <a:ln>
            <a:noFill/>
          </a:ln>
        </p:spPr>
        <p:txBody>
          <a:bodyPr anchorCtr="0" anchor="ctr" bIns="0" lIns="182875" spcFirstLastPara="1" rIns="182875" wrap="square" tIns="0">
            <a:noAutofit/>
          </a:bodyPr>
          <a:lstStyle>
            <a:lvl1pPr indent="-317500" lvl="0" marL="457200" rtl="0" algn="l">
              <a:spcBef>
                <a:spcPts val="0"/>
              </a:spcBef>
              <a:spcAft>
                <a:spcPts val="0"/>
              </a:spcAft>
              <a:buSzPts val="1400"/>
              <a:buChar char="•"/>
              <a:defRPr sz="1400">
                <a:solidFill>
                  <a:schemeClr val="accent1"/>
                </a:solidFill>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w/ Text">
  <p:cSld name="Main Slide w/ Text">
    <p:spTree>
      <p:nvGrpSpPr>
        <p:cNvPr id="184" name="Shape 184"/>
        <p:cNvGrpSpPr/>
        <p:nvPr/>
      </p:nvGrpSpPr>
      <p:grpSpPr>
        <a:xfrm>
          <a:off x="0" y="0"/>
          <a:ext cx="0" cy="0"/>
          <a:chOff x="0" y="0"/>
          <a:chExt cx="0" cy="0"/>
        </a:xfrm>
      </p:grpSpPr>
      <p:sp>
        <p:nvSpPr>
          <p:cNvPr id="185" name="Google Shape;185;p32"/>
          <p:cNvSpPr txBox="1"/>
          <p:nvPr>
            <p:ph idx="1" type="body"/>
          </p:nvPr>
        </p:nvSpPr>
        <p:spPr>
          <a:xfrm>
            <a:off x="544200" y="953681"/>
            <a:ext cx="8055600" cy="3362700"/>
          </a:xfrm>
          <a:prstGeom prst="rect">
            <a:avLst/>
          </a:prstGeom>
          <a:blipFill rotWithShape="1">
            <a:blip r:embed="rId2">
              <a:alphaModFix/>
            </a:blip>
            <a:stretch>
              <a:fillRect b="0" l="0" r="0" t="0"/>
            </a:stretch>
          </a:blipFill>
          <a:ln>
            <a:noFill/>
          </a:ln>
        </p:spPr>
        <p:txBody>
          <a:bodyPr anchorCtr="0" anchor="t" bIns="91425" lIns="91425" spcFirstLastPara="1" rIns="91425" wrap="square" tIns="91425">
            <a:noAutofit/>
          </a:bodyPr>
          <a:lstStyle>
            <a:lvl1pPr indent="-508000" lvl="0" marL="457200" marR="0" rtl="0" algn="l">
              <a:spcBef>
                <a:spcPts val="1000"/>
              </a:spcBef>
              <a:spcAft>
                <a:spcPts val="0"/>
              </a:spcAft>
              <a:buClr>
                <a:srgbClr val="434343"/>
              </a:buClr>
              <a:buSzPts val="4400"/>
              <a:buFont typeface="Roboto"/>
              <a:buChar char="•"/>
              <a:defRPr b="0" i="0" sz="4400" u="none" cap="none" strike="noStrike">
                <a:solidFill>
                  <a:srgbClr val="434343"/>
                </a:solidFill>
                <a:latin typeface="Roboto"/>
                <a:ea typeface="Roboto"/>
                <a:cs typeface="Roboto"/>
                <a:sym typeface="Roboto"/>
              </a:defRPr>
            </a:lvl1pPr>
            <a:lvl2pPr indent="-381000" lvl="1" marL="914400" marR="0" rtl="0" algn="l">
              <a:spcBef>
                <a:spcPts val="500"/>
              </a:spcBef>
              <a:spcAft>
                <a:spcPts val="0"/>
              </a:spcAft>
              <a:buClr>
                <a:srgbClr val="434343"/>
              </a:buClr>
              <a:buSzPts val="2400"/>
              <a:buFont typeface="Roboto"/>
              <a:buChar char="⎻"/>
              <a:defRPr b="0" i="0" sz="2400" u="none" cap="none" strike="noStrike">
                <a:solidFill>
                  <a:srgbClr val="434343"/>
                </a:solidFill>
                <a:latin typeface="Roboto"/>
                <a:ea typeface="Roboto"/>
                <a:cs typeface="Roboto"/>
                <a:sym typeface="Roboto"/>
              </a:defRPr>
            </a:lvl2pPr>
            <a:lvl3pPr indent="-355600" lvl="2" marL="1371600" marR="0" rtl="0" algn="l">
              <a:spcBef>
                <a:spcPts val="500"/>
              </a:spcBef>
              <a:spcAft>
                <a:spcPts val="0"/>
              </a:spcAft>
              <a:buClr>
                <a:srgbClr val="434343"/>
              </a:buClr>
              <a:buSzPts val="2000"/>
              <a:buFont typeface="Roboto"/>
              <a:buChar char="•"/>
              <a:defRPr b="0" i="0" sz="2400" u="none" cap="none" strike="noStrike">
                <a:solidFill>
                  <a:srgbClr val="434343"/>
                </a:solidFill>
                <a:latin typeface="Roboto"/>
                <a:ea typeface="Roboto"/>
                <a:cs typeface="Roboto"/>
                <a:sym typeface="Roboto"/>
              </a:defRPr>
            </a:lvl3pPr>
            <a:lvl4pPr indent="-342900" lvl="3" marL="18288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4pPr>
            <a:lvl5pPr indent="-342900" lvl="4" marL="2286000" marR="0" rtl="0" algn="l">
              <a:spcBef>
                <a:spcPts val="500"/>
              </a:spcBef>
              <a:spcAft>
                <a:spcPts val="0"/>
              </a:spcAft>
              <a:buClr>
                <a:srgbClr val="434343"/>
              </a:buClr>
              <a:buSzPts val="1800"/>
              <a:buFont typeface="Roboto"/>
              <a:buChar char="•"/>
              <a:defRPr b="0" i="0" sz="2400" u="none" cap="none" strike="noStrike">
                <a:solidFill>
                  <a:srgbClr val="434343"/>
                </a:solidFill>
                <a:latin typeface="Roboto"/>
                <a:ea typeface="Roboto"/>
                <a:cs typeface="Roboto"/>
                <a:sym typeface="Roboto"/>
              </a:defRPr>
            </a:lvl5pPr>
            <a:lvl6pPr indent="-342900" lvl="5" marL="27432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6pPr>
            <a:lvl7pPr indent="-342900" lvl="6" marL="32004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7pPr>
            <a:lvl8pPr indent="-342900" lvl="7" marL="36576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8pPr>
            <a:lvl9pPr indent="-342900" lvl="8" marL="4114800" marR="0" rtl="0" algn="l">
              <a:spcBef>
                <a:spcPts val="500"/>
              </a:spcBef>
              <a:spcAft>
                <a:spcPts val="0"/>
              </a:spcAft>
              <a:buClr>
                <a:srgbClr val="434343"/>
              </a:buClr>
              <a:buSzPts val="1800"/>
              <a:buFont typeface="Roboto"/>
              <a:buChar char="•"/>
              <a:defRPr b="0" i="0" sz="2000" u="none" cap="none" strike="noStrike">
                <a:solidFill>
                  <a:srgbClr val="434343"/>
                </a:solidFill>
                <a:latin typeface="Roboto"/>
                <a:ea typeface="Roboto"/>
                <a:cs typeface="Roboto"/>
                <a:sym typeface="Roboto"/>
              </a:defRPr>
            </a:lvl9pPr>
          </a:lstStyle>
          <a:p/>
        </p:txBody>
      </p:sp>
      <p:sp>
        <p:nvSpPr>
          <p:cNvPr id="186" name="Google Shape;186;p32"/>
          <p:cNvSpPr txBox="1"/>
          <p:nvPr>
            <p:ph type="title"/>
          </p:nvPr>
        </p:nvSpPr>
        <p:spPr>
          <a:xfrm>
            <a:off x="107050" y="50979"/>
            <a:ext cx="8803500" cy="6759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Clr>
                <a:srgbClr val="666666"/>
              </a:buClr>
              <a:buSzPts val="4000"/>
              <a:buFont typeface="Roboto"/>
              <a:buNone/>
              <a:defRPr b="0" i="0" sz="4000" u="none" cap="none" strike="noStrike">
                <a:solidFill>
                  <a:srgbClr val="666666"/>
                </a:solidFill>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p:txBody>
      </p:sp>
      <p:sp>
        <p:nvSpPr>
          <p:cNvPr id="187" name="Google Shape;187;p32"/>
          <p:cNvSpPr txBox="1"/>
          <p:nvPr>
            <p:ph idx="12" type="sldNum"/>
          </p:nvPr>
        </p:nvSpPr>
        <p:spPr>
          <a:xfrm>
            <a:off x="8595309" y="4766895"/>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1pPr>
            <a:lvl2pPr indent="0" lvl="1"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2pPr>
            <a:lvl3pPr indent="0" lvl="2"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3pPr>
            <a:lvl4pPr indent="0" lvl="3"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4pPr>
            <a:lvl5pPr indent="0" lvl="4"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5pPr>
            <a:lvl6pPr indent="0" lvl="5"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6pPr>
            <a:lvl7pPr indent="0" lvl="6"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7pPr>
            <a:lvl8pPr indent="0" lvl="7"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8pPr>
            <a:lvl9pPr indent="0" lvl="8" marL="0" marR="0" rtl="0" algn="r">
              <a:spcBef>
                <a:spcPts val="0"/>
              </a:spcBef>
              <a:spcAft>
                <a:spcPts val="0"/>
              </a:spcAft>
              <a:buClr>
                <a:schemeClr val="lt2"/>
              </a:buClr>
              <a:buSzPts val="1200"/>
              <a:buFont typeface="Open Sans"/>
              <a:buNone/>
              <a:defRPr sz="1200">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ction" showMasterSp="0">
  <p:cSld name="Icon section">
    <p:spTree>
      <p:nvGrpSpPr>
        <p:cNvPr id="188" name="Shape 188"/>
        <p:cNvGrpSpPr/>
        <p:nvPr/>
      </p:nvGrpSpPr>
      <p:grpSpPr>
        <a:xfrm>
          <a:off x="0" y="0"/>
          <a:ext cx="0" cy="0"/>
          <a:chOff x="0" y="0"/>
          <a:chExt cx="0" cy="0"/>
        </a:xfrm>
      </p:grpSpPr>
      <p:sp>
        <p:nvSpPr>
          <p:cNvPr id="189" name="Google Shape;189;p33"/>
          <p:cNvSpPr/>
          <p:nvPr/>
        </p:nvSpPr>
        <p:spPr>
          <a:xfrm>
            <a:off x="-76200" y="-114300"/>
            <a:ext cx="2971800" cy="5372100"/>
          </a:xfrm>
          <a:prstGeom prst="rect">
            <a:avLst/>
          </a:prstGeom>
          <a:solidFill>
            <a:srgbClr val="B2B2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Narrow"/>
              <a:ea typeface="Arial Narrow"/>
              <a:cs typeface="Arial Narrow"/>
              <a:sym typeface="Arial Narrow"/>
            </a:endParaRPr>
          </a:p>
        </p:txBody>
      </p:sp>
      <p:sp>
        <p:nvSpPr>
          <p:cNvPr id="190" name="Google Shape;190;p33"/>
          <p:cNvSpPr txBox="1"/>
          <p:nvPr>
            <p:ph type="title"/>
          </p:nvPr>
        </p:nvSpPr>
        <p:spPr>
          <a:xfrm>
            <a:off x="2971799" y="590550"/>
            <a:ext cx="5181600" cy="584700"/>
          </a:xfrm>
          <a:prstGeom prst="rect">
            <a:avLst/>
          </a:prstGeom>
          <a:noFill/>
          <a:ln>
            <a:noFill/>
          </a:ln>
        </p:spPr>
        <p:txBody>
          <a:bodyPr anchorCtr="0" anchor="b" bIns="0" lIns="365750" spcFirstLastPara="1" rIns="91425" wrap="square" tIns="91425">
            <a:noAutofit/>
          </a:bodyPr>
          <a:lstStyle>
            <a:lvl1pPr lvl="0" rtl="0" algn="l">
              <a:spcBef>
                <a:spcPts val="0"/>
              </a:spcBef>
              <a:spcAft>
                <a:spcPts val="0"/>
              </a:spcAft>
              <a:buClr>
                <a:schemeClr val="dk1"/>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1" name="Google Shape;191;p3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33"/>
          <p:cNvSpPr/>
          <p:nvPr>
            <p:ph idx="2" type="pic"/>
          </p:nvPr>
        </p:nvSpPr>
        <p:spPr>
          <a:xfrm>
            <a:off x="666749" y="1428750"/>
            <a:ext cx="2152500" cy="20574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195" name="Google Shape;195;p33"/>
          <p:cNvSpPr txBox="1"/>
          <p:nvPr>
            <p:ph idx="1" type="body"/>
          </p:nvPr>
        </p:nvSpPr>
        <p:spPr>
          <a:xfrm>
            <a:off x="2971800" y="2262113"/>
            <a:ext cx="5181600" cy="1000200"/>
          </a:xfrm>
          <a:prstGeom prst="rect">
            <a:avLst/>
          </a:prstGeom>
          <a:blipFill rotWithShape="1">
            <a:blip r:embed="rId2">
              <a:alphaModFix/>
            </a:blip>
            <a:stretch>
              <a:fillRect b="0" l="0" r="0" t="0"/>
            </a:stretch>
          </a:blipFill>
          <a:ln>
            <a:noFill/>
          </a:ln>
        </p:spPr>
        <p:txBody>
          <a:bodyPr anchorCtr="0" anchor="ctr" bIns="91425" lIns="365750" spcFirstLastPara="1" rIns="365750" wrap="square" tIns="91425">
            <a:noAutofit/>
          </a:bodyPr>
          <a:lstStyle>
            <a:lvl1pPr indent="-342900" lvl="0" marL="457200" rtl="0" algn="l">
              <a:spcBef>
                <a:spcPts val="0"/>
              </a:spcBef>
              <a:spcAft>
                <a:spcPts val="0"/>
              </a:spcAft>
              <a:buSzPts val="1800"/>
              <a:buChar char="•"/>
              <a:defRPr/>
            </a:lvl1pPr>
            <a:lvl2pPr indent="-337185" lvl="1" marL="914400" rtl="0" algn="l">
              <a:spcBef>
                <a:spcPts val="600"/>
              </a:spcBef>
              <a:spcAft>
                <a:spcPts val="0"/>
              </a:spcAft>
              <a:buSzPts val="1710"/>
              <a:buChar char="•"/>
              <a:defRPr/>
            </a:lvl2pPr>
            <a:lvl3pPr indent="-331469" lvl="2" marL="1371600" rtl="0" algn="l">
              <a:spcBef>
                <a:spcPts val="600"/>
              </a:spcBef>
              <a:spcAft>
                <a:spcPts val="0"/>
              </a:spcAft>
              <a:buSzPts val="1620"/>
              <a:buChar char="•"/>
              <a:defRPr/>
            </a:lvl3pPr>
            <a:lvl4pPr indent="-325755" lvl="3" marL="1828800" rtl="0" algn="l">
              <a:spcBef>
                <a:spcPts val="600"/>
              </a:spcBef>
              <a:spcAft>
                <a:spcPts val="0"/>
              </a:spcAft>
              <a:buSzPts val="1530"/>
              <a:buChar char="•"/>
              <a:defRPr/>
            </a:lvl4pPr>
            <a:lvl5pPr indent="-320039" lvl="4" marL="2286000" rtl="0" algn="l">
              <a:spcBef>
                <a:spcPts val="600"/>
              </a:spcBef>
              <a:spcAft>
                <a:spcPts val="0"/>
              </a:spcAft>
              <a:buSzPts val="1440"/>
              <a:buChar char="•"/>
              <a:defRPr/>
            </a:lvl5pPr>
            <a:lvl6pPr indent="-342900" lvl="5" marL="2743200" rtl="0" algn="l">
              <a:spcBef>
                <a:spcPts val="6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6" name="Google Shape;196;p33"/>
          <p:cNvSpPr txBox="1"/>
          <p:nvPr/>
        </p:nvSpPr>
        <p:spPr>
          <a:xfrm>
            <a:off x="210364" y="4886295"/>
            <a:ext cx="4361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197" name="Google Shape;197;p33"/>
          <p:cNvPicPr preferRelativeResize="0"/>
          <p:nvPr/>
        </p:nvPicPr>
        <p:blipFill rotWithShape="1">
          <a:blip r:embed="rId3">
            <a:alphaModFix/>
          </a:blip>
          <a:srcRect b="0" l="0" r="0" t="0"/>
          <a:stretch/>
        </p:blipFill>
        <p:spPr>
          <a:xfrm>
            <a:off x="7369707" y="4095750"/>
            <a:ext cx="1545693" cy="914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2" name="Shape 202"/>
        <p:cNvGrpSpPr/>
        <p:nvPr/>
      </p:nvGrpSpPr>
      <p:grpSpPr>
        <a:xfrm>
          <a:off x="0" y="0"/>
          <a:ext cx="0" cy="0"/>
          <a:chOff x="0" y="0"/>
          <a:chExt cx="0" cy="0"/>
        </a:xfrm>
      </p:grpSpPr>
      <p:sp>
        <p:nvSpPr>
          <p:cNvPr id="203" name="Google Shape;203;p3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4" name="Google Shape;204;p3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5" name="Google Shape;20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6" name="Shape 206"/>
        <p:cNvGrpSpPr/>
        <p:nvPr/>
      </p:nvGrpSpPr>
      <p:grpSpPr>
        <a:xfrm>
          <a:off x="0" y="0"/>
          <a:ext cx="0" cy="0"/>
          <a:chOff x="0" y="0"/>
          <a:chExt cx="0" cy="0"/>
        </a:xfrm>
      </p:grpSpPr>
      <p:sp>
        <p:nvSpPr>
          <p:cNvPr id="207" name="Google Shape;207;p3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8" name="Google Shape;20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9" name="Shape 209"/>
        <p:cNvGrpSpPr/>
        <p:nvPr/>
      </p:nvGrpSpPr>
      <p:grpSpPr>
        <a:xfrm>
          <a:off x="0" y="0"/>
          <a:ext cx="0" cy="0"/>
          <a:chOff x="0" y="0"/>
          <a:chExt cx="0" cy="0"/>
        </a:xfrm>
      </p:grpSpPr>
      <p:sp>
        <p:nvSpPr>
          <p:cNvPr id="210" name="Google Shape;210;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1" name="Google Shape;211;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2" name="Google Shape;21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5" name="Google Shape;215;p3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16" name="Google Shape;216;p3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17" name="Google Shape;217;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1" name="Shape 221"/>
        <p:cNvGrpSpPr/>
        <p:nvPr/>
      </p:nvGrpSpPr>
      <p:grpSpPr>
        <a:xfrm>
          <a:off x="0" y="0"/>
          <a:ext cx="0" cy="0"/>
          <a:chOff x="0" y="0"/>
          <a:chExt cx="0" cy="0"/>
        </a:xfrm>
      </p:grpSpPr>
      <p:sp>
        <p:nvSpPr>
          <p:cNvPr id="222" name="Google Shape;222;p4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3" name="Google Shape;223;p4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24" name="Google Shape;22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5" name="Shape 225"/>
        <p:cNvGrpSpPr/>
        <p:nvPr/>
      </p:nvGrpSpPr>
      <p:grpSpPr>
        <a:xfrm>
          <a:off x="0" y="0"/>
          <a:ext cx="0" cy="0"/>
          <a:chOff x="0" y="0"/>
          <a:chExt cx="0" cy="0"/>
        </a:xfrm>
      </p:grpSpPr>
      <p:sp>
        <p:nvSpPr>
          <p:cNvPr id="226" name="Google Shape;226;p4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7" name="Google Shape;22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5" name="Google Shape;35;p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6" name="Google Shape;36;p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 name="Google Shape;37;p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8" name="Shape 228"/>
        <p:cNvGrpSpPr/>
        <p:nvPr/>
      </p:nvGrpSpPr>
      <p:grpSpPr>
        <a:xfrm>
          <a:off x="0" y="0"/>
          <a:ext cx="0" cy="0"/>
          <a:chOff x="0" y="0"/>
          <a:chExt cx="0" cy="0"/>
        </a:xfrm>
      </p:grpSpPr>
      <p:sp>
        <p:nvSpPr>
          <p:cNvPr id="229" name="Google Shape;229;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1" name="Google Shape;231;p4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2" name="Google Shape;232;p4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3" name="Google Shape;233;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4" name="Shape 234"/>
        <p:cNvGrpSpPr/>
        <p:nvPr/>
      </p:nvGrpSpPr>
      <p:grpSpPr>
        <a:xfrm>
          <a:off x="0" y="0"/>
          <a:ext cx="0" cy="0"/>
          <a:chOff x="0" y="0"/>
          <a:chExt cx="0" cy="0"/>
        </a:xfrm>
      </p:grpSpPr>
      <p:sp>
        <p:nvSpPr>
          <p:cNvPr id="235" name="Google Shape;235;p4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36" name="Google Shape;236;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7" name="Shape 237"/>
        <p:cNvGrpSpPr/>
        <p:nvPr/>
      </p:nvGrpSpPr>
      <p:grpSpPr>
        <a:xfrm>
          <a:off x="0" y="0"/>
          <a:ext cx="0" cy="0"/>
          <a:chOff x="0" y="0"/>
          <a:chExt cx="0" cy="0"/>
        </a:xfrm>
      </p:grpSpPr>
      <p:sp>
        <p:nvSpPr>
          <p:cNvPr id="238" name="Google Shape;238;p4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9" name="Google Shape;239;p4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40" name="Google Shape;240;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1" name="Shape 241"/>
        <p:cNvGrpSpPr/>
        <p:nvPr/>
      </p:nvGrpSpPr>
      <p:grpSpPr>
        <a:xfrm>
          <a:off x="0" y="0"/>
          <a:ext cx="0" cy="0"/>
          <a:chOff x="0" y="0"/>
          <a:chExt cx="0" cy="0"/>
        </a:xfrm>
      </p:grpSpPr>
      <p:sp>
        <p:nvSpPr>
          <p:cNvPr id="242" name="Google Shape;242;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50" name="Shape 250"/>
        <p:cNvGrpSpPr/>
        <p:nvPr/>
      </p:nvGrpSpPr>
      <p:grpSpPr>
        <a:xfrm>
          <a:off x="0" y="0"/>
          <a:ext cx="0" cy="0"/>
          <a:chOff x="0" y="0"/>
          <a:chExt cx="0" cy="0"/>
        </a:xfrm>
      </p:grpSpPr>
      <p:pic>
        <p:nvPicPr>
          <p:cNvPr id="251" name="Google Shape;251;p4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52" name="Google Shape;25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3" name="Google Shape;25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5" name="Google Shape;255;p47"/>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6" name="Google Shape;256;p47"/>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57" name="Shape 257"/>
        <p:cNvGrpSpPr/>
        <p:nvPr/>
      </p:nvGrpSpPr>
      <p:grpSpPr>
        <a:xfrm>
          <a:off x="0" y="0"/>
          <a:ext cx="0" cy="0"/>
          <a:chOff x="0" y="0"/>
          <a:chExt cx="0" cy="0"/>
        </a:xfrm>
      </p:grpSpPr>
      <p:pic>
        <p:nvPicPr>
          <p:cNvPr id="258" name="Google Shape;258;p48"/>
          <p:cNvPicPr preferRelativeResize="0"/>
          <p:nvPr/>
        </p:nvPicPr>
        <p:blipFill rotWithShape="1">
          <a:blip r:embed="rId2">
            <a:alphaModFix/>
          </a:blip>
          <a:srcRect b="0" l="0" r="0" t="0"/>
          <a:stretch/>
        </p:blipFill>
        <p:spPr>
          <a:xfrm>
            <a:off x="889" y="499"/>
            <a:ext cx="9142220" cy="5142499"/>
          </a:xfrm>
          <a:prstGeom prst="rect">
            <a:avLst/>
          </a:prstGeom>
          <a:noFill/>
          <a:ln>
            <a:noFill/>
          </a:ln>
        </p:spPr>
      </p:pic>
      <p:sp>
        <p:nvSpPr>
          <p:cNvPr id="259" name="Google Shape;259;p48"/>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dk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60" name="Google Shape;260;p48"/>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1" name="Google Shape;261;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2" name="Google Shape;262;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3" name="Google Shape;263;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4" name="Shape 264"/>
        <p:cNvGrpSpPr/>
        <p:nvPr/>
      </p:nvGrpSpPr>
      <p:grpSpPr>
        <a:xfrm>
          <a:off x="0" y="0"/>
          <a:ext cx="0" cy="0"/>
          <a:chOff x="0" y="0"/>
          <a:chExt cx="0" cy="0"/>
        </a:xfrm>
      </p:grpSpPr>
      <p:pic>
        <p:nvPicPr>
          <p:cNvPr id="265" name="Google Shape;265;p49"/>
          <p:cNvPicPr preferRelativeResize="0"/>
          <p:nvPr/>
        </p:nvPicPr>
        <p:blipFill rotWithShape="1">
          <a:blip r:embed="rId2">
            <a:alphaModFix/>
          </a:blip>
          <a:srcRect b="0" l="0" r="0" t="0"/>
          <a:stretch/>
        </p:blipFill>
        <p:spPr>
          <a:xfrm>
            <a:off x="891" y="501"/>
            <a:ext cx="9142220" cy="5142499"/>
          </a:xfrm>
          <a:prstGeom prst="rect">
            <a:avLst/>
          </a:prstGeom>
          <a:noFill/>
          <a:ln>
            <a:noFill/>
          </a:ln>
        </p:spPr>
      </p:pic>
      <p:sp>
        <p:nvSpPr>
          <p:cNvPr id="266" name="Google Shape;266;p49"/>
          <p:cNvSpPr txBox="1"/>
          <p:nvPr>
            <p:ph type="title"/>
          </p:nvPr>
        </p:nvSpPr>
        <p:spPr>
          <a:xfrm>
            <a:off x="1420092" y="317500"/>
            <a:ext cx="6255300" cy="2034900"/>
          </a:xfrm>
          <a:prstGeom prst="rect">
            <a:avLst/>
          </a:prstGeom>
          <a:noFill/>
          <a:ln>
            <a:noFill/>
          </a:ln>
        </p:spPr>
        <p:txBody>
          <a:bodyPr anchorCtr="0" anchor="b" bIns="34275" lIns="68575" spcFirstLastPara="1" rIns="342900" wrap="square" tIns="34275">
            <a:noAutofit/>
          </a:bodyPr>
          <a:lstStyle>
            <a:lvl1pPr lvl="0" rtl="0" algn="l">
              <a:lnSpc>
                <a:spcPct val="90000"/>
              </a:lnSpc>
              <a:spcBef>
                <a:spcPts val="0"/>
              </a:spcBef>
              <a:spcAft>
                <a:spcPts val="0"/>
              </a:spcAft>
              <a:buClr>
                <a:schemeClr val="dk1"/>
              </a:buClr>
              <a:buSzPts val="4500"/>
              <a:buFont typeface="Open Sans SemiBold"/>
              <a:buNone/>
              <a:defRPr sz="45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7" name="Google Shape;267;p49"/>
          <p:cNvSpPr txBox="1"/>
          <p:nvPr>
            <p:ph idx="1" type="body"/>
          </p:nvPr>
        </p:nvSpPr>
        <p:spPr>
          <a:xfrm>
            <a:off x="1420092" y="2434701"/>
            <a:ext cx="6255300" cy="1125000"/>
          </a:xfrm>
          <a:prstGeom prst="rect">
            <a:avLst/>
          </a:prstGeom>
          <a:noFill/>
          <a:ln>
            <a:noFill/>
          </a:ln>
        </p:spPr>
        <p:txBody>
          <a:bodyPr anchorCtr="0" anchor="t" bIns="137150" lIns="68575" spcFirstLastPara="1" rIns="342900" wrap="square" tIns="137150">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268" name="Google Shape;268;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9" name="Google Shape;269;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0" name="Google Shape;270;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1" name="Shape 271"/>
        <p:cNvGrpSpPr/>
        <p:nvPr/>
      </p:nvGrpSpPr>
      <p:grpSpPr>
        <a:xfrm>
          <a:off x="0" y="0"/>
          <a:ext cx="0" cy="0"/>
          <a:chOff x="0" y="0"/>
          <a:chExt cx="0" cy="0"/>
        </a:xfrm>
      </p:grpSpPr>
      <p:sp>
        <p:nvSpPr>
          <p:cNvPr id="272" name="Google Shape;272;p5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5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4" name="Google Shape;274;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278" name="Shape 278"/>
        <p:cNvGrpSpPr/>
        <p:nvPr/>
      </p:nvGrpSpPr>
      <p:grpSpPr>
        <a:xfrm>
          <a:off x="0" y="0"/>
          <a:ext cx="0" cy="0"/>
          <a:chOff x="0" y="0"/>
          <a:chExt cx="0" cy="0"/>
        </a:xfrm>
      </p:grpSpPr>
      <p:pic>
        <p:nvPicPr>
          <p:cNvPr id="279" name="Google Shape;279;p51"/>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80" name="Google Shape;280;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1" name="Google Shape;281;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2" name="Google Shape;282;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83" name="Google Shape;283;p51"/>
          <p:cNvSpPr txBox="1"/>
          <p:nvPr>
            <p:ph idx="1" type="body"/>
          </p:nvPr>
        </p:nvSpPr>
        <p:spPr>
          <a:xfrm>
            <a:off x="628650" y="1094185"/>
            <a:ext cx="77949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4" name="Google Shape;284;p51"/>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85" name="Shape 285"/>
        <p:cNvGrpSpPr/>
        <p:nvPr/>
      </p:nvGrpSpPr>
      <p:grpSpPr>
        <a:xfrm>
          <a:off x="0" y="0"/>
          <a:ext cx="0" cy="0"/>
          <a:chOff x="0" y="0"/>
          <a:chExt cx="0" cy="0"/>
        </a:xfrm>
      </p:grpSpPr>
      <p:pic>
        <p:nvPicPr>
          <p:cNvPr id="286" name="Google Shape;286;p5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87" name="Google Shape;287;p52"/>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52"/>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89" name="Google Shape;289;p52"/>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0" name="Google Shape;290;p52"/>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91" name="Google Shape;291;p52"/>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2" name="Google Shape;292;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3" name="Google Shape;293;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4" name="Google Shape;294;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2" name="Google Shape;42;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 name="Google Shape;44;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6"/>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 name="Google Shape;46;p6"/>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295" name="Shape 295"/>
        <p:cNvGrpSpPr/>
        <p:nvPr/>
      </p:nvGrpSpPr>
      <p:grpSpPr>
        <a:xfrm>
          <a:off x="0" y="0"/>
          <a:ext cx="0" cy="0"/>
          <a:chOff x="0" y="0"/>
          <a:chExt cx="0" cy="0"/>
        </a:xfrm>
      </p:grpSpPr>
      <p:pic>
        <p:nvPicPr>
          <p:cNvPr id="296" name="Google Shape;296;p53"/>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297" name="Google Shape;297;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8" name="Google Shape;298;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9" name="Google Shape;299;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0" name="Google Shape;300;p53"/>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01" name="Google Shape;301;p53"/>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302" name="Shape 302"/>
        <p:cNvGrpSpPr/>
        <p:nvPr/>
      </p:nvGrpSpPr>
      <p:grpSpPr>
        <a:xfrm>
          <a:off x="0" y="0"/>
          <a:ext cx="0" cy="0"/>
          <a:chOff x="0" y="0"/>
          <a:chExt cx="0" cy="0"/>
        </a:xfrm>
      </p:grpSpPr>
      <p:pic>
        <p:nvPicPr>
          <p:cNvPr id="303" name="Google Shape;303;p5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304" name="Google Shape;304;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5" name="Google Shape;305;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6" name="Google Shape;306;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07" name="Google Shape;307;p54"/>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308" name="Shape 308"/>
        <p:cNvGrpSpPr/>
        <p:nvPr/>
      </p:nvGrpSpPr>
      <p:grpSpPr>
        <a:xfrm>
          <a:off x="0" y="0"/>
          <a:ext cx="0" cy="0"/>
          <a:chOff x="0" y="0"/>
          <a:chExt cx="0" cy="0"/>
        </a:xfrm>
      </p:grpSpPr>
      <p:pic>
        <p:nvPicPr>
          <p:cNvPr id="309" name="Google Shape;309;p55"/>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310" name="Google Shape;310;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2" name="Google Shape;312;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13" name="Google Shape;313;p5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314" name="Shape 314"/>
        <p:cNvGrpSpPr/>
        <p:nvPr/>
      </p:nvGrpSpPr>
      <p:grpSpPr>
        <a:xfrm>
          <a:off x="0" y="0"/>
          <a:ext cx="0" cy="0"/>
          <a:chOff x="0" y="0"/>
          <a:chExt cx="0" cy="0"/>
        </a:xfrm>
      </p:grpSpPr>
      <p:sp>
        <p:nvSpPr>
          <p:cNvPr id="315" name="Google Shape;315;p56"/>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316" name="Google Shape;316;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7" name="Google Shape;317;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8" name="Google Shape;318;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9" name="Shape 319"/>
        <p:cNvGrpSpPr/>
        <p:nvPr/>
      </p:nvGrpSpPr>
      <p:grpSpPr>
        <a:xfrm>
          <a:off x="0" y="0"/>
          <a:ext cx="0" cy="0"/>
          <a:chOff x="0" y="0"/>
          <a:chExt cx="0" cy="0"/>
        </a:xfrm>
      </p:grpSpPr>
      <p:sp>
        <p:nvSpPr>
          <p:cNvPr id="320" name="Google Shape;320;p57"/>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1" name="Google Shape;321;p57"/>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22" name="Google Shape;322;p57"/>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23" name="Google Shape;323;p5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4" name="Google Shape;324;p5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5" name="Google Shape;325;p5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326" name="Shape 326"/>
        <p:cNvGrpSpPr/>
        <p:nvPr/>
      </p:nvGrpSpPr>
      <p:grpSpPr>
        <a:xfrm>
          <a:off x="0" y="0"/>
          <a:ext cx="0" cy="0"/>
          <a:chOff x="0" y="0"/>
          <a:chExt cx="0" cy="0"/>
        </a:xfrm>
      </p:grpSpPr>
      <p:pic>
        <p:nvPicPr>
          <p:cNvPr id="327" name="Google Shape;327;p5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28" name="Google Shape;328;p5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9" name="Google Shape;329;p5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0" name="Google Shape;330;p5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1" name="Google Shape;331;p58"/>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2" name="Google Shape;332;p58"/>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33" name="Google Shape;333;p58"/>
          <p:cNvSpPr txBox="1"/>
          <p:nvPr/>
        </p:nvSpPr>
        <p:spPr>
          <a:xfrm>
            <a:off x="933667" y="4246418"/>
            <a:ext cx="7264800" cy="381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4" name="Shape 334"/>
        <p:cNvGrpSpPr/>
        <p:nvPr/>
      </p:nvGrpSpPr>
      <p:grpSpPr>
        <a:xfrm>
          <a:off x="0" y="0"/>
          <a:ext cx="0" cy="0"/>
          <a:chOff x="0" y="0"/>
          <a:chExt cx="0" cy="0"/>
        </a:xfrm>
      </p:grpSpPr>
      <p:sp>
        <p:nvSpPr>
          <p:cNvPr id="335" name="Google Shape;335;p59"/>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6" name="Google Shape;336;p5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7" name="Google Shape;337;p5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8" name="Google Shape;338;p5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9" name="Google Shape;339;p5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0" name="Shape 340"/>
        <p:cNvGrpSpPr/>
        <p:nvPr/>
      </p:nvGrpSpPr>
      <p:grpSpPr>
        <a:xfrm>
          <a:off x="0" y="0"/>
          <a:ext cx="0" cy="0"/>
          <a:chOff x="0" y="0"/>
          <a:chExt cx="0" cy="0"/>
        </a:xfrm>
      </p:grpSpPr>
      <p:sp>
        <p:nvSpPr>
          <p:cNvPr id="341" name="Google Shape;341;p60"/>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Open Sans Semi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2" name="Google Shape;342;p60"/>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Open Sans Light"/>
                <a:ea typeface="Open Sans Light"/>
                <a:cs typeface="Open Sans Light"/>
                <a:sym typeface="Open Sans Light"/>
              </a:defRPr>
            </a:lvl9pPr>
          </a:lstStyle>
          <a:p/>
        </p:txBody>
      </p:sp>
      <p:sp>
        <p:nvSpPr>
          <p:cNvPr id="343" name="Google Shape;343;p60"/>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44" name="Google Shape;344;p6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5" name="Google Shape;345;p6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6" name="Google Shape;346;p6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347" name="Shape 347"/>
        <p:cNvGrpSpPr/>
        <p:nvPr/>
      </p:nvGrpSpPr>
      <p:grpSpPr>
        <a:xfrm>
          <a:off x="0" y="0"/>
          <a:ext cx="0" cy="0"/>
          <a:chOff x="0" y="0"/>
          <a:chExt cx="0" cy="0"/>
        </a:xfrm>
      </p:grpSpPr>
      <p:pic>
        <p:nvPicPr>
          <p:cNvPr id="348" name="Google Shape;348;p61"/>
          <p:cNvPicPr preferRelativeResize="0"/>
          <p:nvPr/>
        </p:nvPicPr>
        <p:blipFill rotWithShape="1">
          <a:blip r:embed="rId2">
            <a:alphaModFix/>
          </a:blip>
          <a:srcRect b="0" l="0" r="0" t="0"/>
          <a:stretch/>
        </p:blipFill>
        <p:spPr>
          <a:xfrm>
            <a:off x="240586" y="240030"/>
            <a:ext cx="2853225" cy="4663441"/>
          </a:xfrm>
          <a:prstGeom prst="rect">
            <a:avLst/>
          </a:prstGeom>
          <a:noFill/>
          <a:ln>
            <a:noFill/>
          </a:ln>
        </p:spPr>
      </p:pic>
      <p:sp>
        <p:nvSpPr>
          <p:cNvPr id="349" name="Google Shape;349;p6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0" name="Google Shape;350;p61"/>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1" name="Google Shape;351;p61"/>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61"/>
          <p:cNvSpPr txBox="1"/>
          <p:nvPr/>
        </p:nvSpPr>
        <p:spPr>
          <a:xfrm>
            <a:off x="8244293" y="4857761"/>
            <a:ext cx="747300" cy="200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 sz="700">
                <a:solidFill>
                  <a:srgbClr val="BFBFBF"/>
                </a:solidFill>
                <a:latin typeface="Arial Narrow"/>
                <a:ea typeface="Arial Narrow"/>
                <a:cs typeface="Arial Narrow"/>
                <a:sym typeface="Arial Narrow"/>
              </a:rPr>
              <a:t>www.ksde.org</a:t>
            </a:r>
            <a:endParaRPr i="1" sz="700">
              <a:solidFill>
                <a:srgbClr val="BFBFBF"/>
              </a:solidFill>
              <a:latin typeface="Arial Narrow"/>
              <a:ea typeface="Arial Narrow"/>
              <a:cs typeface="Arial Narrow"/>
              <a:sym typeface="Arial Narrow"/>
            </a:endParaRPr>
          </a:p>
        </p:txBody>
      </p:sp>
      <p:sp>
        <p:nvSpPr>
          <p:cNvPr id="353" name="Google Shape;353;p61"/>
          <p:cNvSpPr txBox="1"/>
          <p:nvPr>
            <p:ph idx="1" type="subTitle"/>
          </p:nvPr>
        </p:nvSpPr>
        <p:spPr>
          <a:xfrm>
            <a:off x="2819400" y="3257550"/>
            <a:ext cx="6172200" cy="9906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2400"/>
              <a:buNone/>
              <a:defRPr sz="2400">
                <a:solidFill>
                  <a:schemeClr val="accent2"/>
                </a:solidFill>
                <a:latin typeface="Arial Narrow"/>
                <a:ea typeface="Arial Narrow"/>
                <a:cs typeface="Arial Narrow"/>
                <a:sym typeface="Arial Narrow"/>
              </a:defRPr>
            </a:lvl1pPr>
            <a:lvl2pPr lvl="1" rtl="0" algn="ctr">
              <a:spcBef>
                <a:spcPts val="600"/>
              </a:spcBef>
              <a:spcAft>
                <a:spcPts val="0"/>
              </a:spcAft>
              <a:buSzPts val="2280"/>
              <a:buNone/>
              <a:defRPr>
                <a:solidFill>
                  <a:srgbClr val="898B94"/>
                </a:solidFill>
              </a:defRPr>
            </a:lvl2pPr>
            <a:lvl3pPr lvl="2" rtl="0" algn="ctr">
              <a:spcBef>
                <a:spcPts val="600"/>
              </a:spcBef>
              <a:spcAft>
                <a:spcPts val="0"/>
              </a:spcAft>
              <a:buSzPts val="2160"/>
              <a:buNone/>
              <a:defRPr>
                <a:solidFill>
                  <a:srgbClr val="898B94"/>
                </a:solidFill>
              </a:defRPr>
            </a:lvl3pPr>
            <a:lvl4pPr lvl="3" rtl="0" algn="ctr">
              <a:spcBef>
                <a:spcPts val="600"/>
              </a:spcBef>
              <a:spcAft>
                <a:spcPts val="0"/>
              </a:spcAft>
              <a:buSzPts val="2040"/>
              <a:buNone/>
              <a:defRPr>
                <a:solidFill>
                  <a:srgbClr val="898B94"/>
                </a:solidFill>
              </a:defRPr>
            </a:lvl4pPr>
            <a:lvl5pPr lvl="4" rtl="0" algn="ctr">
              <a:spcBef>
                <a:spcPts val="600"/>
              </a:spcBef>
              <a:spcAft>
                <a:spcPts val="0"/>
              </a:spcAft>
              <a:buSzPts val="1920"/>
              <a:buNone/>
              <a:defRPr>
                <a:solidFill>
                  <a:srgbClr val="898B94"/>
                </a:solidFill>
              </a:defRPr>
            </a:lvl5pPr>
            <a:lvl6pPr lvl="5" rtl="0" algn="ctr">
              <a:spcBef>
                <a:spcPts val="600"/>
              </a:spcBef>
              <a:spcAft>
                <a:spcPts val="0"/>
              </a:spcAft>
              <a:buClr>
                <a:srgbClr val="898B94"/>
              </a:buClr>
              <a:buSzPts val="2000"/>
              <a:buNone/>
              <a:defRPr>
                <a:solidFill>
                  <a:srgbClr val="898B94"/>
                </a:solidFill>
              </a:defRPr>
            </a:lvl6pPr>
            <a:lvl7pPr lvl="6" rtl="0" algn="ctr">
              <a:spcBef>
                <a:spcPts val="400"/>
              </a:spcBef>
              <a:spcAft>
                <a:spcPts val="0"/>
              </a:spcAft>
              <a:buClr>
                <a:srgbClr val="898B94"/>
              </a:buClr>
              <a:buSzPts val="2000"/>
              <a:buNone/>
              <a:defRPr>
                <a:solidFill>
                  <a:srgbClr val="898B94"/>
                </a:solidFill>
              </a:defRPr>
            </a:lvl7pPr>
            <a:lvl8pPr lvl="7" rtl="0" algn="ctr">
              <a:spcBef>
                <a:spcPts val="400"/>
              </a:spcBef>
              <a:spcAft>
                <a:spcPts val="0"/>
              </a:spcAft>
              <a:buClr>
                <a:srgbClr val="898B94"/>
              </a:buClr>
              <a:buSzPts val="2000"/>
              <a:buNone/>
              <a:defRPr>
                <a:solidFill>
                  <a:srgbClr val="898B94"/>
                </a:solidFill>
              </a:defRPr>
            </a:lvl8pPr>
            <a:lvl9pPr lvl="8" rtl="0" algn="ctr">
              <a:spcBef>
                <a:spcPts val="400"/>
              </a:spcBef>
              <a:spcAft>
                <a:spcPts val="0"/>
              </a:spcAft>
              <a:buClr>
                <a:srgbClr val="898B94"/>
              </a:buClr>
              <a:buSzPts val="2000"/>
              <a:buNone/>
              <a:defRPr>
                <a:solidFill>
                  <a:srgbClr val="898B94"/>
                </a:solidFill>
              </a:defRPr>
            </a:lvl9pPr>
          </a:lstStyle>
          <a:p/>
        </p:txBody>
      </p:sp>
      <p:pic>
        <p:nvPicPr>
          <p:cNvPr id="354" name="Google Shape;354;p61"/>
          <p:cNvPicPr preferRelativeResize="0"/>
          <p:nvPr/>
        </p:nvPicPr>
        <p:blipFill rotWithShape="1">
          <a:blip r:embed="rId3">
            <a:alphaModFix/>
          </a:blip>
          <a:srcRect b="0" l="0" r="0" t="0"/>
          <a:stretch/>
        </p:blipFill>
        <p:spPr>
          <a:xfrm>
            <a:off x="6324600" y="986790"/>
            <a:ext cx="2380253" cy="365760"/>
          </a:xfrm>
          <a:prstGeom prst="rect">
            <a:avLst/>
          </a:prstGeom>
          <a:noFill/>
          <a:ln>
            <a:noFill/>
          </a:ln>
        </p:spPr>
      </p:pic>
      <p:sp>
        <p:nvSpPr>
          <p:cNvPr id="355" name="Google Shape;355;p61"/>
          <p:cNvSpPr txBox="1"/>
          <p:nvPr>
            <p:ph type="ctrTitle"/>
          </p:nvPr>
        </p:nvSpPr>
        <p:spPr>
          <a:xfrm>
            <a:off x="2819400" y="1305640"/>
            <a:ext cx="6172200" cy="1846800"/>
          </a:xfrm>
          <a:prstGeom prst="rect">
            <a:avLst/>
          </a:prstGeom>
          <a:noFill/>
          <a:ln>
            <a:noFill/>
          </a:ln>
        </p:spPr>
        <p:txBody>
          <a:bodyPr anchorCtr="0" anchor="ctr" bIns="182875" lIns="274300" spcFirstLastPara="1" rIns="274300" wrap="square" tIns="182875">
            <a:noAutofit/>
          </a:bodyPr>
          <a:lstStyle>
            <a:lvl1pPr lvl="0" rtl="0" algn="r">
              <a:spcBef>
                <a:spcPts val="0"/>
              </a:spcBef>
              <a:spcAft>
                <a:spcPts val="0"/>
              </a:spcAft>
              <a:buClr>
                <a:schemeClr val="dk1"/>
              </a:buClr>
              <a:buSzPts val="4800"/>
              <a:buFont typeface="Arial Narrow"/>
              <a:buNone/>
              <a:defRPr b="0" sz="4800" cap="none">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6" name="Google Shape;356;p61"/>
          <p:cNvSpPr txBox="1"/>
          <p:nvPr/>
        </p:nvSpPr>
        <p:spPr>
          <a:xfrm>
            <a:off x="2798618" y="4248150"/>
            <a:ext cx="5906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accent2"/>
                </a:solidFill>
                <a:latin typeface="Arial Narrow"/>
                <a:ea typeface="Arial Narrow"/>
                <a:cs typeface="Arial Narrow"/>
                <a:sym typeface="Arial Narrow"/>
              </a:rPr>
              <a:t>Kansas leads the world in the success of each student.</a:t>
            </a:r>
            <a:endParaRPr sz="1600">
              <a:solidFill>
                <a:schemeClr val="accent2"/>
              </a:solidFill>
              <a:latin typeface="Arial Narrow"/>
              <a:ea typeface="Arial Narrow"/>
              <a:cs typeface="Arial Narrow"/>
              <a:sym typeface="Arial Narrow"/>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357" name="Shape 357"/>
        <p:cNvGrpSpPr/>
        <p:nvPr/>
      </p:nvGrpSpPr>
      <p:grpSpPr>
        <a:xfrm>
          <a:off x="0" y="0"/>
          <a:ext cx="0" cy="0"/>
          <a:chOff x="0" y="0"/>
          <a:chExt cx="0" cy="0"/>
        </a:xfrm>
      </p:grpSpPr>
      <p:sp>
        <p:nvSpPr>
          <p:cNvPr id="358" name="Google Shape;358;p62"/>
          <p:cNvSpPr txBox="1"/>
          <p:nvPr>
            <p:ph type="title"/>
          </p:nvPr>
        </p:nvSpPr>
        <p:spPr>
          <a:xfrm>
            <a:off x="666749" y="285750"/>
            <a:ext cx="75894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9" name="Google Shape;359;p6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0" name="Google Shape;360;p62"/>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1" name="Google Shape;361;p62"/>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200"/>
              <a:buFont typeface="Arial Narrow"/>
              <a:buNone/>
              <a:defRPr b="0" i="0" sz="12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362" name="Google Shape;362;p62"/>
          <p:cNvSpPr/>
          <p:nvPr>
            <p:ph idx="2" type="dgm"/>
          </p:nvPr>
        </p:nvSpPr>
        <p:spPr>
          <a:xfrm>
            <a:off x="666750" y="946150"/>
            <a:ext cx="7589700" cy="3302100"/>
          </a:xfrm>
          <a:prstGeom prst="rect">
            <a:avLst/>
          </a:prstGeom>
          <a:noFill/>
          <a:ln>
            <a:noFill/>
          </a:ln>
        </p:spPr>
        <p:txBody>
          <a:bodyPr anchorCtr="0" anchor="ctr" bIns="91425" lIns="365750" spcFirstLastPara="1" rIns="365750"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49" name="Google Shape;49;p7"/>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 name="Google Shape;50;p7"/>
          <p:cNvSpPr txBox="1"/>
          <p:nvPr>
            <p:ph idx="1" type="body"/>
          </p:nvPr>
        </p:nvSpPr>
        <p:spPr>
          <a:xfrm>
            <a:off x="629841" y="1260871"/>
            <a:ext cx="38685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1" name="Google Shape;51;p7"/>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7"/>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7"/>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63" name="Shape 363"/>
        <p:cNvGrpSpPr/>
        <p:nvPr/>
      </p:nvGrpSpPr>
      <p:grpSpPr>
        <a:xfrm>
          <a:off x="0" y="0"/>
          <a:ext cx="0" cy="0"/>
          <a:chOff x="0" y="0"/>
          <a:chExt cx="0" cy="0"/>
        </a:xfrm>
      </p:grpSpPr>
      <p:sp>
        <p:nvSpPr>
          <p:cNvPr id="364" name="Google Shape;364;p63"/>
          <p:cNvSpPr txBox="1"/>
          <p:nvPr>
            <p:ph type="title"/>
          </p:nvPr>
        </p:nvSpPr>
        <p:spPr>
          <a:xfrm>
            <a:off x="649224" y="438150"/>
            <a:ext cx="7845600" cy="861900"/>
          </a:xfrm>
          <a:prstGeom prst="rect">
            <a:avLst/>
          </a:prstGeom>
          <a:noFill/>
          <a:ln>
            <a:noFill/>
          </a:ln>
        </p:spPr>
        <p:txBody>
          <a:bodyPr anchorCtr="0" anchor="ctr" bIns="182875" lIns="365750" spcFirstLastPara="1" rIns="731500" wrap="square" tIns="91425">
            <a:noAutofit/>
          </a:bodyPr>
          <a:lstStyle>
            <a:lvl1pPr lvl="0" rtl="0" algn="l">
              <a:spcBef>
                <a:spcPts val="0"/>
              </a:spcBef>
              <a:spcAft>
                <a:spcPts val="0"/>
              </a:spcAft>
              <a:buClr>
                <a:schemeClr val="accent2"/>
              </a:buClr>
              <a:buSzPts val="3200"/>
              <a:buFont typeface="Arial Narrow"/>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5" name="Google Shape;365;p6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6" name="Google Shape;366;p63"/>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7" name="Google Shape;367;p63"/>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68" name="Google Shape;368;p63"/>
          <p:cNvSpPr txBox="1"/>
          <p:nvPr/>
        </p:nvSpPr>
        <p:spPr>
          <a:xfrm>
            <a:off x="210364" y="4886295"/>
            <a:ext cx="2837700" cy="2001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a:t>
            </a:r>
            <a:endParaRPr i="1" sz="700">
              <a:solidFill>
                <a:schemeClr val="dk2"/>
              </a:solidFill>
              <a:latin typeface="Arial Narrow"/>
              <a:ea typeface="Arial Narrow"/>
              <a:cs typeface="Arial Narrow"/>
              <a:sym typeface="Arial Narrow"/>
            </a:endParaRPr>
          </a:p>
        </p:txBody>
      </p:sp>
      <p:pic>
        <p:nvPicPr>
          <p:cNvPr id="369" name="Google Shape;369;p63"/>
          <p:cNvPicPr preferRelativeResize="0"/>
          <p:nvPr/>
        </p:nvPicPr>
        <p:blipFill rotWithShape="1">
          <a:blip r:embed="rId2">
            <a:alphaModFix/>
          </a:blip>
          <a:srcRect b="0" l="0" r="0" t="0"/>
          <a:stretch/>
        </p:blipFill>
        <p:spPr>
          <a:xfrm>
            <a:off x="7141107" y="4095750"/>
            <a:ext cx="1545693"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370" name="Shape 370"/>
        <p:cNvGrpSpPr/>
        <p:nvPr/>
      </p:nvGrpSpPr>
      <p:grpSpPr>
        <a:xfrm>
          <a:off x="0" y="0"/>
          <a:ext cx="0" cy="0"/>
          <a:chOff x="0" y="0"/>
          <a:chExt cx="0" cy="0"/>
        </a:xfrm>
      </p:grpSpPr>
      <p:sp>
        <p:nvSpPr>
          <p:cNvPr id="371" name="Google Shape;371;p64"/>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372" name="Google Shape;372;p64"/>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3" name="Google Shape;373;p64"/>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100"/>
              <a:buNone/>
              <a:defRPr sz="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4" name="Google Shape;374;p64"/>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75" name="Google Shape;375;p64"/>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700">
                <a:solidFill>
                  <a:schemeClr val="dk2"/>
                </a:solidFill>
                <a:latin typeface="Arial Narrow"/>
                <a:ea typeface="Arial Narrow"/>
                <a:cs typeface="Arial Narrow"/>
                <a:sym typeface="Arial Narrow"/>
              </a:rPr>
              <a:t>KANSAS</a:t>
            </a:r>
            <a:r>
              <a:rPr lang="en" sz="700">
                <a:solidFill>
                  <a:schemeClr val="dk2"/>
                </a:solidFill>
                <a:latin typeface="Arial Narrow"/>
                <a:ea typeface="Arial Narrow"/>
                <a:cs typeface="Arial Narrow"/>
                <a:sym typeface="Arial Narrow"/>
              </a:rPr>
              <a:t> STATE DEPARTMENT OF EDUCATION </a:t>
            </a:r>
            <a:r>
              <a:rPr i="1" lang="en" sz="700">
                <a:solidFill>
                  <a:schemeClr val="dk2"/>
                </a:solidFill>
                <a:latin typeface="Arial Narrow"/>
                <a:ea typeface="Arial Narrow"/>
                <a:cs typeface="Arial Narrow"/>
                <a:sym typeface="Arial Narrow"/>
              </a:rPr>
              <a:t>| www.ksde.org | </a:t>
            </a:r>
            <a:r>
              <a:rPr lang="en" sz="800">
                <a:solidFill>
                  <a:srgbClr val="15284B"/>
                </a:solidFill>
                <a:latin typeface="Arial Narrow"/>
                <a:ea typeface="Arial Narrow"/>
                <a:cs typeface="Arial Narrow"/>
                <a:sym typeface="Arial Narrow"/>
              </a:rPr>
              <a:t>Kansas leads the world in the success of each student</a:t>
            </a:r>
            <a:endParaRPr sz="200">
              <a:solidFill>
                <a:schemeClr val="dk1"/>
              </a:solidFill>
              <a:latin typeface="Arial Narrow"/>
              <a:ea typeface="Arial Narrow"/>
              <a:cs typeface="Arial Narrow"/>
              <a:sym typeface="Arial Narrow"/>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76" name="Shape 376"/>
        <p:cNvGrpSpPr/>
        <p:nvPr/>
      </p:nvGrpSpPr>
      <p:grpSpPr>
        <a:xfrm>
          <a:off x="0" y="0"/>
          <a:ext cx="0" cy="0"/>
          <a:chOff x="0" y="0"/>
          <a:chExt cx="0" cy="0"/>
        </a:xfrm>
      </p:grpSpPr>
      <p:sp>
        <p:nvSpPr>
          <p:cNvPr id="377" name="Google Shape;377;p6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78" name="Google Shape;378;p6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79" name="Google Shape;379;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0" name="Google Shape;380;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1" name="Google Shape;381;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382" name="Shape 382"/>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No Text">
  <p:cSld name="Main Slide No Text">
    <p:spTree>
      <p:nvGrpSpPr>
        <p:cNvPr id="383" name="Shape 383"/>
        <p:cNvGrpSpPr/>
        <p:nvPr/>
      </p:nvGrpSpPr>
      <p:grpSpPr>
        <a:xfrm>
          <a:off x="0" y="0"/>
          <a:ext cx="0" cy="0"/>
          <a:chOff x="0" y="0"/>
          <a:chExt cx="0" cy="0"/>
        </a:xfrm>
      </p:grpSpPr>
      <p:sp>
        <p:nvSpPr>
          <p:cNvPr id="384" name="Google Shape;384;p67"/>
          <p:cNvSpPr txBox="1"/>
          <p:nvPr>
            <p:ph type="title"/>
          </p:nvPr>
        </p:nvSpPr>
        <p:spPr>
          <a:xfrm>
            <a:off x="107050" y="50979"/>
            <a:ext cx="8803500" cy="675900"/>
          </a:xfrm>
          <a:prstGeom prst="rect">
            <a:avLst/>
          </a:prstGeom>
          <a:noFill/>
          <a:ln>
            <a:noFill/>
          </a:ln>
        </p:spPr>
        <p:txBody>
          <a:bodyPr anchorCtr="0" anchor="ctr" bIns="68575" lIns="68575" spcFirstLastPara="1" rIns="68575" wrap="square" tIns="68575">
            <a:noAutofit/>
          </a:bodyPr>
          <a:lstStyle>
            <a:lvl1pPr lvl="0" rtl="0" algn="l">
              <a:lnSpc>
                <a:spcPct val="90000"/>
              </a:lnSpc>
              <a:spcBef>
                <a:spcPts val="0"/>
              </a:spcBef>
              <a:spcAft>
                <a:spcPts val="0"/>
              </a:spcAft>
              <a:buClr>
                <a:srgbClr val="666666"/>
              </a:buClr>
              <a:buSzPts val="4000"/>
              <a:buFont typeface="Calibri"/>
              <a:buNone/>
              <a:defRPr sz="4000">
                <a:solidFill>
                  <a:srgbClr val="66666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5" name="Google Shape;385;p67"/>
          <p:cNvSpPr txBox="1"/>
          <p:nvPr/>
        </p:nvSpPr>
        <p:spPr>
          <a:xfrm>
            <a:off x="3774150" y="4789395"/>
            <a:ext cx="1595700" cy="348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lt2"/>
              </a:buClr>
              <a:buSzPts val="1200"/>
              <a:buFont typeface="Open Sans"/>
              <a:buNone/>
            </a:pPr>
            <a:r>
              <a:rPr b="0" i="0" lang="en" sz="1200" u="none" cap="none" strike="noStrike">
                <a:solidFill>
                  <a:schemeClr val="lt2"/>
                </a:solidFill>
                <a:latin typeface="Open Sans"/>
                <a:ea typeface="Open Sans"/>
                <a:cs typeface="Open Sans"/>
                <a:sym typeface="Open Sans"/>
              </a:rPr>
              <a:t>@edelements</a:t>
            </a:r>
            <a:endParaRPr b="0" i="0" sz="1200" u="none" cap="none" strike="noStrike">
              <a:solidFill>
                <a:schemeClr val="lt2"/>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386" name="Shape 386"/>
        <p:cNvGrpSpPr/>
        <p:nvPr/>
      </p:nvGrpSpPr>
      <p:grpSpPr>
        <a:xfrm>
          <a:off x="0" y="0"/>
          <a:ext cx="0" cy="0"/>
          <a:chOff x="0" y="0"/>
          <a:chExt cx="0" cy="0"/>
        </a:xfrm>
      </p:grpSpPr>
      <p:sp>
        <p:nvSpPr>
          <p:cNvPr id="387" name="Google Shape;387;p68"/>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88" name="Google Shape;388;p6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89" name="Google Shape;389;p68"/>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90" name="Google Shape;390;p68"/>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391" name="Google Shape;391;p68"/>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392" name="Shape 392"/>
        <p:cNvGrpSpPr/>
        <p:nvPr/>
      </p:nvGrpSpPr>
      <p:grpSpPr>
        <a:xfrm>
          <a:off x="0" y="0"/>
          <a:ext cx="0" cy="0"/>
          <a:chOff x="0" y="0"/>
          <a:chExt cx="0" cy="0"/>
        </a:xfrm>
      </p:grpSpPr>
      <p:sp>
        <p:nvSpPr>
          <p:cNvPr id="393" name="Google Shape;393;p69"/>
          <p:cNvSpPr txBox="1"/>
          <p:nvPr>
            <p:ph type="title"/>
          </p:nvPr>
        </p:nvSpPr>
        <p:spPr>
          <a:xfrm>
            <a:off x="609600" y="446842"/>
            <a:ext cx="7845600" cy="677100"/>
          </a:xfrm>
          <a:prstGeom prst="rect">
            <a:avLst/>
          </a:prstGeom>
          <a:noFill/>
          <a:ln>
            <a:noFill/>
          </a:ln>
        </p:spPr>
        <p:txBody>
          <a:bodyPr anchorCtr="0" anchor="b" bIns="0" lIns="365750" spcFirstLastPara="1" rIns="91425" wrap="square" tIns="91425">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94" name="Google Shape;394;p6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395" name="Google Shape;395;p69"/>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b="0" l="0" r="0" t="0"/>
          <a:stretch/>
        </p:blipFill>
        <p:spPr>
          <a:xfrm>
            <a:off x="1144" y="1928"/>
            <a:ext cx="9141714" cy="5139644"/>
          </a:xfrm>
          <a:prstGeom prst="rect">
            <a:avLst/>
          </a:prstGeom>
          <a:noFill/>
          <a:ln>
            <a:noFill/>
          </a:ln>
        </p:spPr>
      </p:pic>
      <p:sp>
        <p:nvSpPr>
          <p:cNvPr id="59" name="Google Shape;59;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ph idx="2" type="pic"/>
          </p:nvPr>
        </p:nvSpPr>
        <p:spPr>
          <a:xfrm>
            <a:off x="0" y="0"/>
            <a:ext cx="91419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3" name="Google Shape;63;p8"/>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0" name="Shape 70"/>
        <p:cNvGrpSpPr/>
        <p:nvPr/>
      </p:nvGrpSpPr>
      <p:grpSpPr>
        <a:xfrm>
          <a:off x="0" y="0"/>
          <a:ext cx="0" cy="0"/>
          <a:chOff x="0" y="0"/>
          <a:chExt cx="0" cy="0"/>
        </a:xfrm>
      </p:grpSpPr>
      <p:pic>
        <p:nvPicPr>
          <p:cNvPr id="71" name="Google Shape;71;p10"/>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72" name="Google Shape;72;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5" name="Google Shape;75;p10"/>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Open Sans SemiBold"/>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34" Type="http://schemas.openxmlformats.org/officeDocument/2006/relationships/theme" Target="../theme/theme2.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2.xml"/><Relationship Id="rId22" Type="http://schemas.openxmlformats.org/officeDocument/2006/relationships/slideLayout" Target="../slideLayouts/slideLayout64.xml"/><Relationship Id="rId21" Type="http://schemas.openxmlformats.org/officeDocument/2006/relationships/slideLayout" Target="../slideLayouts/slideLayout63.xml"/><Relationship Id="rId24" Type="http://schemas.openxmlformats.org/officeDocument/2006/relationships/slideLayout" Target="../slideLayouts/slideLayout66.xml"/><Relationship Id="rId23" Type="http://schemas.openxmlformats.org/officeDocument/2006/relationships/slideLayout" Target="../slideLayouts/slideLayout65.xml"/><Relationship Id="rId1" Type="http://schemas.openxmlformats.org/officeDocument/2006/relationships/image" Target="../media/image15.png"/><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25" Type="http://schemas.openxmlformats.org/officeDocument/2006/relationships/theme" Target="../theme/theme4.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5" Type="http://schemas.openxmlformats.org/officeDocument/2006/relationships/slideLayout" Target="../slideLayouts/slideLayout57.xml"/><Relationship Id="rId14" Type="http://schemas.openxmlformats.org/officeDocument/2006/relationships/slideLayout" Target="../slideLayouts/slideLayout56.xml"/><Relationship Id="rId17" Type="http://schemas.openxmlformats.org/officeDocument/2006/relationships/slideLayout" Target="../slideLayouts/slideLayout59.xml"/><Relationship Id="rId16" Type="http://schemas.openxmlformats.org/officeDocument/2006/relationships/slideLayout" Target="../slideLayouts/slideLayout58.xml"/><Relationship Id="rId19" Type="http://schemas.openxmlformats.org/officeDocument/2006/relationships/slideLayout" Target="../slideLayouts/slideLayout61.xml"/><Relationship Id="rId1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00" name="Google Shape;200;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01" name="Google Shape;20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pic>
        <p:nvPicPr>
          <p:cNvPr id="244" name="Google Shape;244;p46"/>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245" name="Google Shape;245;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46" name="Google Shape;246;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100"/>
              <a:buNone/>
              <a:defRPr b="0" i="0" sz="1400" u="none" cap="none" strike="noStrike">
                <a:solidFill>
                  <a:schemeClr val="dk1"/>
                </a:solidFill>
                <a:latin typeface="Open Sans Light"/>
                <a:ea typeface="Open Sans Light"/>
                <a:cs typeface="Open Sans Light"/>
                <a:sym typeface="Open Sans Light"/>
              </a:defRPr>
            </a:lvl9pPr>
          </a:lstStyle>
          <a:p/>
        </p:txBody>
      </p:sp>
      <p:sp>
        <p:nvSpPr>
          <p:cNvPr id="247" name="Google Shape;247;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9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9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9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9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9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9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9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48" name="Google Shape;248;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49" name="Google Shape;249;p4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youtube.com/watch?v=BXeOKhy1lt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sites.google.com/view/ksredesignproject/home-page?authuser=0"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7.xml"/><Relationship Id="rId3" Type="http://schemas.openxmlformats.org/officeDocument/2006/relationships/hyperlink" Target="mailto:katieperez@essdack.org" TargetMode="External"/><Relationship Id="rId4" Type="http://schemas.openxmlformats.org/officeDocument/2006/relationships/hyperlink" Target="mailto:jennifer.hanni@greenbush.org" TargetMode="External"/><Relationship Id="rId5" Type="http://schemas.openxmlformats.org/officeDocument/2006/relationships/image" Target="../media/image32.png"/><Relationship Id="rId6"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9.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1.xml"/><Relationship Id="rId3" Type="http://schemas.openxmlformats.org/officeDocument/2006/relationships/hyperlink" Target="https://www.ksde.org/Portals/0/Communications/KC_School_Redesign/Fact%20Sheet%20KCSRP%20How%20do%20Leadership%20Roles%20of%20Redesign%20Fit%20Together.pdf?ver=2020-09-30-132651-717" TargetMode="Externa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2.xml"/><Relationship Id="rId3" Type="http://schemas.openxmlformats.org/officeDocument/2006/relationships/hyperlink" Target="https://www.ksde.org/LinkClick.aspx?fileticket=3hxje6vVZS8%3d&amp;tabid=1509&amp;portalid=0&amp;mid=6011" TargetMode="External"/><Relationship Id="rId4" Type="http://schemas.openxmlformats.org/officeDocument/2006/relationships/image" Target="../media/image40.jpg"/><Relationship Id="rId5" Type="http://schemas.openxmlformats.org/officeDocument/2006/relationships/image" Target="../media/image38.jpg"/><Relationship Id="rId6"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3.xml"/><Relationship Id="rId3"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6.xml"/><Relationship Id="rId3" Type="http://schemas.openxmlformats.org/officeDocument/2006/relationships/hyperlink" Target="https://www.ksde.org/LinkClick.aspx?fileticket=OgXrwK162jw%3d&amp;tabid=1509&amp;portalid=0&amp;mid=6011" TargetMode="External"/><Relationship Id="rId4" Type="http://schemas.openxmlformats.org/officeDocument/2006/relationships/image" Target="../media/image43.png"/><Relationship Id="rId5" Type="http://schemas.openxmlformats.org/officeDocument/2006/relationships/hyperlink" Target="https://www.fourpointeducation.com/wp-content/uploads/2017/10/Playbook-for-Redesigning-Schools-for-the-21st-Century.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8.xml"/><Relationship Id="rId3" Type="http://schemas.openxmlformats.org/officeDocument/2006/relationships/hyperlink" Target="https://sites.google.com/view/ksredesignproject/home-page?authuser=0" TargetMode="External"/><Relationship Id="rId4" Type="http://schemas.openxmlformats.org/officeDocument/2006/relationships/hyperlink" Target="https://www.ksde.org/LinkClick.aspx?fileticket=OgXrwK162jw%3d&amp;tabid=1509&amp;portalid=0&amp;mid=601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9.xml"/><Relationship Id="rId3" Type="http://schemas.openxmlformats.org/officeDocument/2006/relationships/hyperlink" Target="https://www.ksde.org/LinkClick.aspx?fileticket=KL_KmtZ3KW8%3d&amp;tabid=1509&amp;portalid=0&amp;mid=60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w5tWYmIOWGk" TargetMode="External"/><Relationship Id="rId4" Type="http://schemas.openxmlformats.org/officeDocument/2006/relationships/hyperlink" Target="http://www.youtube.com/watch?v=w5tWYmIOWGk" TargetMode="External"/><Relationship Id="rId5" Type="http://schemas.openxmlformats.org/officeDocument/2006/relationships/image" Target="../media/image2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0.xml"/><Relationship Id="rId3" Type="http://schemas.openxmlformats.org/officeDocument/2006/relationships/hyperlink" Target="mailto:redesign@ksde.org" TargetMode="External"/><Relationship Id="rId4" Type="http://schemas.openxmlformats.org/officeDocument/2006/relationships/hyperlink" Target="mailto:jscott@ksde.org" TargetMode="External"/><Relationship Id="rId5" Type="http://schemas.openxmlformats.org/officeDocument/2006/relationships/hyperlink" Target="mailto:tmitchell@ksde.org" TargetMode="External"/><Relationship Id="rId6" Type="http://schemas.openxmlformats.org/officeDocument/2006/relationships/hyperlink" Target="mailto:sperryman@ksd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hyperlink" Target="http://www.youtube.com/watch?v=pd-jRvnuf-Y" TargetMode="External"/><Relationship Id="rId4"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0"/>
          <p:cNvSpPr txBox="1"/>
          <p:nvPr>
            <p:ph type="title"/>
          </p:nvPr>
        </p:nvSpPr>
        <p:spPr>
          <a:xfrm>
            <a:off x="1420092" y="317500"/>
            <a:ext cx="6255300" cy="2034900"/>
          </a:xfrm>
          <a:prstGeom prst="rect">
            <a:avLst/>
          </a:prstGeom>
        </p:spPr>
        <p:txBody>
          <a:bodyPr anchorCtr="0" anchor="b" bIns="34275" lIns="68575" spcFirstLastPara="1" rIns="342900" wrap="square" tIns="34275">
            <a:noAutofit/>
          </a:bodyPr>
          <a:lstStyle/>
          <a:p>
            <a:pPr indent="0" lvl="0" marL="0" rtl="0" algn="l">
              <a:spcBef>
                <a:spcPts val="0"/>
              </a:spcBef>
              <a:spcAft>
                <a:spcPts val="0"/>
              </a:spcAft>
              <a:buNone/>
            </a:pPr>
            <a:r>
              <a:rPr lang="en"/>
              <a:t>Apollo 3-</a:t>
            </a:r>
            <a:endParaRPr/>
          </a:p>
          <a:p>
            <a:pPr indent="0" lvl="0" marL="0" rtl="0" algn="l">
              <a:spcBef>
                <a:spcPts val="0"/>
              </a:spcBef>
              <a:spcAft>
                <a:spcPts val="0"/>
              </a:spcAft>
              <a:buNone/>
            </a:pPr>
            <a:r>
              <a:rPr lang="en"/>
              <a:t>Mission Inception </a:t>
            </a:r>
            <a:endParaRPr/>
          </a:p>
        </p:txBody>
      </p:sp>
      <p:sp>
        <p:nvSpPr>
          <p:cNvPr id="401" name="Google Shape;401;p70"/>
          <p:cNvSpPr txBox="1"/>
          <p:nvPr>
            <p:ph idx="1" type="body"/>
          </p:nvPr>
        </p:nvSpPr>
        <p:spPr>
          <a:xfrm>
            <a:off x="1420092" y="2434701"/>
            <a:ext cx="6255300" cy="1125300"/>
          </a:xfrm>
          <a:prstGeom prst="rect">
            <a:avLst/>
          </a:prstGeom>
        </p:spPr>
        <p:txBody>
          <a:bodyPr anchorCtr="0" anchor="t" bIns="137150" lIns="68575" spcFirstLastPara="1" rIns="342900" wrap="square" tIns="137150">
            <a:noAutofit/>
          </a:bodyPr>
          <a:lstStyle/>
          <a:p>
            <a:pPr indent="0" lvl="0" marL="0" rtl="0" algn="l">
              <a:spcBef>
                <a:spcPts val="800"/>
              </a:spcBef>
              <a:spcAft>
                <a:spcPts val="0"/>
              </a:spcAft>
              <a:buNone/>
            </a:pPr>
            <a:r>
              <a:rPr lang="en"/>
              <a:t>June 15, 2021</a:t>
            </a:r>
            <a:endParaRPr/>
          </a:p>
          <a:p>
            <a:pPr indent="0" lvl="0" marL="0" rtl="0" algn="l">
              <a:spcBef>
                <a:spcPts val="800"/>
              </a:spcBef>
              <a:spcAft>
                <a:spcPts val="0"/>
              </a:spcAft>
              <a:buNone/>
            </a:pPr>
            <a:r>
              <a:rPr lang="en"/>
              <a:t>9:00-10:00/3:00-4:00</a:t>
            </a:r>
            <a:endParaRPr/>
          </a:p>
          <a:p>
            <a:pPr indent="0" lvl="0" marL="0" rtl="0" algn="l">
              <a:spcBef>
                <a:spcPts val="800"/>
              </a:spcBef>
              <a:spcAft>
                <a:spcPts val="0"/>
              </a:spcAft>
              <a:buNone/>
            </a:pPr>
            <a:r>
              <a:rPr lang="en" u="sng">
                <a:solidFill>
                  <a:schemeClr val="hlink"/>
                </a:solidFill>
                <a:hlinkClick r:id="rId3"/>
              </a:rPr>
              <a:t>https://www.youtube.com/watch?v=BXeOKhy1ltU</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9"/>
          <p:cNvSpPr txBox="1"/>
          <p:nvPr>
            <p:ph idx="4294967295" type="ctrTitle"/>
          </p:nvPr>
        </p:nvSpPr>
        <p:spPr>
          <a:xfrm>
            <a:off x="71922" y="-2"/>
            <a:ext cx="8862600" cy="851100"/>
          </a:xfrm>
          <a:prstGeom prst="rect">
            <a:avLst/>
          </a:prstGeom>
          <a:solidFill>
            <a:schemeClr val="lt1"/>
          </a:solidFill>
          <a:ln cap="flat" cmpd="sng" w="254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11284B"/>
              </a:buClr>
              <a:buSzPts val="3200"/>
              <a:buFont typeface="Arial"/>
              <a:buNone/>
            </a:pPr>
            <a:r>
              <a:rPr i="0" lang="en" sz="1800" u="none" cap="none" strike="noStrike"/>
              <a:t>  </a:t>
            </a:r>
            <a:r>
              <a:rPr i="0" lang="en" sz="1600" u="none" cap="none" strike="noStrike"/>
              <a:t> </a:t>
            </a:r>
            <a:r>
              <a:rPr i="0" lang="en" sz="3000" u="none" cap="none" strike="noStrike"/>
              <a:t> </a:t>
            </a:r>
            <a:r>
              <a:rPr b="1" lang="en" sz="3000">
                <a:latin typeface="Open Sans"/>
                <a:ea typeface="Open Sans"/>
                <a:cs typeface="Open Sans"/>
                <a:sym typeface="Open Sans"/>
              </a:rPr>
              <a:t>Redesign Process</a:t>
            </a:r>
            <a:endParaRPr b="1" sz="3000">
              <a:latin typeface="Open Sans"/>
              <a:ea typeface="Open Sans"/>
              <a:cs typeface="Open Sans"/>
              <a:sym typeface="Open Sans"/>
            </a:endParaRPr>
          </a:p>
          <a:p>
            <a:pPr indent="0" lvl="0" marL="0" marR="0" rtl="0" algn="ctr">
              <a:lnSpc>
                <a:spcPct val="90000"/>
              </a:lnSpc>
              <a:spcBef>
                <a:spcPts val="0"/>
              </a:spcBef>
              <a:spcAft>
                <a:spcPts val="0"/>
              </a:spcAft>
              <a:buClr>
                <a:srgbClr val="11284B"/>
              </a:buClr>
              <a:buSzPts val="3200"/>
              <a:buFont typeface="Arial"/>
              <a:buNone/>
            </a:pPr>
            <a:r>
              <a:rPr b="1" i="0" lang="en" sz="3000" u="none" cap="none" strike="noStrike">
                <a:solidFill>
                  <a:srgbClr val="00B796"/>
                </a:solidFill>
                <a:latin typeface="Open Sans"/>
                <a:ea typeface="Open Sans"/>
                <a:cs typeface="Open Sans"/>
                <a:sym typeface="Open Sans"/>
              </a:rPr>
              <a:t>DESIGN THINKING</a:t>
            </a:r>
            <a:r>
              <a:rPr b="1" i="0" lang="en" sz="3000" u="none" cap="none" strike="noStrike">
                <a:latin typeface="Open Sans"/>
                <a:ea typeface="Open Sans"/>
                <a:cs typeface="Open Sans"/>
                <a:sym typeface="Open Sans"/>
              </a:rPr>
              <a:t> </a:t>
            </a:r>
            <a:r>
              <a:rPr b="1" lang="en" sz="3000">
                <a:latin typeface="Open Sans"/>
                <a:ea typeface="Open Sans"/>
                <a:cs typeface="Open Sans"/>
                <a:sym typeface="Open Sans"/>
              </a:rPr>
              <a:t>+</a:t>
            </a:r>
            <a:r>
              <a:rPr b="1" i="0" lang="en" sz="3000" u="none" cap="none" strike="noStrike">
                <a:latin typeface="Open Sans"/>
                <a:ea typeface="Open Sans"/>
                <a:cs typeface="Open Sans"/>
                <a:sym typeface="Open Sans"/>
              </a:rPr>
              <a:t> 4DX</a:t>
            </a:r>
            <a:endParaRPr b="1" i="0" sz="3000" u="none" cap="none" strike="noStrike">
              <a:latin typeface="Open Sans"/>
              <a:ea typeface="Open Sans"/>
              <a:cs typeface="Open Sans"/>
              <a:sym typeface="Open Sans"/>
            </a:endParaRPr>
          </a:p>
        </p:txBody>
      </p:sp>
      <p:grpSp>
        <p:nvGrpSpPr>
          <p:cNvPr id="454" name="Google Shape;454;p79"/>
          <p:cNvGrpSpPr/>
          <p:nvPr/>
        </p:nvGrpSpPr>
        <p:grpSpPr>
          <a:xfrm>
            <a:off x="3954846" y="2196154"/>
            <a:ext cx="1096756" cy="751177"/>
            <a:chOff x="-554192" y="2924016"/>
            <a:chExt cx="1146394" cy="885300"/>
          </a:xfrm>
        </p:grpSpPr>
        <p:sp>
          <p:nvSpPr>
            <p:cNvPr id="455" name="Google Shape;455;p79"/>
            <p:cNvSpPr/>
            <p:nvPr/>
          </p:nvSpPr>
          <p:spPr>
            <a:xfrm flipH="1" rot="10800000">
              <a:off x="-554192" y="2929259"/>
              <a:ext cx="453000" cy="8748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sp>
          <p:nvSpPr>
            <p:cNvPr id="456" name="Google Shape;456;p79"/>
            <p:cNvSpPr/>
            <p:nvPr/>
          </p:nvSpPr>
          <p:spPr>
            <a:xfrm flipH="1">
              <a:off x="90902" y="2924016"/>
              <a:ext cx="501300" cy="885300"/>
            </a:xfrm>
            <a:prstGeom prst="curvedRightArrow">
              <a:avLst>
                <a:gd fmla="val 25000" name="adj1"/>
                <a:gd fmla="val 50000" name="adj2"/>
                <a:gd fmla="val 25000" name="adj3"/>
              </a:avLst>
            </a:prstGeom>
            <a:solidFill>
              <a:srgbClr val="E7E6E6"/>
            </a:solidFill>
            <a:ln cap="flat" cmpd="sng" w="9525">
              <a:solidFill>
                <a:srgbClr val="80828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425" u="none" cap="none" strike="noStrike">
                <a:solidFill>
                  <a:srgbClr val="000000"/>
                </a:solidFill>
                <a:latin typeface="Arial"/>
                <a:ea typeface="Arial"/>
                <a:cs typeface="Arial"/>
                <a:sym typeface="Arial"/>
              </a:endParaRPr>
            </a:p>
          </p:txBody>
        </p:sp>
      </p:grpSp>
      <p:sp>
        <p:nvSpPr>
          <p:cNvPr id="457" name="Google Shape;457;p79"/>
          <p:cNvSpPr/>
          <p:nvPr/>
        </p:nvSpPr>
        <p:spPr>
          <a:xfrm>
            <a:off x="2279950" y="1535791"/>
            <a:ext cx="1578000" cy="1382100"/>
          </a:xfrm>
          <a:prstGeom prst="hexagon">
            <a:avLst>
              <a:gd fmla="val 25000" name="adj"/>
              <a:gd fmla="val 115470" name="vf"/>
            </a:avLst>
          </a:prstGeom>
          <a:solidFill>
            <a:schemeClr val="accent4"/>
          </a:solidFill>
          <a:ln cap="flat" cmpd="sng" w="38100">
            <a:solidFill>
              <a:srgbClr val="96C9E6">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TEST</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models and strategies with students</a:t>
            </a:r>
            <a:endParaRPr i="1" sz="1200">
              <a:solidFill>
                <a:srgbClr val="FFFFFF"/>
              </a:solidFill>
              <a:latin typeface="Roboto"/>
              <a:ea typeface="Roboto"/>
              <a:cs typeface="Roboto"/>
              <a:sym typeface="Roboto"/>
            </a:endParaRPr>
          </a:p>
        </p:txBody>
      </p:sp>
      <p:sp>
        <p:nvSpPr>
          <p:cNvPr id="458" name="Google Shape;458;p79"/>
          <p:cNvSpPr/>
          <p:nvPr/>
        </p:nvSpPr>
        <p:spPr>
          <a:xfrm>
            <a:off x="3719150" y="788525"/>
            <a:ext cx="1578000" cy="1382100"/>
          </a:xfrm>
          <a:prstGeom prst="hexagon">
            <a:avLst>
              <a:gd fmla="val 25000" name="adj"/>
              <a:gd fmla="val 115470" name="vf"/>
            </a:avLst>
          </a:prstGeom>
          <a:solidFill>
            <a:schemeClr val="accent3"/>
          </a:solidFill>
          <a:ln cap="flat" cmpd="sng" w="38100">
            <a:solidFill>
              <a:srgbClr val="B6D7A8">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EMPATHIZE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with our students and staff</a:t>
            </a:r>
            <a:endParaRPr b="0" i="0" sz="1200" u="none" cap="none" strike="noStrike">
              <a:solidFill>
                <a:srgbClr val="FFFFFF"/>
              </a:solidFill>
              <a:latin typeface="Roboto"/>
              <a:ea typeface="Roboto"/>
              <a:cs typeface="Roboto"/>
              <a:sym typeface="Roboto"/>
            </a:endParaRPr>
          </a:p>
        </p:txBody>
      </p:sp>
      <p:sp>
        <p:nvSpPr>
          <p:cNvPr id="459" name="Google Shape;459;p79"/>
          <p:cNvSpPr/>
          <p:nvPr/>
        </p:nvSpPr>
        <p:spPr>
          <a:xfrm>
            <a:off x="5094606" y="1535799"/>
            <a:ext cx="1578000" cy="1382100"/>
          </a:xfrm>
          <a:prstGeom prst="hexagon">
            <a:avLst>
              <a:gd fmla="val 25000" name="adj"/>
              <a:gd fmla="val 115470" name="vf"/>
            </a:avLst>
          </a:prstGeom>
          <a:solidFill>
            <a:schemeClr val="accent1"/>
          </a:solidFill>
          <a:ln cap="flat" cmpd="sng" w="38100">
            <a:solidFill>
              <a:schemeClr val="accent2">
                <a:alpha val="0"/>
              </a:scheme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DEFINE </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their needs</a:t>
            </a:r>
            <a:endParaRPr b="0" i="0" sz="1200" u="none" cap="none" strike="noStrike">
              <a:solidFill>
                <a:srgbClr val="FFFFFF"/>
              </a:solidFill>
              <a:latin typeface="Roboto"/>
              <a:ea typeface="Roboto"/>
              <a:cs typeface="Roboto"/>
              <a:sym typeface="Roboto"/>
            </a:endParaRPr>
          </a:p>
        </p:txBody>
      </p:sp>
      <p:sp>
        <p:nvSpPr>
          <p:cNvPr id="460" name="Google Shape;460;p79"/>
          <p:cNvSpPr/>
          <p:nvPr/>
        </p:nvSpPr>
        <p:spPr>
          <a:xfrm>
            <a:off x="4634579" y="2972848"/>
            <a:ext cx="1578000" cy="1382100"/>
          </a:xfrm>
          <a:prstGeom prst="hexagon">
            <a:avLst>
              <a:gd fmla="val 25000" name="adj"/>
              <a:gd fmla="val 115470" name="vf"/>
            </a:avLst>
          </a:prstGeom>
          <a:solidFill>
            <a:schemeClr val="accent2"/>
          </a:solidFill>
          <a:ln cap="flat" cmpd="sng" w="38100">
            <a:solidFill>
              <a:srgbClr val="F2A32C">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IDEATE</a:t>
            </a:r>
            <a:endParaRPr b="1" sz="1200">
              <a:solidFill>
                <a:schemeClr val="lt1"/>
              </a:solidFill>
              <a:latin typeface="Roboto"/>
              <a:ea typeface="Roboto"/>
              <a:cs typeface="Roboto"/>
              <a:sym typeface="Roboto"/>
            </a:endParaRPr>
          </a:p>
          <a:p>
            <a:pPr indent="0" lvl="0" marL="0" rtl="0" algn="ctr">
              <a:spcBef>
                <a:spcPts val="0"/>
              </a:spcBef>
              <a:spcAft>
                <a:spcPts val="0"/>
              </a:spcAft>
              <a:buClr>
                <a:srgbClr val="000000"/>
              </a:buClr>
              <a:buSzPts val="1300"/>
              <a:buFont typeface="Arial"/>
              <a:buNone/>
            </a:pPr>
            <a:r>
              <a:rPr i="1" lang="en" sz="1200">
                <a:solidFill>
                  <a:schemeClr val="lt1"/>
                </a:solidFill>
                <a:latin typeface="Roboto"/>
                <a:ea typeface="Roboto"/>
                <a:cs typeface="Roboto"/>
                <a:sym typeface="Roboto"/>
              </a:rPr>
              <a:t>solutions to these needs</a:t>
            </a:r>
            <a:endParaRPr b="0" i="0" sz="1200" u="none" cap="none" strike="noStrike">
              <a:solidFill>
                <a:srgbClr val="FFFFFF"/>
              </a:solidFill>
              <a:latin typeface="Roboto"/>
              <a:ea typeface="Roboto"/>
              <a:cs typeface="Roboto"/>
              <a:sym typeface="Roboto"/>
            </a:endParaRPr>
          </a:p>
        </p:txBody>
      </p:sp>
      <p:sp>
        <p:nvSpPr>
          <p:cNvPr id="461" name="Google Shape;461;p79"/>
          <p:cNvSpPr/>
          <p:nvPr/>
        </p:nvSpPr>
        <p:spPr>
          <a:xfrm>
            <a:off x="2794350" y="2972850"/>
            <a:ext cx="1578000" cy="1382100"/>
          </a:xfrm>
          <a:prstGeom prst="hexagon">
            <a:avLst>
              <a:gd fmla="val 25000" name="adj"/>
              <a:gd fmla="val 115470" name="vf"/>
            </a:avLst>
          </a:prstGeom>
          <a:solidFill>
            <a:schemeClr val="accent5"/>
          </a:solidFill>
          <a:ln cap="flat" cmpd="sng" w="38100">
            <a:solidFill>
              <a:srgbClr val="A5C751">
                <a:alpha val="0"/>
              </a:srgbClr>
            </a:solidFill>
            <a:prstDash val="solid"/>
            <a:round/>
            <a:headEnd len="sm" w="sm" type="none"/>
            <a:tailEnd len="sm" w="sm" type="none"/>
          </a:ln>
        </p:spPr>
        <p:txBody>
          <a:bodyPr anchorCtr="0" anchor="ctr" bIns="45675" lIns="91425" spcFirstLastPara="1" rIns="91425" wrap="square" tIns="45675">
            <a:noAutofit/>
          </a:bodyPr>
          <a:lstStyle/>
          <a:p>
            <a:pPr indent="0" lvl="0" marL="0" rtl="0" algn="ctr">
              <a:spcBef>
                <a:spcPts val="0"/>
              </a:spcBef>
              <a:spcAft>
                <a:spcPts val="0"/>
              </a:spcAft>
              <a:buClr>
                <a:srgbClr val="000000"/>
              </a:buClr>
              <a:buSzPts val="1300"/>
              <a:buFont typeface="Arial"/>
              <a:buNone/>
            </a:pPr>
            <a:r>
              <a:rPr b="1" lang="en" sz="1200">
                <a:solidFill>
                  <a:schemeClr val="lt1"/>
                </a:solidFill>
                <a:latin typeface="Roboto"/>
                <a:ea typeface="Roboto"/>
                <a:cs typeface="Roboto"/>
                <a:sym typeface="Roboto"/>
              </a:rPr>
              <a:t>PROTOTYPE</a:t>
            </a:r>
            <a:endParaRPr b="1" sz="1200">
              <a:solidFill>
                <a:schemeClr val="lt1"/>
              </a:solidFill>
              <a:latin typeface="Roboto"/>
              <a:ea typeface="Roboto"/>
              <a:cs typeface="Roboto"/>
              <a:sym typeface="Roboto"/>
            </a:endParaRPr>
          </a:p>
          <a:p>
            <a:pPr indent="0" lvl="0" marL="0" rtl="0" algn="ctr">
              <a:spcBef>
                <a:spcPts val="0"/>
              </a:spcBef>
              <a:spcAft>
                <a:spcPts val="0"/>
              </a:spcAft>
              <a:buClr>
                <a:schemeClr val="dk1"/>
              </a:buClr>
              <a:buSzPts val="1300"/>
              <a:buFont typeface="Arial"/>
              <a:buNone/>
            </a:pPr>
            <a:r>
              <a:rPr i="1" lang="en" sz="1200">
                <a:solidFill>
                  <a:schemeClr val="lt1"/>
                </a:solidFill>
                <a:latin typeface="Roboto"/>
                <a:ea typeface="Roboto"/>
                <a:cs typeface="Roboto"/>
                <a:sym typeface="Roboto"/>
              </a:rPr>
              <a:t>models and strategies</a:t>
            </a:r>
            <a:endParaRPr sz="1200">
              <a:solidFill>
                <a:srgbClr val="FFFFFF"/>
              </a:solidFill>
              <a:latin typeface="Roboto"/>
              <a:ea typeface="Roboto"/>
              <a:cs typeface="Roboto"/>
              <a:sym typeface="Roboto"/>
            </a:endParaRPr>
          </a:p>
        </p:txBody>
      </p:sp>
      <p:sp>
        <p:nvSpPr>
          <p:cNvPr id="462" name="Google Shape;462;p79"/>
          <p:cNvSpPr txBox="1"/>
          <p:nvPr/>
        </p:nvSpPr>
        <p:spPr>
          <a:xfrm>
            <a:off x="4115450" y="2467038"/>
            <a:ext cx="785400" cy="209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975" u="none" cap="none" strike="noStrike">
                <a:solidFill>
                  <a:srgbClr val="000000"/>
                </a:solidFill>
                <a:latin typeface="Roboto"/>
                <a:ea typeface="Roboto"/>
                <a:cs typeface="Roboto"/>
                <a:sym typeface="Roboto"/>
              </a:rPr>
              <a:t>Iterations</a:t>
            </a:r>
            <a:endParaRPr b="0" i="0" sz="975" u="none" cap="none" strike="noStrike">
              <a:solidFill>
                <a:srgbClr val="000000"/>
              </a:solidFill>
              <a:latin typeface="Roboto"/>
              <a:ea typeface="Roboto"/>
              <a:cs typeface="Roboto"/>
              <a:sym typeface="Roboto"/>
            </a:endParaRPr>
          </a:p>
        </p:txBody>
      </p:sp>
      <p:sp>
        <p:nvSpPr>
          <p:cNvPr id="463" name="Google Shape;463;p79"/>
          <p:cNvSpPr txBox="1"/>
          <p:nvPr/>
        </p:nvSpPr>
        <p:spPr>
          <a:xfrm>
            <a:off x="6825375" y="3114050"/>
            <a:ext cx="2034600" cy="5781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Focus on the Wildly Important (Goal Areas &amp; Lag Measures)</a:t>
            </a:r>
            <a:endParaRPr b="0" i="0" sz="1100" u="none" cap="none" strike="noStrike">
              <a:solidFill>
                <a:schemeClr val="lt1"/>
              </a:solidFill>
              <a:latin typeface="Roboto"/>
              <a:ea typeface="Roboto"/>
              <a:cs typeface="Roboto"/>
              <a:sym typeface="Roboto"/>
            </a:endParaRPr>
          </a:p>
        </p:txBody>
      </p:sp>
      <p:sp>
        <p:nvSpPr>
          <p:cNvPr id="464" name="Google Shape;464;p79"/>
          <p:cNvSpPr txBox="1"/>
          <p:nvPr/>
        </p:nvSpPr>
        <p:spPr>
          <a:xfrm>
            <a:off x="3719150" y="4651350"/>
            <a:ext cx="15780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Act on Lead Measures (Strategies)</a:t>
            </a:r>
            <a:endParaRPr b="0" i="0" sz="1100" u="none" cap="none" strike="noStrike">
              <a:solidFill>
                <a:schemeClr val="lt1"/>
              </a:solidFill>
              <a:latin typeface="Roboto"/>
              <a:ea typeface="Roboto"/>
              <a:cs typeface="Roboto"/>
              <a:sym typeface="Roboto"/>
            </a:endParaRPr>
          </a:p>
        </p:txBody>
      </p:sp>
      <p:sp>
        <p:nvSpPr>
          <p:cNvPr id="465" name="Google Shape;465;p79"/>
          <p:cNvSpPr txBox="1"/>
          <p:nvPr/>
        </p:nvSpPr>
        <p:spPr>
          <a:xfrm>
            <a:off x="224725" y="3602025"/>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Keep a Compelling Scoreboard</a:t>
            </a:r>
            <a:endParaRPr b="0" i="0" sz="1100" u="none" cap="none" strike="noStrike">
              <a:solidFill>
                <a:schemeClr val="lt1"/>
              </a:solidFill>
              <a:latin typeface="Roboto"/>
              <a:ea typeface="Roboto"/>
              <a:cs typeface="Roboto"/>
              <a:sym typeface="Roboto"/>
            </a:endParaRPr>
          </a:p>
        </p:txBody>
      </p:sp>
      <p:sp>
        <p:nvSpPr>
          <p:cNvPr id="466" name="Google Shape;466;p79"/>
          <p:cNvSpPr txBox="1"/>
          <p:nvPr/>
        </p:nvSpPr>
        <p:spPr>
          <a:xfrm>
            <a:off x="217650" y="2322200"/>
            <a:ext cx="1361700" cy="42270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lt1"/>
                </a:solidFill>
                <a:latin typeface="Roboto"/>
                <a:ea typeface="Roboto"/>
                <a:cs typeface="Roboto"/>
                <a:sym typeface="Roboto"/>
              </a:rPr>
              <a:t>Create a Cadence of Accountability</a:t>
            </a:r>
            <a:endParaRPr b="0" i="0" sz="1100" u="none" cap="none" strike="noStrike">
              <a:solidFill>
                <a:schemeClr val="lt1"/>
              </a:solidFill>
              <a:latin typeface="Roboto"/>
              <a:ea typeface="Roboto"/>
              <a:cs typeface="Roboto"/>
              <a:sym typeface="Roboto"/>
            </a:endParaRPr>
          </a:p>
        </p:txBody>
      </p:sp>
      <p:sp>
        <p:nvSpPr>
          <p:cNvPr id="467" name="Google Shape;467;p79"/>
          <p:cNvSpPr/>
          <p:nvPr/>
        </p:nvSpPr>
        <p:spPr>
          <a:xfrm rot="2101231">
            <a:off x="6611175" y="2450226"/>
            <a:ext cx="1186158" cy="355629"/>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8" name="Google Shape;468;p79"/>
          <p:cNvSpPr/>
          <p:nvPr/>
        </p:nvSpPr>
        <p:spPr>
          <a:xfrm rot="5400000">
            <a:off x="51842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9" name="Google Shape;469;p79"/>
          <p:cNvSpPr/>
          <p:nvPr/>
        </p:nvSpPr>
        <p:spPr>
          <a:xfrm rot="7957208">
            <a:off x="1513269" y="3020759"/>
            <a:ext cx="1164761" cy="331849"/>
          </a:xfrm>
          <a:prstGeom prst="leftArrow">
            <a:avLst>
              <a:gd fmla="val 50000" name="adj1"/>
              <a:gd fmla="val 4685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Arial"/>
              <a:ea typeface="Arial"/>
              <a:cs typeface="Arial"/>
              <a:sym typeface="Arial"/>
            </a:endParaRPr>
          </a:p>
        </p:txBody>
      </p:sp>
      <p:sp>
        <p:nvSpPr>
          <p:cNvPr id="470" name="Google Shape;470;p79"/>
          <p:cNvSpPr/>
          <p:nvPr/>
        </p:nvSpPr>
        <p:spPr>
          <a:xfrm rot="10800000">
            <a:off x="1630450" y="2330098"/>
            <a:ext cx="724800" cy="3156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chemeClr val="lt1"/>
              </a:solidFill>
              <a:latin typeface="Arial"/>
              <a:ea typeface="Arial"/>
              <a:cs typeface="Arial"/>
              <a:sym typeface="Arial"/>
            </a:endParaRPr>
          </a:p>
        </p:txBody>
      </p:sp>
      <p:sp>
        <p:nvSpPr>
          <p:cNvPr id="471" name="Google Shape;471;p79"/>
          <p:cNvSpPr txBox="1"/>
          <p:nvPr/>
        </p:nvSpPr>
        <p:spPr>
          <a:xfrm>
            <a:off x="1365675" y="4638100"/>
            <a:ext cx="2241000" cy="49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800">
                <a:latin typeface="Open Sans Light"/>
                <a:ea typeface="Open Sans Light"/>
                <a:cs typeface="Open Sans Light"/>
                <a:sym typeface="Open Sans Light"/>
              </a:rPr>
              <a:t>(Liang, Mitchell, &amp; Scott, 2020)</a:t>
            </a:r>
            <a:endParaRPr sz="800">
              <a:latin typeface="Open Sans Light"/>
              <a:ea typeface="Open Sans Light"/>
              <a:cs typeface="Open Sans Light"/>
              <a:sym typeface="Open Sans Light"/>
            </a:endParaRPr>
          </a:p>
          <a:p>
            <a:pPr indent="0" lvl="0" marL="0" rtl="0" algn="l">
              <a:spcBef>
                <a:spcPts val="1200"/>
              </a:spcBef>
              <a:spcAft>
                <a:spcPts val="0"/>
              </a:spcAft>
              <a:buNone/>
            </a:pPr>
            <a:r>
              <a:t/>
            </a:r>
            <a:endParaRPr>
              <a:latin typeface="Open Sans Light"/>
              <a:ea typeface="Open Sans Light"/>
              <a:cs typeface="Open Sans Light"/>
              <a:sym typeface="Open Sans Light"/>
            </a:endParaRPr>
          </a:p>
        </p:txBody>
      </p:sp>
      <p:sp>
        <p:nvSpPr>
          <p:cNvPr id="472" name="Google Shape;472;p79"/>
          <p:cNvSpPr/>
          <p:nvPr/>
        </p:nvSpPr>
        <p:spPr>
          <a:xfrm rot="5400000">
            <a:off x="3203085" y="4500300"/>
            <a:ext cx="614400" cy="323700"/>
          </a:xfrm>
          <a:prstGeom prst="lef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500"/>
                                        <p:tgtEl>
                                          <p:spTgt spid="463"/>
                                        </p:tgtEl>
                                        <p:attrNameLst>
                                          <p:attrName>ppt_w</p:attrName>
                                        </p:attrNameLst>
                                      </p:cBhvr>
                                      <p:tavLst>
                                        <p:tav fmla="" tm="0">
                                          <p:val>
                                            <p:strVal val="0"/>
                                          </p:val>
                                        </p:tav>
                                        <p:tav fmla="" tm="100000">
                                          <p:val>
                                            <p:strVal val="#ppt_w"/>
                                          </p:val>
                                        </p:tav>
                                      </p:tavLst>
                                    </p:anim>
                                    <p:anim calcmode="lin" valueType="num">
                                      <p:cBhvr additive="base">
                                        <p:cTn dur="500"/>
                                        <p:tgtEl>
                                          <p:spTgt spid="46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4"/>
                                        </p:tgtEl>
                                        <p:attrNameLst>
                                          <p:attrName>style.visibility</p:attrName>
                                        </p:attrNameLst>
                                      </p:cBhvr>
                                      <p:to>
                                        <p:strVal val="visible"/>
                                      </p:to>
                                    </p:set>
                                    <p:anim calcmode="lin" valueType="num">
                                      <p:cBhvr additive="base">
                                        <p:cTn dur="500"/>
                                        <p:tgtEl>
                                          <p:spTgt spid="464"/>
                                        </p:tgtEl>
                                        <p:attrNameLst>
                                          <p:attrName>ppt_w</p:attrName>
                                        </p:attrNameLst>
                                      </p:cBhvr>
                                      <p:tavLst>
                                        <p:tav fmla="" tm="0">
                                          <p:val>
                                            <p:strVal val="0"/>
                                          </p:val>
                                        </p:tav>
                                        <p:tav fmla="" tm="100000">
                                          <p:val>
                                            <p:strVal val="#ppt_w"/>
                                          </p:val>
                                        </p:tav>
                                      </p:tavLst>
                                    </p:anim>
                                    <p:anim calcmode="lin" valueType="num">
                                      <p:cBhvr additive="base">
                                        <p:cTn dur="500"/>
                                        <p:tgtEl>
                                          <p:spTgt spid="4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500"/>
                                        <p:tgtEl>
                                          <p:spTgt spid="465"/>
                                        </p:tgtEl>
                                        <p:attrNameLst>
                                          <p:attrName>ppt_w</p:attrName>
                                        </p:attrNameLst>
                                      </p:cBhvr>
                                      <p:tavLst>
                                        <p:tav fmla="" tm="0">
                                          <p:val>
                                            <p:strVal val="0"/>
                                          </p:val>
                                        </p:tav>
                                        <p:tav fmla="" tm="100000">
                                          <p:val>
                                            <p:strVal val="#ppt_w"/>
                                          </p:val>
                                        </p:tav>
                                      </p:tavLst>
                                    </p:anim>
                                    <p:anim calcmode="lin" valueType="num">
                                      <p:cBhvr additive="base">
                                        <p:cTn dur="500"/>
                                        <p:tgtEl>
                                          <p:spTgt spid="46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500"/>
                                        <p:tgtEl>
                                          <p:spTgt spid="466"/>
                                        </p:tgtEl>
                                        <p:attrNameLst>
                                          <p:attrName>ppt_w</p:attrName>
                                        </p:attrNameLst>
                                      </p:cBhvr>
                                      <p:tavLst>
                                        <p:tav fmla="" tm="0">
                                          <p:val>
                                            <p:strVal val="0"/>
                                          </p:val>
                                        </p:tav>
                                        <p:tav fmla="" tm="100000">
                                          <p:val>
                                            <p:strVal val="#ppt_w"/>
                                          </p:val>
                                        </p:tav>
                                      </p:tavLst>
                                    </p:anim>
                                    <p:anim calcmode="lin" valueType="num">
                                      <p:cBhvr additive="base">
                                        <p:cTn dur="500"/>
                                        <p:tgtEl>
                                          <p:spTgt spid="46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0"/>
          <p:cNvSpPr/>
          <p:nvPr/>
        </p:nvSpPr>
        <p:spPr>
          <a:xfrm>
            <a:off x="2211602" y="641123"/>
            <a:ext cx="4665600" cy="4231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Sh</a:t>
            </a:r>
            <a:endParaRPr/>
          </a:p>
        </p:txBody>
      </p:sp>
      <p:grpSp>
        <p:nvGrpSpPr>
          <p:cNvPr id="478" name="Google Shape;478;p80"/>
          <p:cNvGrpSpPr/>
          <p:nvPr/>
        </p:nvGrpSpPr>
        <p:grpSpPr>
          <a:xfrm>
            <a:off x="3101195" y="84235"/>
            <a:ext cx="2886195" cy="2617828"/>
            <a:chOff x="3611776" y="414352"/>
            <a:chExt cx="2166000" cy="2166000"/>
          </a:xfrm>
        </p:grpSpPr>
        <p:sp>
          <p:nvSpPr>
            <p:cNvPr id="479" name="Google Shape;479;p80"/>
            <p:cNvSpPr/>
            <p:nvPr/>
          </p:nvSpPr>
          <p:spPr>
            <a:xfrm>
              <a:off x="3611776" y="414352"/>
              <a:ext cx="2166000" cy="2166000"/>
            </a:xfrm>
            <a:prstGeom prst="ellipse">
              <a:avLst/>
            </a:prstGeom>
            <a:solidFill>
              <a:srgbClr val="00B7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480" name="Google Shape;480;p80"/>
            <p:cNvSpPr txBox="1"/>
            <p:nvPr/>
          </p:nvSpPr>
          <p:spPr>
            <a:xfrm>
              <a:off x="3967546" y="1027503"/>
              <a:ext cx="1496100" cy="702900"/>
            </a:xfrm>
            <a:prstGeom prst="rect">
              <a:avLst/>
            </a:prstGeom>
            <a:solidFill>
              <a:srgbClr val="00B79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Principals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Model Learning Leadership</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Motivate Teachers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Support Inquiry, Innovation, and Exploration</a:t>
              </a:r>
              <a:endParaRPr sz="1100">
                <a:solidFill>
                  <a:srgbClr val="FFFFFF"/>
                </a:solidFill>
                <a:latin typeface="Open Sans Light"/>
                <a:ea typeface="Open Sans Light"/>
                <a:cs typeface="Open Sans Light"/>
                <a:sym typeface="Open Sans Light"/>
              </a:endParaRPr>
            </a:p>
          </p:txBody>
        </p:sp>
      </p:grpSp>
      <p:grpSp>
        <p:nvGrpSpPr>
          <p:cNvPr id="481" name="Google Shape;481;p80"/>
          <p:cNvGrpSpPr/>
          <p:nvPr/>
        </p:nvGrpSpPr>
        <p:grpSpPr>
          <a:xfrm>
            <a:off x="4443913" y="2192768"/>
            <a:ext cx="2886195" cy="2617828"/>
            <a:chOff x="4562258" y="2095912"/>
            <a:chExt cx="2166000" cy="2166000"/>
          </a:xfrm>
        </p:grpSpPr>
        <p:sp>
          <p:nvSpPr>
            <p:cNvPr id="482" name="Google Shape;482;p80"/>
            <p:cNvSpPr/>
            <p:nvPr/>
          </p:nvSpPr>
          <p:spPr>
            <a:xfrm>
              <a:off x="4562258" y="2095912"/>
              <a:ext cx="2166000" cy="2166000"/>
            </a:xfrm>
            <a:prstGeom prst="ellipse">
              <a:avLst/>
            </a:prstGeom>
            <a:solidFill>
              <a:srgbClr val="D5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483" name="Google Shape;483;p80"/>
            <p:cNvSpPr txBox="1"/>
            <p:nvPr/>
          </p:nvSpPr>
          <p:spPr>
            <a:xfrm>
              <a:off x="5137032" y="2834728"/>
              <a:ext cx="1496100" cy="702900"/>
            </a:xfrm>
            <a:prstGeom prst="rect">
              <a:avLst/>
            </a:prstGeom>
            <a:solidFill>
              <a:srgbClr val="D500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Additional Stakeholders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Input in Goals and Strategies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Communicate about and Invest in the Work</a:t>
              </a:r>
              <a:endParaRPr sz="1100">
                <a:solidFill>
                  <a:srgbClr val="FFFFFF"/>
                </a:solidFill>
                <a:latin typeface="Open Sans Light"/>
                <a:ea typeface="Open Sans Light"/>
                <a:cs typeface="Open Sans Light"/>
                <a:sym typeface="Open Sans Light"/>
              </a:endParaRPr>
            </a:p>
          </p:txBody>
        </p:sp>
      </p:grpSp>
      <p:grpSp>
        <p:nvGrpSpPr>
          <p:cNvPr id="484" name="Google Shape;484;p80"/>
          <p:cNvGrpSpPr/>
          <p:nvPr/>
        </p:nvGrpSpPr>
        <p:grpSpPr>
          <a:xfrm>
            <a:off x="1813886" y="2192769"/>
            <a:ext cx="2886195" cy="2617828"/>
            <a:chOff x="2702876" y="2032864"/>
            <a:chExt cx="2166000" cy="2166000"/>
          </a:xfrm>
        </p:grpSpPr>
        <p:sp>
          <p:nvSpPr>
            <p:cNvPr id="485" name="Google Shape;485;p80"/>
            <p:cNvSpPr/>
            <p:nvPr/>
          </p:nvSpPr>
          <p:spPr>
            <a:xfrm>
              <a:off x="2702876" y="2032864"/>
              <a:ext cx="2166000" cy="2166000"/>
            </a:xfrm>
            <a:prstGeom prst="ellipse">
              <a:avLst/>
            </a:prstGeom>
            <a:solidFill>
              <a:srgbClr val="0055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latin typeface="Open Sans Light"/>
                <a:ea typeface="Open Sans Light"/>
                <a:cs typeface="Open Sans Light"/>
                <a:sym typeface="Open Sans Light"/>
              </a:endParaRPr>
            </a:p>
          </p:txBody>
        </p:sp>
        <p:sp>
          <p:nvSpPr>
            <p:cNvPr id="486" name="Google Shape;486;p80"/>
            <p:cNvSpPr txBox="1"/>
            <p:nvPr/>
          </p:nvSpPr>
          <p:spPr>
            <a:xfrm>
              <a:off x="2868527" y="2764420"/>
              <a:ext cx="1496100" cy="702900"/>
            </a:xfrm>
            <a:prstGeom prst="rect">
              <a:avLst/>
            </a:prstGeom>
            <a:solidFill>
              <a:srgbClr val="00558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u="sng">
                  <a:solidFill>
                    <a:srgbClr val="FFFFFF"/>
                  </a:solidFill>
                  <a:latin typeface="Open Sans"/>
                  <a:ea typeface="Open Sans"/>
                  <a:cs typeface="Open Sans"/>
                  <a:sym typeface="Open Sans"/>
                </a:rPr>
                <a:t>Teachers</a:t>
              </a:r>
              <a:endParaRPr b="1" sz="1100" u="sng">
                <a:solidFill>
                  <a:srgbClr val="FFFFFF"/>
                </a:solidFill>
                <a:latin typeface="Open Sans"/>
                <a:ea typeface="Open Sans"/>
                <a:cs typeface="Open Sans"/>
                <a:sym typeface="Open Sans"/>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Collective Efficacy</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Change Agents</a:t>
              </a:r>
              <a:endParaRPr sz="1100">
                <a:solidFill>
                  <a:srgbClr val="FFFFFF"/>
                </a:solidFill>
                <a:latin typeface="Open Sans Light"/>
                <a:ea typeface="Open Sans Light"/>
                <a:cs typeface="Open Sans Light"/>
                <a:sym typeface="Open Sans Light"/>
              </a:endParaRPr>
            </a:p>
            <a:p>
              <a:pPr indent="-298450" lvl="0" marL="457200" rtl="0" algn="l">
                <a:spcBef>
                  <a:spcPts val="0"/>
                </a:spcBef>
                <a:spcAft>
                  <a:spcPts val="0"/>
                </a:spcAft>
                <a:buClr>
                  <a:srgbClr val="FFFFFF"/>
                </a:buClr>
                <a:buSzPts val="1100"/>
                <a:buFont typeface="Open Sans Light"/>
                <a:buChar char="-"/>
              </a:pPr>
              <a:r>
                <a:rPr lang="en" sz="1100">
                  <a:solidFill>
                    <a:srgbClr val="FFFFFF"/>
                  </a:solidFill>
                  <a:latin typeface="Open Sans Light"/>
                  <a:ea typeface="Open Sans Light"/>
                  <a:cs typeface="Open Sans Light"/>
                  <a:sym typeface="Open Sans Light"/>
                </a:rPr>
                <a:t>Collegial Collaboration and Practices</a:t>
              </a:r>
              <a:endParaRPr sz="1100">
                <a:solidFill>
                  <a:srgbClr val="FFFFFF"/>
                </a:solidFill>
                <a:latin typeface="Open Sans Light"/>
                <a:ea typeface="Open Sans Light"/>
                <a:cs typeface="Open Sans Light"/>
                <a:sym typeface="Open Sans Light"/>
              </a:endParaRPr>
            </a:p>
          </p:txBody>
        </p:sp>
      </p:grpSp>
      <p:sp>
        <p:nvSpPr>
          <p:cNvPr id="487" name="Google Shape;487;p80"/>
          <p:cNvSpPr/>
          <p:nvPr/>
        </p:nvSpPr>
        <p:spPr>
          <a:xfrm>
            <a:off x="3731486" y="2011868"/>
            <a:ext cx="1633500" cy="1481400"/>
          </a:xfrm>
          <a:prstGeom prst="ellipse">
            <a:avLst/>
          </a:prstGeom>
          <a:solidFill>
            <a:srgbClr val="1228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-Shared Vision</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-Psychological Safety</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-Communication &amp; Feedback</a:t>
            </a:r>
            <a:endParaRPr sz="1000">
              <a:solidFill>
                <a:srgbClr val="FFFFFF"/>
              </a:solidFill>
              <a:latin typeface="Open Sans Light"/>
              <a:ea typeface="Open Sans Light"/>
              <a:cs typeface="Open Sans Light"/>
              <a:sym typeface="Open Sans Light"/>
            </a:endParaRPr>
          </a:p>
          <a:p>
            <a:pPr indent="0" lvl="0" marL="0" rtl="0" algn="l">
              <a:spcBef>
                <a:spcPts val="0"/>
              </a:spcBef>
              <a:spcAft>
                <a:spcPts val="0"/>
              </a:spcAft>
              <a:buNone/>
            </a:pPr>
            <a:r>
              <a:rPr lang="en" sz="1000">
                <a:solidFill>
                  <a:srgbClr val="FFFFFF"/>
                </a:solidFill>
                <a:latin typeface="Open Sans Light"/>
                <a:ea typeface="Open Sans Light"/>
                <a:cs typeface="Open Sans Light"/>
                <a:sym typeface="Open Sans Light"/>
              </a:rPr>
              <a:t>-Growth Mindset</a:t>
            </a:r>
            <a:endParaRPr sz="1000">
              <a:solidFill>
                <a:srgbClr val="FFFFFF"/>
              </a:solidFill>
              <a:latin typeface="Open Sans Light"/>
              <a:ea typeface="Open Sans Light"/>
              <a:cs typeface="Open Sans Light"/>
              <a:sym typeface="Open Sans Light"/>
            </a:endParaRPr>
          </a:p>
        </p:txBody>
      </p:sp>
      <p:sp>
        <p:nvSpPr>
          <p:cNvPr id="488" name="Google Shape;488;p80"/>
          <p:cNvSpPr txBox="1"/>
          <p:nvPr/>
        </p:nvSpPr>
        <p:spPr>
          <a:xfrm rot="-3608781">
            <a:off x="2119860" y="1515860"/>
            <a:ext cx="1234867" cy="58498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489" name="Google Shape;489;p80"/>
          <p:cNvSpPr txBox="1"/>
          <p:nvPr/>
        </p:nvSpPr>
        <p:spPr>
          <a:xfrm rot="3205510">
            <a:off x="5748636" y="1526788"/>
            <a:ext cx="1234996" cy="585008"/>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490" name="Google Shape;490;p80"/>
          <p:cNvSpPr txBox="1"/>
          <p:nvPr/>
        </p:nvSpPr>
        <p:spPr>
          <a:xfrm rot="-835">
            <a:off x="3926910" y="4337834"/>
            <a:ext cx="1234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latin typeface="Open Sans"/>
                <a:ea typeface="Open Sans"/>
                <a:cs typeface="Open Sans"/>
                <a:sym typeface="Open Sans"/>
              </a:rPr>
              <a:t>Shared Leadership</a:t>
            </a:r>
            <a:endParaRPr b="1" sz="1300">
              <a:latin typeface="Open Sans"/>
              <a:ea typeface="Open Sans"/>
              <a:cs typeface="Open Sans"/>
              <a:sym typeface="Open Sans"/>
            </a:endParaRPr>
          </a:p>
        </p:txBody>
      </p:sp>
      <p:sp>
        <p:nvSpPr>
          <p:cNvPr id="491" name="Google Shape;491;p80"/>
          <p:cNvSpPr txBox="1"/>
          <p:nvPr/>
        </p:nvSpPr>
        <p:spPr>
          <a:xfrm>
            <a:off x="273500" y="158800"/>
            <a:ext cx="1633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Conditions for a Learning Culture</a:t>
            </a:r>
            <a:endParaRPr sz="2400"/>
          </a:p>
        </p:txBody>
      </p:sp>
      <p:pic>
        <p:nvPicPr>
          <p:cNvPr descr="Kansas State Department of Education &gt; Home" id="492" name="Google Shape;492;p80"/>
          <p:cNvPicPr preferRelativeResize="0"/>
          <p:nvPr/>
        </p:nvPicPr>
        <p:blipFill>
          <a:blip r:embed="rId3">
            <a:alphaModFix/>
          </a:blip>
          <a:stretch>
            <a:fillRect/>
          </a:stretch>
        </p:blipFill>
        <p:spPr>
          <a:xfrm>
            <a:off x="7510500" y="4443438"/>
            <a:ext cx="1633500" cy="700062"/>
          </a:xfrm>
          <a:prstGeom prst="rect">
            <a:avLst/>
          </a:prstGeom>
          <a:noFill/>
          <a:ln>
            <a:noFill/>
          </a:ln>
        </p:spPr>
      </p:pic>
      <p:sp>
        <p:nvSpPr>
          <p:cNvPr id="493" name="Google Shape;493;p80"/>
          <p:cNvSpPr txBox="1"/>
          <p:nvPr/>
        </p:nvSpPr>
        <p:spPr>
          <a:xfrm>
            <a:off x="6375725" y="166950"/>
            <a:ext cx="2663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Kools, M., Stoll, L., George, B., Steijn, B., Bekkers, V., &amp; Goouëdard. (2020). The school as a learning organization: The concept and its measurement. European Journal of Education, 55, 25-42.</a:t>
            </a:r>
            <a:endParaRPr sz="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1"/>
          <p:cNvSpPr txBox="1"/>
          <p:nvPr>
            <p:ph type="title"/>
          </p:nvPr>
        </p:nvSpPr>
        <p:spPr>
          <a:xfrm>
            <a:off x="629841" y="342900"/>
            <a:ext cx="2949000" cy="1200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3000"/>
              <a:t>Homework</a:t>
            </a:r>
            <a:r>
              <a:rPr lang="en" sz="3000"/>
              <a:t>- Explore</a:t>
            </a:r>
            <a:endParaRPr sz="3000"/>
          </a:p>
        </p:txBody>
      </p:sp>
      <p:sp>
        <p:nvSpPr>
          <p:cNvPr id="499" name="Google Shape;499;p81"/>
          <p:cNvSpPr txBox="1"/>
          <p:nvPr>
            <p:ph idx="1" type="body"/>
          </p:nvPr>
        </p:nvSpPr>
        <p:spPr>
          <a:xfrm>
            <a:off x="629841" y="1543050"/>
            <a:ext cx="2949000" cy="28587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sz="2400"/>
              <a:t>Learn more</a:t>
            </a:r>
            <a:r>
              <a:rPr lang="en" sz="2400"/>
              <a:t> about Redesign by exploring our </a:t>
            </a:r>
            <a:r>
              <a:rPr lang="en" sz="2400" u="sng">
                <a:solidFill>
                  <a:schemeClr val="accent1"/>
                </a:solidFill>
                <a:hlinkClick r:id="rId3">
                  <a:extLst>
                    <a:ext uri="{A12FA001-AC4F-418D-AE19-62706E023703}">
                      <ahyp:hlinkClr val="tx"/>
                    </a:ext>
                  </a:extLst>
                </a:hlinkClick>
              </a:rPr>
              <a:t>Google Site</a:t>
            </a:r>
            <a:r>
              <a:rPr lang="en" sz="2400"/>
              <a:t>. </a:t>
            </a:r>
            <a:endParaRPr sz="2400"/>
          </a:p>
        </p:txBody>
      </p:sp>
      <p:pic>
        <p:nvPicPr>
          <p:cNvPr id="500" name="Google Shape;500;p81"/>
          <p:cNvPicPr preferRelativeResize="0"/>
          <p:nvPr/>
        </p:nvPicPr>
        <p:blipFill>
          <a:blip r:embed="rId4">
            <a:alphaModFix/>
          </a:blip>
          <a:stretch>
            <a:fillRect/>
          </a:stretch>
        </p:blipFill>
        <p:spPr>
          <a:xfrm>
            <a:off x="5564475" y="342900"/>
            <a:ext cx="2285774" cy="4011377"/>
          </a:xfrm>
          <a:prstGeom prst="rect">
            <a:avLst/>
          </a:prstGeom>
          <a:noFill/>
          <a:ln cap="flat" cmpd="sng" w="9525">
            <a:solidFill>
              <a:schemeClr val="accent2"/>
            </a:solidFill>
            <a:prstDash val="solid"/>
            <a:round/>
            <a:headEnd len="sm" w="sm" type="none"/>
            <a:tailEnd len="sm" w="sm" type="none"/>
          </a:ln>
          <a:effectLst>
            <a:outerShdw blurRad="57150" rotWithShape="0" algn="bl" dir="8400000" dist="304800">
              <a:schemeClr val="accent2">
                <a:alpha val="50000"/>
              </a:scheme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2"/>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How will you make time for </a:t>
            </a:r>
            <a:r>
              <a:rPr lang="en"/>
              <a:t>Redesign?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83"/>
          <p:cNvSpPr txBox="1"/>
          <p:nvPr>
            <p:ph type="title"/>
          </p:nvPr>
        </p:nvSpPr>
        <p:spPr>
          <a:xfrm>
            <a:off x="0" y="0"/>
            <a:ext cx="91440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Time Commitment for School Redesign</a:t>
            </a:r>
            <a:endParaRPr/>
          </a:p>
        </p:txBody>
      </p:sp>
      <p:sp>
        <p:nvSpPr>
          <p:cNvPr id="512" name="Google Shape;512;p83"/>
          <p:cNvSpPr/>
          <p:nvPr>
            <p:ph idx="2" type="dgm"/>
          </p:nvPr>
        </p:nvSpPr>
        <p:spPr>
          <a:xfrm>
            <a:off x="666750" y="946150"/>
            <a:ext cx="7589700" cy="3302100"/>
          </a:xfrm>
          <a:prstGeom prst="rect">
            <a:avLst/>
          </a:prstGeom>
        </p:spPr>
        <p:txBody>
          <a:bodyPr anchorCtr="0" anchor="ctr" bIns="91425" lIns="365750" spcFirstLastPara="1" rIns="365750" wrap="square" tIns="91425">
            <a:noAutofit/>
          </a:bodyPr>
          <a:lstStyle/>
          <a:p>
            <a:pPr indent="0" lvl="0" marL="0" rtl="0" algn="l">
              <a:spcBef>
                <a:spcPts val="0"/>
              </a:spcBef>
              <a:spcAft>
                <a:spcPts val="600"/>
              </a:spcAft>
              <a:buNone/>
            </a:pPr>
            <a:r>
              <a:t/>
            </a:r>
            <a:endParaRPr/>
          </a:p>
        </p:txBody>
      </p:sp>
      <p:pic>
        <p:nvPicPr>
          <p:cNvPr id="513" name="Google Shape;513;p83"/>
          <p:cNvPicPr preferRelativeResize="0"/>
          <p:nvPr/>
        </p:nvPicPr>
        <p:blipFill>
          <a:blip r:embed="rId3">
            <a:alphaModFix/>
          </a:blip>
          <a:stretch>
            <a:fillRect/>
          </a:stretch>
        </p:blipFill>
        <p:spPr>
          <a:xfrm>
            <a:off x="213150" y="669850"/>
            <a:ext cx="8717701" cy="4473649"/>
          </a:xfrm>
          <a:prstGeom prst="rect">
            <a:avLst/>
          </a:prstGeom>
          <a:noFill/>
          <a:ln>
            <a:noFill/>
          </a:ln>
        </p:spPr>
      </p:pic>
      <p:sp>
        <p:nvSpPr>
          <p:cNvPr id="514" name="Google Shape;514;p83"/>
          <p:cNvSpPr txBox="1"/>
          <p:nvPr/>
        </p:nvSpPr>
        <p:spPr>
          <a:xfrm>
            <a:off x="1186200" y="2926675"/>
            <a:ext cx="1973700" cy="9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0000FF"/>
                </a:solidFill>
                <a:latin typeface="Arial Narrow"/>
                <a:ea typeface="Arial Narrow"/>
                <a:cs typeface="Arial Narrow"/>
                <a:sym typeface="Arial Narrow"/>
              </a:rPr>
              <a:t>80%</a:t>
            </a:r>
            <a:endParaRPr b="1" sz="6000">
              <a:solidFill>
                <a:srgbClr val="0000FF"/>
              </a:solidFill>
              <a:latin typeface="Arial Narrow"/>
              <a:ea typeface="Arial Narrow"/>
              <a:cs typeface="Arial Narrow"/>
              <a:sym typeface="Arial Narrow"/>
            </a:endParaRPr>
          </a:p>
        </p:txBody>
      </p:sp>
      <p:sp>
        <p:nvSpPr>
          <p:cNvPr id="515" name="Google Shape;515;p83"/>
          <p:cNvSpPr txBox="1"/>
          <p:nvPr/>
        </p:nvSpPr>
        <p:spPr>
          <a:xfrm>
            <a:off x="6093175" y="2874875"/>
            <a:ext cx="1973700" cy="91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0000FF"/>
                </a:solidFill>
                <a:latin typeface="Arial Narrow"/>
                <a:ea typeface="Arial Narrow"/>
                <a:cs typeface="Arial Narrow"/>
                <a:sym typeface="Arial Narrow"/>
              </a:rPr>
              <a:t>20%</a:t>
            </a:r>
            <a:endParaRPr b="1" sz="6000">
              <a:solidFill>
                <a:srgbClr val="0000FF"/>
              </a:solidFill>
              <a:latin typeface="Arial Narrow"/>
              <a:ea typeface="Arial Narrow"/>
              <a:cs typeface="Arial Narrow"/>
              <a:sym typeface="Arial Narrow"/>
            </a:endParaRPr>
          </a:p>
        </p:txBody>
      </p:sp>
      <p:sp>
        <p:nvSpPr>
          <p:cNvPr id="516" name="Google Shape;516;p83"/>
          <p:cNvSpPr txBox="1"/>
          <p:nvPr/>
        </p:nvSpPr>
        <p:spPr>
          <a:xfrm>
            <a:off x="-3791825" y="1768050"/>
            <a:ext cx="688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517" name="Google Shape;517;p83"/>
          <p:cNvSpPr txBox="1"/>
          <p:nvPr/>
        </p:nvSpPr>
        <p:spPr>
          <a:xfrm>
            <a:off x="4473650" y="3923425"/>
            <a:ext cx="205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Light"/>
              <a:ea typeface="Open Sans Light"/>
              <a:cs typeface="Open Sans Light"/>
              <a:sym typeface="Open Sans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84"/>
          <p:cNvSpPr/>
          <p:nvPr/>
        </p:nvSpPr>
        <p:spPr>
          <a:xfrm>
            <a:off x="3297500" y="7085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84"/>
          <p:cNvGrpSpPr/>
          <p:nvPr/>
        </p:nvGrpSpPr>
        <p:grpSpPr>
          <a:xfrm>
            <a:off x="635917" y="857925"/>
            <a:ext cx="2976551" cy="669600"/>
            <a:chOff x="635917" y="1315125"/>
            <a:chExt cx="2976551" cy="669600"/>
          </a:xfrm>
        </p:grpSpPr>
        <p:cxnSp>
          <p:nvCxnSpPr>
            <p:cNvPr id="524" name="Google Shape;524;p84"/>
            <p:cNvCxnSpPr/>
            <p:nvPr/>
          </p:nvCxnSpPr>
          <p:spPr>
            <a:xfrm>
              <a:off x="3178969" y="1638300"/>
              <a:ext cx="433500" cy="252300"/>
            </a:xfrm>
            <a:prstGeom prst="straightConnector1">
              <a:avLst/>
            </a:prstGeom>
            <a:noFill/>
            <a:ln cap="flat" cmpd="sng" w="19050">
              <a:solidFill>
                <a:schemeClr val="accent3"/>
              </a:solidFill>
              <a:prstDash val="solid"/>
              <a:round/>
              <a:headEnd len="med" w="med" type="oval"/>
              <a:tailEnd len="sm" w="sm" type="none"/>
            </a:ln>
          </p:spPr>
        </p:cxnSp>
        <p:sp>
          <p:nvSpPr>
            <p:cNvPr id="525" name="Google Shape;525;p84"/>
            <p:cNvSpPr txBox="1"/>
            <p:nvPr/>
          </p:nvSpPr>
          <p:spPr>
            <a:xfrm>
              <a:off x="635917" y="1315125"/>
              <a:ext cx="25401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1800">
                  <a:latin typeface="Roboto"/>
                  <a:ea typeface="Roboto"/>
                  <a:cs typeface="Roboto"/>
                  <a:sym typeface="Roboto"/>
                </a:rPr>
                <a:t>WHAT</a:t>
              </a:r>
              <a:endParaRPr sz="1800">
                <a:latin typeface="Roboto"/>
                <a:ea typeface="Roboto"/>
                <a:cs typeface="Roboto"/>
                <a:sym typeface="Roboto"/>
              </a:endParaRPr>
            </a:p>
            <a:p>
              <a:pPr indent="0" lvl="0" marL="0" rtl="0" algn="r">
                <a:lnSpc>
                  <a:spcPct val="115000"/>
                </a:lnSpc>
                <a:spcBef>
                  <a:spcPts val="0"/>
                </a:spcBef>
                <a:spcAft>
                  <a:spcPts val="0"/>
                </a:spcAft>
                <a:buNone/>
              </a:pPr>
              <a:r>
                <a:t/>
              </a:r>
              <a:endParaRPr sz="1100">
                <a:latin typeface="Roboto"/>
                <a:ea typeface="Roboto"/>
                <a:cs typeface="Roboto"/>
                <a:sym typeface="Roboto"/>
              </a:endParaRPr>
            </a:p>
            <a:p>
              <a:pPr indent="0" lvl="0" marL="0" rtl="0" algn="r">
                <a:lnSpc>
                  <a:spcPct val="115000"/>
                </a:lnSpc>
                <a:spcBef>
                  <a:spcPts val="0"/>
                </a:spcBef>
                <a:spcAft>
                  <a:spcPts val="0"/>
                </a:spcAft>
                <a:buNone/>
              </a:pPr>
              <a:r>
                <a:rPr b="1" lang="en" sz="1300">
                  <a:latin typeface="Roboto"/>
                  <a:ea typeface="Roboto"/>
                  <a:cs typeface="Roboto"/>
                  <a:sym typeface="Roboto"/>
                </a:rPr>
                <a:t>Determine what is the essential learning for all.</a:t>
              </a:r>
              <a:endParaRPr b="1" sz="1300">
                <a:latin typeface="Roboto"/>
                <a:ea typeface="Roboto"/>
                <a:cs typeface="Roboto"/>
                <a:sym typeface="Roboto"/>
              </a:endParaRPr>
            </a:p>
          </p:txBody>
        </p:sp>
      </p:grpSp>
      <p:grpSp>
        <p:nvGrpSpPr>
          <p:cNvPr id="526" name="Google Shape;526;p84"/>
          <p:cNvGrpSpPr/>
          <p:nvPr/>
        </p:nvGrpSpPr>
        <p:grpSpPr>
          <a:xfrm>
            <a:off x="5517319" y="857925"/>
            <a:ext cx="2984906" cy="669600"/>
            <a:chOff x="5517319" y="1315125"/>
            <a:chExt cx="2984906" cy="669600"/>
          </a:xfrm>
        </p:grpSpPr>
        <p:cxnSp>
          <p:nvCxnSpPr>
            <p:cNvPr id="527" name="Google Shape;527;p84"/>
            <p:cNvCxnSpPr/>
            <p:nvPr/>
          </p:nvCxnSpPr>
          <p:spPr>
            <a:xfrm flipH="1">
              <a:off x="5517319" y="1638300"/>
              <a:ext cx="433500" cy="252300"/>
            </a:xfrm>
            <a:prstGeom prst="straightConnector1">
              <a:avLst/>
            </a:prstGeom>
            <a:noFill/>
            <a:ln cap="flat" cmpd="sng" w="19050">
              <a:solidFill>
                <a:schemeClr val="accent5"/>
              </a:solidFill>
              <a:prstDash val="solid"/>
              <a:round/>
              <a:headEnd len="med" w="med" type="oval"/>
              <a:tailEnd len="sm" w="sm" type="none"/>
            </a:ln>
          </p:spPr>
        </p:cxnSp>
        <p:sp>
          <p:nvSpPr>
            <p:cNvPr id="528" name="Google Shape;528;p84"/>
            <p:cNvSpPr txBox="1"/>
            <p:nvPr/>
          </p:nvSpPr>
          <p:spPr>
            <a:xfrm>
              <a:off x="5962125" y="1315125"/>
              <a:ext cx="25401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Roboto"/>
                  <a:ea typeface="Roboto"/>
                  <a:cs typeface="Roboto"/>
                  <a:sym typeface="Roboto"/>
                </a:rPr>
                <a:t>WHY</a:t>
              </a:r>
              <a:endParaRPr sz="18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b="1" lang="en" sz="1300">
                  <a:latin typeface="Roboto"/>
                  <a:ea typeface="Roboto"/>
                  <a:cs typeface="Roboto"/>
                  <a:sym typeface="Roboto"/>
                </a:rPr>
                <a:t>Establish a clear purpose for the learning.</a:t>
              </a:r>
              <a:endParaRPr b="1" sz="1300">
                <a:latin typeface="Roboto"/>
                <a:ea typeface="Roboto"/>
                <a:cs typeface="Roboto"/>
                <a:sym typeface="Roboto"/>
              </a:endParaRPr>
            </a:p>
          </p:txBody>
        </p:sp>
      </p:grpSp>
      <p:grpSp>
        <p:nvGrpSpPr>
          <p:cNvPr id="529" name="Google Shape;529;p84"/>
          <p:cNvGrpSpPr/>
          <p:nvPr/>
        </p:nvGrpSpPr>
        <p:grpSpPr>
          <a:xfrm>
            <a:off x="3056025" y="3077940"/>
            <a:ext cx="2955600" cy="1143785"/>
            <a:chOff x="3056025" y="3535140"/>
            <a:chExt cx="2955600" cy="1143785"/>
          </a:xfrm>
        </p:grpSpPr>
        <p:cxnSp>
          <p:nvCxnSpPr>
            <p:cNvPr id="530" name="Google Shape;530;p84"/>
            <p:cNvCxnSpPr/>
            <p:nvPr/>
          </p:nvCxnSpPr>
          <p:spPr>
            <a:xfrm rot="10800000">
              <a:off x="4556399" y="3535140"/>
              <a:ext cx="0" cy="460500"/>
            </a:xfrm>
            <a:prstGeom prst="straightConnector1">
              <a:avLst/>
            </a:prstGeom>
            <a:noFill/>
            <a:ln cap="flat" cmpd="sng" w="19050">
              <a:solidFill>
                <a:schemeClr val="accent4"/>
              </a:solidFill>
              <a:prstDash val="solid"/>
              <a:round/>
              <a:headEnd len="med" w="med" type="oval"/>
              <a:tailEnd len="sm" w="sm" type="none"/>
            </a:ln>
          </p:spPr>
        </p:cxnSp>
        <p:sp>
          <p:nvSpPr>
            <p:cNvPr id="531" name="Google Shape;531;p84"/>
            <p:cNvSpPr txBox="1"/>
            <p:nvPr/>
          </p:nvSpPr>
          <p:spPr>
            <a:xfrm>
              <a:off x="3056025" y="4009325"/>
              <a:ext cx="29556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a:ea typeface="Roboto"/>
                  <a:cs typeface="Roboto"/>
                  <a:sym typeface="Roboto"/>
                </a:rPr>
                <a:t>HOW</a:t>
              </a:r>
              <a:endParaRPr sz="1800">
                <a:latin typeface="Roboto"/>
                <a:ea typeface="Roboto"/>
                <a:cs typeface="Roboto"/>
                <a:sym typeface="Roboto"/>
              </a:endParaRPr>
            </a:p>
            <a:p>
              <a:pPr indent="0" lvl="0" marL="0" rtl="0" algn="ctr">
                <a:lnSpc>
                  <a:spcPct val="115000"/>
                </a:lnSpc>
                <a:spcBef>
                  <a:spcPts val="0"/>
                </a:spcBef>
                <a:spcAft>
                  <a:spcPts val="0"/>
                </a:spcAft>
                <a:buNone/>
              </a:pPr>
              <a:r>
                <a:t/>
              </a:r>
              <a:endParaRPr sz="1100">
                <a:latin typeface="Roboto"/>
                <a:ea typeface="Roboto"/>
                <a:cs typeface="Roboto"/>
                <a:sym typeface="Roboto"/>
              </a:endParaRPr>
            </a:p>
            <a:p>
              <a:pPr indent="0" lvl="0" marL="0" rtl="0" algn="ctr">
                <a:lnSpc>
                  <a:spcPct val="115000"/>
                </a:lnSpc>
                <a:spcBef>
                  <a:spcPts val="0"/>
                </a:spcBef>
                <a:spcAft>
                  <a:spcPts val="0"/>
                </a:spcAft>
                <a:buNone/>
              </a:pPr>
              <a:r>
                <a:rPr b="1" lang="en" sz="1300">
                  <a:latin typeface="Roboto"/>
                  <a:ea typeface="Roboto"/>
                  <a:cs typeface="Roboto"/>
                  <a:sym typeface="Roboto"/>
                </a:rPr>
                <a:t>Determine the best time, place, and delivery model for the learning.</a:t>
              </a:r>
              <a:endParaRPr b="1" sz="1300">
                <a:latin typeface="Roboto"/>
                <a:ea typeface="Roboto"/>
                <a:cs typeface="Roboto"/>
                <a:sym typeface="Roboto"/>
              </a:endParaRPr>
            </a:p>
          </p:txBody>
        </p:sp>
      </p:grpSp>
      <p:sp>
        <p:nvSpPr>
          <p:cNvPr id="532" name="Google Shape;532;p84"/>
          <p:cNvSpPr txBox="1"/>
          <p:nvPr/>
        </p:nvSpPr>
        <p:spPr>
          <a:xfrm>
            <a:off x="3688875" y="1600050"/>
            <a:ext cx="1797600" cy="80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800">
                <a:latin typeface="Roboto"/>
                <a:ea typeface="Roboto"/>
                <a:cs typeface="Roboto"/>
                <a:sym typeface="Roboto"/>
              </a:rPr>
              <a:t>Turnkey Considerations</a:t>
            </a:r>
            <a:endParaRPr sz="1800"/>
          </a:p>
        </p:txBody>
      </p:sp>
      <p:sp>
        <p:nvSpPr>
          <p:cNvPr id="533" name="Google Shape;533;p84"/>
          <p:cNvSpPr/>
          <p:nvPr/>
        </p:nvSpPr>
        <p:spPr>
          <a:xfrm rot="1800047">
            <a:off x="3219843" y="629234"/>
            <a:ext cx="2690936" cy="2690936"/>
          </a:xfrm>
          <a:prstGeom prst="blockArc">
            <a:avLst>
              <a:gd fmla="val 14414370" name="adj1"/>
              <a:gd fmla="val 694" name="adj2"/>
              <a:gd fmla="val 9562" name="adj3"/>
            </a:avLst>
          </a:prstGeom>
          <a:solidFill>
            <a:schemeClr val="accent5"/>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34" name="Google Shape;534;p84"/>
          <p:cNvSpPr/>
          <p:nvPr/>
        </p:nvSpPr>
        <p:spPr>
          <a:xfrm flipH="1" rot="-1800047">
            <a:off x="3221956" y="629234"/>
            <a:ext cx="2690936" cy="2690936"/>
          </a:xfrm>
          <a:prstGeom prst="blockArc">
            <a:avLst>
              <a:gd fmla="val 14348563" name="adj1"/>
              <a:gd fmla="val 21472873" name="adj2"/>
              <a:gd fmla="val 9381" name="adj3"/>
            </a:avLst>
          </a:prstGeom>
          <a:solidFill>
            <a:schemeClr val="accent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5" name="Google Shape;535;p84"/>
          <p:cNvSpPr/>
          <p:nvPr/>
        </p:nvSpPr>
        <p:spPr>
          <a:xfrm rot="-8100000">
            <a:off x="4382715" y="570193"/>
            <a:ext cx="363170" cy="36317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36" name="Google Shape;536;p84"/>
          <p:cNvSpPr/>
          <p:nvPr/>
        </p:nvSpPr>
        <p:spPr>
          <a:xfrm flipH="1" rot="-9000757">
            <a:off x="3220953" y="627608"/>
            <a:ext cx="2690226" cy="2690226"/>
          </a:xfrm>
          <a:prstGeom prst="blockArc">
            <a:avLst>
              <a:gd fmla="val 14316164" name="adj1"/>
              <a:gd fmla="val 21502663" name="adj2"/>
              <a:gd fmla="val 9415" name="adj3"/>
            </a:avLst>
          </a:prstGeom>
          <a:solidFill>
            <a:schemeClr val="accent4"/>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84"/>
          <p:cNvSpPr/>
          <p:nvPr/>
        </p:nvSpPr>
        <p:spPr>
          <a:xfrm rot="-1027861">
            <a:off x="5485874" y="2392632"/>
            <a:ext cx="312672" cy="312672"/>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538" name="Google Shape;538;p84"/>
          <p:cNvSpPr/>
          <p:nvPr/>
        </p:nvSpPr>
        <p:spPr>
          <a:xfrm rot="6359841">
            <a:off x="3315801" y="2390562"/>
            <a:ext cx="363580" cy="363580"/>
          </a:xfrm>
          <a:prstGeom prst="rtTriangl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5"/>
          <p:cNvSpPr txBox="1"/>
          <p:nvPr>
            <p:ph type="title"/>
          </p:nvPr>
        </p:nvSpPr>
        <p:spPr>
          <a:xfrm>
            <a:off x="666749" y="285750"/>
            <a:ext cx="7589400" cy="5847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a:t>Time Commitments</a:t>
            </a:r>
            <a:r>
              <a:rPr lang="en"/>
              <a:t> - Plan Year</a:t>
            </a:r>
            <a:endParaRPr/>
          </a:p>
        </p:txBody>
      </p:sp>
      <p:sp>
        <p:nvSpPr>
          <p:cNvPr id="545" name="Google Shape;545;p85"/>
          <p:cNvSpPr/>
          <p:nvPr>
            <p:ph idx="2" type="dgm"/>
          </p:nvPr>
        </p:nvSpPr>
        <p:spPr>
          <a:xfrm>
            <a:off x="666750" y="1098550"/>
            <a:ext cx="7589700" cy="3302100"/>
          </a:xfrm>
          <a:prstGeom prst="rect">
            <a:avLst/>
          </a:prstGeom>
        </p:spPr>
        <p:txBody>
          <a:bodyPr anchorCtr="0" anchor="ctr" bIns="91425" lIns="365750" spcFirstLastPara="1" rIns="365750" wrap="square" tIns="91425">
            <a:noAutofit/>
          </a:bodyPr>
          <a:lstStyle/>
          <a:p>
            <a:pPr indent="-381000" lvl="0" marL="457200" rtl="0" algn="l">
              <a:spcBef>
                <a:spcPts val="0"/>
              </a:spcBef>
              <a:spcAft>
                <a:spcPts val="0"/>
              </a:spcAft>
              <a:buClr>
                <a:srgbClr val="FF9900"/>
              </a:buClr>
              <a:buSzPts val="2400"/>
              <a:buFont typeface="Open Sans Light"/>
              <a:buChar char="●"/>
            </a:pPr>
            <a:r>
              <a:rPr lang="en">
                <a:latin typeface="Open Sans Light"/>
                <a:ea typeface="Open Sans Light"/>
                <a:cs typeface="Open Sans Light"/>
                <a:sym typeface="Open Sans Light"/>
              </a:rPr>
              <a:t>~10-11 workshops at each of the educational service centers, attended by the School Redesign Team</a:t>
            </a:r>
            <a:endParaRPr>
              <a:latin typeface="Open Sans Light"/>
              <a:ea typeface="Open Sans Light"/>
              <a:cs typeface="Open Sans Light"/>
              <a:sym typeface="Open Sans Light"/>
            </a:endParaRPr>
          </a:p>
          <a:p>
            <a:pPr indent="-373380" lvl="1" marL="914400" rtl="0" algn="l">
              <a:spcBef>
                <a:spcPts val="0"/>
              </a:spcBef>
              <a:spcAft>
                <a:spcPts val="0"/>
              </a:spcAft>
              <a:buSzPts val="2280"/>
              <a:buFont typeface="Open Sans Light"/>
              <a:buChar char="○"/>
            </a:pPr>
            <a:r>
              <a:rPr lang="en">
                <a:latin typeface="Open Sans Light"/>
                <a:ea typeface="Open Sans Light"/>
                <a:cs typeface="Open Sans Light"/>
                <a:sym typeface="Open Sans Light"/>
              </a:rPr>
              <a:t>Time to Turnkey</a:t>
            </a:r>
            <a:endParaRPr>
              <a:latin typeface="Open Sans Light"/>
              <a:ea typeface="Open Sans Light"/>
              <a:cs typeface="Open Sans Light"/>
              <a:sym typeface="Open Sans Light"/>
            </a:endParaRPr>
          </a:p>
          <a:p>
            <a:pPr indent="-373380" lvl="1" marL="914400" rtl="0" algn="l">
              <a:spcBef>
                <a:spcPts val="0"/>
              </a:spcBef>
              <a:spcAft>
                <a:spcPts val="0"/>
              </a:spcAft>
              <a:buSzPts val="2280"/>
              <a:buFont typeface="Open Sans Light"/>
              <a:buChar char="○"/>
            </a:pPr>
            <a:r>
              <a:rPr lang="en">
                <a:latin typeface="Open Sans Light"/>
                <a:ea typeface="Open Sans Light"/>
                <a:cs typeface="Open Sans Light"/>
                <a:sym typeface="Open Sans Light"/>
              </a:rPr>
              <a:t>Time for Teams to Meet (beginning in November) </a:t>
            </a:r>
            <a:endParaRPr>
              <a:latin typeface="Open Sans Light"/>
              <a:ea typeface="Open Sans Light"/>
              <a:cs typeface="Open Sans Light"/>
              <a:sym typeface="Open Sans Light"/>
            </a:endParaRPr>
          </a:p>
          <a:p>
            <a:pPr indent="-381000" lvl="0" marL="457200" rtl="0" algn="l">
              <a:spcBef>
                <a:spcPts val="0"/>
              </a:spcBef>
              <a:spcAft>
                <a:spcPts val="0"/>
              </a:spcAft>
              <a:buClr>
                <a:srgbClr val="FF9900"/>
              </a:buClr>
              <a:buSzPts val="2400"/>
              <a:buFont typeface="Open Sans Light"/>
              <a:buChar char="●"/>
            </a:pPr>
            <a:r>
              <a:rPr lang="en">
                <a:latin typeface="Open Sans Light"/>
                <a:ea typeface="Open Sans Light"/>
                <a:cs typeface="Open Sans Light"/>
                <a:sym typeface="Open Sans Light"/>
              </a:rPr>
              <a:t>Virtual Check Ins with your Coach </a:t>
            </a:r>
            <a:endParaRPr>
              <a:latin typeface="Open Sans Light"/>
              <a:ea typeface="Open Sans Light"/>
              <a:cs typeface="Open Sans Light"/>
              <a:sym typeface="Open Sans Light"/>
            </a:endParaRPr>
          </a:p>
          <a:p>
            <a:pPr indent="-381000" lvl="0" marL="457200" rtl="0" algn="l">
              <a:spcBef>
                <a:spcPts val="0"/>
              </a:spcBef>
              <a:spcAft>
                <a:spcPts val="0"/>
              </a:spcAft>
              <a:buClr>
                <a:srgbClr val="FF9900"/>
              </a:buClr>
              <a:buSzPts val="2400"/>
              <a:buFont typeface="Open Sans Light"/>
              <a:buChar char="●"/>
            </a:pPr>
            <a:r>
              <a:rPr lang="en">
                <a:latin typeface="Open Sans Light"/>
                <a:ea typeface="Open Sans Light"/>
                <a:cs typeface="Open Sans Light"/>
                <a:sym typeface="Open Sans Light"/>
              </a:rPr>
              <a:t>1 on-site visit (minimum) in the spring</a:t>
            </a:r>
            <a:endParaRPr>
              <a:latin typeface="Open Sans Light"/>
              <a:ea typeface="Open Sans Light"/>
              <a:cs typeface="Open Sans Light"/>
              <a:sym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6"/>
          <p:cNvSpPr txBox="1"/>
          <p:nvPr>
            <p:ph type="title"/>
          </p:nvPr>
        </p:nvSpPr>
        <p:spPr>
          <a:xfrm>
            <a:off x="316525" y="121475"/>
            <a:ext cx="3541200" cy="44460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3400"/>
              <a:t>Calendar for the Plan Year</a:t>
            </a:r>
            <a:endParaRPr sz="3400"/>
          </a:p>
          <a:p>
            <a:pPr indent="0" lvl="0" marL="0" rtl="0" algn="ctr">
              <a:spcBef>
                <a:spcPts val="0"/>
              </a:spcBef>
              <a:spcAft>
                <a:spcPts val="0"/>
              </a:spcAft>
              <a:buNone/>
            </a:pPr>
            <a:r>
              <a:t/>
            </a:r>
            <a:endParaRPr sz="3400"/>
          </a:p>
          <a:p>
            <a:pPr indent="0" lvl="0" marL="0" rtl="0" algn="ctr">
              <a:spcBef>
                <a:spcPts val="0"/>
              </a:spcBef>
              <a:spcAft>
                <a:spcPts val="0"/>
              </a:spcAft>
              <a:buNone/>
            </a:pPr>
            <a:r>
              <a:rPr lang="en" sz="1800" u="sng">
                <a:solidFill>
                  <a:schemeClr val="hlink"/>
                </a:solidFill>
                <a:hlinkClick r:id="rId3"/>
              </a:rPr>
              <a:t>katieperez@essdack.org</a:t>
            </a:r>
            <a:endParaRPr sz="1800"/>
          </a:p>
          <a:p>
            <a:pPr indent="0" lvl="0" marL="0" rtl="0" algn="ctr">
              <a:spcBef>
                <a:spcPts val="0"/>
              </a:spcBef>
              <a:spcAft>
                <a:spcPts val="0"/>
              </a:spcAft>
              <a:buNone/>
            </a:pPr>
            <a:r>
              <a:rPr lang="en" sz="1800" u="sng">
                <a:solidFill>
                  <a:schemeClr val="hlink"/>
                </a:solidFill>
                <a:hlinkClick r:id="rId4"/>
              </a:rPr>
              <a:t>jennifer.hanni@greenbush.org</a:t>
            </a:r>
            <a:r>
              <a:rPr lang="en" sz="3600"/>
              <a:t> </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t/>
            </a:r>
            <a:endParaRPr sz="2400">
              <a:solidFill>
                <a:schemeClr val="accent1"/>
              </a:solidFill>
            </a:endParaRPr>
          </a:p>
        </p:txBody>
      </p:sp>
      <p:pic>
        <p:nvPicPr>
          <p:cNvPr id="551" name="Google Shape;551;p86"/>
          <p:cNvPicPr preferRelativeResize="0"/>
          <p:nvPr/>
        </p:nvPicPr>
        <p:blipFill>
          <a:blip r:embed="rId5">
            <a:alphaModFix/>
          </a:blip>
          <a:stretch>
            <a:fillRect/>
          </a:stretch>
        </p:blipFill>
        <p:spPr>
          <a:xfrm>
            <a:off x="4092850" y="0"/>
            <a:ext cx="3754299" cy="4643124"/>
          </a:xfrm>
          <a:prstGeom prst="rect">
            <a:avLst/>
          </a:prstGeom>
          <a:noFill/>
          <a:ln>
            <a:noFill/>
          </a:ln>
        </p:spPr>
      </p:pic>
      <p:pic>
        <p:nvPicPr>
          <p:cNvPr id="552" name="Google Shape;552;p86"/>
          <p:cNvPicPr preferRelativeResize="0"/>
          <p:nvPr/>
        </p:nvPicPr>
        <p:blipFill rotWithShape="1">
          <a:blip r:embed="rId6">
            <a:alphaModFix/>
          </a:blip>
          <a:srcRect b="0" l="0" r="58856" t="0"/>
          <a:stretch/>
        </p:blipFill>
        <p:spPr>
          <a:xfrm>
            <a:off x="7964712" y="533400"/>
            <a:ext cx="1061725" cy="822319"/>
          </a:xfrm>
          <a:prstGeom prst="rect">
            <a:avLst/>
          </a:prstGeom>
          <a:noFill/>
          <a:ln>
            <a:noFill/>
          </a:ln>
        </p:spPr>
      </p:pic>
      <p:pic>
        <p:nvPicPr>
          <p:cNvPr id="553" name="Google Shape;553;p86"/>
          <p:cNvPicPr preferRelativeResize="0"/>
          <p:nvPr/>
        </p:nvPicPr>
        <p:blipFill rotWithShape="1">
          <a:blip r:embed="rId6">
            <a:alphaModFix/>
          </a:blip>
          <a:srcRect b="0" l="40422" r="0" t="0"/>
          <a:stretch/>
        </p:blipFill>
        <p:spPr>
          <a:xfrm>
            <a:off x="7847150" y="1349725"/>
            <a:ext cx="1296851" cy="693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87"/>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Leadership and Apollo III Kick Off</a:t>
            </a:r>
            <a:endParaRPr/>
          </a:p>
        </p:txBody>
      </p:sp>
      <p:sp>
        <p:nvSpPr>
          <p:cNvPr id="559" name="Google Shape;559;p87"/>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81000" lvl="0" marL="457200" rtl="0" algn="l">
              <a:lnSpc>
                <a:spcPct val="100000"/>
              </a:lnSpc>
              <a:spcBef>
                <a:spcPts val="0"/>
              </a:spcBef>
              <a:spcAft>
                <a:spcPts val="0"/>
              </a:spcAft>
              <a:buClr>
                <a:schemeClr val="dk1"/>
              </a:buClr>
              <a:buSzPts val="2400"/>
              <a:buFont typeface="Open Sans Light"/>
              <a:buChar char="●"/>
            </a:pPr>
            <a:r>
              <a:rPr lang="en" sz="2400"/>
              <a:t>When- August 3 OR 4, 2021</a:t>
            </a:r>
            <a:endParaRPr sz="2400"/>
          </a:p>
          <a:p>
            <a:pPr indent="-381000" lvl="1" marL="914400" rtl="0" algn="l">
              <a:lnSpc>
                <a:spcPct val="100000"/>
              </a:lnSpc>
              <a:spcBef>
                <a:spcPts val="0"/>
              </a:spcBef>
              <a:spcAft>
                <a:spcPts val="0"/>
              </a:spcAft>
              <a:buClr>
                <a:schemeClr val="dk1"/>
              </a:buClr>
              <a:buSzPts val="2400"/>
              <a:buFont typeface="Open Sans Light"/>
              <a:buChar char="○"/>
            </a:pPr>
            <a:r>
              <a:rPr lang="en" sz="2400"/>
              <a:t>9:00-3:00</a:t>
            </a:r>
            <a:endParaRPr sz="2400"/>
          </a:p>
          <a:p>
            <a:pPr indent="-381000" lvl="0" marL="457200" rtl="0" algn="l">
              <a:lnSpc>
                <a:spcPct val="100000"/>
              </a:lnSpc>
              <a:spcBef>
                <a:spcPts val="0"/>
              </a:spcBef>
              <a:spcAft>
                <a:spcPts val="0"/>
              </a:spcAft>
              <a:buClr>
                <a:schemeClr val="dk1"/>
              </a:buClr>
              <a:buSzPts val="2400"/>
              <a:buFont typeface="Open Sans Light"/>
              <a:buChar char="●"/>
            </a:pPr>
            <a:r>
              <a:rPr lang="en" sz="2400"/>
              <a:t>Where- Kansas Association of School Boards </a:t>
            </a:r>
            <a:endParaRPr sz="2400"/>
          </a:p>
          <a:p>
            <a:pPr indent="-381000" lvl="1" marL="914400" rtl="0" algn="l">
              <a:lnSpc>
                <a:spcPct val="100000"/>
              </a:lnSpc>
              <a:spcBef>
                <a:spcPts val="0"/>
              </a:spcBef>
              <a:spcAft>
                <a:spcPts val="0"/>
              </a:spcAft>
              <a:buClr>
                <a:schemeClr val="dk1"/>
              </a:buClr>
              <a:buSzPts val="2400"/>
              <a:buFont typeface="Open Sans Light"/>
              <a:buChar char="○"/>
            </a:pPr>
            <a:r>
              <a:rPr lang="en" sz="2400"/>
              <a:t>1420 SW Arrowhead Road, Topeka, KS 66604</a:t>
            </a:r>
            <a:endParaRPr sz="2400"/>
          </a:p>
          <a:p>
            <a:pPr indent="-381000" lvl="1" marL="914400" rtl="0" algn="l">
              <a:lnSpc>
                <a:spcPct val="100000"/>
              </a:lnSpc>
              <a:spcBef>
                <a:spcPts val="0"/>
              </a:spcBef>
              <a:spcAft>
                <a:spcPts val="0"/>
              </a:spcAft>
              <a:buClr>
                <a:schemeClr val="dk1"/>
              </a:buClr>
              <a:buSzPts val="2400"/>
              <a:buFont typeface="Open Sans Light"/>
              <a:buChar char="○"/>
            </a:pPr>
            <a:r>
              <a:rPr lang="en" sz="2400"/>
              <a:t>We will switch to a virtual option if necessary. That decision will be made by July 1, 2021. </a:t>
            </a:r>
            <a:endParaRPr sz="2400"/>
          </a:p>
          <a:p>
            <a:pPr indent="-381000" lvl="0" marL="457200" rtl="0" algn="l">
              <a:lnSpc>
                <a:spcPct val="100000"/>
              </a:lnSpc>
              <a:spcBef>
                <a:spcPts val="0"/>
              </a:spcBef>
              <a:spcAft>
                <a:spcPts val="0"/>
              </a:spcAft>
              <a:buClr>
                <a:schemeClr val="dk1"/>
              </a:buClr>
              <a:buSzPts val="2400"/>
              <a:buFont typeface="Open Sans Light"/>
              <a:buChar char="●"/>
            </a:pPr>
            <a:r>
              <a:rPr lang="en" sz="2400"/>
              <a:t>Access- Register your team for the date that works best for you by completing this google form. </a:t>
            </a:r>
            <a:endParaRPr sz="2400"/>
          </a:p>
          <a:p>
            <a:pPr indent="0" lvl="0" marL="0" rtl="0" algn="l">
              <a:spcBef>
                <a:spcPts val="800"/>
              </a:spcBef>
              <a:spcAft>
                <a:spcPts val="0"/>
              </a:spcAft>
              <a:buNone/>
            </a:pPr>
            <a:r>
              <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88"/>
          <p:cNvSpPr txBox="1"/>
          <p:nvPr>
            <p:ph type="title"/>
          </p:nvPr>
        </p:nvSpPr>
        <p:spPr>
          <a:xfrm>
            <a:off x="629841" y="342900"/>
            <a:ext cx="2949300" cy="1200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3000"/>
              <a:t>Homework</a:t>
            </a:r>
            <a:r>
              <a:rPr lang="en" sz="3000"/>
              <a:t>- Create</a:t>
            </a:r>
            <a:endParaRPr sz="3000"/>
          </a:p>
        </p:txBody>
      </p:sp>
      <p:sp>
        <p:nvSpPr>
          <p:cNvPr id="565" name="Google Shape;565;p88"/>
          <p:cNvSpPr txBox="1"/>
          <p:nvPr>
            <p:ph idx="1" type="body"/>
          </p:nvPr>
        </p:nvSpPr>
        <p:spPr>
          <a:xfrm>
            <a:off x="629841" y="1543050"/>
            <a:ext cx="2949300" cy="28587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sz="2400"/>
              <a:t>Create a 20% Calendar for how you will make time for Redesign during the 2021-2022 School Year. </a:t>
            </a:r>
            <a:endParaRPr sz="2400"/>
          </a:p>
        </p:txBody>
      </p:sp>
      <p:pic>
        <p:nvPicPr>
          <p:cNvPr id="566" name="Google Shape;566;p88"/>
          <p:cNvPicPr preferRelativeResize="0"/>
          <p:nvPr/>
        </p:nvPicPr>
        <p:blipFill>
          <a:blip r:embed="rId3">
            <a:alphaModFix/>
          </a:blip>
          <a:stretch>
            <a:fillRect/>
          </a:stretch>
        </p:blipFill>
        <p:spPr>
          <a:xfrm>
            <a:off x="5416099" y="342900"/>
            <a:ext cx="2813500" cy="3974625"/>
          </a:xfrm>
          <a:prstGeom prst="rect">
            <a:avLst/>
          </a:prstGeom>
          <a:noFill/>
          <a:ln cap="flat" cmpd="sng" w="9525">
            <a:solidFill>
              <a:schemeClr val="accent2"/>
            </a:solidFill>
            <a:prstDash val="solid"/>
            <a:round/>
            <a:headEnd len="sm" w="sm" type="none"/>
            <a:tailEnd len="sm" w="sm" type="none"/>
          </a:ln>
          <a:effectLst>
            <a:outerShdw blurRad="57150" rotWithShape="0" algn="bl" dir="9600000" dist="304800">
              <a:schemeClr val="accent2">
                <a:alpha val="50000"/>
              </a:scheme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7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407" name="Google Shape;407;p7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36550" lvl="0" marL="457200" rtl="0" algn="l">
              <a:lnSpc>
                <a:spcPct val="115000"/>
              </a:lnSpc>
              <a:spcBef>
                <a:spcPts val="800"/>
              </a:spcBef>
              <a:spcAft>
                <a:spcPts val="0"/>
              </a:spcAft>
              <a:buSzPts val="1700"/>
              <a:buAutoNum type="arabicPeriod"/>
            </a:pPr>
            <a:r>
              <a:rPr lang="en" sz="2400"/>
              <a:t>Congratulations</a:t>
            </a:r>
            <a:endParaRPr sz="2400"/>
          </a:p>
          <a:p>
            <a:pPr indent="-336550" lvl="0" marL="457200" rtl="0" algn="l">
              <a:lnSpc>
                <a:spcPct val="115000"/>
              </a:lnSpc>
              <a:spcBef>
                <a:spcPts val="0"/>
              </a:spcBef>
              <a:spcAft>
                <a:spcPts val="0"/>
              </a:spcAft>
              <a:buSzPts val="1700"/>
              <a:buAutoNum type="arabicPeriod"/>
            </a:pPr>
            <a:r>
              <a:rPr lang="en" sz="2400"/>
              <a:t>How will this support you in Navigating Next? </a:t>
            </a:r>
            <a:endParaRPr sz="2400"/>
          </a:p>
          <a:p>
            <a:pPr indent="-336550" lvl="0" marL="457200" rtl="0" algn="l">
              <a:lnSpc>
                <a:spcPct val="115000"/>
              </a:lnSpc>
              <a:spcBef>
                <a:spcPts val="0"/>
              </a:spcBef>
              <a:spcAft>
                <a:spcPts val="0"/>
              </a:spcAft>
              <a:buSzPts val="1700"/>
              <a:buAutoNum type="arabicPeriod"/>
            </a:pPr>
            <a:r>
              <a:rPr lang="en" sz="2400"/>
              <a:t>What is Kansans Can School Redesign? </a:t>
            </a:r>
            <a:endParaRPr sz="2400"/>
          </a:p>
          <a:p>
            <a:pPr indent="-336550" lvl="0" marL="457200" rtl="0" algn="l">
              <a:lnSpc>
                <a:spcPct val="115000"/>
              </a:lnSpc>
              <a:spcBef>
                <a:spcPts val="0"/>
              </a:spcBef>
              <a:spcAft>
                <a:spcPts val="0"/>
              </a:spcAft>
              <a:buSzPts val="1700"/>
              <a:buAutoNum type="arabicPeriod"/>
            </a:pPr>
            <a:r>
              <a:rPr lang="en" sz="2400"/>
              <a:t>How will you make time for Redesign? </a:t>
            </a:r>
            <a:endParaRPr sz="2400"/>
          </a:p>
          <a:p>
            <a:pPr indent="-336550" lvl="0" marL="457200" rtl="0" algn="l">
              <a:lnSpc>
                <a:spcPct val="115000"/>
              </a:lnSpc>
              <a:spcBef>
                <a:spcPts val="0"/>
              </a:spcBef>
              <a:spcAft>
                <a:spcPts val="0"/>
              </a:spcAft>
              <a:buSzPts val="1700"/>
              <a:buAutoNum type="arabicPeriod"/>
            </a:pPr>
            <a:r>
              <a:rPr lang="en" sz="2400"/>
              <a:t>Who are your teacher leaders?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9"/>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Who are your teacher leaders?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90"/>
          <p:cNvSpPr txBox="1"/>
          <p:nvPr>
            <p:ph type="title"/>
          </p:nvPr>
        </p:nvSpPr>
        <p:spPr>
          <a:xfrm>
            <a:off x="609600" y="65842"/>
            <a:ext cx="7845600" cy="677100"/>
          </a:xfrm>
          <a:prstGeom prst="rect">
            <a:avLst/>
          </a:prstGeom>
        </p:spPr>
        <p:txBody>
          <a:bodyPr anchorCtr="0" anchor="b" bIns="0" lIns="365750" spcFirstLastPara="1" rIns="91425" wrap="square" tIns="91425">
            <a:noAutofit/>
          </a:bodyPr>
          <a:lstStyle/>
          <a:p>
            <a:pPr indent="0" lvl="0" marL="0" rtl="0" algn="ctr">
              <a:spcBef>
                <a:spcPts val="0"/>
              </a:spcBef>
              <a:spcAft>
                <a:spcPts val="0"/>
              </a:spcAft>
              <a:buNone/>
            </a:pPr>
            <a:r>
              <a:rPr lang="en" u="sng">
                <a:solidFill>
                  <a:schemeClr val="hlink"/>
                </a:solidFill>
                <a:latin typeface="Open Sans SemiBold"/>
                <a:ea typeface="Open Sans SemiBold"/>
                <a:cs typeface="Open Sans SemiBold"/>
                <a:sym typeface="Open Sans SemiBold"/>
                <a:hlinkClick r:id="rId3"/>
              </a:rPr>
              <a:t>Leadership Competencies</a:t>
            </a:r>
            <a:endParaRPr>
              <a:latin typeface="Open Sans SemiBold"/>
              <a:ea typeface="Open Sans SemiBold"/>
              <a:cs typeface="Open Sans SemiBold"/>
              <a:sym typeface="Open Sans SemiBold"/>
            </a:endParaRPr>
          </a:p>
        </p:txBody>
      </p:sp>
      <p:pic>
        <p:nvPicPr>
          <p:cNvPr id="577" name="Google Shape;577;p90"/>
          <p:cNvPicPr preferRelativeResize="0"/>
          <p:nvPr/>
        </p:nvPicPr>
        <p:blipFill>
          <a:blip r:embed="rId4">
            <a:alphaModFix/>
          </a:blip>
          <a:stretch>
            <a:fillRect/>
          </a:stretch>
        </p:blipFill>
        <p:spPr>
          <a:xfrm>
            <a:off x="1302950" y="984151"/>
            <a:ext cx="6538100" cy="3614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9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Qualities for </a:t>
            </a:r>
            <a:r>
              <a:rPr lang="en" u="sng">
                <a:solidFill>
                  <a:schemeClr val="hlink"/>
                </a:solidFill>
                <a:hlinkClick r:id="rId3"/>
              </a:rPr>
              <a:t>Pilots/Co-Pilots</a:t>
            </a:r>
            <a:endParaRPr/>
          </a:p>
        </p:txBody>
      </p:sp>
      <p:pic>
        <p:nvPicPr>
          <p:cNvPr id="583" name="Google Shape;583;p91"/>
          <p:cNvPicPr preferRelativeResize="0"/>
          <p:nvPr/>
        </p:nvPicPr>
        <p:blipFill>
          <a:blip r:embed="rId4">
            <a:alphaModFix/>
          </a:blip>
          <a:stretch>
            <a:fillRect/>
          </a:stretch>
        </p:blipFill>
        <p:spPr>
          <a:xfrm>
            <a:off x="71575" y="1268050"/>
            <a:ext cx="2944474" cy="2944474"/>
          </a:xfrm>
          <a:prstGeom prst="rect">
            <a:avLst/>
          </a:prstGeom>
          <a:noFill/>
          <a:ln>
            <a:noFill/>
          </a:ln>
        </p:spPr>
      </p:pic>
      <p:pic>
        <p:nvPicPr>
          <p:cNvPr id="584" name="Google Shape;584;p91"/>
          <p:cNvPicPr preferRelativeResize="0"/>
          <p:nvPr/>
        </p:nvPicPr>
        <p:blipFill>
          <a:blip r:embed="rId5">
            <a:alphaModFix/>
          </a:blip>
          <a:stretch>
            <a:fillRect/>
          </a:stretch>
        </p:blipFill>
        <p:spPr>
          <a:xfrm>
            <a:off x="6983674" y="1300150"/>
            <a:ext cx="2052300" cy="2543175"/>
          </a:xfrm>
          <a:prstGeom prst="rect">
            <a:avLst/>
          </a:prstGeom>
          <a:noFill/>
          <a:ln>
            <a:noFill/>
          </a:ln>
        </p:spPr>
      </p:pic>
      <p:pic>
        <p:nvPicPr>
          <p:cNvPr id="585" name="Google Shape;585;p91"/>
          <p:cNvPicPr preferRelativeResize="0"/>
          <p:nvPr/>
        </p:nvPicPr>
        <p:blipFill>
          <a:blip r:embed="rId6">
            <a:alphaModFix/>
          </a:blip>
          <a:stretch>
            <a:fillRect/>
          </a:stretch>
        </p:blipFill>
        <p:spPr>
          <a:xfrm>
            <a:off x="2740575" y="1383450"/>
            <a:ext cx="4008875" cy="3049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92"/>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Collective Efficacy- What &amp; How?</a:t>
            </a:r>
            <a:endParaRPr/>
          </a:p>
        </p:txBody>
      </p:sp>
      <p:sp>
        <p:nvSpPr>
          <p:cNvPr id="591" name="Google Shape;591;p92"/>
          <p:cNvSpPr txBox="1"/>
          <p:nvPr>
            <p:ph idx="1" type="body"/>
          </p:nvPr>
        </p:nvSpPr>
        <p:spPr>
          <a:xfrm>
            <a:off x="5518025" y="1364950"/>
            <a:ext cx="2997300" cy="3267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700"/>
              <a:t>→ Collective efficacy is the belief that you, and your team, have the ability and authority to make a difference and/or have an impact. Staff believe that they can produce meaningful learning experiences for students and that they can repair gaps in student learning. The belief in your own, or your groups’, potential.</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t/>
            </a:r>
            <a:endParaRPr sz="1200"/>
          </a:p>
        </p:txBody>
      </p:sp>
      <p:pic>
        <p:nvPicPr>
          <p:cNvPr id="592" name="Google Shape;592;p92"/>
          <p:cNvPicPr preferRelativeResize="0"/>
          <p:nvPr/>
        </p:nvPicPr>
        <p:blipFill>
          <a:blip r:embed="rId3">
            <a:alphaModFix/>
          </a:blip>
          <a:stretch>
            <a:fillRect/>
          </a:stretch>
        </p:blipFill>
        <p:spPr>
          <a:xfrm>
            <a:off x="441100" y="1268050"/>
            <a:ext cx="4227048" cy="2219200"/>
          </a:xfrm>
          <a:prstGeom prst="rect">
            <a:avLst/>
          </a:prstGeom>
          <a:noFill/>
          <a:ln>
            <a:noFill/>
          </a:ln>
        </p:spPr>
      </p:pic>
      <p:sp>
        <p:nvSpPr>
          <p:cNvPr id="593" name="Google Shape;593;p92"/>
          <p:cNvSpPr txBox="1"/>
          <p:nvPr/>
        </p:nvSpPr>
        <p:spPr>
          <a:xfrm>
            <a:off x="474400" y="4144750"/>
            <a:ext cx="1964100" cy="487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1200">
                <a:solidFill>
                  <a:schemeClr val="dk1"/>
                </a:solidFill>
                <a:latin typeface="Open Sans Light"/>
                <a:ea typeface="Open Sans Light"/>
                <a:cs typeface="Open Sans Light"/>
                <a:sym typeface="Open Sans Light"/>
              </a:rPr>
              <a:t>Donahoo &amp; Katz (2019)</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93"/>
          <p:cNvSpPr txBox="1"/>
          <p:nvPr>
            <p:ph type="title"/>
          </p:nvPr>
        </p:nvSpPr>
        <p:spPr>
          <a:xfrm>
            <a:off x="628650" y="70939"/>
            <a:ext cx="2774700" cy="3164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Grow Collective Efficacy</a:t>
            </a:r>
            <a:endParaRPr/>
          </a:p>
        </p:txBody>
      </p:sp>
      <p:pic>
        <p:nvPicPr>
          <p:cNvPr id="599" name="Google Shape;599;p93"/>
          <p:cNvPicPr preferRelativeResize="0"/>
          <p:nvPr/>
        </p:nvPicPr>
        <p:blipFill>
          <a:blip r:embed="rId3">
            <a:alphaModFix/>
          </a:blip>
          <a:stretch>
            <a:fillRect/>
          </a:stretch>
        </p:blipFill>
        <p:spPr>
          <a:xfrm>
            <a:off x="4122080" y="76200"/>
            <a:ext cx="4024219" cy="4491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4"/>
          <p:cNvSpPr txBox="1"/>
          <p:nvPr>
            <p:ph type="title"/>
          </p:nvPr>
        </p:nvSpPr>
        <p:spPr>
          <a:xfrm>
            <a:off x="628650" y="136419"/>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Redesign Principal Competencies</a:t>
            </a:r>
            <a:endParaRPr/>
          </a:p>
        </p:txBody>
      </p:sp>
      <p:sp>
        <p:nvSpPr>
          <p:cNvPr id="605" name="Google Shape;605;p94"/>
          <p:cNvSpPr txBox="1"/>
          <p:nvPr>
            <p:ph idx="1" type="body"/>
          </p:nvPr>
        </p:nvSpPr>
        <p:spPr>
          <a:xfrm>
            <a:off x="628650" y="940044"/>
            <a:ext cx="7886700" cy="32634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AutoNum type="arabicPeriod"/>
            </a:pPr>
            <a:r>
              <a:rPr lang="en" sz="2000"/>
              <a:t>Engage all stakeholders to create and build a Shared Vision</a:t>
            </a:r>
            <a:endParaRPr sz="2000"/>
          </a:p>
          <a:p>
            <a:pPr indent="0" lvl="0" marL="914400" rtl="0" algn="l">
              <a:spcBef>
                <a:spcPts val="800"/>
              </a:spcBef>
              <a:spcAft>
                <a:spcPts val="0"/>
              </a:spcAft>
              <a:buNone/>
            </a:pPr>
            <a:r>
              <a:t/>
            </a:r>
            <a:endParaRPr sz="2000"/>
          </a:p>
          <a:p>
            <a:pPr indent="-355600" lvl="0" marL="457200" rtl="0" algn="l">
              <a:spcBef>
                <a:spcPts val="800"/>
              </a:spcBef>
              <a:spcAft>
                <a:spcPts val="0"/>
              </a:spcAft>
              <a:buSzPts val="2000"/>
              <a:buAutoNum type="arabicPeriod"/>
            </a:pPr>
            <a:r>
              <a:rPr lang="en" sz="2000"/>
              <a:t>Empower teachers to research, develop, and implement student-centered strategies</a:t>
            </a:r>
            <a:endParaRPr sz="2000"/>
          </a:p>
          <a:p>
            <a:pPr indent="0" lvl="0" marL="0" rtl="0" algn="l">
              <a:spcBef>
                <a:spcPts val="800"/>
              </a:spcBef>
              <a:spcAft>
                <a:spcPts val="0"/>
              </a:spcAft>
              <a:buNone/>
            </a:pPr>
            <a:r>
              <a:t/>
            </a:r>
            <a:endParaRPr sz="2000"/>
          </a:p>
          <a:p>
            <a:pPr indent="-355600" lvl="0" marL="457200" rtl="0" algn="l">
              <a:spcBef>
                <a:spcPts val="800"/>
              </a:spcBef>
              <a:spcAft>
                <a:spcPts val="0"/>
              </a:spcAft>
              <a:buSzPts val="2000"/>
              <a:buAutoNum type="arabicPeriod"/>
            </a:pPr>
            <a:r>
              <a:rPr lang="en" sz="2000"/>
              <a:t>Establish, foster, and sustain a culture of learning</a:t>
            </a:r>
            <a:endParaRPr sz="2000"/>
          </a:p>
          <a:p>
            <a:pPr indent="0" lvl="0" marL="0" rtl="0" algn="l">
              <a:spcBef>
                <a:spcPts val="800"/>
              </a:spcBef>
              <a:spcAft>
                <a:spcPts val="0"/>
              </a:spcAft>
              <a:buNone/>
            </a:pPr>
            <a:r>
              <a:t/>
            </a:r>
            <a:endParaRPr sz="2000"/>
          </a:p>
          <a:p>
            <a:pPr indent="-355600" lvl="0" marL="457200" rtl="0" algn="l">
              <a:spcBef>
                <a:spcPts val="800"/>
              </a:spcBef>
              <a:spcAft>
                <a:spcPts val="0"/>
              </a:spcAft>
              <a:buSzPts val="2000"/>
              <a:buAutoNum type="arabicPeriod"/>
            </a:pPr>
            <a:r>
              <a:rPr lang="en" sz="2000"/>
              <a:t>Differentiate leadership strategies to fit the situation</a:t>
            </a:r>
            <a:endParaRPr sz="2000"/>
          </a:p>
          <a:p>
            <a:pPr indent="0" lvl="0" marL="0" rtl="0" algn="l">
              <a:spcBef>
                <a:spcPts val="800"/>
              </a:spcBef>
              <a:spcAft>
                <a:spcPts val="0"/>
              </a:spcAft>
              <a:buNone/>
            </a:pPr>
            <a:r>
              <a:t/>
            </a:r>
            <a:endParaRPr sz="2000"/>
          </a:p>
          <a:p>
            <a:pPr indent="-355600" lvl="0" marL="457200" rtl="0" algn="l">
              <a:spcBef>
                <a:spcPts val="800"/>
              </a:spcBef>
              <a:spcAft>
                <a:spcPts val="0"/>
              </a:spcAft>
              <a:buSzPts val="2000"/>
              <a:buAutoNum type="arabicPeriod"/>
            </a:pPr>
            <a:r>
              <a:rPr lang="en" sz="2000"/>
              <a:t>Set high expectations for continual learning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5"/>
          <p:cNvSpPr txBox="1"/>
          <p:nvPr>
            <p:ph type="title"/>
          </p:nvPr>
        </p:nvSpPr>
        <p:spPr>
          <a:xfrm>
            <a:off x="629841" y="266700"/>
            <a:ext cx="2949300" cy="1200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3000">
                <a:latin typeface="Arial Narrow"/>
                <a:ea typeface="Arial Narrow"/>
                <a:cs typeface="Arial Narrow"/>
                <a:sym typeface="Arial Narrow"/>
              </a:rPr>
              <a:t>Homework- Establish</a:t>
            </a:r>
            <a:endParaRPr sz="3000"/>
          </a:p>
        </p:txBody>
      </p:sp>
      <p:sp>
        <p:nvSpPr>
          <p:cNvPr id="611" name="Google Shape;611;p95"/>
          <p:cNvSpPr txBox="1"/>
          <p:nvPr>
            <p:ph idx="1" type="body"/>
          </p:nvPr>
        </p:nvSpPr>
        <p:spPr>
          <a:xfrm>
            <a:off x="629841" y="1466850"/>
            <a:ext cx="2949300" cy="2858700"/>
          </a:xfrm>
          <a:prstGeom prst="rect">
            <a:avLst/>
          </a:prstGeom>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t/>
            </a:r>
            <a:endParaRPr sz="2400">
              <a:solidFill>
                <a:srgbClr val="15284B"/>
              </a:solidFill>
              <a:latin typeface="Arial Narrow"/>
              <a:ea typeface="Arial Narrow"/>
              <a:cs typeface="Arial Narrow"/>
              <a:sym typeface="Arial Narrow"/>
            </a:endParaRPr>
          </a:p>
          <a:p>
            <a:pPr indent="0" lvl="0" marL="0" rtl="0" algn="ctr">
              <a:spcBef>
                <a:spcPts val="800"/>
              </a:spcBef>
              <a:spcAft>
                <a:spcPts val="0"/>
              </a:spcAft>
              <a:buNone/>
            </a:pPr>
            <a:r>
              <a:rPr lang="en" sz="2400"/>
              <a:t>Establish your </a:t>
            </a:r>
            <a:r>
              <a:rPr lang="en" sz="2400" u="sng">
                <a:solidFill>
                  <a:schemeClr val="accent1"/>
                </a:solidFill>
                <a:hlinkClick r:id="rId3">
                  <a:extLst>
                    <a:ext uri="{A12FA001-AC4F-418D-AE19-62706E023703}">
                      <ahyp:hlinkClr val="tx"/>
                    </a:ext>
                  </a:extLst>
                </a:hlinkClick>
              </a:rPr>
              <a:t>School Redesign Team</a:t>
            </a:r>
            <a:r>
              <a:rPr lang="en" sz="2400"/>
              <a:t>. </a:t>
            </a:r>
            <a:endParaRPr sz="2400"/>
          </a:p>
          <a:p>
            <a:pPr indent="0" lvl="0" marL="0" rtl="0" algn="ctr">
              <a:spcBef>
                <a:spcPts val="800"/>
              </a:spcBef>
              <a:spcAft>
                <a:spcPts val="0"/>
              </a:spcAft>
              <a:buNone/>
            </a:pPr>
            <a:r>
              <a:t/>
            </a:r>
            <a:endParaRPr sz="2400"/>
          </a:p>
          <a:p>
            <a:pPr indent="0" lvl="0" marL="0" rtl="0" algn="ctr">
              <a:spcBef>
                <a:spcPts val="800"/>
              </a:spcBef>
              <a:spcAft>
                <a:spcPts val="0"/>
              </a:spcAft>
              <a:buNone/>
            </a:pPr>
            <a:r>
              <a:rPr lang="en" sz="2400"/>
              <a:t>Start by selecting your Pilot and Co-Pilot. </a:t>
            </a:r>
            <a:endParaRPr sz="2400"/>
          </a:p>
        </p:txBody>
      </p:sp>
      <p:pic>
        <p:nvPicPr>
          <p:cNvPr id="612" name="Google Shape;612;p95"/>
          <p:cNvPicPr preferRelativeResize="0"/>
          <p:nvPr/>
        </p:nvPicPr>
        <p:blipFill>
          <a:blip r:embed="rId4">
            <a:alphaModFix/>
          </a:blip>
          <a:stretch>
            <a:fillRect/>
          </a:stretch>
        </p:blipFill>
        <p:spPr>
          <a:xfrm>
            <a:off x="4658775" y="63425"/>
            <a:ext cx="3681100" cy="4511800"/>
          </a:xfrm>
          <a:prstGeom prst="rect">
            <a:avLst/>
          </a:prstGeom>
          <a:noFill/>
          <a:ln>
            <a:noFill/>
          </a:ln>
        </p:spPr>
      </p:pic>
      <p:sp>
        <p:nvSpPr>
          <p:cNvPr id="613" name="Google Shape;613;p95"/>
          <p:cNvSpPr txBox="1"/>
          <p:nvPr/>
        </p:nvSpPr>
        <p:spPr>
          <a:xfrm>
            <a:off x="4724400" y="4147125"/>
            <a:ext cx="376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solidFill>
                  <a:schemeClr val="accent1"/>
                </a:solidFill>
                <a:latin typeface="Open Sans Light"/>
                <a:ea typeface="Open Sans Light"/>
                <a:cs typeface="Open Sans Light"/>
                <a:sym typeface="Open Sans Light"/>
                <a:hlinkClick r:id="rId5">
                  <a:extLst>
                    <a:ext uri="{A12FA001-AC4F-418D-AE19-62706E023703}">
                      <ahyp:hlinkClr val="tx"/>
                    </a:ext>
                  </a:extLst>
                </a:hlinkClick>
              </a:rPr>
              <a:t>https://www.fourpointeducation.com/wp-content/uploads/2017/10/Playbook-for-Redesigning-Schools-for-the-21st-Century.pdf</a:t>
            </a:r>
            <a:r>
              <a:rPr lang="en" sz="900">
                <a:solidFill>
                  <a:schemeClr val="accent1"/>
                </a:solidFill>
                <a:latin typeface="Open Sans Light"/>
                <a:ea typeface="Open Sans Light"/>
                <a:cs typeface="Open Sans Light"/>
                <a:sym typeface="Open Sans Light"/>
              </a:rPr>
              <a:t> </a:t>
            </a:r>
            <a:endParaRPr sz="900">
              <a:solidFill>
                <a:schemeClr val="accent1"/>
              </a:solidFill>
              <a:latin typeface="Open Sans Light"/>
              <a:ea typeface="Open Sans Light"/>
              <a:cs typeface="Open Sans Light"/>
              <a:sym typeface="Open Sa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6"/>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Closing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7"/>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Redesign Summer Work</a:t>
            </a:r>
            <a:endParaRPr/>
          </a:p>
        </p:txBody>
      </p:sp>
      <p:sp>
        <p:nvSpPr>
          <p:cNvPr id="624" name="Google Shape;624;p97"/>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336550" lvl="0" marL="457200" rtl="0" algn="l">
              <a:lnSpc>
                <a:spcPct val="200000"/>
              </a:lnSpc>
              <a:spcBef>
                <a:spcPts val="800"/>
              </a:spcBef>
              <a:spcAft>
                <a:spcPts val="0"/>
              </a:spcAft>
              <a:buSzPts val="1700"/>
              <a:buChar char="❏"/>
            </a:pPr>
            <a:r>
              <a:rPr lang="en" sz="2400"/>
              <a:t>Explore the </a:t>
            </a:r>
            <a:r>
              <a:rPr lang="en" sz="2400" u="sng">
                <a:solidFill>
                  <a:schemeClr val="hlink"/>
                </a:solidFill>
                <a:hlinkClick r:id="rId3"/>
              </a:rPr>
              <a:t>Redesign Google Site</a:t>
            </a:r>
            <a:endParaRPr sz="2400"/>
          </a:p>
          <a:p>
            <a:pPr indent="-336550" lvl="0" marL="457200" rtl="0" algn="l">
              <a:lnSpc>
                <a:spcPct val="200000"/>
              </a:lnSpc>
              <a:spcBef>
                <a:spcPts val="0"/>
              </a:spcBef>
              <a:spcAft>
                <a:spcPts val="0"/>
              </a:spcAft>
              <a:buSzPts val="1700"/>
              <a:buChar char="❏"/>
            </a:pPr>
            <a:r>
              <a:rPr lang="en" sz="2400"/>
              <a:t>Create a 20% Calendar</a:t>
            </a:r>
            <a:endParaRPr sz="2400"/>
          </a:p>
          <a:p>
            <a:pPr indent="-381000" lvl="1" marL="914400" rtl="0" algn="l">
              <a:lnSpc>
                <a:spcPct val="200000"/>
              </a:lnSpc>
              <a:spcBef>
                <a:spcPts val="0"/>
              </a:spcBef>
              <a:spcAft>
                <a:spcPts val="0"/>
              </a:spcAft>
              <a:buSzPts val="2400"/>
              <a:buChar char="❏"/>
            </a:pPr>
            <a:r>
              <a:rPr lang="en" sz="2400"/>
              <a:t>Get Regional Training Dates on Calendar</a:t>
            </a:r>
            <a:endParaRPr sz="2400"/>
          </a:p>
          <a:p>
            <a:pPr indent="-336550" lvl="0" marL="457200" rtl="0" algn="l">
              <a:lnSpc>
                <a:spcPct val="200000"/>
              </a:lnSpc>
              <a:spcBef>
                <a:spcPts val="0"/>
              </a:spcBef>
              <a:spcAft>
                <a:spcPts val="0"/>
              </a:spcAft>
              <a:buSzPts val="1700"/>
              <a:buChar char="❏"/>
            </a:pPr>
            <a:r>
              <a:rPr lang="en" sz="2400"/>
              <a:t>Establish your </a:t>
            </a:r>
            <a:r>
              <a:rPr lang="en" sz="2400" u="sng">
                <a:solidFill>
                  <a:schemeClr val="hlink"/>
                </a:solidFill>
                <a:hlinkClick r:id="rId4"/>
              </a:rPr>
              <a:t>Redesign Team</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Recommended Reads</a:t>
            </a:r>
            <a:endParaRPr/>
          </a:p>
        </p:txBody>
      </p:sp>
      <p:sp>
        <p:nvSpPr>
          <p:cNvPr id="630" name="Google Shape;630;p98"/>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i="1" lang="en"/>
              <a:t>The New School Rules</a:t>
            </a:r>
            <a:r>
              <a:rPr lang="en"/>
              <a:t> by Kim and Gonzalez-Black</a:t>
            </a:r>
            <a:endParaRPr/>
          </a:p>
          <a:p>
            <a:pPr indent="0" lvl="0" marL="0" rtl="0" algn="l">
              <a:spcBef>
                <a:spcPts val="800"/>
              </a:spcBef>
              <a:spcAft>
                <a:spcPts val="0"/>
              </a:spcAft>
              <a:buNone/>
            </a:pPr>
            <a:r>
              <a:rPr lang="en"/>
              <a:t>	</a:t>
            </a:r>
            <a:r>
              <a:rPr lang="en" u="sng">
                <a:solidFill>
                  <a:schemeClr val="hlink"/>
                </a:solidFill>
                <a:hlinkClick r:id="rId3"/>
              </a:rPr>
              <a:t>Book Study Guide</a:t>
            </a:r>
            <a:endParaRPr i="1">
              <a:solidFill>
                <a:schemeClr val="accent1"/>
              </a:solidFill>
            </a:endParaRPr>
          </a:p>
          <a:p>
            <a:pPr indent="0" lvl="0" marL="0" rtl="0" algn="l">
              <a:spcBef>
                <a:spcPts val="800"/>
              </a:spcBef>
              <a:spcAft>
                <a:spcPts val="0"/>
              </a:spcAft>
              <a:buNone/>
            </a:pPr>
            <a:r>
              <a:t/>
            </a:r>
            <a:endParaRPr i="1"/>
          </a:p>
          <a:p>
            <a:pPr indent="0" lvl="0" marL="0" rtl="0" algn="l">
              <a:spcBef>
                <a:spcPts val="800"/>
              </a:spcBef>
              <a:spcAft>
                <a:spcPts val="0"/>
              </a:spcAft>
              <a:buNone/>
            </a:pPr>
            <a:r>
              <a:rPr i="1" lang="en"/>
              <a:t>Design Thinking for School Leaders</a:t>
            </a:r>
            <a:r>
              <a:rPr lang="en"/>
              <a:t> by Gallagher and Thordarson</a:t>
            </a:r>
            <a:endParaRPr/>
          </a:p>
          <a:p>
            <a:pPr indent="0" lvl="0" marL="0" rtl="0" algn="l">
              <a:spcBef>
                <a:spcPts val="800"/>
              </a:spcBef>
              <a:spcAft>
                <a:spcPts val="0"/>
              </a:spcAft>
              <a:buNone/>
            </a:pPr>
            <a:r>
              <a:t/>
            </a:r>
            <a:endParaRPr i="1"/>
          </a:p>
          <a:p>
            <a:pPr indent="0" lvl="0" marL="0" rtl="0" algn="l">
              <a:spcBef>
                <a:spcPts val="800"/>
              </a:spcBef>
              <a:spcAft>
                <a:spcPts val="0"/>
              </a:spcAft>
              <a:buNone/>
            </a:pPr>
            <a:r>
              <a:rPr i="1" lang="en"/>
              <a:t>4 Disciplines of Execution</a:t>
            </a:r>
            <a:r>
              <a:rPr lang="en"/>
              <a:t> by Covey, et. al. </a:t>
            </a:r>
            <a:endParaRPr/>
          </a:p>
          <a:p>
            <a:pPr indent="0" lvl="0" marL="0" rtl="0" algn="l">
              <a:spcBef>
                <a:spcPts val="800"/>
              </a:spcBef>
              <a:spcAft>
                <a:spcPts val="0"/>
              </a:spcAft>
              <a:buNone/>
            </a:pPr>
            <a:r>
              <a:t/>
            </a:r>
            <a:endParaRPr i="1"/>
          </a:p>
          <a:p>
            <a:pPr indent="0" lvl="0" marL="0" rtl="0" algn="l">
              <a:spcBef>
                <a:spcPts val="800"/>
              </a:spcBef>
              <a:spcAft>
                <a:spcPts val="0"/>
              </a:spcAft>
              <a:buNone/>
            </a:pPr>
            <a:r>
              <a:rPr i="1" lang="en"/>
              <a:t>Think Again</a:t>
            </a:r>
            <a:r>
              <a:rPr lang="en"/>
              <a:t> by Adam Grant</a:t>
            </a:r>
            <a:endParaRPr i="1"/>
          </a:p>
          <a:p>
            <a:pPr indent="0" lvl="0" marL="0" rtl="0" algn="l">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2"/>
          <p:cNvSpPr txBox="1"/>
          <p:nvPr>
            <p:ph type="title"/>
          </p:nvPr>
        </p:nvSpPr>
        <p:spPr>
          <a:xfrm>
            <a:off x="1143000" y="-20782"/>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u="sng">
                <a:solidFill>
                  <a:schemeClr val="hlink"/>
                </a:solidFill>
                <a:hlinkClick r:id="rId3"/>
              </a:rPr>
              <a:t>Congratulations!</a:t>
            </a:r>
            <a:endParaRPr/>
          </a:p>
        </p:txBody>
      </p:sp>
      <p:pic>
        <p:nvPicPr>
          <p:cNvPr descr="Get Origins, ft. Natural, Zero, Machine and Bad Liar, out now: http://smarturl.it/OriginsID&#10;&#10;Directed by: Matt Eastin and Corey Fox&#10;&#10;Shop Imagine Dragons: http://smarturl.it/ImagineDragonsShop&#10;Sign up for email updates: http://smarturl.it/ID_Email&#10;Listen to Imagine Dragons on Spotify: http://smarturl.it/ID_Discography&#10;Catch Imagine Dragons on tour: http://imaginedragonsmusic.com/tour&#10;&#10;Follow Imagine Dragons:&#10;Facebook: https://www.facebook.com/ImagineDragons&#10;Twitter: https://twitter.com/Imaginedragons&#10;Instagram: https://www.instagram.com/imaginedragons&#10;&#10;&#10;&#10;Music video by Imagine Dragons performing On Top Of The World. (C) 2013 KIDinaKORNER/Interscope Records" id="413" name="Google Shape;413;p72" title="Imagine Dragons - On Top Of The World (Official Music Video)">
            <a:hlinkClick r:id="rId4"/>
          </p:cNvPr>
          <p:cNvPicPr preferRelativeResize="0"/>
          <p:nvPr/>
        </p:nvPicPr>
        <p:blipFill>
          <a:blip r:embed="rId5">
            <a:alphaModFix/>
          </a:blip>
          <a:stretch>
            <a:fillRect/>
          </a:stretch>
        </p:blipFill>
        <p:spPr>
          <a:xfrm>
            <a:off x="3277625" y="1600975"/>
            <a:ext cx="3580375" cy="2685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99"/>
          <p:cNvSpPr txBox="1"/>
          <p:nvPr>
            <p:ph idx="1" type="body"/>
          </p:nvPr>
        </p:nvSpPr>
        <p:spPr>
          <a:xfrm>
            <a:off x="634775" y="2376050"/>
            <a:ext cx="3743100" cy="1765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sz="2000"/>
              <a:t>KSDE Redesign Team - </a:t>
            </a:r>
            <a:r>
              <a:rPr lang="en" sz="2000" u="sng">
                <a:solidFill>
                  <a:schemeClr val="hlink"/>
                </a:solidFill>
                <a:hlinkClick r:id="rId3"/>
              </a:rPr>
              <a:t>redesign@ksde.org</a:t>
            </a:r>
            <a:endParaRPr sz="2000"/>
          </a:p>
          <a:p>
            <a:pPr indent="0" lvl="0" marL="0" rtl="0" algn="l">
              <a:spcBef>
                <a:spcPts val="800"/>
              </a:spcBef>
              <a:spcAft>
                <a:spcPts val="0"/>
              </a:spcAft>
              <a:buNone/>
            </a:pPr>
            <a:r>
              <a:rPr lang="en" sz="2000"/>
              <a:t>Jay Scott - </a:t>
            </a:r>
            <a:br>
              <a:rPr lang="en" sz="2000"/>
            </a:br>
            <a:r>
              <a:rPr lang="en" sz="2000" u="sng">
                <a:solidFill>
                  <a:schemeClr val="hlink"/>
                </a:solidFill>
                <a:hlinkClick r:id="rId4"/>
              </a:rPr>
              <a:t>jscott@ksde.org</a:t>
            </a:r>
            <a:endParaRPr sz="2000"/>
          </a:p>
        </p:txBody>
      </p:sp>
      <p:sp>
        <p:nvSpPr>
          <p:cNvPr id="636" name="Google Shape;636;p99"/>
          <p:cNvSpPr txBox="1"/>
          <p:nvPr>
            <p:ph idx="2" type="body"/>
          </p:nvPr>
        </p:nvSpPr>
        <p:spPr>
          <a:xfrm>
            <a:off x="4874874" y="2376050"/>
            <a:ext cx="3743100" cy="17655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t/>
            </a:r>
            <a:endParaRPr sz="2000"/>
          </a:p>
          <a:p>
            <a:pPr indent="0" lvl="0" marL="0" rtl="0" algn="l">
              <a:spcBef>
                <a:spcPts val="800"/>
              </a:spcBef>
              <a:spcAft>
                <a:spcPts val="0"/>
              </a:spcAft>
              <a:buNone/>
            </a:pPr>
            <a:r>
              <a:rPr lang="en" sz="2000"/>
              <a:t>Tammy Mitchell - </a:t>
            </a:r>
            <a:r>
              <a:rPr lang="en" sz="2000" u="sng">
                <a:hlinkClick r:id="rId5"/>
              </a:rPr>
              <a:t>tmitchell@ksde.org</a:t>
            </a:r>
            <a:endParaRPr sz="2000"/>
          </a:p>
          <a:p>
            <a:pPr indent="0" lvl="0" marL="0" rtl="0" algn="l">
              <a:spcBef>
                <a:spcPts val="800"/>
              </a:spcBef>
              <a:spcAft>
                <a:spcPts val="0"/>
              </a:spcAft>
              <a:buNone/>
            </a:pPr>
            <a:r>
              <a:rPr lang="en" sz="2000"/>
              <a:t>Sarah Perryman - </a:t>
            </a:r>
            <a:r>
              <a:rPr lang="en" sz="2000" u="sng">
                <a:hlinkClick r:id="rId6"/>
              </a:rPr>
              <a:t>sperryman@ksde.org</a:t>
            </a:r>
            <a:endParaRPr sz="2000"/>
          </a:p>
          <a:p>
            <a:pPr indent="0" lvl="0" marL="0" rtl="0" algn="l">
              <a:spcBef>
                <a:spcPts val="800"/>
              </a:spcBef>
              <a:spcAft>
                <a:spcPts val="0"/>
              </a:spcAft>
              <a:buNone/>
            </a:pPr>
            <a: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73"/>
          <p:cNvPicPr preferRelativeResize="0"/>
          <p:nvPr/>
        </p:nvPicPr>
        <p:blipFill>
          <a:blip r:embed="rId3">
            <a:alphaModFix/>
          </a:blip>
          <a:stretch>
            <a:fillRect/>
          </a:stretch>
        </p:blipFill>
        <p:spPr>
          <a:xfrm>
            <a:off x="664800" y="1853000"/>
            <a:ext cx="7814400" cy="226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74"/>
          <p:cNvPicPr preferRelativeResize="0"/>
          <p:nvPr/>
        </p:nvPicPr>
        <p:blipFill>
          <a:blip r:embed="rId3">
            <a:alphaModFix/>
          </a:blip>
          <a:stretch>
            <a:fillRect/>
          </a:stretch>
        </p:blipFill>
        <p:spPr>
          <a:xfrm>
            <a:off x="75575" y="0"/>
            <a:ext cx="6715100" cy="4652699"/>
          </a:xfrm>
          <a:prstGeom prst="rect">
            <a:avLst/>
          </a:prstGeom>
          <a:noFill/>
          <a:ln>
            <a:noFill/>
          </a:ln>
        </p:spPr>
      </p:pic>
      <p:pic>
        <p:nvPicPr>
          <p:cNvPr id="424" name="Google Shape;424;p74"/>
          <p:cNvPicPr preferRelativeResize="0"/>
          <p:nvPr/>
        </p:nvPicPr>
        <p:blipFill>
          <a:blip r:embed="rId4">
            <a:alphaModFix/>
          </a:blip>
          <a:stretch>
            <a:fillRect/>
          </a:stretch>
        </p:blipFill>
        <p:spPr>
          <a:xfrm>
            <a:off x="6866875" y="838200"/>
            <a:ext cx="2200925" cy="3559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5"/>
          <p:cNvSpPr txBox="1"/>
          <p:nvPr>
            <p:ph type="title"/>
          </p:nvPr>
        </p:nvSpPr>
        <p:spPr>
          <a:xfrm>
            <a:off x="628650" y="45244"/>
            <a:ext cx="7886700" cy="99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Why Redesign? </a:t>
            </a:r>
            <a:endParaRPr/>
          </a:p>
        </p:txBody>
      </p:sp>
      <p:pic>
        <p:nvPicPr>
          <p:cNvPr descr="Kansas Commissioner of Education Dr. Randy Watson and Deputy Commissioner Dr. Brad Neuenswander discuss why schools and districts should apply for the Kansans Can School Redesign Project: Apollo III." id="431" name="Google Shape;431;p75" title="Redesign Why: Apollo III">
            <a:hlinkClick r:id="rId3"/>
          </p:cNvPr>
          <p:cNvPicPr preferRelativeResize="0"/>
          <p:nvPr/>
        </p:nvPicPr>
        <p:blipFill>
          <a:blip r:embed="rId4">
            <a:alphaModFix/>
          </a:blip>
          <a:stretch>
            <a:fillRect/>
          </a:stretch>
        </p:blipFill>
        <p:spPr>
          <a:xfrm>
            <a:off x="2286000" y="1109894"/>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6"/>
          <p:cNvSpPr txBox="1"/>
          <p:nvPr>
            <p:ph type="title"/>
          </p:nvPr>
        </p:nvSpPr>
        <p:spPr>
          <a:xfrm>
            <a:off x="1143000" y="1198418"/>
            <a:ext cx="5610000" cy="2046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 is Kansans Can School Redesign?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77"/>
          <p:cNvPicPr preferRelativeResize="0"/>
          <p:nvPr/>
        </p:nvPicPr>
        <p:blipFill rotWithShape="1">
          <a:blip r:embed="rId3">
            <a:alphaModFix/>
          </a:blip>
          <a:srcRect b="1740" l="13972" r="15316" t="7151"/>
          <a:stretch/>
        </p:blipFill>
        <p:spPr>
          <a:xfrm>
            <a:off x="898538" y="0"/>
            <a:ext cx="7346923" cy="4644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8"/>
          <p:cNvSpPr txBox="1"/>
          <p:nvPr>
            <p:ph idx="4294967295" type="title"/>
          </p:nvPr>
        </p:nvSpPr>
        <p:spPr>
          <a:xfrm>
            <a:off x="971540" y="150095"/>
            <a:ext cx="7200900" cy="675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2"/>
              </a:buClr>
              <a:buSzPts val="3200"/>
              <a:buFont typeface="Roboto"/>
              <a:buNone/>
            </a:pPr>
            <a:r>
              <a:rPr i="0" lang="en" sz="3200" u="none" cap="none" strike="noStrike">
                <a:solidFill>
                  <a:schemeClr val="dk2"/>
                </a:solidFill>
                <a:latin typeface="Arial Black"/>
                <a:ea typeface="Arial Black"/>
                <a:cs typeface="Arial Black"/>
                <a:sym typeface="Arial Black"/>
              </a:rPr>
              <a:t>Kans</a:t>
            </a:r>
            <a:r>
              <a:rPr lang="en" sz="3200">
                <a:solidFill>
                  <a:schemeClr val="dk2"/>
                </a:solidFill>
                <a:latin typeface="Arial Black"/>
                <a:ea typeface="Arial Black"/>
                <a:cs typeface="Arial Black"/>
                <a:sym typeface="Arial Black"/>
              </a:rPr>
              <a:t>ans Can School</a:t>
            </a:r>
            <a:r>
              <a:rPr i="0" lang="en" sz="3200" u="none" cap="none" strike="noStrike">
                <a:solidFill>
                  <a:schemeClr val="dk2"/>
                </a:solidFill>
                <a:latin typeface="Arial Black"/>
                <a:ea typeface="Arial Black"/>
                <a:cs typeface="Arial Black"/>
                <a:sym typeface="Arial Black"/>
              </a:rPr>
              <a:t> Redesign Principles</a:t>
            </a:r>
            <a:endParaRPr i="0" sz="3200" u="none" cap="none" strike="noStrike">
              <a:solidFill>
                <a:schemeClr val="dk2"/>
              </a:solidFill>
              <a:latin typeface="Arial Black"/>
              <a:ea typeface="Arial Black"/>
              <a:cs typeface="Arial Black"/>
              <a:sym typeface="Arial Black"/>
            </a:endParaRPr>
          </a:p>
        </p:txBody>
      </p:sp>
      <p:graphicFrame>
        <p:nvGraphicFramePr>
          <p:cNvPr id="447" name="Google Shape;447;p78"/>
          <p:cNvGraphicFramePr/>
          <p:nvPr/>
        </p:nvGraphicFramePr>
        <p:xfrm>
          <a:off x="616714" y="1036240"/>
          <a:ext cx="3000000" cy="3000000"/>
        </p:xfrm>
        <a:graphic>
          <a:graphicData uri="http://schemas.openxmlformats.org/drawingml/2006/table">
            <a:tbl>
              <a:tblPr>
                <a:noFill/>
                <a:tableStyleId>{ECE6263B-8C4C-462D-9A2E-5EB26375F903}</a:tableStyleId>
              </a:tblPr>
              <a:tblGrid>
                <a:gridCol w="3929750"/>
                <a:gridCol w="3929750"/>
              </a:tblGrid>
              <a:tr h="7949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Student Success Skills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chemeClr val="accent3"/>
                    </a:solidFill>
                  </a:tcPr>
                </a:tc>
                <a:tc>
                  <a:txBody>
                    <a:bodyPr/>
                    <a:lstStyle/>
                    <a:p>
                      <a:pPr indent="0" lvl="0" marL="0" marR="0" rtl="0" algn="ctr">
                        <a:spcBef>
                          <a:spcPts val="0"/>
                        </a:spcBef>
                        <a:spcAft>
                          <a:spcPts val="0"/>
                        </a:spcAft>
                        <a:buClr>
                          <a:srgbClr val="FFFFFF"/>
                        </a:buClr>
                        <a:buSzPts val="1800"/>
                        <a:buFont typeface="Arial"/>
                        <a:buNone/>
                      </a:pPr>
                      <a:r>
                        <a:rPr b="1" lang="en" sz="1800" u="none" cap="none" strike="noStrike">
                          <a:solidFill>
                            <a:srgbClr val="FFFFFF"/>
                          </a:solidFill>
                        </a:rPr>
                        <a:t>Family, Business, and </a:t>
                      </a:r>
                      <a:endParaRPr sz="1100"/>
                    </a:p>
                    <a:p>
                      <a:pPr indent="0" lvl="0" marL="0" marR="0" rtl="0" algn="ctr">
                        <a:spcBef>
                          <a:spcPts val="0"/>
                        </a:spcBef>
                        <a:spcAft>
                          <a:spcPts val="0"/>
                        </a:spcAft>
                        <a:buClr>
                          <a:schemeClr val="dk1"/>
                        </a:buClr>
                        <a:buSzPts val="800"/>
                        <a:buFont typeface="Arial"/>
                        <a:buNone/>
                      </a:pPr>
                      <a:r>
                        <a:rPr b="1" lang="en" sz="1800" u="none" cap="none" strike="noStrike">
                          <a:solidFill>
                            <a:srgbClr val="FFFFFF"/>
                          </a:solidFill>
                        </a:rPr>
                        <a:t>Community Partnerships</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A400"/>
                    </a:solidFill>
                  </a:tcPr>
                </a:tc>
              </a:tr>
              <a:tr h="669275">
                <a:tc>
                  <a:txBody>
                    <a:bodyPr/>
                    <a:lstStyle/>
                    <a:p>
                      <a:pPr indent="0" lvl="0" marL="0" marR="0" rtl="0" algn="ctr">
                        <a:spcBef>
                          <a:spcPts val="0"/>
                        </a:spcBef>
                        <a:spcAft>
                          <a:spcPts val="0"/>
                        </a:spcAft>
                        <a:buClr>
                          <a:schemeClr val="dk1"/>
                        </a:buClr>
                        <a:buSzPts val="800"/>
                        <a:buFont typeface="Arial"/>
                        <a:buNone/>
                      </a:pPr>
                      <a:r>
                        <a:rPr lang="en" sz="1400" u="none" cap="none" strike="noStrike">
                          <a:solidFill>
                            <a:schemeClr val="dk2"/>
                          </a:solidFill>
                        </a:rPr>
                        <a:t>There is an integrated approach to develop student social-emotional learning.</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800"/>
                        <a:buFont typeface="Calibri"/>
                        <a:buNone/>
                      </a:pPr>
                      <a:r>
                        <a:rPr lang="en" u="none" cap="none" strike="noStrike">
                          <a:solidFill>
                            <a:schemeClr val="dk2"/>
                          </a:solidFill>
                        </a:rPr>
                        <a:t>Partnerships are based on mutually beneficial relationships and collaboration.</a:t>
                      </a:r>
                      <a:endParaRPr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63525">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Personaliz</a:t>
                      </a:r>
                      <a:r>
                        <a:rPr b="1" lang="en" sz="1800">
                          <a:solidFill>
                            <a:srgbClr val="FFFFFF"/>
                          </a:solidFill>
                        </a:rPr>
                        <a:t>ing</a:t>
                      </a:r>
                      <a:r>
                        <a:rPr b="1" lang="en" sz="1800" u="none" cap="none" strike="noStrike">
                          <a:solidFill>
                            <a:srgbClr val="FFFFFF"/>
                          </a:solidFill>
                        </a:rPr>
                        <a:t> Learning</a:t>
                      </a:r>
                      <a:endParaRPr b="1" sz="1800" u="none" cap="none" strike="noStrike">
                        <a:solidFill>
                          <a:srgbClr val="FFFFFF"/>
                        </a:solidFill>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50032"/>
                    </a:solidFill>
                  </a:tcPr>
                </a:tc>
                <a:tc>
                  <a:txBody>
                    <a:bodyPr/>
                    <a:lstStyle/>
                    <a:p>
                      <a:pPr indent="0" lvl="0" marL="0" marR="0" rtl="0" algn="ctr">
                        <a:spcBef>
                          <a:spcPts val="0"/>
                        </a:spcBef>
                        <a:spcAft>
                          <a:spcPts val="0"/>
                        </a:spcAft>
                        <a:buClr>
                          <a:srgbClr val="FFFFFF"/>
                        </a:buClr>
                        <a:buSzPts val="1800"/>
                        <a:buFont typeface="Calibri"/>
                        <a:buNone/>
                      </a:pPr>
                      <a:r>
                        <a:rPr b="1" lang="en" sz="1800" u="none" cap="none" strike="noStrike">
                          <a:solidFill>
                            <a:srgbClr val="FFFFFF"/>
                          </a:solidFill>
                        </a:rPr>
                        <a:t>Real World Application</a:t>
                      </a:r>
                      <a:endParaRPr b="1" sz="1800" u="none" cap="none" strike="noStrike">
                        <a:solidFill>
                          <a:srgbClr val="FFFFFF"/>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005587"/>
                    </a:solidFill>
                  </a:tcPr>
                </a:tc>
              </a:tr>
              <a:tr h="1390875">
                <a:tc>
                  <a:txBody>
                    <a:bodyPr/>
                    <a:lstStyle/>
                    <a:p>
                      <a:pPr indent="0" lvl="0" marL="0" marR="0" rtl="0" algn="ctr">
                        <a:spcBef>
                          <a:spcPts val="0"/>
                        </a:spcBef>
                        <a:spcAft>
                          <a:spcPts val="0"/>
                        </a:spcAft>
                        <a:buClr>
                          <a:schemeClr val="dk1"/>
                        </a:buClr>
                        <a:buSzPts val="1100"/>
                        <a:buFont typeface="Arial"/>
                        <a:buNone/>
                      </a:pPr>
                      <a:r>
                        <a:rPr lang="en">
                          <a:solidFill>
                            <a:schemeClr val="dk2"/>
                          </a:solidFill>
                        </a:rPr>
                        <a:t>Personalized learning places the whole child at the center of instruction. It is informed by strong educator/student/family/community relationships to provide equity and choice in time, place, path, pace and demonstration of learning.</a:t>
                      </a:r>
                      <a:endParaRPr>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marR="0" rtl="0" algn="ctr">
                        <a:spcBef>
                          <a:spcPts val="0"/>
                        </a:spcBef>
                        <a:spcAft>
                          <a:spcPts val="0"/>
                        </a:spcAft>
                        <a:buClr>
                          <a:schemeClr val="dk2"/>
                        </a:buClr>
                        <a:buSzPts val="1400"/>
                        <a:buFont typeface="Calibri"/>
                        <a:buNone/>
                      </a:pPr>
                      <a:r>
                        <a:rPr lang="en" sz="1400" u="none" cap="none" strike="noStrike">
                          <a:solidFill>
                            <a:schemeClr val="dk2"/>
                          </a:solidFill>
                        </a:rPr>
                        <a:t>Project-based learning, internships, and civic engagement makes learning relevant.</a:t>
                      </a:r>
                      <a:endParaRPr sz="1400" u="none" cap="none" strike="noStrike">
                        <a:solidFill>
                          <a:schemeClr val="dk2"/>
                        </a:solidFill>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448" name="Google Shape;448;p78"/>
          <p:cNvPicPr preferRelativeResize="0"/>
          <p:nvPr/>
        </p:nvPicPr>
        <p:blipFill>
          <a:blip r:embed="rId3">
            <a:alphaModFix/>
          </a:blip>
          <a:stretch>
            <a:fillRect/>
          </a:stretch>
        </p:blipFill>
        <p:spPr>
          <a:xfrm>
            <a:off x="4280800" y="2243675"/>
            <a:ext cx="531350" cy="531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