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63" r:id="rId3"/>
    <p:sldId id="259" r:id="rId4"/>
    <p:sldId id="270" r:id="rId5"/>
    <p:sldId id="274" r:id="rId6"/>
    <p:sldId id="276" r:id="rId7"/>
    <p:sldId id="260" r:id="rId8"/>
    <p:sldId id="273" r:id="rId9"/>
    <p:sldId id="266" r:id="rId10"/>
    <p:sldId id="264" r:id="rId11"/>
    <p:sldId id="275" r:id="rId12"/>
    <p:sldId id="267" r:id="rId13"/>
    <p:sldId id="268" r:id="rId14"/>
    <p:sldId id="269"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Open Sans" panose="020B0606030504020204" pitchFamily="34" charset="0"/>
      <p:regular r:id="rId21"/>
      <p:bold r:id="rId22"/>
      <p:italic r:id="rId23"/>
      <p:boldItalic r:id="rId24"/>
    </p:embeddedFont>
    <p:embeddedFont>
      <p:font typeface="Open Sans Extrabold" panose="020B0906030804020204" pitchFamily="34" charset="0"/>
      <p:bold r:id="rId25"/>
      <p:boldItalic r:id="rId26"/>
    </p:embeddedFont>
    <p:embeddedFont>
      <p:font typeface="Open Sans Light" panose="020B0306030504020204" pitchFamily="34" charset="0"/>
      <p:regular r:id="rId27"/>
      <p:bold r:id="rId28"/>
      <p:italic r:id="rId29"/>
      <p:boldItalic r:id="rId30"/>
    </p:embeddedFont>
    <p:embeddedFont>
      <p:font typeface="Open Sans SemiBold" panose="020B070603080402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iDcO69L7VXnbAaduC6cbdmCmZiV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6" autoAdjust="0"/>
    <p:restoredTop sz="94660"/>
  </p:normalViewPr>
  <p:slideViewPr>
    <p:cSldViewPr snapToGrid="0">
      <p:cViewPr varScale="1">
        <p:scale>
          <a:sx n="72" d="100"/>
          <a:sy n="72" d="100"/>
        </p:scale>
        <p:origin x="77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tableStyles" Target="tableStyles.xml"/><Relationship Id="rId21" Type="http://schemas.openxmlformats.org/officeDocument/2006/relationships/font" Target="fonts/font5.fntdata"/><Relationship Id="rId34" Type="http://schemas.openxmlformats.org/officeDocument/2006/relationships/font" Target="fonts/font1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7875c048af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17875c048af_0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Ways to stay informed. </a:t>
            </a:r>
            <a:endParaRPr/>
          </a:p>
        </p:txBody>
      </p:sp>
      <p:sp>
        <p:nvSpPr>
          <p:cNvPr id="217" name="Google Shape;217;g17875c048af_0_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7875c048af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7875c048af_0_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b="1" dirty="0">
              <a:solidFill>
                <a:srgbClr val="FF0000"/>
              </a:solidFill>
            </a:endParaRPr>
          </a:p>
        </p:txBody>
      </p:sp>
      <p:sp>
        <p:nvSpPr>
          <p:cNvPr id="178" name="Google Shape;178;g17875c048af_0_3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43435c3d5d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g143435c3d5d_0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 advantage is that you would be able to use the data for your screener without searching for a second screener and/ or changing the administration timeframe due to a KSDE requirement. </a:t>
            </a:r>
            <a:endParaRPr dirty="0"/>
          </a:p>
        </p:txBody>
      </p:sp>
      <p:sp>
        <p:nvSpPr>
          <p:cNvPr id="150" name="Google Shape;150;g143435c3d5d_0_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43435c3d5d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g143435c3d5d_0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is how it is NOW</a:t>
            </a:r>
            <a:endParaRPr/>
          </a:p>
        </p:txBody>
      </p:sp>
      <p:sp>
        <p:nvSpPr>
          <p:cNvPr id="150" name="Google Shape;150;g143435c3d5d_0_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extLst>
      <p:ext uri="{BB962C8B-B14F-4D97-AF65-F5344CB8AC3E}">
        <p14:creationId xmlns:p14="http://schemas.microsoft.com/office/powerpoint/2010/main" val="3207138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43435c3d5d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g143435c3d5d_0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Explain the importance of timed reading</a:t>
            </a:r>
            <a:r>
              <a:rPr lang="en-US" dirty="0"/>
              <a:t>. While helping secondary schools focus their efforts on those students who are most in need of identification and assistance. </a:t>
            </a:r>
            <a:endParaRPr dirty="0"/>
          </a:p>
        </p:txBody>
      </p:sp>
      <p:sp>
        <p:nvSpPr>
          <p:cNvPr id="150" name="Google Shape;150;g143435c3d5d_0_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extLst>
      <p:ext uri="{BB962C8B-B14F-4D97-AF65-F5344CB8AC3E}">
        <p14:creationId xmlns:p14="http://schemas.microsoft.com/office/powerpoint/2010/main" val="600604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43435c3d5d_0_2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g143435c3d5d_0_2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 training won’t be changing, just the clarification of the reporting. You can tell them that we are considering an update of the six hours of training. </a:t>
            </a:r>
            <a:endParaRPr dirty="0"/>
          </a:p>
        </p:txBody>
      </p:sp>
      <p:sp>
        <p:nvSpPr>
          <p:cNvPr id="157" name="Google Shape;157;g143435c3d5d_0_27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43435c3d5d_0_2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g143435c3d5d_0_2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This won’t be up for a few weeks- </a:t>
            </a:r>
            <a:endParaRPr dirty="0"/>
          </a:p>
        </p:txBody>
      </p:sp>
      <p:sp>
        <p:nvSpPr>
          <p:cNvPr id="202" name="Google Shape;202;g143435c3d5d_0_2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43435c3d5d_0_2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g143435c3d5d_0_2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solidFill>
                  <a:srgbClr val="FF0000"/>
                </a:solidFill>
              </a:rPr>
              <a:t>May take out depending on what Beth finds out due to timing</a:t>
            </a:r>
            <a:endParaRPr b="1">
              <a:solidFill>
                <a:srgbClr val="FF0000"/>
              </a:solidFill>
            </a:endParaRPr>
          </a:p>
        </p:txBody>
      </p:sp>
      <p:sp>
        <p:nvSpPr>
          <p:cNvPr id="188" name="Google Shape;188;g143435c3d5d_0_2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43435c3d5d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g143435c3d5d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solidFill>
                  <a:srgbClr val="FF0000"/>
                </a:solidFill>
              </a:rPr>
              <a:t>Changes will be reflected here</a:t>
            </a:r>
            <a:endParaRPr b="1">
              <a:solidFill>
                <a:srgbClr val="FF0000"/>
              </a:solidFill>
            </a:endParaRPr>
          </a:p>
        </p:txBody>
      </p:sp>
      <p:sp>
        <p:nvSpPr>
          <p:cNvPr id="209" name="Google Shape;209;g143435c3d5d_0_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16"/>
        <p:cNvGrpSpPr/>
        <p:nvPr/>
      </p:nvGrpSpPr>
      <p:grpSpPr>
        <a:xfrm>
          <a:off x="0" y="0"/>
          <a:ext cx="0" cy="0"/>
          <a:chOff x="0" y="0"/>
          <a:chExt cx="0" cy="0"/>
        </a:xfrm>
      </p:grpSpPr>
      <p:pic>
        <p:nvPicPr>
          <p:cNvPr id="17" name="Google Shape;17;p15"/>
          <p:cNvPicPr preferRelativeResize="0"/>
          <p:nvPr/>
        </p:nvPicPr>
        <p:blipFill rotWithShape="1">
          <a:blip r:embed="rId2">
            <a:alphaModFix/>
          </a:blip>
          <a:srcRect/>
          <a:stretch/>
        </p:blipFill>
        <p:spPr>
          <a:xfrm>
            <a:off x="0" y="1714"/>
            <a:ext cx="12192000" cy="6854572"/>
          </a:xfrm>
          <a:prstGeom prst="rect">
            <a:avLst/>
          </a:prstGeom>
          <a:noFill/>
          <a:ln>
            <a:noFill/>
          </a:ln>
        </p:spPr>
      </p:pic>
      <p:sp>
        <p:nvSpPr>
          <p:cNvPr id="18" name="Google Shape;1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US"/>
              <a:t>‹#›</a:t>
            </a:fld>
            <a:endParaRPr/>
          </a:p>
        </p:txBody>
      </p:sp>
      <p:sp>
        <p:nvSpPr>
          <p:cNvPr id="21" name="Google Shape;21;p15"/>
          <p:cNvSpPr txBox="1">
            <a:spLocks noGrp="1"/>
          </p:cNvSpPr>
          <p:nvPr>
            <p:ph type="title"/>
          </p:nvPr>
        </p:nvSpPr>
        <p:spPr>
          <a:xfrm>
            <a:off x="838200" y="4290581"/>
            <a:ext cx="11353800" cy="891019"/>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5"/>
          <p:cNvSpPr txBox="1">
            <a:spLocks noGrp="1"/>
          </p:cNvSpPr>
          <p:nvPr>
            <p:ph type="body" idx="1"/>
          </p:nvPr>
        </p:nvSpPr>
        <p:spPr>
          <a:xfrm>
            <a:off x="3581400" y="5331272"/>
            <a:ext cx="8610600" cy="68809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chemeClr val="dk1"/>
                </a:solidFill>
              </a:defRPr>
            </a:lvl1pPr>
            <a:lvl2pPr marL="914400" lvl="1" indent="-228600" algn="l">
              <a:lnSpc>
                <a:spcPct val="90000"/>
              </a:lnSpc>
              <a:spcBef>
                <a:spcPts val="500"/>
              </a:spcBef>
              <a:spcAft>
                <a:spcPts val="0"/>
              </a:spcAft>
              <a:buSzPts val="2000"/>
              <a:buNone/>
              <a:defRPr sz="2000">
                <a:solidFill>
                  <a:srgbClr val="888B94"/>
                </a:solidFill>
              </a:defRPr>
            </a:lvl2pPr>
            <a:lvl3pPr marL="1371600" lvl="2" indent="-228600" algn="l">
              <a:lnSpc>
                <a:spcPct val="90000"/>
              </a:lnSpc>
              <a:spcBef>
                <a:spcPts val="500"/>
              </a:spcBef>
              <a:spcAft>
                <a:spcPts val="0"/>
              </a:spcAft>
              <a:buSzPts val="1800"/>
              <a:buNone/>
              <a:defRPr sz="1800">
                <a:solidFill>
                  <a:srgbClr val="888B94"/>
                </a:solidFill>
              </a:defRPr>
            </a:lvl3pPr>
            <a:lvl4pPr marL="1828800" lvl="3" indent="-228600" algn="l">
              <a:lnSpc>
                <a:spcPct val="90000"/>
              </a:lnSpc>
              <a:spcBef>
                <a:spcPts val="500"/>
              </a:spcBef>
              <a:spcAft>
                <a:spcPts val="0"/>
              </a:spcAft>
              <a:buSzPts val="1600"/>
              <a:buNone/>
              <a:defRPr sz="1600">
                <a:solidFill>
                  <a:srgbClr val="888B94"/>
                </a:solidFill>
              </a:defRPr>
            </a:lvl4pPr>
            <a:lvl5pPr marL="2286000" lvl="4" indent="-228600" algn="l">
              <a:lnSpc>
                <a:spcPct val="90000"/>
              </a:lnSpc>
              <a:spcBef>
                <a:spcPts val="500"/>
              </a:spcBef>
              <a:spcAft>
                <a:spcPts val="0"/>
              </a:spcAft>
              <a:buSzPts val="1600"/>
              <a:buNone/>
              <a:defRPr sz="1600">
                <a:solidFill>
                  <a:srgbClr val="888B94"/>
                </a:solidFill>
              </a:defRPr>
            </a:lvl5pPr>
            <a:lvl6pPr marL="2743200" lvl="5" indent="-228600" algn="l">
              <a:lnSpc>
                <a:spcPct val="90000"/>
              </a:lnSpc>
              <a:spcBef>
                <a:spcPts val="500"/>
              </a:spcBef>
              <a:spcAft>
                <a:spcPts val="0"/>
              </a:spcAft>
              <a:buClr>
                <a:srgbClr val="888B94"/>
              </a:buClr>
              <a:buSzPts val="1600"/>
              <a:buNone/>
              <a:defRPr sz="1600">
                <a:solidFill>
                  <a:srgbClr val="888B94"/>
                </a:solidFill>
              </a:defRPr>
            </a:lvl6pPr>
            <a:lvl7pPr marL="3200400" lvl="6" indent="-228600" algn="l">
              <a:lnSpc>
                <a:spcPct val="90000"/>
              </a:lnSpc>
              <a:spcBef>
                <a:spcPts val="500"/>
              </a:spcBef>
              <a:spcAft>
                <a:spcPts val="0"/>
              </a:spcAft>
              <a:buClr>
                <a:srgbClr val="888B94"/>
              </a:buClr>
              <a:buSzPts val="1600"/>
              <a:buNone/>
              <a:defRPr sz="1600">
                <a:solidFill>
                  <a:srgbClr val="888B94"/>
                </a:solidFill>
              </a:defRPr>
            </a:lvl7pPr>
            <a:lvl8pPr marL="3657600" lvl="7" indent="-228600" algn="l">
              <a:lnSpc>
                <a:spcPct val="90000"/>
              </a:lnSpc>
              <a:spcBef>
                <a:spcPts val="500"/>
              </a:spcBef>
              <a:spcAft>
                <a:spcPts val="0"/>
              </a:spcAft>
              <a:buClr>
                <a:srgbClr val="888B94"/>
              </a:buClr>
              <a:buSzPts val="1600"/>
              <a:buNone/>
              <a:defRPr sz="1600">
                <a:solidFill>
                  <a:srgbClr val="888B94"/>
                </a:solidFill>
              </a:defRPr>
            </a:lvl8pPr>
            <a:lvl9pPr marL="4114800" lvl="8" indent="-228600" algn="l">
              <a:lnSpc>
                <a:spcPct val="90000"/>
              </a:lnSpc>
              <a:spcBef>
                <a:spcPts val="500"/>
              </a:spcBef>
              <a:spcAft>
                <a:spcPts val="0"/>
              </a:spcAft>
              <a:buClr>
                <a:srgbClr val="888B94"/>
              </a:buClr>
              <a:buSzPts val="1600"/>
              <a:buNone/>
              <a:defRPr sz="1600">
                <a:solidFill>
                  <a:srgbClr val="888B94"/>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87"/>
        <p:cNvGrpSpPr/>
        <p:nvPr/>
      </p:nvGrpSpPr>
      <p:grpSpPr>
        <a:xfrm>
          <a:off x="0" y="0"/>
          <a:ext cx="0" cy="0"/>
          <a:chOff x="0" y="0"/>
          <a:chExt cx="0" cy="0"/>
        </a:xfrm>
      </p:grpSpPr>
      <p:pic>
        <p:nvPicPr>
          <p:cNvPr id="88" name="Google Shape;88;p25"/>
          <p:cNvPicPr preferRelativeResize="0"/>
          <p:nvPr/>
        </p:nvPicPr>
        <p:blipFill rotWithShape="1">
          <a:blip r:embed="rId2">
            <a:alphaModFix/>
          </a:blip>
          <a:srcRect/>
          <a:stretch/>
        </p:blipFill>
        <p:spPr>
          <a:xfrm>
            <a:off x="1187" y="668"/>
            <a:ext cx="12189626" cy="6856664"/>
          </a:xfrm>
          <a:prstGeom prst="rect">
            <a:avLst/>
          </a:prstGeom>
          <a:noFill/>
          <a:ln>
            <a:noFill/>
          </a:ln>
        </p:spPr>
      </p:pic>
      <p:sp>
        <p:nvSpPr>
          <p:cNvPr id="89" name="Google Shape;89;p25"/>
          <p:cNvSpPr txBox="1">
            <a:spLocks noGrp="1"/>
          </p:cNvSpPr>
          <p:nvPr>
            <p:ph type="title"/>
          </p:nvPr>
        </p:nvSpPr>
        <p:spPr>
          <a:xfrm>
            <a:off x="1893456" y="423334"/>
            <a:ext cx="8340436" cy="2713228"/>
          </a:xfrm>
          <a:prstGeom prst="rect">
            <a:avLst/>
          </a:prstGeom>
          <a:noFill/>
          <a:ln>
            <a:noFill/>
          </a:ln>
        </p:spPr>
        <p:txBody>
          <a:bodyPr spcFirstLastPara="1" wrap="square" lIns="91425" tIns="45700" rIns="457200" bIns="45700" anchor="b" anchorCtr="0">
            <a:normAutofit/>
          </a:bodyPr>
          <a:lstStyle>
            <a:lvl1pPr lvl="0" algn="l">
              <a:lnSpc>
                <a:spcPct val="90000"/>
              </a:lnSpc>
              <a:spcBef>
                <a:spcPts val="0"/>
              </a:spcBef>
              <a:spcAft>
                <a:spcPts val="0"/>
              </a:spcAft>
              <a:buClr>
                <a:schemeClr val="lt1"/>
              </a:buClr>
              <a:buSzPts val="6000"/>
              <a:buFont typeface="Open Sans SemiBold"/>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25"/>
          <p:cNvSpPr txBox="1">
            <a:spLocks noGrp="1"/>
          </p:cNvSpPr>
          <p:nvPr>
            <p:ph type="body" idx="1"/>
          </p:nvPr>
        </p:nvSpPr>
        <p:spPr>
          <a:xfrm>
            <a:off x="1893456" y="3246268"/>
            <a:ext cx="8340436" cy="1500187"/>
          </a:xfrm>
          <a:prstGeom prst="rect">
            <a:avLst/>
          </a:prstGeom>
          <a:noFill/>
          <a:ln>
            <a:noFill/>
          </a:ln>
        </p:spPr>
        <p:txBody>
          <a:bodyPr spcFirstLastPara="1" wrap="square" lIns="91425" tIns="182875" rIns="457200" bIns="182875" anchor="t" anchorCtr="0">
            <a:normAutofit/>
          </a:bodyPr>
          <a:lstStyle>
            <a:lvl1pPr marL="457200" lvl="0" indent="-228600" algn="l">
              <a:lnSpc>
                <a:spcPct val="90000"/>
              </a:lnSpc>
              <a:spcBef>
                <a:spcPts val="1000"/>
              </a:spcBef>
              <a:spcAft>
                <a:spcPts val="0"/>
              </a:spcAft>
              <a:buSzPts val="2400"/>
              <a:buNone/>
              <a:defRPr sz="2400">
                <a:solidFill>
                  <a:schemeClr val="lt1"/>
                </a:solidFill>
              </a:defRPr>
            </a:lvl1pPr>
            <a:lvl2pPr marL="914400" lvl="1" indent="-228600" algn="l">
              <a:lnSpc>
                <a:spcPct val="90000"/>
              </a:lnSpc>
              <a:spcBef>
                <a:spcPts val="500"/>
              </a:spcBef>
              <a:spcAft>
                <a:spcPts val="0"/>
              </a:spcAft>
              <a:buSzPts val="2000"/>
              <a:buNone/>
              <a:defRPr sz="2000">
                <a:solidFill>
                  <a:srgbClr val="888B94"/>
                </a:solidFill>
              </a:defRPr>
            </a:lvl2pPr>
            <a:lvl3pPr marL="1371600" lvl="2" indent="-228600" algn="l">
              <a:lnSpc>
                <a:spcPct val="90000"/>
              </a:lnSpc>
              <a:spcBef>
                <a:spcPts val="500"/>
              </a:spcBef>
              <a:spcAft>
                <a:spcPts val="0"/>
              </a:spcAft>
              <a:buSzPts val="1800"/>
              <a:buNone/>
              <a:defRPr sz="1800">
                <a:solidFill>
                  <a:srgbClr val="888B94"/>
                </a:solidFill>
              </a:defRPr>
            </a:lvl3pPr>
            <a:lvl4pPr marL="1828800" lvl="3" indent="-228600" algn="l">
              <a:lnSpc>
                <a:spcPct val="90000"/>
              </a:lnSpc>
              <a:spcBef>
                <a:spcPts val="500"/>
              </a:spcBef>
              <a:spcAft>
                <a:spcPts val="0"/>
              </a:spcAft>
              <a:buSzPts val="1600"/>
              <a:buNone/>
              <a:defRPr sz="1600">
                <a:solidFill>
                  <a:srgbClr val="888B94"/>
                </a:solidFill>
              </a:defRPr>
            </a:lvl4pPr>
            <a:lvl5pPr marL="2286000" lvl="4" indent="-228600" algn="l">
              <a:lnSpc>
                <a:spcPct val="90000"/>
              </a:lnSpc>
              <a:spcBef>
                <a:spcPts val="500"/>
              </a:spcBef>
              <a:spcAft>
                <a:spcPts val="0"/>
              </a:spcAft>
              <a:buSzPts val="1600"/>
              <a:buNone/>
              <a:defRPr sz="1600">
                <a:solidFill>
                  <a:srgbClr val="888B94"/>
                </a:solidFill>
              </a:defRPr>
            </a:lvl5pPr>
            <a:lvl6pPr marL="2743200" lvl="5" indent="-228600" algn="l">
              <a:lnSpc>
                <a:spcPct val="90000"/>
              </a:lnSpc>
              <a:spcBef>
                <a:spcPts val="500"/>
              </a:spcBef>
              <a:spcAft>
                <a:spcPts val="0"/>
              </a:spcAft>
              <a:buClr>
                <a:srgbClr val="888B94"/>
              </a:buClr>
              <a:buSzPts val="1600"/>
              <a:buNone/>
              <a:defRPr sz="1600">
                <a:solidFill>
                  <a:srgbClr val="888B94"/>
                </a:solidFill>
              </a:defRPr>
            </a:lvl6pPr>
            <a:lvl7pPr marL="3200400" lvl="6" indent="-228600" algn="l">
              <a:lnSpc>
                <a:spcPct val="90000"/>
              </a:lnSpc>
              <a:spcBef>
                <a:spcPts val="500"/>
              </a:spcBef>
              <a:spcAft>
                <a:spcPts val="0"/>
              </a:spcAft>
              <a:buClr>
                <a:srgbClr val="888B94"/>
              </a:buClr>
              <a:buSzPts val="1600"/>
              <a:buNone/>
              <a:defRPr sz="1600">
                <a:solidFill>
                  <a:srgbClr val="888B94"/>
                </a:solidFill>
              </a:defRPr>
            </a:lvl7pPr>
            <a:lvl8pPr marL="3657600" lvl="7" indent="-228600" algn="l">
              <a:lnSpc>
                <a:spcPct val="90000"/>
              </a:lnSpc>
              <a:spcBef>
                <a:spcPts val="500"/>
              </a:spcBef>
              <a:spcAft>
                <a:spcPts val="0"/>
              </a:spcAft>
              <a:buClr>
                <a:srgbClr val="888B94"/>
              </a:buClr>
              <a:buSzPts val="1600"/>
              <a:buNone/>
              <a:defRPr sz="1600">
                <a:solidFill>
                  <a:srgbClr val="888B94"/>
                </a:solidFill>
              </a:defRPr>
            </a:lvl8pPr>
            <a:lvl9pPr marL="4114800" lvl="8" indent="-228600" algn="l">
              <a:lnSpc>
                <a:spcPct val="90000"/>
              </a:lnSpc>
              <a:spcBef>
                <a:spcPts val="500"/>
              </a:spcBef>
              <a:spcAft>
                <a:spcPts val="0"/>
              </a:spcAft>
              <a:buClr>
                <a:srgbClr val="888B94"/>
              </a:buClr>
              <a:buSzPts val="1600"/>
              <a:buNone/>
              <a:defRPr sz="1600">
                <a:solidFill>
                  <a:srgbClr val="888B94"/>
                </a:solidFill>
              </a:defRPr>
            </a:lvl9pPr>
          </a:lstStyle>
          <a:p>
            <a:endParaRPr/>
          </a:p>
        </p:txBody>
      </p:sp>
      <p:sp>
        <p:nvSpPr>
          <p:cNvPr id="91" name="Google Shape;9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only star">
  <p:cSld name="Title only star">
    <p:spTree>
      <p:nvGrpSpPr>
        <p:cNvPr id="1" name="Shape 94"/>
        <p:cNvGrpSpPr/>
        <p:nvPr/>
      </p:nvGrpSpPr>
      <p:grpSpPr>
        <a:xfrm>
          <a:off x="0" y="0"/>
          <a:ext cx="0" cy="0"/>
          <a:chOff x="0" y="0"/>
          <a:chExt cx="0" cy="0"/>
        </a:xfrm>
      </p:grpSpPr>
      <p:pic>
        <p:nvPicPr>
          <p:cNvPr id="95" name="Google Shape;95;p26"/>
          <p:cNvPicPr preferRelativeResize="0"/>
          <p:nvPr/>
        </p:nvPicPr>
        <p:blipFill rotWithShape="1">
          <a:blip r:embed="rId2">
            <a:alphaModFix/>
          </a:blip>
          <a:srcRect/>
          <a:stretch/>
        </p:blipFill>
        <p:spPr>
          <a:xfrm>
            <a:off x="0" y="1714"/>
            <a:ext cx="12192000" cy="6854572"/>
          </a:xfrm>
          <a:prstGeom prst="rect">
            <a:avLst/>
          </a:prstGeom>
          <a:noFill/>
          <a:ln>
            <a:noFill/>
          </a:ln>
        </p:spPr>
      </p:pic>
      <p:sp>
        <p:nvSpPr>
          <p:cNvPr id="96" name="Google Shape;96;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US"/>
              <a:t>‹#›</a:t>
            </a:fld>
            <a:endParaRPr/>
          </a:p>
        </p:txBody>
      </p:sp>
      <p:sp>
        <p:nvSpPr>
          <p:cNvPr id="99" name="Google Shape;99;p26"/>
          <p:cNvSpPr txBox="1">
            <a:spLocks noGrp="1"/>
          </p:cNvSpPr>
          <p:nvPr>
            <p:ph type="title"/>
          </p:nvPr>
        </p:nvSpPr>
        <p:spPr>
          <a:xfrm>
            <a:off x="838200" y="276621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Open Sans SemiBold"/>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only logo">
  <p:cSld name="Title only logo">
    <p:spTree>
      <p:nvGrpSpPr>
        <p:cNvPr id="1" name="Shape 100"/>
        <p:cNvGrpSpPr/>
        <p:nvPr/>
      </p:nvGrpSpPr>
      <p:grpSpPr>
        <a:xfrm>
          <a:off x="0" y="0"/>
          <a:ext cx="0" cy="0"/>
          <a:chOff x="0" y="0"/>
          <a:chExt cx="0" cy="0"/>
        </a:xfrm>
      </p:grpSpPr>
      <p:pic>
        <p:nvPicPr>
          <p:cNvPr id="101" name="Google Shape;101;p27"/>
          <p:cNvPicPr preferRelativeResize="0"/>
          <p:nvPr/>
        </p:nvPicPr>
        <p:blipFill rotWithShape="1">
          <a:blip r:embed="rId2">
            <a:alphaModFix/>
          </a:blip>
          <a:srcRect/>
          <a:stretch/>
        </p:blipFill>
        <p:spPr>
          <a:xfrm>
            <a:off x="3047" y="1714"/>
            <a:ext cx="12185906" cy="6854572"/>
          </a:xfrm>
          <a:prstGeom prst="rect">
            <a:avLst/>
          </a:prstGeom>
          <a:noFill/>
          <a:ln>
            <a:noFill/>
          </a:ln>
        </p:spPr>
      </p:pic>
      <p:sp>
        <p:nvSpPr>
          <p:cNvPr id="102" name="Google Shape;10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US"/>
              <a:t>‹#›</a:t>
            </a:fld>
            <a:endParaRPr/>
          </a:p>
        </p:txBody>
      </p:sp>
      <p:sp>
        <p:nvSpPr>
          <p:cNvPr id="105" name="Google Shape;105;p27"/>
          <p:cNvSpPr txBox="1">
            <a:spLocks noGrp="1"/>
          </p:cNvSpPr>
          <p:nvPr>
            <p:ph type="title"/>
          </p:nvPr>
        </p:nvSpPr>
        <p:spPr>
          <a:xfrm>
            <a:off x="838200" y="276621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Open Sans SemiBold"/>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Open Sans SemiBold"/>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28"/>
          <p:cNvSpPr>
            <a:spLocks noGrp="1"/>
          </p:cNvSpPr>
          <p:nvPr>
            <p:ph type="pic" idx="2"/>
          </p:nvPr>
        </p:nvSpPr>
        <p:spPr>
          <a:xfrm>
            <a:off x="5183188" y="457201"/>
            <a:ext cx="6172200" cy="5403850"/>
          </a:xfrm>
          <a:prstGeom prst="rect">
            <a:avLst/>
          </a:prstGeom>
          <a:noFill/>
          <a:ln>
            <a:noFill/>
          </a:ln>
        </p:spPr>
      </p:sp>
      <p:sp>
        <p:nvSpPr>
          <p:cNvPr id="109" name="Google Shape;109;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0" name="Google Shape;110;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Quote">
  <p:cSld name="Quote">
    <p:spTree>
      <p:nvGrpSpPr>
        <p:cNvPr id="1" name="Shape 23"/>
        <p:cNvGrpSpPr/>
        <p:nvPr/>
      </p:nvGrpSpPr>
      <p:grpSpPr>
        <a:xfrm>
          <a:off x="0" y="0"/>
          <a:ext cx="0" cy="0"/>
          <a:chOff x="0" y="0"/>
          <a:chExt cx="0" cy="0"/>
        </a:xfrm>
      </p:grpSpPr>
      <p:pic>
        <p:nvPicPr>
          <p:cNvPr id="24" name="Google Shape;24;p17"/>
          <p:cNvPicPr preferRelativeResize="0"/>
          <p:nvPr/>
        </p:nvPicPr>
        <p:blipFill rotWithShape="1">
          <a:blip r:embed="rId2">
            <a:alphaModFix/>
          </a:blip>
          <a:srcRect/>
          <a:stretch/>
        </p:blipFill>
        <p:spPr>
          <a:xfrm>
            <a:off x="0" y="1714"/>
            <a:ext cx="12192000" cy="6854572"/>
          </a:xfrm>
          <a:prstGeom prst="rect">
            <a:avLst/>
          </a:prstGeom>
          <a:noFill/>
          <a:ln>
            <a:noFill/>
          </a:ln>
        </p:spPr>
      </p:pic>
      <p:sp>
        <p:nvSpPr>
          <p:cNvPr id="25" name="Google Shape;2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US"/>
              <a:t>‹#›</a:t>
            </a:fld>
            <a:endParaRPr/>
          </a:p>
        </p:txBody>
      </p:sp>
      <p:sp>
        <p:nvSpPr>
          <p:cNvPr id="28" name="Google Shape;28;p17"/>
          <p:cNvSpPr txBox="1">
            <a:spLocks noGrp="1"/>
          </p:cNvSpPr>
          <p:nvPr>
            <p:ph type="body" idx="1"/>
          </p:nvPr>
        </p:nvSpPr>
        <p:spPr>
          <a:xfrm>
            <a:off x="838200" y="1458913"/>
            <a:ext cx="10393363" cy="2817523"/>
          </a:xfrm>
          <a:prstGeom prst="rect">
            <a:avLst/>
          </a:prstGeom>
          <a:noFill/>
          <a:ln>
            <a:noFill/>
          </a:ln>
        </p:spPr>
        <p:txBody>
          <a:bodyPr spcFirstLastPara="1" wrap="square" lIns="1645900" tIns="914400" rIns="1645900" bIns="914400" anchor="t" anchorCtr="0">
            <a:normAutofit/>
          </a:bodyPr>
          <a:lstStyle>
            <a:lvl1pPr marL="457200" lvl="0" indent="-228600" algn="l">
              <a:lnSpc>
                <a:spcPct val="90000"/>
              </a:lnSpc>
              <a:spcBef>
                <a:spcPts val="1000"/>
              </a:spcBef>
              <a:spcAft>
                <a:spcPts val="0"/>
              </a:spcAft>
              <a:buSzPts val="3600"/>
              <a:buNone/>
              <a:defRPr sz="3600" i="1"/>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17"/>
          <p:cNvSpPr txBox="1">
            <a:spLocks noGrp="1"/>
          </p:cNvSpPr>
          <p:nvPr>
            <p:ph type="body" idx="2"/>
          </p:nvPr>
        </p:nvSpPr>
        <p:spPr>
          <a:xfrm>
            <a:off x="828675" y="4284663"/>
            <a:ext cx="10402888" cy="850900"/>
          </a:xfrm>
          <a:prstGeom prst="rect">
            <a:avLst/>
          </a:prstGeom>
          <a:noFill/>
          <a:ln>
            <a:noFill/>
          </a:ln>
        </p:spPr>
        <p:txBody>
          <a:bodyPr spcFirstLastPara="1" wrap="square" lIns="91425" tIns="45700" rIns="91425" bIns="45700" anchor="b" anchorCtr="0">
            <a:normAutofit/>
          </a:bodyPr>
          <a:lstStyle>
            <a:lvl1pPr marL="457200" lvl="0" indent="-228600" algn="r">
              <a:lnSpc>
                <a:spcPct val="90000"/>
              </a:lnSpc>
              <a:spcBef>
                <a:spcPts val="1000"/>
              </a:spcBef>
              <a:spcAft>
                <a:spcPts val="0"/>
              </a:spcAft>
              <a:buSzPts val="1800"/>
              <a:buNone/>
              <a:defRPr sz="1800"/>
            </a:lvl1pPr>
            <a:lvl2pPr marL="914400" lvl="1" indent="-228600" algn="r">
              <a:lnSpc>
                <a:spcPct val="90000"/>
              </a:lnSpc>
              <a:spcBef>
                <a:spcPts val="500"/>
              </a:spcBef>
              <a:spcAft>
                <a:spcPts val="0"/>
              </a:spcAft>
              <a:buSzPts val="2400"/>
              <a:buNone/>
              <a:defRPr/>
            </a:lvl2pPr>
            <a:lvl3pPr marL="1371600" lvl="2" indent="-228600" algn="r">
              <a:lnSpc>
                <a:spcPct val="90000"/>
              </a:lnSpc>
              <a:spcBef>
                <a:spcPts val="500"/>
              </a:spcBef>
              <a:spcAft>
                <a:spcPts val="0"/>
              </a:spcAft>
              <a:buSzPts val="2000"/>
              <a:buNone/>
              <a:defRPr/>
            </a:lvl3pPr>
            <a:lvl4pPr marL="1828800" lvl="3" indent="-228600" algn="r">
              <a:lnSpc>
                <a:spcPct val="90000"/>
              </a:lnSpc>
              <a:spcBef>
                <a:spcPts val="500"/>
              </a:spcBef>
              <a:spcAft>
                <a:spcPts val="0"/>
              </a:spcAft>
              <a:buSzPts val="1800"/>
              <a:buNone/>
              <a:defRPr/>
            </a:lvl4pPr>
            <a:lvl5pPr marL="2286000" lvl="4" indent="-228600" algn="r">
              <a:lnSpc>
                <a:spcPct val="9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30"/>
        <p:cNvGrpSpPr/>
        <p:nvPr/>
      </p:nvGrpSpPr>
      <p:grpSpPr>
        <a:xfrm>
          <a:off x="0" y="0"/>
          <a:ext cx="0" cy="0"/>
          <a:chOff x="0" y="0"/>
          <a:chExt cx="0" cy="0"/>
        </a:xfrm>
      </p:grpSpPr>
      <p:pic>
        <p:nvPicPr>
          <p:cNvPr id="31" name="Google Shape;31;p18"/>
          <p:cNvPicPr preferRelativeResize="0"/>
          <p:nvPr/>
        </p:nvPicPr>
        <p:blipFill rotWithShape="1">
          <a:blip r:embed="rId2">
            <a:alphaModFix/>
          </a:blip>
          <a:srcRect/>
          <a:stretch/>
        </p:blipFill>
        <p:spPr>
          <a:xfrm>
            <a:off x="0" y="1714"/>
            <a:ext cx="12192000" cy="6854572"/>
          </a:xfrm>
          <a:prstGeom prst="rect">
            <a:avLst/>
          </a:prstGeom>
          <a:noFill/>
          <a:ln>
            <a:noFill/>
          </a:ln>
        </p:spPr>
      </p:pic>
      <p:sp>
        <p:nvSpPr>
          <p:cNvPr id="32" name="Google Shape;32;p18"/>
          <p:cNvSpPr txBox="1">
            <a:spLocks noGrp="1"/>
          </p:cNvSpPr>
          <p:nvPr>
            <p:ph type="title"/>
          </p:nvPr>
        </p:nvSpPr>
        <p:spPr>
          <a:xfrm>
            <a:off x="839788" y="365126"/>
            <a:ext cx="10515600" cy="114935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8"/>
          <p:cNvSpPr txBox="1">
            <a:spLocks noGrp="1"/>
          </p:cNvSpPr>
          <p:nvPr>
            <p:ph type="body" idx="1"/>
          </p:nvPr>
        </p:nvSpPr>
        <p:spPr>
          <a:xfrm>
            <a:off x="839788" y="1681162"/>
            <a:ext cx="5157787" cy="91425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800"/>
              <a:buNone/>
              <a:defRPr sz="2800" b="1">
                <a:latin typeface="Open Sans SemiBold"/>
                <a:ea typeface="Open Sans SemiBold"/>
                <a:cs typeface="Open Sans SemiBold"/>
                <a:sym typeface="Open Sans SemiBold"/>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 name="Google Shape;34;p18"/>
          <p:cNvSpPr txBox="1">
            <a:spLocks noGrp="1"/>
          </p:cNvSpPr>
          <p:nvPr>
            <p:ph type="body" idx="2"/>
          </p:nvPr>
        </p:nvSpPr>
        <p:spPr>
          <a:xfrm>
            <a:off x="839788" y="2671761"/>
            <a:ext cx="5157787" cy="298089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SzPts val="2400"/>
              <a:buChar char="•"/>
              <a:defRPr sz="2400"/>
            </a:lvl1pPr>
            <a:lvl2pPr marL="914400" lvl="1" indent="-355600" algn="l">
              <a:lnSpc>
                <a:spcPct val="90000"/>
              </a:lnSpc>
              <a:spcBef>
                <a:spcPts val="500"/>
              </a:spcBef>
              <a:spcAft>
                <a:spcPts val="0"/>
              </a:spcAft>
              <a:buSzPts val="2000"/>
              <a:buChar char="•"/>
              <a:defRPr sz="2000"/>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18"/>
          <p:cNvSpPr txBox="1">
            <a:spLocks noGrp="1"/>
          </p:cNvSpPr>
          <p:nvPr>
            <p:ph type="body" idx="3"/>
          </p:nvPr>
        </p:nvSpPr>
        <p:spPr>
          <a:xfrm>
            <a:off x="6172200" y="1681162"/>
            <a:ext cx="5183188" cy="91425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800"/>
              <a:buNone/>
              <a:defRPr sz="2800" b="1">
                <a:latin typeface="Open Sans SemiBold"/>
                <a:ea typeface="Open Sans SemiBold"/>
                <a:cs typeface="Open Sans SemiBold"/>
                <a:sym typeface="Open Sans SemiBold"/>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18"/>
          <p:cNvSpPr txBox="1">
            <a:spLocks noGrp="1"/>
          </p:cNvSpPr>
          <p:nvPr>
            <p:ph type="body" idx="4"/>
          </p:nvPr>
        </p:nvSpPr>
        <p:spPr>
          <a:xfrm>
            <a:off x="6172200" y="2671761"/>
            <a:ext cx="5183188" cy="2980894"/>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SzPts val="2400"/>
              <a:buChar char="•"/>
              <a:defRPr sz="2400"/>
            </a:lvl1pPr>
            <a:lvl2pPr marL="914400" lvl="1" indent="-355600" algn="l">
              <a:lnSpc>
                <a:spcPct val="90000"/>
              </a:lnSpc>
              <a:spcBef>
                <a:spcPts val="500"/>
              </a:spcBef>
              <a:spcAft>
                <a:spcPts val="0"/>
              </a:spcAft>
              <a:buSzPts val="2000"/>
              <a:buChar char="•"/>
              <a:defRPr sz="2000"/>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2 consultant information">
  <p:cSld name="2 consultant information">
    <p:spTree>
      <p:nvGrpSpPr>
        <p:cNvPr id="1" name="Shape 46"/>
        <p:cNvGrpSpPr/>
        <p:nvPr/>
      </p:nvGrpSpPr>
      <p:grpSpPr>
        <a:xfrm>
          <a:off x="0" y="0"/>
          <a:ext cx="0" cy="0"/>
          <a:chOff x="0" y="0"/>
          <a:chExt cx="0" cy="0"/>
        </a:xfrm>
      </p:grpSpPr>
      <p:pic>
        <p:nvPicPr>
          <p:cNvPr id="47" name="Google Shape;47;p22" descr="Kansans Can contact page&#10;Kansas State Department of Education&#10;www.ksde.org&#10;#KansansCan&#10;Kansas leads the world in the success of each student."/>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48" name="Google Shape;4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US"/>
              <a:t>‹#›</a:t>
            </a:fld>
            <a:endParaRPr/>
          </a:p>
        </p:txBody>
      </p:sp>
      <p:sp>
        <p:nvSpPr>
          <p:cNvPr id="51" name="Google Shape;51;p22"/>
          <p:cNvSpPr txBox="1">
            <a:spLocks noGrp="1"/>
          </p:cNvSpPr>
          <p:nvPr>
            <p:ph type="body" idx="1"/>
          </p:nvPr>
        </p:nvSpPr>
        <p:spPr>
          <a:xfrm>
            <a:off x="1244889" y="3168073"/>
            <a:ext cx="4592495" cy="235404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2000"/>
              <a:buNone/>
              <a:defRPr sz="2000" b="0"/>
            </a:lvl1pPr>
            <a:lvl2pPr marL="914400" lvl="1" indent="-228600" algn="l">
              <a:lnSpc>
                <a:spcPct val="90000"/>
              </a:lnSpc>
              <a:spcBef>
                <a:spcPts val="500"/>
              </a:spcBef>
              <a:spcAft>
                <a:spcPts val="0"/>
              </a:spcAft>
              <a:buSzPts val="2000"/>
              <a:buNone/>
              <a:defRPr sz="2000"/>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22"/>
          <p:cNvSpPr txBox="1">
            <a:spLocks noGrp="1"/>
          </p:cNvSpPr>
          <p:nvPr>
            <p:ph type="body" idx="2"/>
          </p:nvPr>
        </p:nvSpPr>
        <p:spPr>
          <a:xfrm>
            <a:off x="6338743" y="3168073"/>
            <a:ext cx="4592495" cy="235404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2000"/>
              <a:buNone/>
              <a:defRPr sz="2000" b="0"/>
            </a:lvl1pPr>
            <a:lvl2pPr marL="914400" lvl="1" indent="-228600" algn="l">
              <a:lnSpc>
                <a:spcPct val="90000"/>
              </a:lnSpc>
              <a:spcBef>
                <a:spcPts val="500"/>
              </a:spcBef>
              <a:spcAft>
                <a:spcPts val="0"/>
              </a:spcAft>
              <a:buSzPts val="2000"/>
              <a:buNone/>
              <a:defRPr sz="2000"/>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22"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p:cNvSpPr txBox="1"/>
          <p:nvPr/>
        </p:nvSpPr>
        <p:spPr>
          <a:xfrm>
            <a:off x="1244889" y="5661891"/>
            <a:ext cx="9686349"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Open Sans Light"/>
                <a:ea typeface="Open Sans Light"/>
                <a:cs typeface="Open Sans Light"/>
                <a:sym typeface="Open Sans Light"/>
              </a:rPr>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4"/>
        <p:cNvGrpSpPr/>
        <p:nvPr/>
      </p:nvGrpSpPr>
      <p:grpSpPr>
        <a:xfrm>
          <a:off x="0" y="0"/>
          <a:ext cx="0" cy="0"/>
          <a:chOff x="0" y="0"/>
          <a:chExt cx="0" cy="0"/>
        </a:xfrm>
      </p:grpSpPr>
      <p:sp>
        <p:nvSpPr>
          <p:cNvPr id="55" name="Google Shape;55;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US"/>
              <a:t>‹#›</a:t>
            </a:fld>
            <a:endParaRPr/>
          </a:p>
        </p:txBody>
      </p:sp>
      <p:sp>
        <p:nvSpPr>
          <p:cNvPr id="60" name="Google Shape;6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photo">
  <p:cSld name="photo">
    <p:spTree>
      <p:nvGrpSpPr>
        <p:cNvPr id="1" name="Shape 61"/>
        <p:cNvGrpSpPr/>
        <p:nvPr/>
      </p:nvGrpSpPr>
      <p:grpSpPr>
        <a:xfrm>
          <a:off x="0" y="0"/>
          <a:ext cx="0" cy="0"/>
          <a:chOff x="0" y="0"/>
          <a:chExt cx="0" cy="0"/>
        </a:xfrm>
      </p:grpSpPr>
      <p:pic>
        <p:nvPicPr>
          <p:cNvPr id="62" name="Google Shape;62;p19"/>
          <p:cNvPicPr preferRelativeResize="0"/>
          <p:nvPr/>
        </p:nvPicPr>
        <p:blipFill rotWithShape="1">
          <a:blip r:embed="rId2">
            <a:alphaModFix/>
          </a:blip>
          <a:srcRect/>
          <a:stretch/>
        </p:blipFill>
        <p:spPr>
          <a:xfrm>
            <a:off x="1524" y="2571"/>
            <a:ext cx="12188952" cy="6852858"/>
          </a:xfrm>
          <a:prstGeom prst="rect">
            <a:avLst/>
          </a:prstGeom>
          <a:noFill/>
          <a:ln>
            <a:noFill/>
          </a:ln>
        </p:spPr>
      </p:pic>
      <p:sp>
        <p:nvSpPr>
          <p:cNvPr id="63" name="Google Shape;63;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US"/>
              <a:t>‹#›</a:t>
            </a:fld>
            <a:endParaRPr/>
          </a:p>
        </p:txBody>
      </p:sp>
      <p:sp>
        <p:nvSpPr>
          <p:cNvPr id="66" name="Google Shape;66;p19"/>
          <p:cNvSpPr>
            <a:spLocks noGrp="1"/>
          </p:cNvSpPr>
          <p:nvPr>
            <p:ph type="pic" idx="2"/>
          </p:nvPr>
        </p:nvSpPr>
        <p:spPr>
          <a:xfrm>
            <a:off x="0" y="0"/>
            <a:ext cx="12188952" cy="5116945"/>
          </a:xfrm>
          <a:prstGeom prst="rect">
            <a:avLst/>
          </a:prstGeom>
          <a:noFill/>
          <a:ln>
            <a:noFill/>
          </a:ln>
        </p:spPr>
      </p:sp>
      <p:sp>
        <p:nvSpPr>
          <p:cNvPr id="67" name="Google Shape;67;p19"/>
          <p:cNvSpPr txBox="1">
            <a:spLocks noGrp="1"/>
          </p:cNvSpPr>
          <p:nvPr>
            <p:ph type="title"/>
          </p:nvPr>
        </p:nvSpPr>
        <p:spPr>
          <a:xfrm>
            <a:off x="838200" y="5218545"/>
            <a:ext cx="10420927" cy="1003851"/>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3200"/>
              <a:buFont typeface="Open Sans SemiBold"/>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8"/>
        <p:cNvGrpSpPr/>
        <p:nvPr/>
      </p:nvGrpSpPr>
      <p:grpSpPr>
        <a:xfrm>
          <a:off x="0" y="0"/>
          <a:ext cx="0" cy="0"/>
          <a:chOff x="0" y="0"/>
          <a:chExt cx="0" cy="0"/>
        </a:xfrm>
      </p:grpSpPr>
      <p:sp>
        <p:nvSpPr>
          <p:cNvPr id="69" name="Google Shape;69;p20"/>
          <p:cNvSpPr>
            <a:spLocks noGrp="1"/>
          </p:cNvSpPr>
          <p:nvPr>
            <p:ph type="media" idx="2"/>
          </p:nvPr>
        </p:nvSpPr>
        <p:spPr>
          <a:xfrm>
            <a:off x="1134918" y="803563"/>
            <a:ext cx="9922164" cy="4932218"/>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accent2"/>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R="0" lvl="1" algn="l" rtl="0">
              <a:lnSpc>
                <a:spcPct val="90000"/>
              </a:lnSpc>
              <a:spcBef>
                <a:spcPts val="500"/>
              </a:spcBef>
              <a:spcAft>
                <a:spcPts val="0"/>
              </a:spcAft>
              <a:buClr>
                <a:schemeClr val="accent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R="0" lvl="2" algn="l" rtl="0">
              <a:lnSpc>
                <a:spcPct val="90000"/>
              </a:lnSpc>
              <a:spcBef>
                <a:spcPts val="500"/>
              </a:spcBef>
              <a:spcAft>
                <a:spcPts val="0"/>
              </a:spcAft>
              <a:buClr>
                <a:srgbClr val="3171D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R="0" lvl="3" algn="l" rtl="0">
              <a:lnSpc>
                <a:spcPct val="90000"/>
              </a:lnSpc>
              <a:spcBef>
                <a:spcPts val="500"/>
              </a:spcBef>
              <a:spcAft>
                <a:spcPts val="0"/>
              </a:spcAft>
              <a:buClr>
                <a:schemeClr val="accent2"/>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R="0" lvl="4" algn="l" rtl="0">
              <a:lnSpc>
                <a:spcPct val="90000"/>
              </a:lnSpc>
              <a:spcBef>
                <a:spcPts val="500"/>
              </a:spcBef>
              <a:spcAft>
                <a:spcPts val="0"/>
              </a:spcAft>
              <a:buClr>
                <a:srgbClr val="888B90"/>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70" name="Google Shape;70;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3"/>
        <p:cNvGrpSpPr/>
        <p:nvPr/>
      </p:nvGrpSpPr>
      <p:grpSpPr>
        <a:xfrm>
          <a:off x="0" y="0"/>
          <a:ext cx="0" cy="0"/>
          <a:chOff x="0" y="0"/>
          <a:chExt cx="0" cy="0"/>
        </a:xfrm>
      </p:grpSpPr>
      <p:sp>
        <p:nvSpPr>
          <p:cNvPr id="74" name="Google Shape;74;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Open Sans SemiBold"/>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1"/>
          <p:cNvSpPr txBox="1">
            <a:spLocks noGrp="1"/>
          </p:cNvSpPr>
          <p:nvPr>
            <p:ph type="body" idx="1"/>
          </p:nvPr>
        </p:nvSpPr>
        <p:spPr>
          <a:xfrm>
            <a:off x="5183188" y="457201"/>
            <a:ext cx="6172200" cy="5403850"/>
          </a:xfrm>
          <a:prstGeom prst="rect">
            <a:avLst/>
          </a:prstGeom>
          <a:noFill/>
          <a:ln>
            <a:noFill/>
          </a:ln>
        </p:spPr>
        <p:txBody>
          <a:bodyPr spcFirstLastPara="1" wrap="square" lIns="91425" tIns="45700" rIns="91425" bIns="45700" anchor="ctr" anchorCtr="0">
            <a:normAutofit/>
          </a:bodyPr>
          <a:lstStyle>
            <a:lvl1pPr marL="457200" lvl="0" indent="-431800" algn="l">
              <a:lnSpc>
                <a:spcPct val="90000"/>
              </a:lnSpc>
              <a:spcBef>
                <a:spcPts val="1000"/>
              </a:spcBef>
              <a:spcAft>
                <a:spcPts val="0"/>
              </a:spcAft>
              <a:buSzPts val="3200"/>
              <a:buChar char="•"/>
              <a:defRPr sz="3200"/>
            </a:lvl1pPr>
            <a:lvl2pPr marL="914400" lvl="1" indent="-406400" algn="l">
              <a:lnSpc>
                <a:spcPct val="90000"/>
              </a:lnSpc>
              <a:spcBef>
                <a:spcPts val="500"/>
              </a:spcBef>
              <a:spcAft>
                <a:spcPts val="0"/>
              </a:spcAft>
              <a:buSzPts val="2800"/>
              <a:buChar char="•"/>
              <a:defRPr sz="2800"/>
            </a:lvl2pPr>
            <a:lvl3pPr marL="1371600" lvl="2" indent="-381000" algn="l">
              <a:lnSpc>
                <a:spcPct val="90000"/>
              </a:lnSpc>
              <a:spcBef>
                <a:spcPts val="500"/>
              </a:spcBef>
              <a:spcAft>
                <a:spcPts val="0"/>
              </a:spcAft>
              <a:buSzPts val="2400"/>
              <a:buChar char="•"/>
              <a:defRPr sz="2400"/>
            </a:lvl3pPr>
            <a:lvl4pPr marL="1828800" lvl="3" indent="-355600" algn="l">
              <a:lnSpc>
                <a:spcPct val="90000"/>
              </a:lnSpc>
              <a:spcBef>
                <a:spcPts val="500"/>
              </a:spcBef>
              <a:spcAft>
                <a:spcPts val="0"/>
              </a:spcAft>
              <a:buSzPts val="2000"/>
              <a:buChar char="•"/>
              <a:defRPr sz="2000"/>
            </a:lvl4pPr>
            <a:lvl5pPr marL="2286000" lvl="4" indent="-355600" algn="l">
              <a:lnSpc>
                <a:spcPct val="90000"/>
              </a:lnSpc>
              <a:spcBef>
                <a:spcPts val="5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6" name="Google Shape;76;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7" name="Google Shape;7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80"/>
        <p:cNvGrpSpPr/>
        <p:nvPr/>
      </p:nvGrpSpPr>
      <p:grpSpPr>
        <a:xfrm>
          <a:off x="0" y="0"/>
          <a:ext cx="0" cy="0"/>
          <a:chOff x="0" y="0"/>
          <a:chExt cx="0" cy="0"/>
        </a:xfrm>
      </p:grpSpPr>
      <p:pic>
        <p:nvPicPr>
          <p:cNvPr id="81" name="Google Shape;81;p23"/>
          <p:cNvPicPr preferRelativeResize="0"/>
          <p:nvPr/>
        </p:nvPicPr>
        <p:blipFill rotWithShape="1">
          <a:blip r:embed="rId2">
            <a:alphaModFix/>
          </a:blip>
          <a:srcRect/>
          <a:stretch/>
        </p:blipFill>
        <p:spPr>
          <a:xfrm>
            <a:off x="1185" y="666"/>
            <a:ext cx="12189630" cy="6856666"/>
          </a:xfrm>
          <a:prstGeom prst="rect">
            <a:avLst/>
          </a:prstGeom>
          <a:noFill/>
          <a:ln>
            <a:noFill/>
          </a:ln>
        </p:spPr>
      </p:pic>
      <p:sp>
        <p:nvSpPr>
          <p:cNvPr id="82" name="Google Shape;82;p23"/>
          <p:cNvSpPr txBox="1">
            <a:spLocks noGrp="1"/>
          </p:cNvSpPr>
          <p:nvPr>
            <p:ph type="subTitle" idx="1"/>
          </p:nvPr>
        </p:nvSpPr>
        <p:spPr>
          <a:xfrm>
            <a:off x="1524000" y="4326467"/>
            <a:ext cx="7480151" cy="1037658"/>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3" name="Google Shape;83;p23"/>
          <p:cNvSpPr txBox="1">
            <a:spLocks noGrp="1"/>
          </p:cNvSpPr>
          <p:nvPr>
            <p:ph type="title"/>
          </p:nvPr>
        </p:nvSpPr>
        <p:spPr>
          <a:xfrm>
            <a:off x="1524000" y="1597891"/>
            <a:ext cx="7480151" cy="27285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Open Sans SemiBold"/>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4"/>
          <p:cNvPicPr preferRelativeResize="0"/>
          <p:nvPr/>
        </p:nvPicPr>
        <p:blipFill rotWithShape="1">
          <a:blip r:embed="rId15">
            <a:alphaModFix/>
          </a:blip>
          <a:srcRect/>
          <a:stretch/>
        </p:blipFill>
        <p:spPr>
          <a:xfrm>
            <a:off x="0" y="1714"/>
            <a:ext cx="12191999" cy="6854572"/>
          </a:xfrm>
          <a:prstGeom prst="rect">
            <a:avLst/>
          </a:prstGeom>
          <a:noFill/>
          <a:ln>
            <a:noFill/>
          </a:ln>
        </p:spPr>
      </p:pic>
      <p:sp>
        <p:nvSpPr>
          <p:cNvPr id="11" name="Google Shape;1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B94"/>
                </a:solidFill>
                <a:latin typeface="Open Sans Light"/>
                <a:ea typeface="Open Sans Light"/>
                <a:cs typeface="Open Sans Light"/>
                <a:sym typeface="Open Sans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2" name="Google Shape;1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B94"/>
                </a:solidFill>
                <a:latin typeface="Open Sans Light"/>
                <a:ea typeface="Open Sans Light"/>
                <a:cs typeface="Open Sans Light"/>
                <a:sym typeface="Open Sans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3" name="Google Shape;1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US"/>
              <a:t>‹#›</a:t>
            </a:fld>
            <a:endParaRPr/>
          </a:p>
        </p:txBody>
      </p:sp>
      <p:sp>
        <p:nvSpPr>
          <p:cNvPr id="14" name="Google Shape;14;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Open Sans SemiBold"/>
              <a:buNone/>
              <a:defRPr sz="4400" b="0" i="0" u="none" strike="noStrike" cap="none">
                <a:solidFill>
                  <a:schemeClr val="dk1"/>
                </a:solidFill>
                <a:latin typeface="Open Sans SemiBold"/>
                <a:ea typeface="Open Sans SemiBold"/>
                <a:cs typeface="Open Sans SemiBold"/>
                <a:sym typeface="Open Sans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 name="Google Shape;15;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2"/>
              </a:buClr>
              <a:buSzPts val="2800"/>
              <a:buFont typeface="Arial"/>
              <a:buChar char="•"/>
              <a:defRPr sz="2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accent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rgbClr val="3171D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accent2"/>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rgbClr val="888B90"/>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mc:AlternateContent xmlns:mc="http://schemas.openxmlformats.org/markup-compatibility/2006" xmlns:p14="http://schemas.microsoft.com/office/powerpoint/2010/main">
    <mc:Choice Requires="p14">
      <p:transition spd="slow" p14:dur="300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ksde.org/Agency/Division-of-Learning-Services/Career-Standards-and-Assessment-Services/Content-Area-A-E/Dyslexia?TSPD_101_R0=0812b43512ab2000e0398007e1208cd12f8cfc3517da5bfe37a7e94c26a8b83c13a73f505475967b081b9b9121143000c08c213ab7ff458274cc4ea19a7fa4bd11aeb663e7d8ba601bb3fcf8c9917826d2edb181d53bd3a2e01bd597129907b0"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hyperlink" Target="https://sites.google.com/ksde.org/ksdeearlyliteracydyslexia/hom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ELitDyslexia@ksde.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
          <p:cNvSpPr txBox="1">
            <a:spLocks noGrp="1"/>
          </p:cNvSpPr>
          <p:nvPr>
            <p:ph type="title"/>
          </p:nvPr>
        </p:nvSpPr>
        <p:spPr>
          <a:xfrm>
            <a:off x="838200" y="4290577"/>
            <a:ext cx="11353800" cy="600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600"/>
              <a:buFont typeface="Open Sans SemiBold"/>
              <a:buNone/>
            </a:pPr>
            <a:r>
              <a:rPr lang="en-US" sz="3600" dirty="0"/>
              <a:t>KSDE Kansas Dyslexia Initiatives </a:t>
            </a:r>
            <a:br>
              <a:rPr lang="en-US" sz="3600" dirty="0"/>
            </a:br>
            <a:endParaRPr dirty="0"/>
          </a:p>
        </p:txBody>
      </p:sp>
      <p:sp>
        <p:nvSpPr>
          <p:cNvPr id="118" name="Google Shape;118;p1"/>
          <p:cNvSpPr txBox="1">
            <a:spLocks noGrp="1"/>
          </p:cNvSpPr>
          <p:nvPr>
            <p:ph type="body" idx="1"/>
          </p:nvPr>
        </p:nvSpPr>
        <p:spPr>
          <a:xfrm>
            <a:off x="2932771" y="4890578"/>
            <a:ext cx="9259229" cy="175227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400"/>
              <a:buNone/>
            </a:pPr>
            <a:r>
              <a:rPr lang="en-US" dirty="0"/>
              <a:t>Curriculum Leaders/ Update (1.20.23)</a:t>
            </a:r>
          </a:p>
          <a:p>
            <a:pPr marL="0" lvl="0" indent="0" algn="l" rtl="0">
              <a:lnSpc>
                <a:spcPct val="90000"/>
              </a:lnSpc>
              <a:spcBef>
                <a:spcPts val="0"/>
              </a:spcBef>
              <a:spcAft>
                <a:spcPts val="0"/>
              </a:spcAft>
              <a:buSzPts val="2400"/>
              <a:buNone/>
            </a:pPr>
            <a:endParaRPr dirty="0"/>
          </a:p>
          <a:p>
            <a:pPr marL="0" lvl="0" indent="0" algn="l" rtl="0">
              <a:lnSpc>
                <a:spcPct val="90000"/>
              </a:lnSpc>
              <a:spcBef>
                <a:spcPts val="1000"/>
              </a:spcBef>
              <a:spcAft>
                <a:spcPts val="0"/>
              </a:spcAft>
              <a:buSzPts val="2400"/>
              <a:buNone/>
            </a:pPr>
            <a:r>
              <a:rPr lang="en-US" dirty="0"/>
              <a:t>Amy Bybee &amp; Melissa Brunner, KSDE Teacher Leader Consultants: Early Literacy/ Dyslexia Team</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143435c3d5d_0_226"/>
          <p:cNvSpPr txBox="1">
            <a:spLocks noGrp="1"/>
          </p:cNvSpPr>
          <p:nvPr>
            <p:ph type="title"/>
          </p:nvPr>
        </p:nvSpPr>
        <p:spPr>
          <a:xfrm>
            <a:off x="839788" y="365126"/>
            <a:ext cx="10515600" cy="1149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ct val="45454"/>
              <a:buNone/>
            </a:pPr>
            <a:r>
              <a:rPr lang="en-US" sz="3600" dirty="0"/>
              <a:t>Pilot for 2nd Grade Assessment (optional)</a:t>
            </a:r>
            <a:endParaRPr sz="3600" dirty="0"/>
          </a:p>
        </p:txBody>
      </p:sp>
      <p:sp>
        <p:nvSpPr>
          <p:cNvPr id="191" name="Google Shape;191;g143435c3d5d_0_226"/>
          <p:cNvSpPr txBox="1">
            <a:spLocks noGrp="1"/>
          </p:cNvSpPr>
          <p:nvPr>
            <p:ph type="body" idx="2"/>
          </p:nvPr>
        </p:nvSpPr>
        <p:spPr>
          <a:xfrm>
            <a:off x="685950" y="1387366"/>
            <a:ext cx="10820100" cy="4692134"/>
          </a:xfrm>
          <a:prstGeom prst="rect">
            <a:avLst/>
          </a:prstGeom>
          <a:noFill/>
          <a:ln>
            <a:noFill/>
          </a:ln>
        </p:spPr>
        <p:txBody>
          <a:bodyPr spcFirstLastPara="1" wrap="square" lIns="91425" tIns="45700" rIns="91425" bIns="45700" anchor="t" anchorCtr="0">
            <a:normAutofit fontScale="85000" lnSpcReduction="20000"/>
          </a:bodyPr>
          <a:lstStyle/>
          <a:p>
            <a:pPr marL="457200" lvl="0" indent="-381000" algn="l" rtl="0">
              <a:lnSpc>
                <a:spcPct val="100000"/>
              </a:lnSpc>
              <a:spcBef>
                <a:spcPts val="1000"/>
              </a:spcBef>
              <a:spcAft>
                <a:spcPts val="0"/>
              </a:spcAft>
              <a:buSzPct val="108108"/>
              <a:buChar char="•"/>
            </a:pPr>
            <a:r>
              <a:rPr lang="en-US" b="1" dirty="0">
                <a:solidFill>
                  <a:srgbClr val="0070C0"/>
                </a:solidFill>
              </a:rPr>
              <a:t>Nothing new to report- but progressing…stay tuned.</a:t>
            </a:r>
          </a:p>
          <a:p>
            <a:pPr marL="76200" lvl="0" indent="0" algn="l" rtl="0">
              <a:lnSpc>
                <a:spcPct val="100000"/>
              </a:lnSpc>
              <a:spcBef>
                <a:spcPts val="1000"/>
              </a:spcBef>
              <a:spcAft>
                <a:spcPts val="0"/>
              </a:spcAft>
              <a:buSzPct val="108108"/>
              <a:buNone/>
            </a:pPr>
            <a:endParaRPr lang="en-US" dirty="0">
              <a:solidFill>
                <a:srgbClr val="FF0000"/>
              </a:solidFill>
            </a:endParaRPr>
          </a:p>
          <a:p>
            <a:pPr marL="457200" lvl="0" indent="-381000" algn="l" rtl="0">
              <a:lnSpc>
                <a:spcPct val="100000"/>
              </a:lnSpc>
              <a:spcBef>
                <a:spcPts val="1000"/>
              </a:spcBef>
              <a:spcAft>
                <a:spcPts val="0"/>
              </a:spcAft>
              <a:buSzPct val="108108"/>
              <a:buChar char="•"/>
            </a:pPr>
            <a:r>
              <a:rPr lang="en-US" dirty="0"/>
              <a:t>Brief assessment (2, 30-minute computer administered sessions) used to inform classroom instruction (in development)</a:t>
            </a:r>
            <a:endParaRPr dirty="0"/>
          </a:p>
          <a:p>
            <a:pPr marL="457200" lvl="0" indent="0" algn="l" rtl="0">
              <a:lnSpc>
                <a:spcPct val="100000"/>
              </a:lnSpc>
              <a:spcBef>
                <a:spcPts val="1000"/>
              </a:spcBef>
              <a:spcAft>
                <a:spcPts val="0"/>
              </a:spcAft>
              <a:buSzPct val="108108"/>
              <a:buNone/>
            </a:pPr>
            <a:endParaRPr dirty="0"/>
          </a:p>
          <a:p>
            <a:pPr marL="457200" lvl="0" indent="-381000" algn="l" rtl="0">
              <a:lnSpc>
                <a:spcPct val="100000"/>
              </a:lnSpc>
              <a:spcBef>
                <a:spcPts val="1000"/>
              </a:spcBef>
              <a:spcAft>
                <a:spcPts val="0"/>
              </a:spcAft>
              <a:buSzPct val="108108"/>
              <a:buChar char="•"/>
            </a:pPr>
            <a:r>
              <a:rPr lang="en-US" dirty="0"/>
              <a:t>A “bridge” assessment between the instructional focus of early literacy instruction and the expectation of a comprehension assessment more typical of the 3rd grade assessment </a:t>
            </a:r>
            <a:endParaRPr dirty="0"/>
          </a:p>
          <a:p>
            <a:pPr marL="457200" lvl="0" indent="0" algn="l" rtl="0">
              <a:lnSpc>
                <a:spcPct val="100000"/>
              </a:lnSpc>
              <a:spcBef>
                <a:spcPts val="1000"/>
              </a:spcBef>
              <a:spcAft>
                <a:spcPts val="0"/>
              </a:spcAft>
              <a:buSzPct val="108108"/>
              <a:buNone/>
            </a:pPr>
            <a:endParaRPr dirty="0"/>
          </a:p>
          <a:p>
            <a:pPr marL="457200" lvl="0" indent="-381000" algn="l" rtl="0">
              <a:lnSpc>
                <a:spcPct val="100000"/>
              </a:lnSpc>
              <a:spcBef>
                <a:spcPts val="1000"/>
              </a:spcBef>
              <a:spcAft>
                <a:spcPts val="0"/>
              </a:spcAft>
              <a:buSzPct val="108108"/>
              <a:buChar char="•"/>
            </a:pPr>
            <a:r>
              <a:rPr lang="en-US" dirty="0"/>
              <a:t>Allow schools/ districts to see the effectiveness of core instruction in early grades</a:t>
            </a:r>
            <a:endParaRPr dirty="0"/>
          </a:p>
          <a:p>
            <a:pPr marL="457200" lvl="0" indent="0" algn="l" rtl="0">
              <a:lnSpc>
                <a:spcPct val="100000"/>
              </a:lnSpc>
              <a:spcBef>
                <a:spcPts val="1000"/>
              </a:spcBef>
              <a:spcAft>
                <a:spcPts val="0"/>
              </a:spcAft>
              <a:buSzPct val="108108"/>
              <a:buNone/>
            </a:pPr>
            <a:endParaRPr dirty="0"/>
          </a:p>
          <a:p>
            <a:pPr marL="457200" lvl="0" indent="-381000" algn="l" rtl="0">
              <a:lnSpc>
                <a:spcPct val="100000"/>
              </a:lnSpc>
              <a:spcBef>
                <a:spcPts val="1000"/>
              </a:spcBef>
              <a:spcAft>
                <a:spcPts val="0"/>
              </a:spcAft>
              <a:buSzPct val="108108"/>
              <a:buChar char="•"/>
            </a:pPr>
            <a:r>
              <a:rPr lang="en-US" dirty="0"/>
              <a:t>Allow schools to see if there are areas to focus on for the shift from learning to read- to reading to learn</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D1462A-881B-E3D7-B4B3-AE02DCE6FC84}"/>
              </a:ext>
            </a:extLst>
          </p:cNvPr>
          <p:cNvSpPr>
            <a:spLocks noGrp="1"/>
          </p:cNvSpPr>
          <p:nvPr>
            <p:ph type="body" idx="1"/>
          </p:nvPr>
        </p:nvSpPr>
        <p:spPr>
          <a:xfrm>
            <a:off x="838200" y="1031358"/>
            <a:ext cx="10393363" cy="4114800"/>
          </a:xfrm>
        </p:spPr>
        <p:txBody>
          <a:bodyPr>
            <a:normAutofit fontScale="25000" lnSpcReduction="20000"/>
          </a:bodyPr>
          <a:lstStyle/>
          <a:p>
            <a:pPr>
              <a:lnSpc>
                <a:spcPct val="170000"/>
              </a:lnSpc>
            </a:pPr>
            <a:r>
              <a:rPr lang="en-US" sz="8600" dirty="0"/>
              <a:t>Literacy Advisory Council will meet later this month. This council will ask people to serve and rotate on and off…please consider saying “yes” if /when asked to serve! </a:t>
            </a:r>
          </a:p>
          <a:p>
            <a:pPr>
              <a:lnSpc>
                <a:spcPct val="170000"/>
              </a:lnSpc>
            </a:pPr>
            <a:r>
              <a:rPr lang="en-US" sz="8600" dirty="0"/>
              <a:t>The purpose is to assist KSDE with insight from the field. </a:t>
            </a:r>
          </a:p>
        </p:txBody>
      </p:sp>
    </p:spTree>
    <p:extLst>
      <p:ext uri="{BB962C8B-B14F-4D97-AF65-F5344CB8AC3E}">
        <p14:creationId xmlns:p14="http://schemas.microsoft.com/office/powerpoint/2010/main" val="140680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143435c3d5d_0_33"/>
          <p:cNvSpPr txBox="1">
            <a:spLocks noGrp="1"/>
          </p:cNvSpPr>
          <p:nvPr>
            <p:ph type="title"/>
          </p:nvPr>
        </p:nvSpPr>
        <p:spPr>
          <a:xfrm>
            <a:off x="839788" y="365126"/>
            <a:ext cx="10515600" cy="1149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KSDE Dyslexia Initiatives</a:t>
            </a:r>
            <a:endParaRPr/>
          </a:p>
        </p:txBody>
      </p:sp>
      <p:sp>
        <p:nvSpPr>
          <p:cNvPr id="212" name="Google Shape;212;g143435c3d5d_0_33"/>
          <p:cNvSpPr txBox="1">
            <a:spLocks noGrp="1"/>
          </p:cNvSpPr>
          <p:nvPr>
            <p:ph type="body" idx="2"/>
          </p:nvPr>
        </p:nvSpPr>
        <p:spPr>
          <a:xfrm>
            <a:off x="839825" y="1408386"/>
            <a:ext cx="10820100" cy="4244089"/>
          </a:xfrm>
          <a:prstGeom prst="rect">
            <a:avLst/>
          </a:prstGeom>
          <a:noFill/>
          <a:ln>
            <a:noFill/>
          </a:ln>
        </p:spPr>
        <p:txBody>
          <a:bodyPr spcFirstLastPara="1" wrap="square" lIns="91425" tIns="45700" rIns="91425" bIns="45700" anchor="t" anchorCtr="0">
            <a:normAutofit lnSpcReduction="10000"/>
          </a:bodyPr>
          <a:lstStyle/>
          <a:p>
            <a:pPr marL="457200" lvl="0" indent="-431800" algn="l" rtl="0">
              <a:lnSpc>
                <a:spcPct val="90000"/>
              </a:lnSpc>
              <a:spcBef>
                <a:spcPts val="1000"/>
              </a:spcBef>
              <a:spcAft>
                <a:spcPts val="0"/>
              </a:spcAft>
              <a:buSzPts val="3200"/>
              <a:buChar char="•"/>
            </a:pPr>
            <a:r>
              <a:rPr lang="en-US" sz="3200" dirty="0"/>
              <a:t>Dyslexia Handbook- revision in process once screening protocol is finalized. </a:t>
            </a:r>
            <a:endParaRPr sz="3200" dirty="0"/>
          </a:p>
          <a:p>
            <a:pPr marL="457200" lvl="0" indent="0" algn="l" rtl="0">
              <a:lnSpc>
                <a:spcPct val="90000"/>
              </a:lnSpc>
              <a:spcBef>
                <a:spcPts val="1000"/>
              </a:spcBef>
              <a:spcAft>
                <a:spcPts val="0"/>
              </a:spcAft>
              <a:buNone/>
            </a:pPr>
            <a:endParaRPr sz="3200" dirty="0"/>
          </a:p>
          <a:p>
            <a:pPr marL="457200" lvl="0" indent="-431800" algn="l" rtl="0">
              <a:lnSpc>
                <a:spcPct val="90000"/>
              </a:lnSpc>
              <a:spcBef>
                <a:spcPts val="1000"/>
              </a:spcBef>
              <a:spcAft>
                <a:spcPts val="0"/>
              </a:spcAft>
              <a:buSzPts val="3200"/>
              <a:buChar char="•"/>
            </a:pPr>
            <a:r>
              <a:rPr lang="en-US" sz="3200" dirty="0"/>
              <a:t>Information for Kansas Initiatives- updates will be coming</a:t>
            </a:r>
            <a:r>
              <a:rPr lang="en-US" dirty="0"/>
              <a:t> See: </a:t>
            </a:r>
            <a:r>
              <a:rPr lang="en-US" sz="3200" u="sng" dirty="0">
                <a:solidFill>
                  <a:schemeClr val="hlink"/>
                </a:solidFill>
                <a:hlinkClick r:id="rId3"/>
              </a:rPr>
              <a:t>KSDE Dyslexia Page</a:t>
            </a:r>
            <a:endParaRPr sz="3200" dirty="0"/>
          </a:p>
          <a:p>
            <a:pPr marL="457200" lvl="0" indent="0" algn="l" rtl="0">
              <a:lnSpc>
                <a:spcPct val="90000"/>
              </a:lnSpc>
              <a:spcBef>
                <a:spcPts val="1000"/>
              </a:spcBef>
              <a:spcAft>
                <a:spcPts val="0"/>
              </a:spcAft>
              <a:buSzPts val="2400"/>
              <a:buNone/>
            </a:pPr>
            <a:endParaRPr sz="3200" dirty="0"/>
          </a:p>
          <a:p>
            <a:pPr marL="457200" lvl="0" indent="-431800" algn="l" rtl="0">
              <a:lnSpc>
                <a:spcPct val="90000"/>
              </a:lnSpc>
              <a:spcBef>
                <a:spcPts val="1000"/>
              </a:spcBef>
              <a:spcAft>
                <a:spcPts val="0"/>
              </a:spcAft>
              <a:buSzPts val="3200"/>
              <a:buChar char="•"/>
            </a:pPr>
            <a:r>
              <a:rPr lang="en-US" sz="3200" dirty="0"/>
              <a:t>Link to the </a:t>
            </a:r>
          </a:p>
          <a:p>
            <a:pPr marL="25400" lvl="0" indent="0" algn="l" rtl="0">
              <a:lnSpc>
                <a:spcPct val="90000"/>
              </a:lnSpc>
              <a:spcBef>
                <a:spcPts val="1000"/>
              </a:spcBef>
              <a:spcAft>
                <a:spcPts val="0"/>
              </a:spcAft>
              <a:buSzPts val="3200"/>
              <a:buNone/>
            </a:pPr>
            <a:r>
              <a:rPr lang="en-US" sz="3200" dirty="0"/>
              <a:t>Early Literacy/ </a:t>
            </a:r>
            <a:r>
              <a:rPr lang="en-US" sz="3200" u="sng" dirty="0">
                <a:solidFill>
                  <a:schemeClr val="hlink"/>
                </a:solidFill>
                <a:hlinkClick r:id="rId4"/>
              </a:rPr>
              <a:t>Dyslexia Link/ Newsletter</a:t>
            </a:r>
            <a:endParaRPr sz="3200" dirty="0"/>
          </a:p>
          <a:p>
            <a:pPr marL="457200" lvl="0" indent="0" algn="l" rtl="0">
              <a:lnSpc>
                <a:spcPct val="90000"/>
              </a:lnSpc>
              <a:spcBef>
                <a:spcPts val="1000"/>
              </a:spcBef>
              <a:spcAft>
                <a:spcPts val="0"/>
              </a:spcAft>
              <a:buSzPts val="2400"/>
              <a:buNone/>
            </a:pPr>
            <a:endParaRPr sz="3200" dirty="0"/>
          </a:p>
        </p:txBody>
      </p:sp>
      <p:pic>
        <p:nvPicPr>
          <p:cNvPr id="3" name="Picture 2" descr="Qr code&#10;&#10;Description automatically generated">
            <a:extLst>
              <a:ext uri="{FF2B5EF4-FFF2-40B4-BE49-F238E27FC236}">
                <a16:creationId xmlns:a16="http://schemas.microsoft.com/office/drawing/2014/main" id="{1DE3DBA7-D7C7-05D7-ECBC-5FC78B689278}"/>
              </a:ext>
            </a:extLst>
          </p:cNvPr>
          <p:cNvPicPr>
            <a:picLocks noChangeAspect="1"/>
          </p:cNvPicPr>
          <p:nvPr/>
        </p:nvPicPr>
        <p:blipFill>
          <a:blip r:embed="rId5"/>
          <a:stretch>
            <a:fillRect/>
          </a:stretch>
        </p:blipFill>
        <p:spPr>
          <a:xfrm>
            <a:off x="8668695" y="3607676"/>
            <a:ext cx="1925733" cy="250714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17875c048af_0_30"/>
          <p:cNvSpPr txBox="1">
            <a:spLocks noGrp="1"/>
          </p:cNvSpPr>
          <p:nvPr>
            <p:ph type="body" idx="1"/>
          </p:nvPr>
        </p:nvSpPr>
        <p:spPr>
          <a:xfrm>
            <a:off x="838200" y="968531"/>
            <a:ext cx="10393500" cy="4235100"/>
          </a:xfrm>
          <a:prstGeom prst="rect">
            <a:avLst/>
          </a:prstGeom>
        </p:spPr>
        <p:txBody>
          <a:bodyPr spcFirstLastPara="1" wrap="square" lIns="1645900" tIns="914400" rIns="1645900" bIns="914400" anchor="t" anchorCtr="0">
            <a:noAutofit/>
          </a:bodyPr>
          <a:lstStyle/>
          <a:p>
            <a:pPr marL="0" lvl="0" indent="0" algn="l" rtl="0">
              <a:spcBef>
                <a:spcPts val="1000"/>
              </a:spcBef>
              <a:spcAft>
                <a:spcPts val="0"/>
              </a:spcAft>
              <a:buNone/>
            </a:pPr>
            <a:r>
              <a:rPr lang="en-US"/>
              <a:t>Remain updated via </a:t>
            </a:r>
            <a:endParaRPr/>
          </a:p>
          <a:p>
            <a:pPr marL="457200" lvl="0" indent="-457200" algn="l" rtl="0">
              <a:spcBef>
                <a:spcPts val="1000"/>
              </a:spcBef>
              <a:spcAft>
                <a:spcPts val="0"/>
              </a:spcAft>
              <a:buSzPts val="3600"/>
              <a:buChar char="●"/>
            </a:pPr>
            <a:r>
              <a:rPr lang="en-US"/>
              <a:t>KSDE Weekly</a:t>
            </a:r>
            <a:endParaRPr/>
          </a:p>
          <a:p>
            <a:pPr marL="457200" lvl="0" indent="-457200" algn="l" rtl="0">
              <a:spcBef>
                <a:spcPts val="0"/>
              </a:spcBef>
              <a:spcAft>
                <a:spcPts val="0"/>
              </a:spcAft>
              <a:buSzPts val="3600"/>
              <a:buChar char="●"/>
            </a:pPr>
            <a:r>
              <a:rPr lang="en-US"/>
              <a:t>Listservs (Early Literacy/ Dyslexia)</a:t>
            </a:r>
            <a:endParaRPr/>
          </a:p>
          <a:p>
            <a:pPr marL="457200" lvl="0" indent="-457200" algn="l" rtl="0">
              <a:spcBef>
                <a:spcPts val="0"/>
              </a:spcBef>
              <a:spcAft>
                <a:spcPts val="0"/>
              </a:spcAft>
              <a:buSzPts val="3600"/>
              <a:buChar char="●"/>
            </a:pPr>
            <a:r>
              <a:rPr lang="en-US"/>
              <a:t>Stakeholder Meetings </a:t>
            </a:r>
            <a:endParaRPr/>
          </a:p>
          <a:p>
            <a:pPr marL="457200" lvl="0" indent="-457200" algn="l" rtl="0">
              <a:spcBef>
                <a:spcPts val="0"/>
              </a:spcBef>
              <a:spcAft>
                <a:spcPts val="0"/>
              </a:spcAft>
              <a:buSzPts val="3600"/>
              <a:buChar char="●"/>
            </a:pPr>
            <a:r>
              <a:rPr lang="en-US"/>
              <a:t>KSDE  Dyslexia Webpage</a:t>
            </a:r>
            <a:endParaRPr/>
          </a:p>
          <a:p>
            <a:pPr marL="914400" lvl="1" indent="-381000" algn="l" rtl="0">
              <a:spcBef>
                <a:spcPts val="0"/>
              </a:spcBef>
              <a:spcAft>
                <a:spcPts val="0"/>
              </a:spcAft>
              <a:buSzPts val="2400"/>
              <a:buChar char="○"/>
            </a:pPr>
            <a:r>
              <a:rPr lang="en-US" u="sng">
                <a:solidFill>
                  <a:schemeClr val="hlink"/>
                </a:solidFill>
                <a:hlinkClick r:id="rId3"/>
              </a:rPr>
              <a:t>ELitDyslexia@ksde.org</a:t>
            </a:r>
            <a:r>
              <a:rPr lang="en-US"/>
              <a:t> or lcurtis@ksde.org</a:t>
            </a:r>
            <a:endParaRPr/>
          </a:p>
          <a:p>
            <a:pPr marL="914400" lvl="0" indent="0" algn="l" rtl="0">
              <a:spcBef>
                <a:spcPts val="100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3"/>
          <p:cNvSpPr txBox="1">
            <a:spLocks noGrp="1"/>
          </p:cNvSpPr>
          <p:nvPr>
            <p:ph type="body" idx="2"/>
          </p:nvPr>
        </p:nvSpPr>
        <p:spPr>
          <a:xfrm>
            <a:off x="853498" y="3085250"/>
            <a:ext cx="5991600" cy="2354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000"/>
              <a:buNone/>
            </a:pPr>
            <a:r>
              <a:rPr lang="en-US"/>
              <a:t>Laurie Curtis</a:t>
            </a:r>
            <a:br>
              <a:rPr lang="en-US"/>
            </a:br>
            <a:r>
              <a:rPr lang="en-US"/>
              <a:t>Early Literacy/ Dyslexia Program Manager</a:t>
            </a:r>
            <a:br>
              <a:rPr lang="en-US"/>
            </a:br>
            <a:r>
              <a:rPr lang="en-US"/>
              <a:t>CSAS</a:t>
            </a:r>
            <a:br>
              <a:rPr lang="en-US"/>
            </a:br>
            <a:r>
              <a:rPr lang="en-US"/>
              <a:t>(785) 296-2749</a:t>
            </a:r>
            <a:br>
              <a:rPr lang="en-US"/>
            </a:br>
            <a:r>
              <a:rPr lang="en-US"/>
              <a:t>lcurtis@ksde.org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17875c048af_0_39"/>
          <p:cNvSpPr txBox="1">
            <a:spLocks noGrp="1"/>
          </p:cNvSpPr>
          <p:nvPr>
            <p:ph type="title"/>
          </p:nvPr>
        </p:nvSpPr>
        <p:spPr>
          <a:xfrm>
            <a:off x="839788" y="365126"/>
            <a:ext cx="10984350" cy="1149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Kansas Dyslexia Initiatives</a:t>
            </a:r>
            <a:endParaRPr dirty="0"/>
          </a:p>
        </p:txBody>
      </p:sp>
      <p:sp>
        <p:nvSpPr>
          <p:cNvPr id="181" name="Google Shape;181;g17875c048af_0_39"/>
          <p:cNvSpPr txBox="1">
            <a:spLocks noGrp="1"/>
          </p:cNvSpPr>
          <p:nvPr>
            <p:ph type="body" idx="1"/>
          </p:nvPr>
        </p:nvSpPr>
        <p:spPr>
          <a:xfrm>
            <a:off x="839787" y="1681162"/>
            <a:ext cx="9346203" cy="914400"/>
          </a:xfrm>
          <a:prstGeom prst="rect">
            <a:avLst/>
          </a:prstGeom>
        </p:spPr>
        <p:txBody>
          <a:bodyPr spcFirstLastPara="1" wrap="square" lIns="91425" tIns="45700" rIns="91425" bIns="45700" anchor="b" anchorCtr="0">
            <a:normAutofit/>
          </a:bodyPr>
          <a:lstStyle/>
          <a:p>
            <a:pPr marL="0" lvl="0" indent="0" algn="l" rtl="0">
              <a:spcBef>
                <a:spcPts val="1000"/>
              </a:spcBef>
              <a:spcAft>
                <a:spcPts val="0"/>
              </a:spcAft>
              <a:buNone/>
            </a:pPr>
            <a:r>
              <a:rPr lang="en-US" dirty="0"/>
              <a:t>With the goal of not missing any student-</a:t>
            </a:r>
            <a:endParaRPr dirty="0"/>
          </a:p>
        </p:txBody>
      </p:sp>
      <p:sp>
        <p:nvSpPr>
          <p:cNvPr id="182" name="Google Shape;182;g17875c048af_0_39"/>
          <p:cNvSpPr txBox="1">
            <a:spLocks noGrp="1"/>
          </p:cNvSpPr>
          <p:nvPr>
            <p:ph type="body" idx="2"/>
          </p:nvPr>
        </p:nvSpPr>
        <p:spPr>
          <a:xfrm>
            <a:off x="839787" y="2671761"/>
            <a:ext cx="10568947" cy="3452592"/>
          </a:xfrm>
          <a:prstGeom prst="rect">
            <a:avLst/>
          </a:prstGeom>
        </p:spPr>
        <p:txBody>
          <a:bodyPr spcFirstLastPara="1" wrap="square" lIns="91425" tIns="45700" rIns="91425" bIns="45700" anchor="t" anchorCtr="0">
            <a:normAutofit fontScale="85000" lnSpcReduction="20000"/>
          </a:bodyPr>
          <a:lstStyle/>
          <a:p>
            <a:pPr marL="0" lvl="0" indent="0" algn="l" rtl="0">
              <a:spcBef>
                <a:spcPts val="1000"/>
              </a:spcBef>
              <a:spcAft>
                <a:spcPts val="0"/>
              </a:spcAft>
              <a:buNone/>
            </a:pPr>
            <a:r>
              <a:rPr lang="en-US" dirty="0"/>
              <a:t>Universal screening</a:t>
            </a:r>
            <a:endParaRPr dirty="0"/>
          </a:p>
          <a:p>
            <a:pPr marL="0" lvl="0" indent="0" algn="l" rtl="0">
              <a:spcBef>
                <a:spcPts val="1000"/>
              </a:spcBef>
              <a:spcAft>
                <a:spcPts val="0"/>
              </a:spcAft>
              <a:buNone/>
            </a:pPr>
            <a:endParaRPr dirty="0"/>
          </a:p>
          <a:p>
            <a:pPr marL="0" lvl="0" indent="0" algn="l" rtl="0">
              <a:spcBef>
                <a:spcPts val="1000"/>
              </a:spcBef>
              <a:spcAft>
                <a:spcPts val="0"/>
              </a:spcAft>
              <a:buNone/>
            </a:pPr>
            <a:r>
              <a:rPr lang="en-US" dirty="0"/>
              <a:t>KIDS accountability and SO66 report for educator training</a:t>
            </a:r>
            <a:endParaRPr dirty="0"/>
          </a:p>
          <a:p>
            <a:pPr marL="0" lvl="0" indent="0" algn="l" rtl="0">
              <a:lnSpc>
                <a:spcPct val="120000"/>
              </a:lnSpc>
              <a:spcBef>
                <a:spcPts val="1000"/>
              </a:spcBef>
              <a:spcAft>
                <a:spcPts val="0"/>
              </a:spcAft>
              <a:buNone/>
            </a:pPr>
            <a:endParaRPr dirty="0"/>
          </a:p>
          <a:p>
            <a:pPr marL="0" lvl="0" indent="0" algn="l" rtl="0">
              <a:lnSpc>
                <a:spcPct val="120000"/>
              </a:lnSpc>
              <a:spcBef>
                <a:spcPts val="1000"/>
              </a:spcBef>
              <a:spcAft>
                <a:spcPts val="0"/>
              </a:spcAft>
              <a:buNone/>
            </a:pPr>
            <a:r>
              <a:rPr lang="en-US" dirty="0"/>
              <a:t>MTSS that includes strong Tier 1 instruction using science of reading evidence base and supports </a:t>
            </a:r>
            <a:r>
              <a:rPr lang="en-US" b="1" dirty="0"/>
              <a:t>all</a:t>
            </a:r>
            <a:r>
              <a:rPr lang="en-US" dirty="0"/>
              <a:t> students who are identified as needing extra support</a:t>
            </a:r>
          </a:p>
          <a:p>
            <a:pPr marL="0" lvl="0" indent="0" algn="l" rtl="0">
              <a:lnSpc>
                <a:spcPct val="120000"/>
              </a:lnSpc>
              <a:spcBef>
                <a:spcPts val="1000"/>
              </a:spcBef>
              <a:spcAft>
                <a:spcPts val="0"/>
              </a:spcAft>
              <a:buNone/>
            </a:pPr>
            <a:endParaRPr lang="en-US" dirty="0"/>
          </a:p>
          <a:p>
            <a:pPr marL="0" lvl="0" indent="0" algn="l" rtl="0">
              <a:lnSpc>
                <a:spcPct val="120000"/>
              </a:lnSpc>
              <a:spcBef>
                <a:spcPts val="1000"/>
              </a:spcBef>
              <a:spcAft>
                <a:spcPts val="0"/>
              </a:spcAft>
              <a:buNone/>
            </a:pPr>
            <a:r>
              <a:rPr lang="en-US" dirty="0"/>
              <a:t>KSDE providing continual support as districts shift away from a balanced literacy approach to a structured literacy model of instruction</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143435c3d5d_0_27"/>
          <p:cNvSpPr txBox="1">
            <a:spLocks noGrp="1"/>
          </p:cNvSpPr>
          <p:nvPr>
            <p:ph type="title"/>
          </p:nvPr>
        </p:nvSpPr>
        <p:spPr>
          <a:xfrm>
            <a:off x="298175" y="365125"/>
            <a:ext cx="11579100" cy="1149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ct val="45454"/>
              <a:buNone/>
            </a:pPr>
            <a:r>
              <a:rPr lang="en-US" dirty="0"/>
              <a:t>Universal Screening</a:t>
            </a:r>
            <a:endParaRPr dirty="0"/>
          </a:p>
        </p:txBody>
      </p:sp>
      <p:sp>
        <p:nvSpPr>
          <p:cNvPr id="153" name="Google Shape;153;g143435c3d5d_0_27"/>
          <p:cNvSpPr txBox="1">
            <a:spLocks noGrp="1"/>
          </p:cNvSpPr>
          <p:nvPr>
            <p:ph type="body" idx="2"/>
          </p:nvPr>
        </p:nvSpPr>
        <p:spPr>
          <a:xfrm>
            <a:off x="839825" y="1514425"/>
            <a:ext cx="10820100" cy="4631400"/>
          </a:xfrm>
          <a:prstGeom prst="rect">
            <a:avLst/>
          </a:prstGeom>
          <a:noFill/>
          <a:ln>
            <a:noFill/>
          </a:ln>
        </p:spPr>
        <p:txBody>
          <a:bodyPr spcFirstLastPara="1" wrap="square" lIns="91425" tIns="45700" rIns="91425" bIns="45700" anchor="t" anchorCtr="0">
            <a:normAutofit fontScale="92500" lnSpcReduction="20000"/>
          </a:bodyPr>
          <a:lstStyle/>
          <a:p>
            <a:pPr marL="457200" lvl="0" indent="0" algn="l" rtl="0">
              <a:lnSpc>
                <a:spcPct val="90000"/>
              </a:lnSpc>
              <a:spcBef>
                <a:spcPts val="1000"/>
              </a:spcBef>
              <a:spcAft>
                <a:spcPts val="0"/>
              </a:spcAft>
              <a:buSzPts val="2400"/>
              <a:buNone/>
            </a:pPr>
            <a:endParaRPr sz="2800" dirty="0"/>
          </a:p>
          <a:p>
            <a:pPr marL="457200" lvl="0" indent="0" algn="l" rtl="0">
              <a:lnSpc>
                <a:spcPct val="110000"/>
              </a:lnSpc>
              <a:spcBef>
                <a:spcPts val="1000"/>
              </a:spcBef>
              <a:spcAft>
                <a:spcPts val="0"/>
              </a:spcAft>
              <a:buSzPts val="2400"/>
              <a:buNone/>
            </a:pPr>
            <a:r>
              <a:rPr lang="en-US" sz="2800" b="1" dirty="0"/>
              <a:t>Currently: </a:t>
            </a:r>
            <a:r>
              <a:rPr lang="en-US" sz="2800" dirty="0"/>
              <a:t>Every student (K-12) is to be screened 3 times per year as required in the Dyslexia handbook which </a:t>
            </a:r>
            <a:r>
              <a:rPr lang="en-US" sz="2800" i="1" dirty="0"/>
              <a:t>prescribes what subtest at each time of the year for each grade. </a:t>
            </a:r>
            <a:endParaRPr sz="2800" i="1" dirty="0"/>
          </a:p>
          <a:p>
            <a:pPr marL="457200" lvl="0" indent="0" algn="l" rtl="0">
              <a:lnSpc>
                <a:spcPct val="90000"/>
              </a:lnSpc>
              <a:spcBef>
                <a:spcPts val="1000"/>
              </a:spcBef>
              <a:spcAft>
                <a:spcPts val="0"/>
              </a:spcAft>
              <a:buSzPts val="2400"/>
              <a:buNone/>
            </a:pPr>
            <a:endParaRPr sz="2800" dirty="0"/>
          </a:p>
          <a:p>
            <a:pPr marL="457200" lvl="0" indent="0" algn="l" rtl="0">
              <a:lnSpc>
                <a:spcPct val="110000"/>
              </a:lnSpc>
              <a:spcBef>
                <a:spcPts val="1000"/>
              </a:spcBef>
              <a:spcAft>
                <a:spcPts val="0"/>
              </a:spcAft>
              <a:buSzPts val="2400"/>
              <a:buNone/>
            </a:pPr>
            <a:r>
              <a:rPr lang="en-US" sz="2800" b="1" dirty="0"/>
              <a:t>Considering: </a:t>
            </a:r>
            <a:r>
              <a:rPr lang="en-US" sz="2800" dirty="0"/>
              <a:t>All students K-8 will be screened 3 times per year using a valid, reliable nationally-normed screener that </a:t>
            </a:r>
            <a:r>
              <a:rPr lang="en-US" sz="2800" i="1" dirty="0"/>
              <a:t>includes the SBOE required sub-test assessments when determined by the technical manual</a:t>
            </a:r>
            <a:r>
              <a:rPr lang="en-US" sz="2800" dirty="0"/>
              <a:t> for the screener and additionally as district determines. Any student moving into district should be screened within the first two weeks of attendance.</a:t>
            </a:r>
            <a:endParaRPr sz="2800" dirty="0"/>
          </a:p>
          <a:p>
            <a:pPr marL="914400" lvl="0" indent="0" algn="l" rtl="0">
              <a:lnSpc>
                <a:spcPct val="90000"/>
              </a:lnSpc>
              <a:spcBef>
                <a:spcPts val="1000"/>
              </a:spcBef>
              <a:spcAft>
                <a:spcPts val="0"/>
              </a:spcAft>
              <a:buSzPts val="2400"/>
              <a:buNone/>
            </a:pPr>
            <a:endParaRPr sz="2800" dirty="0"/>
          </a:p>
          <a:p>
            <a:pPr marL="457200" lvl="0" indent="0" algn="l" rtl="0">
              <a:lnSpc>
                <a:spcPct val="90000"/>
              </a:lnSpc>
              <a:spcBef>
                <a:spcPts val="1000"/>
              </a:spcBef>
              <a:spcAft>
                <a:spcPts val="0"/>
              </a:spcAft>
              <a:buSzPts val="2400"/>
              <a:buNone/>
            </a:pPr>
            <a:endParaRPr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3" name="Google Shape;153;g143435c3d5d_0_27"/>
          <p:cNvSpPr txBox="1">
            <a:spLocks noGrp="1"/>
          </p:cNvSpPr>
          <p:nvPr>
            <p:ph type="body" idx="2"/>
          </p:nvPr>
        </p:nvSpPr>
        <p:spPr>
          <a:xfrm>
            <a:off x="839825" y="1514425"/>
            <a:ext cx="10820100" cy="3865649"/>
          </a:xfrm>
          <a:prstGeom prst="rect">
            <a:avLst/>
          </a:prstGeom>
          <a:noFill/>
          <a:ln>
            <a:noFill/>
          </a:ln>
        </p:spPr>
        <p:txBody>
          <a:bodyPr spcFirstLastPara="1" wrap="square" lIns="91425" tIns="45700" rIns="91425" bIns="45700" anchor="t" anchorCtr="0">
            <a:normAutofit/>
          </a:bodyPr>
          <a:lstStyle/>
          <a:p>
            <a:pPr marL="457200" lvl="0" indent="0" algn="l" rtl="0">
              <a:lnSpc>
                <a:spcPct val="90000"/>
              </a:lnSpc>
              <a:spcBef>
                <a:spcPts val="1000"/>
              </a:spcBef>
              <a:spcAft>
                <a:spcPts val="0"/>
              </a:spcAft>
              <a:buSzPts val="2400"/>
              <a:buNone/>
            </a:pPr>
            <a:endParaRPr sz="2800" dirty="0"/>
          </a:p>
          <a:p>
            <a:pPr marL="457200" lvl="0" indent="0" algn="l" rtl="0">
              <a:lnSpc>
                <a:spcPct val="90000"/>
              </a:lnSpc>
              <a:spcBef>
                <a:spcPts val="1000"/>
              </a:spcBef>
              <a:spcAft>
                <a:spcPts val="0"/>
              </a:spcAft>
              <a:buSzPts val="2400"/>
              <a:buNone/>
            </a:pPr>
            <a:r>
              <a:rPr lang="en-US" sz="2800" dirty="0"/>
              <a:t>Spring scores would be uploaded to KIDS as they are now </a:t>
            </a:r>
            <a:r>
              <a:rPr lang="en-US" sz="2800" i="1" dirty="0"/>
              <a:t>with the addition of 8</a:t>
            </a:r>
            <a:r>
              <a:rPr lang="en-US" sz="2800" i="1" baseline="30000" dirty="0"/>
              <a:t>th</a:t>
            </a:r>
            <a:r>
              <a:rPr lang="en-US" sz="2800" i="1" dirty="0"/>
              <a:t> grade </a:t>
            </a:r>
            <a:r>
              <a:rPr lang="en-US" sz="2800" dirty="0"/>
              <a:t>comprehension assessment</a:t>
            </a:r>
          </a:p>
          <a:p>
            <a:pPr marL="457200" lvl="0" indent="0" algn="l" rtl="0">
              <a:lnSpc>
                <a:spcPct val="90000"/>
              </a:lnSpc>
              <a:spcBef>
                <a:spcPts val="1000"/>
              </a:spcBef>
              <a:spcAft>
                <a:spcPts val="0"/>
              </a:spcAft>
              <a:buSzPts val="2400"/>
              <a:buNone/>
            </a:pPr>
            <a:r>
              <a:rPr lang="en-US" sz="2800" dirty="0"/>
              <a:t>	Phoneme segmentation (K)</a:t>
            </a:r>
          </a:p>
          <a:p>
            <a:pPr marL="457200" lvl="0" indent="0" algn="l" rtl="0">
              <a:lnSpc>
                <a:spcPct val="90000"/>
              </a:lnSpc>
              <a:spcBef>
                <a:spcPts val="1000"/>
              </a:spcBef>
              <a:spcAft>
                <a:spcPts val="0"/>
              </a:spcAft>
              <a:buSzPts val="2400"/>
              <a:buNone/>
            </a:pPr>
            <a:r>
              <a:rPr lang="en-US" sz="2800" dirty="0"/>
              <a:t>	Nonsense Word Reading (1</a:t>
            </a:r>
            <a:r>
              <a:rPr lang="en-US" sz="2800" baseline="30000" dirty="0"/>
              <a:t>st</a:t>
            </a:r>
            <a:r>
              <a:rPr lang="en-US" sz="2800" dirty="0"/>
              <a:t>) 	</a:t>
            </a:r>
          </a:p>
          <a:p>
            <a:pPr marL="457200" lvl="0" indent="0" algn="l" rtl="0">
              <a:lnSpc>
                <a:spcPct val="90000"/>
              </a:lnSpc>
              <a:spcBef>
                <a:spcPts val="1000"/>
              </a:spcBef>
              <a:spcAft>
                <a:spcPts val="0"/>
              </a:spcAft>
              <a:buSzPts val="2400"/>
              <a:buNone/>
            </a:pPr>
            <a:r>
              <a:rPr lang="en-US" sz="2800" dirty="0"/>
              <a:t>	Oral Reading (2)</a:t>
            </a:r>
          </a:p>
          <a:p>
            <a:pPr marL="457200" lvl="0" indent="0" algn="l" rtl="0">
              <a:lnSpc>
                <a:spcPct val="90000"/>
              </a:lnSpc>
              <a:spcBef>
                <a:spcPts val="1000"/>
              </a:spcBef>
              <a:spcAft>
                <a:spcPts val="0"/>
              </a:spcAft>
              <a:buSzPts val="2400"/>
              <a:buNone/>
            </a:pPr>
            <a:r>
              <a:rPr lang="en-US" sz="2800" dirty="0"/>
              <a:t>	</a:t>
            </a:r>
            <a:r>
              <a:rPr lang="en-US" sz="2800" dirty="0">
                <a:solidFill>
                  <a:schemeClr val="tx1"/>
                </a:solidFill>
              </a:rPr>
              <a:t>Comprehension (8)  </a:t>
            </a:r>
            <a:endParaRPr sz="2800" dirty="0">
              <a:solidFill>
                <a:schemeClr val="tx1"/>
              </a:solidFill>
            </a:endParaRPr>
          </a:p>
          <a:p>
            <a:pPr marL="914400" lvl="0" indent="0" algn="l" rtl="0">
              <a:lnSpc>
                <a:spcPct val="90000"/>
              </a:lnSpc>
              <a:spcBef>
                <a:spcPts val="1000"/>
              </a:spcBef>
              <a:spcAft>
                <a:spcPts val="0"/>
              </a:spcAft>
              <a:buSzPts val="2400"/>
              <a:buNone/>
            </a:pPr>
            <a:endParaRPr sz="2800" dirty="0"/>
          </a:p>
          <a:p>
            <a:pPr marL="457200" lvl="0" indent="0" algn="l" rtl="0">
              <a:lnSpc>
                <a:spcPct val="90000"/>
              </a:lnSpc>
              <a:spcBef>
                <a:spcPts val="1000"/>
              </a:spcBef>
              <a:spcAft>
                <a:spcPts val="0"/>
              </a:spcAft>
              <a:buSzPts val="2400"/>
              <a:buNone/>
            </a:pPr>
            <a:endParaRPr sz="2800" dirty="0"/>
          </a:p>
        </p:txBody>
      </p:sp>
    </p:spTree>
    <p:extLst>
      <p:ext uri="{BB962C8B-B14F-4D97-AF65-F5344CB8AC3E}">
        <p14:creationId xmlns:p14="http://schemas.microsoft.com/office/powerpoint/2010/main" val="3832084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143435c3d5d_0_27"/>
          <p:cNvSpPr txBox="1">
            <a:spLocks noGrp="1"/>
          </p:cNvSpPr>
          <p:nvPr>
            <p:ph type="title"/>
          </p:nvPr>
        </p:nvSpPr>
        <p:spPr>
          <a:xfrm>
            <a:off x="753018" y="365125"/>
            <a:ext cx="11579100" cy="1149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ct val="45454"/>
              <a:buNone/>
            </a:pPr>
            <a:r>
              <a:rPr lang="en-US" sz="3600" dirty="0"/>
              <a:t>We will continue to identify students at secondary level needing reading instruction/support</a:t>
            </a:r>
            <a:endParaRPr sz="3600" dirty="0"/>
          </a:p>
        </p:txBody>
      </p:sp>
      <p:sp>
        <p:nvSpPr>
          <p:cNvPr id="153" name="Google Shape;153;g143435c3d5d_0_27"/>
          <p:cNvSpPr txBox="1">
            <a:spLocks noGrp="1"/>
          </p:cNvSpPr>
          <p:nvPr>
            <p:ph type="body" idx="2"/>
          </p:nvPr>
        </p:nvSpPr>
        <p:spPr>
          <a:xfrm>
            <a:off x="106326" y="1312406"/>
            <a:ext cx="11142919" cy="4588663"/>
          </a:xfrm>
          <a:prstGeom prst="rect">
            <a:avLst/>
          </a:prstGeom>
          <a:noFill/>
          <a:ln>
            <a:noFill/>
          </a:ln>
        </p:spPr>
        <p:txBody>
          <a:bodyPr spcFirstLastPara="1" wrap="square" lIns="91425" tIns="45700" rIns="91425" bIns="45700" anchor="t" anchorCtr="0">
            <a:noAutofit/>
          </a:bodyPr>
          <a:lstStyle/>
          <a:p>
            <a:pPr marL="914400" lvl="0" indent="0" algn="l" rtl="0">
              <a:lnSpc>
                <a:spcPct val="100000"/>
              </a:lnSpc>
              <a:spcBef>
                <a:spcPts val="1000"/>
              </a:spcBef>
              <a:spcAft>
                <a:spcPts val="0"/>
              </a:spcAft>
              <a:buSzPts val="2400"/>
              <a:buNone/>
            </a:pP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914400" lvl="0" indent="0" algn="l" rtl="0">
              <a:lnSpc>
                <a:spcPct val="100000"/>
              </a:lnSpc>
              <a:spcBef>
                <a:spcPts val="1000"/>
              </a:spcBef>
              <a:spcAft>
                <a:spcPts val="0"/>
              </a:spcAft>
              <a:buSzPts val="2400"/>
              <a:buNone/>
            </a:pPr>
            <a:r>
              <a:rPr lang="en-US" sz="1400" b="1" dirty="0">
                <a:latin typeface="Open Sans" panose="020B0606030504020204" pitchFamily="34" charset="0"/>
                <a:ea typeface="Open Sans" panose="020B0606030504020204" pitchFamily="34" charset="0"/>
                <a:cs typeface="Open Sans" panose="020B0606030504020204" pitchFamily="34" charset="0"/>
              </a:rPr>
              <a:t>All 9</a:t>
            </a:r>
            <a:r>
              <a:rPr lang="en-US" sz="1400" b="1" baseline="30000" dirty="0">
                <a:latin typeface="Open Sans" panose="020B0606030504020204" pitchFamily="34" charset="0"/>
                <a:ea typeface="Open Sans" panose="020B0606030504020204" pitchFamily="34" charset="0"/>
                <a:cs typeface="Open Sans" panose="020B0606030504020204" pitchFamily="34" charset="0"/>
              </a:rPr>
              <a:t>th</a:t>
            </a:r>
            <a:r>
              <a:rPr lang="en-US" sz="1400" b="1" dirty="0">
                <a:latin typeface="Open Sans" panose="020B0606030504020204" pitchFamily="34" charset="0"/>
                <a:ea typeface="Open Sans" panose="020B0606030504020204" pitchFamily="34" charset="0"/>
                <a:cs typeface="Open Sans" panose="020B0606030504020204" pitchFamily="34" charset="0"/>
              </a:rPr>
              <a:t> graders </a:t>
            </a:r>
            <a:r>
              <a:rPr lang="en-US" sz="1400" dirty="0">
                <a:latin typeface="Open Sans" panose="020B0606030504020204" pitchFamily="34" charset="0"/>
                <a:ea typeface="Open Sans" panose="020B0606030504020204" pitchFamily="34" charset="0"/>
                <a:cs typeface="Open Sans" panose="020B0606030504020204" pitchFamily="34" charset="0"/>
              </a:rPr>
              <a:t>would be screened in the fall on timed comprehension measure (valid, reliable, nationally normed screener). </a:t>
            </a:r>
          </a:p>
          <a:p>
            <a:pPr marL="914400" lvl="0" indent="0" algn="l" rtl="0">
              <a:lnSpc>
                <a:spcPct val="100000"/>
              </a:lnSpc>
              <a:spcBef>
                <a:spcPts val="1000"/>
              </a:spcBef>
              <a:spcAft>
                <a:spcPts val="0"/>
              </a:spcAft>
              <a:buSzPts val="2400"/>
              <a:buNone/>
            </a:pP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1371600" indent="-457200">
              <a:lnSpc>
                <a:spcPct val="100000"/>
              </a:lnSpc>
            </a:pPr>
            <a:r>
              <a:rPr lang="en-US" sz="1400" dirty="0">
                <a:latin typeface="Open Sans" panose="020B0606030504020204" pitchFamily="34" charset="0"/>
                <a:ea typeface="Open Sans" panose="020B0606030504020204" pitchFamily="34" charset="0"/>
                <a:cs typeface="Open Sans" panose="020B0606030504020204" pitchFamily="34" charset="0"/>
              </a:rPr>
              <a:t>If student scores at or above benchmark (40</a:t>
            </a:r>
            <a:r>
              <a:rPr lang="en-US" sz="1400" baseline="30000" dirty="0">
                <a:latin typeface="Open Sans" panose="020B0606030504020204" pitchFamily="34" charset="0"/>
                <a:ea typeface="Open Sans" panose="020B0606030504020204" pitchFamily="34" charset="0"/>
                <a:cs typeface="Open Sans" panose="020B0606030504020204" pitchFamily="34" charset="0"/>
              </a:rPr>
              <a:t>th</a:t>
            </a:r>
            <a:r>
              <a:rPr lang="en-US" sz="1400" dirty="0">
                <a:latin typeface="Open Sans" panose="020B0606030504020204" pitchFamily="34" charset="0"/>
                <a:ea typeface="Open Sans" panose="020B0606030504020204" pitchFamily="34" charset="0"/>
                <a:cs typeface="Open Sans" panose="020B0606030504020204" pitchFamily="34" charset="0"/>
              </a:rPr>
              <a:t> percentile) they can exit secondary screening (unless teacher or parent concern)</a:t>
            </a:r>
          </a:p>
          <a:p>
            <a:pPr marL="914400" indent="0">
              <a:lnSpc>
                <a:spcPct val="100000"/>
              </a:lnSpc>
              <a:buNone/>
            </a:pP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1371600" indent="-457200">
              <a:lnSpc>
                <a:spcPct val="100000"/>
              </a:lnSpc>
            </a:pPr>
            <a:r>
              <a:rPr lang="en-US" sz="1400" dirty="0">
                <a:latin typeface="Open Sans" panose="020B0606030504020204" pitchFamily="34" charset="0"/>
                <a:ea typeface="Open Sans" panose="020B0606030504020204" pitchFamily="34" charset="0"/>
                <a:cs typeface="Open Sans" panose="020B0606030504020204" pitchFamily="34" charset="0"/>
              </a:rPr>
              <a:t>If student flags at </a:t>
            </a:r>
            <a:r>
              <a:rPr lang="en-US" sz="1400" dirty="0">
                <a:solidFill>
                  <a:srgbClr val="FF0000"/>
                </a:solidFill>
                <a:latin typeface="Open Sans" panose="020B0606030504020204" pitchFamily="34" charset="0"/>
                <a:ea typeface="Open Sans" panose="020B0606030504020204" pitchFamily="34" charset="0"/>
                <a:cs typeface="Open Sans" panose="020B0606030504020204" pitchFamily="34" charset="0"/>
              </a:rPr>
              <a:t>some or high risk</a:t>
            </a:r>
            <a:r>
              <a:rPr lang="en-US" sz="1400" dirty="0">
                <a:latin typeface="Open Sans" panose="020B0606030504020204" pitchFamily="34" charset="0"/>
                <a:ea typeface="Open Sans" panose="020B0606030504020204" pitchFamily="34" charset="0"/>
                <a:cs typeface="Open Sans" panose="020B0606030504020204" pitchFamily="34" charset="0"/>
              </a:rPr>
              <a:t>, score can be validated by methods below (and possibly others to be determined), and student can be exempt from further screening with: </a:t>
            </a:r>
          </a:p>
          <a:p>
            <a:pPr marL="1828800" lvl="1" indent="-457200">
              <a:lnSpc>
                <a:spcPct val="100000"/>
              </a:lnSpc>
            </a:pPr>
            <a:r>
              <a:rPr lang="en-US" sz="1400" dirty="0" err="1">
                <a:latin typeface="Open Sans" panose="020B0606030504020204" pitchFamily="34" charset="0"/>
                <a:ea typeface="Open Sans" panose="020B0606030504020204" pitchFamily="34" charset="0"/>
                <a:cs typeface="Open Sans" panose="020B0606030504020204" pitchFamily="34" charset="0"/>
              </a:rPr>
              <a:t>PreACT</a:t>
            </a:r>
            <a:r>
              <a:rPr lang="en-US" sz="1400" dirty="0">
                <a:latin typeface="Open Sans" panose="020B0606030504020204" pitchFamily="34" charset="0"/>
                <a:ea typeface="Open Sans" panose="020B0606030504020204" pitchFamily="34" charset="0"/>
                <a:cs typeface="Open Sans" panose="020B0606030504020204" pitchFamily="34" charset="0"/>
              </a:rPr>
              <a:t> (9</a:t>
            </a:r>
            <a:r>
              <a:rPr lang="en-US" sz="1400" baseline="30000" dirty="0">
                <a:latin typeface="Open Sans" panose="020B0606030504020204" pitchFamily="34" charset="0"/>
                <a:ea typeface="Open Sans" panose="020B0606030504020204" pitchFamily="34" charset="0"/>
                <a:cs typeface="Open Sans" panose="020B0606030504020204" pitchFamily="34" charset="0"/>
              </a:rPr>
              <a:t>th</a:t>
            </a:r>
            <a:r>
              <a:rPr lang="en-US" sz="1400" dirty="0">
                <a:latin typeface="Open Sans" panose="020B0606030504020204" pitchFamily="34" charset="0"/>
                <a:ea typeface="Open Sans" panose="020B0606030504020204" pitchFamily="34" charset="0"/>
                <a:cs typeface="Open Sans" panose="020B0606030504020204" pitchFamily="34" charset="0"/>
              </a:rPr>
              <a:t> Grade) of 16 or above</a:t>
            </a:r>
          </a:p>
          <a:p>
            <a:pPr marL="1828800" lvl="1" indent="-457200">
              <a:lnSpc>
                <a:spcPct val="100000"/>
              </a:lnSpc>
            </a:pPr>
            <a:r>
              <a:rPr lang="en-US" sz="1400" dirty="0">
                <a:latin typeface="Open Sans" panose="020B0606030504020204" pitchFamily="34" charset="0"/>
                <a:ea typeface="Open Sans" panose="020B0606030504020204" pitchFamily="34" charset="0"/>
                <a:cs typeface="Open Sans" panose="020B0606030504020204" pitchFamily="34" charset="0"/>
              </a:rPr>
              <a:t>ACT ELA 18 or above</a:t>
            </a:r>
          </a:p>
          <a:p>
            <a:pPr marL="1828800" lvl="1" indent="-457200">
              <a:lnSpc>
                <a:spcPct val="100000"/>
              </a:lnSpc>
            </a:pP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1371600" indent="-457200">
              <a:lnSpc>
                <a:spcPct val="100000"/>
              </a:lnSpc>
            </a:pPr>
            <a:r>
              <a:rPr lang="en-US" sz="1400" dirty="0">
                <a:latin typeface="Open Sans" panose="020B0606030504020204" pitchFamily="34" charset="0"/>
                <a:ea typeface="Open Sans" panose="020B0606030504020204" pitchFamily="34" charset="0"/>
                <a:cs typeface="Open Sans" panose="020B0606030504020204" pitchFamily="34" charset="0"/>
              </a:rPr>
              <a:t>Students who do not meet the above requirements and score at risk, should be given the CBM/ Oral Reading Fluency assessment with comprehension questions and diagnostics that would be useful in determining how to provide core support or reading intervention. They should continue progress monitoring and universal screening until they have scored at benchmark 40</a:t>
            </a:r>
            <a:r>
              <a:rPr lang="en-US" sz="1400" baseline="30000" dirty="0">
                <a:latin typeface="Open Sans" panose="020B0606030504020204" pitchFamily="34" charset="0"/>
                <a:ea typeface="Open Sans" panose="020B0606030504020204" pitchFamily="34" charset="0"/>
                <a:cs typeface="Open Sans" panose="020B0606030504020204" pitchFamily="34" charset="0"/>
              </a:rPr>
              <a:t>th</a:t>
            </a:r>
            <a:r>
              <a:rPr lang="en-US" sz="1400" dirty="0">
                <a:latin typeface="Open Sans" panose="020B0606030504020204" pitchFamily="34" charset="0"/>
                <a:ea typeface="Open Sans" panose="020B0606030504020204" pitchFamily="34" charset="0"/>
                <a:cs typeface="Open Sans" panose="020B0606030504020204" pitchFamily="34" charset="0"/>
              </a:rPr>
              <a:t> percentile or above).</a:t>
            </a:r>
            <a:endParaRPr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75901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E9ACC9-5F70-54DB-03BA-B56585107939}"/>
              </a:ext>
            </a:extLst>
          </p:cNvPr>
          <p:cNvSpPr>
            <a:spLocks noGrp="1"/>
          </p:cNvSpPr>
          <p:nvPr>
            <p:ph type="body" idx="1"/>
          </p:nvPr>
        </p:nvSpPr>
        <p:spPr>
          <a:xfrm>
            <a:off x="828675" y="1480886"/>
            <a:ext cx="10393363" cy="4172782"/>
          </a:xfrm>
        </p:spPr>
        <p:txBody>
          <a:bodyPr>
            <a:noAutofit/>
          </a:bodyPr>
          <a:lstStyle/>
          <a:p>
            <a:pPr>
              <a:lnSpc>
                <a:spcPct val="170000"/>
              </a:lnSpc>
            </a:pPr>
            <a:r>
              <a:rPr lang="en-US" sz="2400" b="1" dirty="0"/>
              <a:t>These are proposed changes that are being considered but are NOT finalized.  We will provide additional information and details when any change is to be implemented.</a:t>
            </a:r>
          </a:p>
        </p:txBody>
      </p:sp>
    </p:spTree>
    <p:extLst>
      <p:ext uri="{BB962C8B-B14F-4D97-AF65-F5344CB8AC3E}">
        <p14:creationId xmlns:p14="http://schemas.microsoft.com/office/powerpoint/2010/main" val="401268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143435c3d5d_0_277"/>
          <p:cNvSpPr txBox="1">
            <a:spLocks noGrp="1"/>
          </p:cNvSpPr>
          <p:nvPr>
            <p:ph type="title"/>
          </p:nvPr>
        </p:nvSpPr>
        <p:spPr>
          <a:xfrm>
            <a:off x="298175" y="365125"/>
            <a:ext cx="11579100" cy="1149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ct val="45454"/>
              <a:buNone/>
            </a:pPr>
            <a:r>
              <a:rPr lang="en-US" dirty="0"/>
              <a:t>Required Dyslexia Training</a:t>
            </a:r>
            <a:endParaRPr dirty="0"/>
          </a:p>
        </p:txBody>
      </p:sp>
      <p:sp>
        <p:nvSpPr>
          <p:cNvPr id="160" name="Google Shape;160;g143435c3d5d_0_277"/>
          <p:cNvSpPr txBox="1">
            <a:spLocks noGrp="1"/>
          </p:cNvSpPr>
          <p:nvPr>
            <p:ph type="body" idx="2"/>
          </p:nvPr>
        </p:nvSpPr>
        <p:spPr>
          <a:xfrm>
            <a:off x="558525" y="1514425"/>
            <a:ext cx="11101500" cy="46314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1000"/>
              </a:spcBef>
              <a:spcAft>
                <a:spcPts val="0"/>
              </a:spcAft>
              <a:buSzPts val="2400"/>
              <a:buNone/>
            </a:pPr>
            <a:r>
              <a:rPr lang="en-US" sz="2800" dirty="0"/>
              <a:t>On SO66 there will be two responses required. One noting that all </a:t>
            </a:r>
            <a:r>
              <a:rPr lang="en-US" sz="2800" b="1" dirty="0">
                <a:solidFill>
                  <a:srgbClr val="FF0000"/>
                </a:solidFill>
              </a:rPr>
              <a:t>new</a:t>
            </a:r>
            <a:r>
              <a:rPr lang="en-US" sz="2800" dirty="0"/>
              <a:t> teachers endorsed below have received the </a:t>
            </a:r>
            <a:r>
              <a:rPr lang="en-US" sz="2800" b="1" dirty="0"/>
              <a:t>initial 6 hours of training</a:t>
            </a:r>
            <a:r>
              <a:rPr lang="en-US" sz="2800" dirty="0"/>
              <a:t> and another that notes that those listed below have received the </a:t>
            </a:r>
            <a:r>
              <a:rPr lang="en-US" sz="2800" b="1" dirty="0"/>
              <a:t>district determined required annual structured literacy training</a:t>
            </a:r>
            <a:r>
              <a:rPr lang="en-US" sz="2800" dirty="0"/>
              <a:t>. </a:t>
            </a:r>
            <a:endParaRPr sz="2800" dirty="0"/>
          </a:p>
          <a:p>
            <a:pPr marL="0" lvl="0" indent="0" algn="l" rtl="0">
              <a:lnSpc>
                <a:spcPct val="142857"/>
              </a:lnSpc>
              <a:spcBef>
                <a:spcPts val="0"/>
              </a:spcBef>
              <a:spcAft>
                <a:spcPts val="0"/>
              </a:spcAft>
              <a:buSzPts val="2400"/>
              <a:buNone/>
            </a:pPr>
            <a:endParaRPr sz="1512" dirty="0">
              <a:solidFill>
                <a:srgbClr val="000000"/>
              </a:solidFill>
              <a:latin typeface="Open Sans"/>
              <a:ea typeface="Open Sans"/>
              <a:cs typeface="Open Sans"/>
              <a:sym typeface="Open Sans"/>
            </a:endParaRPr>
          </a:p>
          <a:p>
            <a:pPr marL="457200" lvl="0" indent="-324666" algn="l" rtl="0">
              <a:lnSpc>
                <a:spcPct val="142857"/>
              </a:lnSpc>
              <a:spcBef>
                <a:spcPts val="0"/>
              </a:spcBef>
              <a:spcAft>
                <a:spcPts val="0"/>
              </a:spcAft>
              <a:buClr>
                <a:srgbClr val="000000"/>
              </a:buClr>
              <a:buSzPts val="1513"/>
              <a:buFont typeface="Open Sans"/>
              <a:buChar char="●"/>
            </a:pPr>
            <a:r>
              <a:rPr lang="en-US" sz="1512" dirty="0">
                <a:solidFill>
                  <a:srgbClr val="000000"/>
                </a:solidFill>
                <a:latin typeface="Open Sans"/>
                <a:ea typeface="Open Sans"/>
                <a:cs typeface="Open Sans"/>
                <a:sym typeface="Open Sans"/>
              </a:rPr>
              <a:t>endorsed elementary education. </a:t>
            </a:r>
            <a:endParaRPr sz="1512" dirty="0">
              <a:solidFill>
                <a:srgbClr val="000000"/>
              </a:solidFill>
              <a:latin typeface="Open Sans"/>
              <a:ea typeface="Open Sans"/>
              <a:cs typeface="Open Sans"/>
              <a:sym typeface="Open Sans"/>
            </a:endParaRPr>
          </a:p>
          <a:p>
            <a:pPr marL="457200" lvl="0" indent="-324666" algn="l" rtl="0">
              <a:lnSpc>
                <a:spcPct val="142857"/>
              </a:lnSpc>
              <a:spcBef>
                <a:spcPts val="0"/>
              </a:spcBef>
              <a:spcAft>
                <a:spcPts val="0"/>
              </a:spcAft>
              <a:buClr>
                <a:srgbClr val="000000"/>
              </a:buClr>
              <a:buSzPts val="1513"/>
              <a:buFont typeface="Open Sans"/>
              <a:buChar char="●"/>
            </a:pPr>
            <a:r>
              <a:rPr lang="en-US" sz="1512" dirty="0">
                <a:solidFill>
                  <a:srgbClr val="000000"/>
                </a:solidFill>
                <a:latin typeface="Open Sans"/>
                <a:ea typeface="Open Sans"/>
                <a:cs typeface="Open Sans"/>
                <a:sym typeface="Open Sans"/>
              </a:rPr>
              <a:t>endorsed early childhood unified. </a:t>
            </a:r>
            <a:endParaRPr sz="1512" dirty="0">
              <a:solidFill>
                <a:srgbClr val="000000"/>
              </a:solidFill>
              <a:latin typeface="Open Sans"/>
              <a:ea typeface="Open Sans"/>
              <a:cs typeface="Open Sans"/>
              <a:sym typeface="Open Sans"/>
            </a:endParaRPr>
          </a:p>
          <a:p>
            <a:pPr marL="457200" lvl="0" indent="-324666" algn="l" rtl="0">
              <a:lnSpc>
                <a:spcPct val="142857"/>
              </a:lnSpc>
              <a:spcBef>
                <a:spcPts val="0"/>
              </a:spcBef>
              <a:spcAft>
                <a:spcPts val="0"/>
              </a:spcAft>
              <a:buClr>
                <a:srgbClr val="000000"/>
              </a:buClr>
              <a:buSzPts val="1513"/>
              <a:buFont typeface="Open Sans"/>
              <a:buChar char="●"/>
            </a:pPr>
            <a:r>
              <a:rPr lang="en-US" sz="1512" dirty="0">
                <a:solidFill>
                  <a:srgbClr val="000000"/>
                </a:solidFill>
                <a:latin typeface="Open Sans"/>
                <a:ea typeface="Open Sans"/>
                <a:cs typeface="Open Sans"/>
                <a:sym typeface="Open Sans"/>
              </a:rPr>
              <a:t>endorsed high incidence special education in teaching in grades K - 12.</a:t>
            </a:r>
            <a:endParaRPr sz="1512" dirty="0">
              <a:solidFill>
                <a:srgbClr val="000000"/>
              </a:solidFill>
              <a:latin typeface="Open Sans"/>
              <a:ea typeface="Open Sans"/>
              <a:cs typeface="Open Sans"/>
              <a:sym typeface="Open Sans"/>
            </a:endParaRPr>
          </a:p>
          <a:p>
            <a:pPr marL="457200" lvl="0" indent="-324666" algn="l" rtl="0">
              <a:lnSpc>
                <a:spcPct val="142857"/>
              </a:lnSpc>
              <a:spcBef>
                <a:spcPts val="0"/>
              </a:spcBef>
              <a:spcAft>
                <a:spcPts val="0"/>
              </a:spcAft>
              <a:buClr>
                <a:srgbClr val="000000"/>
              </a:buClr>
              <a:buSzPts val="1513"/>
              <a:buFont typeface="Open Sans"/>
              <a:buChar char="●"/>
            </a:pPr>
            <a:r>
              <a:rPr lang="en-US" sz="1512" dirty="0">
                <a:solidFill>
                  <a:srgbClr val="000000"/>
                </a:solidFill>
                <a:latin typeface="Open Sans"/>
                <a:ea typeface="Open Sans"/>
                <a:cs typeface="Open Sans"/>
                <a:sym typeface="Open Sans"/>
              </a:rPr>
              <a:t>endorsed English Language Arts grades 5 - 12.</a:t>
            </a:r>
            <a:endParaRPr sz="1512" dirty="0">
              <a:solidFill>
                <a:srgbClr val="000000"/>
              </a:solidFill>
              <a:latin typeface="Open Sans"/>
              <a:ea typeface="Open Sans"/>
              <a:cs typeface="Open Sans"/>
              <a:sym typeface="Open Sans"/>
            </a:endParaRPr>
          </a:p>
          <a:p>
            <a:pPr marL="457200" lvl="0" indent="-324666" algn="l" rtl="0">
              <a:lnSpc>
                <a:spcPct val="142857"/>
              </a:lnSpc>
              <a:spcBef>
                <a:spcPts val="0"/>
              </a:spcBef>
              <a:spcAft>
                <a:spcPts val="0"/>
              </a:spcAft>
              <a:buClr>
                <a:srgbClr val="000000"/>
              </a:buClr>
              <a:buSzPts val="1513"/>
              <a:buFont typeface="Open Sans"/>
              <a:buChar char="●"/>
            </a:pPr>
            <a:r>
              <a:rPr lang="en-US" sz="1512" dirty="0">
                <a:solidFill>
                  <a:srgbClr val="000000"/>
                </a:solidFill>
                <a:latin typeface="Open Sans"/>
                <a:ea typeface="Open Sans"/>
                <a:cs typeface="Open Sans"/>
                <a:sym typeface="Open Sans"/>
              </a:rPr>
              <a:t>endorsed as reading specialists. </a:t>
            </a:r>
            <a:endParaRPr sz="1512" dirty="0">
              <a:solidFill>
                <a:srgbClr val="000000"/>
              </a:solidFill>
              <a:latin typeface="Open Sans"/>
              <a:ea typeface="Open Sans"/>
              <a:cs typeface="Open Sans"/>
              <a:sym typeface="Open Sans"/>
            </a:endParaRPr>
          </a:p>
          <a:p>
            <a:pPr marL="457200" lvl="0" indent="-324666" algn="l" rtl="0">
              <a:lnSpc>
                <a:spcPct val="142857"/>
              </a:lnSpc>
              <a:spcBef>
                <a:spcPts val="0"/>
              </a:spcBef>
              <a:spcAft>
                <a:spcPts val="0"/>
              </a:spcAft>
              <a:buClr>
                <a:srgbClr val="000000"/>
              </a:buClr>
              <a:buSzPts val="1513"/>
              <a:buFont typeface="Open Sans"/>
              <a:buChar char="●"/>
            </a:pPr>
            <a:r>
              <a:rPr lang="en-US" sz="1512" dirty="0">
                <a:solidFill>
                  <a:srgbClr val="000000"/>
                </a:solidFill>
                <a:latin typeface="Open Sans"/>
                <a:ea typeface="Open Sans"/>
                <a:cs typeface="Open Sans"/>
                <a:sym typeface="Open Sans"/>
              </a:rPr>
              <a:t>endorsed as school psychologists. </a:t>
            </a:r>
            <a:endParaRPr sz="1512" dirty="0">
              <a:solidFill>
                <a:srgbClr val="000000"/>
              </a:solidFill>
              <a:latin typeface="Open Sans"/>
              <a:ea typeface="Open Sans"/>
              <a:cs typeface="Open Sans"/>
              <a:sym typeface="Open Sans"/>
            </a:endParaRPr>
          </a:p>
          <a:p>
            <a:pPr marL="457200" lvl="0" indent="-324666" algn="l" rtl="0">
              <a:lnSpc>
                <a:spcPct val="142857"/>
              </a:lnSpc>
              <a:spcBef>
                <a:spcPts val="0"/>
              </a:spcBef>
              <a:spcAft>
                <a:spcPts val="0"/>
              </a:spcAft>
              <a:buClr>
                <a:srgbClr val="000000"/>
              </a:buClr>
              <a:buSzPts val="1513"/>
              <a:buFont typeface="Open Sans"/>
              <a:buChar char="●"/>
            </a:pPr>
            <a:r>
              <a:rPr lang="en-US" sz="1512" dirty="0">
                <a:solidFill>
                  <a:srgbClr val="000000"/>
                </a:solidFill>
                <a:latin typeface="Open Sans"/>
                <a:ea typeface="Open Sans"/>
                <a:cs typeface="Open Sans"/>
                <a:sym typeface="Open Sans"/>
              </a:rPr>
              <a:t>and it is highly </a:t>
            </a:r>
            <a:r>
              <a:rPr lang="en-US" sz="1512" i="1" dirty="0">
                <a:solidFill>
                  <a:srgbClr val="000000"/>
                </a:solidFill>
                <a:latin typeface="Open Sans"/>
                <a:ea typeface="Open Sans"/>
                <a:cs typeface="Open Sans"/>
                <a:sym typeface="Open Sans"/>
              </a:rPr>
              <a:t>recommended</a:t>
            </a:r>
            <a:r>
              <a:rPr lang="en-US" sz="1512" dirty="0">
                <a:solidFill>
                  <a:srgbClr val="000000"/>
                </a:solidFill>
                <a:latin typeface="Open Sans"/>
                <a:ea typeface="Open Sans"/>
                <a:cs typeface="Open Sans"/>
                <a:sym typeface="Open Sans"/>
              </a:rPr>
              <a:t> that paraeducators receive the training. </a:t>
            </a:r>
            <a:endParaRPr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2E5CB-7BDD-FB24-37EF-94677B1F833B}"/>
              </a:ext>
            </a:extLst>
          </p:cNvPr>
          <p:cNvSpPr>
            <a:spLocks noGrp="1"/>
          </p:cNvSpPr>
          <p:nvPr>
            <p:ph type="title"/>
          </p:nvPr>
        </p:nvSpPr>
        <p:spPr/>
        <p:txBody>
          <a:bodyPr>
            <a:normAutofit/>
          </a:bodyPr>
          <a:lstStyle/>
          <a:p>
            <a:r>
              <a:rPr lang="en-US" sz="2800" dirty="0"/>
              <a:t>To gain support for their structured literacy efforts- districts can identify their own professional learning or…</a:t>
            </a:r>
          </a:p>
        </p:txBody>
      </p:sp>
      <p:sp>
        <p:nvSpPr>
          <p:cNvPr id="3" name="Text Placeholder 2">
            <a:extLst>
              <a:ext uri="{FF2B5EF4-FFF2-40B4-BE49-F238E27FC236}">
                <a16:creationId xmlns:a16="http://schemas.microsoft.com/office/drawing/2014/main" id="{72BF6F42-139D-86C5-1E92-530AFAE6F41C}"/>
              </a:ext>
            </a:extLst>
          </p:cNvPr>
          <p:cNvSpPr>
            <a:spLocks noGrp="1"/>
          </p:cNvSpPr>
          <p:nvPr>
            <p:ph type="body" idx="1"/>
          </p:nvPr>
        </p:nvSpPr>
        <p:spPr>
          <a:xfrm>
            <a:off x="935481" y="1205346"/>
            <a:ext cx="8091561" cy="1229510"/>
          </a:xfrm>
        </p:spPr>
        <p:txBody>
          <a:bodyPr>
            <a:normAutofit/>
          </a:bodyPr>
          <a:lstStyle/>
          <a:p>
            <a:r>
              <a:rPr lang="en-US" dirty="0"/>
              <a:t>utilize KSDE Professional learning- </a:t>
            </a:r>
            <a:r>
              <a:rPr lang="en-US" dirty="0">
                <a:solidFill>
                  <a:srgbClr val="0070C0"/>
                </a:solidFill>
              </a:rPr>
              <a:t>in person</a:t>
            </a:r>
            <a:r>
              <a:rPr lang="en-US" dirty="0"/>
              <a:t>	</a:t>
            </a:r>
          </a:p>
        </p:txBody>
      </p:sp>
      <p:sp>
        <p:nvSpPr>
          <p:cNvPr id="4" name="Text Placeholder 3">
            <a:extLst>
              <a:ext uri="{FF2B5EF4-FFF2-40B4-BE49-F238E27FC236}">
                <a16:creationId xmlns:a16="http://schemas.microsoft.com/office/drawing/2014/main" id="{601689C8-A72B-81A2-F632-B0D3D0F7BCF8}"/>
              </a:ext>
            </a:extLst>
          </p:cNvPr>
          <p:cNvSpPr>
            <a:spLocks noGrp="1"/>
          </p:cNvSpPr>
          <p:nvPr>
            <p:ph type="body" idx="2"/>
          </p:nvPr>
        </p:nvSpPr>
        <p:spPr>
          <a:xfrm>
            <a:off x="1169581" y="2671761"/>
            <a:ext cx="8612372" cy="2980893"/>
          </a:xfrm>
        </p:spPr>
        <p:txBody>
          <a:bodyPr>
            <a:normAutofit fontScale="92500" lnSpcReduction="10000"/>
          </a:bodyPr>
          <a:lstStyle/>
          <a:p>
            <a:pPr marL="0" lvl="0" indent="0" algn="l" rtl="0">
              <a:spcBef>
                <a:spcPts val="1000"/>
              </a:spcBef>
              <a:spcAft>
                <a:spcPts val="0"/>
              </a:spcAft>
              <a:buNone/>
            </a:pPr>
            <a:r>
              <a:rPr lang="en-US" b="1" dirty="0">
                <a:solidFill>
                  <a:srgbClr val="0070C0"/>
                </a:solidFill>
                <a:latin typeface="Open Sans Extrabold" panose="020B0906030804020204" pitchFamily="34" charset="0"/>
                <a:ea typeface="Open Sans Extrabold" panose="020B0906030804020204" pitchFamily="34" charset="0"/>
                <a:cs typeface="Open Sans Extrabold" panose="020B0906030804020204" pitchFamily="34" charset="0"/>
              </a:rPr>
              <a:t>Tier 1 Support for Students in Middle/ Secondary: Dyslexia</a:t>
            </a:r>
            <a:endParaRPr lang="en-US" b="1" dirty="0">
              <a:solidFill>
                <a:srgbClr val="0070C0"/>
              </a:solidFill>
            </a:endParaRPr>
          </a:p>
          <a:p>
            <a:pPr marL="457200" lvl="0" indent="-412750" algn="l" rtl="0">
              <a:lnSpc>
                <a:spcPct val="100000"/>
              </a:lnSpc>
              <a:spcBef>
                <a:spcPts val="0"/>
              </a:spcBef>
              <a:spcAft>
                <a:spcPts val="0"/>
              </a:spcAft>
              <a:buSzPts val="2900"/>
              <a:buFont typeface="Open Sans"/>
              <a:buChar char="•"/>
            </a:pPr>
            <a:r>
              <a:rPr lang="en-US" sz="2400" dirty="0">
                <a:solidFill>
                  <a:srgbClr val="000000"/>
                </a:solidFill>
                <a:latin typeface="Open Sans"/>
                <a:ea typeface="Open Sans"/>
                <a:cs typeface="Open Sans"/>
                <a:sym typeface="Open Sans"/>
              </a:rPr>
              <a:t>Jan. 23, 2023  Keystone:   Ozawkie, KS </a:t>
            </a:r>
          </a:p>
          <a:p>
            <a:pPr marL="457200" lvl="0" indent="-412750" algn="l" rtl="0">
              <a:lnSpc>
                <a:spcPct val="100000"/>
              </a:lnSpc>
              <a:spcBef>
                <a:spcPts val="0"/>
              </a:spcBef>
              <a:spcAft>
                <a:spcPts val="0"/>
              </a:spcAft>
              <a:buSzPts val="2900"/>
              <a:buFont typeface="Open Sans"/>
              <a:buChar char="•"/>
            </a:pPr>
            <a:r>
              <a:rPr lang="en-US" sz="2400" dirty="0">
                <a:solidFill>
                  <a:srgbClr val="000000"/>
                </a:solidFill>
                <a:latin typeface="Open Sans"/>
                <a:ea typeface="Open Sans"/>
                <a:cs typeface="Open Sans"/>
                <a:sym typeface="Open Sans"/>
              </a:rPr>
              <a:t>Jan. 30, 2023  SW Plains:  Sublette, KS  </a:t>
            </a:r>
          </a:p>
          <a:p>
            <a:pPr marL="457200" lvl="0" indent="-412750" algn="l" rtl="0">
              <a:lnSpc>
                <a:spcPct val="100000"/>
              </a:lnSpc>
              <a:spcBef>
                <a:spcPts val="0"/>
              </a:spcBef>
              <a:spcAft>
                <a:spcPts val="0"/>
              </a:spcAft>
              <a:buSzPts val="2900"/>
              <a:buFont typeface="Open Sans"/>
              <a:buChar char="•"/>
            </a:pPr>
            <a:r>
              <a:rPr lang="en-US" sz="2400" dirty="0">
                <a:solidFill>
                  <a:srgbClr val="000000"/>
                </a:solidFill>
                <a:latin typeface="Open Sans"/>
                <a:ea typeface="Open Sans"/>
                <a:cs typeface="Open Sans"/>
                <a:sym typeface="Open Sans"/>
              </a:rPr>
              <a:t>Feb. 6, 2023   NKESC:   Oakley, KS</a:t>
            </a:r>
          </a:p>
          <a:p>
            <a:pPr marL="457200" lvl="0" indent="-412750" algn="l" rtl="0">
              <a:lnSpc>
                <a:spcPct val="100000"/>
              </a:lnSpc>
              <a:spcBef>
                <a:spcPts val="0"/>
              </a:spcBef>
              <a:spcAft>
                <a:spcPts val="0"/>
              </a:spcAft>
              <a:buSzPts val="2900"/>
              <a:buFont typeface="Open Sans"/>
              <a:buChar char="•"/>
            </a:pPr>
            <a:r>
              <a:rPr lang="en-US" sz="2400" dirty="0">
                <a:solidFill>
                  <a:srgbClr val="000000"/>
                </a:solidFill>
                <a:latin typeface="Open Sans"/>
                <a:ea typeface="Open Sans"/>
                <a:cs typeface="Open Sans"/>
                <a:sym typeface="Open Sans"/>
              </a:rPr>
              <a:t>Feb. 27, 2023   Smoky Hill:   Salina KS</a:t>
            </a:r>
          </a:p>
          <a:p>
            <a:pPr marL="457200" lvl="0" indent="-412750" algn="l" rtl="0">
              <a:lnSpc>
                <a:spcPct val="100000"/>
              </a:lnSpc>
              <a:spcBef>
                <a:spcPts val="0"/>
              </a:spcBef>
              <a:spcAft>
                <a:spcPts val="0"/>
              </a:spcAft>
              <a:buSzPts val="2900"/>
              <a:buFont typeface="Open Sans"/>
              <a:buChar char="•"/>
            </a:pPr>
            <a:r>
              <a:rPr lang="en-US" sz="2400" dirty="0">
                <a:solidFill>
                  <a:srgbClr val="000000"/>
                </a:solidFill>
                <a:latin typeface="Open Sans"/>
                <a:ea typeface="Open Sans"/>
                <a:cs typeface="Open Sans"/>
                <a:sym typeface="Open Sans"/>
              </a:rPr>
              <a:t>March 6, 2023 Greenbush: Lawrence</a:t>
            </a:r>
          </a:p>
          <a:p>
            <a:pPr marL="44450" lvl="0" indent="0" algn="l" rtl="0">
              <a:lnSpc>
                <a:spcPct val="100000"/>
              </a:lnSpc>
              <a:spcBef>
                <a:spcPts val="0"/>
              </a:spcBef>
              <a:spcAft>
                <a:spcPts val="0"/>
              </a:spcAft>
              <a:buSzPts val="2900"/>
              <a:buNone/>
            </a:pPr>
            <a:r>
              <a:rPr lang="en-US" dirty="0">
                <a:solidFill>
                  <a:srgbClr val="0070C0"/>
                </a:solidFill>
                <a:latin typeface="Open Sans"/>
                <a:ea typeface="Open Sans"/>
                <a:cs typeface="Open Sans"/>
                <a:sym typeface="Open Sans"/>
              </a:rPr>
              <a:t>More Dates TBD</a:t>
            </a:r>
          </a:p>
          <a:p>
            <a:pPr marL="44450" lvl="0" indent="0" algn="l" rtl="0">
              <a:lnSpc>
                <a:spcPct val="100000"/>
              </a:lnSpc>
              <a:spcBef>
                <a:spcPts val="0"/>
              </a:spcBef>
              <a:spcAft>
                <a:spcPts val="0"/>
              </a:spcAft>
              <a:buSzPts val="2900"/>
              <a:buNone/>
            </a:pPr>
            <a:endParaRPr lang="en-US" dirty="0">
              <a:solidFill>
                <a:srgbClr val="0070C0"/>
              </a:solidFill>
              <a:latin typeface="Open Sans"/>
              <a:ea typeface="Open Sans"/>
              <a:cs typeface="Open Sans"/>
              <a:sym typeface="Open Sans"/>
            </a:endParaRPr>
          </a:p>
          <a:p>
            <a:pPr marL="44450" lvl="0" indent="0" algn="l" rtl="0">
              <a:lnSpc>
                <a:spcPct val="100000"/>
              </a:lnSpc>
              <a:spcBef>
                <a:spcPts val="0"/>
              </a:spcBef>
              <a:spcAft>
                <a:spcPts val="0"/>
              </a:spcAft>
              <a:buSzPts val="2900"/>
              <a:buNone/>
            </a:pPr>
            <a:r>
              <a:rPr lang="en-US" b="1" dirty="0">
                <a:solidFill>
                  <a:srgbClr val="0070C0"/>
                </a:solidFill>
                <a:latin typeface="Open Sans Extrabold" panose="020B0906030804020204" pitchFamily="34" charset="0"/>
                <a:ea typeface="Open Sans Extrabold" panose="020B0906030804020204" pitchFamily="34" charset="0"/>
                <a:cs typeface="Open Sans Extrabold" panose="020B0906030804020204" pitchFamily="34" charset="0"/>
                <a:sym typeface="Open Sans"/>
              </a:rPr>
              <a:t>Summer Academies 2023</a:t>
            </a:r>
            <a:endParaRPr lang="en-US" b="1" dirty="0">
              <a:solidFill>
                <a:srgbClr val="0070C0"/>
              </a:solidFill>
              <a:latin typeface="Open Sans Extrabold" panose="020B0906030804020204" pitchFamily="34" charset="0"/>
              <a:ea typeface="Open Sans Extrabold" panose="020B0906030804020204" pitchFamily="34" charset="0"/>
              <a:cs typeface="Open Sans Extrabold" panose="020B0906030804020204" pitchFamily="34" charset="0"/>
            </a:endParaRPr>
          </a:p>
          <a:p>
            <a:endParaRPr lang="en-US" dirty="0"/>
          </a:p>
        </p:txBody>
      </p:sp>
    </p:spTree>
    <p:extLst>
      <p:ext uri="{BB962C8B-B14F-4D97-AF65-F5344CB8AC3E}">
        <p14:creationId xmlns:p14="http://schemas.microsoft.com/office/powerpoint/2010/main" val="1639737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143435c3d5d_0_232"/>
          <p:cNvSpPr txBox="1">
            <a:spLocks noGrp="1"/>
          </p:cNvSpPr>
          <p:nvPr>
            <p:ph type="title"/>
          </p:nvPr>
        </p:nvSpPr>
        <p:spPr>
          <a:xfrm>
            <a:off x="839788" y="365126"/>
            <a:ext cx="10515600" cy="11493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ts val="1800"/>
              <a:buNone/>
            </a:pPr>
            <a:r>
              <a:rPr lang="en-US" dirty="0"/>
              <a:t> or use KSDE Virtual Professional Learning</a:t>
            </a:r>
            <a:endParaRPr dirty="0"/>
          </a:p>
        </p:txBody>
      </p:sp>
      <p:sp>
        <p:nvSpPr>
          <p:cNvPr id="205" name="Google Shape;205;g143435c3d5d_0_232"/>
          <p:cNvSpPr txBox="1">
            <a:spLocks noGrp="1"/>
          </p:cNvSpPr>
          <p:nvPr>
            <p:ph type="body" idx="2"/>
          </p:nvPr>
        </p:nvSpPr>
        <p:spPr>
          <a:xfrm>
            <a:off x="685950" y="1514425"/>
            <a:ext cx="11097300" cy="47451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00000"/>
              </a:lnSpc>
              <a:spcBef>
                <a:spcPts val="1000"/>
              </a:spcBef>
              <a:spcAft>
                <a:spcPts val="0"/>
              </a:spcAft>
              <a:buSzPct val="117647"/>
              <a:buNone/>
            </a:pPr>
            <a:endParaRPr dirty="0"/>
          </a:p>
          <a:p>
            <a:pPr marL="457200" lvl="0" indent="-346710" algn="l" rtl="0">
              <a:lnSpc>
                <a:spcPct val="170000"/>
              </a:lnSpc>
              <a:spcBef>
                <a:spcPts val="1000"/>
              </a:spcBef>
              <a:spcAft>
                <a:spcPts val="0"/>
              </a:spcAft>
              <a:buSzPct val="100000"/>
              <a:buChar char="•"/>
            </a:pPr>
            <a:r>
              <a:rPr lang="en-US" dirty="0"/>
              <a:t>Previous PD that has been provided is being prepared for uploading to the KSDE Dyslexia Webpage (search KSDE Dyslexia) to allow access for all districts: </a:t>
            </a:r>
          </a:p>
          <a:p>
            <a:pPr lvl="1" indent="-346710">
              <a:lnSpc>
                <a:spcPct val="170000"/>
              </a:lnSpc>
              <a:spcBef>
                <a:spcPts val="1000"/>
              </a:spcBef>
              <a:buSzPct val="100000"/>
            </a:pPr>
            <a:r>
              <a:rPr lang="en-US" dirty="0"/>
              <a:t>Suzanne </a:t>
            </a:r>
            <a:r>
              <a:rPr lang="en-US" dirty="0" err="1"/>
              <a:t>Adlof’s</a:t>
            </a:r>
            <a:r>
              <a:rPr lang="en-US" dirty="0"/>
              <a:t> Dyslexia/ Language Disorder Webinars</a:t>
            </a:r>
          </a:p>
          <a:p>
            <a:pPr lvl="1" indent="-346710">
              <a:lnSpc>
                <a:spcPct val="170000"/>
              </a:lnSpc>
              <a:spcBef>
                <a:spcPts val="1000"/>
              </a:spcBef>
              <a:buSzPct val="100000"/>
            </a:pPr>
            <a:r>
              <a:rPr lang="en-US" dirty="0"/>
              <a:t>Shifting the Balance</a:t>
            </a:r>
          </a:p>
          <a:p>
            <a:pPr lvl="1" indent="-346710">
              <a:lnSpc>
                <a:spcPct val="170000"/>
              </a:lnSpc>
              <a:spcBef>
                <a:spcPts val="1000"/>
              </a:spcBef>
              <a:buSzPct val="100000"/>
            </a:pPr>
            <a:r>
              <a:rPr lang="en-US" dirty="0"/>
              <a:t>Structured Literacy Walkthrough Tool</a:t>
            </a:r>
          </a:p>
          <a:p>
            <a:pPr lvl="1" indent="-346710">
              <a:lnSpc>
                <a:spcPct val="170000"/>
              </a:lnSpc>
              <a:spcBef>
                <a:spcPts val="1000"/>
              </a:spcBef>
              <a:buSzPct val="100000"/>
            </a:pPr>
            <a:r>
              <a:rPr lang="en-US" dirty="0"/>
              <a:t>I’ve Screened…Now What? </a:t>
            </a:r>
          </a:p>
          <a:p>
            <a:pPr lvl="1" indent="-346710">
              <a:lnSpc>
                <a:spcPct val="170000"/>
              </a:lnSpc>
              <a:spcBef>
                <a:spcPts val="1000"/>
              </a:spcBef>
              <a:buSzPct val="100000"/>
            </a:pPr>
            <a:r>
              <a:rPr lang="en-US" dirty="0"/>
              <a:t>Language to Literacy</a:t>
            </a:r>
          </a:p>
          <a:p>
            <a:pPr lvl="1" indent="-346710">
              <a:lnSpc>
                <a:spcPct val="170000"/>
              </a:lnSpc>
              <a:spcBef>
                <a:spcPts val="1000"/>
              </a:spcBef>
              <a:buSzPct val="100000"/>
            </a:pPr>
            <a:r>
              <a:rPr lang="en-US" dirty="0"/>
              <a:t>90 Minute Literacy  Block Party</a:t>
            </a:r>
            <a:endParaRPr dirty="0"/>
          </a:p>
          <a:p>
            <a:pPr marL="457200" lvl="0" indent="0" algn="l" rtl="0">
              <a:lnSpc>
                <a:spcPct val="100000"/>
              </a:lnSpc>
              <a:spcBef>
                <a:spcPts val="1000"/>
              </a:spcBef>
              <a:spcAft>
                <a:spcPts val="0"/>
              </a:spcAft>
              <a:buSzPct val="117647"/>
              <a:buNone/>
            </a:pPr>
            <a:endParaRPr dirty="0"/>
          </a:p>
        </p:txBody>
      </p:sp>
      <p:pic>
        <p:nvPicPr>
          <p:cNvPr id="2" name="Google Shape;213;g143435c3d5d_0_33">
            <a:extLst>
              <a:ext uri="{FF2B5EF4-FFF2-40B4-BE49-F238E27FC236}">
                <a16:creationId xmlns:a16="http://schemas.microsoft.com/office/drawing/2014/main" id="{E1452B72-74FD-6EC9-DA6F-51BAB3283F38}"/>
              </a:ext>
            </a:extLst>
          </p:cNvPr>
          <p:cNvPicPr preferRelativeResize="0"/>
          <p:nvPr/>
        </p:nvPicPr>
        <p:blipFill rotWithShape="1">
          <a:blip r:embed="rId3">
            <a:alphaModFix/>
          </a:blip>
          <a:srcRect/>
          <a:stretch/>
        </p:blipFill>
        <p:spPr>
          <a:xfrm>
            <a:off x="8797159" y="3429000"/>
            <a:ext cx="2213762" cy="2108822"/>
          </a:xfrm>
          <a:prstGeom prst="rect">
            <a:avLst/>
          </a:prstGeom>
          <a:noFill/>
          <a:ln>
            <a:noFill/>
          </a:ln>
        </p:spPr>
      </p:pic>
    </p:spTree>
  </p:cSld>
  <p:clrMapOvr>
    <a:masterClrMapping/>
  </p:clrMapOvr>
</p:sld>
</file>

<file path=ppt/theme/theme1.xml><?xml version="1.0" encoding="utf-8"?>
<a:theme xmlns:a="http://schemas.openxmlformats.org/drawingml/2006/main" name="Custom Design">
  <a:themeElements>
    <a:clrScheme name="KSDE">
      <a:dk1>
        <a:srgbClr val="12284C"/>
      </a:dk1>
      <a:lt1>
        <a:srgbClr val="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934</TotalTime>
  <Words>1049</Words>
  <Application>Microsoft Office PowerPoint</Application>
  <PresentationFormat>Widescreen</PresentationFormat>
  <Paragraphs>109</Paragraphs>
  <Slides>14</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Calibri</vt:lpstr>
      <vt:lpstr>Open Sans Extrabold</vt:lpstr>
      <vt:lpstr>Arial</vt:lpstr>
      <vt:lpstr>Open Sans</vt:lpstr>
      <vt:lpstr>Open Sans SemiBold</vt:lpstr>
      <vt:lpstr>Open Sans Light</vt:lpstr>
      <vt:lpstr>Custom Design</vt:lpstr>
      <vt:lpstr>KSDE Kansas Dyslexia Initiatives  </vt:lpstr>
      <vt:lpstr>Kansas Dyslexia Initiatives</vt:lpstr>
      <vt:lpstr>Universal Screening</vt:lpstr>
      <vt:lpstr>PowerPoint Presentation</vt:lpstr>
      <vt:lpstr>We will continue to identify students at secondary level needing reading instruction/support</vt:lpstr>
      <vt:lpstr>PowerPoint Presentation</vt:lpstr>
      <vt:lpstr>Required Dyslexia Training</vt:lpstr>
      <vt:lpstr>To gain support for their structured literacy efforts- districts can identify their own professional learning or…</vt:lpstr>
      <vt:lpstr> or use KSDE Virtual Professional Learning</vt:lpstr>
      <vt:lpstr>Pilot for 2nd Grade Assessment (optional)</vt:lpstr>
      <vt:lpstr>PowerPoint Presentation</vt:lpstr>
      <vt:lpstr>KSDE Dyslexia Initiatives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KSDE Dyslexia Initiatives</dc:title>
  <dc:creator>Amanda M. Manville</dc:creator>
  <cp:lastModifiedBy>Laurie Curtis</cp:lastModifiedBy>
  <cp:revision>9</cp:revision>
  <dcterms:created xsi:type="dcterms:W3CDTF">2017-11-21T21:33:09Z</dcterms:created>
  <dcterms:modified xsi:type="dcterms:W3CDTF">2023-01-18T21:47:24Z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0x01010063809B7AE0769C40BC7FC10221A5AC4C</vt:lpwstr>
  </property>
</Properties>
</file>