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handoutMasterIdLst>
    <p:handoutMasterId r:id="rId46"/>
  </p:handoutMasterIdLst>
  <p:sldIdLst>
    <p:sldId id="383" r:id="rId2"/>
    <p:sldId id="371" r:id="rId3"/>
    <p:sldId id="453" r:id="rId4"/>
    <p:sldId id="322" r:id="rId5"/>
    <p:sldId id="323" r:id="rId6"/>
    <p:sldId id="438" r:id="rId7"/>
    <p:sldId id="324" r:id="rId8"/>
    <p:sldId id="434" r:id="rId9"/>
    <p:sldId id="460" r:id="rId10"/>
    <p:sldId id="437" r:id="rId11"/>
    <p:sldId id="401" r:id="rId12"/>
    <p:sldId id="456" r:id="rId13"/>
    <p:sldId id="472" r:id="rId14"/>
    <p:sldId id="473" r:id="rId15"/>
    <p:sldId id="459" r:id="rId16"/>
    <p:sldId id="395" r:id="rId17"/>
    <p:sldId id="454" r:id="rId18"/>
    <p:sldId id="276" r:id="rId19"/>
    <p:sldId id="406" r:id="rId20"/>
    <p:sldId id="407" r:id="rId21"/>
    <p:sldId id="408" r:id="rId22"/>
    <p:sldId id="292" r:id="rId23"/>
    <p:sldId id="410" r:id="rId24"/>
    <p:sldId id="435" r:id="rId25"/>
    <p:sldId id="411" r:id="rId26"/>
    <p:sldId id="412" r:id="rId27"/>
    <p:sldId id="413" r:id="rId28"/>
    <p:sldId id="414" r:id="rId29"/>
    <p:sldId id="417" r:id="rId30"/>
    <p:sldId id="418" r:id="rId31"/>
    <p:sldId id="419" r:id="rId32"/>
    <p:sldId id="422" r:id="rId33"/>
    <p:sldId id="423" r:id="rId34"/>
    <p:sldId id="424" r:id="rId35"/>
    <p:sldId id="425" r:id="rId36"/>
    <p:sldId id="428" r:id="rId37"/>
    <p:sldId id="431" r:id="rId38"/>
    <p:sldId id="432" r:id="rId39"/>
    <p:sldId id="433" r:id="rId40"/>
    <p:sldId id="440" r:id="rId41"/>
    <p:sldId id="474" r:id="rId42"/>
    <p:sldId id="297" r:id="rId43"/>
    <p:sldId id="471" r:id="rId4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2682B"/>
    <a:srgbClr val="FF0000"/>
    <a:srgbClr val="ED51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autoAdjust="0"/>
    <p:restoredTop sz="66943"/>
  </p:normalViewPr>
  <p:slideViewPr>
    <p:cSldViewPr>
      <p:cViewPr varScale="1">
        <p:scale>
          <a:sx n="76" d="100"/>
          <a:sy n="76" d="100"/>
        </p:scale>
        <p:origin x="27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Military Dependents </a:t>
            </a:r>
            <a:r>
              <a:rPr lang="mr-IN" dirty="0"/>
              <a:t>–</a:t>
            </a:r>
            <a:r>
              <a:rPr lang="en-US" dirty="0"/>
              <a:t> 1.1M</a:t>
            </a:r>
          </a:p>
          <a:p>
            <a:pPr>
              <a:defRPr/>
            </a:pPr>
            <a:r>
              <a:rPr lang="en-US" dirty="0"/>
              <a:t>(by School Environment)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Military Dependents by School Environment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359-BA4D-8D0A-E243BD491A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359-BA4D-8D0A-E243BD491A0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359-BA4D-8D0A-E243BD491A0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359-BA4D-8D0A-E243BD491A0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Public</c:v>
                </c:pt>
                <c:pt idx="1">
                  <c:v>Private</c:v>
                </c:pt>
                <c:pt idx="2">
                  <c:v>DODEA</c:v>
                </c:pt>
                <c:pt idx="3">
                  <c:v>Home School</c:v>
                </c:pt>
              </c:strCache>
            </c:strRef>
          </c:cat>
          <c:val>
            <c:numRef>
              <c:f>Sheet1!$B$2:$B$5</c:f>
              <c:numCache>
                <c:formatCode>0%</c:formatCode>
                <c:ptCount val="4"/>
                <c:pt idx="0">
                  <c:v>0.76</c:v>
                </c:pt>
                <c:pt idx="1">
                  <c:v>0.1</c:v>
                </c:pt>
                <c:pt idx="2">
                  <c:v>0.08</c:v>
                </c:pt>
                <c:pt idx="3">
                  <c:v>0.06</c:v>
                </c:pt>
              </c:numCache>
            </c:numRef>
          </c:val>
          <c:extLst>
            <c:ext xmlns:c16="http://schemas.microsoft.com/office/drawing/2014/chart" uri="{C3380CC4-5D6E-409C-BE32-E72D297353CC}">
              <c16:uniqueId val="{00000008-E359-BA4D-8D0A-E243BD491A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013380920842803"/>
          <c:y val="0.462420369573669"/>
          <c:w val="0.30740513160153998"/>
          <c:h val="0.3761747458933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7581F-F89C-0547-AA51-E2F8C0C6BCB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2ADB8C6-1E68-AD49-A989-490652F5C2A5}">
      <dgm:prSet phldrT="[Text]"/>
      <dgm:spPr>
        <a:solidFill>
          <a:schemeClr val="accent2">
            <a:lumMod val="20000"/>
            <a:lumOff val="80000"/>
          </a:schemeClr>
        </a:solidFill>
        <a:ln>
          <a:solidFill>
            <a:schemeClr val="tx1"/>
          </a:solidFill>
        </a:ln>
      </dgm:spPr>
      <dgm:t>
        <a:bodyPr/>
        <a:lstStyle/>
        <a:p>
          <a:r>
            <a:rPr lang="en-US">
              <a:solidFill>
                <a:schemeClr val="tx1"/>
              </a:solidFill>
            </a:rPr>
            <a:t>National Commission</a:t>
          </a:r>
        </a:p>
        <a:p>
          <a:endParaRPr lang="en-US" dirty="0">
            <a:solidFill>
              <a:schemeClr val="tx1"/>
            </a:solidFill>
          </a:endParaRPr>
        </a:p>
      </dgm:t>
    </dgm:pt>
    <dgm:pt modelId="{C96ACE55-C7D5-B64E-BB91-F38F915A2864}" type="parTrans" cxnId="{689F6B11-07BC-D74B-8713-3B0FE01AF514}">
      <dgm:prSet/>
      <dgm:spPr/>
      <dgm:t>
        <a:bodyPr/>
        <a:lstStyle/>
        <a:p>
          <a:endParaRPr lang="en-US"/>
        </a:p>
      </dgm:t>
    </dgm:pt>
    <dgm:pt modelId="{FF1E1F0E-27D4-1949-8B79-CC6530091F9B}" type="sibTrans" cxnId="{689F6B11-07BC-D74B-8713-3B0FE01AF514}">
      <dgm:prSet/>
      <dgm:spPr/>
      <dgm:t>
        <a:bodyPr/>
        <a:lstStyle/>
        <a:p>
          <a:endParaRPr lang="en-US"/>
        </a:p>
      </dgm:t>
    </dgm:pt>
    <dgm:pt modelId="{A2FBB273-B599-6C41-A155-51B314212C9F}" type="asst">
      <dgm:prSet phldrT="[Text]"/>
      <dgm:spPr>
        <a:solidFill>
          <a:schemeClr val="accent2">
            <a:lumMod val="20000"/>
            <a:lumOff val="80000"/>
          </a:schemeClr>
        </a:solidFill>
        <a:ln>
          <a:solidFill>
            <a:schemeClr val="tx1"/>
          </a:solidFill>
        </a:ln>
      </dgm:spPr>
      <dgm:t>
        <a:bodyPr/>
        <a:lstStyle/>
        <a:p>
          <a:r>
            <a:rPr lang="en-US" dirty="0">
              <a:solidFill>
                <a:schemeClr val="tx1"/>
              </a:solidFill>
            </a:rPr>
            <a:t>Executive Committee</a:t>
          </a:r>
        </a:p>
      </dgm:t>
    </dgm:pt>
    <dgm:pt modelId="{674F19FE-CFDE-EF41-B2A2-C7A5CD0238FB}" type="parTrans" cxnId="{158F0F2E-E1B8-E042-8AAD-01DCF42FEA4B}">
      <dgm:prSet/>
      <dgm:spPr>
        <a:solidFill>
          <a:schemeClr val="accent2">
            <a:lumMod val="20000"/>
            <a:lumOff val="80000"/>
          </a:schemeClr>
        </a:solidFill>
        <a:ln>
          <a:solidFill>
            <a:schemeClr val="tx1"/>
          </a:solidFill>
        </a:ln>
      </dgm:spPr>
      <dgm:t>
        <a:bodyPr/>
        <a:lstStyle/>
        <a:p>
          <a:endParaRPr lang="en-US">
            <a:solidFill>
              <a:schemeClr val="tx1"/>
            </a:solidFill>
          </a:endParaRPr>
        </a:p>
      </dgm:t>
    </dgm:pt>
    <dgm:pt modelId="{CFCB31CA-2BAA-9F42-8D7E-8E99C79D1E00}" type="sibTrans" cxnId="{158F0F2E-E1B8-E042-8AAD-01DCF42FEA4B}">
      <dgm:prSet/>
      <dgm:spPr/>
      <dgm:t>
        <a:bodyPr/>
        <a:lstStyle/>
        <a:p>
          <a:endParaRPr lang="en-US"/>
        </a:p>
      </dgm:t>
    </dgm:pt>
    <dgm:pt modelId="{42F44E97-9CC1-674E-A485-CA778248B486}" type="asst">
      <dgm:prSet phldrT="[Text]"/>
      <dgm:spPr>
        <a:solidFill>
          <a:schemeClr val="accent2">
            <a:lumMod val="20000"/>
            <a:lumOff val="80000"/>
          </a:schemeClr>
        </a:solidFill>
        <a:ln>
          <a:solidFill>
            <a:schemeClr val="tx1"/>
          </a:solidFill>
        </a:ln>
      </dgm:spPr>
      <dgm:t>
        <a:bodyPr/>
        <a:lstStyle/>
        <a:p>
          <a:r>
            <a:rPr lang="en-US" dirty="0">
              <a:solidFill>
                <a:schemeClr val="tx1"/>
              </a:solidFill>
            </a:rPr>
            <a:t>National Office</a:t>
          </a:r>
        </a:p>
      </dgm:t>
    </dgm:pt>
    <dgm:pt modelId="{15A9EAEA-5E51-EC4D-9FC8-8F806C702656}" type="parTrans" cxnId="{005C0572-76C9-8647-9AD9-951AFA837E29}">
      <dgm:prSet/>
      <dgm:spPr/>
      <dgm:t>
        <a:bodyPr/>
        <a:lstStyle/>
        <a:p>
          <a:endParaRPr lang="en-US"/>
        </a:p>
      </dgm:t>
    </dgm:pt>
    <dgm:pt modelId="{03BFFB1F-F525-5546-9694-D465DE4692EC}" type="sibTrans" cxnId="{005C0572-76C9-8647-9AD9-951AFA837E29}">
      <dgm:prSet/>
      <dgm:spPr/>
      <dgm:t>
        <a:bodyPr/>
        <a:lstStyle/>
        <a:p>
          <a:endParaRPr lang="en-US"/>
        </a:p>
      </dgm:t>
    </dgm:pt>
    <dgm:pt modelId="{0E334BC3-9988-F043-8571-9824ED04801D}">
      <dgm:prSet phldrT="[Text]"/>
      <dgm:spPr>
        <a:solidFill>
          <a:schemeClr val="accent2">
            <a:lumMod val="20000"/>
            <a:lumOff val="80000"/>
          </a:schemeClr>
        </a:solidFill>
        <a:ln>
          <a:solidFill>
            <a:schemeClr val="tx1"/>
          </a:solidFill>
        </a:ln>
      </dgm:spPr>
      <dgm:t>
        <a:bodyPr/>
        <a:lstStyle/>
        <a:p>
          <a:r>
            <a:rPr lang="en-US" dirty="0">
              <a:solidFill>
                <a:schemeClr val="tx1"/>
              </a:solidFill>
            </a:rPr>
            <a:t>Finance</a:t>
          </a:r>
        </a:p>
      </dgm:t>
    </dgm:pt>
    <dgm:pt modelId="{772753A5-7AE8-AF45-A48F-838FF352FBAE}" type="sibTrans" cxnId="{E7B2A947-DAE1-CF4E-AE86-25BE6A006CF4}">
      <dgm:prSet/>
      <dgm:spPr/>
      <dgm:t>
        <a:bodyPr/>
        <a:lstStyle/>
        <a:p>
          <a:endParaRPr lang="en-US"/>
        </a:p>
      </dgm:t>
    </dgm:pt>
    <dgm:pt modelId="{A9F00B37-C41F-684E-8B49-09FC6FF112ED}" type="parTrans" cxnId="{E7B2A947-DAE1-CF4E-AE86-25BE6A006CF4}">
      <dgm:prSet/>
      <dgm:spPr>
        <a:ln>
          <a:solidFill>
            <a:schemeClr val="tx1"/>
          </a:solidFill>
        </a:ln>
      </dgm:spPr>
      <dgm:t>
        <a:bodyPr/>
        <a:lstStyle/>
        <a:p>
          <a:endParaRPr lang="en-US">
            <a:solidFill>
              <a:schemeClr val="tx1"/>
            </a:solidFill>
          </a:endParaRPr>
        </a:p>
      </dgm:t>
    </dgm:pt>
    <dgm:pt modelId="{CEB4A145-D8BC-5941-BA32-3E121867D1A7}">
      <dgm:prSet phldrT="[Text]"/>
      <dgm:spPr>
        <a:solidFill>
          <a:schemeClr val="accent2">
            <a:lumMod val="20000"/>
            <a:lumOff val="80000"/>
          </a:schemeClr>
        </a:solidFill>
        <a:ln>
          <a:solidFill>
            <a:schemeClr val="tx1"/>
          </a:solidFill>
        </a:ln>
      </dgm:spPr>
      <dgm:t>
        <a:bodyPr/>
        <a:lstStyle/>
        <a:p>
          <a:r>
            <a:rPr lang="en-US" dirty="0">
              <a:solidFill>
                <a:schemeClr val="tx1"/>
              </a:solidFill>
            </a:rPr>
            <a:t>Rules</a:t>
          </a:r>
        </a:p>
      </dgm:t>
    </dgm:pt>
    <dgm:pt modelId="{75C584C0-4F5C-4044-B784-EF1AD8290A66}" type="sibTrans" cxnId="{096EF4AA-C18C-2B40-ABBB-62365DD1EDD3}">
      <dgm:prSet/>
      <dgm:spPr/>
      <dgm:t>
        <a:bodyPr/>
        <a:lstStyle/>
        <a:p>
          <a:endParaRPr lang="en-US"/>
        </a:p>
      </dgm:t>
    </dgm:pt>
    <dgm:pt modelId="{77F9491A-48EF-304F-9C5D-BC6E926E9616}" type="parTrans" cxnId="{096EF4AA-C18C-2B40-ABBB-62365DD1EDD3}">
      <dgm:prSet/>
      <dgm:spPr>
        <a:ln>
          <a:solidFill>
            <a:schemeClr val="tx1"/>
          </a:solidFill>
        </a:ln>
      </dgm:spPr>
      <dgm:t>
        <a:bodyPr/>
        <a:lstStyle/>
        <a:p>
          <a:endParaRPr lang="en-US">
            <a:solidFill>
              <a:schemeClr val="tx1"/>
            </a:solidFill>
          </a:endParaRPr>
        </a:p>
      </dgm:t>
    </dgm:pt>
    <dgm:pt modelId="{7621EF75-1F48-C04D-9A89-63BAC937B3B3}">
      <dgm:prSet phldrT="[Text]"/>
      <dgm:spPr>
        <a:solidFill>
          <a:schemeClr val="accent2">
            <a:lumMod val="20000"/>
            <a:lumOff val="80000"/>
          </a:schemeClr>
        </a:solidFill>
        <a:ln>
          <a:solidFill>
            <a:schemeClr val="tx1"/>
          </a:solidFill>
        </a:ln>
      </dgm:spPr>
      <dgm:t>
        <a:bodyPr/>
        <a:lstStyle/>
        <a:p>
          <a:r>
            <a:rPr lang="en-US" dirty="0">
              <a:solidFill>
                <a:schemeClr val="tx1"/>
              </a:solidFill>
            </a:rPr>
            <a:t>Communications and Outreach</a:t>
          </a:r>
        </a:p>
      </dgm:t>
    </dgm:pt>
    <dgm:pt modelId="{CB751DA6-D6C8-604D-962D-0637E52B5196}" type="sibTrans" cxnId="{A4DB35CC-2D92-D448-8EE3-EEF53A790510}">
      <dgm:prSet/>
      <dgm:spPr/>
      <dgm:t>
        <a:bodyPr/>
        <a:lstStyle/>
        <a:p>
          <a:endParaRPr lang="en-US"/>
        </a:p>
      </dgm:t>
    </dgm:pt>
    <dgm:pt modelId="{8DC1B161-B0DA-934B-B3F4-07BC1C80148D}" type="parTrans" cxnId="{A4DB35CC-2D92-D448-8EE3-EEF53A790510}">
      <dgm:prSet/>
      <dgm:spPr>
        <a:solidFill>
          <a:schemeClr val="accent2">
            <a:lumMod val="20000"/>
            <a:lumOff val="80000"/>
          </a:schemeClr>
        </a:solidFill>
        <a:ln>
          <a:solidFill>
            <a:schemeClr val="tx1"/>
          </a:solidFill>
        </a:ln>
      </dgm:spPr>
      <dgm:t>
        <a:bodyPr/>
        <a:lstStyle/>
        <a:p>
          <a:endParaRPr lang="en-US">
            <a:solidFill>
              <a:schemeClr val="tx1"/>
            </a:solidFill>
          </a:endParaRPr>
        </a:p>
      </dgm:t>
    </dgm:pt>
    <dgm:pt modelId="{B451D7AE-450C-A546-B9A3-D2FB62938048}">
      <dgm:prSet phldrT="[Text]"/>
      <dgm:spPr>
        <a:solidFill>
          <a:schemeClr val="accent2">
            <a:lumMod val="20000"/>
            <a:lumOff val="80000"/>
          </a:schemeClr>
        </a:solidFill>
        <a:ln>
          <a:solidFill>
            <a:schemeClr val="tx1"/>
          </a:solidFill>
        </a:ln>
      </dgm:spPr>
      <dgm:t>
        <a:bodyPr/>
        <a:lstStyle/>
        <a:p>
          <a:r>
            <a:rPr lang="en-US" dirty="0">
              <a:solidFill>
                <a:schemeClr val="tx1"/>
              </a:solidFill>
            </a:rPr>
            <a:t>Training</a:t>
          </a:r>
        </a:p>
      </dgm:t>
    </dgm:pt>
    <dgm:pt modelId="{CFB47B15-2F20-D747-86AC-01FBCE00952E}" type="sibTrans" cxnId="{1DB25A43-E9A8-C64A-9EBF-664ECE674EBC}">
      <dgm:prSet/>
      <dgm:spPr/>
      <dgm:t>
        <a:bodyPr/>
        <a:lstStyle/>
        <a:p>
          <a:endParaRPr lang="en-US"/>
        </a:p>
      </dgm:t>
    </dgm:pt>
    <dgm:pt modelId="{A8BE1EE3-E6A5-D647-9F1B-C251F77BFF19}" type="parTrans" cxnId="{1DB25A43-E9A8-C64A-9EBF-664ECE674EBC}">
      <dgm:prSet/>
      <dgm:spPr>
        <a:ln>
          <a:solidFill>
            <a:schemeClr val="tx1"/>
          </a:solidFill>
        </a:ln>
      </dgm:spPr>
      <dgm:t>
        <a:bodyPr/>
        <a:lstStyle/>
        <a:p>
          <a:endParaRPr lang="en-US">
            <a:solidFill>
              <a:schemeClr val="tx1"/>
            </a:solidFill>
          </a:endParaRPr>
        </a:p>
      </dgm:t>
    </dgm:pt>
    <dgm:pt modelId="{0426C036-3DB4-194E-B428-DE2F67E05FF2}">
      <dgm:prSet phldrT="[Text]"/>
      <dgm:spPr>
        <a:solidFill>
          <a:schemeClr val="accent2">
            <a:lumMod val="20000"/>
            <a:lumOff val="80000"/>
          </a:schemeClr>
        </a:solidFill>
        <a:ln>
          <a:solidFill>
            <a:schemeClr val="tx1"/>
          </a:solidFill>
        </a:ln>
      </dgm:spPr>
      <dgm:t>
        <a:bodyPr/>
        <a:lstStyle/>
        <a:p>
          <a:r>
            <a:rPr lang="en-US" dirty="0">
              <a:solidFill>
                <a:schemeClr val="tx1"/>
              </a:solidFill>
            </a:rPr>
            <a:t>Compliance</a:t>
          </a:r>
        </a:p>
      </dgm:t>
    </dgm:pt>
    <dgm:pt modelId="{02BE5BA6-6A02-1A4F-9630-0AEECEB5DA79}" type="parTrans" cxnId="{AFBF6366-022F-A64A-AA1C-003330DDA5B1}">
      <dgm:prSet/>
      <dgm:spPr/>
      <dgm:t>
        <a:bodyPr/>
        <a:lstStyle/>
        <a:p>
          <a:endParaRPr lang="en-US"/>
        </a:p>
      </dgm:t>
    </dgm:pt>
    <dgm:pt modelId="{71CD2537-7763-B54F-A13B-2719F5BE46E0}" type="sibTrans" cxnId="{AFBF6366-022F-A64A-AA1C-003330DDA5B1}">
      <dgm:prSet/>
      <dgm:spPr/>
      <dgm:t>
        <a:bodyPr/>
        <a:lstStyle/>
        <a:p>
          <a:endParaRPr lang="en-US"/>
        </a:p>
      </dgm:t>
    </dgm:pt>
    <dgm:pt modelId="{13209332-B09D-6840-9723-F58850441BC8}" type="pres">
      <dgm:prSet presAssocID="{0247581F-F89C-0547-AA51-E2F8C0C6BCBA}" presName="hierChild1" presStyleCnt="0">
        <dgm:presLayoutVars>
          <dgm:orgChart val="1"/>
          <dgm:chPref val="1"/>
          <dgm:dir/>
          <dgm:animOne val="branch"/>
          <dgm:animLvl val="lvl"/>
          <dgm:resizeHandles/>
        </dgm:presLayoutVars>
      </dgm:prSet>
      <dgm:spPr/>
    </dgm:pt>
    <dgm:pt modelId="{F9819B18-0DF1-1D40-9E75-ACFEDF71D23D}" type="pres">
      <dgm:prSet presAssocID="{A2ADB8C6-1E68-AD49-A989-490652F5C2A5}" presName="hierRoot1" presStyleCnt="0">
        <dgm:presLayoutVars>
          <dgm:hierBranch val="init"/>
        </dgm:presLayoutVars>
      </dgm:prSet>
      <dgm:spPr/>
    </dgm:pt>
    <dgm:pt modelId="{249E2966-5EBE-D648-BE66-DB0B9DE949E5}" type="pres">
      <dgm:prSet presAssocID="{A2ADB8C6-1E68-AD49-A989-490652F5C2A5}" presName="rootComposite1" presStyleCnt="0"/>
      <dgm:spPr/>
    </dgm:pt>
    <dgm:pt modelId="{FD838696-CD5E-9D40-B77F-24CB23E21F82}" type="pres">
      <dgm:prSet presAssocID="{A2ADB8C6-1E68-AD49-A989-490652F5C2A5}" presName="rootText1" presStyleLbl="node0" presStyleIdx="0" presStyleCnt="1">
        <dgm:presLayoutVars>
          <dgm:chPref val="3"/>
        </dgm:presLayoutVars>
      </dgm:prSet>
      <dgm:spPr/>
    </dgm:pt>
    <dgm:pt modelId="{756E7D61-318F-9748-B609-3E3D895A04C7}" type="pres">
      <dgm:prSet presAssocID="{A2ADB8C6-1E68-AD49-A989-490652F5C2A5}" presName="rootConnector1" presStyleLbl="node1" presStyleIdx="0" presStyleCnt="0"/>
      <dgm:spPr/>
    </dgm:pt>
    <dgm:pt modelId="{E110868D-307E-E544-8AC0-5C87205DB2FB}" type="pres">
      <dgm:prSet presAssocID="{A2ADB8C6-1E68-AD49-A989-490652F5C2A5}" presName="hierChild2" presStyleCnt="0"/>
      <dgm:spPr/>
    </dgm:pt>
    <dgm:pt modelId="{E401E879-9F34-A544-951E-3F41D2B1F683}" type="pres">
      <dgm:prSet presAssocID="{A9F00B37-C41F-684E-8B49-09FC6FF112ED}" presName="Name37" presStyleLbl="parChTrans1D2" presStyleIdx="0" presStyleCnt="7"/>
      <dgm:spPr/>
    </dgm:pt>
    <dgm:pt modelId="{867E7C4A-D6FA-3240-9A48-BC6C6AB0DBE1}" type="pres">
      <dgm:prSet presAssocID="{0E334BC3-9988-F043-8571-9824ED04801D}" presName="hierRoot2" presStyleCnt="0">
        <dgm:presLayoutVars>
          <dgm:hierBranch val="init"/>
        </dgm:presLayoutVars>
      </dgm:prSet>
      <dgm:spPr/>
    </dgm:pt>
    <dgm:pt modelId="{66E61224-2775-8A47-86B5-A62F21EA9527}" type="pres">
      <dgm:prSet presAssocID="{0E334BC3-9988-F043-8571-9824ED04801D}" presName="rootComposite" presStyleCnt="0"/>
      <dgm:spPr/>
    </dgm:pt>
    <dgm:pt modelId="{853C6D7A-3775-A44B-A017-DAF99866B6FF}" type="pres">
      <dgm:prSet presAssocID="{0E334BC3-9988-F043-8571-9824ED04801D}" presName="rootText" presStyleLbl="node2" presStyleIdx="0" presStyleCnt="5" custScaleX="65236">
        <dgm:presLayoutVars>
          <dgm:chPref val="3"/>
        </dgm:presLayoutVars>
      </dgm:prSet>
      <dgm:spPr/>
    </dgm:pt>
    <dgm:pt modelId="{0D80D0B2-C1D6-794F-B7B0-4D55D5F18CB4}" type="pres">
      <dgm:prSet presAssocID="{0E334BC3-9988-F043-8571-9824ED04801D}" presName="rootConnector" presStyleLbl="node2" presStyleIdx="0" presStyleCnt="5"/>
      <dgm:spPr/>
    </dgm:pt>
    <dgm:pt modelId="{ECD4258D-16C7-5F49-8FB9-9762C47A4D97}" type="pres">
      <dgm:prSet presAssocID="{0E334BC3-9988-F043-8571-9824ED04801D}" presName="hierChild4" presStyleCnt="0"/>
      <dgm:spPr/>
    </dgm:pt>
    <dgm:pt modelId="{AE9FC68E-A792-EF4F-AAD5-9695E190AA49}" type="pres">
      <dgm:prSet presAssocID="{0E334BC3-9988-F043-8571-9824ED04801D}" presName="hierChild5" presStyleCnt="0"/>
      <dgm:spPr/>
    </dgm:pt>
    <dgm:pt modelId="{93563E73-7BD8-9B4A-A423-4FE96D1E7121}" type="pres">
      <dgm:prSet presAssocID="{77F9491A-48EF-304F-9C5D-BC6E926E9616}" presName="Name37" presStyleLbl="parChTrans1D2" presStyleIdx="1" presStyleCnt="7"/>
      <dgm:spPr/>
    </dgm:pt>
    <dgm:pt modelId="{C4AFAC95-5B0A-D949-A153-1DB4C8B36C46}" type="pres">
      <dgm:prSet presAssocID="{CEB4A145-D8BC-5941-BA32-3E121867D1A7}" presName="hierRoot2" presStyleCnt="0">
        <dgm:presLayoutVars>
          <dgm:hierBranch val="init"/>
        </dgm:presLayoutVars>
      </dgm:prSet>
      <dgm:spPr/>
    </dgm:pt>
    <dgm:pt modelId="{9D4EA0D9-F4ED-5247-8F6B-176DCC4205E8}" type="pres">
      <dgm:prSet presAssocID="{CEB4A145-D8BC-5941-BA32-3E121867D1A7}" presName="rootComposite" presStyleCnt="0"/>
      <dgm:spPr/>
    </dgm:pt>
    <dgm:pt modelId="{37A3F06E-6798-544E-ABAB-F1DAA55954BF}" type="pres">
      <dgm:prSet presAssocID="{CEB4A145-D8BC-5941-BA32-3E121867D1A7}" presName="rootText" presStyleLbl="node2" presStyleIdx="1" presStyleCnt="5" custScaleX="57499">
        <dgm:presLayoutVars>
          <dgm:chPref val="3"/>
        </dgm:presLayoutVars>
      </dgm:prSet>
      <dgm:spPr/>
    </dgm:pt>
    <dgm:pt modelId="{EA98A60D-9868-7747-A095-3B6721FDF90E}" type="pres">
      <dgm:prSet presAssocID="{CEB4A145-D8BC-5941-BA32-3E121867D1A7}" presName="rootConnector" presStyleLbl="node2" presStyleIdx="1" presStyleCnt="5"/>
      <dgm:spPr/>
    </dgm:pt>
    <dgm:pt modelId="{1DC02FC8-C0A8-D04B-A10D-BA5FA9CC658A}" type="pres">
      <dgm:prSet presAssocID="{CEB4A145-D8BC-5941-BA32-3E121867D1A7}" presName="hierChild4" presStyleCnt="0"/>
      <dgm:spPr/>
    </dgm:pt>
    <dgm:pt modelId="{C9C3C6B1-D7F5-C546-9455-F26D02953582}" type="pres">
      <dgm:prSet presAssocID="{CEB4A145-D8BC-5941-BA32-3E121867D1A7}" presName="hierChild5" presStyleCnt="0"/>
      <dgm:spPr/>
    </dgm:pt>
    <dgm:pt modelId="{C5C880D9-D944-0041-8097-61CF818EA5D1}" type="pres">
      <dgm:prSet presAssocID="{02BE5BA6-6A02-1A4F-9630-0AEECEB5DA79}" presName="Name37" presStyleLbl="parChTrans1D2" presStyleIdx="2" presStyleCnt="7"/>
      <dgm:spPr/>
    </dgm:pt>
    <dgm:pt modelId="{B00465B5-DC3C-9145-B169-BAF8B22FC7FC}" type="pres">
      <dgm:prSet presAssocID="{0426C036-3DB4-194E-B428-DE2F67E05FF2}" presName="hierRoot2" presStyleCnt="0">
        <dgm:presLayoutVars>
          <dgm:hierBranch val="init"/>
        </dgm:presLayoutVars>
      </dgm:prSet>
      <dgm:spPr/>
    </dgm:pt>
    <dgm:pt modelId="{A7AA673B-82E9-0A48-AC6B-5B832D7CED30}" type="pres">
      <dgm:prSet presAssocID="{0426C036-3DB4-194E-B428-DE2F67E05FF2}" presName="rootComposite" presStyleCnt="0"/>
      <dgm:spPr/>
    </dgm:pt>
    <dgm:pt modelId="{34FC3266-CADA-C445-A918-826DA7BB0280}" type="pres">
      <dgm:prSet presAssocID="{0426C036-3DB4-194E-B428-DE2F67E05FF2}" presName="rootText" presStyleLbl="node2" presStyleIdx="2" presStyleCnt="5" custScaleX="57499">
        <dgm:presLayoutVars>
          <dgm:chPref val="3"/>
        </dgm:presLayoutVars>
      </dgm:prSet>
      <dgm:spPr/>
    </dgm:pt>
    <dgm:pt modelId="{DA56BC78-7D0F-B047-AE2D-17401F77D02B}" type="pres">
      <dgm:prSet presAssocID="{0426C036-3DB4-194E-B428-DE2F67E05FF2}" presName="rootConnector" presStyleLbl="node2" presStyleIdx="2" presStyleCnt="5"/>
      <dgm:spPr/>
    </dgm:pt>
    <dgm:pt modelId="{2CD572FF-C39E-BB47-AA6B-43E5C06F76D6}" type="pres">
      <dgm:prSet presAssocID="{0426C036-3DB4-194E-B428-DE2F67E05FF2}" presName="hierChild4" presStyleCnt="0"/>
      <dgm:spPr/>
    </dgm:pt>
    <dgm:pt modelId="{5AD4B2A7-68ED-0547-A29C-F55255F416C9}" type="pres">
      <dgm:prSet presAssocID="{0426C036-3DB4-194E-B428-DE2F67E05FF2}" presName="hierChild5" presStyleCnt="0"/>
      <dgm:spPr/>
    </dgm:pt>
    <dgm:pt modelId="{68C65BFD-D4C3-F744-8D38-D820462DE0AA}" type="pres">
      <dgm:prSet presAssocID="{8DC1B161-B0DA-934B-B3F4-07BC1C80148D}" presName="Name37" presStyleLbl="parChTrans1D2" presStyleIdx="3" presStyleCnt="7"/>
      <dgm:spPr/>
    </dgm:pt>
    <dgm:pt modelId="{96038AD5-ACD8-F440-9CE6-F7CFA7372179}" type="pres">
      <dgm:prSet presAssocID="{7621EF75-1F48-C04D-9A89-63BAC937B3B3}" presName="hierRoot2" presStyleCnt="0">
        <dgm:presLayoutVars>
          <dgm:hierBranch val="init"/>
        </dgm:presLayoutVars>
      </dgm:prSet>
      <dgm:spPr/>
    </dgm:pt>
    <dgm:pt modelId="{3AA50090-D2D6-204D-955C-36655BFD28A3}" type="pres">
      <dgm:prSet presAssocID="{7621EF75-1F48-C04D-9A89-63BAC937B3B3}" presName="rootComposite" presStyleCnt="0"/>
      <dgm:spPr/>
    </dgm:pt>
    <dgm:pt modelId="{15FDD6FC-536D-D140-AC4B-3016ECFDD228}" type="pres">
      <dgm:prSet presAssocID="{7621EF75-1F48-C04D-9A89-63BAC937B3B3}" presName="rootText" presStyleLbl="node2" presStyleIdx="3" presStyleCnt="5" custScaleX="72417">
        <dgm:presLayoutVars>
          <dgm:chPref val="3"/>
        </dgm:presLayoutVars>
      </dgm:prSet>
      <dgm:spPr/>
    </dgm:pt>
    <dgm:pt modelId="{B81BC9E3-7549-EE4D-BB30-BEBAB995786E}" type="pres">
      <dgm:prSet presAssocID="{7621EF75-1F48-C04D-9A89-63BAC937B3B3}" presName="rootConnector" presStyleLbl="node2" presStyleIdx="3" presStyleCnt="5"/>
      <dgm:spPr/>
    </dgm:pt>
    <dgm:pt modelId="{ED8EB256-869A-1149-B6A2-39B079BCBCF8}" type="pres">
      <dgm:prSet presAssocID="{7621EF75-1F48-C04D-9A89-63BAC937B3B3}" presName="hierChild4" presStyleCnt="0"/>
      <dgm:spPr/>
    </dgm:pt>
    <dgm:pt modelId="{429A064D-99DE-E045-90BB-580D49D3E1BA}" type="pres">
      <dgm:prSet presAssocID="{7621EF75-1F48-C04D-9A89-63BAC937B3B3}" presName="hierChild5" presStyleCnt="0"/>
      <dgm:spPr/>
    </dgm:pt>
    <dgm:pt modelId="{E8BF9860-FF1A-6246-9375-E3812C93940D}" type="pres">
      <dgm:prSet presAssocID="{A8BE1EE3-E6A5-D647-9F1B-C251F77BFF19}" presName="Name37" presStyleLbl="parChTrans1D2" presStyleIdx="4" presStyleCnt="7"/>
      <dgm:spPr/>
    </dgm:pt>
    <dgm:pt modelId="{CE302304-52D6-1C45-91D6-CB0287CD3319}" type="pres">
      <dgm:prSet presAssocID="{B451D7AE-450C-A546-B9A3-D2FB62938048}" presName="hierRoot2" presStyleCnt="0">
        <dgm:presLayoutVars>
          <dgm:hierBranch val="init"/>
        </dgm:presLayoutVars>
      </dgm:prSet>
      <dgm:spPr/>
    </dgm:pt>
    <dgm:pt modelId="{65455603-E6DA-A147-B878-27C24B0210F7}" type="pres">
      <dgm:prSet presAssocID="{B451D7AE-450C-A546-B9A3-D2FB62938048}" presName="rootComposite" presStyleCnt="0"/>
      <dgm:spPr/>
    </dgm:pt>
    <dgm:pt modelId="{478FC003-7EE1-744F-A2DF-24A6CC02E597}" type="pres">
      <dgm:prSet presAssocID="{B451D7AE-450C-A546-B9A3-D2FB62938048}" presName="rootText" presStyleLbl="node2" presStyleIdx="4" presStyleCnt="5" custScaleX="62818">
        <dgm:presLayoutVars>
          <dgm:chPref val="3"/>
        </dgm:presLayoutVars>
      </dgm:prSet>
      <dgm:spPr/>
    </dgm:pt>
    <dgm:pt modelId="{CE1BE514-5486-4A4E-A076-EB4E1C818C31}" type="pres">
      <dgm:prSet presAssocID="{B451D7AE-450C-A546-B9A3-D2FB62938048}" presName="rootConnector" presStyleLbl="node2" presStyleIdx="4" presStyleCnt="5"/>
      <dgm:spPr/>
    </dgm:pt>
    <dgm:pt modelId="{1F27E12B-8F1A-1347-BB68-0C6190DCFB13}" type="pres">
      <dgm:prSet presAssocID="{B451D7AE-450C-A546-B9A3-D2FB62938048}" presName="hierChild4" presStyleCnt="0"/>
      <dgm:spPr/>
    </dgm:pt>
    <dgm:pt modelId="{89FC8755-20D2-D144-BB74-2075738B7A18}" type="pres">
      <dgm:prSet presAssocID="{B451D7AE-450C-A546-B9A3-D2FB62938048}" presName="hierChild5" presStyleCnt="0"/>
      <dgm:spPr/>
    </dgm:pt>
    <dgm:pt modelId="{4356099D-DD07-B545-A5C2-CD53F37503A0}" type="pres">
      <dgm:prSet presAssocID="{A2ADB8C6-1E68-AD49-A989-490652F5C2A5}" presName="hierChild3" presStyleCnt="0"/>
      <dgm:spPr/>
    </dgm:pt>
    <dgm:pt modelId="{3EE75E60-3F58-7E47-B5D1-045E114A7C2E}" type="pres">
      <dgm:prSet presAssocID="{674F19FE-CFDE-EF41-B2A2-C7A5CD0238FB}" presName="Name111" presStyleLbl="parChTrans1D2" presStyleIdx="5" presStyleCnt="7"/>
      <dgm:spPr/>
    </dgm:pt>
    <dgm:pt modelId="{6D34C870-8F00-7F4F-8933-9152C51F6F09}" type="pres">
      <dgm:prSet presAssocID="{A2FBB273-B599-6C41-A155-51B314212C9F}" presName="hierRoot3" presStyleCnt="0">
        <dgm:presLayoutVars>
          <dgm:hierBranch val="init"/>
        </dgm:presLayoutVars>
      </dgm:prSet>
      <dgm:spPr/>
    </dgm:pt>
    <dgm:pt modelId="{CEA51B51-0C2E-F044-8A01-EA87444023A8}" type="pres">
      <dgm:prSet presAssocID="{A2FBB273-B599-6C41-A155-51B314212C9F}" presName="rootComposite3" presStyleCnt="0"/>
      <dgm:spPr/>
    </dgm:pt>
    <dgm:pt modelId="{612044C8-BA12-774E-9382-6B62E8646406}" type="pres">
      <dgm:prSet presAssocID="{A2FBB273-B599-6C41-A155-51B314212C9F}" presName="rootText3" presStyleLbl="asst1" presStyleIdx="0" presStyleCnt="2">
        <dgm:presLayoutVars>
          <dgm:chPref val="3"/>
        </dgm:presLayoutVars>
      </dgm:prSet>
      <dgm:spPr/>
    </dgm:pt>
    <dgm:pt modelId="{9A142E29-2ACF-9D4F-BE26-02696641D93C}" type="pres">
      <dgm:prSet presAssocID="{A2FBB273-B599-6C41-A155-51B314212C9F}" presName="rootConnector3" presStyleLbl="asst1" presStyleIdx="0" presStyleCnt="2"/>
      <dgm:spPr/>
    </dgm:pt>
    <dgm:pt modelId="{DD1B2866-CA7C-5E4E-AE9B-08BF6892BBEC}" type="pres">
      <dgm:prSet presAssocID="{A2FBB273-B599-6C41-A155-51B314212C9F}" presName="hierChild6" presStyleCnt="0"/>
      <dgm:spPr/>
    </dgm:pt>
    <dgm:pt modelId="{C883C5AE-BCFB-3748-9AC6-2838D7A2728F}" type="pres">
      <dgm:prSet presAssocID="{A2FBB273-B599-6C41-A155-51B314212C9F}" presName="hierChild7" presStyleCnt="0"/>
      <dgm:spPr/>
    </dgm:pt>
    <dgm:pt modelId="{F499344C-5B47-2F44-B5B0-D88804372620}" type="pres">
      <dgm:prSet presAssocID="{15A9EAEA-5E51-EC4D-9FC8-8F806C702656}" presName="Name111" presStyleLbl="parChTrans1D2" presStyleIdx="6" presStyleCnt="7"/>
      <dgm:spPr/>
    </dgm:pt>
    <dgm:pt modelId="{C80C744E-CE63-4344-91B9-5542BB23BCA2}" type="pres">
      <dgm:prSet presAssocID="{42F44E97-9CC1-674E-A485-CA778248B486}" presName="hierRoot3" presStyleCnt="0">
        <dgm:presLayoutVars>
          <dgm:hierBranch val="init"/>
        </dgm:presLayoutVars>
      </dgm:prSet>
      <dgm:spPr/>
    </dgm:pt>
    <dgm:pt modelId="{E5998F68-ED2F-EC48-B9E2-8393BCAF2354}" type="pres">
      <dgm:prSet presAssocID="{42F44E97-9CC1-674E-A485-CA778248B486}" presName="rootComposite3" presStyleCnt="0"/>
      <dgm:spPr/>
    </dgm:pt>
    <dgm:pt modelId="{8CFA564D-A2DE-F048-AAE4-E534B45D8691}" type="pres">
      <dgm:prSet presAssocID="{42F44E97-9CC1-674E-A485-CA778248B486}" presName="rootText3" presStyleLbl="asst1" presStyleIdx="1" presStyleCnt="2">
        <dgm:presLayoutVars>
          <dgm:chPref val="3"/>
        </dgm:presLayoutVars>
      </dgm:prSet>
      <dgm:spPr/>
    </dgm:pt>
    <dgm:pt modelId="{BEB0EA5C-86C9-1346-BD06-800B49D8E460}" type="pres">
      <dgm:prSet presAssocID="{42F44E97-9CC1-674E-A485-CA778248B486}" presName="rootConnector3" presStyleLbl="asst1" presStyleIdx="1" presStyleCnt="2"/>
      <dgm:spPr/>
    </dgm:pt>
    <dgm:pt modelId="{7A69CBE6-251F-D341-9ECF-7B8CD6099753}" type="pres">
      <dgm:prSet presAssocID="{42F44E97-9CC1-674E-A485-CA778248B486}" presName="hierChild6" presStyleCnt="0"/>
      <dgm:spPr/>
    </dgm:pt>
    <dgm:pt modelId="{EE49B642-ABB1-BD49-B61F-5B451D14124A}" type="pres">
      <dgm:prSet presAssocID="{42F44E97-9CC1-674E-A485-CA778248B486}" presName="hierChild7" presStyleCnt="0"/>
      <dgm:spPr/>
    </dgm:pt>
  </dgm:ptLst>
  <dgm:cxnLst>
    <dgm:cxn modelId="{689F6B11-07BC-D74B-8713-3B0FE01AF514}" srcId="{0247581F-F89C-0547-AA51-E2F8C0C6BCBA}" destId="{A2ADB8C6-1E68-AD49-A989-490652F5C2A5}" srcOrd="0" destOrd="0" parTransId="{C96ACE55-C7D5-B64E-BB91-F38F915A2864}" sibTransId="{FF1E1F0E-27D4-1949-8B79-CC6530091F9B}"/>
    <dgm:cxn modelId="{11C4C016-738C-3D4A-A084-47896297BC50}" type="presOf" srcId="{15A9EAEA-5E51-EC4D-9FC8-8F806C702656}" destId="{F499344C-5B47-2F44-B5B0-D88804372620}" srcOrd="0" destOrd="0" presId="urn:microsoft.com/office/officeart/2005/8/layout/orgChart1"/>
    <dgm:cxn modelId="{157FFC1A-55AB-1E40-AAEC-846AD81A75D5}" type="presOf" srcId="{7621EF75-1F48-C04D-9A89-63BAC937B3B3}" destId="{B81BC9E3-7549-EE4D-BB30-BEBAB995786E}" srcOrd="1" destOrd="0" presId="urn:microsoft.com/office/officeart/2005/8/layout/orgChart1"/>
    <dgm:cxn modelId="{42EC0B23-A8C1-DA43-BC5A-3347A0E4E1BD}" type="presOf" srcId="{0E334BC3-9988-F043-8571-9824ED04801D}" destId="{0D80D0B2-C1D6-794F-B7B0-4D55D5F18CB4}" srcOrd="1" destOrd="0" presId="urn:microsoft.com/office/officeart/2005/8/layout/orgChart1"/>
    <dgm:cxn modelId="{9DEAB12D-DD88-AE43-9C78-74A18283F0EA}" type="presOf" srcId="{0426C036-3DB4-194E-B428-DE2F67E05FF2}" destId="{34FC3266-CADA-C445-A918-826DA7BB0280}" srcOrd="0" destOrd="0" presId="urn:microsoft.com/office/officeart/2005/8/layout/orgChart1"/>
    <dgm:cxn modelId="{158F0F2E-E1B8-E042-8AAD-01DCF42FEA4B}" srcId="{A2ADB8C6-1E68-AD49-A989-490652F5C2A5}" destId="{A2FBB273-B599-6C41-A155-51B314212C9F}" srcOrd="0" destOrd="0" parTransId="{674F19FE-CFDE-EF41-B2A2-C7A5CD0238FB}" sibTransId="{CFCB31CA-2BAA-9F42-8D7E-8E99C79D1E00}"/>
    <dgm:cxn modelId="{B28B623A-C298-D24A-9686-E1C0788FF0DC}" type="presOf" srcId="{0E334BC3-9988-F043-8571-9824ED04801D}" destId="{853C6D7A-3775-A44B-A017-DAF99866B6FF}" srcOrd="0" destOrd="0" presId="urn:microsoft.com/office/officeart/2005/8/layout/orgChart1"/>
    <dgm:cxn modelId="{BC8E3F3B-9F01-C34E-B626-632BA5B771A7}" type="presOf" srcId="{A2ADB8C6-1E68-AD49-A989-490652F5C2A5}" destId="{FD838696-CD5E-9D40-B77F-24CB23E21F82}" srcOrd="0" destOrd="0" presId="urn:microsoft.com/office/officeart/2005/8/layout/orgChart1"/>
    <dgm:cxn modelId="{AF4D455B-E3E4-4544-AA28-38217907809F}" type="presOf" srcId="{CEB4A145-D8BC-5941-BA32-3E121867D1A7}" destId="{EA98A60D-9868-7747-A095-3B6721FDF90E}" srcOrd="1" destOrd="0" presId="urn:microsoft.com/office/officeart/2005/8/layout/orgChart1"/>
    <dgm:cxn modelId="{53091E63-1E3A-184B-94C5-495FB65A0D9C}" type="presOf" srcId="{A2FBB273-B599-6C41-A155-51B314212C9F}" destId="{612044C8-BA12-774E-9382-6B62E8646406}" srcOrd="0" destOrd="0" presId="urn:microsoft.com/office/officeart/2005/8/layout/orgChart1"/>
    <dgm:cxn modelId="{1DB25A43-E9A8-C64A-9EBF-664ECE674EBC}" srcId="{A2ADB8C6-1E68-AD49-A989-490652F5C2A5}" destId="{B451D7AE-450C-A546-B9A3-D2FB62938048}" srcOrd="6" destOrd="0" parTransId="{A8BE1EE3-E6A5-D647-9F1B-C251F77BFF19}" sibTransId="{CFB47B15-2F20-D747-86AC-01FBCE00952E}"/>
    <dgm:cxn modelId="{AFBF6366-022F-A64A-AA1C-003330DDA5B1}" srcId="{A2ADB8C6-1E68-AD49-A989-490652F5C2A5}" destId="{0426C036-3DB4-194E-B428-DE2F67E05FF2}" srcOrd="4" destOrd="0" parTransId="{02BE5BA6-6A02-1A4F-9630-0AEECEB5DA79}" sibTransId="{71CD2537-7763-B54F-A13B-2719F5BE46E0}"/>
    <dgm:cxn modelId="{E7B2A947-DAE1-CF4E-AE86-25BE6A006CF4}" srcId="{A2ADB8C6-1E68-AD49-A989-490652F5C2A5}" destId="{0E334BC3-9988-F043-8571-9824ED04801D}" srcOrd="2" destOrd="0" parTransId="{A9F00B37-C41F-684E-8B49-09FC6FF112ED}" sibTransId="{772753A5-7AE8-AF45-A48F-838FF352FBAE}"/>
    <dgm:cxn modelId="{FB474C71-F100-2F4E-938F-C9D8788F3451}" type="presOf" srcId="{A9F00B37-C41F-684E-8B49-09FC6FF112ED}" destId="{E401E879-9F34-A544-951E-3F41D2B1F683}" srcOrd="0" destOrd="0" presId="urn:microsoft.com/office/officeart/2005/8/layout/orgChart1"/>
    <dgm:cxn modelId="{EA7E6D71-4260-4240-804A-719621DDCAA4}" type="presOf" srcId="{674F19FE-CFDE-EF41-B2A2-C7A5CD0238FB}" destId="{3EE75E60-3F58-7E47-B5D1-045E114A7C2E}" srcOrd="0" destOrd="0" presId="urn:microsoft.com/office/officeart/2005/8/layout/orgChart1"/>
    <dgm:cxn modelId="{005C0572-76C9-8647-9AD9-951AFA837E29}" srcId="{A2ADB8C6-1E68-AD49-A989-490652F5C2A5}" destId="{42F44E97-9CC1-674E-A485-CA778248B486}" srcOrd="1" destOrd="0" parTransId="{15A9EAEA-5E51-EC4D-9FC8-8F806C702656}" sibTransId="{03BFFB1F-F525-5546-9694-D465DE4692EC}"/>
    <dgm:cxn modelId="{ED352272-5749-AC49-9F98-540A5243BF3E}" type="presOf" srcId="{B451D7AE-450C-A546-B9A3-D2FB62938048}" destId="{CE1BE514-5486-4A4E-A076-EB4E1C818C31}" srcOrd="1" destOrd="0" presId="urn:microsoft.com/office/officeart/2005/8/layout/orgChart1"/>
    <dgm:cxn modelId="{F33D777F-8EDA-2947-AE35-DD876E456A20}" type="presOf" srcId="{02BE5BA6-6A02-1A4F-9630-0AEECEB5DA79}" destId="{C5C880D9-D944-0041-8097-61CF818EA5D1}" srcOrd="0" destOrd="0" presId="urn:microsoft.com/office/officeart/2005/8/layout/orgChart1"/>
    <dgm:cxn modelId="{83CFE184-6282-6C4E-836B-C5390154CDEB}" type="presOf" srcId="{42F44E97-9CC1-674E-A485-CA778248B486}" destId="{BEB0EA5C-86C9-1346-BD06-800B49D8E460}" srcOrd="1" destOrd="0" presId="urn:microsoft.com/office/officeart/2005/8/layout/orgChart1"/>
    <dgm:cxn modelId="{B37E74A4-7989-CA4D-9618-BB3FADA5798B}" type="presOf" srcId="{B451D7AE-450C-A546-B9A3-D2FB62938048}" destId="{478FC003-7EE1-744F-A2DF-24A6CC02E597}" srcOrd="0" destOrd="0" presId="urn:microsoft.com/office/officeart/2005/8/layout/orgChart1"/>
    <dgm:cxn modelId="{0C5270A8-562D-7D46-B38C-28E2D2ED12F0}" type="presOf" srcId="{A2ADB8C6-1E68-AD49-A989-490652F5C2A5}" destId="{756E7D61-318F-9748-B609-3E3D895A04C7}" srcOrd="1" destOrd="0" presId="urn:microsoft.com/office/officeart/2005/8/layout/orgChart1"/>
    <dgm:cxn modelId="{096EF4AA-C18C-2B40-ABBB-62365DD1EDD3}" srcId="{A2ADB8C6-1E68-AD49-A989-490652F5C2A5}" destId="{CEB4A145-D8BC-5941-BA32-3E121867D1A7}" srcOrd="3" destOrd="0" parTransId="{77F9491A-48EF-304F-9C5D-BC6E926E9616}" sibTransId="{75C584C0-4F5C-4044-B784-EF1AD8290A66}"/>
    <dgm:cxn modelId="{5C4E3EB0-B843-664D-84EE-33B63DBBAC34}" type="presOf" srcId="{A8BE1EE3-E6A5-D647-9F1B-C251F77BFF19}" destId="{E8BF9860-FF1A-6246-9375-E3812C93940D}" srcOrd="0" destOrd="0" presId="urn:microsoft.com/office/officeart/2005/8/layout/orgChart1"/>
    <dgm:cxn modelId="{94A280B5-7DEF-FF46-9A13-B17B9F9E380D}" type="presOf" srcId="{0426C036-3DB4-194E-B428-DE2F67E05FF2}" destId="{DA56BC78-7D0F-B047-AE2D-17401F77D02B}" srcOrd="1" destOrd="0" presId="urn:microsoft.com/office/officeart/2005/8/layout/orgChart1"/>
    <dgm:cxn modelId="{D95E6AC7-2321-BF4A-A789-842129E0026A}" type="presOf" srcId="{CEB4A145-D8BC-5941-BA32-3E121867D1A7}" destId="{37A3F06E-6798-544E-ABAB-F1DAA55954BF}" srcOrd="0" destOrd="0" presId="urn:microsoft.com/office/officeart/2005/8/layout/orgChart1"/>
    <dgm:cxn modelId="{AE8E42C9-A9F1-5442-AFAD-C56E1EF3E858}" type="presOf" srcId="{8DC1B161-B0DA-934B-B3F4-07BC1C80148D}" destId="{68C65BFD-D4C3-F744-8D38-D820462DE0AA}" srcOrd="0" destOrd="0" presId="urn:microsoft.com/office/officeart/2005/8/layout/orgChart1"/>
    <dgm:cxn modelId="{A4DB35CC-2D92-D448-8EE3-EEF53A790510}" srcId="{A2ADB8C6-1E68-AD49-A989-490652F5C2A5}" destId="{7621EF75-1F48-C04D-9A89-63BAC937B3B3}" srcOrd="5" destOrd="0" parTransId="{8DC1B161-B0DA-934B-B3F4-07BC1C80148D}" sibTransId="{CB751DA6-D6C8-604D-962D-0637E52B5196}"/>
    <dgm:cxn modelId="{987057D3-2E05-FF44-A4B3-F55D6E0F78E7}" type="presOf" srcId="{77F9491A-48EF-304F-9C5D-BC6E926E9616}" destId="{93563E73-7BD8-9B4A-A423-4FE96D1E7121}" srcOrd="0" destOrd="0" presId="urn:microsoft.com/office/officeart/2005/8/layout/orgChart1"/>
    <dgm:cxn modelId="{F14443D4-EDA5-5C43-A117-C63185B6298F}" type="presOf" srcId="{42F44E97-9CC1-674E-A485-CA778248B486}" destId="{8CFA564D-A2DE-F048-AAE4-E534B45D8691}" srcOrd="0" destOrd="0" presId="urn:microsoft.com/office/officeart/2005/8/layout/orgChart1"/>
    <dgm:cxn modelId="{3F325ED5-F1B1-E442-A79C-70AE7C55EDE6}" type="presOf" srcId="{0247581F-F89C-0547-AA51-E2F8C0C6BCBA}" destId="{13209332-B09D-6840-9723-F58850441BC8}" srcOrd="0" destOrd="0" presId="urn:microsoft.com/office/officeart/2005/8/layout/orgChart1"/>
    <dgm:cxn modelId="{72AFF5EF-8BED-ED4B-A7AF-BF1CC96153A1}" type="presOf" srcId="{A2FBB273-B599-6C41-A155-51B314212C9F}" destId="{9A142E29-2ACF-9D4F-BE26-02696641D93C}" srcOrd="1" destOrd="0" presId="urn:microsoft.com/office/officeart/2005/8/layout/orgChart1"/>
    <dgm:cxn modelId="{EC09A3F0-C4E3-AD49-8CB7-F8B1D5F548E9}" type="presOf" srcId="{7621EF75-1F48-C04D-9A89-63BAC937B3B3}" destId="{15FDD6FC-536D-D140-AC4B-3016ECFDD228}" srcOrd="0" destOrd="0" presId="urn:microsoft.com/office/officeart/2005/8/layout/orgChart1"/>
    <dgm:cxn modelId="{2B6D6B8A-0738-4D42-A751-603391EA8DA4}" type="presParOf" srcId="{13209332-B09D-6840-9723-F58850441BC8}" destId="{F9819B18-0DF1-1D40-9E75-ACFEDF71D23D}" srcOrd="0" destOrd="0" presId="urn:microsoft.com/office/officeart/2005/8/layout/orgChart1"/>
    <dgm:cxn modelId="{32ED33A0-C104-2E4C-8EC0-438FB12F9090}" type="presParOf" srcId="{F9819B18-0DF1-1D40-9E75-ACFEDF71D23D}" destId="{249E2966-5EBE-D648-BE66-DB0B9DE949E5}" srcOrd="0" destOrd="0" presId="urn:microsoft.com/office/officeart/2005/8/layout/orgChart1"/>
    <dgm:cxn modelId="{6C546F52-2B2B-6A49-819A-7FB9EC0F513D}" type="presParOf" srcId="{249E2966-5EBE-D648-BE66-DB0B9DE949E5}" destId="{FD838696-CD5E-9D40-B77F-24CB23E21F82}" srcOrd="0" destOrd="0" presId="urn:microsoft.com/office/officeart/2005/8/layout/orgChart1"/>
    <dgm:cxn modelId="{64F58877-D031-284E-B7EA-2EB94DD3DAB9}" type="presParOf" srcId="{249E2966-5EBE-D648-BE66-DB0B9DE949E5}" destId="{756E7D61-318F-9748-B609-3E3D895A04C7}" srcOrd="1" destOrd="0" presId="urn:microsoft.com/office/officeart/2005/8/layout/orgChart1"/>
    <dgm:cxn modelId="{84905007-6050-864B-ADFD-CE8DA857A750}" type="presParOf" srcId="{F9819B18-0DF1-1D40-9E75-ACFEDF71D23D}" destId="{E110868D-307E-E544-8AC0-5C87205DB2FB}" srcOrd="1" destOrd="0" presId="urn:microsoft.com/office/officeart/2005/8/layout/orgChart1"/>
    <dgm:cxn modelId="{FEBCED61-0D24-714B-A922-24BD53C4FAB2}" type="presParOf" srcId="{E110868D-307E-E544-8AC0-5C87205DB2FB}" destId="{E401E879-9F34-A544-951E-3F41D2B1F683}" srcOrd="0" destOrd="0" presId="urn:microsoft.com/office/officeart/2005/8/layout/orgChart1"/>
    <dgm:cxn modelId="{0E3E946C-94C7-2F46-A501-4680E99F7417}" type="presParOf" srcId="{E110868D-307E-E544-8AC0-5C87205DB2FB}" destId="{867E7C4A-D6FA-3240-9A48-BC6C6AB0DBE1}" srcOrd="1" destOrd="0" presId="urn:microsoft.com/office/officeart/2005/8/layout/orgChart1"/>
    <dgm:cxn modelId="{0E0CBD40-7F91-2440-93EE-1DE808DAD9DE}" type="presParOf" srcId="{867E7C4A-D6FA-3240-9A48-BC6C6AB0DBE1}" destId="{66E61224-2775-8A47-86B5-A62F21EA9527}" srcOrd="0" destOrd="0" presId="urn:microsoft.com/office/officeart/2005/8/layout/orgChart1"/>
    <dgm:cxn modelId="{6AA7430B-ADD5-3647-965B-73428DEF9B59}" type="presParOf" srcId="{66E61224-2775-8A47-86B5-A62F21EA9527}" destId="{853C6D7A-3775-A44B-A017-DAF99866B6FF}" srcOrd="0" destOrd="0" presId="urn:microsoft.com/office/officeart/2005/8/layout/orgChart1"/>
    <dgm:cxn modelId="{1B0C59DC-4F01-544E-B2F1-2A7FC94EB982}" type="presParOf" srcId="{66E61224-2775-8A47-86B5-A62F21EA9527}" destId="{0D80D0B2-C1D6-794F-B7B0-4D55D5F18CB4}" srcOrd="1" destOrd="0" presId="urn:microsoft.com/office/officeart/2005/8/layout/orgChart1"/>
    <dgm:cxn modelId="{1DE70E62-5650-FD46-BC7D-6C8CD09978BD}" type="presParOf" srcId="{867E7C4A-D6FA-3240-9A48-BC6C6AB0DBE1}" destId="{ECD4258D-16C7-5F49-8FB9-9762C47A4D97}" srcOrd="1" destOrd="0" presId="urn:microsoft.com/office/officeart/2005/8/layout/orgChart1"/>
    <dgm:cxn modelId="{81E06397-3649-764D-9E7B-0E8AF8E17244}" type="presParOf" srcId="{867E7C4A-D6FA-3240-9A48-BC6C6AB0DBE1}" destId="{AE9FC68E-A792-EF4F-AAD5-9695E190AA49}" srcOrd="2" destOrd="0" presId="urn:microsoft.com/office/officeart/2005/8/layout/orgChart1"/>
    <dgm:cxn modelId="{9C1D7051-AF6C-574F-BB0C-0591DB2E7142}" type="presParOf" srcId="{E110868D-307E-E544-8AC0-5C87205DB2FB}" destId="{93563E73-7BD8-9B4A-A423-4FE96D1E7121}" srcOrd="2" destOrd="0" presId="urn:microsoft.com/office/officeart/2005/8/layout/orgChart1"/>
    <dgm:cxn modelId="{D482FA0B-240B-914F-B29E-B33A9E2807C3}" type="presParOf" srcId="{E110868D-307E-E544-8AC0-5C87205DB2FB}" destId="{C4AFAC95-5B0A-D949-A153-1DB4C8B36C46}" srcOrd="3" destOrd="0" presId="urn:microsoft.com/office/officeart/2005/8/layout/orgChart1"/>
    <dgm:cxn modelId="{CFE72E21-0C87-7B42-BFE2-84D1E93A4267}" type="presParOf" srcId="{C4AFAC95-5B0A-D949-A153-1DB4C8B36C46}" destId="{9D4EA0D9-F4ED-5247-8F6B-176DCC4205E8}" srcOrd="0" destOrd="0" presId="urn:microsoft.com/office/officeart/2005/8/layout/orgChart1"/>
    <dgm:cxn modelId="{2EBA8800-7551-094F-970C-CAEB005B4FDB}" type="presParOf" srcId="{9D4EA0D9-F4ED-5247-8F6B-176DCC4205E8}" destId="{37A3F06E-6798-544E-ABAB-F1DAA55954BF}" srcOrd="0" destOrd="0" presId="urn:microsoft.com/office/officeart/2005/8/layout/orgChart1"/>
    <dgm:cxn modelId="{1157A802-A658-2F47-9136-278EE0CD6D6C}" type="presParOf" srcId="{9D4EA0D9-F4ED-5247-8F6B-176DCC4205E8}" destId="{EA98A60D-9868-7747-A095-3B6721FDF90E}" srcOrd="1" destOrd="0" presId="urn:microsoft.com/office/officeart/2005/8/layout/orgChart1"/>
    <dgm:cxn modelId="{9A4D343A-5235-CA4D-83E5-CECD10B21345}" type="presParOf" srcId="{C4AFAC95-5B0A-D949-A153-1DB4C8B36C46}" destId="{1DC02FC8-C0A8-D04B-A10D-BA5FA9CC658A}" srcOrd="1" destOrd="0" presId="urn:microsoft.com/office/officeart/2005/8/layout/orgChart1"/>
    <dgm:cxn modelId="{9BD8ABB7-20DF-7941-9C81-4953F5C478E8}" type="presParOf" srcId="{C4AFAC95-5B0A-D949-A153-1DB4C8B36C46}" destId="{C9C3C6B1-D7F5-C546-9455-F26D02953582}" srcOrd="2" destOrd="0" presId="urn:microsoft.com/office/officeart/2005/8/layout/orgChart1"/>
    <dgm:cxn modelId="{75AE0D87-6A10-2341-BDDD-45A84DCFA1DC}" type="presParOf" srcId="{E110868D-307E-E544-8AC0-5C87205DB2FB}" destId="{C5C880D9-D944-0041-8097-61CF818EA5D1}" srcOrd="4" destOrd="0" presId="urn:microsoft.com/office/officeart/2005/8/layout/orgChart1"/>
    <dgm:cxn modelId="{52DA3BCA-0164-2C41-A57F-7E0589D04576}" type="presParOf" srcId="{E110868D-307E-E544-8AC0-5C87205DB2FB}" destId="{B00465B5-DC3C-9145-B169-BAF8B22FC7FC}" srcOrd="5" destOrd="0" presId="urn:microsoft.com/office/officeart/2005/8/layout/orgChart1"/>
    <dgm:cxn modelId="{4233DDAC-C62A-1146-AC01-F2B9F48784EF}" type="presParOf" srcId="{B00465B5-DC3C-9145-B169-BAF8B22FC7FC}" destId="{A7AA673B-82E9-0A48-AC6B-5B832D7CED30}" srcOrd="0" destOrd="0" presId="urn:microsoft.com/office/officeart/2005/8/layout/orgChart1"/>
    <dgm:cxn modelId="{51ABAF73-24D1-A745-808E-729D66A1BC1D}" type="presParOf" srcId="{A7AA673B-82E9-0A48-AC6B-5B832D7CED30}" destId="{34FC3266-CADA-C445-A918-826DA7BB0280}" srcOrd="0" destOrd="0" presId="urn:microsoft.com/office/officeart/2005/8/layout/orgChart1"/>
    <dgm:cxn modelId="{DB547EFA-3252-2040-92F1-665CE2E18275}" type="presParOf" srcId="{A7AA673B-82E9-0A48-AC6B-5B832D7CED30}" destId="{DA56BC78-7D0F-B047-AE2D-17401F77D02B}" srcOrd="1" destOrd="0" presId="urn:microsoft.com/office/officeart/2005/8/layout/orgChart1"/>
    <dgm:cxn modelId="{10D99133-696B-A743-A1C6-B03ADE7DFBCA}" type="presParOf" srcId="{B00465B5-DC3C-9145-B169-BAF8B22FC7FC}" destId="{2CD572FF-C39E-BB47-AA6B-43E5C06F76D6}" srcOrd="1" destOrd="0" presId="urn:microsoft.com/office/officeart/2005/8/layout/orgChart1"/>
    <dgm:cxn modelId="{6B3857EC-5F60-F545-8993-8F376C33C740}" type="presParOf" srcId="{B00465B5-DC3C-9145-B169-BAF8B22FC7FC}" destId="{5AD4B2A7-68ED-0547-A29C-F55255F416C9}" srcOrd="2" destOrd="0" presId="urn:microsoft.com/office/officeart/2005/8/layout/orgChart1"/>
    <dgm:cxn modelId="{A6CD28E9-2251-ED40-9580-43B2DC528BE5}" type="presParOf" srcId="{E110868D-307E-E544-8AC0-5C87205DB2FB}" destId="{68C65BFD-D4C3-F744-8D38-D820462DE0AA}" srcOrd="6" destOrd="0" presId="urn:microsoft.com/office/officeart/2005/8/layout/orgChart1"/>
    <dgm:cxn modelId="{2BFB78EF-42A0-8143-93FA-6841CAF3D00D}" type="presParOf" srcId="{E110868D-307E-E544-8AC0-5C87205DB2FB}" destId="{96038AD5-ACD8-F440-9CE6-F7CFA7372179}" srcOrd="7" destOrd="0" presId="urn:microsoft.com/office/officeart/2005/8/layout/orgChart1"/>
    <dgm:cxn modelId="{AFCD0C46-3A8A-7D44-B8C0-F392280EC455}" type="presParOf" srcId="{96038AD5-ACD8-F440-9CE6-F7CFA7372179}" destId="{3AA50090-D2D6-204D-955C-36655BFD28A3}" srcOrd="0" destOrd="0" presId="urn:microsoft.com/office/officeart/2005/8/layout/orgChart1"/>
    <dgm:cxn modelId="{0F4036DF-4635-A142-82E9-22A41D713BF4}" type="presParOf" srcId="{3AA50090-D2D6-204D-955C-36655BFD28A3}" destId="{15FDD6FC-536D-D140-AC4B-3016ECFDD228}" srcOrd="0" destOrd="0" presId="urn:microsoft.com/office/officeart/2005/8/layout/orgChart1"/>
    <dgm:cxn modelId="{2AA1E0C3-8824-5E4B-A393-9C23EF751733}" type="presParOf" srcId="{3AA50090-D2D6-204D-955C-36655BFD28A3}" destId="{B81BC9E3-7549-EE4D-BB30-BEBAB995786E}" srcOrd="1" destOrd="0" presId="urn:microsoft.com/office/officeart/2005/8/layout/orgChart1"/>
    <dgm:cxn modelId="{45326412-9CA1-8446-B34D-6244575D3251}" type="presParOf" srcId="{96038AD5-ACD8-F440-9CE6-F7CFA7372179}" destId="{ED8EB256-869A-1149-B6A2-39B079BCBCF8}" srcOrd="1" destOrd="0" presId="urn:microsoft.com/office/officeart/2005/8/layout/orgChart1"/>
    <dgm:cxn modelId="{C181177D-7EFB-B942-8E32-8F95B1AD9ADC}" type="presParOf" srcId="{96038AD5-ACD8-F440-9CE6-F7CFA7372179}" destId="{429A064D-99DE-E045-90BB-580D49D3E1BA}" srcOrd="2" destOrd="0" presId="urn:microsoft.com/office/officeart/2005/8/layout/orgChart1"/>
    <dgm:cxn modelId="{9F878328-0B14-5F49-8E8B-B71DE82C8710}" type="presParOf" srcId="{E110868D-307E-E544-8AC0-5C87205DB2FB}" destId="{E8BF9860-FF1A-6246-9375-E3812C93940D}" srcOrd="8" destOrd="0" presId="urn:microsoft.com/office/officeart/2005/8/layout/orgChart1"/>
    <dgm:cxn modelId="{56835349-6F3B-7547-8468-32B737C1AD2F}" type="presParOf" srcId="{E110868D-307E-E544-8AC0-5C87205DB2FB}" destId="{CE302304-52D6-1C45-91D6-CB0287CD3319}" srcOrd="9" destOrd="0" presId="urn:microsoft.com/office/officeart/2005/8/layout/orgChart1"/>
    <dgm:cxn modelId="{B56DE32B-8D00-1747-AFF7-F5C390CB990A}" type="presParOf" srcId="{CE302304-52D6-1C45-91D6-CB0287CD3319}" destId="{65455603-E6DA-A147-B878-27C24B0210F7}" srcOrd="0" destOrd="0" presId="urn:microsoft.com/office/officeart/2005/8/layout/orgChart1"/>
    <dgm:cxn modelId="{688799CB-5A14-524B-854B-A8463187FCD9}" type="presParOf" srcId="{65455603-E6DA-A147-B878-27C24B0210F7}" destId="{478FC003-7EE1-744F-A2DF-24A6CC02E597}" srcOrd="0" destOrd="0" presId="urn:microsoft.com/office/officeart/2005/8/layout/orgChart1"/>
    <dgm:cxn modelId="{AC510EC1-05A1-D043-AC2F-9ABFF339A5EA}" type="presParOf" srcId="{65455603-E6DA-A147-B878-27C24B0210F7}" destId="{CE1BE514-5486-4A4E-A076-EB4E1C818C31}" srcOrd="1" destOrd="0" presId="urn:microsoft.com/office/officeart/2005/8/layout/orgChart1"/>
    <dgm:cxn modelId="{EF1FA762-B847-1841-BB0D-7A80D58D687C}" type="presParOf" srcId="{CE302304-52D6-1C45-91D6-CB0287CD3319}" destId="{1F27E12B-8F1A-1347-BB68-0C6190DCFB13}" srcOrd="1" destOrd="0" presId="urn:microsoft.com/office/officeart/2005/8/layout/orgChart1"/>
    <dgm:cxn modelId="{F51792D9-F966-8B4B-A186-B887E7EE660E}" type="presParOf" srcId="{CE302304-52D6-1C45-91D6-CB0287CD3319}" destId="{89FC8755-20D2-D144-BB74-2075738B7A18}" srcOrd="2" destOrd="0" presId="urn:microsoft.com/office/officeart/2005/8/layout/orgChart1"/>
    <dgm:cxn modelId="{245865A7-3B8A-9449-9263-971BD00D5A45}" type="presParOf" srcId="{F9819B18-0DF1-1D40-9E75-ACFEDF71D23D}" destId="{4356099D-DD07-B545-A5C2-CD53F37503A0}" srcOrd="2" destOrd="0" presId="urn:microsoft.com/office/officeart/2005/8/layout/orgChart1"/>
    <dgm:cxn modelId="{3C18257A-4F65-4648-B15F-8F95AB45AA5F}" type="presParOf" srcId="{4356099D-DD07-B545-A5C2-CD53F37503A0}" destId="{3EE75E60-3F58-7E47-B5D1-045E114A7C2E}" srcOrd="0" destOrd="0" presId="urn:microsoft.com/office/officeart/2005/8/layout/orgChart1"/>
    <dgm:cxn modelId="{2269938C-59B2-3D4D-A406-CE877BA55047}" type="presParOf" srcId="{4356099D-DD07-B545-A5C2-CD53F37503A0}" destId="{6D34C870-8F00-7F4F-8933-9152C51F6F09}" srcOrd="1" destOrd="0" presId="urn:microsoft.com/office/officeart/2005/8/layout/orgChart1"/>
    <dgm:cxn modelId="{C4CCA320-C126-964A-9ED8-3764633BEE79}" type="presParOf" srcId="{6D34C870-8F00-7F4F-8933-9152C51F6F09}" destId="{CEA51B51-0C2E-F044-8A01-EA87444023A8}" srcOrd="0" destOrd="0" presId="urn:microsoft.com/office/officeart/2005/8/layout/orgChart1"/>
    <dgm:cxn modelId="{9D1A76E4-75D0-784F-A0A8-F134D0BD459A}" type="presParOf" srcId="{CEA51B51-0C2E-F044-8A01-EA87444023A8}" destId="{612044C8-BA12-774E-9382-6B62E8646406}" srcOrd="0" destOrd="0" presId="urn:microsoft.com/office/officeart/2005/8/layout/orgChart1"/>
    <dgm:cxn modelId="{95BE02A9-9C72-2548-8ED6-F15DC52D8B15}" type="presParOf" srcId="{CEA51B51-0C2E-F044-8A01-EA87444023A8}" destId="{9A142E29-2ACF-9D4F-BE26-02696641D93C}" srcOrd="1" destOrd="0" presId="urn:microsoft.com/office/officeart/2005/8/layout/orgChart1"/>
    <dgm:cxn modelId="{7D9C9A65-8A00-E746-B2EF-58A0EB7CEEF4}" type="presParOf" srcId="{6D34C870-8F00-7F4F-8933-9152C51F6F09}" destId="{DD1B2866-CA7C-5E4E-AE9B-08BF6892BBEC}" srcOrd="1" destOrd="0" presId="urn:microsoft.com/office/officeart/2005/8/layout/orgChart1"/>
    <dgm:cxn modelId="{500F1338-0BBC-CA4D-8A42-17834006D487}" type="presParOf" srcId="{6D34C870-8F00-7F4F-8933-9152C51F6F09}" destId="{C883C5AE-BCFB-3748-9AC6-2838D7A2728F}" srcOrd="2" destOrd="0" presId="urn:microsoft.com/office/officeart/2005/8/layout/orgChart1"/>
    <dgm:cxn modelId="{C8D6BA9E-2FA8-AE41-87A4-2F15A26243C7}" type="presParOf" srcId="{4356099D-DD07-B545-A5C2-CD53F37503A0}" destId="{F499344C-5B47-2F44-B5B0-D88804372620}" srcOrd="2" destOrd="0" presId="urn:microsoft.com/office/officeart/2005/8/layout/orgChart1"/>
    <dgm:cxn modelId="{C9E88F65-92E0-714A-A2D0-7DFF4E234429}" type="presParOf" srcId="{4356099D-DD07-B545-A5C2-CD53F37503A0}" destId="{C80C744E-CE63-4344-91B9-5542BB23BCA2}" srcOrd="3" destOrd="0" presId="urn:microsoft.com/office/officeart/2005/8/layout/orgChart1"/>
    <dgm:cxn modelId="{1AF7467A-5D0E-9749-B63D-D0D21B79CEA9}" type="presParOf" srcId="{C80C744E-CE63-4344-91B9-5542BB23BCA2}" destId="{E5998F68-ED2F-EC48-B9E2-8393BCAF2354}" srcOrd="0" destOrd="0" presId="urn:microsoft.com/office/officeart/2005/8/layout/orgChart1"/>
    <dgm:cxn modelId="{F09F3337-79F1-0C4A-A544-5CC8BFE252CA}" type="presParOf" srcId="{E5998F68-ED2F-EC48-B9E2-8393BCAF2354}" destId="{8CFA564D-A2DE-F048-AAE4-E534B45D8691}" srcOrd="0" destOrd="0" presId="urn:microsoft.com/office/officeart/2005/8/layout/orgChart1"/>
    <dgm:cxn modelId="{877CD682-2034-7944-B2CB-661791F6E19F}" type="presParOf" srcId="{E5998F68-ED2F-EC48-B9E2-8393BCAF2354}" destId="{BEB0EA5C-86C9-1346-BD06-800B49D8E460}" srcOrd="1" destOrd="0" presId="urn:microsoft.com/office/officeart/2005/8/layout/orgChart1"/>
    <dgm:cxn modelId="{4FCB47A4-C7FB-5643-A21C-CC7C87795820}" type="presParOf" srcId="{C80C744E-CE63-4344-91B9-5542BB23BCA2}" destId="{7A69CBE6-251F-D341-9ECF-7B8CD6099753}" srcOrd="1" destOrd="0" presId="urn:microsoft.com/office/officeart/2005/8/layout/orgChart1"/>
    <dgm:cxn modelId="{6023D6E2-2CE3-424C-BB93-0B562B96D6DA}" type="presParOf" srcId="{C80C744E-CE63-4344-91B9-5542BB23BCA2}" destId="{EE49B642-ABB1-BD49-B61F-5B451D1412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344C-5B47-2F44-B5B0-D88804372620}">
      <dsp:nvSpPr>
        <dsp:cNvPr id="0" name=""/>
        <dsp:cNvSpPr/>
      </dsp:nvSpPr>
      <dsp:spPr>
        <a:xfrm>
          <a:off x="4038600" y="2003914"/>
          <a:ext cx="212233" cy="929785"/>
        </a:xfrm>
        <a:custGeom>
          <a:avLst/>
          <a:gdLst/>
          <a:ahLst/>
          <a:cxnLst/>
          <a:rect l="0" t="0" r="0" b="0"/>
          <a:pathLst>
            <a:path>
              <a:moveTo>
                <a:pt x="0" y="0"/>
              </a:moveTo>
              <a:lnTo>
                <a:pt x="0" y="929785"/>
              </a:lnTo>
              <a:lnTo>
                <a:pt x="212233" y="9297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E75E60-3F58-7E47-B5D1-045E114A7C2E}">
      <dsp:nvSpPr>
        <dsp:cNvPr id="0" name=""/>
        <dsp:cNvSpPr/>
      </dsp:nvSpPr>
      <dsp:spPr>
        <a:xfrm>
          <a:off x="3826366" y="2003914"/>
          <a:ext cx="212233" cy="929785"/>
        </a:xfrm>
        <a:custGeom>
          <a:avLst/>
          <a:gdLst/>
          <a:ahLst/>
          <a:cxnLst/>
          <a:rect l="0" t="0" r="0" b="0"/>
          <a:pathLst>
            <a:path>
              <a:moveTo>
                <a:pt x="212233" y="0"/>
              </a:moveTo>
              <a:lnTo>
                <a:pt x="212233" y="929785"/>
              </a:lnTo>
              <a:lnTo>
                <a:pt x="0" y="929785"/>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E8BF9860-FF1A-6246-9375-E3812C93940D}">
      <dsp:nvSpPr>
        <dsp:cNvPr id="0" name=""/>
        <dsp:cNvSpPr/>
      </dsp:nvSpPr>
      <dsp:spPr>
        <a:xfrm>
          <a:off x="4038600" y="2003914"/>
          <a:ext cx="3402316" cy="1859570"/>
        </a:xfrm>
        <a:custGeom>
          <a:avLst/>
          <a:gdLst/>
          <a:ahLst/>
          <a:cxnLst/>
          <a:rect l="0" t="0" r="0" b="0"/>
          <a:pathLst>
            <a:path>
              <a:moveTo>
                <a:pt x="0" y="0"/>
              </a:moveTo>
              <a:lnTo>
                <a:pt x="0" y="1647336"/>
              </a:lnTo>
              <a:lnTo>
                <a:pt x="3402316" y="1647336"/>
              </a:lnTo>
              <a:lnTo>
                <a:pt x="3402316" y="1859570"/>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8C65BFD-D4C3-F744-8D38-D820462DE0AA}">
      <dsp:nvSpPr>
        <dsp:cNvPr id="0" name=""/>
        <dsp:cNvSpPr/>
      </dsp:nvSpPr>
      <dsp:spPr>
        <a:xfrm>
          <a:off x="4038600" y="2003914"/>
          <a:ext cx="1611115" cy="1859570"/>
        </a:xfrm>
        <a:custGeom>
          <a:avLst/>
          <a:gdLst/>
          <a:ahLst/>
          <a:cxnLst/>
          <a:rect l="0" t="0" r="0" b="0"/>
          <a:pathLst>
            <a:path>
              <a:moveTo>
                <a:pt x="0" y="0"/>
              </a:moveTo>
              <a:lnTo>
                <a:pt x="0" y="1647336"/>
              </a:lnTo>
              <a:lnTo>
                <a:pt x="1611115" y="1647336"/>
              </a:lnTo>
              <a:lnTo>
                <a:pt x="1611115" y="1859570"/>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5C880D9-D944-0041-8097-61CF818EA5D1}">
      <dsp:nvSpPr>
        <dsp:cNvPr id="0" name=""/>
        <dsp:cNvSpPr/>
      </dsp:nvSpPr>
      <dsp:spPr>
        <a:xfrm>
          <a:off x="3912270" y="2003914"/>
          <a:ext cx="126329" cy="1859570"/>
        </a:xfrm>
        <a:custGeom>
          <a:avLst/>
          <a:gdLst/>
          <a:ahLst/>
          <a:cxnLst/>
          <a:rect l="0" t="0" r="0" b="0"/>
          <a:pathLst>
            <a:path>
              <a:moveTo>
                <a:pt x="126329" y="0"/>
              </a:moveTo>
              <a:lnTo>
                <a:pt x="126329" y="1647336"/>
              </a:lnTo>
              <a:lnTo>
                <a:pt x="0" y="1647336"/>
              </a:lnTo>
              <a:lnTo>
                <a:pt x="0" y="18595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563E73-7BD8-9B4A-A423-4FE96D1E7121}">
      <dsp:nvSpPr>
        <dsp:cNvPr id="0" name=""/>
        <dsp:cNvSpPr/>
      </dsp:nvSpPr>
      <dsp:spPr>
        <a:xfrm>
          <a:off x="2325592" y="2003914"/>
          <a:ext cx="1713007" cy="1859570"/>
        </a:xfrm>
        <a:custGeom>
          <a:avLst/>
          <a:gdLst/>
          <a:ahLst/>
          <a:cxnLst/>
          <a:rect l="0" t="0" r="0" b="0"/>
          <a:pathLst>
            <a:path>
              <a:moveTo>
                <a:pt x="1713007" y="0"/>
              </a:moveTo>
              <a:lnTo>
                <a:pt x="1713007" y="1647336"/>
              </a:lnTo>
              <a:lnTo>
                <a:pt x="0" y="1647336"/>
              </a:lnTo>
              <a:lnTo>
                <a:pt x="0" y="1859570"/>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E401E879-9F34-A544-951E-3F41D2B1F683}">
      <dsp:nvSpPr>
        <dsp:cNvPr id="0" name=""/>
        <dsp:cNvSpPr/>
      </dsp:nvSpPr>
      <dsp:spPr>
        <a:xfrm>
          <a:off x="660721" y="2003914"/>
          <a:ext cx="3377878" cy="1859570"/>
        </a:xfrm>
        <a:custGeom>
          <a:avLst/>
          <a:gdLst/>
          <a:ahLst/>
          <a:cxnLst/>
          <a:rect l="0" t="0" r="0" b="0"/>
          <a:pathLst>
            <a:path>
              <a:moveTo>
                <a:pt x="3377878" y="0"/>
              </a:moveTo>
              <a:lnTo>
                <a:pt x="3377878" y="1647336"/>
              </a:lnTo>
              <a:lnTo>
                <a:pt x="0" y="1647336"/>
              </a:lnTo>
              <a:lnTo>
                <a:pt x="0" y="1859570"/>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D838696-CD5E-9D40-B77F-24CB23E21F82}">
      <dsp:nvSpPr>
        <dsp:cNvPr id="0" name=""/>
        <dsp:cNvSpPr/>
      </dsp:nvSpPr>
      <dsp:spPr>
        <a:xfrm>
          <a:off x="3027964" y="993278"/>
          <a:ext cx="2021271"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National Commission</a:t>
          </a: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3027964" y="993278"/>
        <a:ext cx="2021271" cy="1010635"/>
      </dsp:txXfrm>
    </dsp:sp>
    <dsp:sp modelId="{853C6D7A-3775-A44B-A017-DAF99866B6FF}">
      <dsp:nvSpPr>
        <dsp:cNvPr id="0" name=""/>
        <dsp:cNvSpPr/>
      </dsp:nvSpPr>
      <dsp:spPr>
        <a:xfrm>
          <a:off x="1422" y="3863485"/>
          <a:ext cx="1318596"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Finance</a:t>
          </a:r>
        </a:p>
      </dsp:txBody>
      <dsp:txXfrm>
        <a:off x="1422" y="3863485"/>
        <a:ext cx="1318596" cy="1010635"/>
      </dsp:txXfrm>
    </dsp:sp>
    <dsp:sp modelId="{37A3F06E-6798-544E-ABAB-F1DAA55954BF}">
      <dsp:nvSpPr>
        <dsp:cNvPr id="0" name=""/>
        <dsp:cNvSpPr/>
      </dsp:nvSpPr>
      <dsp:spPr>
        <a:xfrm>
          <a:off x="1744486" y="3863485"/>
          <a:ext cx="1162211"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Rules</a:t>
          </a:r>
        </a:p>
      </dsp:txBody>
      <dsp:txXfrm>
        <a:off x="1744486" y="3863485"/>
        <a:ext cx="1162211" cy="1010635"/>
      </dsp:txXfrm>
    </dsp:sp>
    <dsp:sp modelId="{34FC3266-CADA-C445-A918-826DA7BB0280}">
      <dsp:nvSpPr>
        <dsp:cNvPr id="0" name=""/>
        <dsp:cNvSpPr/>
      </dsp:nvSpPr>
      <dsp:spPr>
        <a:xfrm>
          <a:off x="3331164" y="3863485"/>
          <a:ext cx="1162211"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Compliance</a:t>
          </a:r>
        </a:p>
      </dsp:txBody>
      <dsp:txXfrm>
        <a:off x="3331164" y="3863485"/>
        <a:ext cx="1162211" cy="1010635"/>
      </dsp:txXfrm>
    </dsp:sp>
    <dsp:sp modelId="{15FDD6FC-536D-D140-AC4B-3016ECFDD228}">
      <dsp:nvSpPr>
        <dsp:cNvPr id="0" name=""/>
        <dsp:cNvSpPr/>
      </dsp:nvSpPr>
      <dsp:spPr>
        <a:xfrm>
          <a:off x="4917843" y="3863485"/>
          <a:ext cx="1463744"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Communications and Outreach</a:t>
          </a:r>
        </a:p>
      </dsp:txBody>
      <dsp:txXfrm>
        <a:off x="4917843" y="3863485"/>
        <a:ext cx="1463744" cy="1010635"/>
      </dsp:txXfrm>
    </dsp:sp>
    <dsp:sp modelId="{478FC003-7EE1-744F-A2DF-24A6CC02E597}">
      <dsp:nvSpPr>
        <dsp:cNvPr id="0" name=""/>
        <dsp:cNvSpPr/>
      </dsp:nvSpPr>
      <dsp:spPr>
        <a:xfrm>
          <a:off x="6806054" y="3863485"/>
          <a:ext cx="1269722"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Training</a:t>
          </a:r>
        </a:p>
      </dsp:txBody>
      <dsp:txXfrm>
        <a:off x="6806054" y="3863485"/>
        <a:ext cx="1269722" cy="1010635"/>
      </dsp:txXfrm>
    </dsp:sp>
    <dsp:sp modelId="{612044C8-BA12-774E-9382-6B62E8646406}">
      <dsp:nvSpPr>
        <dsp:cNvPr id="0" name=""/>
        <dsp:cNvSpPr/>
      </dsp:nvSpPr>
      <dsp:spPr>
        <a:xfrm>
          <a:off x="1805094" y="2428382"/>
          <a:ext cx="2021271"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Executive Committee</a:t>
          </a:r>
        </a:p>
      </dsp:txBody>
      <dsp:txXfrm>
        <a:off x="1805094" y="2428382"/>
        <a:ext cx="2021271" cy="1010635"/>
      </dsp:txXfrm>
    </dsp:sp>
    <dsp:sp modelId="{8CFA564D-A2DE-F048-AAE4-E534B45D8691}">
      <dsp:nvSpPr>
        <dsp:cNvPr id="0" name=""/>
        <dsp:cNvSpPr/>
      </dsp:nvSpPr>
      <dsp:spPr>
        <a:xfrm>
          <a:off x="4250833" y="2428382"/>
          <a:ext cx="2021271" cy="1010635"/>
        </a:xfrm>
        <a:prstGeom prst="rect">
          <a:avLst/>
        </a:prstGeom>
        <a:solidFill>
          <a:schemeClr val="accent2">
            <a:lumMod val="20000"/>
            <a:lumOff val="8000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National Office</a:t>
          </a:r>
        </a:p>
      </dsp:txBody>
      <dsp:txXfrm>
        <a:off x="4250833" y="2428382"/>
        <a:ext cx="2021271" cy="10106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0.01869</cdr:x>
      <cdr:y>0.84012</cdr:y>
    </cdr:from>
    <cdr:to>
      <cdr:x>0.16822</cdr:x>
      <cdr:y>0.94773</cdr:y>
    </cdr:to>
    <cdr:sp macro="" textlink="">
      <cdr:nvSpPr>
        <cdr:cNvPr id="2" name="TextBox 1"/>
        <cdr:cNvSpPr txBox="1"/>
      </cdr:nvSpPr>
      <cdr:spPr>
        <a:xfrm xmlns:a="http://schemas.openxmlformats.org/drawingml/2006/main">
          <a:off x="152400" y="3569689"/>
          <a:ext cx="1219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84BC3672-935B-4770-88FE-7032848E2B2C}" type="datetimeFigureOut">
              <a:rPr lang="en-US" smtClean="0"/>
              <a:t>9/28/2018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BAF6C3BA-166F-47F4-B221-65F3EDBF67B4}" type="slidenum">
              <a:rPr lang="en-US" smtClean="0"/>
              <a:t>‹#›</a:t>
            </a:fld>
            <a:endParaRPr lang="en-US"/>
          </a:p>
        </p:txBody>
      </p:sp>
    </p:spTree>
    <p:extLst>
      <p:ext uri="{BB962C8B-B14F-4D97-AF65-F5344CB8AC3E}">
        <p14:creationId xmlns:p14="http://schemas.microsoft.com/office/powerpoint/2010/main" val="281821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C4321FEC-EB83-433E-AA68-652025F7417D}" type="datetimeFigureOut">
              <a:rPr lang="en-US" smtClean="0"/>
              <a:t>9/28/2018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504D1A6F-3DEF-463C-B8D4-95A7E6ABC6DE}" type="slidenum">
              <a:rPr lang="en-US" smtClean="0"/>
              <a:t>‹#›</a:t>
            </a:fld>
            <a:endParaRPr lang="en-US"/>
          </a:p>
        </p:txBody>
      </p:sp>
    </p:spTree>
    <p:extLst>
      <p:ext uri="{BB962C8B-B14F-4D97-AF65-F5344CB8AC3E}">
        <p14:creationId xmlns:p14="http://schemas.microsoft.com/office/powerpoint/2010/main" val="1279481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a:t>
            </a:fld>
            <a:endParaRPr lang="en-US"/>
          </a:p>
        </p:txBody>
      </p:sp>
    </p:spTree>
    <p:extLst>
      <p:ext uri="{BB962C8B-B14F-4D97-AF65-F5344CB8AC3E}">
        <p14:creationId xmlns:p14="http://schemas.microsoft.com/office/powerpoint/2010/main" val="121748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buClrTx/>
              <a:buFont typeface="Arial" charset="0"/>
              <a:buChar char="•"/>
            </a:pP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10</a:t>
            </a:fld>
            <a:endParaRPr lang="en-US"/>
          </a:p>
        </p:txBody>
      </p:sp>
    </p:spTree>
    <p:extLst>
      <p:ext uri="{BB962C8B-B14F-4D97-AF65-F5344CB8AC3E}">
        <p14:creationId xmlns:p14="http://schemas.microsoft.com/office/powerpoint/2010/main" val="205261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tx1"/>
                </a:solidFill>
                <a:latin typeface="Arial" panose="020B0604020202020204" pitchFamily="34" charset="0"/>
                <a:cs typeface="Arial" panose="020B0604020202020204" pitchFamily="34" charset="0"/>
              </a:rPr>
              <a:t>Goal: to replace the widely varying policies affecting transitioning military students. </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11</a:t>
            </a:fld>
            <a:endParaRPr lang="en-US"/>
          </a:p>
        </p:txBody>
      </p:sp>
    </p:spTree>
    <p:extLst>
      <p:ext uri="{BB962C8B-B14F-4D97-AF65-F5344CB8AC3E}">
        <p14:creationId xmlns:p14="http://schemas.microsoft.com/office/powerpoint/2010/main" val="71725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the above, t</a:t>
            </a:r>
            <a:r>
              <a:rPr lang="en-US" dirty="0"/>
              <a:t>hrough</a:t>
            </a:r>
            <a:r>
              <a:rPr lang="en-US" baseline="0" dirty="0"/>
              <a:t> an Memorandum of Understanding, the US DOD schools, both stateside and abroad, have agreed to follow the Compact.  </a:t>
            </a:r>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12</a:t>
            </a:fld>
            <a:endParaRPr lang="en-US"/>
          </a:p>
        </p:txBody>
      </p:sp>
    </p:spTree>
    <p:extLst>
      <p:ext uri="{BB962C8B-B14F-4D97-AF65-F5344CB8AC3E}">
        <p14:creationId xmlns:p14="http://schemas.microsoft.com/office/powerpoint/2010/main" val="199011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Compact </a:t>
            </a:r>
            <a:r>
              <a:rPr lang="en-US" b="1" baseline="0" dirty="0"/>
              <a:t>is not </a:t>
            </a:r>
            <a:r>
              <a:rPr lang="en-US" baseline="0" dirty="0"/>
              <a:t>all inclusive.  Some stakeholders believe that the Compact covers </a:t>
            </a:r>
            <a:r>
              <a:rPr lang="en-US" u="sng" baseline="0" dirty="0"/>
              <a:t>every single</a:t>
            </a:r>
            <a:r>
              <a:rPr lang="en-US" baseline="0" dirty="0"/>
              <a:t> education-related-transitional aspect for military students.  It does not.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“levels the playing field” for military students and supports uniform treatment alongside their civilian peers.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tries to ensure that they are not hindered by different state or local educational regulations.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Compact focuses on main transition concerns and allows schools to be more flexible military students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13</a:t>
            </a:fld>
            <a:endParaRPr lang="en-US"/>
          </a:p>
        </p:txBody>
      </p:sp>
    </p:spTree>
    <p:extLst>
      <p:ext uri="{BB962C8B-B14F-4D97-AF65-F5344CB8AC3E}">
        <p14:creationId xmlns:p14="http://schemas.microsoft.com/office/powerpoint/2010/main" val="17838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purpose of the Compact is to level the playing field for military students</a:t>
            </a:r>
          </a:p>
          <a:p>
            <a:endParaRPr lang="en-US" baseline="0" dirty="0"/>
          </a:p>
          <a:p>
            <a:r>
              <a:rPr lang="en-US" baseline="0" dirty="0"/>
              <a:t>The Compact does not affect local education agency authority</a:t>
            </a:r>
          </a:p>
          <a:p>
            <a:endParaRPr lang="en-US" baseline="0" dirty="0"/>
          </a:p>
          <a:p>
            <a:r>
              <a:rPr lang="en-US" dirty="0"/>
              <a:t>Why</a:t>
            </a:r>
            <a:r>
              <a:rPr lang="en-US" baseline="0" dirty="0"/>
              <a:t> is it specific?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Again, the Compact was not created to resolve ALL transitional issues that families may encounter. </a:t>
            </a:r>
            <a:endParaRPr lang="en-US" dirty="0"/>
          </a:p>
          <a:p>
            <a:pPr marL="171450" indent="-171450">
              <a:buFont typeface="Arial" charset="0"/>
              <a:buChar char="•"/>
            </a:pPr>
            <a:r>
              <a:rPr lang="en-US" dirty="0"/>
              <a:t>When the Compact</a:t>
            </a:r>
            <a:r>
              <a:rPr lang="en-US" baseline="0" dirty="0"/>
              <a:t> was developed, the Department of Defense  was focused on the main areas and issues of concern.  They understood that states have autonomy in public schools and education.</a:t>
            </a:r>
          </a:p>
          <a:p>
            <a:pPr marL="0" indent="0">
              <a:buFontTx/>
              <a:buNone/>
            </a:pPr>
            <a:endParaRPr lang="en-US" baseline="0" dirty="0"/>
          </a:p>
          <a:p>
            <a:pPr marL="0" indent="0">
              <a:buFontTx/>
              <a:buNone/>
            </a:pPr>
            <a:r>
              <a:rPr lang="en-US" baseline="0" dirty="0"/>
              <a:t>So why is the Compact a good for students?</a:t>
            </a:r>
          </a:p>
          <a:p>
            <a:pPr marL="171450" indent="-171450">
              <a:buFont typeface="Arial" charset="0"/>
              <a:buChar char="•"/>
            </a:pPr>
            <a:r>
              <a:rPr lang="en-US" baseline="0" dirty="0"/>
              <a:t>Schools all have student populations with unique challenges.  The Compact highlights the uniqueness of military children and their challenges</a:t>
            </a:r>
            <a:r>
              <a:rPr lang="en-US" baseline="0"/>
              <a: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14</a:t>
            </a:fld>
            <a:endParaRPr lang="en-US"/>
          </a:p>
        </p:txBody>
      </p:sp>
    </p:spTree>
    <p:extLst>
      <p:ext uri="{BB962C8B-B14F-4D97-AF65-F5344CB8AC3E}">
        <p14:creationId xmlns:p14="http://schemas.microsoft.com/office/powerpoint/2010/main" val="271628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If it can’t resolve every issue parents have, why is the Compact good for military students?</a:t>
            </a:r>
          </a:p>
          <a:p>
            <a:pPr marL="171450" indent="-171450">
              <a:buFont typeface="Arial" charset="0"/>
              <a:buChar char="•"/>
            </a:pPr>
            <a:r>
              <a:rPr lang="en-US" baseline="0" dirty="0"/>
              <a:t>Schools all have student populations with unique challenges.  The Compact highlights the uniqueness of military children and their challenges.  </a:t>
            </a:r>
          </a:p>
          <a:p>
            <a:pPr marL="171450" indent="-171450">
              <a:buFont typeface="Arial" charset="0"/>
              <a:buChar char="•"/>
            </a:pPr>
            <a:r>
              <a:rPr lang="en-US" baseline="0" dirty="0"/>
              <a:t>It provides some flexibility for districts and schools to make accommodations.</a:t>
            </a:r>
          </a:p>
          <a:p>
            <a:pPr marL="628650" lvl="1" indent="-171450">
              <a:buFont typeface="Arial" charset="0"/>
              <a:buChar char="•"/>
            </a:pPr>
            <a:r>
              <a:rPr lang="en-US" baseline="0" dirty="0"/>
              <a:t>However, everyone must “do” their part: i.e. students must obtain passing grades in their classes</a:t>
            </a:r>
          </a:p>
          <a:p>
            <a:pPr marL="628650" lvl="1" indent="-171450">
              <a:buFont typeface="Arial" charset="0"/>
              <a:buChar char="•"/>
            </a:pPr>
            <a:r>
              <a:rPr lang="en-US" baseline="0" dirty="0"/>
              <a:t>Parents must research education options prior to their move and identify where they will reside</a:t>
            </a:r>
          </a:p>
          <a:p>
            <a:pPr marL="628650" lvl="1" indent="-171450">
              <a:buFont typeface="Arial" charset="0"/>
              <a:buChar char="•"/>
            </a:pPr>
            <a:r>
              <a:rPr lang="en-US" baseline="0" dirty="0"/>
              <a:t>Also, contact your School Liaison Officer (if you have one)</a:t>
            </a:r>
          </a:p>
          <a:p>
            <a:pPr marL="628650" lvl="1" indent="-171450">
              <a:buFont typeface="Arial" charset="0"/>
              <a:buChar char="•"/>
            </a:pPr>
            <a:r>
              <a:rPr lang="en-US" baseline="0" dirty="0"/>
              <a:t>Parents should be aware of a child’s interests (band, sports, academic programs)</a:t>
            </a:r>
          </a:p>
          <a:p>
            <a:pPr marL="171450" lvl="0" indent="-171450">
              <a:buFont typeface="Arial" charset="0"/>
              <a:buChar char="•"/>
            </a:pPr>
            <a:r>
              <a:rPr lang="en-US" baseline="0" dirty="0"/>
              <a:t>The Compact allows member states to discuss cases and find resolutions so the child may continue their schooling or graduate on-time. </a:t>
            </a:r>
          </a:p>
          <a:p>
            <a:pPr marL="171450" lvl="0" indent="-171450">
              <a:buFont typeface="Arial" charset="0"/>
              <a:buChar char="•"/>
            </a:pPr>
            <a:r>
              <a:rPr lang="en-US" baseline="0" dirty="0"/>
              <a:t>{Prior to the Compact, this opportunity was not an option) </a:t>
            </a:r>
          </a:p>
          <a:p>
            <a:pPr marL="171450" indent="-171450">
              <a:buFont typeface="Arial"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15</a:t>
            </a:fld>
            <a:endParaRPr lang="en-US"/>
          </a:p>
        </p:txBody>
      </p:sp>
    </p:spTree>
    <p:extLst>
      <p:ext uri="{BB962C8B-B14F-4D97-AF65-F5344CB8AC3E}">
        <p14:creationId xmlns:p14="http://schemas.microsoft.com/office/powerpoint/2010/main" val="29369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E97C08D-1469-F946-8943-7BD1A68B1A83}" type="slidenum">
              <a:rPr lang="en-US" altLang="en-US"/>
              <a:pPr>
                <a:spcBef>
                  <a:spcPct val="0"/>
                </a:spcBef>
              </a:pPr>
              <a:t>16</a:t>
            </a:fld>
            <a:endParaRPr lang="en-US" altLang="en-US"/>
          </a:p>
        </p:txBody>
      </p:sp>
      <p:sp>
        <p:nvSpPr>
          <p:cNvPr id="24579"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altLang="en-US" dirty="0">
                <a:ea typeface="ＭＳ Ｐゴシック" charset="-128"/>
              </a:rPr>
              <a:t>The mobile military lifestyle creates tough challenges for children, who attend on average 6 to 9 different school systems from kindergarten to 12th grade, and who often endure the anxiety of parental separation during deployments. </a:t>
            </a:r>
          </a:p>
          <a:p>
            <a:pPr marL="0" indent="0" eaLnBrk="1" hangingPunct="1">
              <a:spcBef>
                <a:spcPct val="0"/>
              </a:spcBef>
              <a:buFontTx/>
              <a:buNone/>
            </a:pPr>
            <a:endParaRPr lang="en-US" altLang="en-US" dirty="0">
              <a:ea typeface="ＭＳ Ｐゴシック" charset="-128"/>
            </a:endParaRPr>
          </a:p>
          <a:p>
            <a:pPr marL="171450" indent="-171450" eaLnBrk="1" hangingPunct="1">
              <a:spcBef>
                <a:spcPct val="0"/>
              </a:spcBef>
              <a:buFont typeface="Arial" charset="0"/>
              <a:buChar char="•"/>
            </a:pPr>
            <a:r>
              <a:rPr lang="en-US" altLang="en-US" dirty="0">
                <a:ea typeface="ＭＳ Ｐゴシック" charset="-128"/>
              </a:rPr>
              <a:t>To help overcome these educational transition issues of children of military families, the Office of the Secretary of Defense, working through the Defense-State Liaison Office (DSLO).</a:t>
            </a:r>
          </a:p>
          <a:p>
            <a:pPr marL="171450" indent="-171450" eaLnBrk="1" hangingPunct="1">
              <a:spcBef>
                <a:spcPct val="0"/>
              </a:spcBef>
              <a:buFont typeface="Arial" charset="0"/>
              <a:buChar char="•"/>
            </a:pPr>
            <a:r>
              <a:rPr lang="en-US" altLang="en-US" dirty="0">
                <a:ea typeface="ＭＳ Ｐゴシック" charset="-128"/>
              </a:rPr>
              <a:t>The</a:t>
            </a:r>
            <a:r>
              <a:rPr lang="en-US" altLang="en-US" baseline="0" dirty="0">
                <a:ea typeface="ＭＳ Ｐゴシック" charset="-128"/>
              </a:rPr>
              <a:t> DOD</a:t>
            </a:r>
            <a:r>
              <a:rPr lang="en-US" altLang="en-US" dirty="0">
                <a:ea typeface="ＭＳ Ｐゴシック" charset="-128"/>
              </a:rPr>
              <a:t> contracted The Council of State Governments (CSG) to develop the</a:t>
            </a:r>
            <a:r>
              <a:rPr lang="en-US" altLang="en-US" baseline="0" dirty="0">
                <a:ea typeface="ＭＳ Ｐゴシック" charset="-128"/>
              </a:rPr>
              <a:t> </a:t>
            </a:r>
            <a:r>
              <a:rPr lang="en-US" altLang="en-US" dirty="0">
                <a:ea typeface="ＭＳ Ｐゴシック" charset="-128"/>
              </a:rPr>
              <a:t>Compact. A variety of federal, state and local officials as well as national stakeholder organizations representing education groups and military families were included in the creation of this interstate agreement.</a:t>
            </a:r>
          </a:p>
          <a:p>
            <a:pPr marL="171450" indent="-171450" eaLnBrk="1" hangingPunct="1">
              <a:spcBef>
                <a:spcPct val="0"/>
              </a:spcBef>
              <a:buFont typeface="Arial" charset="0"/>
              <a:buChar char="•"/>
            </a:pPr>
            <a:r>
              <a:rPr lang="en-US" altLang="en-US" dirty="0">
                <a:ea typeface="ＭＳ Ｐゴシック" charset="-128"/>
              </a:rPr>
              <a:t>The goal of the Compact is to replace the widely varying treatment of transitioning military students with a comprehensive uniform procedure and policy to be followed in every school district of every state that chooses to join.</a:t>
            </a:r>
          </a:p>
          <a:p>
            <a:pPr marL="171450" indent="-171450" eaLnBrk="1" hangingPunct="1">
              <a:spcBef>
                <a:spcPct val="0"/>
              </a:spcBef>
              <a:buFont typeface="Arial" charset="0"/>
              <a:buChar char="•"/>
            </a:pPr>
            <a:r>
              <a:rPr lang="en-US" altLang="en-US" dirty="0">
                <a:ea typeface="ＭＳ Ｐゴシック" charset="-128"/>
              </a:rPr>
              <a:t>In 2014, we</a:t>
            </a:r>
            <a:r>
              <a:rPr lang="en-US" altLang="en-US" baseline="0" dirty="0">
                <a:ea typeface="ＭＳ Ｐゴシック" charset="-128"/>
              </a:rPr>
              <a:t> attained our goal – and all </a:t>
            </a:r>
            <a:r>
              <a:rPr lang="en-US" altLang="en-US" dirty="0">
                <a:ea typeface="ＭＳ Ｐゴシック" charset="-128"/>
              </a:rPr>
              <a:t>50 states, and the District of Columbia, signed</a:t>
            </a:r>
            <a:r>
              <a:rPr lang="en-US" altLang="en-US" baseline="0" dirty="0">
                <a:ea typeface="ＭＳ Ｐゴシック" charset="-128"/>
              </a:rPr>
              <a:t> onto the Compact</a:t>
            </a:r>
            <a:endParaRPr lang="en-US" altLang="en-US" dirty="0">
              <a:ea typeface="ＭＳ Ｐゴシック" charset="-128"/>
            </a:endParaRPr>
          </a:p>
          <a:p>
            <a:pPr marL="171450" indent="-171450" eaLnBrk="1" hangingPunct="1">
              <a:spcBef>
                <a:spcPct val="0"/>
              </a:spcBef>
              <a:buFont typeface="Arial" charset="0"/>
              <a:buChar char="•"/>
            </a:pPr>
            <a:r>
              <a:rPr lang="en-US" altLang="en-US" dirty="0">
                <a:ea typeface="ＭＳ Ｐゴシック" charset="-128"/>
              </a:rPr>
              <a:t>The</a:t>
            </a:r>
            <a:r>
              <a:rPr lang="en-US" altLang="en-US" baseline="0" dirty="0">
                <a:ea typeface="ＭＳ Ｐゴシック" charset="-128"/>
              </a:rPr>
              <a:t> </a:t>
            </a:r>
            <a:r>
              <a:rPr lang="en-US" altLang="en-US" dirty="0">
                <a:ea typeface="ＭＳ Ｐゴシック" charset="-128"/>
              </a:rPr>
              <a:t>Compact is specific in it’s</a:t>
            </a:r>
            <a:r>
              <a:rPr lang="en-US" altLang="en-US" baseline="0" dirty="0">
                <a:ea typeface="ＭＳ Ｐゴシック" charset="-128"/>
              </a:rPr>
              <a:t> rules and </a:t>
            </a:r>
            <a:r>
              <a:rPr lang="en-US" altLang="en-US" dirty="0">
                <a:ea typeface="ＭＳ Ｐゴシック" charset="-128"/>
              </a:rPr>
              <a:t>provisions apply only to students transferring intrastate,</a:t>
            </a:r>
            <a:r>
              <a:rPr lang="en-US" altLang="en-US" baseline="0" dirty="0">
                <a:ea typeface="ＭＳ Ｐゴシック" charset="-128"/>
              </a:rPr>
              <a:t> or</a:t>
            </a:r>
            <a:r>
              <a:rPr lang="en-US" altLang="en-US" dirty="0">
                <a:ea typeface="ＭＳ Ｐゴシック" charset="-128"/>
              </a:rPr>
              <a:t> between</a:t>
            </a:r>
            <a:r>
              <a:rPr lang="en-US" altLang="en-US" baseline="0" dirty="0">
                <a:ea typeface="ＭＳ Ｐゴシック" charset="-128"/>
              </a:rPr>
              <a:t> </a:t>
            </a:r>
            <a:r>
              <a:rPr lang="en-US" altLang="en-US" dirty="0">
                <a:ea typeface="ＭＳ Ｐゴシック" charset="-128"/>
              </a:rPr>
              <a:t>states.</a:t>
            </a:r>
          </a:p>
          <a:p>
            <a:pPr marL="171450" indent="-171450" eaLnBrk="1" hangingPunct="1">
              <a:spcBef>
                <a:spcPct val="0"/>
              </a:spcBef>
              <a:buFont typeface="Arial" charset="0"/>
              <a:buChar char="•"/>
            </a:pPr>
            <a:r>
              <a:rPr lang="en-US" altLang="en-US" dirty="0">
                <a:ea typeface="ＭＳ Ｐゴシック" charset="-128"/>
              </a:rPr>
              <a:t>Note: The Department of Defense Education Activity (</a:t>
            </a:r>
            <a:r>
              <a:rPr lang="en-US" altLang="en-US" dirty="0" err="1">
                <a:ea typeface="ＭＳ Ｐゴシック" charset="-128"/>
              </a:rPr>
              <a:t>DoDEA</a:t>
            </a:r>
            <a:r>
              <a:rPr lang="en-US" altLang="en-US" dirty="0">
                <a:ea typeface="ＭＳ Ｐゴシック" charset="-128"/>
              </a:rPr>
              <a:t>) has also agreed to follow the provisions of the Interstate Compact.</a:t>
            </a:r>
          </a:p>
          <a:p>
            <a:endParaRPr lang="en-US" altLang="en-US" dirty="0">
              <a:ea typeface="ＭＳ Ｐゴシック" charset="-128"/>
            </a:endParaRPr>
          </a:p>
        </p:txBody>
      </p:sp>
    </p:spTree>
    <p:extLst>
      <p:ext uri="{BB962C8B-B14F-4D97-AF65-F5344CB8AC3E}">
        <p14:creationId xmlns:p14="http://schemas.microsoft.com/office/powerpoint/2010/main" val="102113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ClrTx/>
              <a:buFontTx/>
              <a:buNone/>
            </a:pPr>
            <a:r>
              <a:rPr lang="en-US" sz="1200" dirty="0">
                <a:solidFill>
                  <a:schemeClr val="tx1"/>
                </a:solidFill>
                <a:latin typeface="Arial" charset="0"/>
                <a:ea typeface="Arial" charset="0"/>
                <a:cs typeface="Arial" charset="0"/>
              </a:rPr>
              <a:t>The Commission</a:t>
            </a:r>
          </a:p>
          <a:p>
            <a:pPr marL="0" indent="-514350">
              <a:lnSpc>
                <a:spcPct val="100000"/>
              </a:lnSpc>
              <a:spcBef>
                <a:spcPts val="0"/>
              </a:spcBef>
              <a:spcAft>
                <a:spcPts val="0"/>
              </a:spcAft>
              <a:buClrTx/>
              <a:buFont typeface="Arial" panose="020B0604020202020204" pitchFamily="34" charset="0"/>
              <a:buChar char="•"/>
            </a:pPr>
            <a:r>
              <a:rPr lang="en-US" sz="1200" dirty="0">
                <a:solidFill>
                  <a:schemeClr val="tx1"/>
                </a:solidFill>
                <a:latin typeface="Arial" charset="0"/>
                <a:ea typeface="Arial" charset="0"/>
                <a:cs typeface="Arial" charset="0"/>
              </a:rPr>
              <a:t>Provides oversight of the administration and implementation of the Compact</a:t>
            </a:r>
            <a:endParaRPr lang="en-US" sz="1200" dirty="0">
              <a:latin typeface="Arial" charset="0"/>
              <a:ea typeface="Arial" charset="0"/>
              <a:cs typeface="Arial" charset="0"/>
            </a:endParaRPr>
          </a:p>
          <a:p>
            <a:pPr marL="0" indent="-514350">
              <a:lnSpc>
                <a:spcPct val="100000"/>
              </a:lnSpc>
              <a:spcBef>
                <a:spcPts val="0"/>
              </a:spcBef>
              <a:spcAft>
                <a:spcPts val="0"/>
              </a:spcAft>
              <a:buClrTx/>
              <a:buFont typeface="Arial" panose="020B0604020202020204" pitchFamily="34" charset="0"/>
              <a:buChar char="•"/>
            </a:pPr>
            <a:r>
              <a:rPr lang="en-US" sz="1200" dirty="0">
                <a:solidFill>
                  <a:schemeClr val="tx1"/>
                </a:solidFill>
                <a:latin typeface="Arial"/>
                <a:cs typeface="Arial"/>
              </a:rPr>
              <a:t>Establish rules to effectively and efficiently achieve the purposes of the Compact</a:t>
            </a:r>
          </a:p>
          <a:p>
            <a:pPr marL="0" indent="-514350">
              <a:lnSpc>
                <a:spcPct val="100000"/>
              </a:lnSpc>
              <a:spcBef>
                <a:spcPts val="0"/>
              </a:spcBef>
              <a:spcAft>
                <a:spcPts val="0"/>
              </a:spcAft>
              <a:buClrTx/>
              <a:buFont typeface="Arial" panose="020B0604020202020204" pitchFamily="34" charset="0"/>
              <a:buChar char="•"/>
            </a:pPr>
            <a:r>
              <a:rPr lang="en-US" sz="1200" dirty="0">
                <a:solidFill>
                  <a:schemeClr val="tx1"/>
                </a:solidFill>
                <a:latin typeface="Arial"/>
                <a:cs typeface="Arial"/>
              </a:rPr>
              <a:t>Monitor compliance and initiate interventions to address and correct noncompliance</a:t>
            </a:r>
          </a:p>
          <a:p>
            <a:pPr marL="0" indent="-514350">
              <a:lnSpc>
                <a:spcPct val="100000"/>
              </a:lnSpc>
              <a:spcBef>
                <a:spcPts val="0"/>
              </a:spcBef>
              <a:spcAft>
                <a:spcPts val="0"/>
              </a:spcAft>
              <a:buClrTx/>
              <a:buFont typeface="Arial" panose="020B0604020202020204" pitchFamily="34" charset="0"/>
              <a:buChar char="•"/>
            </a:pPr>
            <a:r>
              <a:rPr lang="en-US" sz="1200" dirty="0">
                <a:solidFill>
                  <a:schemeClr val="tx1"/>
                </a:solidFill>
                <a:latin typeface="Arial"/>
                <a:cs typeface="Arial"/>
              </a:rPr>
              <a:t>Elect the Executive Committee and establish other committees as necessary</a:t>
            </a:r>
          </a:p>
          <a:p>
            <a:endParaRPr lang="en-US" dirty="0"/>
          </a:p>
          <a:p>
            <a:r>
              <a:rPr lang="en-US" dirty="0"/>
              <a:t>There are five standing committees</a:t>
            </a:r>
          </a:p>
        </p:txBody>
      </p:sp>
      <p:sp>
        <p:nvSpPr>
          <p:cNvPr id="4" name="Slide Number Placeholder 3"/>
          <p:cNvSpPr>
            <a:spLocks noGrp="1"/>
          </p:cNvSpPr>
          <p:nvPr>
            <p:ph type="sldNum" sz="quarter" idx="10"/>
          </p:nvPr>
        </p:nvSpPr>
        <p:spPr/>
        <p:txBody>
          <a:bodyPr/>
          <a:lstStyle/>
          <a:p>
            <a:fld id="{504D1A6F-3DEF-463C-B8D4-95A7E6ABC6DE}" type="slidenum">
              <a:rPr lang="en-US" smtClean="0"/>
              <a:t>17</a:t>
            </a:fld>
            <a:endParaRPr lang="en-US"/>
          </a:p>
        </p:txBody>
      </p:sp>
    </p:spTree>
    <p:extLst>
      <p:ext uri="{BB962C8B-B14F-4D97-AF65-F5344CB8AC3E}">
        <p14:creationId xmlns:p14="http://schemas.microsoft.com/office/powerpoint/2010/main" val="217660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MIC3 also has 5 ex-officio or non-voting members.</a:t>
            </a:r>
          </a:p>
        </p:txBody>
      </p:sp>
      <p:sp>
        <p:nvSpPr>
          <p:cNvPr id="4" name="Slide Number Placeholder 3"/>
          <p:cNvSpPr>
            <a:spLocks noGrp="1"/>
          </p:cNvSpPr>
          <p:nvPr>
            <p:ph type="sldNum" sz="quarter" idx="10"/>
          </p:nvPr>
        </p:nvSpPr>
        <p:spPr/>
        <p:txBody>
          <a:bodyPr/>
          <a:lstStyle/>
          <a:p>
            <a:fld id="{504D1A6F-3DEF-463C-B8D4-95A7E6ABC6DE}" type="slidenum">
              <a:rPr lang="en-US" smtClean="0"/>
              <a:t>18</a:t>
            </a:fld>
            <a:endParaRPr lang="en-US"/>
          </a:p>
        </p:txBody>
      </p:sp>
    </p:spTree>
    <p:extLst>
      <p:ext uri="{BB962C8B-B14F-4D97-AF65-F5344CB8AC3E}">
        <p14:creationId xmlns:p14="http://schemas.microsoft.com/office/powerpoint/2010/main" val="111813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DEANNA</a:t>
            </a:r>
            <a:r>
              <a:rPr lang="en-US" baseline="0" dirty="0"/>
              <a:t> MCLAUGHLIN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19</a:t>
            </a:fld>
            <a:endParaRPr lang="en-US"/>
          </a:p>
        </p:txBody>
      </p:sp>
    </p:spTree>
    <p:extLst>
      <p:ext uri="{BB962C8B-B14F-4D97-AF65-F5344CB8AC3E}">
        <p14:creationId xmlns:p14="http://schemas.microsoft.com/office/powerpoint/2010/main" val="50015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D1A6F-3DEF-463C-B8D4-95A7E6ABC6DE}" type="slidenum">
              <a:rPr lang="en-US" smtClean="0"/>
              <a:t>2</a:t>
            </a:fld>
            <a:endParaRPr lang="en-US"/>
          </a:p>
        </p:txBody>
      </p:sp>
    </p:spTree>
    <p:extLst>
      <p:ext uri="{BB962C8B-B14F-4D97-AF65-F5344CB8AC3E}">
        <p14:creationId xmlns:p14="http://schemas.microsoft.com/office/powerpoint/2010/main" val="95227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DEANNA</a:t>
            </a:r>
            <a:r>
              <a:rPr lang="en-US" baseline="0" dirty="0"/>
              <a:t> MCLAUGHLIN</a:t>
            </a:r>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20</a:t>
            </a:fld>
            <a:endParaRPr lang="en-US"/>
          </a:p>
        </p:txBody>
      </p:sp>
    </p:spTree>
    <p:extLst>
      <p:ext uri="{BB962C8B-B14F-4D97-AF65-F5344CB8AC3E}">
        <p14:creationId xmlns:p14="http://schemas.microsoft.com/office/powerpoint/2010/main" val="132223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DEANNA</a:t>
            </a:r>
            <a:r>
              <a:rPr lang="en-US" baseline="0" dirty="0"/>
              <a:t> MCLAUGHLIN</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21</a:t>
            </a:fld>
            <a:endParaRPr lang="en-US"/>
          </a:p>
        </p:txBody>
      </p:sp>
    </p:spTree>
    <p:extLst>
      <p:ext uri="{BB962C8B-B14F-4D97-AF65-F5344CB8AC3E}">
        <p14:creationId xmlns:p14="http://schemas.microsoft.com/office/powerpoint/2010/main" val="2180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lnSpc>
                <a:spcPct val="150000"/>
              </a:lnSpc>
              <a:spcBef>
                <a:spcPts val="600"/>
              </a:spcBef>
              <a:spcAft>
                <a:spcPts val="600"/>
              </a:spcAft>
              <a:buClrTx/>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April/May – Distribution of dues invoices to the states beginning of each state’s fiscal year</a:t>
            </a:r>
          </a:p>
          <a:p>
            <a:pPr marL="457200" lvl="1" indent="457200">
              <a:lnSpc>
                <a:spcPct val="150000"/>
              </a:lnSpc>
              <a:spcBef>
                <a:spcPts val="600"/>
              </a:spcBef>
              <a:spcAft>
                <a:spcPts val="600"/>
              </a:spcAft>
              <a:buClrTx/>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Usually via</a:t>
            </a:r>
            <a:r>
              <a:rPr lang="en-US" sz="1200" baseline="0" dirty="0">
                <a:solidFill>
                  <a:schemeClr val="tx1"/>
                </a:solidFill>
                <a:latin typeface="Arial" panose="020B0604020202020204" pitchFamily="34" charset="0"/>
                <a:cs typeface="Arial" panose="020B0604020202020204" pitchFamily="34" charset="0"/>
              </a:rPr>
              <a:t> email</a:t>
            </a:r>
          </a:p>
          <a:p>
            <a:pPr marL="457200" lvl="1" indent="457200">
              <a:lnSpc>
                <a:spcPct val="150000"/>
              </a:lnSpc>
              <a:spcBef>
                <a:spcPts val="600"/>
              </a:spcBef>
              <a:spcAft>
                <a:spcPts val="600"/>
              </a:spcAft>
              <a:buClrTx/>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Usually prior</a:t>
            </a:r>
            <a:r>
              <a:rPr lang="en-US" sz="1200" baseline="0" dirty="0">
                <a:solidFill>
                  <a:schemeClr val="tx1"/>
                </a:solidFill>
                <a:latin typeface="Arial" panose="020B0604020202020204" pitchFamily="34" charset="0"/>
                <a:cs typeface="Arial" panose="020B0604020202020204" pitchFamily="34" charset="0"/>
              </a:rPr>
              <a:t> to a state’s fiscal year </a:t>
            </a:r>
            <a:endParaRPr lang="en-US" sz="1200" dirty="0">
              <a:solidFill>
                <a:schemeClr val="tx1"/>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22</a:t>
            </a:fld>
            <a:endParaRPr lang="en-US"/>
          </a:p>
        </p:txBody>
      </p:sp>
    </p:spTree>
    <p:extLst>
      <p:ext uri="{BB962C8B-B14F-4D97-AF65-F5344CB8AC3E}">
        <p14:creationId xmlns:p14="http://schemas.microsoft.com/office/powerpoint/2010/main" val="8886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tx1"/>
                </a:solidFill>
                <a:latin typeface="Arial" panose="020B0604020202020204" pitchFamily="34" charset="0"/>
                <a:cs typeface="Arial" panose="020B0604020202020204" pitchFamily="34" charset="0"/>
              </a:rPr>
              <a:t>The Compact addresses key educational transition issues encountered by military families including enrollment, placement, attendance, eligibility and graduation. </a:t>
            </a:r>
          </a:p>
        </p:txBody>
      </p:sp>
      <p:sp>
        <p:nvSpPr>
          <p:cNvPr id="4" name="Slide Number Placeholder 3"/>
          <p:cNvSpPr>
            <a:spLocks noGrp="1"/>
          </p:cNvSpPr>
          <p:nvPr>
            <p:ph type="sldNum" sz="quarter" idx="10"/>
          </p:nvPr>
        </p:nvSpPr>
        <p:spPr/>
        <p:txBody>
          <a:bodyPr/>
          <a:lstStyle/>
          <a:p>
            <a:fld id="{504D1A6F-3DEF-463C-B8D4-95A7E6ABC6DE}" type="slidenum">
              <a:rPr lang="en-US" smtClean="0"/>
              <a:t>23</a:t>
            </a:fld>
            <a:endParaRPr lang="en-US"/>
          </a:p>
        </p:txBody>
      </p:sp>
    </p:spTree>
    <p:extLst>
      <p:ext uri="{BB962C8B-B14F-4D97-AF65-F5344CB8AC3E}">
        <p14:creationId xmlns:p14="http://schemas.microsoft.com/office/powerpoint/2010/main" val="1511531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24</a:t>
            </a:fld>
            <a:endParaRPr lang="en-US"/>
          </a:p>
        </p:txBody>
      </p:sp>
    </p:spTree>
    <p:extLst>
      <p:ext uri="{BB962C8B-B14F-4D97-AF65-F5344CB8AC3E}">
        <p14:creationId xmlns:p14="http://schemas.microsoft.com/office/powerpoint/2010/main" val="710168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25</a:t>
            </a:fld>
            <a:endParaRPr lang="en-US"/>
          </a:p>
        </p:txBody>
      </p:sp>
    </p:spTree>
    <p:extLst>
      <p:ext uri="{BB962C8B-B14F-4D97-AF65-F5344CB8AC3E}">
        <p14:creationId xmlns:p14="http://schemas.microsoft.com/office/powerpoint/2010/main" val="136106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26</a:t>
            </a:fld>
            <a:endParaRPr lang="en-US"/>
          </a:p>
        </p:txBody>
      </p:sp>
    </p:spTree>
    <p:extLst>
      <p:ext uri="{BB962C8B-B14F-4D97-AF65-F5344CB8AC3E}">
        <p14:creationId xmlns:p14="http://schemas.microsoft.com/office/powerpoint/2010/main" val="95593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27</a:t>
            </a:fld>
            <a:endParaRPr lang="en-US"/>
          </a:p>
        </p:txBody>
      </p:sp>
    </p:spTree>
    <p:extLst>
      <p:ext uri="{BB962C8B-B14F-4D97-AF65-F5344CB8AC3E}">
        <p14:creationId xmlns:p14="http://schemas.microsoft.com/office/powerpoint/2010/main" val="1661740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28</a:t>
            </a:fld>
            <a:endParaRPr lang="en-US"/>
          </a:p>
        </p:txBody>
      </p:sp>
    </p:spTree>
    <p:extLst>
      <p:ext uri="{BB962C8B-B14F-4D97-AF65-F5344CB8AC3E}">
        <p14:creationId xmlns:p14="http://schemas.microsoft.com/office/powerpoint/2010/main" val="149343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29</a:t>
            </a:fld>
            <a:endParaRPr lang="en-US"/>
          </a:p>
        </p:txBody>
      </p:sp>
    </p:spTree>
    <p:extLst>
      <p:ext uri="{BB962C8B-B14F-4D97-AF65-F5344CB8AC3E}">
        <p14:creationId xmlns:p14="http://schemas.microsoft.com/office/powerpoint/2010/main" val="202030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latin typeface="Arial" charset="0"/>
              <a:ea typeface="Arial" charset="0"/>
              <a:cs typeface="Arial" charset="0"/>
            </a:endParaRPr>
          </a:p>
          <a:p>
            <a:pPr eaLnBrk="1" hangingPunct="1">
              <a:lnSpc>
                <a:spcPct val="90000"/>
              </a:lnSpc>
              <a:buFontTx/>
              <a:buNone/>
            </a:pPr>
            <a:r>
              <a:rPr lang="en-US" altLang="en-US" sz="1200" dirty="0">
                <a:latin typeface="Century Gothic" panose="020B0502020202020204" pitchFamily="34" charset="0"/>
              </a:rPr>
              <a:t>Interstate Compacts are contractual agreements between the states enacted through legislative means and adopted to resolve a dispute, study a problem or create an on-going administrative</a:t>
            </a:r>
          </a:p>
          <a:p>
            <a:pPr eaLnBrk="1" hangingPunct="1">
              <a:lnSpc>
                <a:spcPct val="90000"/>
              </a:lnSpc>
              <a:buFontTx/>
              <a:buNone/>
            </a:pPr>
            <a:r>
              <a:rPr lang="en-US" altLang="en-US" sz="1200" dirty="0">
                <a:latin typeface="Century Gothic" panose="020B0502020202020204" pitchFamily="34" charset="0"/>
              </a:rPr>
              <a:t>mechanism for managing an interstate agreement.</a:t>
            </a:r>
          </a:p>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latin typeface="Arial" charset="0"/>
              <a:ea typeface="Arial" charset="0"/>
              <a:cs typeface="Arial"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baseline="0" dirty="0">
                <a:latin typeface="Arial" charset="0"/>
                <a:ea typeface="Arial" charset="0"/>
                <a:cs typeface="Arial" charset="0"/>
              </a:rPr>
              <a:t>It allows state governments to work collaboratively and jointly problem solve common concerns and issues without federal intervention regulation.  </a:t>
            </a:r>
          </a:p>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latin typeface="Arial" charset="0"/>
              <a:ea typeface="Arial" charset="0"/>
              <a:cs typeface="Arial"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dirty="0">
                <a:latin typeface="Arial" charset="0"/>
                <a:ea typeface="Arial" charset="0"/>
                <a:cs typeface="Arial" charset="0"/>
              </a:rPr>
              <a:t>They</a:t>
            </a:r>
            <a:r>
              <a:rPr lang="en-US" sz="1200" baseline="0" dirty="0">
                <a:latin typeface="Arial" charset="0"/>
                <a:ea typeface="Arial" charset="0"/>
                <a:cs typeface="Arial" charset="0"/>
              </a:rPr>
              <a:t> a</a:t>
            </a:r>
            <a:r>
              <a:rPr lang="en-US" sz="1200" dirty="0">
                <a:latin typeface="Arial" charset="0"/>
                <a:ea typeface="Arial" charset="0"/>
                <a:cs typeface="Arial" charset="0"/>
              </a:rPr>
              <a:t>re</a:t>
            </a:r>
            <a:r>
              <a:rPr lang="en-US" sz="1200" baseline="0" dirty="0">
                <a:latin typeface="Arial" charset="0"/>
                <a:ea typeface="Arial" charset="0"/>
                <a:cs typeface="Arial" charset="0"/>
              </a:rPr>
              <a:t> i</a:t>
            </a:r>
            <a:r>
              <a:rPr lang="en-US" sz="1200" dirty="0">
                <a:latin typeface="Arial" charset="0"/>
                <a:ea typeface="Arial" charset="0"/>
                <a:cs typeface="Arial" charset="0"/>
              </a:rPr>
              <a:t>ncreasingly common</a:t>
            </a:r>
            <a:r>
              <a:rPr lang="en-US" sz="1200" baseline="0" dirty="0">
                <a:latin typeface="Arial" charset="0"/>
                <a:ea typeface="Arial" charset="0"/>
                <a:cs typeface="Arial" charset="0"/>
              </a:rPr>
              <a:t> and </a:t>
            </a:r>
            <a:r>
              <a:rPr lang="en-US" sz="1200" dirty="0">
                <a:latin typeface="Arial" charset="0"/>
                <a:ea typeface="Arial" charset="0"/>
                <a:cs typeface="Arial" charset="0"/>
              </a:rPr>
              <a:t>broader in scope.</a:t>
            </a:r>
            <a:r>
              <a:rPr lang="en-US" sz="1200" baseline="0" dirty="0">
                <a:latin typeface="Arial" charset="0"/>
                <a:ea typeface="Arial" charset="0"/>
                <a:cs typeface="Arial" charset="0"/>
              </a:rPr>
              <a:t> </a:t>
            </a:r>
          </a:p>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latin typeface="Arial" charset="0"/>
              <a:ea typeface="Arial" charset="0"/>
              <a:cs typeface="Arial" charset="0"/>
            </a:endParaRPr>
          </a:p>
          <a:p>
            <a:pPr marL="0">
              <a:spcBef>
                <a:spcPts val="600"/>
              </a:spcBef>
              <a:spcAft>
                <a:spcPts val="600"/>
              </a:spcAft>
            </a:pPr>
            <a:endParaRPr lang="en-US" sz="2800" baseline="0" dirty="0">
              <a:latin typeface="Arial" charset="0"/>
              <a:ea typeface="Arial" charset="0"/>
              <a:cs typeface="Arial" charset="0"/>
            </a:endParaRPr>
          </a:p>
          <a:p>
            <a:pPr marL="0">
              <a:spcBef>
                <a:spcPts val="600"/>
              </a:spcBef>
              <a:spcAft>
                <a:spcPts val="600"/>
              </a:spcAft>
            </a:pPr>
            <a:endParaRPr lang="en-US" sz="28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3</a:t>
            </a:fld>
            <a:endParaRPr lang="en-US"/>
          </a:p>
        </p:txBody>
      </p:sp>
    </p:spTree>
    <p:extLst>
      <p:ext uri="{BB962C8B-B14F-4D97-AF65-F5344CB8AC3E}">
        <p14:creationId xmlns:p14="http://schemas.microsoft.com/office/powerpoint/2010/main" val="42514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30</a:t>
            </a:fld>
            <a:endParaRPr lang="en-US"/>
          </a:p>
        </p:txBody>
      </p:sp>
    </p:spTree>
    <p:extLst>
      <p:ext uri="{BB962C8B-B14F-4D97-AF65-F5344CB8AC3E}">
        <p14:creationId xmlns:p14="http://schemas.microsoft.com/office/powerpoint/2010/main" val="1017321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31</a:t>
            </a:fld>
            <a:endParaRPr lang="en-US"/>
          </a:p>
        </p:txBody>
      </p:sp>
    </p:spTree>
    <p:extLst>
      <p:ext uri="{BB962C8B-B14F-4D97-AF65-F5344CB8AC3E}">
        <p14:creationId xmlns:p14="http://schemas.microsoft.com/office/powerpoint/2010/main" val="84947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32</a:t>
            </a:fld>
            <a:endParaRPr lang="en-US"/>
          </a:p>
        </p:txBody>
      </p:sp>
    </p:spTree>
    <p:extLst>
      <p:ext uri="{BB962C8B-B14F-4D97-AF65-F5344CB8AC3E}">
        <p14:creationId xmlns:p14="http://schemas.microsoft.com/office/powerpoint/2010/main" val="899915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33</a:t>
            </a:fld>
            <a:endParaRPr lang="en-US"/>
          </a:p>
        </p:txBody>
      </p:sp>
    </p:spTree>
    <p:extLst>
      <p:ext uri="{BB962C8B-B14F-4D97-AF65-F5344CB8AC3E}">
        <p14:creationId xmlns:p14="http://schemas.microsoft.com/office/powerpoint/2010/main" val="1144458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34</a:t>
            </a:fld>
            <a:endParaRPr lang="en-US"/>
          </a:p>
        </p:txBody>
      </p:sp>
    </p:spTree>
    <p:extLst>
      <p:ext uri="{BB962C8B-B14F-4D97-AF65-F5344CB8AC3E}">
        <p14:creationId xmlns:p14="http://schemas.microsoft.com/office/powerpoint/2010/main" val="2075664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35</a:t>
            </a:fld>
            <a:endParaRPr lang="en-US"/>
          </a:p>
        </p:txBody>
      </p:sp>
    </p:spTree>
    <p:extLst>
      <p:ext uri="{BB962C8B-B14F-4D97-AF65-F5344CB8AC3E}">
        <p14:creationId xmlns:p14="http://schemas.microsoft.com/office/powerpoint/2010/main" val="1414128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36</a:t>
            </a:fld>
            <a:endParaRPr lang="en-US"/>
          </a:p>
        </p:txBody>
      </p:sp>
    </p:spTree>
    <p:extLst>
      <p:ext uri="{BB962C8B-B14F-4D97-AF65-F5344CB8AC3E}">
        <p14:creationId xmlns:p14="http://schemas.microsoft.com/office/powerpoint/2010/main" val="61301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DC249-E1F0-4F30-B39A-41CAF840E13D}" type="slidenum">
              <a:rPr lang="en-US" smtClean="0"/>
              <a:t>37</a:t>
            </a:fld>
            <a:endParaRPr lang="en-US"/>
          </a:p>
        </p:txBody>
      </p:sp>
    </p:spTree>
    <p:extLst>
      <p:ext uri="{BB962C8B-B14F-4D97-AF65-F5344CB8AC3E}">
        <p14:creationId xmlns:p14="http://schemas.microsoft.com/office/powerpoint/2010/main" val="1166929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38</a:t>
            </a:fld>
            <a:endParaRPr lang="en-US"/>
          </a:p>
        </p:txBody>
      </p:sp>
    </p:spTree>
    <p:extLst>
      <p:ext uri="{BB962C8B-B14F-4D97-AF65-F5344CB8AC3E}">
        <p14:creationId xmlns:p14="http://schemas.microsoft.com/office/powerpoint/2010/main" val="1580127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39</a:t>
            </a:fld>
            <a:endParaRPr lang="en-US"/>
          </a:p>
        </p:txBody>
      </p:sp>
    </p:spTree>
    <p:extLst>
      <p:ext uri="{BB962C8B-B14F-4D97-AF65-F5344CB8AC3E}">
        <p14:creationId xmlns:p14="http://schemas.microsoft.com/office/powerpoint/2010/main" val="137404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a:t>
            </a:fld>
            <a:endParaRPr lang="en-US"/>
          </a:p>
        </p:txBody>
      </p:sp>
    </p:spTree>
    <p:extLst>
      <p:ext uri="{BB962C8B-B14F-4D97-AF65-F5344CB8AC3E}">
        <p14:creationId xmlns:p14="http://schemas.microsoft.com/office/powerpoint/2010/main" val="1778525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schools or parents ask for help if there is a possible transition case?</a:t>
            </a:r>
          </a:p>
          <a:p>
            <a:endParaRPr lang="en-US" dirty="0"/>
          </a:p>
          <a:p>
            <a:r>
              <a:rPr lang="en-US" dirty="0"/>
              <a:t>We encourage</a:t>
            </a:r>
            <a:r>
              <a:rPr lang="en-US" baseline="0" dirty="0"/>
              <a:t> families to follow the chain of command and try to work with the school first. </a:t>
            </a:r>
          </a:p>
          <a:p>
            <a:endParaRPr lang="en-US" baseline="0" dirty="0"/>
          </a:p>
          <a:p>
            <a:r>
              <a:rPr lang="en-US" baseline="0" dirty="0"/>
              <a:t>We encourage parents to contact the military School Liaison Officer (if available in your areas) to assist.  </a:t>
            </a:r>
          </a:p>
          <a:p>
            <a:endParaRPr lang="en-US" baseline="0" dirty="0"/>
          </a:p>
          <a:p>
            <a:r>
              <a:rPr lang="en-US" baseline="0" dirty="0"/>
              <a:t>If the case is not resolved, then we advise parents to contact the principal, then district superintendent.</a:t>
            </a:r>
          </a:p>
          <a:p>
            <a:endParaRPr lang="en-US" baseline="0" dirty="0"/>
          </a:p>
          <a:p>
            <a:r>
              <a:rPr lang="en-US" baseline="0" dirty="0"/>
              <a:t>The State Commissioner is also the point of contact on cases and inquiries on the Compact.</a:t>
            </a:r>
          </a:p>
          <a:p>
            <a:endParaRPr lang="en-US" baseline="0" dirty="0"/>
          </a:p>
          <a:p>
            <a:r>
              <a:rPr lang="en-US" baseline="0" dirty="0"/>
              <a:t>Schools should also follow the same process, and work internally. For clarification, we ask districts and schools to check with their State Commissioner first. </a:t>
            </a:r>
          </a:p>
          <a:p>
            <a:endParaRPr lang="en-US" baseline="0" dirty="0"/>
          </a:p>
          <a:p>
            <a:r>
              <a:rPr lang="en-US" baseline="0" dirty="0"/>
              <a:t>Should parents or schools contact the national office directly, they connect them with their sending and receiving State Commissioner who can work the case down the chain </a:t>
            </a:r>
            <a:r>
              <a:rPr lang="mr-IN" baseline="0" dirty="0"/>
              <a:t>–</a:t>
            </a:r>
            <a:r>
              <a:rPr lang="en-US" baseline="0" dirty="0"/>
              <a:t> and as appropriate. </a:t>
            </a:r>
          </a:p>
          <a:p>
            <a:endParaRPr lang="en-US" baseline="0" dirty="0"/>
          </a:p>
          <a:p>
            <a:r>
              <a:rPr lang="en-US" baseline="0" dirty="0"/>
              <a:t>The most successful implementations of the Compact are states where the Commissioner and the State Education Department work closely in tandem. In addition, these states often conduct training or provide regulatory guidance on the Compact directly to districts or schools. </a:t>
            </a:r>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40</a:t>
            </a:fld>
            <a:endParaRPr lang="en-US"/>
          </a:p>
        </p:txBody>
      </p:sp>
    </p:spTree>
    <p:extLst>
      <p:ext uri="{BB962C8B-B14F-4D97-AF65-F5344CB8AC3E}">
        <p14:creationId xmlns:p14="http://schemas.microsoft.com/office/powerpoint/2010/main" val="824896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guides, rule books, brochures, and other material are available on our website at www.mic3.net.  You can also order material via the online order form.  </a:t>
            </a:r>
          </a:p>
        </p:txBody>
      </p:sp>
      <p:sp>
        <p:nvSpPr>
          <p:cNvPr id="4" name="Slide Number Placeholder 3"/>
          <p:cNvSpPr>
            <a:spLocks noGrp="1"/>
          </p:cNvSpPr>
          <p:nvPr>
            <p:ph type="sldNum" sz="quarter" idx="10"/>
          </p:nvPr>
        </p:nvSpPr>
        <p:spPr/>
        <p:txBody>
          <a:bodyPr/>
          <a:lstStyle/>
          <a:p>
            <a:fld id="{504D1A6F-3DEF-463C-B8D4-95A7E6ABC6DE}" type="slidenum">
              <a:rPr lang="en-US" smtClean="0"/>
              <a:t>41</a:t>
            </a:fld>
            <a:endParaRPr lang="en-US"/>
          </a:p>
        </p:txBody>
      </p:sp>
    </p:spTree>
    <p:extLst>
      <p:ext uri="{BB962C8B-B14F-4D97-AF65-F5344CB8AC3E}">
        <p14:creationId xmlns:p14="http://schemas.microsoft.com/office/powerpoint/2010/main" val="2241106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guides, rule books, brochures, and other material are available on our website at www.mic3.net.  You can also order material via the online order form.  </a:t>
            </a:r>
          </a:p>
        </p:txBody>
      </p:sp>
      <p:sp>
        <p:nvSpPr>
          <p:cNvPr id="4" name="Slide Number Placeholder 3"/>
          <p:cNvSpPr>
            <a:spLocks noGrp="1"/>
          </p:cNvSpPr>
          <p:nvPr>
            <p:ph type="sldNum" sz="quarter" idx="10"/>
          </p:nvPr>
        </p:nvSpPr>
        <p:spPr/>
        <p:txBody>
          <a:bodyPr/>
          <a:lstStyle/>
          <a:p>
            <a:fld id="{504D1A6F-3DEF-463C-B8D4-95A7E6ABC6DE}" type="slidenum">
              <a:rPr lang="en-US" smtClean="0"/>
              <a:t>42</a:t>
            </a:fld>
            <a:endParaRPr lang="en-US"/>
          </a:p>
        </p:txBody>
      </p:sp>
    </p:spTree>
    <p:extLst>
      <p:ext uri="{BB962C8B-B14F-4D97-AF65-F5344CB8AC3E}">
        <p14:creationId xmlns:p14="http://schemas.microsoft.com/office/powerpoint/2010/main" val="94111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43</a:t>
            </a:fld>
            <a:endParaRPr lang="en-US"/>
          </a:p>
        </p:txBody>
      </p:sp>
    </p:spTree>
    <p:extLst>
      <p:ext uri="{BB962C8B-B14F-4D97-AF65-F5344CB8AC3E}">
        <p14:creationId xmlns:p14="http://schemas.microsoft.com/office/powerpoint/2010/main" val="31043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a:t>
            </a:r>
            <a:r>
              <a:rPr lang="en-US" dirty="0"/>
              <a:t>DCPS case and California</a:t>
            </a:r>
            <a:r>
              <a:rPr lang="en-US" baseline="0" dirty="0"/>
              <a:t> on dues</a:t>
            </a:r>
            <a:endParaRPr lang="en-US" dirty="0"/>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5</a:t>
            </a:fld>
            <a:endParaRPr lang="en-US"/>
          </a:p>
        </p:txBody>
      </p:sp>
    </p:spTree>
    <p:extLst>
      <p:ext uri="{BB962C8B-B14F-4D97-AF65-F5344CB8AC3E}">
        <p14:creationId xmlns:p14="http://schemas.microsoft.com/office/powerpoint/2010/main" val="124530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200 compacts formed since the founding of the US. </a:t>
            </a:r>
          </a:p>
          <a:p>
            <a:endParaRPr lang="en-US" dirty="0"/>
          </a:p>
          <a:p>
            <a:r>
              <a:rPr lang="en-US" dirty="0"/>
              <a:t>About 38 are inactive. </a:t>
            </a:r>
          </a:p>
          <a:p>
            <a:endParaRPr lang="en-US" dirty="0"/>
          </a:p>
          <a:p>
            <a:r>
              <a:rPr lang="en-US" dirty="0"/>
              <a:t>On average, each state is a member of 23 compacts.</a:t>
            </a:r>
          </a:p>
          <a:p>
            <a:endParaRPr lang="en-US" dirty="0"/>
          </a:p>
          <a:p>
            <a:r>
              <a:rPr lang="en-US" dirty="0"/>
              <a:t>Kansas is a member of 42 compacts ranging</a:t>
            </a:r>
            <a:r>
              <a:rPr lang="en-US" baseline="0" dirty="0"/>
              <a:t> from 1921-2011: </a:t>
            </a:r>
          </a:p>
          <a:p>
            <a:pPr marL="628650" lvl="1" indent="-171450">
              <a:buFont typeface="Arial" charset="0"/>
              <a:buChar char="•"/>
            </a:pPr>
            <a:r>
              <a:rPr lang="en-US" b="1" baseline="0" dirty="0"/>
              <a:t>1949 Arkansas River Compact of 1949:</a:t>
            </a:r>
          </a:p>
          <a:p>
            <a:pPr marL="628650" lvl="1" indent="-171450">
              <a:buFont typeface="Arial" charset="0"/>
              <a:buChar char="•"/>
            </a:pPr>
            <a:r>
              <a:rPr lang="en-US" b="1" baseline="0" dirty="0"/>
              <a:t>2016 Medical Licensure Compact Interstate Insurance Product Regulation Compact: </a:t>
            </a:r>
            <a:r>
              <a:rPr lang="en-US" b="0" baseline="0" dirty="0"/>
              <a:t>To </a:t>
            </a:r>
            <a:r>
              <a:rPr lang="en-US" sz="1200" b="0" i="0" u="none" strike="noStrike" kern="1200" dirty="0">
                <a:solidFill>
                  <a:schemeClr val="tx1"/>
                </a:solidFill>
                <a:effectLst/>
                <a:latin typeface="+mn-lt"/>
                <a:ea typeface="+mn-ea"/>
                <a:cs typeface="+mn-cs"/>
              </a:rPr>
              <a:t>promote and protect the interest of consumers of individual and group annuity, life insurance, disability income and long-term care insurance products, to develop uniform standards and review for insurance products covered under the Compact</a:t>
            </a:r>
          </a:p>
          <a:p>
            <a:pPr marL="628650" lvl="1" indent="-171450">
              <a:buFont typeface="Arial" charset="0"/>
              <a:buChar char="•"/>
            </a:pPr>
            <a:endParaRPr lang="en-US" sz="1200" b="0" i="0" u="none" strike="noStrike" kern="1200" dirty="0">
              <a:solidFill>
                <a:schemeClr val="tx1"/>
              </a:solidFill>
              <a:effectLst/>
              <a:latin typeface="+mn-lt"/>
              <a:ea typeface="+mn-ea"/>
              <a:cs typeface="+mn-cs"/>
            </a:endParaRPr>
          </a:p>
          <a:p>
            <a:pPr marL="0" lvl="0" indent="0">
              <a:buFontTx/>
              <a:buNone/>
            </a:pPr>
            <a:r>
              <a:rPr lang="en-US" b="0" i="0" u="none" strike="noStrike" kern="1200" dirty="0">
                <a:solidFill>
                  <a:schemeClr val="tx1"/>
                </a:solidFill>
                <a:effectLst/>
                <a:latin typeface="+mn-lt"/>
                <a:ea typeface="+mn-ea"/>
                <a:cs typeface="+mn-cs"/>
              </a:rPr>
              <a:t>Kansas was also the </a:t>
            </a:r>
            <a:r>
              <a:rPr lang="en-US" b="1" i="0" u="none" strike="noStrike" kern="1200" dirty="0">
                <a:solidFill>
                  <a:schemeClr val="tx1"/>
                </a:solidFill>
                <a:effectLst/>
                <a:latin typeface="+mn-lt"/>
                <a:ea typeface="+mn-ea"/>
                <a:cs typeface="+mn-cs"/>
              </a:rPr>
              <a:t>first state </a:t>
            </a:r>
            <a:r>
              <a:rPr lang="en-US" b="0" i="0" u="none" strike="noStrike" kern="1200" dirty="0">
                <a:solidFill>
                  <a:schemeClr val="tx1"/>
                </a:solidFill>
                <a:effectLst/>
                <a:latin typeface="+mn-lt"/>
                <a:ea typeface="+mn-ea"/>
                <a:cs typeface="+mn-cs"/>
              </a:rPr>
              <a:t>to pass legislation on joining the compact. </a:t>
            </a:r>
            <a:r>
              <a:rPr lang="en-US" b="0" i="0" u="none" strike="noStrike" kern="1200" dirty="0">
                <a:solidFill>
                  <a:schemeClr val="tx1"/>
                </a:solidFill>
                <a:effectLst/>
                <a:latin typeface="+mn-lt"/>
                <a:ea typeface="+mn-ea"/>
                <a:cs typeface="+mn-cs"/>
                <a:sym typeface="Wingdings" pitchFamily="2" charset="2"/>
              </a:rPr>
              <a:t></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6</a:t>
            </a:fld>
            <a:endParaRPr lang="en-US"/>
          </a:p>
        </p:txBody>
      </p:sp>
    </p:spTree>
    <p:extLst>
      <p:ext uri="{BB962C8B-B14F-4D97-AF65-F5344CB8AC3E}">
        <p14:creationId xmlns:p14="http://schemas.microsoft.com/office/powerpoint/2010/main" val="188849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7</a:t>
            </a:fld>
            <a:endParaRPr lang="en-US"/>
          </a:p>
        </p:txBody>
      </p:sp>
    </p:spTree>
    <p:extLst>
      <p:ext uri="{BB962C8B-B14F-4D97-AF65-F5344CB8AC3E}">
        <p14:creationId xmlns:p14="http://schemas.microsoft.com/office/powerpoint/2010/main" val="141142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Based on  </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1.4M active duty</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1.4M national guard/reserves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10% dual military marriages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1.1M school aged children</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630,000 military dependents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75% under 12</a:t>
            </a:r>
          </a:p>
          <a:p>
            <a:pPr>
              <a:lnSpc>
                <a:spcPct val="100000"/>
              </a:lnSpc>
              <a:spcBef>
                <a:spcPts val="0"/>
              </a:spcBef>
              <a:spcAft>
                <a:spcPts val="0"/>
              </a:spcAft>
              <a:buClrTx/>
              <a:buFontTx/>
              <a:buNone/>
            </a:pP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Tx/>
              <a:buNone/>
            </a:pPr>
            <a:r>
              <a:rPr lang="en-US" sz="1200" dirty="0">
                <a:solidFill>
                  <a:schemeClr val="tx1"/>
                </a:solidFill>
                <a:latin typeface="Arial" charset="0"/>
                <a:ea typeface="Arial" charset="0"/>
                <a:cs typeface="Arial" charset="0"/>
              </a:rPr>
              <a:t>Where do</a:t>
            </a:r>
            <a:r>
              <a:rPr lang="en-US" sz="1200" baseline="0" dirty="0">
                <a:solidFill>
                  <a:schemeClr val="tx1"/>
                </a:solidFill>
                <a:latin typeface="Arial" charset="0"/>
                <a:ea typeface="Arial" charset="0"/>
                <a:cs typeface="Arial" charset="0"/>
              </a:rPr>
              <a:t> they go to school?</a:t>
            </a: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Public schools 478,800 (76%)</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Private 6,300 (10%)</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DODEA 50,400 (8%)</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Homeschool 37,800 (6%)</a:t>
            </a:r>
          </a:p>
          <a:p>
            <a:pPr>
              <a:lnSpc>
                <a:spcPct val="100000"/>
              </a:lnSpc>
              <a:spcBef>
                <a:spcPts val="0"/>
              </a:spcBef>
              <a:spcAft>
                <a:spcPts val="0"/>
              </a:spcAft>
              <a:buClrTx/>
              <a:buFontTx/>
              <a:buNone/>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Tx/>
              <a:buNone/>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Tx/>
              <a:buNone/>
            </a:pPr>
            <a:endParaRPr lang="en-US" sz="1200" baseline="0" dirty="0">
              <a:solidFill>
                <a:schemeClr val="tx1"/>
              </a:solidFill>
              <a:latin typeface="Arial" charset="0"/>
              <a:ea typeface="Arial" charset="0"/>
              <a:cs typeface="Arial" charset="0"/>
            </a:endParaRPr>
          </a:p>
          <a:p>
            <a:pPr marL="171450" indent="-171450">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endParaRPr lang="en-US" sz="1200" dirty="0">
              <a:solidFill>
                <a:schemeClr val="tx1"/>
              </a:solidFill>
              <a:latin typeface="Arial" charset="0"/>
              <a:ea typeface="Arial" charset="0"/>
              <a:cs typeface="Arial" charset="0"/>
            </a:endParaRPr>
          </a:p>
          <a:p>
            <a:pPr marL="0" indent="0">
              <a:lnSpc>
                <a:spcPct val="100000"/>
              </a:lnSpc>
              <a:spcBef>
                <a:spcPts val="0"/>
              </a:spcBef>
              <a:spcAft>
                <a:spcPts val="0"/>
              </a:spcAft>
              <a:buClrTx/>
              <a:buNone/>
            </a:pPr>
            <a:endParaRPr lang="en-US" sz="1200" dirty="0">
              <a:solidFill>
                <a:schemeClr val="tx1"/>
              </a:solidFill>
              <a:latin typeface="Arial"/>
              <a:cs typeface="Arial"/>
            </a:endParaRPr>
          </a:p>
          <a:p>
            <a:pPr marL="0" indent="0">
              <a:lnSpc>
                <a:spcPct val="100000"/>
              </a:lnSpc>
              <a:spcBef>
                <a:spcPts val="0"/>
              </a:spcBef>
              <a:spcAft>
                <a:spcPts val="0"/>
              </a:spcAft>
              <a:buClrTx/>
              <a:buNone/>
            </a:pPr>
            <a:endParaRPr lang="en-US" sz="1200" dirty="0">
              <a:solidFill>
                <a:schemeClr val="tx1"/>
              </a:solidFill>
              <a:latin typeface="Arial"/>
              <a:ea typeface="Arial" charset="0"/>
              <a:cs typeface="Arial"/>
            </a:endParaRPr>
          </a:p>
          <a:p>
            <a:pPr marL="0" indent="0">
              <a:lnSpc>
                <a:spcPct val="100000"/>
              </a:lnSpc>
              <a:spcBef>
                <a:spcPts val="0"/>
              </a:spcBef>
              <a:spcAft>
                <a:spcPts val="0"/>
              </a:spcAft>
              <a:buClrTx/>
              <a:buNone/>
            </a:pPr>
            <a:endParaRPr lang="en-US" sz="800" dirty="0">
              <a:solidFill>
                <a:schemeClr val="tx1"/>
              </a:solidFill>
              <a:latin typeface="Arial"/>
              <a:ea typeface="Arial" charset="0"/>
              <a:cs typeface="Arial"/>
            </a:endParaRPr>
          </a:p>
          <a:p>
            <a:pPr marL="0" indent="0">
              <a:lnSpc>
                <a:spcPct val="100000"/>
              </a:lnSpc>
              <a:spcBef>
                <a:spcPts val="0"/>
              </a:spcBef>
              <a:spcAft>
                <a:spcPts val="0"/>
              </a:spcAft>
              <a:buClrTx/>
              <a:buNone/>
            </a:pPr>
            <a:endParaRPr lang="en-US" sz="800" dirty="0">
              <a:solidFill>
                <a:schemeClr val="tx1"/>
              </a:solidFill>
              <a:latin typeface="Arial"/>
              <a:ea typeface="Arial" charset="0"/>
              <a:cs typeface="Arial"/>
            </a:endParaRPr>
          </a:p>
          <a:p>
            <a:pPr marL="0" indent="0">
              <a:lnSpc>
                <a:spcPct val="100000"/>
              </a:lnSpc>
              <a:spcBef>
                <a:spcPts val="0"/>
              </a:spcBef>
              <a:spcAft>
                <a:spcPts val="0"/>
              </a:spcAft>
              <a:buClrTx/>
              <a:buNone/>
            </a:pPr>
            <a:r>
              <a:rPr lang="en-US" sz="800" dirty="0">
                <a:solidFill>
                  <a:schemeClr val="tx1"/>
                </a:solidFill>
                <a:latin typeface="Arial"/>
                <a:ea typeface="Arial" charset="0"/>
                <a:cs typeface="Arial"/>
              </a:rPr>
              <a:t>Data provided by the Military Child Education Coalition (MCEC)</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8</a:t>
            </a:fld>
            <a:endParaRPr lang="en-US"/>
          </a:p>
        </p:txBody>
      </p:sp>
    </p:spTree>
    <p:extLst>
      <p:ext uri="{BB962C8B-B14F-4D97-AF65-F5344CB8AC3E}">
        <p14:creationId xmlns:p14="http://schemas.microsoft.com/office/powerpoint/2010/main" val="110392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ClrTx/>
              <a:buFont typeface="Arial" charset="0"/>
              <a:buChar char="•"/>
            </a:pPr>
            <a:endParaRPr lang="en-US" sz="1200" baseline="0" dirty="0">
              <a:solidFill>
                <a:schemeClr val="tx1"/>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ea typeface="Arial" charset="0"/>
                <a:cs typeface="Arial"/>
              </a:rPr>
              <a:t>According to the US Defense Manpower</a:t>
            </a:r>
            <a:r>
              <a:rPr lang="en-US" sz="1200" baseline="0" dirty="0">
                <a:solidFill>
                  <a:schemeClr val="tx1"/>
                </a:solidFill>
                <a:latin typeface="Arial"/>
                <a:ea typeface="Arial" charset="0"/>
                <a:cs typeface="Arial"/>
              </a:rPr>
              <a:t> Data Center, as of August 22, 2017 (provided to MIC3)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a:ea typeface="Arial" charset="0"/>
              <a:cs typeface="Arial"/>
            </a:endParaRP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1.4M active duty</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1.4M national guard/reserves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10% dual military marriages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1.1M school aged children</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630,000 military dependents</a:t>
            </a:r>
          </a:p>
          <a:p>
            <a:pPr>
              <a:lnSpc>
                <a:spcPct val="100000"/>
              </a:lnSpc>
              <a:spcBef>
                <a:spcPts val="0"/>
              </a:spcBef>
              <a:spcAft>
                <a:spcPts val="0"/>
              </a:spcAft>
              <a:buClrTx/>
              <a:buFont typeface="Arial" charset="0"/>
              <a:buChar char="•"/>
            </a:pPr>
            <a:r>
              <a:rPr lang="en-US" sz="1200" dirty="0">
                <a:solidFill>
                  <a:schemeClr val="tx1"/>
                </a:solidFill>
                <a:latin typeface="Arial" charset="0"/>
                <a:ea typeface="Arial" charset="0"/>
                <a:cs typeface="Arial" charset="0"/>
              </a:rPr>
              <a:t>  75% under 12</a:t>
            </a:r>
          </a:p>
          <a:p>
            <a:pPr>
              <a:lnSpc>
                <a:spcPct val="100000"/>
              </a:lnSpc>
              <a:spcBef>
                <a:spcPts val="0"/>
              </a:spcBef>
              <a:spcAft>
                <a:spcPts val="0"/>
              </a:spcAft>
              <a:buClrTx/>
              <a:buFontTx/>
              <a:buNone/>
            </a:pP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Tx/>
              <a:buNone/>
            </a:pPr>
            <a:r>
              <a:rPr lang="en-US" sz="1200" dirty="0">
                <a:solidFill>
                  <a:schemeClr val="tx1"/>
                </a:solidFill>
                <a:latin typeface="Arial" charset="0"/>
                <a:ea typeface="Arial" charset="0"/>
                <a:cs typeface="Arial" charset="0"/>
              </a:rPr>
              <a:t>Where do</a:t>
            </a:r>
            <a:r>
              <a:rPr lang="en-US" sz="1200" baseline="0" dirty="0">
                <a:solidFill>
                  <a:schemeClr val="tx1"/>
                </a:solidFill>
                <a:latin typeface="Arial" charset="0"/>
                <a:ea typeface="Arial" charset="0"/>
                <a:cs typeface="Arial" charset="0"/>
              </a:rPr>
              <a:t> they go to school?</a:t>
            </a:r>
            <a:endParaRPr lang="en-US" sz="1200" dirty="0">
              <a:solidFill>
                <a:schemeClr val="tx1"/>
              </a:solidFill>
              <a:latin typeface="Arial" charset="0"/>
              <a:ea typeface="Arial" charset="0"/>
              <a:cs typeface="Arial" charset="0"/>
            </a:endParaRP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Public schools 76%</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Private 10%</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DODEA 8%</a:t>
            </a:r>
          </a:p>
          <a:p>
            <a:pPr>
              <a:lnSpc>
                <a:spcPct val="100000"/>
              </a:lnSpc>
              <a:spcBef>
                <a:spcPts val="0"/>
              </a:spcBef>
              <a:spcAft>
                <a:spcPts val="0"/>
              </a:spcAft>
              <a:buClrTx/>
              <a:buFont typeface="Arial" charset="0"/>
              <a:buChar char="•"/>
            </a:pPr>
            <a:r>
              <a:rPr lang="en-US" sz="1200" baseline="0" dirty="0">
                <a:solidFill>
                  <a:schemeClr val="tx1"/>
                </a:solidFill>
                <a:latin typeface="Arial" charset="0"/>
                <a:ea typeface="Arial" charset="0"/>
                <a:cs typeface="Arial" charset="0"/>
              </a:rPr>
              <a:t> Homeschool 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a:ea typeface="Arial" charset="0"/>
              <a:cs typeface="Arial"/>
            </a:endParaRPr>
          </a:p>
        </p:txBody>
      </p:sp>
      <p:sp>
        <p:nvSpPr>
          <p:cNvPr id="4" name="Slide Number Placeholder 3"/>
          <p:cNvSpPr>
            <a:spLocks noGrp="1"/>
          </p:cNvSpPr>
          <p:nvPr>
            <p:ph type="sldNum" sz="quarter" idx="10"/>
          </p:nvPr>
        </p:nvSpPr>
        <p:spPr/>
        <p:txBody>
          <a:bodyPr/>
          <a:lstStyle/>
          <a:p>
            <a:fld id="{504D1A6F-3DEF-463C-B8D4-95A7E6ABC6DE}" type="slidenum">
              <a:rPr lang="en-US" smtClean="0"/>
              <a:t>9</a:t>
            </a:fld>
            <a:endParaRPr lang="en-US"/>
          </a:p>
        </p:txBody>
      </p:sp>
    </p:spTree>
    <p:extLst>
      <p:ext uri="{BB962C8B-B14F-4D97-AF65-F5344CB8AC3E}">
        <p14:creationId xmlns:p14="http://schemas.microsoft.com/office/powerpoint/2010/main" val="74383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44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9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34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43839D1-6EAB-A442-9697-CF3DB493EEEA}" type="slidenum">
              <a:rPr lang="en-US" altLang="en-US"/>
              <a:pPr>
                <a:defRPr/>
              </a:pPr>
              <a:t>‹#›</a:t>
            </a:fld>
            <a:endParaRPr lang="en-US" altLang="en-US"/>
          </a:p>
        </p:txBody>
      </p:sp>
    </p:spTree>
    <p:extLst>
      <p:ext uri="{BB962C8B-B14F-4D97-AF65-F5344CB8AC3E}">
        <p14:creationId xmlns:p14="http://schemas.microsoft.com/office/powerpoint/2010/main" val="211261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Tree>
    <p:extLst>
      <p:ext uri="{BB962C8B-B14F-4D97-AF65-F5344CB8AC3E}">
        <p14:creationId xmlns:p14="http://schemas.microsoft.com/office/powerpoint/2010/main" val="1798782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2600" y="152400"/>
            <a:ext cx="3354389" cy="659295"/>
          </a:xfrm>
          <a:prstGeom prst="rect">
            <a:avLst/>
          </a:prstGeom>
        </p:spPr>
      </p:pic>
      <p:sp>
        <p:nvSpPr>
          <p:cNvPr id="12" name="Rectangle 11"/>
          <p:cNvSpPr/>
          <p:nvPr userDrawn="1"/>
        </p:nvSpPr>
        <p:spPr>
          <a:xfrm>
            <a:off x="0" y="6405996"/>
            <a:ext cx="9171433" cy="457200"/>
          </a:xfrm>
          <a:prstGeom prst="rect">
            <a:avLst/>
          </a:prstGeom>
          <a:solidFill>
            <a:srgbClr val="008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600200" y="6396335"/>
            <a:ext cx="5867400" cy="461665"/>
          </a:xfrm>
          <a:prstGeom prst="rect">
            <a:avLst/>
          </a:prstGeom>
          <a:noFill/>
        </p:spPr>
        <p:txBody>
          <a:bodyPr wrap="square" rtlCol="0">
            <a:spAutoFit/>
          </a:bodyPr>
          <a:lstStyle/>
          <a:p>
            <a:pPr algn="ctr"/>
            <a:r>
              <a:rPr lang="en-US" sz="2400" dirty="0">
                <a:solidFill>
                  <a:schemeClr val="bg1"/>
                </a:solidFill>
                <a:latin typeface="Abril Text" pitchFamily="50" charset="0"/>
              </a:rPr>
              <a:t>“Successful Educational Transitions”</a:t>
            </a:r>
          </a:p>
        </p:txBody>
      </p:sp>
      <p:sp>
        <p:nvSpPr>
          <p:cNvPr id="8" name="Title Placeholder 7"/>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66361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 id="2147483704" r:id="rId4"/>
    <p:sldLayoutId id="2147483706" r:id="rId5"/>
  </p:sldLayoutIdLst>
  <p:hf hdr="0" ftr="0" dt="0"/>
  <p:txStyles>
    <p:title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mailto:craign@ksde.org"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Launch%20Internet%20Explorer%20Browser.l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066800" y="3914590"/>
            <a:ext cx="7010400" cy="8382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ctr"/>
            <a:r>
              <a:rPr lang="en-US" sz="3200" dirty="0">
                <a:solidFill>
                  <a:schemeClr val="tx1"/>
                </a:solidFill>
                <a:latin typeface="Arial" charset="0"/>
                <a:ea typeface="Arial" charset="0"/>
                <a:cs typeface="Arial" charset="0"/>
              </a:rPr>
              <a:t>Monday, October 1, 2018</a:t>
            </a:r>
          </a:p>
          <a:p>
            <a:pPr lvl="1" algn="ctr"/>
            <a:endParaRPr lang="en-US" sz="2800" dirty="0">
              <a:solidFill>
                <a:schemeClr val="tx1"/>
              </a:solidFill>
              <a:latin typeface="Arial" charset="0"/>
              <a:ea typeface="Arial" charset="0"/>
              <a:cs typeface="Arial" charset="0"/>
            </a:endParaRPr>
          </a:p>
          <a:p>
            <a:endParaRPr lang="en-US" sz="2800" dirty="0">
              <a:solidFill>
                <a:schemeClr val="accent5">
                  <a:lumMod val="50000"/>
                </a:schemeClr>
              </a:solidFill>
            </a:endParaRPr>
          </a:p>
        </p:txBody>
      </p:sp>
      <p:sp>
        <p:nvSpPr>
          <p:cNvPr id="4" name="TextBox 3"/>
          <p:cNvSpPr txBox="1"/>
          <p:nvPr/>
        </p:nvSpPr>
        <p:spPr>
          <a:xfrm>
            <a:off x="1057072" y="1853670"/>
            <a:ext cx="7219950" cy="1754326"/>
          </a:xfrm>
          <a:prstGeom prst="rect">
            <a:avLst/>
          </a:prstGeom>
          <a:noFill/>
        </p:spPr>
        <p:txBody>
          <a:bodyPr wrap="square" rtlCol="0">
            <a:spAutoFit/>
          </a:bodyPr>
          <a:lstStyle/>
          <a:p>
            <a:pPr algn="ctr"/>
            <a:r>
              <a:rPr lang="en-US" sz="3600" b="1" dirty="0">
                <a:latin typeface="Arial"/>
                <a:cs typeface="Arial"/>
              </a:rPr>
              <a:t>Interstate Compact on Educational Opportunity for Military Children</a:t>
            </a:r>
          </a:p>
        </p:txBody>
      </p:sp>
      <p:sp>
        <p:nvSpPr>
          <p:cNvPr id="5" name="TextBox 4"/>
          <p:cNvSpPr txBox="1"/>
          <p:nvPr/>
        </p:nvSpPr>
        <p:spPr>
          <a:xfrm>
            <a:off x="228600" y="4752790"/>
            <a:ext cx="8763000" cy="1661993"/>
          </a:xfrm>
          <a:prstGeom prst="rect">
            <a:avLst/>
          </a:prstGeom>
          <a:noFill/>
        </p:spPr>
        <p:txBody>
          <a:bodyPr wrap="square" rtlCol="0">
            <a:spAutoFit/>
          </a:bodyPr>
          <a:lstStyle/>
          <a:p>
            <a:pPr marL="201168" lvl="1" indent="0" algn="ctr">
              <a:buNone/>
            </a:pPr>
            <a:r>
              <a:rPr lang="en-US" sz="2800" dirty="0">
                <a:latin typeface="Arial"/>
                <a:cs typeface="Arial"/>
              </a:rPr>
              <a:t>Craig Neuenswander, Kansas Commissioner</a:t>
            </a:r>
          </a:p>
          <a:p>
            <a:pPr marL="201168" lvl="1" indent="0" algn="ctr">
              <a:buNone/>
            </a:pPr>
            <a:r>
              <a:rPr lang="en-US" sz="2800" dirty="0">
                <a:latin typeface="Arial"/>
                <a:cs typeface="Arial"/>
              </a:rPr>
              <a:t>Kate Wren Gavlak, MIC3 Commission Past </a:t>
            </a:r>
            <a:r>
              <a:rPr lang="en-US" sz="2800">
                <a:latin typeface="Arial"/>
                <a:cs typeface="Arial"/>
              </a:rPr>
              <a:t>Chair and California </a:t>
            </a:r>
            <a:r>
              <a:rPr lang="en-US" sz="2800" dirty="0">
                <a:latin typeface="Arial"/>
                <a:cs typeface="Arial"/>
              </a:rPr>
              <a:t>Commissioner</a:t>
            </a:r>
          </a:p>
          <a:p>
            <a:endParaRPr lang="en-US" dirty="0"/>
          </a:p>
        </p:txBody>
      </p:sp>
    </p:spTree>
    <p:extLst>
      <p:ext uri="{BB962C8B-B14F-4D97-AF65-F5344CB8AC3E}">
        <p14:creationId xmlns:p14="http://schemas.microsoft.com/office/powerpoint/2010/main" val="422263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066800"/>
            <a:ext cx="8382001" cy="932596"/>
          </a:xfrm>
          <a:prstGeom prst="rect">
            <a:avLst/>
          </a:prstGeom>
        </p:spPr>
        <p:txBody>
          <a:bodyPr>
            <a:noAutofit/>
          </a:bodyPr>
          <a:lstStyle/>
          <a:p>
            <a:pPr>
              <a:lnSpc>
                <a:spcPct val="100000"/>
              </a:lnSpc>
              <a:spcBef>
                <a:spcPts val="600"/>
              </a:spcBef>
              <a:spcAft>
                <a:spcPts val="600"/>
              </a:spcAft>
            </a:pPr>
            <a:r>
              <a:rPr lang="en-US" dirty="0">
                <a:solidFill>
                  <a:srgbClr val="000000"/>
                </a:solidFill>
              </a:rPr>
              <a:t>Kansas Demographics</a:t>
            </a:r>
          </a:p>
        </p:txBody>
      </p:sp>
      <p:sp>
        <p:nvSpPr>
          <p:cNvPr id="6" name="TextBox 5"/>
          <p:cNvSpPr txBox="1"/>
          <p:nvPr/>
        </p:nvSpPr>
        <p:spPr>
          <a:xfrm>
            <a:off x="533398" y="2428910"/>
            <a:ext cx="4300436" cy="3693319"/>
          </a:xfrm>
          <a:prstGeom prst="rect">
            <a:avLst/>
          </a:prstGeom>
          <a:noFill/>
        </p:spPr>
        <p:txBody>
          <a:bodyPr wrap="square" rtlCol="0">
            <a:spAutoFit/>
          </a:bodyPr>
          <a:lstStyle/>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$3.3B spent (#29/nation) </a:t>
            </a:r>
          </a:p>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2.3% GDP</a:t>
            </a:r>
          </a:p>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0.8% of total U.S. spent $1,139/resident</a:t>
            </a:r>
          </a:p>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41,152 personnel </a:t>
            </a:r>
          </a:p>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$2.0B payroll</a:t>
            </a:r>
            <a:endParaRPr lang="en-US" dirty="0">
              <a:latin typeface="Arial" charset="0"/>
              <a:ea typeface="Arial" charset="0"/>
              <a:cs typeface="Arial" charset="0"/>
            </a:endParaRPr>
          </a:p>
          <a:p>
            <a:endParaRPr lang="en-US" dirty="0"/>
          </a:p>
        </p:txBody>
      </p:sp>
      <p:sp>
        <p:nvSpPr>
          <p:cNvPr id="7" name="TextBox 6"/>
          <p:cNvSpPr txBox="1"/>
          <p:nvPr/>
        </p:nvSpPr>
        <p:spPr>
          <a:xfrm>
            <a:off x="1790699" y="1828800"/>
            <a:ext cx="5867401" cy="523220"/>
          </a:xfrm>
          <a:prstGeom prst="rect">
            <a:avLst/>
          </a:prstGeom>
          <a:noFill/>
        </p:spPr>
        <p:txBody>
          <a:bodyPr wrap="square" rtlCol="0">
            <a:spAutoFit/>
          </a:bodyPr>
          <a:lstStyle/>
          <a:p>
            <a:pPr algn="ctr">
              <a:lnSpc>
                <a:spcPct val="100000"/>
              </a:lnSpc>
              <a:spcBef>
                <a:spcPts val="0"/>
              </a:spcBef>
              <a:spcAft>
                <a:spcPts val="0"/>
              </a:spcAft>
              <a:buClrTx/>
            </a:pPr>
            <a:r>
              <a:rPr lang="en-US" sz="2800" dirty="0">
                <a:latin typeface="Arial" charset="0"/>
                <a:ea typeface="Arial" charset="0"/>
                <a:cs typeface="Arial" charset="0"/>
              </a:rPr>
              <a:t>2015 Defense Spending by State</a:t>
            </a:r>
            <a:endParaRPr lang="en-US" dirty="0"/>
          </a:p>
        </p:txBody>
      </p:sp>
      <p:sp>
        <p:nvSpPr>
          <p:cNvPr id="8" name="TextBox 7"/>
          <p:cNvSpPr txBox="1"/>
          <p:nvPr/>
        </p:nvSpPr>
        <p:spPr>
          <a:xfrm>
            <a:off x="4698999" y="2428910"/>
            <a:ext cx="4310975" cy="2862322"/>
          </a:xfrm>
          <a:prstGeom prst="rect">
            <a:avLst/>
          </a:prstGeom>
          <a:noFill/>
        </p:spPr>
        <p:txBody>
          <a:bodyPr wrap="square" rtlCol="0">
            <a:spAutoFit/>
          </a:bodyPr>
          <a:lstStyle/>
          <a:p>
            <a:pPr marL="457200" indent="-457200">
              <a:lnSpc>
                <a:spcPct val="150000"/>
              </a:lnSpc>
              <a:spcBef>
                <a:spcPts val="0"/>
              </a:spcBef>
              <a:spcAft>
                <a:spcPts val="0"/>
              </a:spcAft>
              <a:buClrTx/>
              <a:buFont typeface="Arial" charset="0"/>
              <a:buChar char="•"/>
            </a:pPr>
            <a:r>
              <a:rPr lang="en-US" sz="2400" dirty="0">
                <a:latin typeface="Arial" charset="0"/>
                <a:ea typeface="Arial" charset="0"/>
                <a:cs typeface="Arial" charset="0"/>
              </a:rPr>
              <a:t>By service:</a:t>
            </a:r>
          </a:p>
          <a:p>
            <a:pPr marL="914400" lvl="1" indent="-457200">
              <a:lnSpc>
                <a:spcPct val="150000"/>
              </a:lnSpc>
              <a:buFont typeface="Wingdings" charset="2"/>
              <a:buChar char="Ø"/>
            </a:pPr>
            <a:r>
              <a:rPr lang="en-US" sz="2400" dirty="0">
                <a:latin typeface="Arial" charset="0"/>
                <a:ea typeface="Arial" charset="0"/>
                <a:cs typeface="Arial" charset="0"/>
              </a:rPr>
              <a:t>Active Duty 56%</a:t>
            </a:r>
          </a:p>
          <a:p>
            <a:pPr marL="914400" lvl="1" indent="-457200">
              <a:lnSpc>
                <a:spcPct val="150000"/>
              </a:lnSpc>
              <a:buFont typeface="Wingdings" charset="2"/>
              <a:buChar char="Ø"/>
            </a:pPr>
            <a:r>
              <a:rPr lang="en-US" sz="2400" dirty="0">
                <a:latin typeface="Arial" charset="0"/>
                <a:ea typeface="Arial" charset="0"/>
                <a:cs typeface="Arial" charset="0"/>
              </a:rPr>
              <a:t>Reserve/Natl Guard 27%</a:t>
            </a:r>
          </a:p>
          <a:p>
            <a:pPr marL="914400" lvl="1" indent="-457200">
              <a:lnSpc>
                <a:spcPct val="150000"/>
              </a:lnSpc>
              <a:buFont typeface="Wingdings" charset="2"/>
              <a:buChar char="Ø"/>
            </a:pPr>
            <a:r>
              <a:rPr lang="en-US" sz="2400" dirty="0">
                <a:latin typeface="Arial" charset="0"/>
                <a:ea typeface="Arial" charset="0"/>
                <a:cs typeface="Arial" charset="0"/>
              </a:rPr>
              <a:t>Civilian 17%</a:t>
            </a:r>
          </a:p>
        </p:txBody>
      </p:sp>
      <p:sp>
        <p:nvSpPr>
          <p:cNvPr id="10" name="Rectangle 9"/>
          <p:cNvSpPr/>
          <p:nvPr/>
        </p:nvSpPr>
        <p:spPr>
          <a:xfrm>
            <a:off x="4698999" y="5999118"/>
            <a:ext cx="5867400" cy="246221"/>
          </a:xfrm>
          <a:prstGeom prst="rect">
            <a:avLst/>
          </a:prstGeom>
        </p:spPr>
        <p:txBody>
          <a:bodyPr wrap="square">
            <a:spAutoFit/>
          </a:bodyPr>
          <a:lstStyle/>
          <a:p>
            <a:r>
              <a:rPr lang="en-US" sz="1000" dirty="0"/>
              <a:t>Source: Office of Economic Adjustment, FY2015 Defense Spending by State</a:t>
            </a:r>
          </a:p>
        </p:txBody>
      </p:sp>
    </p:spTree>
    <p:extLst>
      <p:ext uri="{BB962C8B-B14F-4D97-AF65-F5344CB8AC3E}">
        <p14:creationId xmlns:p14="http://schemas.microsoft.com/office/powerpoint/2010/main" val="574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71500" y="1896185"/>
            <a:ext cx="8001000" cy="1705297"/>
          </a:xfrm>
          <a:prstGeom prst="rect">
            <a:avLst/>
          </a:prstGeom>
        </p:spPr>
        <p:txBody>
          <a:bodyPr>
            <a:noAutofit/>
          </a:bodyPr>
          <a:lstStyle/>
          <a:p>
            <a:pPr marL="0" indent="0" algn="ctr">
              <a:lnSpc>
                <a:spcPct val="100000"/>
              </a:lnSpc>
              <a:spcBef>
                <a:spcPts val="0"/>
              </a:spcBef>
              <a:spcAft>
                <a:spcPts val="0"/>
              </a:spcAft>
              <a:buClrTx/>
              <a:buNone/>
            </a:pPr>
            <a:r>
              <a:rPr lang="en-US" sz="2800" i="1" dirty="0">
                <a:solidFill>
                  <a:schemeClr val="tx1"/>
                </a:solidFill>
                <a:latin typeface="Arial" panose="020B0604020202020204" pitchFamily="34" charset="0"/>
                <a:cs typeface="Arial" panose="020B0604020202020204" pitchFamily="34" charset="0"/>
              </a:rPr>
              <a:t>Through the Interstate Compact, MIC3 addresses key educational transition issues encountered by children of military families</a:t>
            </a:r>
          </a:p>
        </p:txBody>
      </p:sp>
      <p:sp>
        <p:nvSpPr>
          <p:cNvPr id="5" name="Content Placeholder 1"/>
          <p:cNvSpPr txBox="1">
            <a:spLocks/>
          </p:cNvSpPr>
          <p:nvPr/>
        </p:nvSpPr>
        <p:spPr>
          <a:xfrm>
            <a:off x="-228600" y="4481227"/>
            <a:ext cx="5715000" cy="20457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Resolving issues fairly</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Respect for all</a:t>
            </a:r>
          </a:p>
        </p:txBody>
      </p:sp>
      <p:sp>
        <p:nvSpPr>
          <p:cNvPr id="3" name="Rectangle 2"/>
          <p:cNvSpPr/>
          <p:nvPr/>
        </p:nvSpPr>
        <p:spPr>
          <a:xfrm>
            <a:off x="-381000" y="3674335"/>
            <a:ext cx="3581400" cy="830997"/>
          </a:xfrm>
          <a:prstGeom prst="rect">
            <a:avLst/>
          </a:prstGeom>
        </p:spPr>
        <p:txBody>
          <a:bodyPr vert="horz" wrap="square">
            <a:spAutoFit/>
          </a:bodyPr>
          <a:lstStyle/>
          <a:p>
            <a:pPr algn="ctr">
              <a:lnSpc>
                <a:spcPct val="150000"/>
              </a:lnSpc>
            </a:pPr>
            <a:r>
              <a:rPr lang="en-US" sz="3200" b="1" dirty="0">
                <a:latin typeface="Arial" panose="020B0604020202020204" pitchFamily="34" charset="0"/>
                <a:cs typeface="Arial" panose="020B0604020202020204" pitchFamily="34" charset="0"/>
              </a:rPr>
              <a:t>Core Values:</a:t>
            </a:r>
          </a:p>
        </p:txBody>
      </p:sp>
      <p:sp>
        <p:nvSpPr>
          <p:cNvPr id="6" name="Content Placeholder 1"/>
          <p:cNvSpPr txBox="1">
            <a:spLocks/>
          </p:cNvSpPr>
          <p:nvPr/>
        </p:nvSpPr>
        <p:spPr>
          <a:xfrm>
            <a:off x="3446834" y="3830748"/>
            <a:ext cx="5715000" cy="20457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096" lvl="1" indent="-90488">
              <a:lnSpc>
                <a:spcPct val="150000"/>
              </a:lnSpc>
              <a:buClrTx/>
              <a:buFont typeface="Wingdings" charset="2"/>
              <a:buChar char="ü"/>
              <a:tabLst>
                <a:tab pos="441325" algn="l"/>
              </a:tabLst>
            </a:pPr>
            <a:r>
              <a:rPr lang="en-US" sz="2600" i="1">
                <a:solidFill>
                  <a:schemeClr val="tx1"/>
                </a:solidFill>
                <a:latin typeface="Arial" panose="020B0604020202020204" pitchFamily="34" charset="0"/>
                <a:cs typeface="Arial" panose="020B0604020202020204" pitchFamily="34" charset="0"/>
              </a:rPr>
              <a:t>Doing the right thing for children</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Transparency in all we do</a:t>
            </a:r>
          </a:p>
          <a:p>
            <a:pPr marL="383096" lvl="1" indent="-90488">
              <a:lnSpc>
                <a:spcPct val="150000"/>
              </a:lnSpc>
              <a:buClrTx/>
              <a:buFont typeface="Wingdings" charset="2"/>
              <a:buChar char="ü"/>
              <a:tabLst>
                <a:tab pos="441325" algn="l"/>
              </a:tabLst>
            </a:pPr>
            <a:r>
              <a:rPr lang="en-US" sz="2600" i="1" dirty="0">
                <a:solidFill>
                  <a:schemeClr val="tx1"/>
                </a:solidFill>
                <a:latin typeface="Arial" panose="020B0604020202020204" pitchFamily="34" charset="0"/>
                <a:cs typeface="Arial" panose="020B0604020202020204" pitchFamily="34" charset="0"/>
              </a:rPr>
              <a:t>Committed to making a difference</a:t>
            </a:r>
          </a:p>
        </p:txBody>
      </p:sp>
      <p:sp>
        <p:nvSpPr>
          <p:cNvPr id="7" name="Rectangle 6"/>
          <p:cNvSpPr/>
          <p:nvPr/>
        </p:nvSpPr>
        <p:spPr>
          <a:xfrm>
            <a:off x="-29183" y="1151880"/>
            <a:ext cx="4572000" cy="830997"/>
          </a:xfrm>
          <a:prstGeom prst="rect">
            <a:avLst/>
          </a:prstGeom>
        </p:spPr>
        <p:txBody>
          <a:bodyPr>
            <a:spAutoFit/>
          </a:bodyPr>
          <a:lstStyle/>
          <a:p>
            <a:pPr marL="383096" marR="0" lvl="1" indent="-90488" defTabSz="914400" eaLnBrk="1" fontAlgn="auto" latinLnBrk="0" hangingPunct="1">
              <a:lnSpc>
                <a:spcPct val="150000"/>
              </a:lnSpc>
              <a:spcBef>
                <a:spcPts val="0"/>
              </a:spcBef>
              <a:spcAft>
                <a:spcPts val="0"/>
              </a:spcAft>
              <a:buClrTx/>
              <a:buSzTx/>
              <a:buFont typeface="Wingdings" charset="2"/>
              <a:buNone/>
              <a:tabLst>
                <a:tab pos="441325" algn="l"/>
              </a:tabLst>
              <a:defRPr/>
            </a:pPr>
            <a:r>
              <a:rPr lang="en-US" sz="3200" b="1" dirty="0">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122492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 covers children of:</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Active duty military, </a:t>
            </a:r>
            <a:r>
              <a:rPr lang="en-US" sz="2400" dirty="0" err="1">
                <a:solidFill>
                  <a:schemeClr val="tx1"/>
                </a:solidFill>
                <a:latin typeface="Arial" panose="020B0604020202020204" pitchFamily="34" charset="0"/>
                <a:cs typeface="Arial" panose="020B0604020202020204" pitchFamily="34" charset="0"/>
              </a:rPr>
              <a:t>incl</a:t>
            </a:r>
            <a:r>
              <a:rPr lang="en-US" sz="2400" dirty="0">
                <a:solidFill>
                  <a:schemeClr val="tx1"/>
                </a:solidFill>
                <a:latin typeface="Arial" panose="020B0604020202020204" pitchFamily="34" charset="0"/>
                <a:cs typeface="Arial" panose="020B0604020202020204" pitchFamily="34" charset="0"/>
              </a:rPr>
              <a:t> Guard and Reserves (Title 10)</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Commissioned officers</a:t>
            </a:r>
          </a:p>
          <a:p>
            <a:pPr marL="749808" lvl="1" indent="-457200">
              <a:lnSpc>
                <a:spcPct val="150000"/>
              </a:lnSpc>
              <a:spcBef>
                <a:spcPts val="600"/>
              </a:spcBef>
              <a:spcAft>
                <a:spcPts val="600"/>
              </a:spcAft>
              <a:buClrTx/>
            </a:pPr>
            <a:r>
              <a:rPr lang="en-US" sz="2200" dirty="0">
                <a:solidFill>
                  <a:schemeClr val="tx1"/>
                </a:solidFill>
                <a:latin typeface="Arial" panose="020B0604020202020204" pitchFamily="34" charset="0"/>
                <a:cs typeface="Arial" panose="020B0604020202020204" pitchFamily="34" charset="0"/>
              </a:rPr>
              <a:t>National Oceanic Atmospheric Administration (NOAA)</a:t>
            </a:r>
          </a:p>
          <a:p>
            <a:pPr marL="749808" lvl="1" indent="-457200">
              <a:lnSpc>
                <a:spcPct val="150000"/>
              </a:lnSpc>
              <a:spcBef>
                <a:spcPts val="600"/>
              </a:spcBef>
              <a:spcAft>
                <a:spcPts val="600"/>
              </a:spcAft>
              <a:buClrTx/>
            </a:pPr>
            <a:r>
              <a:rPr lang="en-US" sz="2200" dirty="0">
                <a:solidFill>
                  <a:schemeClr val="tx1"/>
                </a:solidFill>
                <a:latin typeface="Arial" panose="020B0604020202020204" pitchFamily="34" charset="0"/>
                <a:cs typeface="Arial" panose="020B0604020202020204" pitchFamily="34" charset="0"/>
              </a:rPr>
              <a:t>US Public Health Service (USPHS)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Members or veterans who are medically discharged or retired (up to 1 year) (i.e. to their final home of record)</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Members who perish on active duty (up to 1 year)</a:t>
            </a: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77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Focuses on key educational transition issues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Seeks to inform schools of the unique educational challenges of transitional military children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Allows for </a:t>
            </a:r>
            <a:r>
              <a:rPr lang="en-US" sz="2400" b="1" dirty="0">
                <a:solidFill>
                  <a:schemeClr val="tx1"/>
                </a:solidFill>
                <a:latin typeface="Arial" panose="020B0604020202020204" pitchFamily="34" charset="0"/>
                <a:cs typeface="Arial" panose="020B0604020202020204" pitchFamily="34" charset="0"/>
              </a:rPr>
              <a:t>uniform treatment </a:t>
            </a:r>
            <a:r>
              <a:rPr lang="en-US" sz="2400" dirty="0">
                <a:solidFill>
                  <a:schemeClr val="tx1"/>
                </a:solidFill>
                <a:latin typeface="Arial" panose="020B0604020202020204" pitchFamily="34" charset="0"/>
                <a:cs typeface="Arial" panose="020B0604020202020204" pitchFamily="34" charset="0"/>
              </a:rPr>
              <a:t>of military students alongside their civilian peers </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Covers students in grades Kindergarten thru 12</a:t>
            </a:r>
            <a:r>
              <a:rPr lang="en-US" sz="2400" baseline="30000" dirty="0">
                <a:solidFill>
                  <a:schemeClr val="tx1"/>
                </a:solidFill>
                <a:latin typeface="Arial" panose="020B0604020202020204" pitchFamily="34" charset="0"/>
                <a:cs typeface="Arial" panose="020B0604020202020204" pitchFamily="34" charset="0"/>
              </a:rPr>
              <a:t>th</a:t>
            </a:r>
            <a:r>
              <a:rPr lang="en-US" sz="2400" dirty="0">
                <a:solidFill>
                  <a:schemeClr val="tx1"/>
                </a:solidFill>
                <a:latin typeface="Arial" panose="020B0604020202020204" pitchFamily="34" charset="0"/>
                <a:cs typeface="Arial" panose="020B0604020202020204" pitchFamily="34" charset="0"/>
              </a:rPr>
              <a:t> grade</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Only applies to public and DODEA/DODDS schools</a:t>
            </a:r>
          </a:p>
          <a:p>
            <a:pPr marL="457200" indent="-457200">
              <a:lnSpc>
                <a:spcPct val="150000"/>
              </a:lnSpc>
              <a:spcBef>
                <a:spcPts val="600"/>
              </a:spcBef>
              <a:spcAft>
                <a:spcPts val="600"/>
              </a:spcAft>
              <a:buClrTx/>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10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The Compact does not: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Advocate for</a:t>
            </a:r>
            <a:r>
              <a:rPr lang="en-US" sz="2400" b="1" dirty="0">
                <a:solidFill>
                  <a:schemeClr val="tx1"/>
                </a:solidFill>
                <a:latin typeface="Arial" panose="020B0604020202020204" pitchFamily="34" charset="0"/>
                <a:cs typeface="Arial" panose="020B0604020202020204" pitchFamily="34" charset="0"/>
              </a:rPr>
              <a:t> preferential </a:t>
            </a:r>
            <a:r>
              <a:rPr lang="en-US" sz="2400" dirty="0">
                <a:solidFill>
                  <a:schemeClr val="tx1"/>
                </a:solidFill>
                <a:latin typeface="Arial" panose="020B0604020202020204" pitchFamily="34" charset="0"/>
                <a:cs typeface="Arial" panose="020B0604020202020204" pitchFamily="34" charset="0"/>
              </a:rPr>
              <a:t>treatment for military students</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Impact curriculum, nor state/local education authority on education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Apply to preschool or pre-kindergarten </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Apply to private, parochial, homeschool, or international (abroad) schools</a:t>
            </a:r>
          </a:p>
          <a:p>
            <a:pPr marL="457200" indent="-457200">
              <a:lnSpc>
                <a:spcPct val="150000"/>
              </a:lnSpc>
              <a:spcBef>
                <a:spcPts val="600"/>
              </a:spcBef>
              <a:spcAft>
                <a:spcPts val="600"/>
              </a:spcAft>
              <a:buClrTx/>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54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69523"/>
            <a:ext cx="7543800" cy="762000"/>
          </a:xfrm>
          <a:prstGeom prst="rect">
            <a:avLst/>
          </a:prstGeom>
        </p:spPr>
        <p:txBody>
          <a:bodyPr>
            <a:normAutofit/>
          </a:bodyPr>
          <a:lstStyle/>
          <a:p>
            <a:r>
              <a:rPr lang="en-US" sz="3200" b="1" dirty="0">
                <a:solidFill>
                  <a:schemeClr val="tx1"/>
                </a:solidFill>
              </a:rPr>
              <a:t>So why is the Compact Important?</a:t>
            </a:r>
          </a:p>
        </p:txBody>
      </p:sp>
      <p:sp>
        <p:nvSpPr>
          <p:cNvPr id="2" name="Content Placeholder 1"/>
          <p:cNvSpPr>
            <a:spLocks noGrp="1"/>
          </p:cNvSpPr>
          <p:nvPr>
            <p:ph idx="4294967295"/>
          </p:nvPr>
        </p:nvSpPr>
        <p:spPr>
          <a:xfrm>
            <a:off x="495300" y="1712067"/>
            <a:ext cx="8153400" cy="1981200"/>
          </a:xfrm>
          <a:prstGeom prst="rect">
            <a:avLst/>
          </a:prstGeom>
        </p:spPr>
        <p:txBody>
          <a:bodyPr/>
          <a:lstStyle/>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Highlights the unique </a:t>
            </a:r>
            <a:r>
              <a:rPr lang="en-US" sz="2400" b="1" dirty="0">
                <a:solidFill>
                  <a:schemeClr val="tx1"/>
                </a:solidFill>
                <a:latin typeface="Arial" panose="020B0604020202020204" pitchFamily="34" charset="0"/>
                <a:cs typeface="Arial" panose="020B0604020202020204" pitchFamily="34" charset="0"/>
              </a:rPr>
              <a:t>education</a:t>
            </a:r>
            <a:r>
              <a:rPr lang="en-US" sz="2400" dirty="0">
                <a:solidFill>
                  <a:schemeClr val="tx1"/>
                </a:solidFill>
                <a:latin typeface="Arial" panose="020B0604020202020204" pitchFamily="34" charset="0"/>
                <a:cs typeface="Arial" panose="020B0604020202020204" pitchFamily="34" charset="0"/>
              </a:rPr>
              <a:t> challenges of military children</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The Compact provides districts and schools flexibility to make accommodations within the Compact scope</a:t>
            </a:r>
          </a:p>
          <a:p>
            <a:pPr marL="457200" indent="-457200">
              <a:lnSpc>
                <a:spcPct val="150000"/>
              </a:lnSpc>
              <a:spcBef>
                <a:spcPts val="600"/>
              </a:spcBef>
              <a:spcAft>
                <a:spcPts val="600"/>
              </a:spcAft>
              <a:buClrTx/>
              <a:buFont typeface="+mj-lt"/>
              <a:buAutoNum type="arabicPeriod"/>
            </a:pPr>
            <a:r>
              <a:rPr lang="en-US" sz="2400" dirty="0">
                <a:solidFill>
                  <a:schemeClr val="tx1"/>
                </a:solidFill>
                <a:latin typeface="Arial" panose="020B0604020202020204" pitchFamily="34" charset="0"/>
                <a:cs typeface="Arial" panose="020B0604020202020204" pitchFamily="34" charset="0"/>
              </a:rPr>
              <a:t>Allows states, thorough their Commissioners, to converse and facilitate cases </a:t>
            </a: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32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85519" y="671101"/>
            <a:ext cx="3903590" cy="1143000"/>
          </a:xfrm>
        </p:spPr>
        <p:txBody>
          <a:bodyPr/>
          <a:lstStyle/>
          <a:p>
            <a:pPr eaLnBrk="1" hangingPunct="1"/>
            <a:r>
              <a:rPr lang="en-US" altLang="en-US" dirty="0">
                <a:ea typeface="ＭＳ Ｐゴシック" charset="-128"/>
              </a:rPr>
              <a:t>HOW DID WE GET HERE?</a:t>
            </a:r>
          </a:p>
        </p:txBody>
      </p:sp>
      <p:sp>
        <p:nvSpPr>
          <p:cNvPr id="6149" name="Content Placeholder 3"/>
          <p:cNvSpPr>
            <a:spLocks noGrp="1"/>
          </p:cNvSpPr>
          <p:nvPr>
            <p:ph sz="half" idx="2"/>
          </p:nvPr>
        </p:nvSpPr>
        <p:spPr>
          <a:xfrm>
            <a:off x="4707004" y="1447480"/>
            <a:ext cx="4038600" cy="3886200"/>
          </a:xfrm>
        </p:spPr>
        <p:txBody>
          <a:bodyPr/>
          <a:lstStyle/>
          <a:p>
            <a:pPr marL="0" indent="0">
              <a:buFont typeface="Arial" charset="0"/>
              <a:buNone/>
              <a:defRPr/>
            </a:pPr>
            <a:endParaRPr lang="en-US" dirty="0">
              <a:ea typeface="ＭＳ Ｐゴシック" charset="0"/>
              <a:cs typeface="ＭＳ Ｐゴシック" charset="0"/>
            </a:endParaRPr>
          </a:p>
          <a:p>
            <a:pPr marL="0" indent="0">
              <a:buFont typeface="Arial" charset="0"/>
              <a:buNone/>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sp>
        <p:nvSpPr>
          <p:cNvPr id="7" name="Rectangle 3"/>
          <p:cNvSpPr txBox="1">
            <a:spLocks noChangeArrowheads="1"/>
          </p:cNvSpPr>
          <p:nvPr/>
        </p:nvSpPr>
        <p:spPr>
          <a:xfrm>
            <a:off x="2062896" y="4658997"/>
            <a:ext cx="7543800" cy="87224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9pPr>
          </a:lstStyle>
          <a:p>
            <a:pPr marL="0" lvl="1" indent="0" algn="ctr">
              <a:lnSpc>
                <a:spcPct val="150000"/>
              </a:lnSpc>
              <a:spcBef>
                <a:spcPts val="0"/>
              </a:spcBef>
              <a:spcAft>
                <a:spcPts val="0"/>
              </a:spcAft>
              <a:buClrTx/>
              <a:buNone/>
            </a:pPr>
            <a:r>
              <a:rPr lang="en-US" altLang="en-US" dirty="0">
                <a:latin typeface="Arial" charset="0"/>
                <a:ea typeface="Arial" charset="0"/>
                <a:cs typeface="Arial" charset="0"/>
              </a:rPr>
              <a:t> * Public </a:t>
            </a:r>
            <a:r>
              <a:rPr lang="en-US" altLang="en-US" b="1" u="sng" dirty="0">
                <a:latin typeface="Arial" charset="0"/>
                <a:ea typeface="Arial" charset="0"/>
                <a:cs typeface="Arial" charset="0"/>
              </a:rPr>
              <a:t>and </a:t>
            </a:r>
            <a:r>
              <a:rPr lang="en-US" altLang="en-US" dirty="0">
                <a:latin typeface="Arial" charset="0"/>
                <a:ea typeface="Arial" charset="0"/>
                <a:cs typeface="Arial" charset="0"/>
              </a:rPr>
              <a:t>Department of Defense Education Activity (DODEA) schools</a:t>
            </a:r>
          </a:p>
        </p:txBody>
      </p:sp>
      <p:sp>
        <p:nvSpPr>
          <p:cNvPr id="8" name="Rectangle 3"/>
          <p:cNvSpPr txBox="1">
            <a:spLocks noChangeArrowheads="1"/>
          </p:cNvSpPr>
          <p:nvPr/>
        </p:nvSpPr>
        <p:spPr>
          <a:xfrm>
            <a:off x="-6400800" y="6858000"/>
            <a:ext cx="8489782" cy="51498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9pPr>
          </a:lstStyle>
          <a:p>
            <a:pPr>
              <a:buClr>
                <a:schemeClr val="tx1"/>
              </a:buClr>
              <a:buFont typeface="Wingdings" charset="2"/>
              <a:buChar char="§"/>
            </a:pPr>
            <a:r>
              <a:rPr lang="en-US" sz="2000">
                <a:latin typeface="Arial" charset="0"/>
                <a:ea typeface="Arial" charset="0"/>
                <a:cs typeface="Arial" charset="0"/>
              </a:rPr>
              <a:t>Developed by The Council of State Governments, with the assistance of The Department of Defense (DoD) </a:t>
            </a:r>
          </a:p>
          <a:p>
            <a:pPr>
              <a:buClr>
                <a:schemeClr val="tx1"/>
              </a:buClr>
              <a:buFont typeface="Wingdings" charset="2"/>
              <a:buChar char="§"/>
            </a:pPr>
            <a:r>
              <a:rPr lang="en-US" sz="2000" dirty="0">
                <a:latin typeface="Arial" charset="0"/>
                <a:ea typeface="Arial" charset="0"/>
                <a:cs typeface="Arial" charset="0"/>
              </a:rPr>
              <a:t>Input and assistance from national associations, federal and state officials, state departments of education and </a:t>
            </a:r>
          </a:p>
          <a:p>
            <a:pPr>
              <a:buClr>
                <a:schemeClr val="tx1"/>
              </a:buClr>
              <a:buFont typeface="Wingdings" charset="2"/>
              <a:buChar char="§"/>
            </a:pPr>
            <a:r>
              <a:rPr lang="en-US" sz="2000" dirty="0">
                <a:latin typeface="Arial" charset="0"/>
                <a:ea typeface="Arial" charset="0"/>
                <a:cs typeface="Arial" charset="0"/>
              </a:rPr>
              <a:t>school superintendents </a:t>
            </a:r>
          </a:p>
          <a:p>
            <a:pPr>
              <a:buClr>
                <a:schemeClr val="tx1"/>
              </a:buClr>
              <a:buFont typeface="Wingdings" charset="2"/>
              <a:buChar char="§"/>
            </a:pPr>
            <a:r>
              <a:rPr lang="en-US" sz="2000" dirty="0">
                <a:latin typeface="Arial" charset="0"/>
                <a:ea typeface="Arial" charset="0"/>
                <a:cs typeface="Arial" charset="0"/>
              </a:rPr>
              <a:t>Adopted by all 50 states and the District of Columbia as of August 2014 </a:t>
            </a:r>
          </a:p>
          <a:p>
            <a:pPr>
              <a:buClr>
                <a:schemeClr val="tx1"/>
              </a:buClr>
              <a:buFont typeface="Wingdings" charset="2"/>
              <a:buChar char="§"/>
            </a:pPr>
            <a:r>
              <a:rPr lang="en-US" sz="2000" dirty="0">
                <a:latin typeface="Arial" charset="0"/>
                <a:ea typeface="Arial" charset="0"/>
                <a:cs typeface="Arial" charset="0"/>
              </a:rPr>
              <a:t>Initial meeting of the governing Commission was October 2008 </a:t>
            </a:r>
          </a:p>
          <a:p>
            <a:pPr>
              <a:buClr>
                <a:schemeClr val="tx1"/>
              </a:buClr>
              <a:buFont typeface="Wingdings" charset="2"/>
              <a:buChar char="§"/>
            </a:pPr>
            <a:r>
              <a:rPr lang="en-US" sz="2000" dirty="0">
                <a:latin typeface="Arial" charset="0"/>
                <a:ea typeface="Arial" charset="0"/>
                <a:cs typeface="Arial" charset="0"/>
              </a:rPr>
              <a:t>9th Annual Commission meeting is October 2014 in Orlando, FL </a:t>
            </a:r>
          </a:p>
        </p:txBody>
      </p:sp>
      <p:grpSp>
        <p:nvGrpSpPr>
          <p:cNvPr id="14" name="Group 13"/>
          <p:cNvGrpSpPr/>
          <p:nvPr/>
        </p:nvGrpSpPr>
        <p:grpSpPr>
          <a:xfrm rot="19840165">
            <a:off x="6971576" y="999037"/>
            <a:ext cx="1595516" cy="1702378"/>
            <a:chOff x="8200681" y="3095708"/>
            <a:chExt cx="1595516" cy="1702378"/>
          </a:xfrm>
        </p:grpSpPr>
        <p:grpSp>
          <p:nvGrpSpPr>
            <p:cNvPr id="15" name="Group 14"/>
            <p:cNvGrpSpPr/>
            <p:nvPr/>
          </p:nvGrpSpPr>
          <p:grpSpPr>
            <a:xfrm>
              <a:off x="8217496" y="3095708"/>
              <a:ext cx="1578701" cy="1578701"/>
              <a:chOff x="8217496" y="3095708"/>
              <a:chExt cx="1578701" cy="1578701"/>
            </a:xfrm>
          </p:grpSpPr>
          <p:sp>
            <p:nvSpPr>
              <p:cNvPr id="17" name="Teardrop 16"/>
              <p:cNvSpPr/>
              <p:nvPr/>
            </p:nvSpPr>
            <p:spPr>
              <a:xfrm rot="2700000">
                <a:off x="8217496" y="3095708"/>
                <a:ext cx="1578701" cy="1578701"/>
              </a:xfrm>
              <a:prstGeom prst="teardrop">
                <a:avLst>
                  <a:gd name="adj" fmla="val 10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18" name="Group 17"/>
              <p:cNvGrpSpPr/>
              <p:nvPr/>
            </p:nvGrpSpPr>
            <p:grpSpPr>
              <a:xfrm>
                <a:off x="8270357" y="3141915"/>
                <a:ext cx="1472977" cy="1473362"/>
                <a:chOff x="7001330" y="1445424"/>
                <a:chExt cx="1001308" cy="1001570"/>
              </a:xfrm>
            </p:grpSpPr>
            <p:sp>
              <p:nvSpPr>
                <p:cNvPr id="19" name="Oval 18"/>
                <p:cNvSpPr/>
                <p:nvPr/>
              </p:nvSpPr>
              <p:spPr>
                <a:xfrm>
                  <a:off x="7001330" y="1445424"/>
                  <a:ext cx="1001308" cy="1001570"/>
                </a:xfrm>
                <a:prstGeom prst="ellipse">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5"/>
                <p:cNvSpPr/>
                <p:nvPr/>
              </p:nvSpPr>
              <p:spPr>
                <a:xfrm>
                  <a:off x="7144035"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grpSp>
        </p:grpSp>
        <p:sp>
          <p:nvSpPr>
            <p:cNvPr id="16" name="TextBox 15"/>
            <p:cNvSpPr txBox="1"/>
            <p:nvPr/>
          </p:nvSpPr>
          <p:spPr>
            <a:xfrm rot="1607167">
              <a:off x="8200681" y="3228426"/>
              <a:ext cx="144423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July 2016 Mission, Vision, Strategic Plan </a:t>
              </a:r>
            </a:p>
            <a:p>
              <a:pPr algn="ctr"/>
              <a:endParaRPr lang="en-US" sz="1600" dirty="0">
                <a:latin typeface="Arial" panose="020B0604020202020204" pitchFamily="34" charset="0"/>
                <a:cs typeface="Arial" panose="020B0604020202020204" pitchFamily="34" charset="0"/>
              </a:endParaRPr>
            </a:p>
          </p:txBody>
        </p:sp>
      </p:grpSp>
      <p:grpSp>
        <p:nvGrpSpPr>
          <p:cNvPr id="21" name="Group 20"/>
          <p:cNvGrpSpPr/>
          <p:nvPr/>
        </p:nvGrpSpPr>
        <p:grpSpPr>
          <a:xfrm rot="19958422">
            <a:off x="5531996" y="1481189"/>
            <a:ext cx="1578701" cy="1578701"/>
            <a:chOff x="6475412" y="2145579"/>
            <a:chExt cx="1578701" cy="1578701"/>
          </a:xfrm>
        </p:grpSpPr>
        <p:grpSp>
          <p:nvGrpSpPr>
            <p:cNvPr id="22" name="Group 21"/>
            <p:cNvGrpSpPr/>
            <p:nvPr/>
          </p:nvGrpSpPr>
          <p:grpSpPr>
            <a:xfrm>
              <a:off x="6475412" y="2145579"/>
              <a:ext cx="1578701" cy="1578701"/>
              <a:chOff x="5859852" y="2391154"/>
              <a:chExt cx="1578701" cy="1578701"/>
            </a:xfrm>
          </p:grpSpPr>
          <p:sp>
            <p:nvSpPr>
              <p:cNvPr id="24" name="Teardrop 23"/>
              <p:cNvSpPr/>
              <p:nvPr/>
            </p:nvSpPr>
            <p:spPr>
              <a:xfrm rot="2700000">
                <a:off x="5859852" y="2391154"/>
                <a:ext cx="1578701" cy="1578701"/>
              </a:xfrm>
              <a:prstGeom prst="teardrop">
                <a:avLst>
                  <a:gd name="adj" fmla="val 10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25" name="Group 24"/>
              <p:cNvGrpSpPr/>
              <p:nvPr/>
            </p:nvGrpSpPr>
            <p:grpSpPr>
              <a:xfrm>
                <a:off x="5922248" y="2449386"/>
                <a:ext cx="1472977" cy="1473362"/>
                <a:chOff x="5893261" y="1437886"/>
                <a:chExt cx="1001308" cy="1001570"/>
              </a:xfrm>
            </p:grpSpPr>
            <p:sp>
              <p:nvSpPr>
                <p:cNvPr id="26" name="Oval 25"/>
                <p:cNvSpPr/>
                <p:nvPr/>
              </p:nvSpPr>
              <p:spPr>
                <a:xfrm>
                  <a:off x="5893261" y="1437886"/>
                  <a:ext cx="1001308" cy="1001570"/>
                </a:xfrm>
                <a:prstGeom prst="ellipse">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Oval 8"/>
                <p:cNvSpPr/>
                <p:nvPr/>
              </p:nvSpPr>
              <p:spPr>
                <a:xfrm>
                  <a:off x="6034905"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grpSp>
        </p:grpSp>
        <p:sp>
          <p:nvSpPr>
            <p:cNvPr id="23" name="TextBox 22"/>
            <p:cNvSpPr txBox="1"/>
            <p:nvPr/>
          </p:nvSpPr>
          <p:spPr>
            <a:xfrm rot="1641578">
              <a:off x="6698762" y="2503480"/>
              <a:ext cx="1083542" cy="98488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Aug 2014</a:t>
              </a:r>
            </a:p>
            <a:p>
              <a:pPr algn="ctr"/>
              <a:endParaRPr lang="en-US" sz="8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Members</a:t>
              </a:r>
            </a:p>
            <a:p>
              <a:pPr algn="ctr"/>
              <a:r>
                <a:rPr lang="en-US" sz="1600" dirty="0">
                  <a:latin typeface="Arial" panose="020B0604020202020204" pitchFamily="34" charset="0"/>
                  <a:cs typeface="Arial" panose="020B0604020202020204" pitchFamily="34" charset="0"/>
                </a:rPr>
                <a:t>50 + 1</a:t>
              </a:r>
            </a:p>
          </p:txBody>
        </p:sp>
      </p:grpSp>
      <p:grpSp>
        <p:nvGrpSpPr>
          <p:cNvPr id="28" name="Group 27"/>
          <p:cNvGrpSpPr/>
          <p:nvPr/>
        </p:nvGrpSpPr>
        <p:grpSpPr>
          <a:xfrm rot="20090922">
            <a:off x="4027132" y="2070122"/>
            <a:ext cx="1578701" cy="1578701"/>
            <a:chOff x="4751515" y="2391154"/>
            <a:chExt cx="1578701" cy="1578701"/>
          </a:xfrm>
        </p:grpSpPr>
        <p:sp>
          <p:nvSpPr>
            <p:cNvPr id="29" name="Teardrop 28"/>
            <p:cNvSpPr/>
            <p:nvPr/>
          </p:nvSpPr>
          <p:spPr>
            <a:xfrm rot="2700000">
              <a:off x="4751515" y="2391154"/>
              <a:ext cx="1578701" cy="1578701"/>
            </a:xfrm>
            <a:prstGeom prst="teardrop">
              <a:avLst>
                <a:gd name="adj" fmla="val 10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0" name="Oval 29"/>
            <p:cNvSpPr/>
            <p:nvPr/>
          </p:nvSpPr>
          <p:spPr>
            <a:xfrm rot="1119736">
              <a:off x="4798487" y="2441792"/>
              <a:ext cx="1472977" cy="1473362"/>
            </a:xfrm>
            <a:prstGeom prst="ellipse">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1" name="Oval 11"/>
          <p:cNvSpPr/>
          <p:nvPr/>
        </p:nvSpPr>
        <p:spPr>
          <a:xfrm>
            <a:off x="4173471" y="2270539"/>
            <a:ext cx="1264137" cy="1052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charset="0"/>
                <a:ea typeface="Arial" charset="0"/>
                <a:cs typeface="Arial" charset="0"/>
              </a:rPr>
              <a:t>2010</a:t>
            </a:r>
          </a:p>
          <a:p>
            <a:pPr lvl="0" algn="ctr" defTabSz="889000">
              <a:lnSpc>
                <a:spcPct val="90000"/>
              </a:lnSpc>
              <a:spcBef>
                <a:spcPct val="0"/>
              </a:spcBef>
              <a:spcAft>
                <a:spcPct val="35000"/>
              </a:spcAft>
            </a:pPr>
            <a:r>
              <a:rPr lang="en-US" sz="1600" kern="1200" dirty="0">
                <a:latin typeface="Arial" charset="0"/>
                <a:ea typeface="Arial" charset="0"/>
                <a:cs typeface="Arial" charset="0"/>
              </a:rPr>
              <a:t>First MIC3  Commission Meeting</a:t>
            </a:r>
            <a:r>
              <a:rPr lang="en-US" sz="2000" kern="1200" dirty="0"/>
              <a:t> </a:t>
            </a:r>
          </a:p>
        </p:txBody>
      </p:sp>
      <p:grpSp>
        <p:nvGrpSpPr>
          <p:cNvPr id="32" name="Group 31"/>
          <p:cNvGrpSpPr/>
          <p:nvPr/>
        </p:nvGrpSpPr>
        <p:grpSpPr>
          <a:xfrm rot="19904372">
            <a:off x="2586017" y="2800774"/>
            <a:ext cx="1596536" cy="1584295"/>
            <a:chOff x="4271281" y="2259777"/>
            <a:chExt cx="1578701" cy="1578701"/>
          </a:xfrm>
        </p:grpSpPr>
        <p:sp>
          <p:nvSpPr>
            <p:cNvPr id="33" name="Teardrop 32"/>
            <p:cNvSpPr/>
            <p:nvPr/>
          </p:nvSpPr>
          <p:spPr>
            <a:xfrm rot="2700000">
              <a:off x="4271281" y="2259777"/>
              <a:ext cx="1578701" cy="1578701"/>
            </a:xfrm>
            <a:prstGeom prst="teardrop">
              <a:avLst>
                <a:gd name="adj" fmla="val 10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grpSp>
          <p:nvGrpSpPr>
            <p:cNvPr id="34" name="Group 33"/>
            <p:cNvGrpSpPr/>
            <p:nvPr/>
          </p:nvGrpSpPr>
          <p:grpSpPr>
            <a:xfrm>
              <a:off x="4324142" y="2307263"/>
              <a:ext cx="1472977" cy="1473362"/>
              <a:chOff x="2965765" y="1138799"/>
              <a:chExt cx="1001308" cy="1001570"/>
            </a:xfrm>
          </p:grpSpPr>
          <p:sp>
            <p:nvSpPr>
              <p:cNvPr id="35" name="Oval 34"/>
              <p:cNvSpPr/>
              <p:nvPr/>
            </p:nvSpPr>
            <p:spPr>
              <a:xfrm rot="19303392">
                <a:off x="2965765" y="1138799"/>
                <a:ext cx="1001308" cy="1001570"/>
              </a:xfrm>
              <a:prstGeom prst="ellipse">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Oval 16"/>
              <p:cNvSpPr/>
              <p:nvPr/>
            </p:nvSpPr>
            <p:spPr>
              <a:xfrm rot="1695628">
                <a:off x="3080846" y="1338566"/>
                <a:ext cx="792194" cy="6150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Oct 2008 </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First  Governing  Meeting (CSG) </a:t>
                </a:r>
              </a:p>
            </p:txBody>
          </p:sp>
        </p:grpSp>
      </p:grpSp>
      <p:grpSp>
        <p:nvGrpSpPr>
          <p:cNvPr id="37" name="Group 36"/>
          <p:cNvGrpSpPr/>
          <p:nvPr/>
        </p:nvGrpSpPr>
        <p:grpSpPr>
          <a:xfrm rot="19773142">
            <a:off x="1236747" y="3625601"/>
            <a:ext cx="1587435" cy="1578701"/>
            <a:chOff x="2542393" y="2313809"/>
            <a:chExt cx="1587435" cy="1578701"/>
          </a:xfrm>
        </p:grpSpPr>
        <p:grpSp>
          <p:nvGrpSpPr>
            <p:cNvPr id="38" name="Group 37"/>
            <p:cNvGrpSpPr/>
            <p:nvPr/>
          </p:nvGrpSpPr>
          <p:grpSpPr>
            <a:xfrm>
              <a:off x="2542393" y="2313809"/>
              <a:ext cx="1578701" cy="1578701"/>
              <a:chOff x="2542393" y="2313809"/>
              <a:chExt cx="1578701" cy="1578701"/>
            </a:xfrm>
          </p:grpSpPr>
          <p:sp>
            <p:nvSpPr>
              <p:cNvPr id="40" name="Teardrop 39"/>
              <p:cNvSpPr/>
              <p:nvPr/>
            </p:nvSpPr>
            <p:spPr>
              <a:xfrm rot="2700000">
                <a:off x="2542393" y="2313809"/>
                <a:ext cx="1578701" cy="1578701"/>
              </a:xfrm>
              <a:prstGeom prst="teardrop">
                <a:avLst>
                  <a:gd name="adj" fmla="val 10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1" name="Oval 40"/>
              <p:cNvSpPr/>
              <p:nvPr/>
            </p:nvSpPr>
            <p:spPr>
              <a:xfrm>
                <a:off x="2586117" y="2353710"/>
                <a:ext cx="1472977" cy="1473362"/>
              </a:xfrm>
              <a:prstGeom prst="ellipse">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9" name="Oval 21"/>
            <p:cNvSpPr/>
            <p:nvPr/>
          </p:nvSpPr>
          <p:spPr>
            <a:xfrm rot="1826858">
              <a:off x="2654318" y="2514994"/>
              <a:ext cx="1475510" cy="1052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2006-07</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Compact Development</a:t>
              </a:r>
            </a:p>
          </p:txBody>
        </p:sp>
      </p:grpSp>
      <p:grpSp>
        <p:nvGrpSpPr>
          <p:cNvPr id="42" name="Group 41"/>
          <p:cNvGrpSpPr/>
          <p:nvPr/>
        </p:nvGrpSpPr>
        <p:grpSpPr>
          <a:xfrm rot="19777666">
            <a:off x="54506" y="4603862"/>
            <a:ext cx="1578701" cy="1578701"/>
            <a:chOff x="1424919" y="2391154"/>
            <a:chExt cx="1578701" cy="1578701"/>
          </a:xfrm>
        </p:grpSpPr>
        <p:sp>
          <p:nvSpPr>
            <p:cNvPr id="43" name="Teardrop 42"/>
            <p:cNvSpPr/>
            <p:nvPr/>
          </p:nvSpPr>
          <p:spPr>
            <a:xfrm rot="2700000">
              <a:off x="1424919" y="2391154"/>
              <a:ext cx="1578701" cy="1578701"/>
            </a:xfrm>
            <a:prstGeom prst="teardrop">
              <a:avLst>
                <a:gd name="adj" fmla="val 10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44" name="Group 43"/>
            <p:cNvGrpSpPr/>
            <p:nvPr/>
          </p:nvGrpSpPr>
          <p:grpSpPr>
            <a:xfrm>
              <a:off x="1477780" y="2443823"/>
              <a:ext cx="1472977" cy="1473362"/>
              <a:chOff x="1456474" y="1439389"/>
              <a:chExt cx="1001308" cy="1001570"/>
            </a:xfrm>
          </p:grpSpPr>
          <p:sp>
            <p:nvSpPr>
              <p:cNvPr id="45" name="Oval 44"/>
              <p:cNvSpPr/>
              <p:nvPr/>
            </p:nvSpPr>
            <p:spPr>
              <a:xfrm>
                <a:off x="1456474" y="1439389"/>
                <a:ext cx="1001308" cy="1001570"/>
              </a:xfrm>
              <a:prstGeom prst="ellipse">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Oval 26"/>
              <p:cNvSpPr/>
              <p:nvPr/>
            </p:nvSpPr>
            <p:spPr>
              <a:xfrm rot="1822334">
                <a:off x="1599574" y="1582498"/>
                <a:ext cx="715107" cy="715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2006</a:t>
                </a:r>
              </a:p>
              <a:p>
                <a:pPr lvl="0" algn="ctr" defTabSz="889000">
                  <a:lnSpc>
                    <a:spcPct val="90000"/>
                  </a:lnSpc>
                  <a:spcBef>
                    <a:spcPct val="0"/>
                  </a:spcBef>
                  <a:spcAft>
                    <a:spcPct val="35000"/>
                  </a:spcAft>
                </a:pPr>
                <a:r>
                  <a:rPr lang="en-US" sz="1600" dirty="0">
                    <a:latin typeface="Arial" panose="020B0604020202020204" pitchFamily="34" charset="0"/>
                    <a:cs typeface="Arial" panose="020B0604020202020204" pitchFamily="34" charset="0"/>
                  </a:rPr>
                  <a:t>DOD Contracts CSG</a:t>
                </a:r>
                <a:endParaRPr lang="en-US" sz="1600"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472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990600"/>
            <a:ext cx="7543800" cy="762000"/>
          </a:xfrm>
          <a:prstGeom prst="rect">
            <a:avLst/>
          </a:prstGeom>
        </p:spPr>
        <p:txBody>
          <a:bodyPr>
            <a:normAutofit/>
          </a:bodyPr>
          <a:lstStyle/>
          <a:p>
            <a:r>
              <a:rPr lang="en-US" dirty="0">
                <a:solidFill>
                  <a:schemeClr val="tx1"/>
                </a:solidFill>
              </a:rPr>
              <a:t>GOVERNANCE STRUCTURE</a:t>
            </a:r>
          </a:p>
        </p:txBody>
      </p:sp>
      <p:sp>
        <p:nvSpPr>
          <p:cNvPr id="2" name="Content Placeholder 1"/>
          <p:cNvSpPr>
            <a:spLocks noGrp="1"/>
          </p:cNvSpPr>
          <p:nvPr>
            <p:ph idx="4294967295"/>
          </p:nvPr>
        </p:nvSpPr>
        <p:spPr>
          <a:xfrm>
            <a:off x="11049000" y="1295400"/>
            <a:ext cx="6248400" cy="1981200"/>
          </a:xfrm>
          <a:prstGeom prst="rect">
            <a:avLst/>
          </a:prstGeom>
        </p:spPr>
        <p:txBody>
          <a:bodyPr/>
          <a:lstStyle/>
          <a:p>
            <a:pPr marL="342900" indent="-342900">
              <a:lnSpc>
                <a:spcPct val="150000"/>
              </a:lnSpc>
              <a:spcBef>
                <a:spcPts val="600"/>
              </a:spcBef>
              <a:spcAft>
                <a:spcPts val="600"/>
              </a:spcAft>
              <a:buClrTx/>
              <a:buFont typeface="Wingdings" charset="2"/>
              <a:buChar char="Ø"/>
            </a:pPr>
            <a:endParaRPr lang="en-US" sz="2400"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
        <p:nvSpPr>
          <p:cNvPr id="4" name="Content Placeholder 1"/>
          <p:cNvSpPr txBox="1">
            <a:spLocks/>
          </p:cNvSpPr>
          <p:nvPr/>
        </p:nvSpPr>
        <p:spPr>
          <a:xfrm>
            <a:off x="4800600" y="1752600"/>
            <a:ext cx="8153400" cy="19812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457200">
              <a:lnSpc>
                <a:spcPct val="150000"/>
              </a:lnSpc>
              <a:spcBef>
                <a:spcPts val="600"/>
              </a:spcBef>
              <a:spcAft>
                <a:spcPts val="600"/>
              </a:spcAft>
              <a:buClrTx/>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292608" lvl="1" indent="0">
              <a:lnSpc>
                <a:spcPct val="150000"/>
              </a:lnSpc>
              <a:spcBef>
                <a:spcPts val="600"/>
              </a:spcBef>
              <a:spcAft>
                <a:spcPts val="600"/>
              </a:spcAft>
              <a:buClrTx/>
              <a:buFont typeface="Calibri" pitchFamily="34" charset="0"/>
              <a:buNone/>
            </a:pP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794848764"/>
              </p:ext>
            </p:extLst>
          </p:nvPr>
        </p:nvGraphicFramePr>
        <p:xfrm>
          <a:off x="689610" y="856488"/>
          <a:ext cx="8077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02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69133" y="838200"/>
            <a:ext cx="7543800" cy="1450975"/>
          </a:xfrm>
          <a:prstGeom prst="rect">
            <a:avLst/>
          </a:prstGeom>
        </p:spPr>
        <p:txBody>
          <a:bodyPr/>
          <a:lstStyle/>
          <a:p>
            <a:r>
              <a:rPr lang="en-US" dirty="0">
                <a:solidFill>
                  <a:srgbClr val="000000"/>
                </a:solidFill>
              </a:rPr>
              <a:t>EX-OFFICIO MEMBERS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515" y="4917845"/>
            <a:ext cx="2643035" cy="4687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641" y="4097153"/>
            <a:ext cx="1290154" cy="12901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108681"/>
            <a:ext cx="1215892" cy="14635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199" y="3987473"/>
            <a:ext cx="1409111" cy="199018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2401" y="2413507"/>
            <a:ext cx="2166219" cy="1042810"/>
          </a:xfrm>
          <a:prstGeom prst="rect">
            <a:avLst/>
          </a:prstGeom>
        </p:spPr>
      </p:pic>
      <p:sp>
        <p:nvSpPr>
          <p:cNvPr id="10" name="Content Placeholder 1"/>
          <p:cNvSpPr txBox="1">
            <a:spLocks/>
          </p:cNvSpPr>
          <p:nvPr/>
        </p:nvSpPr>
        <p:spPr>
          <a:xfrm>
            <a:off x="572089" y="2334809"/>
            <a:ext cx="7884219" cy="224301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endParaRPr lang="en-US" sz="1400" dirty="0">
              <a:solidFill>
                <a:schemeClr val="tx1"/>
              </a:solidFill>
              <a:latin typeface="Arial"/>
              <a:cs typeface="Arial"/>
            </a:endParaRPr>
          </a:p>
        </p:txBody>
      </p:sp>
    </p:spTree>
    <p:extLst>
      <p:ext uri="{BB962C8B-B14F-4D97-AF65-F5344CB8AC3E}">
        <p14:creationId xmlns:p14="http://schemas.microsoft.com/office/powerpoint/2010/main" val="245009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049" y="685800"/>
            <a:ext cx="8229600" cy="1143000"/>
          </a:xfrm>
        </p:spPr>
        <p:txBody>
          <a:bodyPr>
            <a:normAutofit/>
          </a:bodyPr>
          <a:lstStyle/>
          <a:p>
            <a:r>
              <a:rPr lang="en-US" sz="4400" dirty="0"/>
              <a:t>STATE COMMISSIONER</a:t>
            </a:r>
          </a:p>
        </p:txBody>
      </p:sp>
      <p:sp>
        <p:nvSpPr>
          <p:cNvPr id="2" name="Content Placeholder 1"/>
          <p:cNvSpPr>
            <a:spLocks noGrp="1"/>
          </p:cNvSpPr>
          <p:nvPr>
            <p:ph idx="1"/>
          </p:nvPr>
        </p:nvSpPr>
        <p:spPr>
          <a:xfrm>
            <a:off x="609600" y="1600200"/>
            <a:ext cx="7924800" cy="3611563"/>
          </a:xfrm>
        </p:spPr>
        <p:txBody>
          <a:bodyPr>
            <a:noAutofit/>
          </a:bodyPr>
          <a:lstStyle/>
          <a:p>
            <a:pPr marL="0" lvl="0" indent="0">
              <a:lnSpc>
                <a:spcPct val="150000"/>
              </a:lnSpc>
              <a:spcBef>
                <a:spcPts val="600"/>
              </a:spcBef>
              <a:spcAft>
                <a:spcPts val="600"/>
              </a:spcAft>
              <a:buClrTx/>
              <a:buNone/>
            </a:pPr>
            <a:r>
              <a:rPr lang="en-US" b="1" u="sng" dirty="0">
                <a:solidFill>
                  <a:schemeClr val="tx1"/>
                </a:solidFill>
                <a:latin typeface="Arial" panose="020B0604020202020204" pitchFamily="34" charset="0"/>
                <a:cs typeface="Arial" panose="020B0604020202020204" pitchFamily="34" charset="0"/>
              </a:rPr>
              <a:t>At the National Level:</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Participate on Commission standing committees</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Act as a liaison between the National Office, State Council and school districts</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Coordinate with the Military Family Education Liaison (MFEL)</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Ensure dues are paid within requirements set by Commission</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Attend Commission meetings</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Ensure appointment is in compliance with state statute</a:t>
            </a:r>
          </a:p>
        </p:txBody>
      </p:sp>
    </p:spTree>
    <p:extLst>
      <p:ext uri="{BB962C8B-B14F-4D97-AF65-F5344CB8AC3E}">
        <p14:creationId xmlns:p14="http://schemas.microsoft.com/office/powerpoint/2010/main" val="17327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1600" y="1143000"/>
            <a:ext cx="6553200" cy="703996"/>
          </a:xfrm>
          <a:prstGeom prst="rect">
            <a:avLst/>
          </a:prstGeom>
        </p:spPr>
        <p:txBody>
          <a:bodyPr>
            <a:normAutofit/>
          </a:bodyPr>
          <a:lstStyle/>
          <a:p>
            <a:r>
              <a:rPr lang="en-US" dirty="0">
                <a:solidFill>
                  <a:srgbClr val="000000"/>
                </a:solidFill>
              </a:rPr>
              <a:t>OVERALL OBJECTIVES</a:t>
            </a:r>
            <a:endParaRPr lang="en-US" sz="4000" dirty="0">
              <a:solidFill>
                <a:srgbClr val="000000"/>
              </a:solidFill>
              <a:latin typeface="Arial"/>
              <a:cs typeface="Arial"/>
            </a:endParaRPr>
          </a:p>
        </p:txBody>
      </p:sp>
      <p:sp>
        <p:nvSpPr>
          <p:cNvPr id="2" name="Content Placeholder 1"/>
          <p:cNvSpPr>
            <a:spLocks noGrp="1"/>
          </p:cNvSpPr>
          <p:nvPr>
            <p:ph idx="4294967295"/>
          </p:nvPr>
        </p:nvSpPr>
        <p:spPr>
          <a:xfrm>
            <a:off x="914400" y="2225040"/>
            <a:ext cx="3962400" cy="2590800"/>
          </a:xfrm>
          <a:prstGeom prst="rect">
            <a:avLst/>
          </a:prstGeom>
          <a:ln>
            <a:noFill/>
          </a:ln>
        </p:spPr>
        <p:txBody>
          <a:bodyPr>
            <a:noAutofit/>
          </a:bodyPr>
          <a:lstStyle/>
          <a:p>
            <a:pPr marL="342900" indent="-342900">
              <a:lnSpc>
                <a:spcPct val="160000"/>
              </a:lnSpc>
              <a:spcBef>
                <a:spcPts val="600"/>
              </a:spcBef>
              <a:spcAft>
                <a:spcPts val="600"/>
              </a:spcAft>
              <a:buClrTx/>
              <a:buFont typeface="+mj-lt"/>
              <a:buAutoNum type="arabicPeriod"/>
            </a:pPr>
            <a:r>
              <a:rPr lang="en-US" sz="2800" dirty="0">
                <a:solidFill>
                  <a:srgbClr val="000000"/>
                </a:solidFill>
                <a:latin typeface="Arial"/>
                <a:cs typeface="Arial"/>
              </a:rPr>
              <a:t>Compact Overview</a:t>
            </a:r>
          </a:p>
          <a:p>
            <a:pPr marL="342900" indent="-342900">
              <a:lnSpc>
                <a:spcPct val="160000"/>
              </a:lnSpc>
              <a:spcBef>
                <a:spcPts val="600"/>
              </a:spcBef>
              <a:spcAft>
                <a:spcPts val="600"/>
              </a:spcAft>
              <a:buClrTx/>
              <a:buFont typeface="+mj-lt"/>
              <a:buAutoNum type="arabicPeriod"/>
            </a:pPr>
            <a:r>
              <a:rPr lang="en-US" sz="2800" dirty="0">
                <a:solidFill>
                  <a:srgbClr val="000000"/>
                </a:solidFill>
                <a:latin typeface="Arial"/>
                <a:cs typeface="Arial"/>
              </a:rPr>
              <a:t>History and Background </a:t>
            </a:r>
          </a:p>
          <a:p>
            <a:pPr marL="342900" indent="-342900">
              <a:lnSpc>
                <a:spcPct val="160000"/>
              </a:lnSpc>
              <a:spcBef>
                <a:spcPts val="600"/>
              </a:spcBef>
              <a:spcAft>
                <a:spcPts val="600"/>
              </a:spcAft>
              <a:buClrTx/>
              <a:buFont typeface="+mj-lt"/>
              <a:buAutoNum type="arabicPeriod"/>
            </a:pPr>
            <a:r>
              <a:rPr lang="en-US" sz="2800" dirty="0">
                <a:solidFill>
                  <a:srgbClr val="000000"/>
                </a:solidFill>
                <a:latin typeface="Arial"/>
                <a:cs typeface="Arial"/>
              </a:rPr>
              <a:t>Articles and Rules</a:t>
            </a:r>
          </a:p>
          <a:p>
            <a:pPr marL="342900" indent="-342900">
              <a:lnSpc>
                <a:spcPct val="160000"/>
              </a:lnSpc>
              <a:spcBef>
                <a:spcPts val="600"/>
              </a:spcBef>
              <a:spcAft>
                <a:spcPts val="600"/>
              </a:spcAft>
              <a:buClrTx/>
              <a:buFont typeface="+mj-lt"/>
              <a:buAutoNum type="arabicPeriod"/>
            </a:pPr>
            <a:endParaRPr lang="en-US" sz="2800" dirty="0">
              <a:solidFill>
                <a:srgbClr val="000000"/>
              </a:solidFill>
              <a:latin typeface="Arial"/>
              <a:cs typeface="Arial"/>
            </a:endParaRPr>
          </a:p>
          <a:p>
            <a:pPr marL="0" indent="457200">
              <a:lnSpc>
                <a:spcPct val="160000"/>
              </a:lnSpc>
              <a:spcBef>
                <a:spcPts val="600"/>
              </a:spcBef>
              <a:spcAft>
                <a:spcPts val="600"/>
              </a:spcAft>
              <a:buClrTx/>
              <a:buFont typeface="Wingdings" charset="2"/>
              <a:buChar char="§"/>
            </a:pPr>
            <a:endParaRPr lang="en-US" sz="1600" dirty="0">
              <a:solidFill>
                <a:srgbClr val="000000"/>
              </a:solidFill>
              <a:latin typeface="Arial"/>
              <a:cs typeface="Arial"/>
            </a:endParaRPr>
          </a:p>
        </p:txBody>
      </p:sp>
      <p:sp>
        <p:nvSpPr>
          <p:cNvPr id="5" name="Content Placeholder 1">
            <a:extLst>
              <a:ext uri="{FF2B5EF4-FFF2-40B4-BE49-F238E27FC236}">
                <a16:creationId xmlns:a16="http://schemas.microsoft.com/office/drawing/2014/main" id="{CE96BD77-B2E6-7646-A610-EADFD781B7F5}"/>
              </a:ext>
            </a:extLst>
          </p:cNvPr>
          <p:cNvSpPr txBox="1">
            <a:spLocks/>
          </p:cNvSpPr>
          <p:nvPr/>
        </p:nvSpPr>
        <p:spPr>
          <a:xfrm>
            <a:off x="4648200" y="2225040"/>
            <a:ext cx="3962400" cy="2590800"/>
          </a:xfrm>
          <a:prstGeom prst="rect">
            <a:avLst/>
          </a:prstGeom>
          <a:ln>
            <a:no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160000"/>
              </a:lnSpc>
              <a:spcBef>
                <a:spcPts val="600"/>
              </a:spcBef>
              <a:spcAft>
                <a:spcPts val="600"/>
              </a:spcAft>
              <a:buClrTx/>
              <a:buFont typeface="+mj-lt"/>
              <a:buAutoNum type="arabicPeriod" startAt="4"/>
            </a:pPr>
            <a:r>
              <a:rPr lang="en-US" sz="2800" dirty="0">
                <a:solidFill>
                  <a:srgbClr val="000000"/>
                </a:solidFill>
                <a:latin typeface="Arial"/>
                <a:cs typeface="Arial"/>
              </a:rPr>
              <a:t>Case Review</a:t>
            </a:r>
          </a:p>
          <a:p>
            <a:pPr marL="514350" indent="-514350">
              <a:lnSpc>
                <a:spcPct val="160000"/>
              </a:lnSpc>
              <a:spcBef>
                <a:spcPts val="600"/>
              </a:spcBef>
              <a:spcAft>
                <a:spcPts val="600"/>
              </a:spcAft>
              <a:buClrTx/>
              <a:buFont typeface="+mj-lt"/>
              <a:buAutoNum type="arabicPeriod" startAt="4"/>
            </a:pPr>
            <a:r>
              <a:rPr lang="en-US" sz="2800" dirty="0">
                <a:solidFill>
                  <a:srgbClr val="000000"/>
                </a:solidFill>
                <a:latin typeface="Arial"/>
                <a:cs typeface="Arial"/>
              </a:rPr>
              <a:t>Assistance</a:t>
            </a:r>
          </a:p>
          <a:p>
            <a:pPr marL="514350" indent="-514350">
              <a:lnSpc>
                <a:spcPct val="160000"/>
              </a:lnSpc>
              <a:spcBef>
                <a:spcPts val="600"/>
              </a:spcBef>
              <a:spcAft>
                <a:spcPts val="600"/>
              </a:spcAft>
              <a:buClrTx/>
              <a:buFont typeface="+mj-lt"/>
              <a:buAutoNum type="arabicPeriod" startAt="4"/>
            </a:pPr>
            <a:r>
              <a:rPr lang="en-US" sz="2800" dirty="0">
                <a:solidFill>
                  <a:srgbClr val="000000"/>
                </a:solidFill>
                <a:latin typeface="Arial"/>
                <a:cs typeface="Arial"/>
              </a:rPr>
              <a:t>Resources</a:t>
            </a:r>
          </a:p>
          <a:p>
            <a:pPr marL="514350" indent="-514350">
              <a:lnSpc>
                <a:spcPct val="160000"/>
              </a:lnSpc>
              <a:spcBef>
                <a:spcPts val="600"/>
              </a:spcBef>
              <a:spcAft>
                <a:spcPts val="600"/>
              </a:spcAft>
              <a:buClrTx/>
              <a:buFont typeface="+mj-lt"/>
              <a:buAutoNum type="arabicPeriod" startAt="4"/>
            </a:pPr>
            <a:r>
              <a:rPr lang="en-US" sz="2800">
                <a:solidFill>
                  <a:srgbClr val="000000"/>
                </a:solidFill>
                <a:latin typeface="Arial"/>
                <a:cs typeface="Arial"/>
              </a:rPr>
              <a:t>Q&amp;A</a:t>
            </a:r>
            <a:endParaRPr lang="en-US" sz="2800" dirty="0">
              <a:solidFill>
                <a:srgbClr val="000000"/>
              </a:solidFill>
              <a:latin typeface="Arial"/>
              <a:cs typeface="Arial"/>
            </a:endParaRPr>
          </a:p>
          <a:p>
            <a:pPr marL="0" indent="457200">
              <a:lnSpc>
                <a:spcPct val="160000"/>
              </a:lnSpc>
              <a:spcBef>
                <a:spcPts val="600"/>
              </a:spcBef>
              <a:spcAft>
                <a:spcPts val="600"/>
              </a:spcAft>
              <a:buClrTx/>
              <a:buFont typeface="Wingdings" charset="2"/>
              <a:buChar char="§"/>
            </a:pPr>
            <a:endParaRPr lang="en-US" sz="1600" dirty="0">
              <a:solidFill>
                <a:srgbClr val="000000"/>
              </a:solidFill>
              <a:latin typeface="Arial"/>
              <a:cs typeface="Arial"/>
            </a:endParaRPr>
          </a:p>
        </p:txBody>
      </p:sp>
    </p:spTree>
    <p:extLst>
      <p:ext uri="{BB962C8B-B14F-4D97-AF65-F5344CB8AC3E}">
        <p14:creationId xmlns:p14="http://schemas.microsoft.com/office/powerpoint/2010/main" val="360966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730" y="838200"/>
            <a:ext cx="8229600" cy="762000"/>
          </a:xfrm>
        </p:spPr>
        <p:txBody>
          <a:bodyPr>
            <a:normAutofit/>
          </a:bodyPr>
          <a:lstStyle/>
          <a:p>
            <a:r>
              <a:rPr lang="en-US" dirty="0"/>
              <a:t>STATE COMMISSIONER</a:t>
            </a:r>
          </a:p>
        </p:txBody>
      </p:sp>
      <p:sp>
        <p:nvSpPr>
          <p:cNvPr id="2" name="Content Placeholder 1"/>
          <p:cNvSpPr>
            <a:spLocks noGrp="1"/>
          </p:cNvSpPr>
          <p:nvPr>
            <p:ph idx="1"/>
          </p:nvPr>
        </p:nvSpPr>
        <p:spPr>
          <a:xfrm>
            <a:off x="665747" y="1600200"/>
            <a:ext cx="8030530" cy="3154363"/>
          </a:xfrm>
        </p:spPr>
        <p:txBody>
          <a:bodyPr>
            <a:noAutofit/>
          </a:bodyPr>
          <a:lstStyle/>
          <a:p>
            <a:pPr marL="0" lvl="0" indent="0">
              <a:lnSpc>
                <a:spcPct val="150000"/>
              </a:lnSpc>
              <a:spcBef>
                <a:spcPts val="600"/>
              </a:spcBef>
              <a:spcAft>
                <a:spcPts val="600"/>
              </a:spcAft>
              <a:buClrTx/>
              <a:buNone/>
            </a:pPr>
            <a:r>
              <a:rPr lang="en-US" b="1" u="sng" dirty="0">
                <a:solidFill>
                  <a:schemeClr val="tx1"/>
                </a:solidFill>
                <a:latin typeface="Arial" panose="020B0604020202020204" pitchFamily="34" charset="0"/>
                <a:cs typeface="Arial" panose="020B0604020202020204" pitchFamily="34" charset="0"/>
              </a:rPr>
              <a:t>At the State Level:</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Promote the purpose and mission of the Commission</a:t>
            </a:r>
          </a:p>
          <a:p>
            <a:pPr marL="34290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Coordinate rules implementation</a:t>
            </a:r>
          </a:p>
          <a:p>
            <a:pPr marL="342900" lvl="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Ensure state operations and council are in compliance</a:t>
            </a:r>
          </a:p>
          <a:p>
            <a:pPr marL="34290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Document questions and cases that arise</a:t>
            </a:r>
          </a:p>
          <a:p>
            <a:pPr marL="34290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Handle all cases in a timely manner</a:t>
            </a:r>
          </a:p>
          <a:p>
            <a:pPr marL="342900" indent="-342900">
              <a:lnSpc>
                <a:spcPct val="150000"/>
              </a:lnSpc>
              <a:spcBef>
                <a:spcPts val="600"/>
              </a:spcBef>
              <a:spcAft>
                <a:spcPts val="600"/>
              </a:spcAft>
              <a:buClrTx/>
              <a:buFont typeface="+mj-lt"/>
              <a:buAutoNum type="arabicPeriod"/>
            </a:pPr>
            <a:r>
              <a:rPr lang="en-US" dirty="0">
                <a:solidFill>
                  <a:schemeClr val="tx1"/>
                </a:solidFill>
                <a:latin typeface="Arial" panose="020B0604020202020204" pitchFamily="34" charset="0"/>
                <a:cs typeface="Arial" panose="020B0604020202020204" pitchFamily="34" charset="0"/>
              </a:rPr>
              <a:t>Develop a working relationship with stakeholders: Commissioners; school liaison officers; district and school personnel</a:t>
            </a:r>
            <a:endParaRPr lang="en-US" sz="1800" dirty="0">
              <a:solidFill>
                <a:schemeClr val="tx1"/>
              </a:solidFill>
              <a:latin typeface="Arial" panose="020B0604020202020204" pitchFamily="34" charset="0"/>
              <a:cs typeface="Arial" panose="020B0604020202020204" pitchFamily="34" charset="0"/>
            </a:endParaRPr>
          </a:p>
          <a:p>
            <a:pPr marL="342900" indent="-342900">
              <a:lnSpc>
                <a:spcPct val="150000"/>
              </a:lnSpc>
              <a:spcBef>
                <a:spcPts val="600"/>
              </a:spcBef>
              <a:spcAft>
                <a:spcPts val="600"/>
              </a:spcAft>
              <a:buClrTx/>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lnSpc>
                <a:spcPct val="150000"/>
              </a:lnSpc>
              <a:spcBef>
                <a:spcPts val="600"/>
              </a:spcBef>
              <a:spcAft>
                <a:spcPts val="600"/>
              </a:spcAft>
              <a:buClrTx/>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96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143000"/>
            <a:ext cx="4754880" cy="1143000"/>
          </a:xfrm>
        </p:spPr>
        <p:txBody>
          <a:bodyPr>
            <a:normAutofit/>
          </a:bodyPr>
          <a:lstStyle/>
          <a:p>
            <a:r>
              <a:rPr lang="en-US" sz="4000"/>
              <a:t>STATE COUNCILS</a:t>
            </a:r>
            <a:br>
              <a:rPr lang="en-US" sz="4000"/>
            </a:br>
            <a:endParaRPr lang="en-US" sz="4000" dirty="0"/>
          </a:p>
        </p:txBody>
      </p:sp>
      <p:sp>
        <p:nvSpPr>
          <p:cNvPr id="2" name="Content Placeholder 1"/>
          <p:cNvSpPr>
            <a:spLocks noGrp="1"/>
          </p:cNvSpPr>
          <p:nvPr>
            <p:ph idx="1"/>
          </p:nvPr>
        </p:nvSpPr>
        <p:spPr>
          <a:xfrm>
            <a:off x="701708" y="1981200"/>
            <a:ext cx="7740584" cy="3886200"/>
          </a:xfrm>
        </p:spPr>
        <p:txBody>
          <a:bodyPr>
            <a:normAutofit fontScale="25000" lnSpcReduction="20000"/>
          </a:bodyPr>
          <a:lstStyle/>
          <a:p>
            <a:pPr marL="349250" indent="-333375">
              <a:lnSpc>
                <a:spcPct val="170000"/>
              </a:lnSpc>
              <a:spcBef>
                <a:spcPts val="0"/>
              </a:spcBef>
              <a:spcAft>
                <a:spcPts val="0"/>
              </a:spcAft>
              <a:buClrTx/>
              <a:buFont typeface="+mj-lt"/>
              <a:buAutoNum type="arabicPeriod"/>
              <a:tabLst>
                <a:tab pos="619125" algn="l"/>
              </a:tabLst>
            </a:pPr>
            <a:r>
              <a:rPr lang="en-US" sz="8000" dirty="0">
                <a:solidFill>
                  <a:schemeClr val="tx1"/>
                </a:solidFill>
                <a:latin typeface="Arial" panose="020B0604020202020204" pitchFamily="34" charset="0"/>
                <a:cs typeface="Arial" panose="020B0604020202020204" pitchFamily="34" charset="0"/>
              </a:rPr>
              <a:t>     Is an advisory body</a:t>
            </a:r>
          </a:p>
          <a:p>
            <a:pPr marL="698500" indent="-68262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May be tasked with policy development regarding operations   and procedures of the compact within that state</a:t>
            </a:r>
          </a:p>
          <a:p>
            <a:pPr marL="349250" indent="-33337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     Assist the State Commissioner with their responsibilities</a:t>
            </a:r>
          </a:p>
          <a:p>
            <a:pPr marL="349250" indent="-33337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     Archive meeting agendas/minutes with the National Office</a:t>
            </a:r>
          </a:p>
          <a:p>
            <a:pPr marL="349250" indent="-33337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     Promote the Interstate Compact to stakeholders</a:t>
            </a:r>
          </a:p>
          <a:p>
            <a:pPr marL="349250" indent="-33337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     Follow “Public Notice” requirements for your state</a:t>
            </a:r>
          </a:p>
          <a:p>
            <a:pPr marL="349250" indent="-333375">
              <a:lnSpc>
                <a:spcPct val="170000"/>
              </a:lnSpc>
              <a:spcBef>
                <a:spcPts val="0"/>
              </a:spcBef>
              <a:spcAft>
                <a:spcPts val="0"/>
              </a:spcAft>
              <a:buClrTx/>
              <a:buFont typeface="+mj-lt"/>
              <a:buAutoNum type="arabicPeriod"/>
            </a:pPr>
            <a:r>
              <a:rPr lang="en-US" sz="8000" dirty="0">
                <a:solidFill>
                  <a:schemeClr val="tx1"/>
                </a:solidFill>
                <a:latin typeface="Arial" panose="020B0604020202020204" pitchFamily="34" charset="0"/>
                <a:cs typeface="Arial" panose="020B0604020202020204" pitchFamily="34" charset="0"/>
              </a:rPr>
              <a:t>     Note: State statute/code may vary</a:t>
            </a:r>
          </a:p>
          <a:p>
            <a:pPr marL="0" indent="457200">
              <a:lnSpc>
                <a:spcPct val="100000"/>
              </a:lnSpc>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17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099" y="990600"/>
            <a:ext cx="7543800" cy="1066800"/>
          </a:xfrm>
          <a:prstGeom prst="rect">
            <a:avLst/>
          </a:prstGeom>
        </p:spPr>
        <p:txBody>
          <a:bodyPr>
            <a:normAutofit/>
          </a:bodyPr>
          <a:lstStyle/>
          <a:p>
            <a:r>
              <a:rPr lang="en-US" dirty="0">
                <a:solidFill>
                  <a:schemeClr val="tx1"/>
                </a:solidFill>
              </a:rPr>
              <a:t>STATE DUES</a:t>
            </a:r>
          </a:p>
        </p:txBody>
      </p:sp>
      <p:sp>
        <p:nvSpPr>
          <p:cNvPr id="2" name="Content Placeholder 1"/>
          <p:cNvSpPr>
            <a:spLocks noGrp="1"/>
          </p:cNvSpPr>
          <p:nvPr>
            <p:ph idx="4294967295"/>
          </p:nvPr>
        </p:nvSpPr>
        <p:spPr>
          <a:xfrm>
            <a:off x="327495" y="1750979"/>
            <a:ext cx="4844377" cy="4245007"/>
          </a:xfrm>
          <a:prstGeom prst="rect">
            <a:avLst/>
          </a:prstGeom>
        </p:spPr>
        <p:txBody>
          <a:bodyPr>
            <a:normAutofit fontScale="85000" lnSpcReduction="10000"/>
          </a:bodyPr>
          <a:lstStyle/>
          <a:p>
            <a:pPr marL="0" indent="0" algn="ctr">
              <a:lnSpc>
                <a:spcPct val="150000"/>
              </a:lnSpc>
              <a:spcBef>
                <a:spcPts val="600"/>
              </a:spcBef>
              <a:spcAft>
                <a:spcPts val="600"/>
              </a:spcAft>
              <a:buClrTx/>
              <a:buNone/>
            </a:pPr>
            <a:r>
              <a:rPr lang="en-US" sz="2600" b="1" u="sng" dirty="0">
                <a:solidFill>
                  <a:schemeClr val="tx1"/>
                </a:solidFill>
                <a:latin typeface="Arial" panose="020B0604020202020204" pitchFamily="34" charset="0"/>
                <a:cs typeface="Arial" panose="020B0604020202020204" pitchFamily="34" charset="0"/>
              </a:rPr>
              <a:t>Calculation </a:t>
            </a:r>
          </a:p>
          <a:p>
            <a:pPr marL="0" indent="457200">
              <a:lnSpc>
                <a:spcPct val="150000"/>
              </a:lnSpc>
              <a:spcBef>
                <a:spcPts val="600"/>
              </a:spcBef>
              <a:spcAft>
                <a:spcPts val="600"/>
              </a:spcAft>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Data from Defense Manpower and Data Center (DMDC)</a:t>
            </a:r>
          </a:p>
          <a:p>
            <a:pPr marL="0" indent="457200">
              <a:lnSpc>
                <a:spcPct val="150000"/>
              </a:lnSpc>
              <a:spcBef>
                <a:spcPts val="600"/>
              </a:spcBef>
              <a:spcAft>
                <a:spcPts val="600"/>
              </a:spcAft>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K-12 (residing)</a:t>
            </a:r>
          </a:p>
          <a:p>
            <a:pPr marL="0" indent="457200">
              <a:lnSpc>
                <a:spcPct val="150000"/>
              </a:lnSpc>
              <a:spcBef>
                <a:spcPts val="600"/>
              </a:spcBef>
              <a:spcAft>
                <a:spcPts val="600"/>
              </a:spcAft>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Active duty military</a:t>
            </a:r>
          </a:p>
          <a:p>
            <a:pPr marL="0" indent="457200">
              <a:lnSpc>
                <a:spcPct val="150000"/>
              </a:lnSpc>
              <a:spcBef>
                <a:spcPts val="600"/>
              </a:spcBef>
              <a:spcAft>
                <a:spcPts val="600"/>
              </a:spcAft>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$1/military dependent</a:t>
            </a:r>
          </a:p>
          <a:p>
            <a:pPr marL="0" indent="457200">
              <a:lnSpc>
                <a:spcPct val="150000"/>
              </a:lnSpc>
              <a:spcBef>
                <a:spcPts val="600"/>
              </a:spcBef>
              <a:spcAft>
                <a:spcPts val="600"/>
              </a:spcAft>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$2,000 - $60,000</a:t>
            </a:r>
          </a:p>
          <a:p>
            <a:pPr marL="0" indent="457200">
              <a:lnSpc>
                <a:spcPct val="150000"/>
              </a:lnSpc>
              <a:spcBef>
                <a:spcPts val="600"/>
              </a:spcBef>
              <a:spcAft>
                <a:spcPts val="600"/>
              </a:spcAft>
              <a:buClrTx/>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marL="0" indent="457200">
              <a:lnSpc>
                <a:spcPct val="150000"/>
              </a:lnSpc>
              <a:spcBef>
                <a:spcPts val="600"/>
              </a:spcBef>
              <a:spcAft>
                <a:spcPts val="600"/>
              </a:spcAft>
              <a:buClrTx/>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marL="0"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
        <p:nvSpPr>
          <p:cNvPr id="4" name="Content Placeholder 1"/>
          <p:cNvSpPr txBox="1">
            <a:spLocks/>
          </p:cNvSpPr>
          <p:nvPr/>
        </p:nvSpPr>
        <p:spPr>
          <a:xfrm>
            <a:off x="4688733" y="1750979"/>
            <a:ext cx="4153710" cy="4114799"/>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spcBef>
                <a:spcPts val="600"/>
              </a:spcBef>
              <a:spcAft>
                <a:spcPts val="600"/>
              </a:spcAft>
              <a:buClrTx/>
              <a:buNone/>
            </a:pPr>
            <a:r>
              <a:rPr lang="en-US" sz="2400" b="1" u="sng" dirty="0">
                <a:solidFill>
                  <a:schemeClr val="tx1"/>
                </a:solidFill>
                <a:latin typeface="Arial" panose="020B0604020202020204" pitchFamily="34" charset="0"/>
                <a:cs typeface="Arial" panose="020B0604020202020204" pitchFamily="34" charset="0"/>
              </a:rPr>
              <a:t>Process</a:t>
            </a:r>
          </a:p>
          <a:p>
            <a:pPr marL="292608" lvl="1"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Invoice distribution (April)</a:t>
            </a:r>
          </a:p>
          <a:p>
            <a:pPr marL="292608" lvl="1"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Reminder notification at 30, 90 and 120 days</a:t>
            </a:r>
          </a:p>
          <a:p>
            <a:pPr marL="292608" lvl="1"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Non-payment = referral to Compliance Committee</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2878983" y="5765153"/>
            <a:ext cx="3826617" cy="461665"/>
          </a:xfrm>
          <a:prstGeom prst="rect">
            <a:avLst/>
          </a:prstGeom>
          <a:noFill/>
        </p:spPr>
        <p:txBody>
          <a:bodyPr wrap="square" rtlCol="0">
            <a:spAutoFit/>
          </a:bodyPr>
          <a:lstStyle/>
          <a:p>
            <a:r>
              <a:rPr lang="en-US" sz="2400" b="1" i="1">
                <a:latin typeface="Arial" panose="020B0604020202020204" pitchFamily="34" charset="0"/>
                <a:cs typeface="Arial" panose="020B0604020202020204" pitchFamily="34" charset="0"/>
              </a:rPr>
              <a:t>Ref: MIC3 </a:t>
            </a:r>
            <a:r>
              <a:rPr lang="en-US" sz="2400" b="1" i="1" dirty="0">
                <a:latin typeface="Arial" panose="020B0604020202020204" pitchFamily="34" charset="0"/>
                <a:cs typeface="Arial" panose="020B0604020202020204" pitchFamily="34" charset="0"/>
              </a:rPr>
              <a:t>Rule 2.102 (d)</a:t>
            </a:r>
          </a:p>
        </p:txBody>
      </p:sp>
    </p:spTree>
    <p:extLst>
      <p:ext uri="{BB962C8B-B14F-4D97-AF65-F5344CB8AC3E}">
        <p14:creationId xmlns:p14="http://schemas.microsoft.com/office/powerpoint/2010/main" val="308672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COMPACT CONTENT</a:t>
            </a:r>
          </a:p>
        </p:txBody>
      </p:sp>
      <p:sp>
        <p:nvSpPr>
          <p:cNvPr id="2" name="Content Placeholder 1"/>
          <p:cNvSpPr>
            <a:spLocks noGrp="1"/>
          </p:cNvSpPr>
          <p:nvPr>
            <p:ph idx="1"/>
          </p:nvPr>
        </p:nvSpPr>
        <p:spPr>
          <a:xfrm>
            <a:off x="1600200" y="2133600"/>
            <a:ext cx="5715000" cy="4191000"/>
          </a:xfrm>
        </p:spPr>
        <p:txBody>
          <a:bodyPr>
            <a:normAutofit lnSpcReduction="10000"/>
          </a:bodyPr>
          <a:lstStyle/>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 – Purpose</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II – Definitions</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III – Applicability </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IV – Enrollment</a:t>
            </a:r>
          </a:p>
          <a:p>
            <a:pPr marL="90488" indent="-90488">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 – Placement and Attendance</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VI – Eligibility </a:t>
            </a:r>
          </a:p>
          <a:p>
            <a:pPr>
              <a:lnSpc>
                <a:spcPct val="80000"/>
              </a:lnSpc>
              <a:spcBef>
                <a:spcPts val="775"/>
              </a:spcBef>
              <a:spcAft>
                <a:spcPts val="1000"/>
              </a:spcAft>
            </a:pPr>
            <a:r>
              <a:rPr lang="en-US" b="1" dirty="0">
                <a:solidFill>
                  <a:srgbClr val="009999"/>
                </a:solidFill>
                <a:latin typeface="Arial" panose="020B0604020202020204" pitchFamily="34" charset="0"/>
                <a:cs typeface="Arial" panose="020B0604020202020204" pitchFamily="34" charset="0"/>
              </a:rPr>
              <a:t>Article VII – Graduation</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VIII – State Coordination</a:t>
            </a:r>
          </a:p>
          <a:p>
            <a:pPr>
              <a:lnSpc>
                <a:spcPct val="80000"/>
              </a:lnSpc>
              <a:spcBef>
                <a:spcPts val="775"/>
              </a:spcBef>
              <a:spcAft>
                <a:spcPts val="1000"/>
              </a:spcAft>
            </a:pPr>
            <a:r>
              <a:rPr lang="en-US" dirty="0">
                <a:solidFill>
                  <a:schemeClr val="tx1"/>
                </a:solidFill>
                <a:latin typeface="Arial" panose="020B0604020202020204" pitchFamily="34" charset="0"/>
                <a:cs typeface="Arial" panose="020B0604020202020204" pitchFamily="34" charset="0"/>
              </a:rPr>
              <a:t>Article IX – Interstate Commission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17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8700"/>
            <a:ext cx="8229600" cy="1143000"/>
          </a:xfrm>
        </p:spPr>
        <p:txBody>
          <a:bodyPr/>
          <a:lstStyle/>
          <a:p>
            <a:r>
              <a:rPr lang="en-US" dirty="0"/>
              <a:t>ELIGIBILITY</a:t>
            </a:r>
          </a:p>
        </p:txBody>
      </p:sp>
      <p:sp>
        <p:nvSpPr>
          <p:cNvPr id="2" name="Content Placeholder 1"/>
          <p:cNvSpPr>
            <a:spLocks noGrp="1"/>
          </p:cNvSpPr>
          <p:nvPr>
            <p:ph idx="1"/>
          </p:nvPr>
        </p:nvSpPr>
        <p:spPr>
          <a:xfrm>
            <a:off x="457201" y="1905000"/>
            <a:ext cx="8686800" cy="3276600"/>
          </a:xfrm>
        </p:spPr>
        <p:txBody>
          <a:bodyPr/>
          <a:lstStyle/>
          <a:p>
            <a:pPr marL="182880"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Active duty members of the armed forces </a:t>
            </a:r>
          </a:p>
          <a:p>
            <a:pPr marL="182880"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National Guard and Reserve on Title 10</a:t>
            </a:r>
          </a:p>
          <a:p>
            <a:pPr marL="182880"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Uniformed members of the:</a:t>
            </a:r>
          </a:p>
          <a:p>
            <a:pPr marL="182880" lvl="1"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National Oceanic Atmospheric Administration (NOAA)</a:t>
            </a:r>
          </a:p>
          <a:p>
            <a:pPr marL="182880" lvl="1"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United States Public Health Service (USPHS)</a:t>
            </a:r>
          </a:p>
          <a:p>
            <a:pPr marL="182880"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Members or veterans who are medically discharged or retired for one year</a:t>
            </a:r>
          </a:p>
          <a:p>
            <a:pPr marL="182880" indent="457200">
              <a:lnSpc>
                <a:spcPct val="100000"/>
              </a:lnSpc>
              <a:spcBef>
                <a:spcPts val="600"/>
              </a:spcBef>
              <a:spcAft>
                <a:spcPts val="600"/>
              </a:spcAft>
              <a:buClrTx/>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Members who die on active duty, for a period of one year after death</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22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1143000"/>
          </a:xfrm>
        </p:spPr>
        <p:txBody>
          <a:bodyPr/>
          <a:lstStyle/>
          <a:p>
            <a:r>
              <a:rPr lang="en-US" dirty="0"/>
              <a:t>ARTICLE IV - ENROLLMENT</a:t>
            </a:r>
          </a:p>
        </p:txBody>
      </p:sp>
      <p:sp>
        <p:nvSpPr>
          <p:cNvPr id="2" name="Content Placeholder 1"/>
          <p:cNvSpPr>
            <a:spLocks noGrp="1"/>
          </p:cNvSpPr>
          <p:nvPr>
            <p:ph idx="1"/>
          </p:nvPr>
        </p:nvSpPr>
        <p:spPr>
          <a:xfrm>
            <a:off x="1905000" y="2590800"/>
            <a:ext cx="5791200" cy="2514600"/>
          </a:xfrm>
        </p:spPr>
        <p:txBody>
          <a:bodyPr/>
          <a:lstStyle/>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Educational Records</a:t>
            </a:r>
          </a:p>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Immunizations</a:t>
            </a:r>
          </a:p>
          <a:p>
            <a:pPr marL="0" indent="457200">
              <a:lnSpc>
                <a:spcPct val="150000"/>
              </a:lnSpc>
              <a:spcBef>
                <a:spcPts val="600"/>
              </a:spcBef>
              <a:spcAft>
                <a:spcPts val="600"/>
              </a:spcAft>
              <a:buClrTx/>
              <a:buFont typeface="Wingdings" panose="05000000000000000000" pitchFamily="2" charset="2"/>
              <a:buChar char="§"/>
              <a:defRPr/>
            </a:pPr>
            <a:r>
              <a:rPr lang="en-US" sz="3200" dirty="0">
                <a:solidFill>
                  <a:schemeClr val="tx1"/>
                </a:solidFill>
                <a:latin typeface="Arial" panose="020B0604020202020204" pitchFamily="34" charset="0"/>
                <a:cs typeface="Arial" panose="020B0604020202020204" pitchFamily="34" charset="0"/>
              </a:rPr>
              <a:t>Entrance Age (Kindergarten </a:t>
            </a:r>
            <a:r>
              <a:rPr lang="en-US" sz="3200">
                <a:solidFill>
                  <a:schemeClr val="tx1"/>
                </a:solidFill>
                <a:latin typeface="Arial" panose="020B0604020202020204" pitchFamily="34" charset="0"/>
                <a:cs typeface="Arial" panose="020B0604020202020204" pitchFamily="34" charset="0"/>
              </a:rPr>
              <a:t>and First Grade)</a:t>
            </a:r>
            <a:endParaRPr lang="en-US" sz="3200" dirty="0">
              <a:solidFill>
                <a:schemeClr val="tx1"/>
              </a:solidFill>
              <a:latin typeface="Arial" panose="020B0604020202020204" pitchFamily="34" charset="0"/>
              <a:cs typeface="Arial" panose="020B0604020202020204" pitchFamily="34" charset="0"/>
            </a:endParaRP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81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2302" y="1005978"/>
            <a:ext cx="7543800" cy="780196"/>
          </a:xfrm>
        </p:spPr>
        <p:txBody>
          <a:bodyPr>
            <a:noAutofit/>
          </a:bodyPr>
          <a:lstStyle/>
          <a:p>
            <a:r>
              <a:rPr lang="en-US" dirty="0"/>
              <a:t>ARTICLE IV - ENROLLMENT</a:t>
            </a:r>
            <a:br>
              <a:rPr lang="en-US" dirty="0">
                <a:solidFill>
                  <a:srgbClr val="009999"/>
                </a:solidFill>
              </a:rPr>
            </a:br>
            <a:endParaRPr lang="en-US" dirty="0">
              <a:solidFill>
                <a:srgbClr val="009999"/>
              </a:solidFill>
            </a:endParaRPr>
          </a:p>
        </p:txBody>
      </p:sp>
      <p:sp>
        <p:nvSpPr>
          <p:cNvPr id="4" name="Content Placeholder 3"/>
          <p:cNvSpPr>
            <a:spLocks noGrp="1"/>
          </p:cNvSpPr>
          <p:nvPr>
            <p:ph sz="half" idx="1"/>
          </p:nvPr>
        </p:nvSpPr>
        <p:spPr>
          <a:xfrm>
            <a:off x="639698" y="1861344"/>
            <a:ext cx="4297299" cy="4297680"/>
          </a:xfrm>
          <a:noFill/>
          <a:ln>
            <a:noFill/>
          </a:ln>
        </p:spPr>
        <p:txBody>
          <a:bodyPr>
            <a:normAutofit fontScale="25000" lnSpcReduction="20000"/>
          </a:bodyPr>
          <a:lstStyle/>
          <a:p>
            <a:pPr marL="0" indent="0">
              <a:lnSpc>
                <a:spcPct val="170000"/>
              </a:lnSpc>
              <a:spcBef>
                <a:spcPts val="600"/>
              </a:spcBef>
              <a:spcAft>
                <a:spcPts val="600"/>
              </a:spcAft>
              <a:buClrTx/>
              <a:buNone/>
              <a:defRPr/>
            </a:pPr>
            <a:r>
              <a:rPr lang="en-US" sz="8000" b="1" dirty="0">
                <a:solidFill>
                  <a:schemeClr val="tx1"/>
                </a:solidFill>
                <a:latin typeface="Arial" panose="020B0604020202020204" pitchFamily="34" charset="0"/>
                <a:cs typeface="Arial" panose="020B0604020202020204" pitchFamily="34" charset="0"/>
              </a:rPr>
              <a:t>Covered</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Unofficial records may be requested by a parent </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Used for enrollment/placement</a:t>
            </a:r>
          </a:p>
          <a:p>
            <a:pPr marL="0" indent="460375">
              <a:lnSpc>
                <a:spcPct val="170000"/>
              </a:lnSpc>
              <a:spcBef>
                <a:spcPts val="600"/>
              </a:spcBef>
              <a:spcAft>
                <a:spcPts val="600"/>
              </a:spcAft>
              <a:buClrTx/>
              <a:buFont typeface="Wingdings" panose="05000000000000000000" pitchFamily="2" charset="2"/>
              <a:buChar char="§"/>
              <a:defRPr/>
            </a:pPr>
            <a:r>
              <a:rPr lang="en-US" sz="8000" dirty="0">
                <a:solidFill>
                  <a:schemeClr val="tx1"/>
                </a:solidFill>
                <a:latin typeface="Arial" panose="020B0604020202020204" pitchFamily="34" charset="0"/>
                <a:cs typeface="Arial" panose="020B0604020202020204" pitchFamily="34" charset="0"/>
              </a:rPr>
              <a:t>Sending school must send official records within 10 business days from receipt of the receiving school request</a:t>
            </a:r>
          </a:p>
          <a:p>
            <a:pPr marL="0" indent="457200">
              <a:lnSpc>
                <a:spcPct val="150000"/>
              </a:lnSpc>
              <a:spcBef>
                <a:spcPts val="600"/>
              </a:spcBef>
              <a:spcAft>
                <a:spcPts val="600"/>
              </a:spcAft>
              <a:buClrTx/>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2788347" y="1404097"/>
            <a:ext cx="322516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“Educational Records”</a:t>
            </a:r>
          </a:p>
        </p:txBody>
      </p:sp>
      <p:sp>
        <p:nvSpPr>
          <p:cNvPr id="8" name="Content Placeholder 3"/>
          <p:cNvSpPr>
            <a:spLocks noGrp="1"/>
          </p:cNvSpPr>
          <p:nvPr>
            <p:ph sz="half" idx="1"/>
          </p:nvPr>
        </p:nvSpPr>
        <p:spPr>
          <a:xfrm>
            <a:off x="4936998" y="1850802"/>
            <a:ext cx="4207002" cy="4297680"/>
          </a:xfrm>
        </p:spPr>
        <p:txBody>
          <a:bodyPr>
            <a:normAutofit/>
          </a:bodyPr>
          <a:lstStyle/>
          <a:p>
            <a:pPr marL="0" indent="0">
              <a:lnSpc>
                <a:spcPct val="150000"/>
              </a:lnSpc>
              <a:spcBef>
                <a:spcPts val="600"/>
              </a:spcBef>
              <a:spcAft>
                <a:spcPts val="600"/>
              </a:spcAft>
              <a:buClrTx/>
              <a:buNone/>
              <a:defRPr/>
            </a:pPr>
            <a:r>
              <a:rPr lang="en-US" sz="2000" b="1" dirty="0">
                <a:solidFill>
                  <a:srgbClr val="F2682B"/>
                </a:solidFill>
                <a:latin typeface="Arial" panose="020B0604020202020204" pitchFamily="34" charset="0"/>
                <a:cs typeface="Arial" panose="020B0604020202020204" pitchFamily="34" charset="0"/>
              </a:rPr>
              <a:t>Not Covered</a:t>
            </a:r>
            <a:endParaRPr lang="en-US" sz="2000" dirty="0">
              <a:solidFill>
                <a:srgbClr val="F2682B"/>
              </a:solidFill>
              <a:latin typeface="Arial" panose="020B0604020202020204" pitchFamily="34" charset="0"/>
              <a:cs typeface="Arial" panose="020B0604020202020204" pitchFamily="34" charset="0"/>
            </a:endParaRPr>
          </a:p>
          <a:p>
            <a:pPr marL="0" indent="460375">
              <a:lnSpc>
                <a:spcPct val="150000"/>
              </a:lnSpc>
              <a:spcBef>
                <a:spcPts val="600"/>
              </a:spcBef>
              <a:spcAft>
                <a:spcPts val="600"/>
              </a:spcAft>
              <a:buClrTx/>
              <a:buFont typeface="Wingdings" panose="05000000000000000000" pitchFamily="2" charset="2"/>
              <a:buChar char="§"/>
              <a:defRPr/>
            </a:pPr>
            <a:r>
              <a:rPr lang="en-US" sz="2000" dirty="0">
                <a:solidFill>
                  <a:srgbClr val="F2682B"/>
                </a:solidFill>
                <a:latin typeface="Arial" panose="020B0604020202020204" pitchFamily="34" charset="0"/>
                <a:cs typeface="Arial" panose="020B0604020202020204" pitchFamily="34" charset="0"/>
              </a:rPr>
              <a:t>Right to request a copy of every paper in the file</a:t>
            </a:r>
          </a:p>
          <a:p>
            <a:pPr marL="0" indent="460375">
              <a:lnSpc>
                <a:spcPct val="150000"/>
              </a:lnSpc>
              <a:spcBef>
                <a:spcPts val="600"/>
              </a:spcBef>
              <a:spcAft>
                <a:spcPts val="600"/>
              </a:spcAft>
              <a:buClrTx/>
              <a:buFont typeface="Wingdings" panose="05000000000000000000" pitchFamily="2" charset="2"/>
              <a:buChar char="§"/>
              <a:defRPr/>
            </a:pPr>
            <a:r>
              <a:rPr lang="en-US" sz="2000" dirty="0">
                <a:solidFill>
                  <a:srgbClr val="F2682B"/>
                </a:solidFill>
                <a:latin typeface="Arial" panose="020B0604020202020204" pitchFamily="34" charset="0"/>
                <a:cs typeface="Arial" panose="020B0604020202020204" pitchFamily="34" charset="0"/>
              </a:rPr>
              <a:t>Receiving unofficial records free of charge</a:t>
            </a:r>
          </a:p>
        </p:txBody>
      </p:sp>
    </p:spTree>
    <p:extLst>
      <p:ext uri="{BB962C8B-B14F-4D97-AF65-F5344CB8AC3E}">
        <p14:creationId xmlns:p14="http://schemas.microsoft.com/office/powerpoint/2010/main" val="4679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84729" y="2370290"/>
            <a:ext cx="4084028" cy="2854108"/>
          </a:xfrm>
        </p:spPr>
        <p:txBody>
          <a:bodyPr/>
          <a:lstStyle/>
          <a:p>
            <a:pPr marL="0">
              <a:spcBef>
                <a:spcPts val="0"/>
              </a:spcBef>
              <a:spcAft>
                <a:spcPts val="0"/>
              </a:spcAft>
              <a:buNone/>
            </a:pPr>
            <a:r>
              <a:rPr lang="en-US" sz="2200" b="1" dirty="0">
                <a:solidFill>
                  <a:schemeClr val="tx1"/>
                </a:solidFill>
                <a:latin typeface="Arial" panose="020B0604020202020204" pitchFamily="34" charset="0"/>
                <a:cs typeface="Arial" panose="020B0604020202020204" pitchFamily="34" charset="0"/>
              </a:rPr>
              <a:t>Covered</a:t>
            </a:r>
          </a:p>
          <a:p>
            <a:pPr marL="0" indent="457200">
              <a:lnSpc>
                <a:spcPct val="150000"/>
              </a:lnSpc>
              <a:spcBef>
                <a:spcPts val="0"/>
              </a:spcBef>
              <a:spcAft>
                <a:spcPts val="0"/>
              </a:spcAft>
              <a:buClrTx/>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Child is given 30 days from enrollment to obtain required immunizations</a:t>
            </a:r>
          </a:p>
          <a:p>
            <a:pPr marL="0" indent="457200">
              <a:lnSpc>
                <a:spcPct val="150000"/>
              </a:lnSpc>
              <a:spcBef>
                <a:spcPts val="0"/>
              </a:spcBef>
              <a:spcAft>
                <a:spcPts val="0"/>
              </a:spcAft>
              <a:buClrTx/>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A series of immunizations must be started w/</a:t>
            </a:r>
            <a:r>
              <a:rPr lang="en-US" sz="2200" dirty="0" err="1">
                <a:solidFill>
                  <a:schemeClr val="tx1"/>
                </a:solidFill>
                <a:latin typeface="Arial" panose="020B0604020202020204" pitchFamily="34" charset="0"/>
                <a:cs typeface="Arial" panose="020B0604020202020204" pitchFamily="34" charset="0"/>
              </a:rPr>
              <a:t>i</a:t>
            </a:r>
            <a:r>
              <a:rPr lang="en-US" sz="2200" dirty="0">
                <a:solidFill>
                  <a:schemeClr val="tx1"/>
                </a:solidFill>
                <a:latin typeface="Arial" panose="020B0604020202020204" pitchFamily="34" charset="0"/>
                <a:cs typeface="Arial" panose="020B0604020202020204" pitchFamily="34" charset="0"/>
              </a:rPr>
              <a:t> 30 days of enrollment.</a:t>
            </a:r>
          </a:p>
        </p:txBody>
      </p:sp>
      <p:sp>
        <p:nvSpPr>
          <p:cNvPr id="6" name="Content Placeholder 5"/>
          <p:cNvSpPr>
            <a:spLocks noGrp="1"/>
          </p:cNvSpPr>
          <p:nvPr>
            <p:ph sz="half" idx="2"/>
          </p:nvPr>
        </p:nvSpPr>
        <p:spPr>
          <a:xfrm>
            <a:off x="4876800" y="2390506"/>
            <a:ext cx="3703320" cy="1634908"/>
          </a:xfrm>
        </p:spPr>
        <p:txBody>
          <a:bodyPr/>
          <a:lstStyle/>
          <a:p>
            <a:pPr>
              <a:lnSpc>
                <a:spcPct val="90000"/>
              </a:lnSpc>
              <a:buNone/>
            </a:pPr>
            <a:r>
              <a:rPr lang="en-US" sz="2200" b="1" dirty="0">
                <a:solidFill>
                  <a:srgbClr val="F2682B"/>
                </a:solidFill>
              </a:rPr>
              <a:t>N</a:t>
            </a:r>
            <a:r>
              <a:rPr lang="en-US" sz="2200" b="1" dirty="0">
                <a:solidFill>
                  <a:srgbClr val="F2682B"/>
                </a:solidFill>
                <a:latin typeface="Arial" panose="020B0604020202020204" pitchFamily="34" charset="0"/>
                <a:cs typeface="Arial" panose="020B0604020202020204" pitchFamily="34" charset="0"/>
              </a:rPr>
              <a:t>ot Covered</a:t>
            </a:r>
          </a:p>
          <a:p>
            <a:pPr marL="0" indent="457200">
              <a:lnSpc>
                <a:spcPct val="150000"/>
              </a:lnSpc>
              <a:spcBef>
                <a:spcPts val="600"/>
              </a:spcBef>
              <a:spcAft>
                <a:spcPts val="600"/>
              </a:spcAft>
              <a:buClrTx/>
              <a:buFont typeface="Wingdings" panose="05000000000000000000" pitchFamily="2" charset="2"/>
              <a:buChar char="§"/>
            </a:pPr>
            <a:r>
              <a:rPr lang="en-US" sz="2200" b="1" dirty="0">
                <a:solidFill>
                  <a:srgbClr val="F2682B"/>
                </a:solidFill>
                <a:latin typeface="Arial" panose="020B0604020202020204" pitchFamily="34" charset="0"/>
                <a:cs typeface="Arial" panose="020B0604020202020204" pitchFamily="34" charset="0"/>
              </a:rPr>
              <a:t>TB testing:</a:t>
            </a:r>
            <a:r>
              <a:rPr lang="en-US" sz="2200" dirty="0">
                <a:solidFill>
                  <a:srgbClr val="F2682B"/>
                </a:solidFill>
                <a:latin typeface="Arial" panose="020B0604020202020204" pitchFamily="34" charset="0"/>
                <a:cs typeface="Arial" panose="020B0604020202020204" pitchFamily="34" charset="0"/>
              </a:rPr>
              <a:t> is a test rather than an immunization, therefore it may be required prior to enrollment</a:t>
            </a:r>
          </a:p>
          <a:p>
            <a:pPr marL="0" indent="0">
              <a:buNone/>
            </a:pPr>
            <a:endParaRPr lang="en-US" dirty="0"/>
          </a:p>
        </p:txBody>
      </p:sp>
      <p:sp>
        <p:nvSpPr>
          <p:cNvPr id="7" name="Title 2"/>
          <p:cNvSpPr txBox="1">
            <a:spLocks/>
          </p:cNvSpPr>
          <p:nvPr/>
        </p:nvSpPr>
        <p:spPr>
          <a:xfrm>
            <a:off x="813435" y="1281837"/>
            <a:ext cx="7543800"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IV - ENROLLMENT</a:t>
            </a:r>
            <a:br>
              <a:rPr lang="en-US" dirty="0">
                <a:solidFill>
                  <a:srgbClr val="009999"/>
                </a:solidFill>
              </a:rPr>
            </a:br>
            <a:endParaRPr lang="en-US" dirty="0">
              <a:solidFill>
                <a:srgbClr val="009999"/>
              </a:solidFill>
            </a:endParaRPr>
          </a:p>
        </p:txBody>
      </p:sp>
      <p:sp>
        <p:nvSpPr>
          <p:cNvPr id="8" name="TextBox 7"/>
          <p:cNvSpPr txBox="1"/>
          <p:nvPr/>
        </p:nvSpPr>
        <p:spPr>
          <a:xfrm>
            <a:off x="3124200" y="1671935"/>
            <a:ext cx="23622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“Immunizations”</a:t>
            </a:r>
          </a:p>
        </p:txBody>
      </p:sp>
    </p:spTree>
    <p:extLst>
      <p:ext uri="{BB962C8B-B14F-4D97-AF65-F5344CB8AC3E}">
        <p14:creationId xmlns:p14="http://schemas.microsoft.com/office/powerpoint/2010/main" val="10413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7378" y="1989577"/>
            <a:ext cx="4232910" cy="3210878"/>
          </a:xfrm>
        </p:spPr>
        <p:txBody>
          <a:bodyPr/>
          <a:lstStyle/>
          <a:p>
            <a:pPr>
              <a:buNone/>
            </a:pPr>
            <a:r>
              <a:rPr lang="en-US" sz="2200" b="1" dirty="0">
                <a:solidFill>
                  <a:schemeClr val="tx1"/>
                </a:solidFill>
                <a:latin typeface="Arial" panose="020B0604020202020204" pitchFamily="34" charset="0"/>
                <a:cs typeface="Arial" panose="020B0604020202020204" pitchFamily="34" charset="0"/>
              </a:rPr>
              <a:t>Covered</a:t>
            </a:r>
          </a:p>
          <a:p>
            <a:pPr marL="0" indent="457200">
              <a:lnSpc>
                <a:spcPct val="150000"/>
              </a:lnSpc>
              <a:spcBef>
                <a:spcPts val="600"/>
              </a:spcBef>
              <a:spcAft>
                <a:spcPts val="600"/>
              </a:spcAft>
              <a:buClrTx/>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Continue in the same grade regardless of entry age, regardless </a:t>
            </a:r>
            <a:r>
              <a:rPr lang="en-US" sz="2200" b="1" dirty="0">
                <a:solidFill>
                  <a:schemeClr val="tx1"/>
                </a:solidFill>
                <a:latin typeface="Arial" panose="020B0604020202020204" pitchFamily="34" charset="0"/>
                <a:cs typeface="Arial" panose="020B0604020202020204" pitchFamily="34" charset="0"/>
              </a:rPr>
              <a:t>if already enrolled and attended </a:t>
            </a:r>
            <a:r>
              <a:rPr lang="en-US" sz="2200" dirty="0">
                <a:solidFill>
                  <a:schemeClr val="tx1"/>
                </a:solidFill>
                <a:latin typeface="Arial" panose="020B0604020202020204" pitchFamily="34" charset="0"/>
                <a:cs typeface="Arial" panose="020B0604020202020204" pitchFamily="34" charset="0"/>
              </a:rPr>
              <a:t>Kindergarten or 1</a:t>
            </a:r>
            <a:r>
              <a:rPr lang="en-US" sz="2200" baseline="30000" dirty="0">
                <a:solidFill>
                  <a:schemeClr val="tx1"/>
                </a:solidFill>
                <a:latin typeface="Arial" panose="020B0604020202020204" pitchFamily="34" charset="0"/>
                <a:cs typeface="Arial" panose="020B0604020202020204" pitchFamily="34" charset="0"/>
              </a:rPr>
              <a:t>st</a:t>
            </a:r>
            <a:r>
              <a:rPr lang="en-US" sz="2200" dirty="0">
                <a:solidFill>
                  <a:schemeClr val="tx1"/>
                </a:solidFill>
                <a:latin typeface="Arial" panose="020B0604020202020204" pitchFamily="34" charset="0"/>
                <a:cs typeface="Arial" panose="020B0604020202020204" pitchFamily="34" charset="0"/>
              </a:rPr>
              <a:t> grade. May be promoted to next grade regardless of age requirements</a:t>
            </a:r>
          </a:p>
        </p:txBody>
      </p:sp>
      <p:sp>
        <p:nvSpPr>
          <p:cNvPr id="6" name="Content Placeholder 5"/>
          <p:cNvSpPr>
            <a:spLocks noGrp="1"/>
          </p:cNvSpPr>
          <p:nvPr>
            <p:ph sz="half" idx="2"/>
          </p:nvPr>
        </p:nvSpPr>
        <p:spPr>
          <a:xfrm>
            <a:off x="4989576" y="1989577"/>
            <a:ext cx="3962400" cy="1634908"/>
          </a:xfrm>
        </p:spPr>
        <p:txBody>
          <a:bodyPr/>
          <a:lstStyle/>
          <a:p>
            <a:pPr>
              <a:lnSpc>
                <a:spcPct val="90000"/>
              </a:lnSpc>
              <a:buNone/>
            </a:pPr>
            <a:r>
              <a:rPr lang="en-US" sz="2200" b="1" dirty="0">
                <a:solidFill>
                  <a:srgbClr val="F2682B"/>
                </a:solidFill>
                <a:latin typeface="Arial" panose="020B0604020202020204" pitchFamily="34" charset="0"/>
                <a:cs typeface="Arial" panose="020B0604020202020204" pitchFamily="34" charset="0"/>
              </a:rPr>
              <a:t>Not Covered</a:t>
            </a:r>
          </a:p>
          <a:p>
            <a:pPr marL="0" indent="457200">
              <a:lnSpc>
                <a:spcPct val="150000"/>
              </a:lnSpc>
              <a:spcBef>
                <a:spcPts val="600"/>
              </a:spcBef>
              <a:spcAft>
                <a:spcPts val="600"/>
              </a:spcAft>
              <a:buClrTx/>
              <a:buFont typeface="Wingdings" panose="05000000000000000000" pitchFamily="2" charset="2"/>
              <a:buChar char="§"/>
            </a:pPr>
            <a:r>
              <a:rPr lang="en-US" sz="2200" dirty="0">
                <a:solidFill>
                  <a:srgbClr val="F2682B"/>
                </a:solidFill>
                <a:latin typeface="Arial" panose="020B0604020202020204" pitchFamily="34" charset="0"/>
                <a:cs typeface="Arial" panose="020B0604020202020204" pitchFamily="34" charset="0"/>
              </a:rPr>
              <a:t>Student was</a:t>
            </a:r>
            <a:r>
              <a:rPr lang="en-US" sz="2200" b="1" dirty="0">
                <a:solidFill>
                  <a:srgbClr val="F2682B"/>
                </a:solidFill>
                <a:latin typeface="Arial" panose="020B0604020202020204" pitchFamily="34" charset="0"/>
                <a:cs typeface="Arial" panose="020B0604020202020204" pitchFamily="34" charset="0"/>
              </a:rPr>
              <a:t> not enrolled in, nor attended </a:t>
            </a:r>
            <a:r>
              <a:rPr lang="en-US" sz="2200" dirty="0">
                <a:solidFill>
                  <a:srgbClr val="F2682B"/>
                </a:solidFill>
                <a:latin typeface="Arial" panose="020B0604020202020204" pitchFamily="34" charset="0"/>
                <a:cs typeface="Arial" panose="020B0604020202020204" pitchFamily="34" charset="0"/>
              </a:rPr>
              <a:t>Kindergarten</a:t>
            </a:r>
            <a:r>
              <a:rPr lang="en-US" sz="2200" b="1" dirty="0">
                <a:solidFill>
                  <a:srgbClr val="F2682B"/>
                </a:solidFill>
                <a:latin typeface="Arial" panose="020B0604020202020204" pitchFamily="34" charset="0"/>
                <a:cs typeface="Arial" panose="020B0604020202020204" pitchFamily="34" charset="0"/>
              </a:rPr>
              <a:t> </a:t>
            </a:r>
            <a:r>
              <a:rPr lang="en-US" sz="2200" dirty="0">
                <a:solidFill>
                  <a:srgbClr val="F2682B"/>
                </a:solidFill>
                <a:latin typeface="Arial" panose="020B0604020202020204" pitchFamily="34" charset="0"/>
                <a:cs typeface="Arial" panose="020B0604020202020204" pitchFamily="34" charset="0"/>
              </a:rPr>
              <a:t>(in the sending state) or 1</a:t>
            </a:r>
            <a:r>
              <a:rPr lang="en-US" sz="2200" baseline="30000" dirty="0">
                <a:solidFill>
                  <a:srgbClr val="F2682B"/>
                </a:solidFill>
                <a:latin typeface="Arial" panose="020B0604020202020204" pitchFamily="34" charset="0"/>
                <a:cs typeface="Arial" panose="020B0604020202020204" pitchFamily="34" charset="0"/>
              </a:rPr>
              <a:t>st</a:t>
            </a:r>
            <a:r>
              <a:rPr lang="en-US" sz="2200" dirty="0">
                <a:solidFill>
                  <a:srgbClr val="F2682B"/>
                </a:solidFill>
                <a:latin typeface="Arial" panose="020B0604020202020204" pitchFamily="34" charset="0"/>
                <a:cs typeface="Arial" panose="020B0604020202020204" pitchFamily="34" charset="0"/>
              </a:rPr>
              <a:t>  Grade, even though they are eligible</a:t>
            </a:r>
          </a:p>
          <a:p>
            <a:pPr marL="0" indent="0">
              <a:buNone/>
            </a:pPr>
            <a:endParaRPr lang="en-US" dirty="0"/>
          </a:p>
        </p:txBody>
      </p:sp>
      <p:sp>
        <p:nvSpPr>
          <p:cNvPr id="7" name="Title 2"/>
          <p:cNvSpPr txBox="1">
            <a:spLocks/>
          </p:cNvSpPr>
          <p:nvPr/>
        </p:nvSpPr>
        <p:spPr>
          <a:xfrm>
            <a:off x="1028700" y="1038181"/>
            <a:ext cx="7543800"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IV - ENROLLMENT</a:t>
            </a:r>
            <a:br>
              <a:rPr lang="en-US" dirty="0">
                <a:solidFill>
                  <a:srgbClr val="009999"/>
                </a:solidFill>
              </a:rPr>
            </a:br>
            <a:endParaRPr lang="en-US" dirty="0">
              <a:solidFill>
                <a:srgbClr val="009999"/>
              </a:solidFill>
            </a:endParaRPr>
          </a:p>
        </p:txBody>
      </p:sp>
      <p:sp>
        <p:nvSpPr>
          <p:cNvPr id="9" name="TextBox 8"/>
          <p:cNvSpPr txBox="1"/>
          <p:nvPr/>
        </p:nvSpPr>
        <p:spPr>
          <a:xfrm>
            <a:off x="1676400" y="1356712"/>
            <a:ext cx="65532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“Kindergarten and First Grade Entrance Age”</a:t>
            </a:r>
          </a:p>
        </p:txBody>
      </p:sp>
      <p:sp>
        <p:nvSpPr>
          <p:cNvPr id="2" name="TextBox 1">
            <a:extLst>
              <a:ext uri="{FF2B5EF4-FFF2-40B4-BE49-F238E27FC236}">
                <a16:creationId xmlns:a16="http://schemas.microsoft.com/office/drawing/2014/main" id="{F7731839-2B63-6D4C-AC00-B648A5C91EBF}"/>
              </a:ext>
            </a:extLst>
          </p:cNvPr>
          <p:cNvSpPr txBox="1"/>
          <p:nvPr/>
        </p:nvSpPr>
        <p:spPr>
          <a:xfrm>
            <a:off x="5029200" y="5200455"/>
            <a:ext cx="3200400" cy="923330"/>
          </a:xfrm>
          <a:prstGeom prst="rect">
            <a:avLst/>
          </a:prstGeom>
          <a:solidFill>
            <a:schemeClr val="bg2">
              <a:lumMod val="9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Kansas Kindergarten eligibility = age five by August 31</a:t>
            </a:r>
            <a:r>
              <a:rPr lang="en-US" b="1" baseline="30000" dirty="0">
                <a:latin typeface="Arial" panose="020B0604020202020204" pitchFamily="34" charset="0"/>
                <a:cs typeface="Arial" panose="020B0604020202020204" pitchFamily="34" charset="0"/>
              </a:rPr>
              <a:t>st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2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956916"/>
            <a:ext cx="6818756" cy="3276600"/>
          </a:xfrm>
        </p:spPr>
        <p:txBody>
          <a:bodyPr>
            <a:noAutofit/>
          </a:bodyPr>
          <a:lstStyle/>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Course and Program Placement</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Special Education Services</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Placement Flexibility</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Absence Related to Deployment</a:t>
            </a:r>
          </a:p>
        </p:txBody>
      </p:sp>
      <p:sp>
        <p:nvSpPr>
          <p:cNvPr id="4" name="Title 2"/>
          <p:cNvSpPr txBox="1">
            <a:spLocks/>
          </p:cNvSpPr>
          <p:nvPr/>
        </p:nvSpPr>
        <p:spPr>
          <a:xfrm>
            <a:off x="621792" y="1371600"/>
            <a:ext cx="81019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 </a:t>
            </a:r>
          </a:p>
          <a:p>
            <a:r>
              <a:rPr lang="en-US" dirty="0"/>
              <a:t>PLACEMENT AND ATTENDANCE</a:t>
            </a:r>
            <a:br>
              <a:rPr lang="en-US" dirty="0"/>
            </a:br>
            <a:endParaRPr lang="en-US" dirty="0"/>
          </a:p>
        </p:txBody>
      </p:sp>
      <p:sp>
        <p:nvSpPr>
          <p:cNvPr id="3" name="Rectangle 2"/>
          <p:cNvSpPr/>
          <p:nvPr/>
        </p:nvSpPr>
        <p:spPr>
          <a:xfrm>
            <a:off x="621792" y="5038635"/>
            <a:ext cx="8101964" cy="1200329"/>
          </a:xfrm>
          <a:prstGeom prst="rect">
            <a:avLst/>
          </a:prstGeom>
        </p:spPr>
        <p:txBody>
          <a:bodyPr wrap="square">
            <a:spAutoFit/>
          </a:bodyPr>
          <a:lstStyle/>
          <a:p>
            <a:pPr algn="ctr">
              <a:spcBef>
                <a:spcPct val="0"/>
              </a:spcBef>
            </a:pPr>
            <a:r>
              <a:rPr lang="en-US" i="1" dirty="0">
                <a:latin typeface="Arial" charset="0"/>
                <a:ea typeface="Arial" charset="0"/>
                <a:cs typeface="Arial" charset="0"/>
              </a:rPr>
              <a:t>“The toughest move I ever had was when I was in fifth grade. I switched schools in December and I was failing all my classes—and I’m an honor roll student. I don’t fail classes. My teachers thought I was being disrespectful—but I was just miserable.”  </a:t>
            </a:r>
            <a:r>
              <a:rPr lang="en-US" dirty="0">
                <a:latin typeface="Arial" charset="0"/>
                <a:ea typeface="Arial" charset="0"/>
                <a:cs typeface="Arial" charset="0"/>
              </a:rPr>
              <a:t>- John </a:t>
            </a:r>
          </a:p>
        </p:txBody>
      </p:sp>
    </p:spTree>
    <p:extLst>
      <p:ext uri="{BB962C8B-B14F-4D97-AF65-F5344CB8AC3E}">
        <p14:creationId xmlns:p14="http://schemas.microsoft.com/office/powerpoint/2010/main" val="2076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7523" y="917404"/>
            <a:ext cx="8763000" cy="914400"/>
          </a:xfrm>
          <a:prstGeom prst="rect">
            <a:avLst/>
          </a:prstGeom>
        </p:spPr>
        <p:txBody>
          <a:bodyPr>
            <a:normAutofit/>
          </a:bodyPr>
          <a:lstStyle/>
          <a:p>
            <a:r>
              <a:rPr lang="en-US" sz="3200" b="1" dirty="0">
                <a:solidFill>
                  <a:schemeClr val="tx1"/>
                </a:solidFill>
              </a:rPr>
              <a:t>What’s an Interstate Compact?</a:t>
            </a:r>
          </a:p>
        </p:txBody>
      </p:sp>
      <p:sp>
        <p:nvSpPr>
          <p:cNvPr id="4" name="Content Placeholder 1"/>
          <p:cNvSpPr txBox="1">
            <a:spLocks/>
          </p:cNvSpPr>
          <p:nvPr/>
        </p:nvSpPr>
        <p:spPr>
          <a:xfrm>
            <a:off x="609600" y="1828561"/>
            <a:ext cx="8360923" cy="4059265"/>
          </a:xfrm>
          <a:prstGeom prst="rect">
            <a:avLst/>
          </a:prstGeom>
        </p:spPr>
        <p:txBody>
          <a:bodyP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Font typeface="Arial" charset="0"/>
              <a:buChar char="•"/>
            </a:pPr>
            <a:r>
              <a:rPr lang="en-US" sz="2400" dirty="0">
                <a:solidFill>
                  <a:schemeClr val="tx1"/>
                </a:solidFill>
                <a:latin typeface="Arial" charset="0"/>
                <a:ea typeface="Arial" charset="0"/>
                <a:cs typeface="Arial" charset="0"/>
              </a:rPr>
              <a:t>Pre-dates the Constitution</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Flexibility in form and use</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Scope:  bi-state, regional, national</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Creation:  negotiated</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Purpose:  fixed agreements, advisory boards, regulatory entities</a:t>
            </a:r>
          </a:p>
          <a:p>
            <a:pPr lvl="1">
              <a:lnSpc>
                <a:spcPct val="150000"/>
              </a:lnSpc>
              <a:spcBef>
                <a:spcPts val="600"/>
              </a:spcBef>
              <a:spcAft>
                <a:spcPts val="600"/>
              </a:spcAft>
              <a:buClr>
                <a:schemeClr val="tx1"/>
              </a:buClr>
              <a:buFont typeface="Arial" charset="0"/>
              <a:buChar char="•"/>
            </a:pPr>
            <a:r>
              <a:rPr lang="en-US" sz="2400" dirty="0">
                <a:solidFill>
                  <a:schemeClr val="tx1"/>
                </a:solidFill>
                <a:latin typeface="Arial" charset="0"/>
                <a:ea typeface="Arial" charset="0"/>
                <a:cs typeface="Arial" charset="0"/>
              </a:rPr>
              <a:t>Areas:  transportation, environment, taxation, education, health, emergency management, corrections and public safety</a:t>
            </a:r>
          </a:p>
          <a:p>
            <a:endParaRPr lang="en-US" dirty="0"/>
          </a:p>
        </p:txBody>
      </p:sp>
      <p:sp>
        <p:nvSpPr>
          <p:cNvPr id="2" name="TextBox 1"/>
          <p:cNvSpPr txBox="1"/>
          <p:nvPr/>
        </p:nvSpPr>
        <p:spPr>
          <a:xfrm>
            <a:off x="604736" y="5887826"/>
            <a:ext cx="8936478" cy="584775"/>
          </a:xfrm>
          <a:prstGeom prst="rect">
            <a:avLst/>
          </a:prstGeom>
          <a:noFill/>
          <a:ln>
            <a:noFill/>
          </a:ln>
        </p:spPr>
        <p:txBody>
          <a:bodyPr wrap="square" rtlCol="0">
            <a:spAutoFit/>
          </a:bodyPr>
          <a:lstStyle/>
          <a:p>
            <a:r>
              <a:rPr lang="en-US" sz="1600" b="1" dirty="0">
                <a:latin typeface="Arial" charset="0"/>
                <a:ea typeface="Arial" charset="0"/>
                <a:cs typeface="Arial" charset="0"/>
              </a:rPr>
              <a:t>Increasingly common, broader in scope, more frequent use for regulatory purposes.</a:t>
            </a:r>
          </a:p>
          <a:p>
            <a:endParaRPr lang="en-US" sz="1600" dirty="0"/>
          </a:p>
        </p:txBody>
      </p:sp>
    </p:spTree>
    <p:extLst>
      <p:ext uri="{BB962C8B-B14F-4D97-AF65-F5344CB8AC3E}">
        <p14:creationId xmlns:p14="http://schemas.microsoft.com/office/powerpoint/2010/main" val="327972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82989" y="2819400"/>
            <a:ext cx="4270247" cy="3352800"/>
          </a:xfrm>
        </p:spPr>
        <p:txBody>
          <a:bodyPr>
            <a:normAutofit fontScale="70000" lnSpcReduction="20000"/>
          </a:bodyPr>
          <a:lstStyle/>
          <a:p>
            <a:pPr>
              <a:lnSpc>
                <a:spcPct val="90000"/>
              </a:lnSpc>
              <a:spcBef>
                <a:spcPct val="30000"/>
              </a:spcBef>
              <a:buNone/>
            </a:pPr>
            <a:r>
              <a:rPr lang="en-US" sz="2900" b="1" dirty="0">
                <a:solidFill>
                  <a:schemeClr val="tx1"/>
                </a:solidFill>
                <a:latin typeface="Arial" panose="020B0604020202020204" pitchFamily="34" charset="0"/>
                <a:cs typeface="Arial" panose="020B0604020202020204" pitchFamily="34" charset="0"/>
              </a:rPr>
              <a:t>Covered</a:t>
            </a:r>
          </a:p>
          <a:p>
            <a:pPr marL="0" indent="457200">
              <a:lnSpc>
                <a:spcPct val="150000"/>
              </a:lnSpc>
              <a:spcBef>
                <a:spcPts val="600"/>
              </a:spcBef>
              <a:spcAft>
                <a:spcPts val="600"/>
              </a:spcAft>
              <a:buClrTx/>
              <a:buFont typeface="Wingdings" panose="05000000000000000000" pitchFamily="2" charset="2"/>
              <a:buChar char="§"/>
            </a:pPr>
            <a:r>
              <a:rPr lang="en-US" sz="2900" dirty="0">
                <a:solidFill>
                  <a:schemeClr val="tx1"/>
                </a:solidFill>
                <a:latin typeface="Arial" panose="020B0604020202020204" pitchFamily="34" charset="0"/>
                <a:cs typeface="Arial" panose="020B0604020202020204" pitchFamily="34" charset="0"/>
              </a:rPr>
              <a:t>Placement </a:t>
            </a:r>
            <a:r>
              <a:rPr lang="en-US" altLang="en-US" sz="2900" dirty="0">
                <a:latin typeface="Arial" charset="0"/>
                <a:ea typeface="Arial" charset="0"/>
                <a:cs typeface="Arial" charset="0"/>
              </a:rPr>
              <a:t>in courses and programs based on prior enrollment </a:t>
            </a:r>
          </a:p>
          <a:p>
            <a:pPr marL="0" indent="457200">
              <a:lnSpc>
                <a:spcPct val="150000"/>
              </a:lnSpc>
              <a:spcBef>
                <a:spcPts val="600"/>
              </a:spcBef>
              <a:spcAft>
                <a:spcPts val="600"/>
              </a:spcAft>
              <a:buClrTx/>
              <a:buFont typeface="Wingdings" panose="05000000000000000000" pitchFamily="2" charset="2"/>
              <a:buChar char="§"/>
            </a:pPr>
            <a:r>
              <a:rPr lang="en-US" sz="2900" dirty="0">
                <a:solidFill>
                  <a:schemeClr val="tx1"/>
                </a:solidFill>
                <a:latin typeface="Arial" panose="020B0604020202020204" pitchFamily="34" charset="0"/>
                <a:cs typeface="Arial" panose="020B0604020202020204" pitchFamily="34" charset="0"/>
              </a:rPr>
              <a:t>Receiving state </a:t>
            </a:r>
            <a:r>
              <a:rPr lang="en-US" sz="2900" i="1" dirty="0">
                <a:solidFill>
                  <a:schemeClr val="tx1"/>
                </a:solidFill>
                <a:latin typeface="Arial" panose="020B0604020202020204" pitchFamily="34" charset="0"/>
                <a:cs typeface="Arial" panose="020B0604020202020204" pitchFamily="34" charset="0"/>
              </a:rPr>
              <a:t>may</a:t>
            </a:r>
            <a:r>
              <a:rPr lang="en-US" sz="2900" dirty="0">
                <a:solidFill>
                  <a:schemeClr val="tx1"/>
                </a:solidFill>
                <a:latin typeface="Arial" panose="020B0604020202020204" pitchFamily="34" charset="0"/>
                <a:cs typeface="Arial" panose="020B0604020202020204" pitchFamily="34" charset="0"/>
              </a:rPr>
              <a:t> subsequently perform an evaluation to ensure the appropriate placement and continued enrollment</a:t>
            </a:r>
          </a:p>
          <a:p>
            <a:endParaRPr lang="en-US" dirty="0">
              <a:solidFill>
                <a:schemeClr val="tx1"/>
              </a:solidFill>
            </a:endParaRPr>
          </a:p>
        </p:txBody>
      </p:sp>
      <p:sp>
        <p:nvSpPr>
          <p:cNvPr id="5" name="Content Placeholder 4"/>
          <p:cNvSpPr>
            <a:spLocks noGrp="1"/>
          </p:cNvSpPr>
          <p:nvPr>
            <p:ph sz="half" idx="2"/>
          </p:nvPr>
        </p:nvSpPr>
        <p:spPr>
          <a:xfrm>
            <a:off x="4633803" y="2667000"/>
            <a:ext cx="4270248" cy="2743200"/>
          </a:xfrm>
        </p:spPr>
        <p:txBody>
          <a:bodyPr/>
          <a:lstStyle/>
          <a:p>
            <a:pPr marL="0" indent="0">
              <a:lnSpc>
                <a:spcPct val="130000"/>
              </a:lnSpc>
              <a:spcBef>
                <a:spcPts val="600"/>
              </a:spcBef>
              <a:spcAft>
                <a:spcPts val="600"/>
              </a:spcAft>
              <a:buClrTx/>
              <a:buNone/>
            </a:pPr>
            <a:r>
              <a:rPr lang="en-US" sz="2000" b="1" dirty="0">
                <a:solidFill>
                  <a:srgbClr val="F2682B"/>
                </a:solidFill>
                <a:latin typeface="Arial" charset="0"/>
                <a:ea typeface="Arial" charset="0"/>
                <a:cs typeface="Arial" charset="0"/>
              </a:rPr>
              <a:t>Not 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Guarantee of continued enrollment if not qualified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No requirement to create a course or additional space</a:t>
            </a:r>
          </a:p>
          <a:p>
            <a:pPr>
              <a:buClrTx/>
              <a:buFont typeface="Wingdings" panose="05000000000000000000" pitchFamily="2" charset="2"/>
              <a:buChar char="§"/>
            </a:pPr>
            <a:endParaRPr lang="en-US" dirty="0">
              <a:solidFill>
                <a:schemeClr val="tx1"/>
              </a:solidFill>
            </a:endParaRPr>
          </a:p>
        </p:txBody>
      </p:sp>
      <p:sp>
        <p:nvSpPr>
          <p:cNvPr id="6" name="Title 2"/>
          <p:cNvSpPr txBox="1">
            <a:spLocks/>
          </p:cNvSpPr>
          <p:nvPr/>
        </p:nvSpPr>
        <p:spPr>
          <a:xfrm>
            <a:off x="632270" y="1371600"/>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2" name="Title 1"/>
          <p:cNvSpPr>
            <a:spLocks noGrp="1"/>
          </p:cNvSpPr>
          <p:nvPr>
            <p:ph type="title"/>
          </p:nvPr>
        </p:nvSpPr>
        <p:spPr>
          <a:xfrm>
            <a:off x="873252" y="1600200"/>
            <a:ext cx="7543800" cy="1450757"/>
          </a:xfrm>
        </p:spPr>
        <p:txBody>
          <a:bodyPr>
            <a:normAutofit/>
          </a:bodyPr>
          <a:lstStyle/>
          <a:p>
            <a:r>
              <a:rPr lang="en-US" sz="2400" dirty="0"/>
              <a:t>“Course and Educational Program Placement”</a:t>
            </a:r>
          </a:p>
        </p:txBody>
      </p:sp>
    </p:spTree>
    <p:extLst>
      <p:ext uri="{BB962C8B-B14F-4D97-AF65-F5344CB8AC3E}">
        <p14:creationId xmlns:p14="http://schemas.microsoft.com/office/powerpoint/2010/main" val="13466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5975" y="2356364"/>
            <a:ext cx="4186026" cy="2596635"/>
          </a:xfrm>
        </p:spPr>
        <p:txBody>
          <a:bodyPr>
            <a:noAutofit/>
          </a:bodyPr>
          <a:lstStyle/>
          <a:p>
            <a:pPr>
              <a:lnSpc>
                <a:spcPct val="130000"/>
              </a:lnSpc>
              <a:spcBef>
                <a:spcPts val="600"/>
              </a:spcBef>
              <a:spcAft>
                <a:spcPts val="600"/>
              </a:spcAft>
              <a:buNone/>
            </a:pPr>
            <a:r>
              <a:rPr lang="en-US" sz="2000" b="1" dirty="0">
                <a:solidFill>
                  <a:schemeClr val="tx1"/>
                </a:solidFill>
                <a:latin typeface="Arial" charset="0"/>
                <a:ea typeface="Arial" charset="0"/>
                <a:cs typeface="Arial" charset="0"/>
              </a:rPr>
              <a:t>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Receiving state will initially provide the same </a:t>
            </a:r>
            <a:r>
              <a:rPr lang="en-US" sz="2000" u="sng" dirty="0">
                <a:solidFill>
                  <a:schemeClr val="tx1"/>
                </a:solidFill>
                <a:latin typeface="Arial" charset="0"/>
                <a:ea typeface="Arial" charset="0"/>
                <a:cs typeface="Arial" charset="0"/>
              </a:rPr>
              <a:t>services</a:t>
            </a:r>
            <a:r>
              <a:rPr lang="en-US" sz="2000" dirty="0">
                <a:solidFill>
                  <a:schemeClr val="tx1"/>
                </a:solidFill>
                <a:latin typeface="Arial" charset="0"/>
                <a:ea typeface="Arial" charset="0"/>
                <a:cs typeface="Arial" charset="0"/>
              </a:rPr>
              <a:t> identified in the students’ Individual Education Plan (IEP) </a:t>
            </a:r>
          </a:p>
          <a:p>
            <a:pPr marL="0" indent="457200">
              <a:lnSpc>
                <a:spcPct val="130000"/>
              </a:lnSpc>
              <a:spcBef>
                <a:spcPts val="600"/>
              </a:spcBef>
              <a:spcAft>
                <a:spcPts val="600"/>
              </a:spcAft>
              <a:buClrTx/>
              <a:buFont typeface="Wingdings" panose="05000000000000000000" pitchFamily="2" charset="2"/>
              <a:buChar char="§"/>
            </a:pPr>
            <a:r>
              <a:rPr lang="en-US" sz="2000" dirty="0">
                <a:solidFill>
                  <a:schemeClr val="tx1"/>
                </a:solidFill>
                <a:latin typeface="Arial" charset="0"/>
                <a:ea typeface="Arial" charset="0"/>
                <a:cs typeface="Arial" charset="0"/>
              </a:rPr>
              <a:t>Receiving state </a:t>
            </a:r>
            <a:r>
              <a:rPr lang="en-US" sz="2000" i="1" dirty="0">
                <a:solidFill>
                  <a:schemeClr val="tx1"/>
                </a:solidFill>
                <a:latin typeface="Arial" charset="0"/>
                <a:ea typeface="Arial" charset="0"/>
                <a:cs typeface="Arial" charset="0"/>
              </a:rPr>
              <a:t>may</a:t>
            </a:r>
            <a:r>
              <a:rPr lang="en-US" sz="2000" dirty="0">
                <a:solidFill>
                  <a:schemeClr val="tx1"/>
                </a:solidFill>
                <a:latin typeface="Arial" charset="0"/>
                <a:ea typeface="Arial" charset="0"/>
                <a:cs typeface="Arial" charset="0"/>
              </a:rPr>
              <a:t> perform evaluations to ensure the appropriate placement.</a:t>
            </a:r>
          </a:p>
        </p:txBody>
      </p:sp>
      <p:sp>
        <p:nvSpPr>
          <p:cNvPr id="5" name="Content Placeholder 4"/>
          <p:cNvSpPr>
            <a:spLocks noGrp="1"/>
          </p:cNvSpPr>
          <p:nvPr>
            <p:ph sz="half" idx="2"/>
          </p:nvPr>
        </p:nvSpPr>
        <p:spPr>
          <a:xfrm>
            <a:off x="4953000" y="2437099"/>
            <a:ext cx="3751225" cy="2011680"/>
          </a:xfrm>
        </p:spPr>
        <p:txBody>
          <a:bodyPr/>
          <a:lstStyle/>
          <a:p>
            <a:pPr>
              <a:lnSpc>
                <a:spcPct val="130000"/>
              </a:lnSpc>
              <a:spcBef>
                <a:spcPts val="600"/>
              </a:spcBef>
              <a:spcAft>
                <a:spcPts val="600"/>
              </a:spcAft>
              <a:buNone/>
            </a:pPr>
            <a:r>
              <a:rPr lang="en-US" sz="2000" b="1" dirty="0">
                <a:solidFill>
                  <a:srgbClr val="F2682B"/>
                </a:solidFill>
                <a:latin typeface="Arial" charset="0"/>
                <a:ea typeface="Arial" charset="0"/>
                <a:cs typeface="Arial" charset="0"/>
              </a:rPr>
              <a:t>Not Covered</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A requirement to provide the </a:t>
            </a:r>
            <a:r>
              <a:rPr lang="en-US" sz="2000" u="sng" dirty="0">
                <a:solidFill>
                  <a:srgbClr val="F2682B"/>
                </a:solidFill>
                <a:latin typeface="Arial" charset="0"/>
                <a:ea typeface="Arial" charset="0"/>
                <a:cs typeface="Arial" charset="0"/>
              </a:rPr>
              <a:t>exact</a:t>
            </a:r>
            <a:r>
              <a:rPr lang="en-US" sz="2000" dirty="0">
                <a:solidFill>
                  <a:srgbClr val="F2682B"/>
                </a:solidFill>
                <a:latin typeface="Arial" charset="0"/>
                <a:ea typeface="Arial" charset="0"/>
                <a:cs typeface="Arial" charset="0"/>
              </a:rPr>
              <a:t> programs</a:t>
            </a:r>
            <a:r>
              <a:rPr lang="en-US" sz="2000" u="sng" dirty="0">
                <a:solidFill>
                  <a:srgbClr val="F2682B"/>
                </a:solidFill>
                <a:latin typeface="Arial" charset="0"/>
                <a:ea typeface="Arial" charset="0"/>
                <a:cs typeface="Arial" charset="0"/>
              </a:rPr>
              <a:t> </a:t>
            </a:r>
            <a:r>
              <a:rPr lang="en-US" sz="2000" dirty="0">
                <a:solidFill>
                  <a:srgbClr val="F2682B"/>
                </a:solidFill>
                <a:latin typeface="Arial" charset="0"/>
                <a:ea typeface="Arial" charset="0"/>
                <a:cs typeface="Arial" charset="0"/>
              </a:rPr>
              <a:t>as sending state</a:t>
            </a:r>
          </a:p>
          <a:p>
            <a:pPr marL="0" indent="457200">
              <a:lnSpc>
                <a:spcPct val="130000"/>
              </a:lnSpc>
              <a:spcBef>
                <a:spcPts val="600"/>
              </a:spcBef>
              <a:spcAft>
                <a:spcPts val="600"/>
              </a:spcAft>
              <a:buClrTx/>
              <a:buFont typeface="Wingdings" panose="05000000000000000000" pitchFamily="2" charset="2"/>
              <a:buChar char="§"/>
            </a:pPr>
            <a:r>
              <a:rPr lang="en-US" sz="2000" dirty="0">
                <a:solidFill>
                  <a:srgbClr val="F2682B"/>
                </a:solidFill>
                <a:latin typeface="Arial" charset="0"/>
                <a:ea typeface="Arial" charset="0"/>
                <a:cs typeface="Arial" charset="0"/>
              </a:rPr>
              <a:t>Anything above the requirements in the Individual with Disabilities Act (IDEA)</a:t>
            </a:r>
          </a:p>
          <a:p>
            <a:pPr marL="0" indent="0">
              <a:buNone/>
            </a:pPr>
            <a:endParaRPr lang="en-US" sz="2000" dirty="0">
              <a:latin typeface="Arial" charset="0"/>
              <a:ea typeface="Arial" charset="0"/>
              <a:cs typeface="Arial" charset="0"/>
            </a:endParaRPr>
          </a:p>
        </p:txBody>
      </p:sp>
      <p:sp>
        <p:nvSpPr>
          <p:cNvPr id="6" name="Title 2"/>
          <p:cNvSpPr txBox="1">
            <a:spLocks/>
          </p:cNvSpPr>
          <p:nvPr/>
        </p:nvSpPr>
        <p:spPr>
          <a:xfrm>
            <a:off x="457200" y="1323245"/>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423403" y="1894700"/>
            <a:ext cx="40933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“Special Education Services”</a:t>
            </a:r>
          </a:p>
        </p:txBody>
      </p:sp>
    </p:spTree>
    <p:extLst>
      <p:ext uri="{BB962C8B-B14F-4D97-AF65-F5344CB8AC3E}">
        <p14:creationId xmlns:p14="http://schemas.microsoft.com/office/powerpoint/2010/main" val="201273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0833" y="2878852"/>
            <a:ext cx="3889247" cy="3004420"/>
          </a:xfrm>
        </p:spPr>
        <p:txBody>
          <a:bodyPr/>
          <a:lstStyle/>
          <a:p>
            <a:pPr>
              <a:buNone/>
              <a:defRPr/>
            </a:pPr>
            <a:r>
              <a:rPr lang="en-US" sz="2000" b="1" dirty="0">
                <a:latin typeface="Arial" charset="0"/>
                <a:ea typeface="Arial" charset="0"/>
                <a:cs typeface="Arial" charset="0"/>
              </a:rPr>
              <a:t>Covered</a:t>
            </a:r>
          </a:p>
          <a:p>
            <a:pPr>
              <a:lnSpc>
                <a:spcPct val="120000"/>
              </a:lnSpc>
              <a:spcBef>
                <a:spcPts val="720"/>
              </a:spcBef>
              <a:buClr>
                <a:schemeClr val="tx1"/>
              </a:buClr>
              <a:buFont typeface="Wingdings" charset="2"/>
              <a:buChar char="§"/>
              <a:defRPr/>
            </a:pPr>
            <a:r>
              <a:rPr lang="en-US" sz="2000" dirty="0">
                <a:latin typeface="Arial" charset="0"/>
                <a:ea typeface="Arial" charset="0"/>
                <a:cs typeface="Arial" charset="0"/>
              </a:rPr>
              <a:t>     Allowing flexibility to the Local Education Agency (LEA) to waive course or program prerequisites or other preconditions if similar course work has been completed in another LEA.</a:t>
            </a:r>
          </a:p>
          <a:p>
            <a:endParaRPr lang="en-US" sz="2000" dirty="0">
              <a:latin typeface="Arial" charset="0"/>
              <a:ea typeface="Arial" charset="0"/>
              <a:cs typeface="Arial" charset="0"/>
            </a:endParaRPr>
          </a:p>
        </p:txBody>
      </p:sp>
      <p:sp>
        <p:nvSpPr>
          <p:cNvPr id="5" name="Content Placeholder 4"/>
          <p:cNvSpPr>
            <a:spLocks noGrp="1"/>
          </p:cNvSpPr>
          <p:nvPr>
            <p:ph sz="half" idx="2"/>
          </p:nvPr>
        </p:nvSpPr>
        <p:spPr>
          <a:xfrm>
            <a:off x="4876800" y="2911278"/>
            <a:ext cx="3822192" cy="1676400"/>
          </a:xfrm>
          <a:noFill/>
        </p:spPr>
        <p:txBody>
          <a:bodyPr>
            <a:normAutofit/>
          </a:bodyPr>
          <a:lstStyle/>
          <a:p>
            <a:pPr>
              <a:buNone/>
            </a:pPr>
            <a:r>
              <a:rPr lang="en-US" sz="2000" b="1" dirty="0">
                <a:solidFill>
                  <a:srgbClr val="F2682B"/>
                </a:solidFill>
                <a:latin typeface="Arial" charset="0"/>
                <a:ea typeface="Arial" charset="0"/>
                <a:cs typeface="Arial" charset="0"/>
              </a:rPr>
              <a:t>Not covered</a:t>
            </a:r>
            <a:endParaRPr lang="en-US" sz="2000" dirty="0">
              <a:solidFill>
                <a:srgbClr val="F2682B"/>
              </a:solidFill>
              <a:latin typeface="Arial" charset="0"/>
              <a:ea typeface="Arial" charset="0"/>
              <a:cs typeface="Arial" charset="0"/>
            </a:endParaRPr>
          </a:p>
          <a:p>
            <a:pPr>
              <a:lnSpc>
                <a:spcPct val="120000"/>
              </a:lnSpc>
              <a:spcBef>
                <a:spcPts val="725"/>
              </a:spcBef>
              <a:buClr>
                <a:schemeClr val="tx1"/>
              </a:buClr>
              <a:buFont typeface="Wingdings" charset="2"/>
              <a:buChar char="§"/>
            </a:pPr>
            <a:r>
              <a:rPr lang="en-US" sz="2000" dirty="0">
                <a:solidFill>
                  <a:srgbClr val="F2682B"/>
                </a:solidFill>
                <a:latin typeface="Arial" charset="0"/>
                <a:ea typeface="Arial" charset="0"/>
                <a:cs typeface="Arial" charset="0"/>
              </a:rPr>
              <a:t>     Mandatory waivers of prerequisites or preconditions</a:t>
            </a:r>
          </a:p>
          <a:p>
            <a:pPr marL="0" indent="0">
              <a:buNone/>
            </a:pPr>
            <a:endParaRPr lang="en-US" dirty="0">
              <a:solidFill>
                <a:srgbClr val="F2682B"/>
              </a:solidFill>
            </a:endParaRPr>
          </a:p>
        </p:txBody>
      </p:sp>
      <p:sp>
        <p:nvSpPr>
          <p:cNvPr id="6" name="Title 2"/>
          <p:cNvSpPr txBox="1">
            <a:spLocks/>
          </p:cNvSpPr>
          <p:nvPr/>
        </p:nvSpPr>
        <p:spPr>
          <a:xfrm>
            <a:off x="457200" y="1371600"/>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862382" y="2066230"/>
            <a:ext cx="3215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“Placement Flexibility”</a:t>
            </a:r>
          </a:p>
        </p:txBody>
      </p:sp>
    </p:spTree>
    <p:extLst>
      <p:ext uri="{BB962C8B-B14F-4D97-AF65-F5344CB8AC3E}">
        <p14:creationId xmlns:p14="http://schemas.microsoft.com/office/powerpoint/2010/main" val="122897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9377" y="2303429"/>
            <a:ext cx="4270247" cy="4724400"/>
          </a:xfrm>
        </p:spPr>
        <p:txBody>
          <a:bodyPr>
            <a:noAutofit/>
          </a:bodyPr>
          <a:lstStyle/>
          <a:p>
            <a:pPr marL="0" indent="0">
              <a:lnSpc>
                <a:spcPct val="170000"/>
              </a:lnSpc>
              <a:spcBef>
                <a:spcPts val="600"/>
              </a:spcBef>
              <a:spcAft>
                <a:spcPts val="600"/>
              </a:spcAft>
              <a:buClrTx/>
              <a:buNone/>
            </a:pPr>
            <a:r>
              <a:rPr lang="en-US" sz="2000" b="1" dirty="0">
                <a:solidFill>
                  <a:schemeClr val="tx1"/>
                </a:solidFill>
                <a:latin typeface="Arial" panose="020B0604020202020204" pitchFamily="34" charset="0"/>
                <a:cs typeface="Arial" panose="020B0604020202020204" pitchFamily="34" charset="0"/>
              </a:rPr>
              <a:t>Covered</a:t>
            </a:r>
          </a:p>
          <a:p>
            <a:pPr indent="457200">
              <a:lnSpc>
                <a:spcPct val="170000"/>
              </a:lnSpc>
              <a:spcBef>
                <a:spcPts val="600"/>
              </a:spcBef>
              <a:spcAft>
                <a:spcPts val="600"/>
              </a:spcAft>
              <a:buClrTx/>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Flexibility for additional excused absences to visit parent or legal guardian due to </a:t>
            </a:r>
            <a:r>
              <a:rPr lang="en-US" sz="2000" u="sng" dirty="0">
                <a:solidFill>
                  <a:schemeClr val="tx1"/>
                </a:solidFill>
                <a:latin typeface="Arial" panose="020B0604020202020204" pitchFamily="34" charset="0"/>
                <a:cs typeface="Arial" panose="020B0604020202020204" pitchFamily="34" charset="0"/>
              </a:rPr>
              <a:t>deployment or posting to a combat zone.</a:t>
            </a:r>
          </a:p>
          <a:p>
            <a:pPr indent="457200">
              <a:lnSpc>
                <a:spcPct val="170000"/>
              </a:lnSpc>
              <a:spcBef>
                <a:spcPts val="600"/>
              </a:spcBef>
              <a:spcAft>
                <a:spcPts val="600"/>
              </a:spcAft>
              <a:buClrTx/>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Deployment window = 1 mo. prior to and 6 mo. after return. </a:t>
            </a:r>
          </a:p>
        </p:txBody>
      </p:sp>
      <p:sp>
        <p:nvSpPr>
          <p:cNvPr id="5" name="Content Placeholder 4"/>
          <p:cNvSpPr>
            <a:spLocks noGrp="1"/>
          </p:cNvSpPr>
          <p:nvPr>
            <p:ph sz="half" idx="2"/>
          </p:nvPr>
        </p:nvSpPr>
        <p:spPr>
          <a:xfrm>
            <a:off x="4729624" y="2296794"/>
            <a:ext cx="4038600" cy="3352800"/>
          </a:xfrm>
        </p:spPr>
        <p:txBody>
          <a:bodyPr>
            <a:noAutofit/>
          </a:bodyPr>
          <a:lstStyle/>
          <a:p>
            <a:pPr marL="0" indent="0">
              <a:lnSpc>
                <a:spcPct val="150000"/>
              </a:lnSpc>
              <a:spcBef>
                <a:spcPts val="600"/>
              </a:spcBef>
              <a:spcAft>
                <a:spcPts val="600"/>
              </a:spcAft>
              <a:buClrTx/>
              <a:buNone/>
            </a:pPr>
            <a:r>
              <a:rPr lang="en-US" sz="2000" b="1" dirty="0">
                <a:solidFill>
                  <a:srgbClr val="F2682B"/>
                </a:solidFill>
                <a:latin typeface="Arial" panose="020B0604020202020204" pitchFamily="34" charset="0"/>
                <a:cs typeface="Arial" panose="020B0604020202020204" pitchFamily="34" charset="0"/>
              </a:rPr>
              <a:t>Not Covered</a:t>
            </a:r>
          </a:p>
          <a:p>
            <a:pPr indent="457200">
              <a:lnSpc>
                <a:spcPct val="150000"/>
              </a:lnSpc>
              <a:spcBef>
                <a:spcPts val="600"/>
              </a:spcBef>
              <a:spcAft>
                <a:spcPts val="600"/>
              </a:spcAft>
              <a:buClrTx/>
              <a:buFont typeface="Wingdings" panose="05000000000000000000" pitchFamily="2" charset="2"/>
              <a:buChar char="§"/>
            </a:pPr>
            <a:r>
              <a:rPr lang="en-US" sz="2000" dirty="0">
                <a:solidFill>
                  <a:srgbClr val="F2682B"/>
                </a:solidFill>
                <a:latin typeface="Arial" panose="020B0604020202020204" pitchFamily="34" charset="0"/>
                <a:cs typeface="Arial" panose="020B0604020202020204" pitchFamily="34" charset="0"/>
              </a:rPr>
              <a:t>Requiring more than “reasonable accommodation”</a:t>
            </a:r>
          </a:p>
          <a:p>
            <a:pPr indent="457200">
              <a:lnSpc>
                <a:spcPct val="150000"/>
              </a:lnSpc>
              <a:spcBef>
                <a:spcPts val="600"/>
              </a:spcBef>
              <a:spcAft>
                <a:spcPts val="600"/>
              </a:spcAft>
              <a:buClrTx/>
              <a:buFont typeface="Wingdings" panose="05000000000000000000" pitchFamily="2" charset="2"/>
              <a:buChar char="§"/>
            </a:pPr>
            <a:r>
              <a:rPr lang="en-US" sz="2000" dirty="0">
                <a:solidFill>
                  <a:srgbClr val="F2682B"/>
                </a:solidFill>
                <a:latin typeface="Arial" panose="020B0604020202020204" pitchFamily="34" charset="0"/>
                <a:cs typeface="Arial" panose="020B0604020202020204" pitchFamily="34" charset="0"/>
              </a:rPr>
              <a:t>Provides discretion and flexibility to the LEA/school superintendent during testing periods or if additional absences will be detrimental</a:t>
            </a:r>
          </a:p>
        </p:txBody>
      </p:sp>
      <p:sp>
        <p:nvSpPr>
          <p:cNvPr id="6" name="Title 2"/>
          <p:cNvSpPr txBox="1">
            <a:spLocks/>
          </p:cNvSpPr>
          <p:nvPr/>
        </p:nvSpPr>
        <p:spPr>
          <a:xfrm>
            <a:off x="459377" y="1223832"/>
            <a:ext cx="8025764" cy="7801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a:t>
            </a:r>
          </a:p>
          <a:p>
            <a:r>
              <a:rPr lang="en-US" dirty="0"/>
              <a:t>PLACEMENT AND ATTENDANCE</a:t>
            </a:r>
            <a:br>
              <a:rPr lang="en-US" dirty="0"/>
            </a:br>
            <a:endParaRPr lang="en-US" dirty="0"/>
          </a:p>
        </p:txBody>
      </p:sp>
      <p:sp>
        <p:nvSpPr>
          <p:cNvPr id="7" name="TextBox 6"/>
          <p:cNvSpPr txBox="1"/>
          <p:nvPr/>
        </p:nvSpPr>
        <p:spPr>
          <a:xfrm>
            <a:off x="2245850" y="1873848"/>
            <a:ext cx="445281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“Absence Due to Deployments”</a:t>
            </a:r>
          </a:p>
        </p:txBody>
      </p:sp>
    </p:spTree>
    <p:extLst>
      <p:ext uri="{BB962C8B-B14F-4D97-AF65-F5344CB8AC3E}">
        <p14:creationId xmlns:p14="http://schemas.microsoft.com/office/powerpoint/2010/main" val="1461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2504574"/>
            <a:ext cx="5410200" cy="1905000"/>
          </a:xfrm>
        </p:spPr>
        <p:txBody>
          <a:bodyPr/>
          <a:lstStyle/>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charset="0"/>
                <a:ea typeface="Arial" charset="0"/>
                <a:cs typeface="Arial" charset="0"/>
              </a:rPr>
              <a:t>Enrollment</a:t>
            </a:r>
          </a:p>
          <a:p>
            <a:pPr marL="0" indent="457200">
              <a:lnSpc>
                <a:spcPct val="150000"/>
              </a:lnSpc>
              <a:spcBef>
                <a:spcPts val="600"/>
              </a:spcBef>
              <a:spcAft>
                <a:spcPts val="600"/>
              </a:spcAft>
              <a:buClrTx/>
              <a:buFont typeface="Wingdings" panose="05000000000000000000" pitchFamily="2" charset="2"/>
              <a:buChar char="§"/>
              <a:defRPr/>
            </a:pPr>
            <a:r>
              <a:rPr lang="en-US" sz="2800" dirty="0">
                <a:solidFill>
                  <a:schemeClr val="tx1"/>
                </a:solidFill>
                <a:latin typeface="Arial" charset="0"/>
                <a:ea typeface="Arial" charset="0"/>
                <a:cs typeface="Arial" charset="0"/>
              </a:rPr>
              <a:t>Extracurricular Participation</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latin typeface="Arial" charset="0"/>
              <a:ea typeface="Arial" charset="0"/>
              <a:cs typeface="Arial" charset="0"/>
            </a:endParaRPr>
          </a:p>
        </p:txBody>
      </p:sp>
      <p:sp>
        <p:nvSpPr>
          <p:cNvPr id="4" name="Title 3"/>
          <p:cNvSpPr>
            <a:spLocks noGrp="1"/>
          </p:cNvSpPr>
          <p:nvPr>
            <p:ph type="title"/>
          </p:nvPr>
        </p:nvSpPr>
        <p:spPr/>
        <p:txBody>
          <a:bodyPr/>
          <a:lstStyle/>
          <a:p>
            <a:r>
              <a:rPr lang="en-US" dirty="0"/>
              <a:t>ARTICLE VI - ELIGIBILITY</a:t>
            </a:r>
          </a:p>
        </p:txBody>
      </p:sp>
      <p:sp>
        <p:nvSpPr>
          <p:cNvPr id="3" name="Rectangle 2"/>
          <p:cNvSpPr/>
          <p:nvPr/>
        </p:nvSpPr>
        <p:spPr>
          <a:xfrm>
            <a:off x="762000" y="4724400"/>
            <a:ext cx="7772400" cy="923330"/>
          </a:xfrm>
          <a:prstGeom prst="rect">
            <a:avLst/>
          </a:prstGeom>
        </p:spPr>
        <p:txBody>
          <a:bodyPr wrap="square">
            <a:spAutoFit/>
          </a:bodyPr>
          <a:lstStyle/>
          <a:p>
            <a:pPr algn="ctr">
              <a:spcBef>
                <a:spcPct val="0"/>
              </a:spcBef>
            </a:pPr>
            <a:r>
              <a:rPr lang="en-US" i="1" dirty="0">
                <a:latin typeface="Arial" charset="0"/>
                <a:ea typeface="Arial" charset="0"/>
                <a:cs typeface="Arial" charset="0"/>
              </a:rPr>
              <a:t>“I like seeing how other people function differently. It gives me a different perspective and opens a door to a whole other world. My family is a big supporter and I put my energy and focus into excelling in soccer.” </a:t>
            </a:r>
            <a:r>
              <a:rPr lang="en-US" dirty="0">
                <a:latin typeface="Arial" charset="0"/>
                <a:ea typeface="Arial" charset="0"/>
                <a:cs typeface="Arial" charset="0"/>
              </a:rPr>
              <a:t>- Calvin </a:t>
            </a:r>
          </a:p>
        </p:txBody>
      </p:sp>
    </p:spTree>
    <p:extLst>
      <p:ext uri="{BB962C8B-B14F-4D97-AF65-F5344CB8AC3E}">
        <p14:creationId xmlns:p14="http://schemas.microsoft.com/office/powerpoint/2010/main" val="2043088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97284"/>
            <a:ext cx="8101262" cy="3445065"/>
          </a:xfrm>
        </p:spPr>
        <p:txBody>
          <a:bodyPr>
            <a:noAutofit/>
          </a:bodyPr>
          <a:lstStyle/>
          <a:p>
            <a:pPr>
              <a:lnSpc>
                <a:spcPct val="130000"/>
              </a:lnSpc>
              <a:spcBef>
                <a:spcPts val="600"/>
              </a:spcBef>
              <a:spcAft>
                <a:spcPts val="600"/>
              </a:spcAft>
              <a:buNone/>
              <a:defRPr/>
            </a:pPr>
            <a:r>
              <a:rPr lang="en-US" b="1" dirty="0">
                <a:solidFill>
                  <a:schemeClr val="tx1"/>
                </a:solidFill>
                <a:latin typeface="Arial" charset="0"/>
                <a:ea typeface="Arial" charset="0"/>
                <a:cs typeface="Arial" charset="0"/>
              </a:rPr>
              <a:t>Covered</a:t>
            </a:r>
            <a:endParaRPr lang="en-US" b="1" dirty="0">
              <a:latin typeface="Arial" charset="0"/>
              <a:ea typeface="Arial" charset="0"/>
              <a:cs typeface="Arial" charset="0"/>
            </a:endParaRP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A LEA cannot charge tuition to military children placed in care of a non-custodial parent or person serving “in loco parentis”</a:t>
            </a: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A student can continue to attend his or her current school even if living with a non-custodial parent or person serving “in loco parentis”</a:t>
            </a:r>
          </a:p>
          <a:p>
            <a:pPr marL="0" indent="457200">
              <a:lnSpc>
                <a:spcPct val="130000"/>
              </a:lnSpc>
              <a:spcBef>
                <a:spcPts val="600"/>
              </a:spcBef>
              <a:spcAft>
                <a:spcPts val="600"/>
              </a:spcAft>
              <a:buClrTx/>
              <a:buFont typeface="Wingdings" panose="05000000000000000000" pitchFamily="2" charset="2"/>
              <a:buChar char="§"/>
              <a:defRPr/>
            </a:pPr>
            <a:r>
              <a:rPr lang="en-US" dirty="0">
                <a:solidFill>
                  <a:schemeClr val="tx1"/>
                </a:solidFill>
                <a:latin typeface="Arial" charset="0"/>
                <a:ea typeface="Arial" charset="0"/>
                <a:cs typeface="Arial" charset="0"/>
              </a:rPr>
              <a:t>The power of attorney for guardianship is sufficient for enrollment and all other actions requiring parental participation or consent</a:t>
            </a:r>
          </a:p>
        </p:txBody>
      </p:sp>
      <p:sp>
        <p:nvSpPr>
          <p:cNvPr id="4" name="Title 3"/>
          <p:cNvSpPr txBox="1">
            <a:spLocks/>
          </p:cNvSpPr>
          <p:nvPr/>
        </p:nvSpPr>
        <p:spPr>
          <a:xfrm>
            <a:off x="609600" y="881743"/>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 - ELIGIBILITY</a:t>
            </a:r>
          </a:p>
        </p:txBody>
      </p:sp>
      <p:sp>
        <p:nvSpPr>
          <p:cNvPr id="6" name="TextBox 5"/>
          <p:cNvSpPr txBox="1"/>
          <p:nvPr/>
        </p:nvSpPr>
        <p:spPr>
          <a:xfrm>
            <a:off x="2438400" y="1735619"/>
            <a:ext cx="4953000" cy="461665"/>
          </a:xfrm>
          <a:prstGeom prst="rect">
            <a:avLst/>
          </a:prstGeom>
          <a:noFill/>
        </p:spPr>
        <p:txBody>
          <a:bodyPr wrap="square" rtlCol="0">
            <a:spAutoFit/>
          </a:bodyPr>
          <a:lstStyle/>
          <a:p>
            <a:pPr algn="ctr"/>
            <a:r>
              <a:rPr lang="en-US" sz="2400" dirty="0">
                <a:latin typeface="Arial" charset="0"/>
                <a:ea typeface="Arial" charset="0"/>
                <a:cs typeface="Arial" charset="0"/>
              </a:rPr>
              <a:t>“Eligibility for Enrollment”</a:t>
            </a:r>
          </a:p>
        </p:txBody>
      </p:sp>
      <p:sp>
        <p:nvSpPr>
          <p:cNvPr id="7" name="Content Placeholder 1"/>
          <p:cNvSpPr txBox="1">
            <a:spLocks/>
          </p:cNvSpPr>
          <p:nvPr/>
        </p:nvSpPr>
        <p:spPr>
          <a:xfrm>
            <a:off x="1828800" y="6019800"/>
            <a:ext cx="7924799" cy="545526"/>
          </a:xfr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85000"/>
              </a:lnSpc>
              <a:spcBef>
                <a:spcPct val="30000"/>
              </a:spcBef>
              <a:buFont typeface="Calibri" panose="020F0502020204030204" pitchFamily="34" charset="0"/>
              <a:buNone/>
              <a:defRPr/>
            </a:pPr>
            <a:r>
              <a:rPr lang="en-US" b="1" dirty="0">
                <a:solidFill>
                  <a:srgbClr val="F2682B"/>
                </a:solidFill>
                <a:latin typeface="Arial" charset="0"/>
                <a:ea typeface="Arial" charset="0"/>
                <a:cs typeface="Arial" charset="0"/>
              </a:rPr>
              <a:t>Not Covered: </a:t>
            </a:r>
            <a:r>
              <a:rPr lang="en-US" dirty="0">
                <a:solidFill>
                  <a:srgbClr val="F2682B"/>
                </a:solidFill>
                <a:latin typeface="Arial" charset="0"/>
                <a:ea typeface="Arial" charset="0"/>
                <a:cs typeface="Arial" charset="0"/>
              </a:rPr>
              <a:t>Transportation to and from school</a:t>
            </a:r>
          </a:p>
        </p:txBody>
      </p:sp>
    </p:spTree>
    <p:extLst>
      <p:ext uri="{BB962C8B-B14F-4D97-AF65-F5344CB8AC3E}">
        <p14:creationId xmlns:p14="http://schemas.microsoft.com/office/powerpoint/2010/main" val="19769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2394284"/>
            <a:ext cx="3886200" cy="2819400"/>
          </a:xfrm>
        </p:spPr>
        <p:txBody>
          <a:bodyPr>
            <a:normAutofit fontScale="25000" lnSpcReduction="20000"/>
          </a:bodyPr>
          <a:lstStyle/>
          <a:p>
            <a:pPr marL="0" indent="0">
              <a:lnSpc>
                <a:spcPct val="150000"/>
              </a:lnSpc>
              <a:spcBef>
                <a:spcPts val="600"/>
              </a:spcBef>
              <a:spcAft>
                <a:spcPts val="600"/>
              </a:spcAft>
              <a:buClrTx/>
              <a:buNone/>
            </a:pPr>
            <a:r>
              <a:rPr lang="en-US" sz="8000" b="1" dirty="0">
                <a:solidFill>
                  <a:schemeClr val="tx1"/>
                </a:solidFill>
              </a:rPr>
              <a:t>Covered</a:t>
            </a:r>
          </a:p>
          <a:p>
            <a:pPr marL="0" indent="457200">
              <a:lnSpc>
                <a:spcPct val="150000"/>
              </a:lnSpc>
              <a:spcBef>
                <a:spcPts val="600"/>
              </a:spcBef>
              <a:spcAft>
                <a:spcPts val="600"/>
              </a:spcAft>
              <a:buClrTx/>
              <a:buFont typeface="Wingdings" panose="05000000000000000000" pitchFamily="2" charset="2"/>
              <a:buChar char="§"/>
            </a:pPr>
            <a:r>
              <a:rPr lang="en-US" sz="8000" dirty="0">
                <a:solidFill>
                  <a:schemeClr val="tx1"/>
                </a:solidFill>
                <a:latin typeface="Arial" charset="0"/>
                <a:ea typeface="Arial" charset="0"/>
                <a:cs typeface="Arial" charset="0"/>
              </a:rPr>
              <a:t>State and local agencies shall facilitate the </a:t>
            </a:r>
            <a:r>
              <a:rPr lang="en-US" sz="8000" b="1" i="1" dirty="0">
                <a:solidFill>
                  <a:schemeClr val="tx1"/>
                </a:solidFill>
                <a:latin typeface="Arial" charset="0"/>
                <a:ea typeface="Arial" charset="0"/>
                <a:cs typeface="Arial" charset="0"/>
              </a:rPr>
              <a:t>opportunity</a:t>
            </a:r>
            <a:r>
              <a:rPr lang="en-US" sz="8000" dirty="0">
                <a:solidFill>
                  <a:schemeClr val="tx1"/>
                </a:solidFill>
                <a:latin typeface="Arial" charset="0"/>
                <a:ea typeface="Arial" charset="0"/>
                <a:cs typeface="Arial" charset="0"/>
              </a:rPr>
              <a:t> for inclusion in extracurricular activities regardless of deadlines as long as the child is otherwise qualified.</a:t>
            </a: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endParaRPr>
          </a:p>
        </p:txBody>
      </p:sp>
      <p:sp>
        <p:nvSpPr>
          <p:cNvPr id="5" name="Content Placeholder 4"/>
          <p:cNvSpPr>
            <a:spLocks noGrp="1"/>
          </p:cNvSpPr>
          <p:nvPr>
            <p:ph sz="half" idx="2"/>
          </p:nvPr>
        </p:nvSpPr>
        <p:spPr>
          <a:xfrm>
            <a:off x="4572000" y="2362200"/>
            <a:ext cx="4270248" cy="2621280"/>
          </a:xfrm>
        </p:spPr>
        <p:txBody>
          <a:bodyPr>
            <a:normAutofit fontScale="25000" lnSpcReduction="20000"/>
          </a:bodyPr>
          <a:lstStyle/>
          <a:p>
            <a:pPr marL="0" indent="0">
              <a:lnSpc>
                <a:spcPct val="150000"/>
              </a:lnSpc>
              <a:spcBef>
                <a:spcPts val="600"/>
              </a:spcBef>
              <a:spcAft>
                <a:spcPts val="600"/>
              </a:spcAft>
              <a:buClrTx/>
              <a:buNone/>
            </a:pPr>
            <a:r>
              <a:rPr lang="en-US" sz="8000" b="1" dirty="0">
                <a:solidFill>
                  <a:srgbClr val="F2682B"/>
                </a:solidFill>
                <a:latin typeface="Arial" charset="0"/>
                <a:ea typeface="Arial" charset="0"/>
                <a:cs typeface="Arial" charset="0"/>
              </a:rPr>
              <a:t>Not Covered</a:t>
            </a:r>
          </a:p>
          <a:p>
            <a:pPr marL="0" indent="457200">
              <a:lnSpc>
                <a:spcPct val="150000"/>
              </a:lnSpc>
              <a:spcBef>
                <a:spcPts val="600"/>
              </a:spcBef>
              <a:spcAft>
                <a:spcPts val="600"/>
              </a:spcAft>
              <a:buClrTx/>
              <a:buFont typeface="Wingdings" panose="05000000000000000000" pitchFamily="2" charset="2"/>
              <a:buChar char="§"/>
            </a:pPr>
            <a:r>
              <a:rPr lang="en-US" sz="8000" dirty="0">
                <a:solidFill>
                  <a:srgbClr val="F2682B"/>
                </a:solidFill>
                <a:latin typeface="Arial" charset="0"/>
                <a:ea typeface="Arial" charset="0"/>
                <a:cs typeface="Arial" charset="0"/>
              </a:rPr>
              <a:t>State student athletic associations, which are not affiliated with state or LEAs.</a:t>
            </a:r>
          </a:p>
          <a:p>
            <a:pPr marL="0" indent="457200">
              <a:lnSpc>
                <a:spcPct val="150000"/>
              </a:lnSpc>
              <a:spcBef>
                <a:spcPts val="600"/>
              </a:spcBef>
              <a:spcAft>
                <a:spcPts val="600"/>
              </a:spcAft>
              <a:buClrTx/>
              <a:buFont typeface="Wingdings" panose="05000000000000000000" pitchFamily="2" charset="2"/>
              <a:buChar char="§"/>
            </a:pPr>
            <a:r>
              <a:rPr lang="en-US" sz="8000" dirty="0">
                <a:solidFill>
                  <a:srgbClr val="F2682B"/>
                </a:solidFill>
                <a:latin typeface="Arial" charset="0"/>
                <a:ea typeface="Arial" charset="0"/>
                <a:cs typeface="Arial" charset="0"/>
              </a:rPr>
              <a:t>Although the receiving school must demonstrate reasonable accommodation, there is no requirement to hold open or create additional spaces.</a:t>
            </a:r>
          </a:p>
          <a:p>
            <a:pPr marL="0" indent="0">
              <a:lnSpc>
                <a:spcPct val="150000"/>
              </a:lnSpc>
              <a:spcBef>
                <a:spcPts val="600"/>
              </a:spcBef>
              <a:spcAft>
                <a:spcPts val="600"/>
              </a:spcAft>
              <a:buClrTx/>
              <a:buNone/>
            </a:pPr>
            <a:endParaRPr lang="en-US" sz="4500" b="1" dirty="0">
              <a:solidFill>
                <a:schemeClr val="tx1"/>
              </a:solidFill>
            </a:endParaRPr>
          </a:p>
          <a:p>
            <a:pPr marL="0" indent="457200">
              <a:lnSpc>
                <a:spcPct val="150000"/>
              </a:lnSpc>
              <a:spcBef>
                <a:spcPts val="600"/>
              </a:spcBef>
              <a:spcAft>
                <a:spcPts val="600"/>
              </a:spcAft>
              <a:buClrTx/>
              <a:buFont typeface="Wingdings" panose="05000000000000000000" pitchFamily="2" charset="2"/>
              <a:buChar char="§"/>
            </a:pPr>
            <a:endParaRPr lang="en-US" sz="1600" dirty="0">
              <a:solidFill>
                <a:schemeClr val="tx1"/>
              </a:solidFill>
            </a:endParaRPr>
          </a:p>
        </p:txBody>
      </p:sp>
      <p:sp>
        <p:nvSpPr>
          <p:cNvPr id="6" name="Title 3"/>
          <p:cNvSpPr txBox="1">
            <a:spLocks/>
          </p:cNvSpPr>
          <p:nvPr/>
        </p:nvSpPr>
        <p:spPr>
          <a:xfrm>
            <a:off x="609600" y="881743"/>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 - ELIGIBILITY</a:t>
            </a:r>
          </a:p>
        </p:txBody>
      </p:sp>
      <p:sp>
        <p:nvSpPr>
          <p:cNvPr id="7" name="TextBox 6"/>
          <p:cNvSpPr txBox="1"/>
          <p:nvPr/>
        </p:nvSpPr>
        <p:spPr>
          <a:xfrm>
            <a:off x="1828800" y="1706714"/>
            <a:ext cx="5943600" cy="461665"/>
          </a:xfrm>
          <a:prstGeom prst="rect">
            <a:avLst/>
          </a:prstGeom>
          <a:noFill/>
        </p:spPr>
        <p:txBody>
          <a:bodyPr wrap="square" rtlCol="0">
            <a:spAutoFit/>
          </a:bodyPr>
          <a:lstStyle/>
          <a:p>
            <a:pPr algn="ctr"/>
            <a:r>
              <a:rPr lang="en-US" sz="2400" dirty="0">
                <a:latin typeface="Arial" charset="0"/>
                <a:ea typeface="Arial" charset="0"/>
                <a:cs typeface="Arial" charset="0"/>
              </a:rPr>
              <a:t>“Eligibility for Extracurricular Participation”</a:t>
            </a:r>
          </a:p>
        </p:txBody>
      </p:sp>
    </p:spTree>
    <p:extLst>
      <p:ext uri="{BB962C8B-B14F-4D97-AF65-F5344CB8AC3E}">
        <p14:creationId xmlns:p14="http://schemas.microsoft.com/office/powerpoint/2010/main" val="2133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8229600" cy="1143000"/>
          </a:xfrm>
        </p:spPr>
        <p:txBody>
          <a:bodyPr/>
          <a:lstStyle/>
          <a:p>
            <a:r>
              <a:rPr lang="en-US" dirty="0"/>
              <a:t>ARTICLE VII - GRADUATION</a:t>
            </a:r>
          </a:p>
        </p:txBody>
      </p:sp>
      <p:sp>
        <p:nvSpPr>
          <p:cNvPr id="2" name="Content Placeholder 1"/>
          <p:cNvSpPr>
            <a:spLocks noGrp="1"/>
          </p:cNvSpPr>
          <p:nvPr>
            <p:ph idx="1"/>
          </p:nvPr>
        </p:nvSpPr>
        <p:spPr>
          <a:xfrm>
            <a:off x="2590800" y="2743200"/>
            <a:ext cx="7315201" cy="2514600"/>
          </a:xfrm>
        </p:spPr>
        <p:txBody>
          <a:bodyPr>
            <a:normAutofit/>
          </a:bodyPr>
          <a:lstStyle/>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From Receiving State</a:t>
            </a:r>
          </a:p>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From Sending State</a:t>
            </a:r>
          </a:p>
          <a:p>
            <a:pPr marL="0" indent="457200">
              <a:lnSpc>
                <a:spcPct val="150000"/>
              </a:lnSpc>
              <a:spcBef>
                <a:spcPts val="600"/>
              </a:spcBef>
              <a:spcAft>
                <a:spcPts val="600"/>
              </a:spcAft>
              <a:buClrTx/>
              <a:buFont typeface="Wingdings" panose="05000000000000000000" pitchFamily="2" charset="2"/>
              <a:buChar char="§"/>
            </a:pPr>
            <a:r>
              <a:rPr lang="en-US" sz="2800" dirty="0">
                <a:solidFill>
                  <a:schemeClr val="tx1"/>
                </a:solidFill>
                <a:latin typeface="Arial" charset="0"/>
                <a:ea typeface="Arial" charset="0"/>
                <a:cs typeface="Arial" charset="0"/>
              </a:rPr>
              <a:t>Exit Exams </a:t>
            </a:r>
          </a:p>
        </p:txBody>
      </p:sp>
    </p:spTree>
    <p:extLst>
      <p:ext uri="{BB962C8B-B14F-4D97-AF65-F5344CB8AC3E}">
        <p14:creationId xmlns:p14="http://schemas.microsoft.com/office/powerpoint/2010/main" val="472446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382000" cy="4724400"/>
          </a:xfrm>
        </p:spPr>
        <p:txBody>
          <a:bodyPr>
            <a:noAutofit/>
          </a:bodyPr>
          <a:lstStyle/>
          <a:p>
            <a:pPr marL="0" indent="0">
              <a:lnSpc>
                <a:spcPct val="150000"/>
              </a:lnSpc>
              <a:spcBef>
                <a:spcPts val="600"/>
              </a:spcBef>
              <a:spcAft>
                <a:spcPts val="600"/>
              </a:spcAft>
              <a:buClrTx/>
              <a:buNone/>
            </a:pPr>
            <a:r>
              <a:rPr lang="en-US" sz="1800" b="1" dirty="0">
                <a:solidFill>
                  <a:schemeClr val="tx1"/>
                </a:solidFill>
                <a:latin typeface="Arial" charset="0"/>
                <a:ea typeface="Arial" charset="0"/>
                <a:cs typeface="Arial" charset="0"/>
              </a:rPr>
              <a:t>Covered</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Waiving courses required for graduation if similar course completed </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Accepting sending state exit/end-of-course exams, national achievement tests, or alternative testing in lieu of testing requirements for graduation</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Allow receipt of a sending school diploma as an alternative to accommodations for exit exams/graduation requirements that the student doesn’t have time to meet</a:t>
            </a:r>
          </a:p>
          <a:p>
            <a:pPr marL="0" indent="457200">
              <a:lnSpc>
                <a:spcPct val="150000"/>
              </a:lnSpc>
              <a:spcBef>
                <a:spcPts val="600"/>
              </a:spcBef>
              <a:spcAft>
                <a:spcPts val="600"/>
              </a:spcAft>
              <a:buClrTx/>
              <a:buFont typeface="Wingdings" panose="05000000000000000000" pitchFamily="2" charset="2"/>
              <a:buChar char="§"/>
            </a:pPr>
            <a:r>
              <a:rPr lang="en-US" sz="1800" dirty="0">
                <a:solidFill>
                  <a:schemeClr val="tx1"/>
                </a:solidFill>
                <a:latin typeface="Arial" charset="0"/>
                <a:ea typeface="Arial" charset="0"/>
                <a:cs typeface="Arial" charset="0"/>
              </a:rPr>
              <a:t>Should a waiver not be granted to a student who would qualify to graduate from the sending school, the LEA shall provide an alternative means for acquiring course work so graduation may occur on time </a:t>
            </a:r>
          </a:p>
        </p:txBody>
      </p:sp>
      <p:sp>
        <p:nvSpPr>
          <p:cNvPr id="5" name="Title 2"/>
          <p:cNvSpPr txBox="1">
            <a:spLocks/>
          </p:cNvSpPr>
          <p:nvPr/>
        </p:nvSpPr>
        <p:spPr>
          <a:xfrm>
            <a:off x="457200" y="609600"/>
            <a:ext cx="8229600" cy="1143000"/>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kern="1200" spc="-50" baseline="0">
                <a:solidFill>
                  <a:schemeClr val="tx1"/>
                </a:solidFill>
                <a:latin typeface="Arial"/>
                <a:ea typeface="+mj-ea"/>
                <a:cs typeface="Arial"/>
              </a:defRPr>
            </a:lvl1pPr>
          </a:lstStyle>
          <a:p>
            <a:r>
              <a:rPr lang="en-US" dirty="0"/>
              <a:t>ARTICLE VII - GRADUATION</a:t>
            </a:r>
          </a:p>
        </p:txBody>
      </p:sp>
    </p:spTree>
    <p:extLst>
      <p:ext uri="{BB962C8B-B14F-4D97-AF65-F5344CB8AC3E}">
        <p14:creationId xmlns:p14="http://schemas.microsoft.com/office/powerpoint/2010/main" val="1766685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099" y="2209800"/>
            <a:ext cx="7543801" cy="3048000"/>
          </a:xfrm>
        </p:spPr>
        <p:txBody>
          <a:bodyPr/>
          <a:lstStyle/>
          <a:p>
            <a:pPr>
              <a:buNone/>
            </a:pPr>
            <a:r>
              <a:rPr lang="en-US" b="1" dirty="0">
                <a:solidFill>
                  <a:srgbClr val="F2682B"/>
                </a:solidFill>
                <a:latin typeface="Arial" charset="0"/>
                <a:ea typeface="Arial" charset="0"/>
                <a:cs typeface="Arial" charset="0"/>
              </a:rPr>
              <a:t>Not covered</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Mandatory waivers….although LEA must show good cause for a denial of waiver</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Mandatory waiver of the exam or acceptance of alternative results</a:t>
            </a:r>
          </a:p>
          <a:p>
            <a:pPr marL="0" indent="457200">
              <a:lnSpc>
                <a:spcPct val="150000"/>
              </a:lnSpc>
              <a:spcBef>
                <a:spcPts val="600"/>
              </a:spcBef>
              <a:spcAft>
                <a:spcPts val="600"/>
              </a:spcAft>
              <a:buClrTx/>
              <a:buFont typeface="Wingdings" panose="05000000000000000000" pitchFamily="2" charset="2"/>
              <a:buChar char="§"/>
            </a:pPr>
            <a:r>
              <a:rPr lang="en-US" dirty="0">
                <a:solidFill>
                  <a:srgbClr val="F2682B"/>
                </a:solidFill>
                <a:latin typeface="Arial" charset="0"/>
                <a:ea typeface="Arial" charset="0"/>
                <a:cs typeface="Arial" charset="0"/>
              </a:rPr>
              <a:t>The right of parents to request a change of graduation requirements in the receiving LEA</a:t>
            </a:r>
          </a:p>
          <a:p>
            <a:endParaRPr lang="en-US" dirty="0">
              <a:solidFill>
                <a:schemeClr val="tx1"/>
              </a:solidFill>
            </a:endParaRPr>
          </a:p>
        </p:txBody>
      </p:sp>
      <p:sp>
        <p:nvSpPr>
          <p:cNvPr id="5" name="Title 2"/>
          <p:cNvSpPr>
            <a:spLocks noGrp="1"/>
          </p:cNvSpPr>
          <p:nvPr>
            <p:ph type="title"/>
          </p:nvPr>
        </p:nvSpPr>
        <p:spPr>
          <a:xfrm>
            <a:off x="480059" y="1066800"/>
            <a:ext cx="8229600" cy="1143000"/>
          </a:xfrm>
        </p:spPr>
        <p:txBody>
          <a:bodyPr/>
          <a:lstStyle/>
          <a:p>
            <a:r>
              <a:rPr lang="en-US" dirty="0"/>
              <a:t>ARTICLE VII - GRADUATION</a:t>
            </a:r>
          </a:p>
        </p:txBody>
      </p:sp>
    </p:spTree>
    <p:extLst>
      <p:ext uri="{BB962C8B-B14F-4D97-AF65-F5344CB8AC3E}">
        <p14:creationId xmlns:p14="http://schemas.microsoft.com/office/powerpoint/2010/main" val="141350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830296"/>
            <a:ext cx="7543800" cy="856396"/>
          </a:xfrm>
          <a:prstGeom prst="rect">
            <a:avLst/>
          </a:prstGeom>
        </p:spPr>
        <p:txBody>
          <a:bodyPr/>
          <a:lstStyle/>
          <a:p>
            <a:r>
              <a:rPr lang="en-US" dirty="0">
                <a:solidFill>
                  <a:schemeClr val="tx1"/>
                </a:solidFill>
              </a:rPr>
              <a:t>RULEMAKING POWER</a:t>
            </a:r>
          </a:p>
        </p:txBody>
      </p:sp>
      <p:sp>
        <p:nvSpPr>
          <p:cNvPr id="2" name="Content Placeholder 1"/>
          <p:cNvSpPr>
            <a:spLocks noGrp="1"/>
          </p:cNvSpPr>
          <p:nvPr>
            <p:ph idx="4294967295"/>
          </p:nvPr>
        </p:nvSpPr>
        <p:spPr>
          <a:xfrm>
            <a:off x="152400" y="1447800"/>
            <a:ext cx="4570941" cy="2362200"/>
          </a:xfrm>
          <a:prstGeom prst="rect">
            <a:avLst/>
          </a:prstGeom>
        </p:spPr>
        <p:txBody>
          <a:bodyPr>
            <a:noAutofit/>
          </a:bodyPr>
          <a:lstStyle/>
          <a:p>
            <a:pPr marL="0" indent="457200">
              <a:lnSpc>
                <a:spcPct val="150000"/>
              </a:lnSpc>
              <a:spcBef>
                <a:spcPts val="600"/>
              </a:spcBef>
              <a:spcAft>
                <a:spcPts val="600"/>
              </a:spcAft>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Commission rules must be adopted in a manner that is substantially similar to the process of the Model State Administrative Procedures Act.</a:t>
            </a:r>
          </a:p>
          <a:p>
            <a:pPr marL="0" indent="457200">
              <a:lnSpc>
                <a:spcPct val="150000"/>
              </a:lnSpc>
              <a:spcBef>
                <a:spcPts val="600"/>
              </a:spcBef>
              <a:spcAft>
                <a:spcPts val="600"/>
              </a:spcAft>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Once adopted, the rules have the force and effect of statutory law and supersede any inconsistent state laws.</a:t>
            </a:r>
          </a:p>
          <a:p>
            <a:pPr marL="0" indent="457200">
              <a:lnSpc>
                <a:spcPct val="150000"/>
              </a:lnSpc>
              <a:spcBef>
                <a:spcPts val="600"/>
              </a:spcBef>
              <a:spcAft>
                <a:spcPts val="600"/>
              </a:spcAft>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Majority of state legislatures can reject a proposed rule.</a:t>
            </a:r>
          </a:p>
          <a:p>
            <a:pPr marL="0" indent="457200">
              <a:lnSpc>
                <a:spcPct val="150000"/>
              </a:lnSpc>
              <a:spcBef>
                <a:spcPts val="600"/>
              </a:spcBef>
              <a:spcAft>
                <a:spcPts val="600"/>
              </a:spcAft>
              <a:buClrTx/>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62" y="1654266"/>
            <a:ext cx="2777066" cy="3239910"/>
          </a:xfrm>
          <a:prstGeom prst="rect">
            <a:avLst/>
          </a:prstGeom>
        </p:spPr>
      </p:pic>
      <p:sp>
        <p:nvSpPr>
          <p:cNvPr id="6" name="TextBox 5"/>
          <p:cNvSpPr txBox="1"/>
          <p:nvPr/>
        </p:nvSpPr>
        <p:spPr>
          <a:xfrm>
            <a:off x="4943363" y="4917927"/>
            <a:ext cx="4043464" cy="1600438"/>
          </a:xfrm>
          <a:prstGeom prst="rect">
            <a:avLst/>
          </a:prstGeom>
          <a:noFill/>
        </p:spPr>
        <p:txBody>
          <a:bodyPr wrap="square" rtlCol="0">
            <a:spAutoFit/>
          </a:bodyPr>
          <a:lstStyle/>
          <a:p>
            <a:r>
              <a:rPr lang="en-US" sz="1400" b="1" i="1" dirty="0"/>
              <a:t>Ref: "</a:t>
            </a:r>
            <a:r>
              <a:rPr lang="en-US" sz="1400" i="1" dirty="0"/>
              <a:t>One of the axioms of modern government is the ability of a state legislature to delegate to an administrative body, including an interstate compact agency, the power to make rules and decide particular cases." </a:t>
            </a:r>
            <a:r>
              <a:rPr lang="en-US" sz="1400" dirty="0"/>
              <a:t> </a:t>
            </a:r>
            <a:r>
              <a:rPr lang="en-US" sz="1400" u="sng" dirty="0"/>
              <a:t>West Virginia v. Sims, 341 U.S. 22, 33 (1951).</a:t>
            </a:r>
            <a:endParaRPr lang="en-US" sz="1400" dirty="0"/>
          </a:p>
          <a:p>
            <a:endParaRPr lang="en-US" sz="1400" dirty="0"/>
          </a:p>
        </p:txBody>
      </p:sp>
    </p:spTree>
    <p:extLst>
      <p:ext uri="{BB962C8B-B14F-4D97-AF65-F5344CB8AC3E}">
        <p14:creationId xmlns:p14="http://schemas.microsoft.com/office/powerpoint/2010/main" val="2683198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06" y="0"/>
            <a:ext cx="1772988" cy="6895289"/>
          </a:xfrm>
          <a:prstGeom prst="rect">
            <a:avLst/>
          </a:prstGeom>
          <a:solidFill>
            <a:srgbClr val="248996"/>
          </a:solidFill>
        </p:spPr>
        <p:txBody>
          <a:bodyPr wrap="square" rtlCol="0">
            <a:spAutoFit/>
          </a:bodyPr>
          <a:lstStyle/>
          <a:p>
            <a:endParaRPr lang="en-US" dirty="0"/>
          </a:p>
        </p:txBody>
      </p:sp>
      <p:sp>
        <p:nvSpPr>
          <p:cNvPr id="5" name="TextBox 4"/>
          <p:cNvSpPr txBox="1"/>
          <p:nvPr/>
        </p:nvSpPr>
        <p:spPr>
          <a:xfrm>
            <a:off x="4343400" y="5107495"/>
            <a:ext cx="2275806" cy="1200329"/>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WHO DO I ASK FOR HELP?</a:t>
            </a:r>
          </a:p>
        </p:txBody>
      </p:sp>
      <p:sp>
        <p:nvSpPr>
          <p:cNvPr id="7" name="TextBox 6"/>
          <p:cNvSpPr txBox="1"/>
          <p:nvPr/>
        </p:nvSpPr>
        <p:spPr>
          <a:xfrm>
            <a:off x="7371012" y="6754"/>
            <a:ext cx="1772988" cy="6895289"/>
          </a:xfrm>
          <a:prstGeom prst="rect">
            <a:avLst/>
          </a:prstGeom>
          <a:solidFill>
            <a:srgbClr val="248996"/>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1319130" y="-11891"/>
            <a:ext cx="6605669" cy="6913934"/>
          </a:xfrm>
          <a:prstGeom prst="rect">
            <a:avLst/>
          </a:prstGeom>
        </p:spPr>
      </p:pic>
      <p:pic>
        <p:nvPicPr>
          <p:cNvPr id="8" name="Picture 7">
            <a:extLst>
              <a:ext uri="{FF2B5EF4-FFF2-40B4-BE49-F238E27FC236}">
                <a16:creationId xmlns:a16="http://schemas.microsoft.com/office/drawing/2014/main" id="{99C2C2C6-3241-A84D-B285-5195D1E13995}"/>
              </a:ext>
            </a:extLst>
          </p:cNvPr>
          <p:cNvPicPr>
            <a:picLocks noChangeAspect="1"/>
          </p:cNvPicPr>
          <p:nvPr/>
        </p:nvPicPr>
        <p:blipFill>
          <a:blip r:embed="rId3"/>
          <a:stretch>
            <a:fillRect/>
          </a:stretch>
        </p:blipFill>
        <p:spPr>
          <a:xfrm>
            <a:off x="1308519" y="0"/>
            <a:ext cx="6605669" cy="6913934"/>
          </a:xfrm>
          <a:prstGeom prst="rect">
            <a:avLst/>
          </a:prstGeom>
        </p:spPr>
      </p:pic>
      <p:pic>
        <p:nvPicPr>
          <p:cNvPr id="9" name="Picture 8">
            <a:extLst>
              <a:ext uri="{FF2B5EF4-FFF2-40B4-BE49-F238E27FC236}">
                <a16:creationId xmlns:a16="http://schemas.microsoft.com/office/drawing/2014/main" id="{16165411-01D9-584D-AB9C-7404A0CE9B3D}"/>
              </a:ext>
            </a:extLst>
          </p:cNvPr>
          <p:cNvPicPr>
            <a:picLocks noChangeAspect="1"/>
          </p:cNvPicPr>
          <p:nvPr/>
        </p:nvPicPr>
        <p:blipFill>
          <a:blip r:embed="rId3"/>
          <a:stretch>
            <a:fillRect/>
          </a:stretch>
        </p:blipFill>
        <p:spPr>
          <a:xfrm>
            <a:off x="1319129" y="0"/>
            <a:ext cx="6605669" cy="6913934"/>
          </a:xfrm>
          <a:prstGeom prst="rect">
            <a:avLst/>
          </a:prstGeom>
        </p:spPr>
      </p:pic>
      <p:sp>
        <p:nvSpPr>
          <p:cNvPr id="10" name="TextBox 9">
            <a:extLst>
              <a:ext uri="{FF2B5EF4-FFF2-40B4-BE49-F238E27FC236}">
                <a16:creationId xmlns:a16="http://schemas.microsoft.com/office/drawing/2014/main" id="{4D2AE682-8873-F44C-91CB-7085212D2BD8}"/>
              </a:ext>
            </a:extLst>
          </p:cNvPr>
          <p:cNvSpPr txBox="1"/>
          <p:nvPr/>
        </p:nvSpPr>
        <p:spPr>
          <a:xfrm>
            <a:off x="4190999" y="4145353"/>
            <a:ext cx="465931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Info for parents and schools</a:t>
            </a:r>
          </a:p>
          <a:p>
            <a:pPr marL="285750" indent="-285750">
              <a:buFont typeface="Arial" panose="020B0604020202020204" pitchFamily="34" charset="0"/>
              <a:buChar char="•"/>
            </a:pPr>
            <a:r>
              <a:rPr lang="en-US" dirty="0"/>
              <a:t>Compact Rules</a:t>
            </a:r>
          </a:p>
          <a:p>
            <a:pPr marL="285750" indent="-285750">
              <a:buFont typeface="Arial" panose="020B0604020202020204" pitchFamily="34" charset="0"/>
              <a:buChar char="•"/>
            </a:pPr>
            <a:r>
              <a:rPr lang="en-US" dirty="0"/>
              <a:t>Order brochures, guides, and rulebooks</a:t>
            </a:r>
          </a:p>
          <a:p>
            <a:pPr marL="285750" indent="-285750">
              <a:buFont typeface="Arial" panose="020B0604020202020204" pitchFamily="34" charset="0"/>
              <a:buChar char="•"/>
            </a:pPr>
            <a:r>
              <a:rPr lang="en-US" dirty="0"/>
              <a:t>Downloadable posters, one-pagers</a:t>
            </a:r>
          </a:p>
          <a:p>
            <a:pPr marL="285750" indent="-285750">
              <a:buFont typeface="Arial" panose="020B0604020202020204" pitchFamily="34" charset="0"/>
              <a:buChar char="•"/>
            </a:pPr>
            <a:r>
              <a:rPr lang="en-US" dirty="0"/>
              <a:t>State Commissioner information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77455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0100" y="5562600"/>
            <a:ext cx="7543800" cy="1450757"/>
          </a:xfrm>
          <a:prstGeom prst="rect">
            <a:avLst/>
          </a:prstGeom>
        </p:spPr>
        <p:txBody>
          <a:bodyPr>
            <a:normAutofit/>
          </a:bodyPr>
          <a:lstStyle/>
          <a:p>
            <a:r>
              <a:rPr lang="en-US" sz="4800" b="1" dirty="0">
                <a:solidFill>
                  <a:schemeClr val="accent5">
                    <a:lumMod val="50000"/>
                  </a:schemeClr>
                </a:solidFill>
                <a:latin typeface="Arial" charset="0"/>
                <a:ea typeface="Arial" charset="0"/>
                <a:cs typeface="Arial" charset="0"/>
              </a:rPr>
              <a:t>http://</a:t>
            </a:r>
            <a:r>
              <a:rPr lang="en-US" sz="4800" b="1" dirty="0" err="1">
                <a:solidFill>
                  <a:schemeClr val="accent5">
                    <a:lumMod val="50000"/>
                  </a:schemeClr>
                </a:solidFill>
                <a:latin typeface="Arial" charset="0"/>
                <a:ea typeface="Arial" charset="0"/>
                <a:cs typeface="Arial" charset="0"/>
              </a:rPr>
              <a:t>bit.ly</a:t>
            </a:r>
            <a:r>
              <a:rPr lang="en-US" sz="4800" b="1" dirty="0">
                <a:solidFill>
                  <a:schemeClr val="accent5">
                    <a:lumMod val="50000"/>
                  </a:schemeClr>
                </a:solidFill>
                <a:latin typeface="Arial" charset="0"/>
                <a:ea typeface="Arial" charset="0"/>
                <a:cs typeface="Arial" charset="0"/>
              </a:rPr>
              <a:t>/mic3kansas</a:t>
            </a:r>
            <a:br>
              <a:rPr lang="en-US" dirty="0">
                <a:solidFill>
                  <a:schemeClr val="accent5">
                    <a:lumMod val="50000"/>
                  </a:schemeClr>
                </a:solidFill>
                <a:latin typeface="Chaparral Pro Light" panose="02060403030505090203" pitchFamily="18" charset="0"/>
              </a:rPr>
            </a:br>
            <a:endParaRPr lang="en-US" dirty="0">
              <a:solidFill>
                <a:schemeClr val="tx1"/>
              </a:solidFill>
            </a:endParaRPr>
          </a:p>
        </p:txBody>
      </p:sp>
      <p:sp>
        <p:nvSpPr>
          <p:cNvPr id="2" name="TextBox 1">
            <a:extLst>
              <a:ext uri="{FF2B5EF4-FFF2-40B4-BE49-F238E27FC236}">
                <a16:creationId xmlns:a16="http://schemas.microsoft.com/office/drawing/2014/main" id="{ACB8CF20-CD4D-2C46-8E22-49004001FF99}"/>
              </a:ext>
            </a:extLst>
          </p:cNvPr>
          <p:cNvSpPr txBox="1"/>
          <p:nvPr/>
        </p:nvSpPr>
        <p:spPr>
          <a:xfrm>
            <a:off x="406400" y="228600"/>
            <a:ext cx="48006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WEBSITE &amp; RESOURCES</a:t>
            </a:r>
          </a:p>
        </p:txBody>
      </p:sp>
      <p:sp>
        <p:nvSpPr>
          <p:cNvPr id="4" name="TextBox 3">
            <a:extLst>
              <a:ext uri="{FF2B5EF4-FFF2-40B4-BE49-F238E27FC236}">
                <a16:creationId xmlns:a16="http://schemas.microsoft.com/office/drawing/2014/main" id="{197581E2-BC76-E04A-A2C3-109EDC392B92}"/>
              </a:ext>
            </a:extLst>
          </p:cNvPr>
          <p:cNvSpPr txBox="1"/>
          <p:nvPr/>
        </p:nvSpPr>
        <p:spPr>
          <a:xfrm>
            <a:off x="5638800" y="2209800"/>
            <a:ext cx="465931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Contact Info</a:t>
            </a:r>
          </a:p>
          <a:p>
            <a:pPr marL="285750" indent="-285750">
              <a:buFont typeface="Arial" panose="020B0604020202020204" pitchFamily="34" charset="0"/>
              <a:buChar char="•"/>
            </a:pPr>
            <a:r>
              <a:rPr lang="en-US" dirty="0"/>
              <a:t>State Council Meeting Summaries</a:t>
            </a:r>
          </a:p>
          <a:p>
            <a:pPr marL="285750" indent="-285750">
              <a:buFont typeface="Arial" panose="020B0604020202020204" pitchFamily="34" charset="0"/>
              <a:buChar char="•"/>
            </a:pPr>
            <a:r>
              <a:rPr lang="en-US" dirty="0"/>
              <a:t>Resources</a:t>
            </a:r>
          </a:p>
          <a:p>
            <a:pPr marL="285750" indent="-285750">
              <a:buFont typeface="Arial" panose="020B0604020202020204" pitchFamily="34" charset="0"/>
              <a:buChar char="•"/>
            </a:pPr>
            <a:r>
              <a:rPr lang="en-US" dirty="0"/>
              <a:t>Statutes</a:t>
            </a:r>
          </a:p>
          <a:p>
            <a:pPr marL="285750" indent="-285750">
              <a:buFont typeface="Arial" panose="020B0604020202020204" pitchFamily="34" charset="0"/>
              <a:buChar char="•"/>
            </a:pPr>
            <a:r>
              <a:rPr lang="en-US" dirty="0"/>
              <a:t>General Information</a:t>
            </a:r>
          </a:p>
        </p:txBody>
      </p:sp>
      <p:pic>
        <p:nvPicPr>
          <p:cNvPr id="10" name="Picture 9">
            <a:extLst>
              <a:ext uri="{FF2B5EF4-FFF2-40B4-BE49-F238E27FC236}">
                <a16:creationId xmlns:a16="http://schemas.microsoft.com/office/drawing/2014/main" id="{61D3BE25-0690-2244-B8F5-2459A1794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5" y="951022"/>
            <a:ext cx="5240189" cy="4611578"/>
          </a:xfrm>
          <a:prstGeom prst="rect">
            <a:avLst/>
          </a:prstGeom>
        </p:spPr>
      </p:pic>
    </p:spTree>
    <p:extLst>
      <p:ext uri="{BB962C8B-B14F-4D97-AF65-F5344CB8AC3E}">
        <p14:creationId xmlns:p14="http://schemas.microsoft.com/office/powerpoint/2010/main" val="1016505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27375" y="5562600"/>
            <a:ext cx="7543800" cy="1450757"/>
          </a:xfrm>
          <a:prstGeom prst="rect">
            <a:avLst/>
          </a:prstGeom>
        </p:spPr>
        <p:txBody>
          <a:bodyPr/>
          <a:lstStyle/>
          <a:p>
            <a:r>
              <a:rPr lang="en-US" sz="4800" b="1" dirty="0">
                <a:solidFill>
                  <a:schemeClr val="accent5">
                    <a:lumMod val="50000"/>
                  </a:schemeClr>
                </a:solidFill>
                <a:latin typeface="Arial" charset="0"/>
                <a:ea typeface="Arial" charset="0"/>
                <a:cs typeface="Arial" charset="0"/>
              </a:rPr>
              <a:t>www.mic3.net</a:t>
            </a:r>
            <a:br>
              <a:rPr lang="en-US" dirty="0">
                <a:solidFill>
                  <a:schemeClr val="accent5">
                    <a:lumMod val="50000"/>
                  </a:schemeClr>
                </a:solidFill>
                <a:latin typeface="Chaparral Pro Light" panose="02060403030505090203" pitchFamily="18" charset="0"/>
              </a:rPr>
            </a:br>
            <a:endParaRPr lang="en-US" dirty="0">
              <a:solidFill>
                <a:schemeClr val="tx1"/>
              </a:solidFill>
            </a:endParaRPr>
          </a:p>
        </p:txBody>
      </p:sp>
      <p:sp>
        <p:nvSpPr>
          <p:cNvPr id="2" name="TextBox 1">
            <a:extLst>
              <a:ext uri="{FF2B5EF4-FFF2-40B4-BE49-F238E27FC236}">
                <a16:creationId xmlns:a16="http://schemas.microsoft.com/office/drawing/2014/main" id="{ACB8CF20-CD4D-2C46-8E22-49004001FF99}"/>
              </a:ext>
            </a:extLst>
          </p:cNvPr>
          <p:cNvSpPr txBox="1"/>
          <p:nvPr/>
        </p:nvSpPr>
        <p:spPr>
          <a:xfrm>
            <a:off x="406400" y="228600"/>
            <a:ext cx="48006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WEBSITE &amp; RESOURCES</a:t>
            </a:r>
          </a:p>
        </p:txBody>
      </p:sp>
      <p:sp>
        <p:nvSpPr>
          <p:cNvPr id="4" name="TextBox 3">
            <a:extLst>
              <a:ext uri="{FF2B5EF4-FFF2-40B4-BE49-F238E27FC236}">
                <a16:creationId xmlns:a16="http://schemas.microsoft.com/office/drawing/2014/main" id="{197581E2-BC76-E04A-A2C3-109EDC392B92}"/>
              </a:ext>
            </a:extLst>
          </p:cNvPr>
          <p:cNvSpPr txBox="1"/>
          <p:nvPr/>
        </p:nvSpPr>
        <p:spPr>
          <a:xfrm>
            <a:off x="4745112" y="4312553"/>
            <a:ext cx="4659317" cy="1600438"/>
          </a:xfrm>
          <a:prstGeom prst="rect">
            <a:avLst/>
          </a:prstGeom>
          <a:noFill/>
        </p:spPr>
        <p:txBody>
          <a:bodyPr wrap="square" rtlCol="0">
            <a:spAutoFit/>
          </a:bodyPr>
          <a:lstStyle/>
          <a:p>
            <a:pPr marL="285750" indent="-285750">
              <a:buFont typeface="Arial" panose="020B0604020202020204" pitchFamily="34" charset="0"/>
              <a:buChar char="•"/>
            </a:pPr>
            <a:r>
              <a:rPr lang="en-US" sz="1600" dirty="0"/>
              <a:t>Info for parents and schools</a:t>
            </a:r>
          </a:p>
          <a:p>
            <a:pPr marL="285750" indent="-285750">
              <a:buFont typeface="Arial" panose="020B0604020202020204" pitchFamily="34" charset="0"/>
              <a:buChar char="•"/>
            </a:pPr>
            <a:r>
              <a:rPr lang="en-US" sz="1600" dirty="0"/>
              <a:t>Compact Rules</a:t>
            </a:r>
          </a:p>
          <a:p>
            <a:pPr marL="285750" indent="-285750">
              <a:buFont typeface="Arial" panose="020B0604020202020204" pitchFamily="34" charset="0"/>
              <a:buChar char="•"/>
            </a:pPr>
            <a:r>
              <a:rPr lang="en-US" sz="1600" dirty="0"/>
              <a:t>Order brochures, guides, and rulebooks</a:t>
            </a:r>
          </a:p>
          <a:p>
            <a:pPr marL="285750" indent="-285750">
              <a:buFont typeface="Arial" panose="020B0604020202020204" pitchFamily="34" charset="0"/>
              <a:buChar char="•"/>
            </a:pPr>
            <a:r>
              <a:rPr lang="en-US" sz="1600" dirty="0"/>
              <a:t>Downloadable posters, one-pagers</a:t>
            </a:r>
          </a:p>
          <a:p>
            <a:pPr marL="285750" indent="-285750">
              <a:buFont typeface="Arial" panose="020B0604020202020204" pitchFamily="34" charset="0"/>
              <a:buChar char="•"/>
            </a:pPr>
            <a:r>
              <a:rPr lang="en-US" sz="1600" dirty="0"/>
              <a:t>State Commissioner information</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E8E8A7B-A394-1A4B-B749-2E382B6B8ABD}"/>
              </a:ext>
            </a:extLst>
          </p:cNvPr>
          <p:cNvPicPr>
            <a:picLocks noChangeAspect="1"/>
          </p:cNvPicPr>
          <p:nvPr/>
        </p:nvPicPr>
        <p:blipFill>
          <a:blip r:embed="rId3"/>
          <a:stretch>
            <a:fillRect/>
          </a:stretch>
        </p:blipFill>
        <p:spPr>
          <a:xfrm>
            <a:off x="406400" y="3834477"/>
            <a:ext cx="3340100" cy="2078514"/>
          </a:xfrm>
          <a:prstGeom prst="rect">
            <a:avLst/>
          </a:prstGeom>
        </p:spPr>
      </p:pic>
      <p:pic>
        <p:nvPicPr>
          <p:cNvPr id="8" name="Picture 7">
            <a:extLst>
              <a:ext uri="{FF2B5EF4-FFF2-40B4-BE49-F238E27FC236}">
                <a16:creationId xmlns:a16="http://schemas.microsoft.com/office/drawing/2014/main" id="{D983A2C1-B7F0-1F41-96DF-027EA38B2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1110294"/>
            <a:ext cx="3385880" cy="2448320"/>
          </a:xfrm>
          <a:prstGeom prst="rect">
            <a:avLst/>
          </a:prstGeom>
        </p:spPr>
      </p:pic>
      <p:pic>
        <p:nvPicPr>
          <p:cNvPr id="10" name="Picture 9">
            <a:extLst>
              <a:ext uri="{FF2B5EF4-FFF2-40B4-BE49-F238E27FC236}">
                <a16:creationId xmlns:a16="http://schemas.microsoft.com/office/drawing/2014/main" id="{59836659-7E33-BA44-8EFC-96EC7DAF76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973355"/>
            <a:ext cx="3240761" cy="3245679"/>
          </a:xfrm>
          <a:prstGeom prst="rect">
            <a:avLst/>
          </a:prstGeom>
        </p:spPr>
      </p:pic>
    </p:spTree>
    <p:extLst>
      <p:ext uri="{BB962C8B-B14F-4D97-AF65-F5344CB8AC3E}">
        <p14:creationId xmlns:p14="http://schemas.microsoft.com/office/powerpoint/2010/main" val="506671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7432" y="762000"/>
            <a:ext cx="8610600" cy="495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Font typeface="Calibri" panose="020F0502020204030204" pitchFamily="34" charset="0"/>
              <a:buNone/>
            </a:pPr>
            <a:endParaRPr lang="en-US" sz="2400" dirty="0">
              <a:latin typeface="Arial" charset="0"/>
              <a:ea typeface="Arial" charset="0"/>
              <a:cs typeface="Arial" charset="0"/>
            </a:endParaRP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rPr>
              <a:t>For more info or assistance:</a:t>
            </a: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rPr>
              <a:t>Craig Neuenswander</a:t>
            </a:r>
          </a:p>
          <a:p>
            <a:pPr marL="0" indent="0" algn="ctr">
              <a:lnSpc>
                <a:spcPct val="100000"/>
              </a:lnSpc>
              <a:spcBef>
                <a:spcPts val="0"/>
              </a:spcBef>
              <a:spcAft>
                <a:spcPts val="0"/>
              </a:spcAft>
              <a:buNone/>
            </a:pPr>
            <a:r>
              <a:rPr lang="en-US" sz="2400" dirty="0">
                <a:latin typeface="Arial" charset="0"/>
                <a:ea typeface="Arial" charset="0"/>
                <a:cs typeface="Arial" charset="0"/>
              </a:rPr>
              <a:t>Kansas State Commissioner</a:t>
            </a:r>
          </a:p>
          <a:p>
            <a:pPr marL="0" indent="0" algn="ctr">
              <a:lnSpc>
                <a:spcPct val="100000"/>
              </a:lnSpc>
              <a:spcBef>
                <a:spcPts val="0"/>
              </a:spcBef>
              <a:spcAft>
                <a:spcPts val="0"/>
              </a:spcAft>
              <a:buNone/>
            </a:pPr>
            <a:r>
              <a:rPr lang="en-US" sz="2400" dirty="0">
                <a:latin typeface="Arial" charset="0"/>
                <a:ea typeface="Arial" charset="0"/>
                <a:cs typeface="Arial" charset="0"/>
              </a:rPr>
              <a:t>Bus: (785) 296-3872</a:t>
            </a:r>
          </a:p>
          <a:p>
            <a:pPr marL="0" indent="0" algn="ctr">
              <a:lnSpc>
                <a:spcPct val="100000"/>
              </a:lnSpc>
              <a:spcBef>
                <a:spcPts val="0"/>
              </a:spcBef>
              <a:spcAft>
                <a:spcPts val="0"/>
              </a:spcAft>
              <a:buNone/>
            </a:pPr>
            <a:r>
              <a:rPr lang="en-US" sz="2400" dirty="0">
                <a:latin typeface="Arial" charset="0"/>
                <a:ea typeface="Arial" charset="0"/>
                <a:cs typeface="Arial" charset="0"/>
              </a:rPr>
              <a:t>Email: </a:t>
            </a:r>
            <a:r>
              <a:rPr lang="en-US" sz="2400" dirty="0">
                <a:latin typeface="Arial" charset="0"/>
                <a:ea typeface="Arial" charset="0"/>
                <a:cs typeface="Arial" charset="0"/>
                <a:hlinkClick r:id="rId3"/>
              </a:rPr>
              <a:t>craign@ksde.org</a:t>
            </a:r>
            <a:endParaRPr lang="en-US" sz="2400" dirty="0">
              <a:latin typeface="Arial" charset="0"/>
              <a:ea typeface="Arial" charset="0"/>
              <a:cs typeface="Arial" charset="0"/>
            </a:endParaRPr>
          </a:p>
          <a:p>
            <a:pPr marL="0" indent="0" algn="ctr">
              <a:lnSpc>
                <a:spcPct val="100000"/>
              </a:lnSpc>
              <a:spcBef>
                <a:spcPts val="0"/>
              </a:spcBef>
              <a:spcAft>
                <a:spcPts val="0"/>
              </a:spcAft>
              <a:buNone/>
            </a:pPr>
            <a:endParaRPr lang="en-US" sz="2400" dirty="0">
              <a:latin typeface="Arial" charset="0"/>
              <a:ea typeface="Arial" charset="0"/>
              <a:cs typeface="Arial" charset="0"/>
            </a:endParaRP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rPr>
              <a:t>or</a:t>
            </a:r>
          </a:p>
          <a:p>
            <a:pPr marL="0" indent="0" algn="ctr">
              <a:lnSpc>
                <a:spcPct val="100000"/>
              </a:lnSpc>
              <a:spcBef>
                <a:spcPts val="0"/>
              </a:spcBef>
              <a:spcAft>
                <a:spcPts val="0"/>
              </a:spcAft>
              <a:buFont typeface="Calibri" panose="020F0502020204030204" pitchFamily="34" charset="0"/>
              <a:buNone/>
            </a:pPr>
            <a:br>
              <a:rPr lang="en-US" sz="2400" dirty="0">
                <a:latin typeface="Arial" charset="0"/>
                <a:ea typeface="Arial" charset="0"/>
                <a:cs typeface="Arial" charset="0"/>
              </a:rPr>
            </a:br>
            <a:r>
              <a:rPr lang="en-US" sz="2400" dirty="0">
                <a:latin typeface="Arial" charset="0"/>
                <a:ea typeface="Arial" charset="0"/>
                <a:cs typeface="Arial" charset="0"/>
              </a:rPr>
              <a:t>National Office</a:t>
            </a: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rPr>
              <a:t>Bus: 859-244-8000</a:t>
            </a: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rPr>
              <a:t>Email: mic3info@csg.org</a:t>
            </a:r>
          </a:p>
          <a:p>
            <a:pPr marL="0" indent="0" algn="ctr">
              <a:lnSpc>
                <a:spcPct val="100000"/>
              </a:lnSpc>
              <a:spcBef>
                <a:spcPts val="0"/>
              </a:spcBef>
              <a:spcAft>
                <a:spcPts val="0"/>
              </a:spcAft>
              <a:buFont typeface="Calibri" panose="020F0502020204030204" pitchFamily="34" charset="0"/>
              <a:buNone/>
            </a:pPr>
            <a:r>
              <a:rPr lang="en-US" sz="2400" dirty="0">
                <a:latin typeface="Arial" charset="0"/>
                <a:ea typeface="Arial" charset="0"/>
                <a:cs typeface="Arial" charset="0"/>
                <a:hlinkClick r:id="rId4" action="ppaction://hlinkfile"/>
              </a:rPr>
              <a:t>www.mic3.net</a:t>
            </a:r>
            <a:endParaRPr lang="en-US" sz="2400" dirty="0"/>
          </a:p>
        </p:txBody>
      </p:sp>
    </p:spTree>
    <p:extLst>
      <p:ext uri="{BB962C8B-B14F-4D97-AF65-F5344CB8AC3E}">
        <p14:creationId xmlns:p14="http://schemas.microsoft.com/office/powerpoint/2010/main" val="30517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76300" y="1066800"/>
            <a:ext cx="7543800" cy="932596"/>
          </a:xfrm>
          <a:prstGeom prst="rect">
            <a:avLst/>
          </a:prstGeom>
        </p:spPr>
        <p:txBody>
          <a:bodyPr/>
          <a:lstStyle/>
          <a:p>
            <a:r>
              <a:rPr lang="en-US" dirty="0">
                <a:solidFill>
                  <a:schemeClr val="tx1"/>
                </a:solidFill>
              </a:rPr>
              <a:t>ENFORCEMENT POWER</a:t>
            </a:r>
          </a:p>
        </p:txBody>
      </p:sp>
      <p:sp>
        <p:nvSpPr>
          <p:cNvPr id="2" name="Content Placeholder 1"/>
          <p:cNvSpPr>
            <a:spLocks noGrp="1"/>
          </p:cNvSpPr>
          <p:nvPr>
            <p:ph idx="4294967295"/>
          </p:nvPr>
        </p:nvSpPr>
        <p:spPr>
          <a:xfrm>
            <a:off x="685800" y="2286000"/>
            <a:ext cx="7924801" cy="2954866"/>
          </a:xfrm>
          <a:prstGeom prst="rect">
            <a:avLst/>
          </a:prstGeom>
        </p:spPr>
        <p:txBody>
          <a:bodyPr/>
          <a:lstStyle/>
          <a:p>
            <a:pPr indent="0">
              <a:lnSpc>
                <a:spcPct val="100000"/>
              </a:lnSpc>
              <a:spcBef>
                <a:spcPts val="600"/>
              </a:spcBef>
              <a:spcAft>
                <a:spcPts val="600"/>
              </a:spcAft>
              <a:buClrTx/>
              <a:buNone/>
            </a:pPr>
            <a:r>
              <a:rPr lang="en-US" sz="2400" dirty="0">
                <a:solidFill>
                  <a:schemeClr val="tx1"/>
                </a:solidFill>
                <a:latin typeface="Arial" panose="020B0604020202020204" pitchFamily="34" charset="0"/>
                <a:cs typeface="Arial" panose="020B0604020202020204" pitchFamily="34" charset="0"/>
              </a:rPr>
              <a:t>The Commission has authority to enforce the Compact and its rules upon the states by:</a:t>
            </a:r>
          </a:p>
          <a:p>
            <a:pPr lvl="1" indent="457200">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Requiring remedial training</a:t>
            </a:r>
          </a:p>
          <a:p>
            <a:pPr lvl="1" indent="457200">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Requiring mediation/arbitration of dispute</a:t>
            </a:r>
          </a:p>
          <a:p>
            <a:pPr lvl="1" indent="457200">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Imposing monetary fines on a state</a:t>
            </a:r>
          </a:p>
          <a:p>
            <a:pPr lvl="1" indent="457200">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Seeking relief in federal court, most likely by obtaining an injunction to curtail state action or compel compliance</a:t>
            </a:r>
          </a:p>
          <a:p>
            <a:pPr indent="457200">
              <a:spcBef>
                <a:spcPts val="600"/>
              </a:spcBef>
              <a:spcAft>
                <a:spcPts val="600"/>
              </a:spcAft>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1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806795" y="2133600"/>
            <a:ext cx="7696201" cy="19812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ClrTx/>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4" name="Right Arrow 3"/>
          <p:cNvSpPr/>
          <p:nvPr/>
        </p:nvSpPr>
        <p:spPr>
          <a:xfrm>
            <a:off x="882995" y="3438144"/>
            <a:ext cx="41240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226E54-5B17-5241-A92A-E6DD80E0935C}"/>
              </a:ext>
            </a:extLst>
          </p:cNvPr>
          <p:cNvPicPr>
            <a:picLocks noChangeAspect="1"/>
          </p:cNvPicPr>
          <p:nvPr/>
        </p:nvPicPr>
        <p:blipFill>
          <a:blip r:embed="rId3"/>
          <a:stretch>
            <a:fillRect/>
          </a:stretch>
        </p:blipFill>
        <p:spPr>
          <a:xfrm>
            <a:off x="1295400" y="723900"/>
            <a:ext cx="7021946" cy="5413248"/>
          </a:xfrm>
          <a:prstGeom prst="rect">
            <a:avLst/>
          </a:prstGeom>
        </p:spPr>
      </p:pic>
    </p:spTree>
    <p:extLst>
      <p:ext uri="{BB962C8B-B14F-4D97-AF65-F5344CB8AC3E}">
        <p14:creationId xmlns:p14="http://schemas.microsoft.com/office/powerpoint/2010/main" val="91905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06795" y="1219200"/>
            <a:ext cx="7543800" cy="762000"/>
          </a:xfrm>
          <a:prstGeom prst="rect">
            <a:avLst/>
          </a:prstGeom>
        </p:spPr>
        <p:txBody>
          <a:bodyPr/>
          <a:lstStyle/>
          <a:p>
            <a:r>
              <a:rPr lang="en-US" dirty="0">
                <a:solidFill>
                  <a:schemeClr val="tx1"/>
                </a:solidFill>
              </a:rPr>
              <a:t>COMPACT STATUTE</a:t>
            </a:r>
          </a:p>
        </p:txBody>
      </p:sp>
      <p:sp>
        <p:nvSpPr>
          <p:cNvPr id="2" name="Content Placeholder 1"/>
          <p:cNvSpPr>
            <a:spLocks noGrp="1"/>
          </p:cNvSpPr>
          <p:nvPr>
            <p:ph idx="4294967295"/>
          </p:nvPr>
        </p:nvSpPr>
        <p:spPr>
          <a:xfrm>
            <a:off x="806795" y="2209800"/>
            <a:ext cx="7696201" cy="1981200"/>
          </a:xfrm>
          <a:prstGeom prst="rect">
            <a:avLst/>
          </a:prstGeom>
        </p:spPr>
        <p:txBody>
          <a:bodyPr/>
          <a:lstStyle/>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Each State has passed similar legislation becoming Signatories to the Interstate Compact. </a:t>
            </a:r>
          </a:p>
          <a:p>
            <a:pPr marL="0" indent="457200">
              <a:lnSpc>
                <a:spcPct val="150000"/>
              </a:lnSpc>
              <a:spcBef>
                <a:spcPts val="600"/>
              </a:spcBef>
              <a:spcAft>
                <a:spcPts val="600"/>
              </a:spcAf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Districts and schools should be familiar </a:t>
            </a:r>
            <a:r>
              <a:rPr lang="en-US" sz="2400" dirty="0">
                <a:solidFill>
                  <a:schemeClr val="tx1"/>
                </a:solidFill>
                <a:latin typeface="Arial" charset="0"/>
                <a:ea typeface="Arial" charset="0"/>
                <a:cs typeface="Arial" charset="0"/>
              </a:rPr>
              <a:t>with the language of their State Statute/Code.</a:t>
            </a:r>
          </a:p>
          <a:p>
            <a:pPr marL="635508" lvl="1" indent="-342900">
              <a:lnSpc>
                <a:spcPct val="100000"/>
              </a:lnSpc>
              <a:spcBef>
                <a:spcPts val="600"/>
              </a:spcBef>
              <a:spcAft>
                <a:spcPts val="600"/>
              </a:spcAft>
              <a:buClrTx/>
              <a:buFont typeface="Wingdings" pitchFamily="2" charset="2"/>
              <a:buChar char="Ø"/>
            </a:pPr>
            <a:r>
              <a:rPr lang="en-US" sz="2000" dirty="0">
                <a:solidFill>
                  <a:schemeClr val="tx1"/>
                </a:solidFill>
                <a:latin typeface="Arial" charset="0"/>
                <a:ea typeface="Arial" charset="0"/>
                <a:cs typeface="Arial" charset="0"/>
              </a:rPr>
              <a:t>Compact adopted in April 2008</a:t>
            </a:r>
          </a:p>
          <a:p>
            <a:pPr marL="635508" lvl="1" indent="-342900">
              <a:lnSpc>
                <a:spcPct val="100000"/>
              </a:lnSpc>
              <a:spcBef>
                <a:spcPts val="600"/>
              </a:spcBef>
              <a:spcAft>
                <a:spcPts val="600"/>
              </a:spcAft>
              <a:buClrTx/>
              <a:buFont typeface="Wingdings" pitchFamily="2" charset="2"/>
              <a:buChar char="Ø"/>
            </a:pPr>
            <a:r>
              <a:rPr lang="en-US" sz="2000" dirty="0">
                <a:solidFill>
                  <a:schemeClr val="tx1"/>
                </a:solidFill>
                <a:latin typeface="Arial" charset="0"/>
                <a:ea typeface="Arial" charset="0"/>
                <a:cs typeface="Arial" charset="0"/>
              </a:rPr>
              <a:t>Sponsor: Representative Sydney Carlin</a:t>
            </a:r>
          </a:p>
          <a:p>
            <a:pPr marL="635508" lvl="1" indent="-342900">
              <a:lnSpc>
                <a:spcPct val="100000"/>
              </a:lnSpc>
              <a:spcBef>
                <a:spcPts val="600"/>
              </a:spcBef>
              <a:spcAft>
                <a:spcPts val="600"/>
              </a:spcAft>
              <a:buClrTx/>
              <a:buFont typeface="Wingdings" pitchFamily="2" charset="2"/>
              <a:buChar char="Ø"/>
            </a:pPr>
            <a:r>
              <a:rPr lang="en-US" sz="2000" dirty="0">
                <a:solidFill>
                  <a:schemeClr val="tx1"/>
                </a:solidFill>
                <a:latin typeface="Arial" charset="0"/>
                <a:cs typeface="Arial" charset="0"/>
              </a:rPr>
              <a:t>Kansas Statutes, 72-8268</a:t>
            </a:r>
            <a:endParaRPr lang="en-US" dirty="0">
              <a:solidFill>
                <a:schemeClr val="tx1"/>
              </a:solidFill>
              <a:latin typeface="Arial" panose="020B0604020202020204" pitchFamily="34" charset="0"/>
              <a:cs typeface="Arial" panose="020B0604020202020204" pitchFamily="34" charset="0"/>
            </a:endParaRPr>
          </a:p>
          <a:p>
            <a:pPr marL="292608" lvl="1" indent="457200">
              <a:lnSpc>
                <a:spcPct val="150000"/>
              </a:lnSpc>
              <a:spcBef>
                <a:spcPts val="600"/>
              </a:spcBef>
              <a:spcAft>
                <a:spcPts val="600"/>
              </a:spcAft>
              <a:buClrTx/>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69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081" y="884151"/>
            <a:ext cx="8382001" cy="932596"/>
          </a:xfrm>
          <a:prstGeom prst="rect">
            <a:avLst/>
          </a:prstGeom>
        </p:spPr>
        <p:txBody>
          <a:bodyPr>
            <a:noAutofit/>
          </a:bodyPr>
          <a:lstStyle/>
          <a:p>
            <a:pPr>
              <a:lnSpc>
                <a:spcPct val="100000"/>
              </a:lnSpc>
              <a:spcBef>
                <a:spcPts val="600"/>
              </a:spcBef>
              <a:spcAft>
                <a:spcPts val="600"/>
              </a:spcAft>
            </a:pPr>
            <a:r>
              <a:rPr lang="en-US" dirty="0">
                <a:solidFill>
                  <a:srgbClr val="000000"/>
                </a:solidFill>
              </a:rPr>
              <a:t>U.S. DEMOGRAPHICS</a:t>
            </a:r>
          </a:p>
        </p:txBody>
      </p:sp>
      <p:graphicFrame>
        <p:nvGraphicFramePr>
          <p:cNvPr id="4" name="Chart 3"/>
          <p:cNvGraphicFramePr/>
          <p:nvPr>
            <p:extLst>
              <p:ext uri="{D42A27DB-BD31-4B8C-83A1-F6EECF244321}">
                <p14:modId xmlns:p14="http://schemas.microsoft.com/office/powerpoint/2010/main" val="1665442173"/>
              </p:ext>
            </p:extLst>
          </p:nvPr>
        </p:nvGraphicFramePr>
        <p:xfrm>
          <a:off x="518809" y="1781719"/>
          <a:ext cx="8153400" cy="42490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18809" y="5995694"/>
            <a:ext cx="5867400" cy="246221"/>
          </a:xfrm>
          <a:prstGeom prst="rect">
            <a:avLst/>
          </a:prstGeom>
        </p:spPr>
        <p:txBody>
          <a:bodyPr wrap="square">
            <a:spAutoFit/>
          </a:bodyPr>
          <a:lstStyle/>
          <a:p>
            <a:r>
              <a:rPr lang="en-US" sz="1000" dirty="0" err="1"/>
              <a:t>S</a:t>
            </a:r>
            <a:r>
              <a:rPr lang="en-US" sz="1000"/>
              <a:t>ource:: </a:t>
            </a:r>
            <a:r>
              <a:rPr lang="en-US" sz="1000" dirty="0"/>
              <a:t>Defense Manpower Data Center on 9/7/16; DRS #103156</a:t>
            </a:r>
          </a:p>
        </p:txBody>
      </p:sp>
    </p:spTree>
    <p:extLst>
      <p:ext uri="{BB962C8B-B14F-4D97-AF65-F5344CB8AC3E}">
        <p14:creationId xmlns:p14="http://schemas.microsoft.com/office/powerpoint/2010/main" val="40089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4405"/>
            <a:ext cx="4844374" cy="6269189"/>
          </a:xfrm>
          <a:prstGeom prst="rect">
            <a:avLst/>
          </a:prstGeom>
        </p:spPr>
      </p:pic>
      <p:sp>
        <p:nvSpPr>
          <p:cNvPr id="4" name="TextBox 3"/>
          <p:cNvSpPr txBox="1"/>
          <p:nvPr/>
        </p:nvSpPr>
        <p:spPr>
          <a:xfrm>
            <a:off x="5484779" y="1916814"/>
            <a:ext cx="3352800" cy="5016758"/>
          </a:xfrm>
          <a:prstGeom prst="rect">
            <a:avLst/>
          </a:prstGeom>
          <a:noFill/>
        </p:spPr>
        <p:txBody>
          <a:bodyPr wrap="square" rtlCol="0">
            <a:spAutoFit/>
          </a:bodyPr>
          <a:lstStyle/>
          <a:p>
            <a:pPr marL="342900" indent="-342900">
              <a:buAutoNum type="arabicPeriod"/>
            </a:pPr>
            <a:r>
              <a:rPr lang="en-US" sz="2000" dirty="0">
                <a:latin typeface="Arial" charset="0"/>
                <a:ea typeface="Arial" charset="0"/>
                <a:cs typeface="Arial" charset="0"/>
              </a:rPr>
              <a:t>Virginia </a:t>
            </a:r>
            <a:r>
              <a:rPr lang="mr-IN" sz="2000" dirty="0">
                <a:latin typeface="Arial" charset="0"/>
                <a:ea typeface="Arial" charset="0"/>
                <a:cs typeface="Arial" charset="0"/>
              </a:rPr>
              <a:t>–</a:t>
            </a:r>
            <a:r>
              <a:rPr lang="en-US" sz="2000" dirty="0">
                <a:latin typeface="Arial" charset="0"/>
                <a:ea typeface="Arial" charset="0"/>
                <a:cs typeface="Arial" charset="0"/>
              </a:rPr>
              <a:t> 70,380</a:t>
            </a:r>
          </a:p>
          <a:p>
            <a:pPr marL="342900" indent="-342900">
              <a:buAutoNum type="arabicPeriod"/>
            </a:pPr>
            <a:r>
              <a:rPr lang="en-US" sz="2000" dirty="0">
                <a:latin typeface="Arial" charset="0"/>
                <a:ea typeface="Arial" charset="0"/>
                <a:cs typeface="Arial" charset="0"/>
              </a:rPr>
              <a:t>Texas </a:t>
            </a:r>
            <a:r>
              <a:rPr lang="mr-IN" sz="2000" dirty="0">
                <a:latin typeface="Arial" charset="0"/>
                <a:ea typeface="Arial" charset="0"/>
                <a:cs typeface="Arial" charset="0"/>
              </a:rPr>
              <a:t>–</a:t>
            </a:r>
            <a:r>
              <a:rPr lang="en-US" sz="2000" dirty="0">
                <a:latin typeface="Arial" charset="0"/>
                <a:ea typeface="Arial" charset="0"/>
                <a:cs typeface="Arial" charset="0"/>
              </a:rPr>
              <a:t> 62,368</a:t>
            </a:r>
          </a:p>
          <a:p>
            <a:pPr marL="342900" indent="-342900">
              <a:buAutoNum type="arabicPeriod"/>
            </a:pPr>
            <a:r>
              <a:rPr lang="en-US" sz="2000" dirty="0">
                <a:latin typeface="Arial" charset="0"/>
                <a:ea typeface="Arial" charset="0"/>
                <a:cs typeface="Arial" charset="0"/>
              </a:rPr>
              <a:t>California </a:t>
            </a:r>
            <a:r>
              <a:rPr lang="mr-IN" sz="2000" dirty="0">
                <a:latin typeface="Arial" charset="0"/>
                <a:ea typeface="Arial" charset="0"/>
                <a:cs typeface="Arial" charset="0"/>
              </a:rPr>
              <a:t>–</a:t>
            </a:r>
            <a:r>
              <a:rPr lang="en-US" sz="2000" dirty="0">
                <a:latin typeface="Arial" charset="0"/>
                <a:ea typeface="Arial" charset="0"/>
                <a:cs typeface="Arial" charset="0"/>
              </a:rPr>
              <a:t> 58,005</a:t>
            </a:r>
          </a:p>
          <a:p>
            <a:pPr marL="342900" indent="-342900">
              <a:buAutoNum type="arabicPeriod"/>
            </a:pPr>
            <a:r>
              <a:rPr lang="en-US" sz="2000" dirty="0" err="1">
                <a:latin typeface="Arial" charset="0"/>
                <a:ea typeface="Arial" charset="0"/>
                <a:cs typeface="Arial" charset="0"/>
              </a:rPr>
              <a:t>N.Carolina</a:t>
            </a:r>
            <a:r>
              <a:rPr lang="en-US" sz="2000" dirty="0">
                <a:latin typeface="Arial" charset="0"/>
                <a:ea typeface="Arial" charset="0"/>
                <a:cs typeface="Arial" charset="0"/>
              </a:rPr>
              <a:t> </a:t>
            </a:r>
            <a:r>
              <a:rPr lang="mr-IN" sz="2000" dirty="0">
                <a:latin typeface="Arial" charset="0"/>
                <a:ea typeface="Arial" charset="0"/>
                <a:cs typeface="Arial" charset="0"/>
              </a:rPr>
              <a:t>–</a:t>
            </a:r>
            <a:r>
              <a:rPr lang="en-US" sz="2000" dirty="0">
                <a:latin typeface="Arial" charset="0"/>
                <a:ea typeface="Arial" charset="0"/>
                <a:cs typeface="Arial" charset="0"/>
              </a:rPr>
              <a:t> 44,251</a:t>
            </a:r>
          </a:p>
          <a:p>
            <a:pPr marL="342900" indent="-342900">
              <a:buAutoNum type="arabicPeriod"/>
            </a:pPr>
            <a:r>
              <a:rPr lang="en-US" sz="2000" dirty="0">
                <a:latin typeface="Arial" charset="0"/>
                <a:ea typeface="Arial" charset="0"/>
                <a:cs typeface="Arial" charset="0"/>
              </a:rPr>
              <a:t>Florida </a:t>
            </a:r>
            <a:r>
              <a:rPr lang="mr-IN" sz="2000" dirty="0">
                <a:latin typeface="Arial" charset="0"/>
                <a:ea typeface="Arial" charset="0"/>
                <a:cs typeface="Arial" charset="0"/>
              </a:rPr>
              <a:t>–</a:t>
            </a:r>
            <a:r>
              <a:rPr lang="en-US" sz="2000" dirty="0">
                <a:latin typeface="Arial" charset="0"/>
                <a:ea typeface="Arial" charset="0"/>
                <a:cs typeface="Arial" charset="0"/>
              </a:rPr>
              <a:t> 38,696</a:t>
            </a:r>
          </a:p>
          <a:p>
            <a:pPr marL="342900" indent="-342900">
              <a:buAutoNum type="arabicPeriod"/>
            </a:pPr>
            <a:r>
              <a:rPr lang="en-US" sz="2000" dirty="0">
                <a:latin typeface="Arial" charset="0"/>
                <a:ea typeface="Arial" charset="0"/>
                <a:cs typeface="Arial" charset="0"/>
              </a:rPr>
              <a:t>Georgia </a:t>
            </a:r>
            <a:r>
              <a:rPr lang="mr-IN" sz="2000" dirty="0">
                <a:latin typeface="Arial" charset="0"/>
                <a:ea typeface="Arial" charset="0"/>
                <a:cs typeface="Arial" charset="0"/>
              </a:rPr>
              <a:t>–</a:t>
            </a:r>
            <a:r>
              <a:rPr lang="en-US" sz="2000" dirty="0">
                <a:latin typeface="Arial" charset="0"/>
                <a:ea typeface="Arial" charset="0"/>
                <a:cs typeface="Arial" charset="0"/>
              </a:rPr>
              <a:t> 31,384</a:t>
            </a:r>
          </a:p>
          <a:p>
            <a:pPr marL="342900" indent="-342900">
              <a:buAutoNum type="arabicPeriod"/>
            </a:pPr>
            <a:r>
              <a:rPr lang="en-US" sz="2000" dirty="0">
                <a:latin typeface="Arial" charset="0"/>
                <a:ea typeface="Arial" charset="0"/>
                <a:cs typeface="Arial" charset="0"/>
              </a:rPr>
              <a:t>Washington </a:t>
            </a:r>
            <a:r>
              <a:rPr lang="mr-IN" sz="2000" dirty="0">
                <a:latin typeface="Arial" charset="0"/>
                <a:ea typeface="Arial" charset="0"/>
                <a:cs typeface="Arial" charset="0"/>
              </a:rPr>
              <a:t>–</a:t>
            </a:r>
            <a:r>
              <a:rPr lang="en-US" sz="2000" dirty="0">
                <a:latin typeface="Arial" charset="0"/>
                <a:ea typeface="Arial" charset="0"/>
                <a:cs typeface="Arial" charset="0"/>
              </a:rPr>
              <a:t> 27,482</a:t>
            </a:r>
          </a:p>
          <a:p>
            <a:pPr marL="342900" indent="-342900">
              <a:buAutoNum type="arabicPeriod"/>
            </a:pPr>
            <a:r>
              <a:rPr lang="en-US" sz="2000" dirty="0">
                <a:latin typeface="Arial" charset="0"/>
                <a:ea typeface="Arial" charset="0"/>
                <a:cs typeface="Arial" charset="0"/>
              </a:rPr>
              <a:t>Hawaii </a:t>
            </a:r>
            <a:r>
              <a:rPr lang="mr-IN" sz="2000" dirty="0">
                <a:latin typeface="Arial" charset="0"/>
                <a:ea typeface="Arial" charset="0"/>
                <a:cs typeface="Arial" charset="0"/>
              </a:rPr>
              <a:t>–</a:t>
            </a:r>
            <a:r>
              <a:rPr lang="en-US" sz="2000" dirty="0">
                <a:latin typeface="Arial" charset="0"/>
                <a:ea typeface="Arial" charset="0"/>
                <a:cs typeface="Arial" charset="0"/>
              </a:rPr>
              <a:t> 19,992</a:t>
            </a:r>
          </a:p>
          <a:p>
            <a:pPr marL="342900" indent="-342900">
              <a:buAutoNum type="arabicPeriod"/>
            </a:pPr>
            <a:r>
              <a:rPr lang="en-US" sz="2000" dirty="0">
                <a:latin typeface="Arial" charset="0"/>
                <a:ea typeface="Arial" charset="0"/>
                <a:cs typeface="Arial" charset="0"/>
              </a:rPr>
              <a:t>Colorado </a:t>
            </a:r>
            <a:r>
              <a:rPr lang="mr-IN" sz="2000" dirty="0">
                <a:latin typeface="Arial" charset="0"/>
                <a:ea typeface="Arial" charset="0"/>
                <a:cs typeface="Arial" charset="0"/>
              </a:rPr>
              <a:t>–</a:t>
            </a:r>
            <a:r>
              <a:rPr lang="en-US" sz="2000" dirty="0">
                <a:latin typeface="Arial" charset="0"/>
                <a:ea typeface="Arial" charset="0"/>
                <a:cs typeface="Arial" charset="0"/>
              </a:rPr>
              <a:t> 19,179</a:t>
            </a:r>
          </a:p>
          <a:p>
            <a:pPr marL="342900" indent="-342900">
              <a:buAutoNum type="arabicPeriod"/>
            </a:pPr>
            <a:r>
              <a:rPr lang="en-US" sz="2000" dirty="0">
                <a:latin typeface="Arial" charset="0"/>
                <a:ea typeface="Arial" charset="0"/>
                <a:cs typeface="Arial" charset="0"/>
              </a:rPr>
              <a:t>Maryland </a:t>
            </a:r>
            <a:r>
              <a:rPr lang="mr-IN" sz="2000" dirty="0">
                <a:latin typeface="Arial" charset="0"/>
                <a:ea typeface="Arial" charset="0"/>
                <a:cs typeface="Arial" charset="0"/>
              </a:rPr>
              <a:t>–</a:t>
            </a:r>
            <a:r>
              <a:rPr lang="en-US" sz="2000" dirty="0">
                <a:latin typeface="Arial" charset="0"/>
                <a:ea typeface="Arial" charset="0"/>
                <a:cs typeface="Arial" charset="0"/>
              </a:rPr>
              <a:t> 18,850</a:t>
            </a:r>
          </a:p>
          <a:p>
            <a:pPr marL="342900" indent="-342900">
              <a:buAutoNum type="arabicPeriod"/>
            </a:pPr>
            <a:endParaRPr lang="en-US" sz="2000" dirty="0">
              <a:latin typeface="Arial" charset="0"/>
              <a:ea typeface="Arial" charset="0"/>
              <a:cs typeface="Arial" charset="0"/>
            </a:endParaRPr>
          </a:p>
          <a:p>
            <a:pPr marL="457200" indent="-457200">
              <a:buAutoNum type="arabicPeriod" startAt="14"/>
            </a:pPr>
            <a:r>
              <a:rPr lang="en-US" sz="2000" b="1" dirty="0">
                <a:latin typeface="Arial" charset="0"/>
                <a:ea typeface="Arial" charset="0"/>
                <a:cs typeface="Arial" charset="0"/>
              </a:rPr>
              <a:t>Kansas </a:t>
            </a:r>
            <a:r>
              <a:rPr lang="mr-IN" sz="2000" b="1" dirty="0">
                <a:latin typeface="Arial" charset="0"/>
                <a:ea typeface="Arial" charset="0"/>
                <a:cs typeface="Arial" charset="0"/>
              </a:rPr>
              <a:t>–</a:t>
            </a:r>
            <a:r>
              <a:rPr lang="en-US" sz="2000" b="1" dirty="0">
                <a:latin typeface="Arial" charset="0"/>
                <a:ea typeface="Arial" charset="0"/>
                <a:cs typeface="Arial" charset="0"/>
              </a:rPr>
              <a:t> 10,935</a:t>
            </a:r>
          </a:p>
          <a:p>
            <a:endParaRPr lang="en-US" sz="2000" b="1" dirty="0">
              <a:latin typeface="Arial" charset="0"/>
              <a:ea typeface="Arial" charset="0"/>
              <a:cs typeface="Arial" charset="0"/>
            </a:endParaRPr>
          </a:p>
          <a:p>
            <a:r>
              <a:rPr lang="en-US" sz="2000" b="1" dirty="0">
                <a:latin typeface="Arial" charset="0"/>
                <a:ea typeface="Arial" charset="0"/>
                <a:cs typeface="Arial" charset="0"/>
              </a:rPr>
              <a:t>21.  Missouri </a:t>
            </a:r>
            <a:r>
              <a:rPr lang="mr-IN" sz="2000" b="1" dirty="0">
                <a:latin typeface="Arial" charset="0"/>
                <a:ea typeface="Arial" charset="0"/>
                <a:cs typeface="Arial" charset="0"/>
              </a:rPr>
              <a:t>–</a:t>
            </a:r>
            <a:r>
              <a:rPr lang="en-US" sz="2000" b="1" dirty="0">
                <a:latin typeface="Arial" charset="0"/>
                <a:ea typeface="Arial" charset="0"/>
                <a:cs typeface="Arial" charset="0"/>
              </a:rPr>
              <a:t> 7,815</a:t>
            </a:r>
          </a:p>
          <a:p>
            <a:endParaRPr lang="en-US" sz="2000" b="1" dirty="0">
              <a:latin typeface="Arial" charset="0"/>
              <a:ea typeface="Arial" charset="0"/>
              <a:cs typeface="Arial" charset="0"/>
            </a:endParaRPr>
          </a:p>
          <a:p>
            <a:endParaRPr lang="en-US" sz="2000" dirty="0">
              <a:latin typeface="Arial" charset="0"/>
              <a:ea typeface="Arial" charset="0"/>
              <a:cs typeface="Arial" charset="0"/>
            </a:endParaRPr>
          </a:p>
        </p:txBody>
      </p:sp>
      <p:sp>
        <p:nvSpPr>
          <p:cNvPr id="8" name="Title 1"/>
          <p:cNvSpPr txBox="1">
            <a:spLocks/>
          </p:cNvSpPr>
          <p:nvPr/>
        </p:nvSpPr>
        <p:spPr>
          <a:xfrm>
            <a:off x="2474067" y="984218"/>
            <a:ext cx="8382001" cy="93259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Arial"/>
                <a:ea typeface="+mj-ea"/>
                <a:cs typeface="Arial"/>
              </a:defRPr>
            </a:lvl1pPr>
          </a:lstStyle>
          <a:p>
            <a:pPr>
              <a:lnSpc>
                <a:spcPct val="100000"/>
              </a:lnSpc>
              <a:spcBef>
                <a:spcPts val="600"/>
              </a:spcBef>
              <a:spcAft>
                <a:spcPts val="600"/>
              </a:spcAft>
            </a:pPr>
            <a:r>
              <a:rPr lang="en-US" sz="3200" b="1" dirty="0">
                <a:solidFill>
                  <a:srgbClr val="000000"/>
                </a:solidFill>
              </a:rPr>
              <a:t>Top Ten:</a:t>
            </a:r>
          </a:p>
        </p:txBody>
      </p:sp>
    </p:spTree>
    <p:extLst>
      <p:ext uri="{BB962C8B-B14F-4D97-AF65-F5344CB8AC3E}">
        <p14:creationId xmlns:p14="http://schemas.microsoft.com/office/powerpoint/2010/main" val="1561731475"/>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14126</TotalTime>
  <Words>3511</Words>
  <Application>Microsoft Office PowerPoint</Application>
  <PresentationFormat>On-screen Show (4:3)</PresentationFormat>
  <Paragraphs>498</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ＭＳ Ｐゴシック</vt:lpstr>
      <vt:lpstr>Abril Text</vt:lpstr>
      <vt:lpstr>Arial</vt:lpstr>
      <vt:lpstr>Calibri</vt:lpstr>
      <vt:lpstr>Century Gothic</vt:lpstr>
      <vt:lpstr>Chaparral Pro Light</vt:lpstr>
      <vt:lpstr>Mangal</vt:lpstr>
      <vt:lpstr>Wingdings</vt:lpstr>
      <vt:lpstr>Retrospect</vt:lpstr>
      <vt:lpstr>PowerPoint Presentation</vt:lpstr>
      <vt:lpstr>OVERALL OBJECTIVES</vt:lpstr>
      <vt:lpstr>What’s an Interstate Compact?</vt:lpstr>
      <vt:lpstr>RULEMAKING POWER</vt:lpstr>
      <vt:lpstr>ENFORCEMENT POWER</vt:lpstr>
      <vt:lpstr>PowerPoint Presentation</vt:lpstr>
      <vt:lpstr>COMPACT STATUTE</vt:lpstr>
      <vt:lpstr>U.S. DEMOGRAPHICS</vt:lpstr>
      <vt:lpstr>PowerPoint Presentation</vt:lpstr>
      <vt:lpstr>Kansas Demographics</vt:lpstr>
      <vt:lpstr>PowerPoint Presentation</vt:lpstr>
      <vt:lpstr>The Compact covers children of:</vt:lpstr>
      <vt:lpstr>The Compact:</vt:lpstr>
      <vt:lpstr>The Compact does not:</vt:lpstr>
      <vt:lpstr>So why is the Compact Important?</vt:lpstr>
      <vt:lpstr>HOW DID WE GET HERE?</vt:lpstr>
      <vt:lpstr>GOVERNANCE STRUCTURE</vt:lpstr>
      <vt:lpstr>EX-OFFICIO MEMBERS</vt:lpstr>
      <vt:lpstr>STATE COMMISSIONER</vt:lpstr>
      <vt:lpstr>STATE COMMISSIONER</vt:lpstr>
      <vt:lpstr>STATE COUNCILS </vt:lpstr>
      <vt:lpstr>STATE DUES</vt:lpstr>
      <vt:lpstr>COMPACT CONTENT</vt:lpstr>
      <vt:lpstr>ELIGIBILITY</vt:lpstr>
      <vt:lpstr>ARTICLE IV - ENROLLMENT</vt:lpstr>
      <vt:lpstr>ARTICLE IV - ENROLLMENT </vt:lpstr>
      <vt:lpstr>PowerPoint Presentation</vt:lpstr>
      <vt:lpstr>PowerPoint Presentation</vt:lpstr>
      <vt:lpstr>PowerPoint Presentation</vt:lpstr>
      <vt:lpstr>“Course and Educational Program Placement”</vt:lpstr>
      <vt:lpstr>PowerPoint Presentation</vt:lpstr>
      <vt:lpstr>PowerPoint Presentation</vt:lpstr>
      <vt:lpstr>PowerPoint Presentation</vt:lpstr>
      <vt:lpstr>ARTICLE VI - ELIGIBILITY</vt:lpstr>
      <vt:lpstr>PowerPoint Presentation</vt:lpstr>
      <vt:lpstr>PowerPoint Presentation</vt:lpstr>
      <vt:lpstr>ARTICLE VII - GRADUATION</vt:lpstr>
      <vt:lpstr>PowerPoint Presentation</vt:lpstr>
      <vt:lpstr>ARTICLE VII - GRADUATION</vt:lpstr>
      <vt:lpstr>PowerPoint Presentation</vt:lpstr>
      <vt:lpstr>http://bit.ly/mic3kansas </vt:lpstr>
      <vt:lpstr>www.mic3.net </vt:lpstr>
      <vt:lpstr>PowerPoint Presentation</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COUNCILS  COORDINATION AND PROMOTION  OF THE  INTERSTATE COMPACT</dc:title>
  <dc:creator>jmatthews</dc:creator>
  <cp:lastModifiedBy>Lindsey Dablow</cp:lastModifiedBy>
  <cp:revision>371</cp:revision>
  <cp:lastPrinted>2018-09-28T16:31:25Z</cp:lastPrinted>
  <dcterms:created xsi:type="dcterms:W3CDTF">2012-06-22T12:10:36Z</dcterms:created>
  <dcterms:modified xsi:type="dcterms:W3CDTF">2018-09-28T16:32:41Z</dcterms:modified>
</cp:coreProperties>
</file>