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318" r:id="rId5"/>
    <p:sldId id="317" r:id="rId6"/>
    <p:sldId id="280" r:id="rId7"/>
    <p:sldId id="345" r:id="rId8"/>
    <p:sldId id="281" r:id="rId9"/>
    <p:sldId id="282" r:id="rId10"/>
    <p:sldId id="283" r:id="rId11"/>
    <p:sldId id="337" r:id="rId12"/>
    <p:sldId id="285" r:id="rId13"/>
    <p:sldId id="329" r:id="rId14"/>
    <p:sldId id="260" r:id="rId15"/>
    <p:sldId id="288" r:id="rId16"/>
    <p:sldId id="327" r:id="rId17"/>
    <p:sldId id="350" r:id="rId18"/>
    <p:sldId id="340" r:id="rId19"/>
    <p:sldId id="328" r:id="rId20"/>
    <p:sldId id="330" r:id="rId21"/>
    <p:sldId id="287" r:id="rId22"/>
    <p:sldId id="333" r:id="rId23"/>
    <p:sldId id="331" r:id="rId24"/>
    <p:sldId id="332" r:id="rId25"/>
    <p:sldId id="338" r:id="rId26"/>
    <p:sldId id="339" r:id="rId27"/>
    <p:sldId id="286" r:id="rId28"/>
    <p:sldId id="347" r:id="rId29"/>
    <p:sldId id="262" r:id="rId30"/>
    <p:sldId id="289" r:id="rId31"/>
    <p:sldId id="290" r:id="rId32"/>
    <p:sldId id="291" r:id="rId33"/>
    <p:sldId id="292" r:id="rId34"/>
    <p:sldId id="293" r:id="rId35"/>
    <p:sldId id="294" r:id="rId36"/>
    <p:sldId id="295" r:id="rId37"/>
    <p:sldId id="296" r:id="rId38"/>
    <p:sldId id="297" r:id="rId39"/>
    <p:sldId id="324" r:id="rId40"/>
    <p:sldId id="264" r:id="rId41"/>
    <p:sldId id="298" r:id="rId42"/>
    <p:sldId id="336" r:id="rId43"/>
    <p:sldId id="300" r:id="rId44"/>
    <p:sldId id="308" r:id="rId45"/>
    <p:sldId id="322" r:id="rId46"/>
    <p:sldId id="319" r:id="rId47"/>
    <p:sldId id="321" r:id="rId48"/>
    <p:sldId id="303" r:id="rId49"/>
    <p:sldId id="334" r:id="rId50"/>
    <p:sldId id="335" r:id="rId51"/>
    <p:sldId id="325" r:id="rId52"/>
    <p:sldId id="305" r:id="rId53"/>
    <p:sldId id="320" r:id="rId54"/>
    <p:sldId id="312" r:id="rId55"/>
    <p:sldId id="342" r:id="rId56"/>
    <p:sldId id="341" r:id="rId57"/>
    <p:sldId id="343" r:id="rId58"/>
    <p:sldId id="348" r:id="rId59"/>
    <p:sldId id="349" r:id="rId60"/>
    <p:sldId id="326" r:id="rId61"/>
    <p:sldId id="344" r:id="rId62"/>
    <p:sldId id="323" r:id="rId63"/>
    <p:sldId id="346" r:id="rId64"/>
    <p:sldId id="302" r:id="rId65"/>
    <p:sldId id="279" r:id="rId66"/>
  </p:sldIdLst>
  <p:sldSz cx="9144000" cy="6858000" type="screen4x3"/>
  <p:notesSz cx="6858000" cy="9144000"/>
  <p:embeddedFontLst>
    <p:embeddedFont>
      <p:font typeface="ＭＳ Ｐゴシック" panose="020B0600070205080204" pitchFamily="34" charset="-128"/>
      <p:regular r:id="rId69"/>
    </p:embeddedFont>
    <p:embeddedFont>
      <p:font typeface="Arial Black" panose="020B0A04020102020204" pitchFamily="34" charset="0"/>
      <p:bold r:id="rId70"/>
    </p:embeddedFont>
    <p:embeddedFont>
      <p:font typeface="Calibri" panose="020F0502020204030204" pitchFamily="34" charset="0"/>
      <p:regular r:id="rId71"/>
      <p:bold r:id="rId72"/>
      <p:italic r:id="rId73"/>
      <p:boldItalic r:id="rId74"/>
    </p:embeddedFont>
    <p:embeddedFont>
      <p:font typeface="Garamond" panose="02020404030301010803" pitchFamily="18" charset="0"/>
      <p:regular r:id="rId75"/>
      <p:bold r:id="rId76"/>
      <p:italic r:id="rId77"/>
    </p:embeddedFont>
    <p:embeddedFont>
      <p:font typeface="Open Sans Light" panose="020B0306030504020204" pitchFamily="34" charset="0"/>
      <p:regular r:id="rId78"/>
      <p:italic r:id="rId79"/>
    </p:embeddedFont>
    <p:embeddedFont>
      <p:font typeface="Open Sans Semibold" panose="020B0706030804020204" pitchFamily="34" charset="0"/>
      <p:bold r:id="rId80"/>
      <p:boldItalic r:id="rId81"/>
    </p:embeddedFont>
    <p:embeddedFont>
      <p:font typeface="Perpetua" panose="02020502060401020303" pitchFamily="18" charset="0"/>
      <p:regular r:id="rId82"/>
      <p:bold r:id="rId83"/>
      <p:italic r:id="rId84"/>
      <p:boldItalic r:id="rId85"/>
    </p:embeddedFont>
    <p:embeddedFont>
      <p:font typeface="Segoe UI" panose="020B0502040204020203" pitchFamily="34" charset="0"/>
      <p:regular r:id="rId86"/>
      <p:bold r:id="rId87"/>
      <p:italic r:id="rId88"/>
      <p:boldItalic r:id="rId89"/>
    </p:embeddedFont>
    <p:embeddedFont>
      <p:font typeface="Times" panose="02020603050405020304" pitchFamily="18" charset="0"/>
      <p:regular r:id="rId90"/>
      <p:bold r:id="rId91"/>
      <p:italic r:id="rId92"/>
      <p:boldItalic r:id="rId93"/>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00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2" autoAdjust="0"/>
    <p:restoredTop sz="94685" autoAdjust="0"/>
  </p:normalViewPr>
  <p:slideViewPr>
    <p:cSldViewPr>
      <p:cViewPr varScale="1">
        <p:scale>
          <a:sx n="82" d="100"/>
          <a:sy n="82" d="100"/>
        </p:scale>
        <p:origin x="186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84" Type="http://schemas.openxmlformats.org/officeDocument/2006/relationships/font" Target="fonts/font16.fntdata"/><Relationship Id="rId89" Type="http://schemas.openxmlformats.org/officeDocument/2006/relationships/font" Target="fonts/font2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font" Target="fonts/font22.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font" Target="fonts/font1.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fntdata"/><Relationship Id="rId92" Type="http://schemas.openxmlformats.org/officeDocument/2006/relationships/font" Target="fonts/font2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93" Type="http://schemas.openxmlformats.org/officeDocument/2006/relationships/font" Target="fonts/font2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BA361C-0FEA-481F-BD67-65D59AEE2BC6}" type="datetimeFigureOut">
              <a:rPr lang="en-US"/>
              <a:pPr>
                <a:defRPr/>
              </a:pPr>
              <a:t>7/6/2022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C6C47D4-09EE-468F-AD85-15A386EC3B6B}" type="slidenum">
              <a:rPr lang="en-US"/>
              <a:pPr>
                <a:defRPr/>
              </a:pPr>
              <a:t>‹#›</a:t>
            </a:fld>
            <a:endParaRPr lang="en-US" dirty="0"/>
          </a:p>
        </p:txBody>
      </p:sp>
    </p:spTree>
    <p:extLst>
      <p:ext uri="{BB962C8B-B14F-4D97-AF65-F5344CB8AC3E}">
        <p14:creationId xmlns:p14="http://schemas.microsoft.com/office/powerpoint/2010/main" val="191943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F713E9-B540-4851-9B4F-0EC092B92B7C}" type="datetimeFigureOut">
              <a:rPr lang="en-US"/>
              <a:pPr>
                <a:defRPr/>
              </a:pPr>
              <a:t>7/6/2022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95B588-79A1-4EC9-8B39-7CEA61E754AB}" type="slidenum">
              <a:rPr lang="en-US"/>
              <a:pPr>
                <a:defRPr/>
              </a:pPr>
              <a:t>‹#›</a:t>
            </a:fld>
            <a:endParaRPr lang="en-US" dirty="0"/>
          </a:p>
        </p:txBody>
      </p:sp>
    </p:spTree>
    <p:extLst>
      <p:ext uri="{BB962C8B-B14F-4D97-AF65-F5344CB8AC3E}">
        <p14:creationId xmlns:p14="http://schemas.microsoft.com/office/powerpoint/2010/main" val="33081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p:cNvSpPr>
          <p:nvPr>
            <p:ph type="sldImg"/>
          </p:nvPr>
        </p:nvSpPr>
        <p:spPr bwMode="auto">
          <a:noFill/>
          <a:ln>
            <a:solidFill>
              <a:srgbClr val="000000"/>
            </a:solidFill>
            <a:miter lim="800000"/>
            <a:headEnd/>
            <a:tailEnd/>
          </a:ln>
        </p:spPr>
      </p:sp>
      <p:sp>
        <p:nvSpPr>
          <p:cNvPr id="808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9783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1019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ceholder 2"/>
          <p:cNvSpPr>
            <a:spLocks noGrp="1" noRot="1" noChangeAspect="1"/>
          </p:cNvSpPr>
          <p:nvPr>
            <p:ph type="sldImg"/>
          </p:nvPr>
        </p:nvSpPr>
        <p:spPr bwMode="auto">
          <a:noFill/>
          <a:ln>
            <a:solidFill>
              <a:srgbClr val="000000"/>
            </a:solidFill>
            <a:miter lim="800000"/>
            <a:headEnd/>
            <a:tailEnd/>
          </a:ln>
        </p:spPr>
      </p:sp>
      <p:sp>
        <p:nvSpPr>
          <p:cNvPr id="839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4080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6150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2546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5433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8437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99126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3176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778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81993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9935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63736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2"/>
          <p:cNvSpPr>
            <a:spLocks noGrp="1" noRot="1" noChangeAspect="1"/>
          </p:cNvSpPr>
          <p:nvPr>
            <p:ph type="sldImg"/>
          </p:nvPr>
        </p:nvSpPr>
        <p:spPr bwMode="auto">
          <a:noFill/>
          <a:ln>
            <a:solidFill>
              <a:srgbClr val="000000"/>
            </a:solidFill>
            <a:miter lim="800000"/>
            <a:headEnd/>
            <a:tailEnd/>
          </a:ln>
        </p:spPr>
      </p:sp>
      <p:sp>
        <p:nvSpPr>
          <p:cNvPr id="890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ceholder 2"/>
          <p:cNvSpPr>
            <a:spLocks noGrp="1" noRot="1" noChangeAspect="1"/>
          </p:cNvSpPr>
          <p:nvPr>
            <p:ph type="sldImg"/>
          </p:nvPr>
        </p:nvSpPr>
        <p:spPr bwMode="auto">
          <a:noFill/>
          <a:ln>
            <a:solidFill>
              <a:srgbClr val="000000"/>
            </a:solidFill>
            <a:miter lim="800000"/>
            <a:headEnd/>
            <a:tailEnd/>
          </a:ln>
        </p:spPr>
      </p:sp>
      <p:sp>
        <p:nvSpPr>
          <p:cNvPr id="901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1497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DE7B9-C14B-4B56-AA94-AA6BBC0410BC}" type="slidenum">
              <a:rPr lang="en-US">
                <a:ea typeface="ＭＳ Ｐゴシック" pitchFamily="-123" charset="-128"/>
                <a:cs typeface="ＭＳ Ｐゴシック" pitchFamily="-123" charset="-128"/>
              </a:rPr>
              <a:pPr fontAlgn="base">
                <a:spcBef>
                  <a:spcPct val="0"/>
                </a:spcBef>
                <a:spcAft>
                  <a:spcPct val="0"/>
                </a:spcAft>
              </a:pPr>
              <a:t>42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155373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36A59B-9688-45CF-A777-5CEC52D96777}" type="slidenum">
              <a:rPr lang="en-US">
                <a:ea typeface="ＭＳ Ｐゴシック" pitchFamily="-123" charset="-128"/>
                <a:cs typeface="ＭＳ Ｐゴシック" pitchFamily="-123" charset="-128"/>
              </a:rPr>
              <a:pPr fontAlgn="base">
                <a:spcBef>
                  <a:spcPct val="0"/>
                </a:spcBef>
                <a:spcAft>
                  <a:spcPct val="0"/>
                </a:spcAft>
              </a:pPr>
              <a:t>43</a:t>
            </a:fld>
            <a:endParaRPr lang="en-US">
              <a:ea typeface="ＭＳ Ｐゴシック" pitchFamily="-123" charset="-128"/>
              <a:cs typeface="ＭＳ Ｐゴシック" pitchFamily="-123"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DE7B9-C14B-4B56-AA94-AA6BBC0410BC}" type="slidenum">
              <a:rPr lang="en-US">
                <a:ea typeface="ＭＳ Ｐゴシック" pitchFamily="-123" charset="-128"/>
                <a:cs typeface="ＭＳ Ｐゴシック" pitchFamily="-123" charset="-128"/>
              </a:rPr>
              <a:pPr fontAlgn="base">
                <a:spcBef>
                  <a:spcPct val="0"/>
                </a:spcBef>
                <a:spcAft>
                  <a:spcPct val="0"/>
                </a:spcAft>
              </a:pPr>
              <a:t>44</a:t>
            </a:fld>
            <a:endParaRPr lang="en-US">
              <a:ea typeface="ＭＳ Ｐゴシック" pitchFamily="-123" charset="-128"/>
              <a:cs typeface="ＭＳ Ｐゴシック" pitchFamily="-123"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48</a:t>
            </a:fld>
            <a:endParaRPr lang="en-US">
              <a:ea typeface="ＭＳ Ｐゴシック" pitchFamily="-123" charset="-128"/>
              <a:cs typeface="ＭＳ Ｐゴシック" pitchFamily="-123"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49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760861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50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890149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51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110995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52</a:t>
            </a:fld>
            <a:endParaRPr lang="en-US">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21298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41690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384640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76401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024766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09423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42389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laceholder 2"/>
          <p:cNvSpPr>
            <a:spLocks noGrp="1" noRot="1" noChangeAspect="1"/>
          </p:cNvSpPr>
          <p:nvPr>
            <p:ph type="sldImg"/>
          </p:nvPr>
        </p:nvSpPr>
        <p:spPr bwMode="auto">
          <a:noFill/>
          <a:ln>
            <a:solidFill>
              <a:srgbClr val="000000"/>
            </a:solidFill>
            <a:miter lim="800000"/>
            <a:headEnd/>
            <a:tailEnd/>
          </a:ln>
        </p:spPr>
      </p:sp>
      <p:sp>
        <p:nvSpPr>
          <p:cNvPr id="1085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p:cNvSpPr>
          <p:nvPr>
            <p:ph type="sldImg"/>
          </p:nvPr>
        </p:nvSpPr>
        <p:spPr bwMode="auto">
          <a:noFill/>
          <a:ln>
            <a:solidFill>
              <a:srgbClr val="000000"/>
            </a:solidFill>
            <a:miter lim="800000"/>
            <a:headEnd/>
            <a:tailEnd/>
          </a:ln>
        </p:spPr>
      </p:sp>
      <p:sp>
        <p:nvSpPr>
          <p:cNvPr id="1095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p:cNvSpPr>
          <p:nvPr>
            <p:ph type="sldImg"/>
          </p:nvPr>
        </p:nvSpPr>
        <p:spPr bwMode="auto">
          <a:noFill/>
          <a:ln>
            <a:solidFill>
              <a:srgbClr val="000000"/>
            </a:solidFill>
            <a:miter lim="800000"/>
            <a:headEnd/>
            <a:tailEnd/>
          </a:ln>
        </p:spPr>
      </p:sp>
      <p:sp>
        <p:nvSpPr>
          <p:cNvPr id="778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p:cNvSpPr>
          <p:nvPr>
            <p:ph type="sldImg"/>
          </p:nvPr>
        </p:nvSpPr>
        <p:spPr bwMode="auto">
          <a:noFill/>
          <a:ln>
            <a:solidFill>
              <a:srgbClr val="000000"/>
            </a:solidFill>
            <a:miter lim="800000"/>
            <a:headEnd/>
            <a:tailEnd/>
          </a:ln>
        </p:spPr>
      </p:sp>
      <p:sp>
        <p:nvSpPr>
          <p:cNvPr id="778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1664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p:cNvSpPr>
          <p:nvPr>
            <p:ph type="sldImg"/>
          </p:nvPr>
        </p:nvSpPr>
        <p:spPr bwMode="auto">
          <a:noFill/>
          <a:ln>
            <a:solidFill>
              <a:srgbClr val="000000"/>
            </a:solidFill>
            <a:miter lim="800000"/>
            <a:headEnd/>
            <a:tailEnd/>
          </a:ln>
        </p:spPr>
      </p:sp>
      <p:sp>
        <p:nvSpPr>
          <p:cNvPr id="798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lstStyle>
            <a:lvl1pPr algn="l">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5224175A-CE4D-4B9D-AD57-AF31C7C582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F33AAD8-4371-4FA4-87AD-58367B1156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1B829E8E-E54D-464E-936D-BE27F17FA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144C189-BFC0-49A5-9DF9-9C2946EF23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78C5ADDE-EB17-42DD-A3B2-BA4C757291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0B1EFBD5-5164-48E5-B6BB-D3CCB77589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72C5A9F-0E28-4F10-9207-8A77F8DED7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90A54798-4B0B-450E-A35F-66AE564D15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8392106-8BD4-45F3-A9B1-B154192373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0F02B277-237A-4963-B836-2CA7DBC664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DC1CE7B9-B484-4ECF-8C32-4D63B1E20B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ACBFC8A5-FF3E-449D-9D32-3F61F9A720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3429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240463" y="6629400"/>
            <a:ext cx="2895600" cy="365125"/>
          </a:xfrm>
          <a:prstGeom prst="rect">
            <a:avLst/>
          </a:prstGeom>
        </p:spPr>
        <p:txBody>
          <a:bodyPr/>
          <a:lstStyle>
            <a:lvl1pPr algn="r" fontAlgn="auto">
              <a:spcBef>
                <a:spcPts val="0"/>
              </a:spcBef>
              <a:spcAft>
                <a:spcPts val="0"/>
              </a:spcAft>
              <a:defRPr sz="900" dirty="0">
                <a:solidFill>
                  <a:schemeClr val="bg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0" y="66008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bg2"/>
                </a:solidFill>
                <a:latin typeface="Segoe UI" pitchFamily="34" charset="0"/>
                <a:ea typeface="Segoe UI" pitchFamily="34" charset="0"/>
                <a:cs typeface="Segoe UI" pitchFamily="34" charset="0"/>
              </a:defRPr>
            </a:lvl1pPr>
          </a:lstStyle>
          <a:p>
            <a:fld id="{F7EBA41D-B18E-46E2-B913-A13E04654AE1}"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hdr="0" ftr="0" dt="0"/>
  <p:txStyles>
    <p:title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p:titleStyle>
    <p:body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hyperlink" Target="mailto:Bdayal@KSDE.Org"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hyperlink" Target="mailto:Smartin@Ksde.org" TargetMode="External"/><Relationship Id="rId5" Type="http://schemas.openxmlformats.org/officeDocument/2006/relationships/hyperlink" Target="http://ksdetasn.org/gstad" TargetMode="External"/><Relationship Id="rId4" Type="http://schemas.openxmlformats.org/officeDocument/2006/relationships/hyperlink" Target="mailto:Mvosburgh@KSDE.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57200" y="5334000"/>
            <a:ext cx="7772400" cy="860425"/>
          </a:xfrm>
        </p:spPr>
        <p:txBody>
          <a:bodyPr/>
          <a:lstStyle/>
          <a:p>
            <a:r>
              <a:rPr lang="en-US"/>
              <a:t>Piece of the Puzzle</a:t>
            </a:r>
          </a:p>
        </p:txBody>
      </p:sp>
      <p:sp>
        <p:nvSpPr>
          <p:cNvPr id="17410" name="Subtitle 2"/>
          <p:cNvSpPr>
            <a:spLocks noGrp="1"/>
          </p:cNvSpPr>
          <p:nvPr>
            <p:ph type="subTitle" idx="1"/>
          </p:nvPr>
        </p:nvSpPr>
        <p:spPr>
          <a:xfrm>
            <a:off x="457200" y="5105400"/>
            <a:ext cx="7753350" cy="1485900"/>
          </a:xfrm>
        </p:spPr>
        <p:txBody>
          <a:bodyPr/>
          <a:lstStyle/>
          <a:p>
            <a:r>
              <a:rPr lang="en-US" dirty="0"/>
              <a:t>SPEDPro New User Introduction</a:t>
            </a:r>
          </a:p>
        </p:txBody>
      </p:sp>
      <p:sp>
        <p:nvSpPr>
          <p:cNvPr id="5" name="TextBox 4"/>
          <p:cNvSpPr txBox="1"/>
          <p:nvPr/>
        </p:nvSpPr>
        <p:spPr>
          <a:xfrm>
            <a:off x="6324600" y="6477000"/>
            <a:ext cx="2362200" cy="228600"/>
          </a:xfrm>
          <a:prstGeom prst="rect">
            <a:avLst/>
          </a:prstGeom>
        </p:spPr>
        <p:txBody>
          <a:bodyPr anchor="ctr"/>
          <a:lstStyle/>
          <a:p>
            <a:pPr algn="r" fontAlgn="auto">
              <a:spcAft>
                <a:spcPts val="0"/>
              </a:spcAft>
              <a:defRPr/>
            </a:pPr>
            <a:r>
              <a:rPr lang="en-US" sz="1400" dirty="0">
                <a:solidFill>
                  <a:schemeClr val="bg1"/>
                </a:solidFill>
                <a:latin typeface="+mn-lt"/>
                <a:ea typeface="+mn-ea"/>
                <a:cs typeface="+mn-cs"/>
              </a:rPr>
              <a:t>By: Mason Vosburgh</a:t>
            </a:r>
            <a:endParaRPr lang="en-US" sz="1400" dirty="0">
              <a:latin typeface="Perpetua" pitchFamily="18" charset="0"/>
              <a:ea typeface="+mj-ea"/>
              <a:cs typeface="+mj-cs"/>
            </a:endParaRPr>
          </a:p>
        </p:txBody>
      </p:sp>
      <p:sp>
        <p:nvSpPr>
          <p:cNvPr id="17412" name="Rectangle 4"/>
          <p:cNvSpPr>
            <a:spLocks noChangeArrowheads="1"/>
          </p:cNvSpPr>
          <p:nvPr/>
        </p:nvSpPr>
        <p:spPr bwMode="auto">
          <a:xfrm>
            <a:off x="7594600" y="44688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a:r>
              <a:rPr lang="en-US"/>
              <a:t>Getting Started</a:t>
            </a:r>
          </a:p>
        </p:txBody>
      </p:sp>
      <p:sp>
        <p:nvSpPr>
          <p:cNvPr id="23554" name="Slide Number Placeholder 3"/>
          <p:cNvSpPr>
            <a:spLocks noGrp="1"/>
          </p:cNvSpPr>
          <p:nvPr>
            <p:ph type="sldNum" sz="quarter" idx="15"/>
          </p:nvPr>
        </p:nvSpPr>
        <p:spPr bwMode="auto">
          <a:noFill/>
          <a:ln>
            <a:miter lim="800000"/>
            <a:headEnd/>
            <a:tailEnd/>
          </a:ln>
        </p:spPr>
        <p:txBody>
          <a:bodyPr/>
          <a:lstStyle/>
          <a:p>
            <a:fld id="{840DCFDE-4747-4213-8BEC-C7748E385EC4}" type="slidenum">
              <a:rPr lang="en-US"/>
              <a:pPr/>
              <a:t>10</a:t>
            </a:fld>
            <a:endParaRPr lang="en-US"/>
          </a:p>
        </p:txBody>
      </p:sp>
      <p:sp>
        <p:nvSpPr>
          <p:cNvPr id="23555" name="Text Placeholder 5"/>
          <p:cNvSpPr>
            <a:spLocks noGrp="1"/>
          </p:cNvSpPr>
          <p:nvPr>
            <p:ph type="body" sz="quarter" idx="13"/>
          </p:nvPr>
        </p:nvSpPr>
        <p:spPr>
          <a:xfrm>
            <a:off x="533400" y="914400"/>
            <a:ext cx="8251825" cy="457200"/>
          </a:xfrm>
        </p:spPr>
        <p:txBody>
          <a:bodyPr/>
          <a:lstStyle/>
          <a:p>
            <a:r>
              <a:rPr lang="en-US"/>
              <a:t>Building Settings set up from Navigation Pane</a:t>
            </a:r>
          </a:p>
        </p:txBody>
      </p:sp>
      <p:sp>
        <p:nvSpPr>
          <p:cNvPr id="12" name="Content Placeholder 2"/>
          <p:cNvSpPr txBox="1">
            <a:spLocks/>
          </p:cNvSpPr>
          <p:nvPr/>
        </p:nvSpPr>
        <p:spPr bwMode="auto">
          <a:xfrm>
            <a:off x="465138" y="1441641"/>
            <a:ext cx="7621668" cy="2419407"/>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July – August, </a:t>
            </a:r>
            <a:r>
              <a:rPr lang="en-US" u="sng" dirty="0">
                <a:solidFill>
                  <a:schemeClr val="bg2"/>
                </a:solidFill>
                <a:latin typeface="Calibri" pitchFamily="-123" charset="0"/>
                <a:ea typeface="Segoe UI" pitchFamily="34" charset="0"/>
                <a:cs typeface="Segoe UI" pitchFamily="34" charset="0"/>
              </a:rPr>
              <a:t>Meet with administrators</a:t>
            </a:r>
            <a:r>
              <a:rPr lang="en-US" dirty="0">
                <a:solidFill>
                  <a:schemeClr val="bg2"/>
                </a:solidFill>
                <a:latin typeface="Calibri" pitchFamily="-123" charset="0"/>
                <a:ea typeface="Segoe UI" pitchFamily="34" charset="0"/>
                <a:cs typeface="Segoe UI" pitchFamily="34" charset="0"/>
              </a:rPr>
              <a:t>. Discover what programs are offered in each building for the current year</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Use the Directory chart to document session times and program types.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Share Directory chart with board clerk to align programs and settings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For initial list of settings, Click the new button</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Select each building and click search to bring up the settings list form</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10" name="Picture 9"/>
          <p:cNvPicPr/>
          <p:nvPr/>
        </p:nvPicPr>
        <p:blipFill>
          <a:blip r:embed="rId3"/>
          <a:stretch>
            <a:fillRect/>
          </a:stretch>
        </p:blipFill>
        <p:spPr>
          <a:xfrm>
            <a:off x="179512" y="4111378"/>
            <a:ext cx="7907294" cy="2249928"/>
          </a:xfrm>
          <a:prstGeom prst="rect">
            <a:avLst/>
          </a:prstGeom>
        </p:spPr>
      </p:pic>
      <p:sp>
        <p:nvSpPr>
          <p:cNvPr id="15" name="Right Arrow 14"/>
          <p:cNvSpPr/>
          <p:nvPr/>
        </p:nvSpPr>
        <p:spPr>
          <a:xfrm rot="8824401" flipV="1">
            <a:off x="3501460" y="5308466"/>
            <a:ext cx="1125263" cy="1311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a:off x="6029721" y="4797152"/>
            <a:ext cx="1444625" cy="82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4496" y="332656"/>
            <a:ext cx="8229600" cy="810344"/>
          </a:xfrm>
        </p:spPr>
        <p:txBody>
          <a:bodyPr/>
          <a:lstStyle/>
          <a:p>
            <a:pPr algn="ctr"/>
            <a:r>
              <a:rPr lang="en-US" sz="2400" dirty="0"/>
              <a:t>Getting Started</a:t>
            </a:r>
            <a:br>
              <a:rPr lang="en-US" sz="2400" dirty="0"/>
            </a:br>
            <a:r>
              <a:rPr lang="en-US" sz="2400" dirty="0"/>
              <a:t>Coding building and Program Settings</a:t>
            </a:r>
          </a:p>
        </p:txBody>
      </p:sp>
      <p:sp>
        <p:nvSpPr>
          <p:cNvPr id="24578" name="Slide Number Placeholder 3"/>
          <p:cNvSpPr>
            <a:spLocks noGrp="1"/>
          </p:cNvSpPr>
          <p:nvPr>
            <p:ph type="sldNum" sz="quarter" idx="15"/>
          </p:nvPr>
        </p:nvSpPr>
        <p:spPr bwMode="auto">
          <a:noFill/>
          <a:ln>
            <a:miter lim="800000"/>
            <a:headEnd/>
            <a:tailEnd/>
          </a:ln>
        </p:spPr>
        <p:txBody>
          <a:bodyPr/>
          <a:lstStyle/>
          <a:p>
            <a:fld id="{D199E6D4-6F2C-4930-ABAE-2B7B7BCFF110}" type="slidenum">
              <a:rPr lang="en-US"/>
              <a:pPr/>
              <a:t>11</a:t>
            </a:fld>
            <a:endParaRPr lang="en-US"/>
          </a:p>
        </p:txBody>
      </p:sp>
      <p:sp>
        <p:nvSpPr>
          <p:cNvPr id="12" name="Content Placeholder 2"/>
          <p:cNvSpPr txBox="1">
            <a:spLocks/>
          </p:cNvSpPr>
          <p:nvPr/>
        </p:nvSpPr>
        <p:spPr>
          <a:xfrm>
            <a:off x="179512" y="1143000"/>
            <a:ext cx="8928992" cy="556260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1800" dirty="0"/>
              <a:t>Mark (all that apply) the setting codes that represent the programs that are offered in the building</a:t>
            </a:r>
          </a:p>
          <a:p>
            <a:pPr marL="457200" indent="-457200" fontAlgn="auto">
              <a:spcAft>
                <a:spcPts val="0"/>
              </a:spcAft>
              <a:buFont typeface="+mj-lt"/>
              <a:buAutoNum type="arabicParenR"/>
              <a:defRPr/>
            </a:pPr>
            <a:r>
              <a:rPr lang="en-US" sz="1800" dirty="0">
                <a:solidFill>
                  <a:srgbClr val="FFFF00"/>
                </a:solidFill>
              </a:rPr>
              <a:t>As you work on this, it is considered to be “In progress”. Save keeps the data in progress</a:t>
            </a:r>
          </a:p>
          <a:p>
            <a:pPr marL="457200" indent="-457200" fontAlgn="auto">
              <a:spcAft>
                <a:spcPts val="0"/>
              </a:spcAft>
              <a:buFont typeface="+mj-lt"/>
              <a:buAutoNum type="arabicParenR"/>
              <a:defRPr/>
            </a:pPr>
            <a:r>
              <a:rPr lang="en-US" sz="1800" dirty="0"/>
              <a:t>The save and submit button is selected to send to KSDE for approval.</a:t>
            </a:r>
          </a:p>
          <a:p>
            <a:pPr marL="457200" indent="-457200" fontAlgn="auto">
              <a:spcAft>
                <a:spcPts val="0"/>
              </a:spcAft>
              <a:buFont typeface="+mj-lt"/>
              <a:buAutoNum type="arabicParenR"/>
              <a:defRPr/>
            </a:pPr>
            <a:r>
              <a:rPr lang="en-US" sz="1800" dirty="0"/>
              <a:t>KSDE will deny invalid settings</a:t>
            </a:r>
          </a:p>
          <a:p>
            <a:pPr marL="457200" indent="-457200" fontAlgn="auto">
              <a:spcAft>
                <a:spcPts val="0"/>
              </a:spcAft>
              <a:buFont typeface="+mj-lt"/>
              <a:buAutoNum type="arabicParenR"/>
              <a:defRPr/>
            </a:pPr>
            <a:r>
              <a:rPr lang="en-US" sz="1800" dirty="0">
                <a:solidFill>
                  <a:srgbClr val="FFFF00"/>
                </a:solidFill>
              </a:rPr>
              <a:t>If a error is made, you can un-submit or delete and start over and resubmit.</a:t>
            </a:r>
          </a:p>
          <a:p>
            <a:pPr marL="457200" indent="-457200" fontAlgn="auto">
              <a:spcAft>
                <a:spcPts val="0"/>
              </a:spcAft>
              <a:buFont typeface="+mj-lt"/>
              <a:buAutoNum type="arabicParenR"/>
              <a:defRPr/>
            </a:pPr>
            <a:endParaRPr lang="en-US" sz="1800" dirty="0"/>
          </a:p>
        </p:txBody>
      </p:sp>
      <p:pic>
        <p:nvPicPr>
          <p:cNvPr id="11" name="Picture 10"/>
          <p:cNvPicPr/>
          <p:nvPr/>
        </p:nvPicPr>
        <p:blipFill>
          <a:blip r:embed="rId3"/>
          <a:stretch>
            <a:fillRect/>
          </a:stretch>
        </p:blipFill>
        <p:spPr>
          <a:xfrm>
            <a:off x="1133181" y="3457623"/>
            <a:ext cx="7776864" cy="3257550"/>
          </a:xfrm>
          <a:prstGeom prst="rect">
            <a:avLst/>
          </a:prstGeom>
        </p:spPr>
      </p:pic>
      <p:sp>
        <p:nvSpPr>
          <p:cNvPr id="19" name="Right Arrow 18"/>
          <p:cNvSpPr/>
          <p:nvPr/>
        </p:nvSpPr>
        <p:spPr>
          <a:xfrm rot="8510010" flipV="1">
            <a:off x="7806669" y="6083227"/>
            <a:ext cx="1163508" cy="144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9"/>
          <p:cNvSpPr/>
          <p:nvPr/>
        </p:nvSpPr>
        <p:spPr>
          <a:xfrm rot="5400000" flipV="1">
            <a:off x="6411242" y="5716159"/>
            <a:ext cx="14081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Right Arrow 17"/>
          <p:cNvSpPr/>
          <p:nvPr/>
        </p:nvSpPr>
        <p:spPr>
          <a:xfrm flipV="1">
            <a:off x="6012160" y="4437112"/>
            <a:ext cx="172819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11659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4496" y="332656"/>
            <a:ext cx="8229600" cy="810344"/>
          </a:xfrm>
        </p:spPr>
        <p:txBody>
          <a:bodyPr/>
          <a:lstStyle/>
          <a:p>
            <a:pPr algn="ctr"/>
            <a:r>
              <a:rPr lang="en-US" sz="2400" dirty="0"/>
              <a:t>Getting Started</a:t>
            </a:r>
            <a:br>
              <a:rPr lang="en-US" sz="2400" dirty="0"/>
            </a:br>
            <a:r>
              <a:rPr lang="en-US" sz="2400" dirty="0"/>
              <a:t>Coding building and Program Settings</a:t>
            </a:r>
          </a:p>
        </p:txBody>
      </p:sp>
      <p:sp>
        <p:nvSpPr>
          <p:cNvPr id="24578" name="Slide Number Placeholder 3"/>
          <p:cNvSpPr>
            <a:spLocks noGrp="1"/>
          </p:cNvSpPr>
          <p:nvPr>
            <p:ph type="sldNum" sz="quarter" idx="15"/>
          </p:nvPr>
        </p:nvSpPr>
        <p:spPr bwMode="auto">
          <a:noFill/>
          <a:ln>
            <a:miter lim="800000"/>
            <a:headEnd/>
            <a:tailEnd/>
          </a:ln>
        </p:spPr>
        <p:txBody>
          <a:bodyPr/>
          <a:lstStyle/>
          <a:p>
            <a:fld id="{D199E6D4-6F2C-4930-ABAE-2B7B7BCFF110}" type="slidenum">
              <a:rPr lang="en-US"/>
              <a:pPr/>
              <a:t>12</a:t>
            </a:fld>
            <a:endParaRPr lang="en-US"/>
          </a:p>
        </p:txBody>
      </p:sp>
      <p:sp>
        <p:nvSpPr>
          <p:cNvPr id="12" name="Content Placeholder 2"/>
          <p:cNvSpPr txBox="1">
            <a:spLocks/>
          </p:cNvSpPr>
          <p:nvPr/>
        </p:nvSpPr>
        <p:spPr>
          <a:xfrm>
            <a:off x="179512" y="1143000"/>
            <a:ext cx="8928992" cy="2063846"/>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3600" dirty="0"/>
              <a:t>Tips</a:t>
            </a:r>
          </a:p>
          <a:p>
            <a:pPr marL="0" indent="0" fontAlgn="auto">
              <a:spcAft>
                <a:spcPts val="0"/>
              </a:spcAft>
              <a:buNone/>
              <a:defRPr/>
            </a:pPr>
            <a:r>
              <a:rPr lang="en-US" sz="1800" dirty="0">
                <a:solidFill>
                  <a:srgbClr val="FFFF00"/>
                </a:solidFill>
              </a:rPr>
              <a:t>Note the difference between “School” building and “Program” buildings</a:t>
            </a:r>
          </a:p>
          <a:p>
            <a:pPr marL="0" indent="0" fontAlgn="auto">
              <a:spcAft>
                <a:spcPts val="0"/>
              </a:spcAft>
              <a:buNone/>
              <a:defRPr/>
            </a:pPr>
            <a:r>
              <a:rPr lang="en-US" sz="1800" dirty="0"/>
              <a:t>	Settings for special education programs are addressed in the Data Dictionary</a:t>
            </a:r>
          </a:p>
          <a:p>
            <a:pPr marL="0" indent="0" fontAlgn="auto">
              <a:spcAft>
                <a:spcPts val="0"/>
              </a:spcAft>
              <a:buNone/>
              <a:defRPr/>
            </a:pPr>
            <a:r>
              <a:rPr lang="en-US" sz="1800" dirty="0">
                <a:solidFill>
                  <a:srgbClr val="FFFF00"/>
                </a:solidFill>
              </a:rPr>
              <a:t>Preschool session types in the Directory must align with preschool settings prior to approval</a:t>
            </a:r>
          </a:p>
          <a:p>
            <a:pPr marL="0" indent="0" fontAlgn="auto">
              <a:spcAft>
                <a:spcPts val="0"/>
              </a:spcAft>
              <a:buNone/>
              <a:defRPr/>
            </a:pPr>
            <a:r>
              <a:rPr lang="en-US" sz="1800" dirty="0">
                <a:solidFill>
                  <a:srgbClr val="FFFF00"/>
                </a:solidFill>
              </a:rPr>
              <a:t>	</a:t>
            </a:r>
            <a:r>
              <a:rPr lang="en-US" sz="1800" dirty="0">
                <a:solidFill>
                  <a:schemeClr val="bg1"/>
                </a:solidFill>
              </a:rPr>
              <a:t>All settings are defined in the Data Dictionary with examples</a:t>
            </a:r>
          </a:p>
          <a:p>
            <a:pPr marL="457200" indent="-457200" fontAlgn="auto">
              <a:spcAft>
                <a:spcPts val="0"/>
              </a:spcAft>
              <a:buFont typeface="+mj-lt"/>
              <a:buAutoNum type="arabicParenR"/>
              <a:defRPr/>
            </a:pPr>
            <a:endParaRPr lang="en-US" sz="1800" dirty="0"/>
          </a:p>
        </p:txBody>
      </p:sp>
      <p:pic>
        <p:nvPicPr>
          <p:cNvPr id="11" name="Picture 10"/>
          <p:cNvPicPr/>
          <p:nvPr/>
        </p:nvPicPr>
        <p:blipFill>
          <a:blip r:embed="rId3"/>
          <a:stretch>
            <a:fillRect/>
          </a:stretch>
        </p:blipFill>
        <p:spPr>
          <a:xfrm>
            <a:off x="1133181" y="3457623"/>
            <a:ext cx="7776864" cy="3257550"/>
          </a:xfrm>
          <a:prstGeom prst="rect">
            <a:avLst/>
          </a:prstGeom>
        </p:spPr>
      </p:pic>
      <p:sp>
        <p:nvSpPr>
          <p:cNvPr id="19" name="Right Arrow 18"/>
          <p:cNvSpPr/>
          <p:nvPr/>
        </p:nvSpPr>
        <p:spPr>
          <a:xfrm rot="8510010" flipV="1">
            <a:off x="7806669" y="6083227"/>
            <a:ext cx="1163508" cy="144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9"/>
          <p:cNvSpPr/>
          <p:nvPr/>
        </p:nvSpPr>
        <p:spPr>
          <a:xfrm rot="5400000" flipV="1">
            <a:off x="6411242" y="5716159"/>
            <a:ext cx="14081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Right Arrow 17"/>
          <p:cNvSpPr/>
          <p:nvPr/>
        </p:nvSpPr>
        <p:spPr>
          <a:xfrm flipV="1">
            <a:off x="6012160" y="4437112"/>
            <a:ext cx="172819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7544" y="86011"/>
            <a:ext cx="8229600" cy="810344"/>
          </a:xfrm>
        </p:spPr>
        <p:txBody>
          <a:bodyPr/>
          <a:lstStyle/>
          <a:p>
            <a:pPr algn="ctr"/>
            <a:r>
              <a:rPr lang="en-US" sz="2400" dirty="0"/>
              <a:t>Getting Started</a:t>
            </a:r>
            <a:br>
              <a:rPr lang="en-US" sz="2400" dirty="0"/>
            </a:br>
            <a:r>
              <a:rPr lang="en-US" sz="2400" dirty="0"/>
              <a:t>Coding building and Program Settings</a:t>
            </a:r>
          </a:p>
        </p:txBody>
      </p:sp>
      <p:sp>
        <p:nvSpPr>
          <p:cNvPr id="24578" name="Slide Number Placeholder 3"/>
          <p:cNvSpPr>
            <a:spLocks noGrp="1"/>
          </p:cNvSpPr>
          <p:nvPr>
            <p:ph type="sldNum" sz="quarter" idx="15"/>
          </p:nvPr>
        </p:nvSpPr>
        <p:spPr bwMode="auto">
          <a:noFill/>
          <a:ln>
            <a:miter lim="800000"/>
            <a:headEnd/>
            <a:tailEnd/>
          </a:ln>
        </p:spPr>
        <p:txBody>
          <a:bodyPr/>
          <a:lstStyle/>
          <a:p>
            <a:fld id="{D199E6D4-6F2C-4930-ABAE-2B7B7BCFF110}" type="slidenum">
              <a:rPr lang="en-US"/>
              <a:pPr/>
              <a:t>13</a:t>
            </a:fld>
            <a:endParaRPr lang="en-US"/>
          </a:p>
        </p:txBody>
      </p:sp>
      <p:sp>
        <p:nvSpPr>
          <p:cNvPr id="12" name="Content Placeholder 2"/>
          <p:cNvSpPr txBox="1">
            <a:spLocks/>
          </p:cNvSpPr>
          <p:nvPr/>
        </p:nvSpPr>
        <p:spPr>
          <a:xfrm>
            <a:off x="91647" y="764704"/>
            <a:ext cx="8928992" cy="556260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1800" dirty="0"/>
              <a:t>Settings list page shows the status of each building</a:t>
            </a:r>
          </a:p>
          <a:p>
            <a:pPr marL="968375" lvl="1" indent="-457200" fontAlgn="auto">
              <a:spcAft>
                <a:spcPts val="0"/>
              </a:spcAft>
              <a:buFont typeface="+mj-lt"/>
              <a:buAutoNum type="arabicParenR"/>
              <a:defRPr/>
            </a:pPr>
            <a:r>
              <a:rPr lang="en-US" sz="1400" dirty="0"/>
              <a:t>In Progress – settings list is not completed. Additional work needed before submission</a:t>
            </a:r>
          </a:p>
          <a:p>
            <a:pPr marL="968375" lvl="1" indent="-457200" fontAlgn="auto">
              <a:spcAft>
                <a:spcPts val="0"/>
              </a:spcAft>
              <a:buFont typeface="+mj-lt"/>
              <a:buAutoNum type="arabicParenR"/>
              <a:defRPr/>
            </a:pPr>
            <a:r>
              <a:rPr lang="en-US" sz="1400" dirty="0"/>
              <a:t>Submitted – Settings list is completed, submitted and awaiting approval</a:t>
            </a:r>
          </a:p>
          <a:p>
            <a:pPr marL="968375" lvl="1" indent="-457200" fontAlgn="auto">
              <a:spcAft>
                <a:spcPts val="0"/>
              </a:spcAft>
              <a:buFont typeface="+mj-lt"/>
              <a:buAutoNum type="arabicParenR"/>
              <a:defRPr/>
            </a:pPr>
            <a:r>
              <a:rPr lang="en-US" sz="1400" dirty="0"/>
              <a:t>Approved – Settings align with the Directory and are available for selection on service lines</a:t>
            </a:r>
          </a:p>
          <a:p>
            <a:pPr marL="968375" lvl="1" indent="-457200" fontAlgn="auto">
              <a:spcAft>
                <a:spcPts val="0"/>
              </a:spcAft>
              <a:buFont typeface="+mj-lt"/>
              <a:buAutoNum type="arabicParenR"/>
              <a:defRPr/>
            </a:pPr>
            <a:r>
              <a:rPr lang="en-US" sz="1400" dirty="0"/>
              <a:t>Declined – Settings do not exist in the building or do not align with Directory. Settings must be created anew and resubmitted for approval </a:t>
            </a:r>
          </a:p>
          <a:p>
            <a:pPr marL="457200" indent="-457200" fontAlgn="auto">
              <a:spcAft>
                <a:spcPts val="0"/>
              </a:spcAft>
              <a:buFont typeface="+mj-lt"/>
              <a:buAutoNum type="arabicParenR"/>
              <a:defRPr/>
            </a:pPr>
            <a:endParaRPr lang="en-US" sz="1800" dirty="0"/>
          </a:p>
        </p:txBody>
      </p:sp>
      <p:pic>
        <p:nvPicPr>
          <p:cNvPr id="3" name="Picture 2"/>
          <p:cNvPicPr>
            <a:picLocks noChangeAspect="1"/>
          </p:cNvPicPr>
          <p:nvPr/>
        </p:nvPicPr>
        <p:blipFill>
          <a:blip r:embed="rId3"/>
          <a:stretch>
            <a:fillRect/>
          </a:stretch>
        </p:blipFill>
        <p:spPr>
          <a:xfrm>
            <a:off x="43033" y="3020627"/>
            <a:ext cx="9087154" cy="3648733"/>
          </a:xfrm>
          <a:prstGeom prst="rect">
            <a:avLst/>
          </a:prstGeom>
        </p:spPr>
      </p:pic>
      <p:sp>
        <p:nvSpPr>
          <p:cNvPr id="10" name="Right Arrow 9"/>
          <p:cNvSpPr/>
          <p:nvPr/>
        </p:nvSpPr>
        <p:spPr>
          <a:xfrm rot="5400000" flipV="1">
            <a:off x="4624029" y="4889141"/>
            <a:ext cx="544016" cy="216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47360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00600" y="609600"/>
            <a:ext cx="4040188" cy="304800"/>
          </a:xfrm>
        </p:spPr>
        <p:txBody>
          <a:bodyPr rtlCol="0"/>
          <a:lstStyle/>
          <a:p>
            <a:pPr fontAlgn="auto">
              <a:spcAft>
                <a:spcPts val="0"/>
              </a:spcAft>
              <a:buFont typeface="Arial" pitchFamily="34" charset="0"/>
              <a:buNone/>
              <a:defRPr/>
            </a:pPr>
            <a:r>
              <a:rPr lang="en-US" sz="1600" dirty="0">
                <a:ea typeface="+mn-ea"/>
                <a:cs typeface="Segoe UI" pitchFamily="34" charset="0"/>
              </a:rPr>
              <a:t>Directory is A KSDE Web application</a:t>
            </a:r>
          </a:p>
        </p:txBody>
      </p:sp>
      <p:pic>
        <p:nvPicPr>
          <p:cNvPr id="11" name="Content Placeholder 10"/>
          <p:cNvPicPr>
            <a:picLocks noGrp="1" noChangeAspect="1"/>
          </p:cNvPicPr>
          <p:nvPr>
            <p:ph sz="half" idx="2"/>
          </p:nvPr>
        </p:nvPicPr>
        <p:blipFill>
          <a:blip r:embed="rId3"/>
          <a:srcRect/>
          <a:stretch>
            <a:fillRect/>
          </a:stretch>
        </p:blipFill>
        <p:spPr>
          <a:xfrm>
            <a:off x="4572000" y="914400"/>
            <a:ext cx="4040188" cy="1309688"/>
          </a:xfrm>
        </p:spPr>
      </p:pic>
      <p:sp>
        <p:nvSpPr>
          <p:cNvPr id="26627" name="Title 5"/>
          <p:cNvSpPr>
            <a:spLocks noGrp="1"/>
          </p:cNvSpPr>
          <p:nvPr>
            <p:ph type="title"/>
          </p:nvPr>
        </p:nvSpPr>
        <p:spPr/>
        <p:txBody>
          <a:bodyPr/>
          <a:lstStyle/>
          <a:p>
            <a:r>
              <a:rPr lang="en-US"/>
              <a:t>Getting Started</a:t>
            </a:r>
          </a:p>
        </p:txBody>
      </p:sp>
      <p:sp>
        <p:nvSpPr>
          <p:cNvPr id="26628" name="Text Placeholder 6"/>
          <p:cNvSpPr>
            <a:spLocks noGrp="1"/>
          </p:cNvSpPr>
          <p:nvPr>
            <p:ph type="body" sz="quarter" idx="13"/>
          </p:nvPr>
        </p:nvSpPr>
        <p:spPr>
          <a:xfrm>
            <a:off x="533400" y="914400"/>
            <a:ext cx="8251825" cy="457200"/>
          </a:xfrm>
        </p:spPr>
        <p:txBody>
          <a:bodyPr/>
          <a:lstStyle/>
          <a:p>
            <a:r>
              <a:rPr lang="en-US"/>
              <a:t>Directory Updates</a:t>
            </a:r>
          </a:p>
        </p:txBody>
      </p:sp>
      <p:sp>
        <p:nvSpPr>
          <p:cNvPr id="26629" name="Slide Number Placeholder 8"/>
          <p:cNvSpPr>
            <a:spLocks noGrp="1"/>
          </p:cNvSpPr>
          <p:nvPr>
            <p:ph type="sldNum" sz="quarter" idx="15"/>
          </p:nvPr>
        </p:nvSpPr>
        <p:spPr bwMode="auto">
          <a:noFill/>
          <a:ln>
            <a:miter lim="800000"/>
            <a:headEnd/>
            <a:tailEnd/>
          </a:ln>
        </p:spPr>
        <p:txBody>
          <a:bodyPr/>
          <a:lstStyle/>
          <a:p>
            <a:fld id="{D6B44E04-CD88-4D53-B150-B1E6D37233D4}" type="slidenum">
              <a:rPr lang="en-US"/>
              <a:pPr/>
              <a:t>14</a:t>
            </a:fld>
            <a:endParaRPr lang="en-US"/>
          </a:p>
        </p:txBody>
      </p:sp>
      <p:sp>
        <p:nvSpPr>
          <p:cNvPr id="25" name="Text Placeholder 1"/>
          <p:cNvSpPr txBox="1">
            <a:spLocks/>
          </p:cNvSpPr>
          <p:nvPr/>
        </p:nvSpPr>
        <p:spPr>
          <a:xfrm>
            <a:off x="228600" y="1371600"/>
            <a:ext cx="4040188" cy="914400"/>
          </a:xfrm>
          <a:prstGeom prst="rect">
            <a:avLst/>
          </a:prstGeom>
          <a:solidFill>
            <a:schemeClr val="accent4">
              <a:alpha val="39000"/>
            </a:schemeClr>
          </a:solidFill>
        </p:spPr>
        <p:txBody>
          <a:bodyPr tIns="274320" anchor="b"/>
          <a:lstStyle>
            <a:lvl1pPr marL="0" indent="0" algn="l" defTabSz="914400" rtl="0" eaLnBrk="1" latinLnBrk="0" hangingPunct="1">
              <a:lnSpc>
                <a:spcPct val="100000"/>
              </a:lnSpc>
              <a:spcBef>
                <a:spcPct val="20000"/>
              </a:spcBef>
              <a:buClr>
                <a:schemeClr val="bg2"/>
              </a:buClr>
              <a:buSzPct val="70000"/>
              <a:buFont typeface="Arial" pitchFamily="34" charset="0"/>
              <a:buNone/>
              <a:defRPr sz="1800" b="1" kern="1200" cap="all" baseline="0">
                <a:solidFill>
                  <a:schemeClr val="bg2"/>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bg2"/>
              </a:buClr>
              <a:buSzPct val="70000"/>
              <a:buFont typeface="Arial" pitchFamily="34" charset="0"/>
              <a:buNone/>
              <a:defRPr sz="2000" b="1" kern="1200">
                <a:solidFill>
                  <a:schemeClr val="bg2"/>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bg2"/>
              </a:buClr>
              <a:buSzPct val="70000"/>
              <a:buFont typeface="Arial" pitchFamily="34" charset="0"/>
              <a:buNone/>
              <a:defRPr sz="1800" b="1" kern="1200">
                <a:solidFill>
                  <a:schemeClr val="bg2"/>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defRPr/>
            </a:pPr>
            <a:r>
              <a:rPr lang="en-US" sz="1600" dirty="0"/>
              <a:t>Directory navigation: Find Organization, then select buildings in organization</a:t>
            </a:r>
          </a:p>
        </p:txBody>
      </p:sp>
      <p:pic>
        <p:nvPicPr>
          <p:cNvPr id="5" name="Picture 4"/>
          <p:cNvPicPr>
            <a:picLocks noChangeAspect="1"/>
          </p:cNvPicPr>
          <p:nvPr/>
        </p:nvPicPr>
        <p:blipFill>
          <a:blip r:embed="rId4"/>
          <a:stretch>
            <a:fillRect/>
          </a:stretch>
        </p:blipFill>
        <p:spPr>
          <a:xfrm>
            <a:off x="81280" y="2352074"/>
            <a:ext cx="4992808" cy="4186839"/>
          </a:xfrm>
          <a:prstGeom prst="rect">
            <a:avLst/>
          </a:prstGeom>
        </p:spPr>
      </p:pic>
      <p:sp>
        <p:nvSpPr>
          <p:cNvPr id="17" name="Content Placeholder 2"/>
          <p:cNvSpPr txBox="1">
            <a:spLocks/>
          </p:cNvSpPr>
          <p:nvPr/>
        </p:nvSpPr>
        <p:spPr bwMode="auto">
          <a:xfrm>
            <a:off x="5292080" y="2452688"/>
            <a:ext cx="3804294" cy="4148137"/>
          </a:xfrm>
          <a:prstGeom prst="rect">
            <a:avLst/>
          </a:prstGeom>
          <a:solidFill>
            <a:srgbClr val="FFFFFF"/>
          </a:solid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rgbClr val="0070C0"/>
                </a:solidFill>
                <a:latin typeface="Calibri" pitchFamily="-123" charset="0"/>
                <a:ea typeface="Segoe UI" pitchFamily="34" charset="0"/>
                <a:cs typeface="Segoe UI" pitchFamily="34" charset="0"/>
              </a:rPr>
              <a:t>Section A, Daily Schedule = Grade 1- 12 Schedule</a:t>
            </a:r>
          </a:p>
          <a:p>
            <a:pPr marL="457200" indent="-457200">
              <a:lnSpc>
                <a:spcPts val="2600"/>
              </a:lnSpc>
              <a:spcBef>
                <a:spcPct val="20000"/>
              </a:spcBef>
              <a:buClr>
                <a:schemeClr val="bg2"/>
              </a:buClr>
              <a:buSzPct val="70000"/>
              <a:buFont typeface="Calibri" pitchFamily="-123" charset="0"/>
              <a:buAutoNum type="arabicParenR"/>
            </a:pPr>
            <a:endParaRPr lang="en-US" dirty="0">
              <a:solidFill>
                <a:srgbClr val="FF0000"/>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rgbClr val="FF0000"/>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rgbClr val="FF0000"/>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r>
              <a:rPr lang="en-US" dirty="0">
                <a:solidFill>
                  <a:srgbClr val="0070C0"/>
                </a:solidFill>
                <a:latin typeface="Calibri" pitchFamily="-123" charset="0"/>
                <a:ea typeface="Segoe UI" pitchFamily="34" charset="0"/>
                <a:cs typeface="Segoe UI" pitchFamily="34" charset="0"/>
              </a:rPr>
              <a:t>Section B, Preschool Sessions schedules only</a:t>
            </a:r>
          </a:p>
          <a:p>
            <a:pPr>
              <a:lnSpc>
                <a:spcPts val="2600"/>
              </a:lnSpc>
              <a:spcBef>
                <a:spcPct val="20000"/>
              </a:spcBef>
              <a:buClr>
                <a:schemeClr val="bg2"/>
              </a:buClr>
              <a:buSzPct val="70000"/>
            </a:pPr>
            <a:endParaRPr lang="en-US" dirty="0">
              <a:solidFill>
                <a:schemeClr val="bg2"/>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r>
              <a:rPr lang="en-US" dirty="0">
                <a:solidFill>
                  <a:srgbClr val="0070C0"/>
                </a:solidFill>
                <a:latin typeface="Calibri" pitchFamily="-123" charset="0"/>
                <a:ea typeface="Segoe UI" pitchFamily="34" charset="0"/>
                <a:cs typeface="Segoe UI" pitchFamily="34" charset="0"/>
              </a:rPr>
              <a:t>Section C, Kindergarten sessions schedules only</a:t>
            </a:r>
          </a:p>
          <a:p>
            <a:pPr marL="457200" indent="-457200">
              <a:lnSpc>
                <a:spcPts val="2600"/>
              </a:lnSpc>
              <a:spcBef>
                <a:spcPct val="20000"/>
              </a:spcBef>
              <a:buClr>
                <a:schemeClr val="bg2"/>
              </a:buClr>
              <a:buSzPct val="70000"/>
              <a:buFont typeface="Calibri" pitchFamily="-123" charset="0"/>
              <a:buAutoNum type="arabicParenR"/>
            </a:pPr>
            <a:endParaRPr lang="en-US" sz="2200" dirty="0">
              <a:solidFill>
                <a:schemeClr val="bg2"/>
              </a:solidFill>
              <a:latin typeface="Calibri" pitchFamily="-123" charset="0"/>
              <a:ea typeface="Segoe UI" pitchFamily="34" charset="0"/>
              <a:cs typeface="Segoe UI" pitchFamily="34" charset="0"/>
            </a:endParaRPr>
          </a:p>
        </p:txBody>
      </p:sp>
      <p:sp>
        <p:nvSpPr>
          <p:cNvPr id="18" name="Right Arrow 17"/>
          <p:cNvSpPr/>
          <p:nvPr/>
        </p:nvSpPr>
        <p:spPr>
          <a:xfrm rot="10800000" flipV="1">
            <a:off x="4435118" y="3091457"/>
            <a:ext cx="127635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0800000" flipV="1">
            <a:off x="4435119" y="4967138"/>
            <a:ext cx="127793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rot="10800000">
            <a:off x="4491274" y="5957647"/>
            <a:ext cx="122019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15</a:t>
            </a:fld>
            <a:endParaRPr lang="en-US"/>
          </a:p>
        </p:txBody>
      </p:sp>
      <p:sp>
        <p:nvSpPr>
          <p:cNvPr id="25603" name="Text Placeholder 5"/>
          <p:cNvSpPr>
            <a:spLocks noGrp="1"/>
          </p:cNvSpPr>
          <p:nvPr>
            <p:ph type="body" sz="quarter" idx="13"/>
          </p:nvPr>
        </p:nvSpPr>
        <p:spPr>
          <a:xfrm>
            <a:off x="533400" y="914400"/>
            <a:ext cx="8251825" cy="457200"/>
          </a:xfrm>
        </p:spPr>
        <p:txBody>
          <a:bodyPr/>
          <a:lstStyle/>
          <a:p>
            <a:r>
              <a:rPr lang="en-US" dirty="0"/>
              <a:t>Building Information and Directory sessions</a:t>
            </a:r>
          </a:p>
        </p:txBody>
      </p:sp>
      <p:sp>
        <p:nvSpPr>
          <p:cNvPr id="12" name="Content Placeholder 2"/>
          <p:cNvSpPr txBox="1">
            <a:spLocks/>
          </p:cNvSpPr>
          <p:nvPr/>
        </p:nvSpPr>
        <p:spPr bwMode="auto">
          <a:xfrm>
            <a:off x="23959" y="1943100"/>
            <a:ext cx="2968625" cy="5699125"/>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Minutes column pull from the State Directory</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Note: Accuracy of session times and </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Note: Preschool Program types reported</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1"/>
                </a:solidFill>
                <a:latin typeface="Calibri" pitchFamily="-123" charset="0"/>
                <a:ea typeface="Segoe UI" pitchFamily="34" charset="0"/>
                <a:cs typeface="Segoe UI" pitchFamily="34" charset="0"/>
              </a:rPr>
              <a:t>Corrections are made in the State Directory</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1"/>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r>
              <a:rPr lang="en-US" dirty="0">
                <a:solidFill>
                  <a:srgbClr val="FFFF00"/>
                </a:solidFill>
                <a:latin typeface="Calibri" pitchFamily="-123" charset="0"/>
                <a:ea typeface="Segoe UI" pitchFamily="34" charset="0"/>
                <a:cs typeface="Segoe UI" pitchFamily="34" charset="0"/>
              </a:rPr>
              <a:t>Calendars and Settings are entered by the local MIS clerk</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10" name="Picture 9"/>
          <p:cNvPicPr/>
          <p:nvPr/>
        </p:nvPicPr>
        <p:blipFill>
          <a:blip r:embed="rId3"/>
          <a:stretch>
            <a:fillRect/>
          </a:stretch>
        </p:blipFill>
        <p:spPr>
          <a:xfrm>
            <a:off x="3200400" y="1554163"/>
            <a:ext cx="5943600" cy="4896544"/>
          </a:xfrm>
          <a:prstGeom prst="rect">
            <a:avLst/>
          </a:prstGeom>
        </p:spPr>
      </p:pic>
      <p:sp>
        <p:nvSpPr>
          <p:cNvPr id="18" name="Right Arrow 17"/>
          <p:cNvSpPr/>
          <p:nvPr/>
        </p:nvSpPr>
        <p:spPr>
          <a:xfrm rot="5400000" flipV="1">
            <a:off x="6701404" y="2719603"/>
            <a:ext cx="499135"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6200000" flipV="1">
            <a:off x="7097621" y="3639683"/>
            <a:ext cx="61110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Right Arrow 8"/>
          <p:cNvSpPr/>
          <p:nvPr/>
        </p:nvSpPr>
        <p:spPr>
          <a:xfrm rot="5400000" flipV="1">
            <a:off x="6934116" y="5243349"/>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Oval 1"/>
          <p:cNvSpPr/>
          <p:nvPr/>
        </p:nvSpPr>
        <p:spPr>
          <a:xfrm>
            <a:off x="5315282" y="5304221"/>
            <a:ext cx="504056" cy="28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96136" y="4221088"/>
            <a:ext cx="1008112" cy="718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5652120" y="5877272"/>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83D06-491A-40CC-B180-85FE418B00EE}"/>
              </a:ext>
            </a:extLst>
          </p:cNvPr>
          <p:cNvSpPr txBox="1"/>
          <p:nvPr/>
        </p:nvSpPr>
        <p:spPr>
          <a:xfrm>
            <a:off x="6372200" y="4221088"/>
            <a:ext cx="2592288" cy="2232248"/>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25601" name="Title 1"/>
          <p:cNvSpPr>
            <a:spLocks noGrp="1"/>
          </p:cNvSpPr>
          <p:nvPr>
            <p:ph type="title"/>
          </p:nvPr>
        </p:nvSpPr>
        <p:spPr>
          <a:xfrm>
            <a:off x="457199" y="188565"/>
            <a:ext cx="8229600"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16</a:t>
            </a:fld>
            <a:endParaRPr lang="en-US"/>
          </a:p>
        </p:txBody>
      </p:sp>
      <p:sp>
        <p:nvSpPr>
          <p:cNvPr id="25603" name="Text Placeholder 5"/>
          <p:cNvSpPr>
            <a:spLocks noGrp="1"/>
          </p:cNvSpPr>
          <p:nvPr>
            <p:ph type="body" sz="quarter" idx="13"/>
          </p:nvPr>
        </p:nvSpPr>
        <p:spPr>
          <a:xfrm>
            <a:off x="539550" y="675611"/>
            <a:ext cx="8251825" cy="601950"/>
          </a:xfrm>
        </p:spPr>
        <p:txBody>
          <a:bodyPr>
            <a:normAutofit/>
          </a:bodyPr>
          <a:lstStyle/>
          <a:p>
            <a:pPr algn="ctr"/>
            <a:r>
              <a:rPr lang="en-US" sz="3200" dirty="0"/>
              <a:t>Begin Year Discovery Process</a:t>
            </a:r>
          </a:p>
        </p:txBody>
      </p:sp>
      <p:sp>
        <p:nvSpPr>
          <p:cNvPr id="12" name="Content Placeholder 2"/>
          <p:cNvSpPr txBox="1">
            <a:spLocks/>
          </p:cNvSpPr>
          <p:nvPr/>
        </p:nvSpPr>
        <p:spPr bwMode="auto">
          <a:xfrm>
            <a:off x="69081" y="1135438"/>
            <a:ext cx="9005835" cy="741086"/>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Before initial data is submitted to KSDE for the current year, a local Discovery process must be completed. The Discovery process has several parts</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13" name="Content Placeholder 2">
            <a:extLst>
              <a:ext uri="{FF2B5EF4-FFF2-40B4-BE49-F238E27FC236}">
                <a16:creationId xmlns:a16="http://schemas.microsoft.com/office/drawing/2014/main" id="{5107C565-1B2A-42E7-9F54-826A286316BE}"/>
              </a:ext>
            </a:extLst>
          </p:cNvPr>
          <p:cNvSpPr txBox="1">
            <a:spLocks/>
          </p:cNvSpPr>
          <p:nvPr/>
        </p:nvSpPr>
        <p:spPr bwMode="auto">
          <a:xfrm>
            <a:off x="145305" y="5733256"/>
            <a:ext cx="6624736" cy="936179"/>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sz="2400" dirty="0">
                <a:solidFill>
                  <a:srgbClr val="FFFF00"/>
                </a:solidFill>
                <a:latin typeface="Calibri" pitchFamily="-123" charset="0"/>
                <a:ea typeface="Segoe UI" pitchFamily="34" charset="0"/>
                <a:cs typeface="Segoe UI" pitchFamily="34" charset="0"/>
              </a:rPr>
              <a:t>Do not forgo the Discovery process and copy data from last school year into current school year !!</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10" name="Content Placeholder 2">
            <a:extLst>
              <a:ext uri="{FF2B5EF4-FFF2-40B4-BE49-F238E27FC236}">
                <a16:creationId xmlns:a16="http://schemas.microsoft.com/office/drawing/2014/main" id="{2E17337C-B0EC-4A04-B251-3A2CA068FDCF}"/>
              </a:ext>
            </a:extLst>
          </p:cNvPr>
          <p:cNvSpPr txBox="1">
            <a:spLocks/>
          </p:cNvSpPr>
          <p:nvPr/>
        </p:nvSpPr>
        <p:spPr bwMode="auto">
          <a:xfrm>
            <a:off x="151593" y="1898883"/>
            <a:ext cx="9005835" cy="3823679"/>
          </a:xfrm>
          <a:prstGeom prst="rect">
            <a:avLst/>
          </a:prstGeom>
          <a:noFill/>
          <a:ln w="9525">
            <a:noFill/>
            <a:miter lim="800000"/>
            <a:headEnd/>
            <a:tailEnd/>
          </a:ln>
        </p:spPr>
        <p:txBody>
          <a:bodyPr>
            <a:prstTxWarp prst="textNoShape">
              <a:avLst/>
            </a:prstTxWarp>
          </a:bodyPr>
          <a:lstStyle/>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Calendars - Discover the district level calendars for all buildings</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Providers – Discover inactive providers and remove them from the current school year provider list. Update provider service organizations to only assign a provider to the organization where they serve students.  </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Buildings – Discover what programs are offered in each building</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Buildings – Discover current year session times and days per week in session</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Directory – Provide current year building information with local Board clerk for Directory updates. </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Crosscheck – Review Building Information Page for accuracy and alignment with Directory.</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Students  -  Discover current year responsible / Accountability school reported in KIDS</a:t>
            </a:r>
          </a:p>
        </p:txBody>
      </p:sp>
    </p:spTree>
    <p:extLst>
      <p:ext uri="{BB962C8B-B14F-4D97-AF65-F5344CB8AC3E}">
        <p14:creationId xmlns:p14="http://schemas.microsoft.com/office/powerpoint/2010/main" val="257128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17</a:t>
            </a:fld>
            <a:endParaRPr lang="en-US"/>
          </a:p>
        </p:txBody>
      </p:sp>
      <p:sp>
        <p:nvSpPr>
          <p:cNvPr id="25603" name="Text Placeholder 5"/>
          <p:cNvSpPr>
            <a:spLocks noGrp="1"/>
          </p:cNvSpPr>
          <p:nvPr>
            <p:ph type="body" sz="quarter" idx="13"/>
          </p:nvPr>
        </p:nvSpPr>
        <p:spPr>
          <a:xfrm>
            <a:off x="539552" y="933836"/>
            <a:ext cx="8251825" cy="457200"/>
          </a:xfrm>
        </p:spPr>
        <p:txBody>
          <a:bodyPr/>
          <a:lstStyle/>
          <a:p>
            <a:pPr algn="ctr"/>
            <a:r>
              <a:rPr lang="en-US" dirty="0"/>
              <a:t>Building Discovery Process</a:t>
            </a:r>
          </a:p>
        </p:txBody>
      </p:sp>
      <p:sp>
        <p:nvSpPr>
          <p:cNvPr id="12" name="Content Placeholder 2"/>
          <p:cNvSpPr txBox="1">
            <a:spLocks/>
          </p:cNvSpPr>
          <p:nvPr/>
        </p:nvSpPr>
        <p:spPr bwMode="auto">
          <a:xfrm>
            <a:off x="69082" y="1535786"/>
            <a:ext cx="9005835" cy="906861"/>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Create a Chart of building session that can be shared with board clerk who completes the Directory Updates</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9" name="Right Arrow 8"/>
          <p:cNvSpPr/>
          <p:nvPr/>
        </p:nvSpPr>
        <p:spPr>
          <a:xfrm rot="5400000" flipV="1">
            <a:off x="6934116" y="5243349"/>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Right Arrow 2"/>
          <p:cNvSpPr/>
          <p:nvPr/>
        </p:nvSpPr>
        <p:spPr>
          <a:xfrm>
            <a:off x="5652120" y="5877272"/>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8576C3-4C14-4563-8EDA-9607B67DA51A}"/>
              </a:ext>
            </a:extLst>
          </p:cNvPr>
          <p:cNvPicPr>
            <a:picLocks noChangeAspect="1"/>
          </p:cNvPicPr>
          <p:nvPr/>
        </p:nvPicPr>
        <p:blipFill>
          <a:blip r:embed="rId3"/>
          <a:stretch>
            <a:fillRect/>
          </a:stretch>
        </p:blipFill>
        <p:spPr>
          <a:xfrm>
            <a:off x="30661" y="2490347"/>
            <a:ext cx="9144000" cy="2999766"/>
          </a:xfrm>
          <a:prstGeom prst="rect">
            <a:avLst/>
          </a:prstGeom>
        </p:spPr>
      </p:pic>
      <p:sp>
        <p:nvSpPr>
          <p:cNvPr id="13" name="Content Placeholder 2">
            <a:extLst>
              <a:ext uri="{FF2B5EF4-FFF2-40B4-BE49-F238E27FC236}">
                <a16:creationId xmlns:a16="http://schemas.microsoft.com/office/drawing/2014/main" id="{5107C565-1B2A-42E7-9F54-826A286316BE}"/>
              </a:ext>
            </a:extLst>
          </p:cNvPr>
          <p:cNvSpPr txBox="1">
            <a:spLocks/>
          </p:cNvSpPr>
          <p:nvPr/>
        </p:nvSpPr>
        <p:spPr bwMode="auto">
          <a:xfrm>
            <a:off x="107504" y="5578921"/>
            <a:ext cx="6231110" cy="822114"/>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Directory Chart templated can be found on the MIS and student data page at www.ksde.org</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Tree>
    <p:extLst>
      <p:ext uri="{BB962C8B-B14F-4D97-AF65-F5344CB8AC3E}">
        <p14:creationId xmlns:p14="http://schemas.microsoft.com/office/powerpoint/2010/main" val="102814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18</a:t>
            </a:fld>
            <a:endParaRPr lang="en-US"/>
          </a:p>
        </p:txBody>
      </p:sp>
      <p:sp>
        <p:nvSpPr>
          <p:cNvPr id="25603" name="Text Placeholder 5"/>
          <p:cNvSpPr>
            <a:spLocks noGrp="1"/>
          </p:cNvSpPr>
          <p:nvPr>
            <p:ph type="body" sz="quarter" idx="13"/>
          </p:nvPr>
        </p:nvSpPr>
        <p:spPr>
          <a:xfrm>
            <a:off x="539552" y="933836"/>
            <a:ext cx="8251825" cy="457200"/>
          </a:xfrm>
        </p:spPr>
        <p:txBody>
          <a:bodyPr/>
          <a:lstStyle/>
          <a:p>
            <a:pPr algn="ctr"/>
            <a:r>
              <a:rPr lang="en-US" dirty="0"/>
              <a:t>Building Discovery Process</a:t>
            </a:r>
          </a:p>
        </p:txBody>
      </p:sp>
      <p:sp>
        <p:nvSpPr>
          <p:cNvPr id="12" name="Content Placeholder 2"/>
          <p:cNvSpPr txBox="1">
            <a:spLocks/>
          </p:cNvSpPr>
          <p:nvPr/>
        </p:nvSpPr>
        <p:spPr bwMode="auto">
          <a:xfrm>
            <a:off x="29688" y="1573599"/>
            <a:ext cx="2968625" cy="5699125"/>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Discover what programs are offered in what buildings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Know what each program is named</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Program types and setting must match</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1"/>
                </a:solidFill>
                <a:latin typeface="Calibri" pitchFamily="-123" charset="0"/>
                <a:ea typeface="Segoe UI" pitchFamily="34" charset="0"/>
                <a:cs typeface="Segoe UI" pitchFamily="34" charset="0"/>
              </a:rPr>
              <a:t>Corrections to programs and minutes are made in the State Directory</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1"/>
                </a:solidFill>
                <a:latin typeface="Calibri" pitchFamily="-123" charset="0"/>
                <a:ea typeface="Segoe UI" pitchFamily="34" charset="0"/>
                <a:cs typeface="Segoe UI" pitchFamily="34" charset="0"/>
              </a:rPr>
              <a:t>Corrections to settings are made in SPEDPro </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10" name="Picture 9"/>
          <p:cNvPicPr/>
          <p:nvPr/>
        </p:nvPicPr>
        <p:blipFill>
          <a:blip r:embed="rId3"/>
          <a:stretch>
            <a:fillRect/>
          </a:stretch>
        </p:blipFill>
        <p:spPr>
          <a:xfrm>
            <a:off x="3131840" y="1573599"/>
            <a:ext cx="5943600" cy="4896544"/>
          </a:xfrm>
          <a:prstGeom prst="rect">
            <a:avLst/>
          </a:prstGeom>
        </p:spPr>
      </p:pic>
      <p:sp>
        <p:nvSpPr>
          <p:cNvPr id="19" name="Right Arrow 18"/>
          <p:cNvSpPr/>
          <p:nvPr/>
        </p:nvSpPr>
        <p:spPr>
          <a:xfrm flipV="1">
            <a:off x="6228695" y="4136736"/>
            <a:ext cx="61110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Right Arrow 8"/>
          <p:cNvSpPr/>
          <p:nvPr/>
        </p:nvSpPr>
        <p:spPr>
          <a:xfrm rot="5400000" flipV="1">
            <a:off x="6934116" y="5243349"/>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Oval 1"/>
          <p:cNvSpPr/>
          <p:nvPr/>
        </p:nvSpPr>
        <p:spPr>
          <a:xfrm>
            <a:off x="5243274" y="5345792"/>
            <a:ext cx="504056" cy="28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43274" y="3590657"/>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5652120" y="5877272"/>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20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19</a:t>
            </a:fld>
            <a:endParaRPr lang="en-US"/>
          </a:p>
        </p:txBody>
      </p:sp>
      <p:sp>
        <p:nvSpPr>
          <p:cNvPr id="25603" name="Text Placeholder 5"/>
          <p:cNvSpPr>
            <a:spLocks noGrp="1"/>
          </p:cNvSpPr>
          <p:nvPr>
            <p:ph type="body" sz="quarter" idx="13"/>
          </p:nvPr>
        </p:nvSpPr>
        <p:spPr>
          <a:xfrm>
            <a:off x="539552" y="933836"/>
            <a:ext cx="8251825" cy="457200"/>
          </a:xfrm>
        </p:spPr>
        <p:txBody>
          <a:bodyPr/>
          <a:lstStyle/>
          <a:p>
            <a:pPr algn="ctr"/>
            <a:r>
              <a:rPr lang="en-US" dirty="0"/>
              <a:t>Program and setting matches</a:t>
            </a:r>
          </a:p>
        </p:txBody>
      </p:sp>
      <p:graphicFrame>
        <p:nvGraphicFramePr>
          <p:cNvPr id="14" name="Table 13"/>
          <p:cNvGraphicFramePr>
            <a:graphicFrameLocks noGrp="1"/>
          </p:cNvGraphicFramePr>
          <p:nvPr>
            <p:extLst>
              <p:ext uri="{D42A27DB-BD31-4B8C-83A1-F6EECF244321}">
                <p14:modId xmlns:p14="http://schemas.microsoft.com/office/powerpoint/2010/main" val="3821509722"/>
              </p:ext>
            </p:extLst>
          </p:nvPr>
        </p:nvGraphicFramePr>
        <p:xfrm>
          <a:off x="465138" y="1467478"/>
          <a:ext cx="7695654" cy="1706880"/>
        </p:xfrm>
        <a:graphic>
          <a:graphicData uri="http://schemas.openxmlformats.org/drawingml/2006/table">
            <a:tbl>
              <a:tblPr firstRow="1" firstCol="1" bandRow="1"/>
              <a:tblGrid>
                <a:gridCol w="1396901">
                  <a:extLst>
                    <a:ext uri="{9D8B030D-6E8A-4147-A177-3AD203B41FA5}">
                      <a16:colId xmlns:a16="http://schemas.microsoft.com/office/drawing/2014/main" val="800575205"/>
                    </a:ext>
                  </a:extLst>
                </a:gridCol>
                <a:gridCol w="1142919">
                  <a:extLst>
                    <a:ext uri="{9D8B030D-6E8A-4147-A177-3AD203B41FA5}">
                      <a16:colId xmlns:a16="http://schemas.microsoft.com/office/drawing/2014/main" val="3802682643"/>
                    </a:ext>
                  </a:extLst>
                </a:gridCol>
                <a:gridCol w="1015927">
                  <a:extLst>
                    <a:ext uri="{9D8B030D-6E8A-4147-A177-3AD203B41FA5}">
                      <a16:colId xmlns:a16="http://schemas.microsoft.com/office/drawing/2014/main" val="3062159239"/>
                    </a:ext>
                  </a:extLst>
                </a:gridCol>
                <a:gridCol w="190487">
                  <a:extLst>
                    <a:ext uri="{9D8B030D-6E8A-4147-A177-3AD203B41FA5}">
                      <a16:colId xmlns:a16="http://schemas.microsoft.com/office/drawing/2014/main" val="2994947163"/>
                    </a:ext>
                  </a:extLst>
                </a:gridCol>
                <a:gridCol w="1841369">
                  <a:extLst>
                    <a:ext uri="{9D8B030D-6E8A-4147-A177-3AD203B41FA5}">
                      <a16:colId xmlns:a16="http://schemas.microsoft.com/office/drawing/2014/main" val="2694023218"/>
                    </a:ext>
                  </a:extLst>
                </a:gridCol>
                <a:gridCol w="1142919">
                  <a:extLst>
                    <a:ext uri="{9D8B030D-6E8A-4147-A177-3AD203B41FA5}">
                      <a16:colId xmlns:a16="http://schemas.microsoft.com/office/drawing/2014/main" val="1297402945"/>
                    </a:ext>
                  </a:extLst>
                </a:gridCol>
                <a:gridCol w="965132">
                  <a:extLst>
                    <a:ext uri="{9D8B030D-6E8A-4147-A177-3AD203B41FA5}">
                      <a16:colId xmlns:a16="http://schemas.microsoft.com/office/drawing/2014/main" val="60463787"/>
                    </a:ext>
                  </a:extLst>
                </a:gridCol>
              </a:tblGrid>
              <a:tr h="393383">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Program Type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Directory value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Setting Code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 </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Program Type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Directory value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lgn="ctr">
                        <a:spcBef>
                          <a:spcPts val="0"/>
                        </a:spcBef>
                        <a:spcAft>
                          <a:spcPts val="0"/>
                        </a:spcAft>
                      </a:pPr>
                      <a:r>
                        <a:rPr lang="en-US" sz="1400" b="1" dirty="0">
                          <a:solidFill>
                            <a:srgbClr val="F6323E"/>
                          </a:solidFill>
                          <a:effectLst/>
                        </a:rPr>
                        <a:t>Setting Code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extLst>
                  <a:ext uri="{0D108BD9-81ED-4DB2-BD59-A6C34878D82A}">
                    <a16:rowId xmlns:a16="http://schemas.microsoft.com/office/drawing/2014/main" val="4075088722"/>
                  </a:ext>
                </a:extLst>
              </a:tr>
              <a:tr h="393383">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spcBef>
                          <a:spcPts val="0"/>
                        </a:spcBef>
                        <a:spcAft>
                          <a:spcPts val="0"/>
                        </a:spcAft>
                      </a:pPr>
                      <a:r>
                        <a:rPr lang="en-US" sz="1400" b="1" dirty="0">
                          <a:effectLst/>
                        </a:rPr>
                        <a:t>Headstart</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lgn="ctr">
                        <a:spcBef>
                          <a:spcPts val="0"/>
                        </a:spcBef>
                        <a:spcAft>
                          <a:spcPts val="0"/>
                        </a:spcAft>
                      </a:pPr>
                      <a:r>
                        <a:rPr lang="en-US" sz="1400" b="1" dirty="0">
                          <a:effectLst/>
                        </a:rPr>
                        <a:t>6</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a:effectLst/>
                        </a:rPr>
                        <a:t>B, K</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a:effectLst/>
                        </a:rPr>
                        <a:t> </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SPED Reverse Mainstream Class</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lgn="ctr">
                        <a:spcBef>
                          <a:spcPts val="0"/>
                        </a:spcBef>
                        <a:spcAft>
                          <a:spcPts val="0"/>
                        </a:spcAft>
                      </a:pPr>
                      <a:r>
                        <a:rPr lang="en-US" sz="1400" b="1">
                          <a:effectLst/>
                        </a:rPr>
                        <a:t>9</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a:effectLst/>
                        </a:rPr>
                        <a:t>W</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extLst>
                  <a:ext uri="{0D108BD9-81ED-4DB2-BD59-A6C34878D82A}">
                    <a16:rowId xmlns:a16="http://schemas.microsoft.com/office/drawing/2014/main" val="182368522"/>
                  </a:ext>
                </a:extLst>
              </a:tr>
              <a:tr h="393383">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spcBef>
                          <a:spcPts val="0"/>
                        </a:spcBef>
                        <a:spcAft>
                          <a:spcPts val="0"/>
                        </a:spcAft>
                      </a:pPr>
                      <a:r>
                        <a:rPr lang="en-US" sz="1400" b="1" dirty="0">
                          <a:effectLst/>
                        </a:rPr>
                        <a:t>4 Year Old At-Risk</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lgn="ctr">
                        <a:spcBef>
                          <a:spcPts val="0"/>
                        </a:spcBef>
                        <a:spcAft>
                          <a:spcPts val="0"/>
                        </a:spcAft>
                      </a:pPr>
                      <a:r>
                        <a:rPr lang="en-US" sz="1400" b="1" dirty="0">
                          <a:effectLst/>
                        </a:rPr>
                        <a:t>7</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B, K</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a:effectLst/>
                        </a:rPr>
                        <a:t> </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All other </a:t>
                      </a:r>
                      <a:r>
                        <a:rPr lang="en-US" sz="1400" b="1" dirty="0" err="1">
                          <a:effectLst/>
                        </a:rPr>
                        <a:t>Reg</a:t>
                      </a:r>
                      <a:r>
                        <a:rPr lang="en-US" sz="1400" b="1" dirty="0">
                          <a:effectLst/>
                        </a:rPr>
                        <a:t> / Gen Ed Preschool</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lgn="ctr">
                        <a:spcBef>
                          <a:spcPts val="0"/>
                        </a:spcBef>
                        <a:spcAft>
                          <a:spcPts val="0"/>
                        </a:spcAft>
                      </a:pPr>
                      <a:r>
                        <a:rPr lang="en-US" sz="1400" b="1" dirty="0">
                          <a:effectLst/>
                        </a:rPr>
                        <a:t>10</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B, K</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20000"/>
                      </a:srgbClr>
                    </a:solidFill>
                  </a:tcPr>
                </a:tc>
                <a:extLst>
                  <a:ext uri="{0D108BD9-81ED-4DB2-BD59-A6C34878D82A}">
                    <a16:rowId xmlns:a16="http://schemas.microsoft.com/office/drawing/2014/main" val="583646317"/>
                  </a:ext>
                </a:extLst>
              </a:tr>
              <a:tr h="393383">
                <a:tc>
                  <a:txBody>
                    <a:bodyPr/>
                    <a:lstStyle>
                      <a:lvl1pPr marL="0" algn="l" defTabSz="914400" rtl="0" eaLnBrk="1" latinLnBrk="0" hangingPunct="1">
                        <a:defRPr sz="1800" b="1" kern="1200">
                          <a:solidFill>
                            <a:schemeClr val="dk1"/>
                          </a:solidFill>
                          <a:latin typeface="Garamond" panose="02020404030301010803"/>
                        </a:defRPr>
                      </a:lvl1pPr>
                      <a:lvl2pPr marL="457200" algn="l" defTabSz="914400" rtl="0" eaLnBrk="1" latinLnBrk="0" hangingPunct="1">
                        <a:defRPr sz="1800" b="1" kern="1200">
                          <a:solidFill>
                            <a:schemeClr val="dk1"/>
                          </a:solidFill>
                          <a:latin typeface="Garamond" panose="02020404030301010803"/>
                        </a:defRPr>
                      </a:lvl2pPr>
                      <a:lvl3pPr marL="914400" algn="l" defTabSz="914400" rtl="0" eaLnBrk="1" latinLnBrk="0" hangingPunct="1">
                        <a:defRPr sz="1800" b="1" kern="1200">
                          <a:solidFill>
                            <a:schemeClr val="dk1"/>
                          </a:solidFill>
                          <a:latin typeface="Garamond" panose="02020404030301010803"/>
                        </a:defRPr>
                      </a:lvl3pPr>
                      <a:lvl4pPr marL="1371600" algn="l" defTabSz="914400" rtl="0" eaLnBrk="1" latinLnBrk="0" hangingPunct="1">
                        <a:defRPr sz="1800" b="1" kern="1200">
                          <a:solidFill>
                            <a:schemeClr val="dk1"/>
                          </a:solidFill>
                          <a:latin typeface="Garamond" panose="02020404030301010803"/>
                        </a:defRPr>
                      </a:lvl4pPr>
                      <a:lvl5pPr marL="1828800" algn="l" defTabSz="914400" rtl="0" eaLnBrk="1" latinLnBrk="0" hangingPunct="1">
                        <a:defRPr sz="1800" b="1" kern="1200">
                          <a:solidFill>
                            <a:schemeClr val="dk1"/>
                          </a:solidFill>
                          <a:latin typeface="Garamond" panose="02020404030301010803"/>
                        </a:defRPr>
                      </a:lvl5pPr>
                      <a:lvl6pPr marL="2286000" algn="l" defTabSz="914400" rtl="0" eaLnBrk="1" latinLnBrk="0" hangingPunct="1">
                        <a:defRPr sz="1800" b="1" kern="1200">
                          <a:solidFill>
                            <a:schemeClr val="dk1"/>
                          </a:solidFill>
                          <a:latin typeface="Garamond" panose="02020404030301010803"/>
                        </a:defRPr>
                      </a:lvl6pPr>
                      <a:lvl7pPr marL="2743200" algn="l" defTabSz="914400" rtl="0" eaLnBrk="1" latinLnBrk="0" hangingPunct="1">
                        <a:defRPr sz="1800" b="1" kern="1200">
                          <a:solidFill>
                            <a:schemeClr val="dk1"/>
                          </a:solidFill>
                          <a:latin typeface="Garamond" panose="02020404030301010803"/>
                        </a:defRPr>
                      </a:lvl7pPr>
                      <a:lvl8pPr marL="3200400" algn="l" defTabSz="914400" rtl="0" eaLnBrk="1" latinLnBrk="0" hangingPunct="1">
                        <a:defRPr sz="1800" b="1" kern="1200">
                          <a:solidFill>
                            <a:schemeClr val="dk1"/>
                          </a:solidFill>
                          <a:latin typeface="Garamond" panose="02020404030301010803"/>
                        </a:defRPr>
                      </a:lvl8pPr>
                      <a:lvl9pPr marL="3657600" algn="l" defTabSz="914400" rtl="0" eaLnBrk="1" latinLnBrk="0" hangingPunct="1">
                        <a:defRPr sz="1800" b="1" kern="1200">
                          <a:solidFill>
                            <a:schemeClr val="dk1"/>
                          </a:solidFill>
                          <a:latin typeface="Garamond" panose="02020404030301010803"/>
                        </a:defRPr>
                      </a:lvl9pPr>
                    </a:lstStyle>
                    <a:p>
                      <a:pPr marL="0" marR="0">
                        <a:spcBef>
                          <a:spcPts val="0"/>
                        </a:spcBef>
                        <a:spcAft>
                          <a:spcPts val="0"/>
                        </a:spcAft>
                      </a:pPr>
                      <a:r>
                        <a:rPr lang="en-US" sz="1400" b="1" dirty="0">
                          <a:effectLst/>
                        </a:rPr>
                        <a:t>Integrated SPED Class</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lgn="ctr">
                        <a:spcBef>
                          <a:spcPts val="0"/>
                        </a:spcBef>
                        <a:spcAft>
                          <a:spcPts val="0"/>
                        </a:spcAft>
                      </a:pPr>
                      <a:r>
                        <a:rPr lang="en-US" sz="1400" b="1">
                          <a:effectLst/>
                        </a:rPr>
                        <a:t>8</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a:effectLst/>
                        </a:rPr>
                        <a:t>R</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 </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Itinerant Services – All other </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lgn="ctr">
                        <a:spcBef>
                          <a:spcPts val="0"/>
                        </a:spcBef>
                        <a:spcAft>
                          <a:spcPts val="0"/>
                        </a:spcAft>
                      </a:pPr>
                      <a:r>
                        <a:rPr lang="en-US" sz="1400" b="1" dirty="0">
                          <a:effectLst/>
                        </a:rPr>
                        <a:t>10</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a:spcBef>
                          <a:spcPts val="0"/>
                        </a:spcBef>
                        <a:spcAft>
                          <a:spcPts val="0"/>
                        </a:spcAft>
                      </a:pPr>
                      <a:r>
                        <a:rPr lang="en-US" sz="1400" b="1" dirty="0">
                          <a:effectLst/>
                        </a:rPr>
                        <a:t>G</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D97828"/>
                      </a:solidFill>
                    </a:lnL>
                    <a:lnR w="12700" cmpd="sng">
                      <a:solidFill>
                        <a:srgbClr val="D97828"/>
                      </a:solidFill>
                    </a:lnR>
                    <a:lnT w="12700" cmpd="sng">
                      <a:solidFill>
                        <a:srgbClr val="D97828"/>
                      </a:solidFill>
                    </a:lnT>
                    <a:lnB w="12700" cmpd="sng">
                      <a:solidFill>
                        <a:srgbClr val="D97828"/>
                      </a:solidFill>
                    </a:lnB>
                    <a:lnTlToBr w="12700" cmpd="sng">
                      <a:noFill/>
                      <a:prstDash val="solid"/>
                    </a:lnTlToBr>
                    <a:lnBlToTr w="12700" cmpd="sng">
                      <a:noFill/>
                      <a:prstDash val="solid"/>
                    </a:lnBlToTr>
                    <a:solidFill>
                      <a:srgbClr val="D97828">
                        <a:tint val="40000"/>
                      </a:srgbClr>
                    </a:solidFill>
                  </a:tcPr>
                </a:tc>
                <a:extLst>
                  <a:ext uri="{0D108BD9-81ED-4DB2-BD59-A6C34878D82A}">
                    <a16:rowId xmlns:a16="http://schemas.microsoft.com/office/drawing/2014/main" val="337630321"/>
                  </a:ext>
                </a:extLst>
              </a:tr>
            </a:tbl>
          </a:graphicData>
        </a:graphic>
      </p:graphicFrame>
      <p:pic>
        <p:nvPicPr>
          <p:cNvPr id="15" name="Picture 14"/>
          <p:cNvPicPr>
            <a:picLocks noChangeAspect="1"/>
          </p:cNvPicPr>
          <p:nvPr/>
        </p:nvPicPr>
        <p:blipFill>
          <a:blip r:embed="rId3"/>
          <a:stretch>
            <a:fillRect/>
          </a:stretch>
        </p:blipFill>
        <p:spPr>
          <a:xfrm>
            <a:off x="50800" y="3957451"/>
            <a:ext cx="9067800" cy="1108533"/>
          </a:xfrm>
          <a:prstGeom prst="rect">
            <a:avLst/>
          </a:prstGeom>
        </p:spPr>
      </p:pic>
      <p:pic>
        <p:nvPicPr>
          <p:cNvPr id="16" name="Picture 15"/>
          <p:cNvPicPr>
            <a:picLocks noChangeAspect="1"/>
          </p:cNvPicPr>
          <p:nvPr/>
        </p:nvPicPr>
        <p:blipFill>
          <a:blip r:embed="rId4"/>
          <a:stretch>
            <a:fillRect/>
          </a:stretch>
        </p:blipFill>
        <p:spPr>
          <a:xfrm>
            <a:off x="48126" y="5142184"/>
            <a:ext cx="9095874" cy="845109"/>
          </a:xfrm>
          <a:prstGeom prst="rect">
            <a:avLst/>
          </a:prstGeom>
        </p:spPr>
      </p:pic>
      <p:sp>
        <p:nvSpPr>
          <p:cNvPr id="17" name="Oval 16"/>
          <p:cNvSpPr/>
          <p:nvPr/>
        </p:nvSpPr>
        <p:spPr>
          <a:xfrm>
            <a:off x="5870074" y="4477128"/>
            <a:ext cx="381000" cy="318523"/>
          </a:xfrm>
          <a:prstGeom prst="ellipse">
            <a:avLst/>
          </a:prstGeom>
          <a:noFill/>
          <a:ln w="5715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8" name="Down Arrow 17"/>
          <p:cNvSpPr/>
          <p:nvPr/>
        </p:nvSpPr>
        <p:spPr>
          <a:xfrm>
            <a:off x="5965324" y="4853457"/>
            <a:ext cx="133350" cy="732204"/>
          </a:xfrm>
          <a:prstGeom prst="downArrow">
            <a:avLst/>
          </a:prstGeom>
          <a:solidFill>
            <a:sysClr val="windowText" lastClr="000000"/>
          </a:solidFill>
          <a:ln w="254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0" name="Down Arrow 19"/>
          <p:cNvSpPr/>
          <p:nvPr/>
        </p:nvSpPr>
        <p:spPr>
          <a:xfrm rot="13566696" flipH="1">
            <a:off x="2870098" y="5154104"/>
            <a:ext cx="273255" cy="1068776"/>
          </a:xfrm>
          <a:prstGeom prst="downArrow">
            <a:avLst/>
          </a:prstGeom>
          <a:solidFill>
            <a:srgbClr val="D97828"/>
          </a:solidFill>
          <a:ln w="254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8143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p:txBody>
          <a:bodyPr/>
          <a:lstStyle/>
          <a:p>
            <a:pPr algn="ctr"/>
            <a:r>
              <a:rPr lang="en-US">
                <a:solidFill>
                  <a:srgbClr val="FFFFFF"/>
                </a:solidFill>
              </a:rPr>
              <a:t>Agenda</a:t>
            </a:r>
          </a:p>
        </p:txBody>
      </p:sp>
      <p:sp>
        <p:nvSpPr>
          <p:cNvPr id="41" name="Text Placeholder 40"/>
          <p:cNvSpPr>
            <a:spLocks noGrp="1"/>
          </p:cNvSpPr>
          <p:nvPr>
            <p:ph type="body" sz="quarter" idx="16"/>
          </p:nvPr>
        </p:nvSpPr>
        <p:spPr>
          <a:xfrm>
            <a:off x="2438400" y="1635125"/>
            <a:ext cx="6324600" cy="838200"/>
          </a:xfrm>
        </p:spPr>
        <p:txBody>
          <a:bodyPr/>
          <a:lstStyle/>
          <a:p>
            <a:r>
              <a:rPr lang="en-US">
                <a:solidFill>
                  <a:srgbClr val="FFFFFF"/>
                </a:solidFill>
              </a:rPr>
              <a:t>Discussion Item One – Common Authentication </a:t>
            </a:r>
          </a:p>
          <a:p>
            <a:r>
              <a:rPr lang="en-US" sz="1200">
                <a:solidFill>
                  <a:srgbClr val="FFFFFF"/>
                </a:solidFill>
              </a:rPr>
              <a:t>Log in, Access</a:t>
            </a:r>
            <a:endParaRPr lang="en-US">
              <a:solidFill>
                <a:srgbClr val="FFFFFF"/>
              </a:solidFill>
            </a:endParaRPr>
          </a:p>
          <a:p>
            <a:endParaRPr lang="en-US">
              <a:solidFill>
                <a:srgbClr val="FFFFFF"/>
              </a:solidFill>
            </a:endParaRPr>
          </a:p>
        </p:txBody>
      </p:sp>
      <p:sp>
        <p:nvSpPr>
          <p:cNvPr id="42" name="Text Placeholder 41"/>
          <p:cNvSpPr>
            <a:spLocks noGrp="1"/>
          </p:cNvSpPr>
          <p:nvPr>
            <p:ph type="body" sz="quarter" idx="17"/>
          </p:nvPr>
        </p:nvSpPr>
        <p:spPr>
          <a:xfrm>
            <a:off x="2438400" y="2344738"/>
            <a:ext cx="6324600" cy="838200"/>
          </a:xfrm>
        </p:spPr>
        <p:txBody>
          <a:bodyPr/>
          <a:lstStyle/>
          <a:p>
            <a:r>
              <a:rPr lang="en-US">
                <a:solidFill>
                  <a:srgbClr val="FFFFFF"/>
                </a:solidFill>
              </a:rPr>
              <a:t>Discussion Item Two – Getting started</a:t>
            </a:r>
            <a:br>
              <a:rPr lang="en-US">
                <a:solidFill>
                  <a:srgbClr val="FFFFFF"/>
                </a:solidFill>
              </a:rPr>
            </a:br>
            <a:r>
              <a:rPr lang="en-US" sz="1200">
                <a:solidFill>
                  <a:srgbClr val="FFFFFF"/>
                </a:solidFill>
              </a:rPr>
              <a:t>Selecting the organization, Navigation pane, Calendar Set up, apply building settings, checking building minutes entering providers</a:t>
            </a:r>
          </a:p>
          <a:p>
            <a:endParaRPr lang="en-US">
              <a:solidFill>
                <a:srgbClr val="FFFFFF"/>
              </a:solidFill>
            </a:endParaRPr>
          </a:p>
          <a:p>
            <a:endParaRPr lang="en-US">
              <a:solidFill>
                <a:srgbClr val="FFFFFF"/>
              </a:solidFill>
            </a:endParaRPr>
          </a:p>
        </p:txBody>
      </p:sp>
      <p:sp>
        <p:nvSpPr>
          <p:cNvPr id="43" name="Text Placeholder 42"/>
          <p:cNvSpPr>
            <a:spLocks noGrp="1"/>
          </p:cNvSpPr>
          <p:nvPr>
            <p:ph type="body" sz="quarter" idx="18"/>
          </p:nvPr>
        </p:nvSpPr>
        <p:spPr>
          <a:xfrm>
            <a:off x="2438400" y="3763963"/>
            <a:ext cx="6324600" cy="838200"/>
          </a:xfrm>
        </p:spPr>
        <p:txBody>
          <a:bodyPr/>
          <a:lstStyle/>
          <a:p>
            <a:r>
              <a:rPr lang="en-US">
                <a:solidFill>
                  <a:srgbClr val="FFFFFF"/>
                </a:solidFill>
              </a:rPr>
              <a:t>Discussion Item Four – Verifications</a:t>
            </a:r>
          </a:p>
          <a:p>
            <a:endParaRPr lang="en-US">
              <a:solidFill>
                <a:srgbClr val="FFFFFF"/>
              </a:solidFill>
            </a:endParaRPr>
          </a:p>
        </p:txBody>
      </p:sp>
      <p:sp>
        <p:nvSpPr>
          <p:cNvPr id="44" name="Text Placeholder 43"/>
          <p:cNvSpPr>
            <a:spLocks noGrp="1"/>
          </p:cNvSpPr>
          <p:nvPr>
            <p:ph type="body" sz="quarter" idx="19"/>
          </p:nvPr>
        </p:nvSpPr>
        <p:spPr>
          <a:xfrm>
            <a:off x="2438400" y="4471988"/>
            <a:ext cx="6324600" cy="838200"/>
          </a:xfrm>
        </p:spPr>
        <p:txBody>
          <a:bodyPr/>
          <a:lstStyle/>
          <a:p>
            <a:r>
              <a:rPr lang="en-US">
                <a:solidFill>
                  <a:srgbClr val="FFFFFF"/>
                </a:solidFill>
              </a:rPr>
              <a:t>Discussion Item Five – Exiting students</a:t>
            </a:r>
            <a:br>
              <a:rPr lang="en-US">
                <a:solidFill>
                  <a:srgbClr val="FFFFFF"/>
                </a:solidFill>
              </a:rPr>
            </a:br>
            <a:endParaRPr lang="en-US">
              <a:solidFill>
                <a:srgbClr val="FFFFFF"/>
              </a:solidFill>
            </a:endParaRPr>
          </a:p>
        </p:txBody>
      </p:sp>
      <p:sp>
        <p:nvSpPr>
          <p:cNvPr id="45" name="Text Placeholder 44"/>
          <p:cNvSpPr>
            <a:spLocks noGrp="1"/>
          </p:cNvSpPr>
          <p:nvPr>
            <p:ph type="body" sz="quarter" idx="20"/>
          </p:nvPr>
        </p:nvSpPr>
        <p:spPr/>
        <p:txBody>
          <a:bodyPr/>
          <a:lstStyle/>
          <a:p>
            <a:r>
              <a:rPr lang="en-US">
                <a:solidFill>
                  <a:srgbClr val="FFFFFF"/>
                </a:solidFill>
              </a:rPr>
              <a:t>Discussion Item Six – Reports</a:t>
            </a:r>
          </a:p>
          <a:p>
            <a:endParaRPr lang="en-US">
              <a:solidFill>
                <a:srgbClr val="FFFFFF"/>
              </a:solidFill>
            </a:endParaRPr>
          </a:p>
        </p:txBody>
      </p:sp>
      <p:sp>
        <p:nvSpPr>
          <p:cNvPr id="24" name="Trapezoid 23"/>
          <p:cNvSpPr/>
          <p:nvPr/>
        </p:nvSpPr>
        <p:spPr>
          <a:xfrm>
            <a:off x="762000" y="1568450"/>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1</a:t>
            </a:r>
          </a:p>
        </p:txBody>
      </p:sp>
      <p:sp>
        <p:nvSpPr>
          <p:cNvPr id="46" name="Text Placeholder 45"/>
          <p:cNvSpPr>
            <a:spLocks noGrp="1"/>
          </p:cNvSpPr>
          <p:nvPr>
            <p:ph type="body" sz="quarter" idx="15"/>
          </p:nvPr>
        </p:nvSpPr>
        <p:spPr>
          <a:xfrm>
            <a:off x="2424113" y="3048000"/>
            <a:ext cx="6629400" cy="838200"/>
          </a:xfrm>
        </p:spPr>
        <p:txBody>
          <a:bodyPr/>
          <a:lstStyle/>
          <a:p>
            <a:r>
              <a:rPr lang="en-US">
                <a:solidFill>
                  <a:srgbClr val="FFFFFF"/>
                </a:solidFill>
              </a:rPr>
              <a:t>Discussion Item Three – Student Data</a:t>
            </a:r>
            <a:br>
              <a:rPr lang="en-US">
                <a:solidFill>
                  <a:srgbClr val="FFFFFF"/>
                </a:solidFill>
              </a:rPr>
            </a:br>
            <a:r>
              <a:rPr lang="en-US" sz="1200">
                <a:solidFill>
                  <a:srgbClr val="FFFFFF"/>
                </a:solidFill>
              </a:rPr>
              <a:t>Student Search, Keyboard Entry, Import / Upload batch files</a:t>
            </a:r>
            <a:endParaRPr lang="en-US">
              <a:solidFill>
                <a:srgbClr val="FFFFFF"/>
              </a:solidFill>
            </a:endParaRPr>
          </a:p>
          <a:p>
            <a:endParaRPr lang="en-US">
              <a:solidFill>
                <a:srgbClr val="FFFFFF"/>
              </a:solidFill>
            </a:endParaRPr>
          </a:p>
        </p:txBody>
      </p:sp>
      <p:sp>
        <p:nvSpPr>
          <p:cNvPr id="25" name="Trapezoid 24"/>
          <p:cNvSpPr/>
          <p:nvPr/>
        </p:nvSpPr>
        <p:spPr>
          <a:xfrm>
            <a:off x="762000" y="2286000"/>
            <a:ext cx="1600200" cy="533400"/>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2</a:t>
            </a:r>
          </a:p>
        </p:txBody>
      </p:sp>
      <p:sp>
        <p:nvSpPr>
          <p:cNvPr id="31" name="Trapezoid 30"/>
          <p:cNvSpPr/>
          <p:nvPr/>
        </p:nvSpPr>
        <p:spPr>
          <a:xfrm>
            <a:off x="762000" y="3001963"/>
            <a:ext cx="1600200"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3</a:t>
            </a:r>
          </a:p>
        </p:txBody>
      </p:sp>
      <p:sp>
        <p:nvSpPr>
          <p:cNvPr id="32" name="Trapezoid 31"/>
          <p:cNvSpPr/>
          <p:nvPr/>
        </p:nvSpPr>
        <p:spPr>
          <a:xfrm>
            <a:off x="762000" y="3717925"/>
            <a:ext cx="160020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4</a:t>
            </a:r>
          </a:p>
        </p:txBody>
      </p:sp>
      <p:sp>
        <p:nvSpPr>
          <p:cNvPr id="33" name="Trapezoid 32"/>
          <p:cNvSpPr/>
          <p:nvPr/>
        </p:nvSpPr>
        <p:spPr>
          <a:xfrm>
            <a:off x="762000" y="4433888"/>
            <a:ext cx="160020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5</a:t>
            </a:r>
          </a:p>
        </p:txBody>
      </p:sp>
      <p:sp>
        <p:nvSpPr>
          <p:cNvPr id="34" name="Trapezoid 33"/>
          <p:cNvSpPr/>
          <p:nvPr/>
        </p:nvSpPr>
        <p:spPr>
          <a:xfrm>
            <a:off x="762000" y="5149850"/>
            <a:ext cx="1600200" cy="533400"/>
          </a:xfrm>
          <a:prstGeom prst="trapezoid">
            <a:avLst/>
          </a:prstGeom>
          <a:solidFill>
            <a:schemeClr val="accent6"/>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6</a:t>
            </a:r>
          </a:p>
        </p:txBody>
      </p:sp>
      <p:sp>
        <p:nvSpPr>
          <p:cNvPr id="18446" name="Slide Number Placeholder 2"/>
          <p:cNvSpPr>
            <a:spLocks noGrp="1"/>
          </p:cNvSpPr>
          <p:nvPr>
            <p:ph type="sldNum" sz="quarter" idx="22"/>
          </p:nvPr>
        </p:nvSpPr>
        <p:spPr bwMode="auto">
          <a:noFill/>
          <a:ln>
            <a:miter lim="800000"/>
            <a:headEnd/>
            <a:tailEnd/>
          </a:ln>
        </p:spPr>
        <p:txBody>
          <a:bodyPr/>
          <a:lstStyle/>
          <a:p>
            <a:fld id="{529A7A9E-4673-4423-9DDE-646F5E2C5C13}" type="slidenum">
              <a:rPr lang="en-US"/>
              <a:pPr/>
              <a:t>2</a:t>
            </a:fld>
            <a:endParaRPr lang="en-US"/>
          </a:p>
        </p:txBody>
      </p:sp>
      <p:sp>
        <p:nvSpPr>
          <p:cNvPr id="17" name="Trapezoid 16"/>
          <p:cNvSpPr/>
          <p:nvPr/>
        </p:nvSpPr>
        <p:spPr>
          <a:xfrm>
            <a:off x="762000" y="5861050"/>
            <a:ext cx="1600200" cy="533400"/>
          </a:xfrm>
          <a:prstGeom prst="trapezoid">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Item 7</a:t>
            </a:r>
          </a:p>
        </p:txBody>
      </p:sp>
      <p:sp>
        <p:nvSpPr>
          <p:cNvPr id="19" name="Text Placeholder 44"/>
          <p:cNvSpPr>
            <a:spLocks noGrp="1"/>
          </p:cNvSpPr>
          <p:nvPr>
            <p:ph type="body" sz="quarter" idx="20"/>
          </p:nvPr>
        </p:nvSpPr>
        <p:spPr>
          <a:xfrm>
            <a:off x="2514600" y="5861050"/>
            <a:ext cx="6324600" cy="838200"/>
          </a:xfrm>
        </p:spPr>
        <p:txBody>
          <a:bodyPr/>
          <a:lstStyle/>
          <a:p>
            <a:r>
              <a:rPr lang="en-US">
                <a:solidFill>
                  <a:srgbClr val="FFFFFF"/>
                </a:solidFill>
              </a:rPr>
              <a:t>Discussion Item Seven – Other Issues</a:t>
            </a:r>
          </a:p>
          <a:p>
            <a:endParaRPr 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555776" y="258141"/>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20</a:t>
            </a:fld>
            <a:endParaRPr lang="en-US"/>
          </a:p>
        </p:txBody>
      </p:sp>
      <p:sp>
        <p:nvSpPr>
          <p:cNvPr id="27651" name="Text Placeholder 5"/>
          <p:cNvSpPr>
            <a:spLocks noGrp="1"/>
          </p:cNvSpPr>
          <p:nvPr>
            <p:ph type="body" sz="quarter" idx="13"/>
          </p:nvPr>
        </p:nvSpPr>
        <p:spPr>
          <a:xfrm>
            <a:off x="122515" y="1353980"/>
            <a:ext cx="4182616" cy="955931"/>
          </a:xfrm>
        </p:spPr>
        <p:txBody>
          <a:bodyPr>
            <a:normAutofit fontScale="70000" lnSpcReduction="20000"/>
          </a:bodyPr>
          <a:lstStyle/>
          <a:p>
            <a:r>
              <a:rPr lang="en-US" dirty="0"/>
              <a:t>Keyboard Entry</a:t>
            </a:r>
          </a:p>
          <a:p>
            <a:endParaRPr lang="en-US" dirty="0"/>
          </a:p>
          <a:p>
            <a:r>
              <a:rPr lang="en-US" dirty="0"/>
              <a:t>Select Personnel List from Navigation Pane</a:t>
            </a:r>
          </a:p>
        </p:txBody>
      </p:sp>
      <p:sp>
        <p:nvSpPr>
          <p:cNvPr id="10" name="Content Placeholder 2"/>
          <p:cNvSpPr txBox="1">
            <a:spLocks/>
          </p:cNvSpPr>
          <p:nvPr/>
        </p:nvSpPr>
        <p:spPr>
          <a:xfrm>
            <a:off x="179512" y="4858341"/>
            <a:ext cx="5147525" cy="1567267"/>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2400" dirty="0">
                <a:solidFill>
                  <a:schemeClr val="bg1"/>
                </a:solidFill>
              </a:rPr>
              <a:t>Select the Target school year</a:t>
            </a:r>
          </a:p>
          <a:p>
            <a:pPr marL="457200" indent="-457200" fontAlgn="auto">
              <a:spcAft>
                <a:spcPts val="0"/>
              </a:spcAft>
              <a:buFont typeface="+mj-lt"/>
              <a:buAutoNum type="arabicParenR"/>
              <a:defRPr/>
            </a:pPr>
            <a:r>
              <a:rPr lang="en-US" dirty="0">
                <a:solidFill>
                  <a:schemeClr val="bg1"/>
                </a:solidFill>
              </a:rPr>
              <a:t>Select the District / Organization</a:t>
            </a:r>
          </a:p>
          <a:p>
            <a:pPr marL="457200" indent="-457200" fontAlgn="auto">
              <a:spcAft>
                <a:spcPts val="0"/>
              </a:spcAft>
              <a:buFont typeface="+mj-lt"/>
              <a:buAutoNum type="arabicParenR"/>
              <a:defRPr/>
            </a:pPr>
            <a:r>
              <a:rPr lang="en-US" dirty="0">
                <a:solidFill>
                  <a:schemeClr val="bg1"/>
                </a:solidFill>
              </a:rPr>
              <a:t>Click the New Button</a:t>
            </a: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pic>
        <p:nvPicPr>
          <p:cNvPr id="2" name="Picture 1"/>
          <p:cNvPicPr>
            <a:picLocks noChangeAspect="1"/>
          </p:cNvPicPr>
          <p:nvPr/>
        </p:nvPicPr>
        <p:blipFill>
          <a:blip r:embed="rId3"/>
          <a:stretch>
            <a:fillRect/>
          </a:stretch>
        </p:blipFill>
        <p:spPr>
          <a:xfrm>
            <a:off x="150503" y="2435708"/>
            <a:ext cx="8842994" cy="2070390"/>
          </a:xfrm>
          <a:prstGeom prst="rect">
            <a:avLst/>
          </a:prstGeom>
        </p:spPr>
      </p:pic>
      <p:sp>
        <p:nvSpPr>
          <p:cNvPr id="11" name="Right Arrow 10"/>
          <p:cNvSpPr/>
          <p:nvPr/>
        </p:nvSpPr>
        <p:spPr>
          <a:xfrm>
            <a:off x="1403648" y="3899115"/>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a:off x="7596336" y="3122489"/>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Content Placeholder 2"/>
          <p:cNvSpPr txBox="1">
            <a:spLocks/>
          </p:cNvSpPr>
          <p:nvPr/>
        </p:nvSpPr>
        <p:spPr>
          <a:xfrm>
            <a:off x="3383649" y="894227"/>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Tree>
    <p:extLst>
      <p:ext uri="{BB962C8B-B14F-4D97-AF65-F5344CB8AC3E}">
        <p14:creationId xmlns:p14="http://schemas.microsoft.com/office/powerpoint/2010/main" val="318004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65138" y="342900"/>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21</a:t>
            </a:fld>
            <a:endParaRPr lang="en-US"/>
          </a:p>
        </p:txBody>
      </p:sp>
      <p:sp>
        <p:nvSpPr>
          <p:cNvPr id="10" name="Content Placeholder 2"/>
          <p:cNvSpPr txBox="1">
            <a:spLocks/>
          </p:cNvSpPr>
          <p:nvPr/>
        </p:nvSpPr>
        <p:spPr>
          <a:xfrm>
            <a:off x="443430" y="1726629"/>
            <a:ext cx="2796477" cy="3862611"/>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2400" dirty="0">
                <a:solidFill>
                  <a:schemeClr val="bg1"/>
                </a:solidFill>
              </a:rPr>
              <a:t>Enter the Provider (CAPS) ID number</a:t>
            </a:r>
          </a:p>
          <a:p>
            <a:pPr marL="457200" indent="-457200" fontAlgn="auto">
              <a:spcAft>
                <a:spcPts val="0"/>
              </a:spcAft>
              <a:buFont typeface="+mj-lt"/>
              <a:buAutoNum type="arabicParenR"/>
              <a:defRPr/>
            </a:pPr>
            <a:r>
              <a:rPr lang="en-US" dirty="0">
                <a:solidFill>
                  <a:schemeClr val="bg1"/>
                </a:solidFill>
              </a:rPr>
              <a:t>Enter the Provider Name</a:t>
            </a:r>
          </a:p>
          <a:p>
            <a:pPr marL="457200" indent="-457200" fontAlgn="auto">
              <a:spcAft>
                <a:spcPts val="0"/>
              </a:spcAft>
              <a:buFont typeface="+mj-lt"/>
              <a:buAutoNum type="arabicParenR"/>
              <a:defRPr/>
            </a:pPr>
            <a:r>
              <a:rPr lang="en-US" dirty="0">
                <a:solidFill>
                  <a:schemeClr val="bg1"/>
                </a:solidFill>
              </a:rPr>
              <a:t>Add the Organization where the provider delivers services</a:t>
            </a: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sp>
        <p:nvSpPr>
          <p:cNvPr id="21" name="Content Placeholder 2"/>
          <p:cNvSpPr txBox="1">
            <a:spLocks/>
          </p:cNvSpPr>
          <p:nvPr/>
        </p:nvSpPr>
        <p:spPr>
          <a:xfrm>
            <a:off x="516781" y="1002631"/>
            <a:ext cx="3910445"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Personnel Entry Form</a:t>
            </a:r>
          </a:p>
        </p:txBody>
      </p:sp>
      <p:pic>
        <p:nvPicPr>
          <p:cNvPr id="4" name="Picture 3"/>
          <p:cNvPicPr>
            <a:picLocks noChangeAspect="1"/>
          </p:cNvPicPr>
          <p:nvPr/>
        </p:nvPicPr>
        <p:blipFill>
          <a:blip r:embed="rId3"/>
          <a:stretch>
            <a:fillRect/>
          </a:stretch>
        </p:blipFill>
        <p:spPr>
          <a:xfrm>
            <a:off x="4427226" y="778395"/>
            <a:ext cx="4514850" cy="4324350"/>
          </a:xfrm>
          <a:prstGeom prst="rect">
            <a:avLst/>
          </a:prstGeom>
        </p:spPr>
      </p:pic>
      <p:sp>
        <p:nvSpPr>
          <p:cNvPr id="20" name="Right Arrow 19"/>
          <p:cNvSpPr/>
          <p:nvPr/>
        </p:nvSpPr>
        <p:spPr>
          <a:xfrm rot="19977984">
            <a:off x="5102907" y="3424983"/>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a:off x="3779912" y="4581128"/>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706358" y="184134"/>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22</a:t>
            </a:fld>
            <a:endParaRPr lang="en-US"/>
          </a:p>
        </p:txBody>
      </p:sp>
      <p:sp>
        <p:nvSpPr>
          <p:cNvPr id="27651" name="Text Placeholder 5"/>
          <p:cNvSpPr>
            <a:spLocks noGrp="1"/>
          </p:cNvSpPr>
          <p:nvPr>
            <p:ph type="body" sz="quarter" idx="13"/>
          </p:nvPr>
        </p:nvSpPr>
        <p:spPr>
          <a:xfrm>
            <a:off x="389383" y="985147"/>
            <a:ext cx="4182616" cy="457200"/>
          </a:xfrm>
        </p:spPr>
        <p:txBody>
          <a:bodyPr>
            <a:normAutofit/>
          </a:bodyPr>
          <a:lstStyle/>
          <a:p>
            <a:r>
              <a:rPr lang="en-US" dirty="0"/>
              <a:t>ID Alert</a:t>
            </a:r>
          </a:p>
        </p:txBody>
      </p:sp>
      <p:sp>
        <p:nvSpPr>
          <p:cNvPr id="10" name="Content Placeholder 2"/>
          <p:cNvSpPr txBox="1">
            <a:spLocks/>
          </p:cNvSpPr>
          <p:nvPr/>
        </p:nvSpPr>
        <p:spPr>
          <a:xfrm>
            <a:off x="323528" y="4561911"/>
            <a:ext cx="6264696" cy="1891425"/>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2400" dirty="0">
                <a:solidFill>
                  <a:schemeClr val="bg1"/>
                </a:solidFill>
              </a:rPr>
              <a:t>Once an ID number is entered, it cannot be removed.</a:t>
            </a:r>
          </a:p>
          <a:p>
            <a:pPr marL="457200" indent="-457200" fontAlgn="auto">
              <a:spcAft>
                <a:spcPts val="0"/>
              </a:spcAft>
              <a:buFont typeface="+mj-lt"/>
              <a:buAutoNum type="arabicParenR"/>
              <a:defRPr/>
            </a:pPr>
            <a:r>
              <a:rPr lang="en-US" dirty="0">
                <a:solidFill>
                  <a:schemeClr val="bg1"/>
                </a:solidFill>
              </a:rPr>
              <a:t>Incorrect ID numbers can be disassociated from an organization, removing them from service line selection</a:t>
            </a: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sp>
        <p:nvSpPr>
          <p:cNvPr id="11" name="Right Arrow 10"/>
          <p:cNvSpPr/>
          <p:nvPr/>
        </p:nvSpPr>
        <p:spPr>
          <a:xfrm>
            <a:off x="1403648" y="3899115"/>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a:off x="7596336" y="3122489"/>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Content Placeholder 2"/>
          <p:cNvSpPr txBox="1">
            <a:spLocks/>
          </p:cNvSpPr>
          <p:nvPr/>
        </p:nvSpPr>
        <p:spPr>
          <a:xfrm>
            <a:off x="4057828" y="801499"/>
            <a:ext cx="3910445"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New Providers</a:t>
            </a:r>
          </a:p>
        </p:txBody>
      </p:sp>
      <p:pic>
        <p:nvPicPr>
          <p:cNvPr id="3" name="Picture 2"/>
          <p:cNvPicPr>
            <a:picLocks noChangeAspect="1"/>
          </p:cNvPicPr>
          <p:nvPr/>
        </p:nvPicPr>
        <p:blipFill>
          <a:blip r:embed="rId3"/>
          <a:stretch>
            <a:fillRect/>
          </a:stretch>
        </p:blipFill>
        <p:spPr>
          <a:xfrm>
            <a:off x="366711" y="1495960"/>
            <a:ext cx="8410575" cy="2886075"/>
          </a:xfrm>
          <a:prstGeom prst="rect">
            <a:avLst/>
          </a:prstGeom>
        </p:spPr>
      </p:pic>
    </p:spTree>
    <p:extLst>
      <p:ext uri="{BB962C8B-B14F-4D97-AF65-F5344CB8AC3E}">
        <p14:creationId xmlns:p14="http://schemas.microsoft.com/office/powerpoint/2010/main" val="223476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65138" y="342900"/>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23</a:t>
            </a:fld>
            <a:endParaRPr lang="en-US"/>
          </a:p>
        </p:txBody>
      </p:sp>
      <p:sp>
        <p:nvSpPr>
          <p:cNvPr id="10" name="Content Placeholder 2"/>
          <p:cNvSpPr txBox="1">
            <a:spLocks/>
          </p:cNvSpPr>
          <p:nvPr/>
        </p:nvSpPr>
        <p:spPr>
          <a:xfrm>
            <a:off x="107504" y="4333930"/>
            <a:ext cx="6264696" cy="219141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2400" dirty="0">
                <a:solidFill>
                  <a:schemeClr val="bg1"/>
                </a:solidFill>
              </a:rPr>
              <a:t>Check </a:t>
            </a:r>
            <a:r>
              <a:rPr lang="en-US" sz="2400" u="sng" dirty="0">
                <a:solidFill>
                  <a:srgbClr val="FF0000"/>
                </a:solidFill>
              </a:rPr>
              <a:t>Service Line Provider </a:t>
            </a:r>
            <a:r>
              <a:rPr lang="en-US" sz="2400" dirty="0">
                <a:solidFill>
                  <a:schemeClr val="bg1"/>
                </a:solidFill>
              </a:rPr>
              <a:t>role</a:t>
            </a:r>
          </a:p>
          <a:p>
            <a:pPr marL="968375" lvl="1" indent="-457200" fontAlgn="auto">
              <a:spcAft>
                <a:spcPts val="0"/>
              </a:spcAft>
              <a:buFont typeface="+mj-lt"/>
              <a:buAutoNum type="arabicParenR"/>
              <a:defRPr/>
            </a:pPr>
            <a:r>
              <a:rPr lang="en-US" dirty="0">
                <a:solidFill>
                  <a:schemeClr val="bg1"/>
                </a:solidFill>
              </a:rPr>
              <a:t>Only Required Role</a:t>
            </a:r>
          </a:p>
          <a:p>
            <a:pPr marL="457200" indent="-457200" fontAlgn="auto">
              <a:spcAft>
                <a:spcPts val="0"/>
              </a:spcAft>
              <a:buFont typeface="+mj-lt"/>
              <a:buAutoNum type="arabicParenR"/>
              <a:defRPr/>
            </a:pPr>
            <a:r>
              <a:rPr lang="en-US" dirty="0">
                <a:solidFill>
                  <a:schemeClr val="bg1"/>
                </a:solidFill>
              </a:rPr>
              <a:t>Repeat for each organization the provider travels to.</a:t>
            </a:r>
          </a:p>
          <a:p>
            <a:pPr marL="457200" indent="-457200" fontAlgn="auto">
              <a:spcAft>
                <a:spcPts val="0"/>
              </a:spcAft>
              <a:buFont typeface="+mj-lt"/>
              <a:buAutoNum type="arabicParenR"/>
              <a:defRPr/>
            </a:pPr>
            <a:r>
              <a:rPr lang="en-US" dirty="0">
                <a:solidFill>
                  <a:schemeClr val="bg1"/>
                </a:solidFill>
              </a:rPr>
              <a:t>Save</a:t>
            </a: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sp>
        <p:nvSpPr>
          <p:cNvPr id="21" name="Content Placeholder 2"/>
          <p:cNvSpPr txBox="1">
            <a:spLocks/>
          </p:cNvSpPr>
          <p:nvPr/>
        </p:nvSpPr>
        <p:spPr>
          <a:xfrm>
            <a:off x="1619672" y="982637"/>
            <a:ext cx="3910445"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New Providers</a:t>
            </a:r>
          </a:p>
        </p:txBody>
      </p:sp>
      <p:pic>
        <p:nvPicPr>
          <p:cNvPr id="5" name="Picture 4"/>
          <p:cNvPicPr>
            <a:picLocks noChangeAspect="1"/>
          </p:cNvPicPr>
          <p:nvPr/>
        </p:nvPicPr>
        <p:blipFill>
          <a:blip r:embed="rId3"/>
          <a:stretch>
            <a:fillRect/>
          </a:stretch>
        </p:blipFill>
        <p:spPr>
          <a:xfrm>
            <a:off x="61472" y="1450908"/>
            <a:ext cx="8881294" cy="2883022"/>
          </a:xfrm>
          <a:prstGeom prst="rect">
            <a:avLst/>
          </a:prstGeom>
        </p:spPr>
      </p:pic>
      <p:sp>
        <p:nvSpPr>
          <p:cNvPr id="20" name="Right Arrow 19"/>
          <p:cNvSpPr/>
          <p:nvPr/>
        </p:nvSpPr>
        <p:spPr>
          <a:xfrm rot="5400000" flipV="1">
            <a:off x="8011429" y="2653868"/>
            <a:ext cx="620806" cy="1548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a:off x="6948264" y="4149080"/>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55613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339752" y="309525"/>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24</a:t>
            </a:fld>
            <a:endParaRPr lang="en-US"/>
          </a:p>
        </p:txBody>
      </p:sp>
      <p:sp>
        <p:nvSpPr>
          <p:cNvPr id="10" name="Content Placeholder 2"/>
          <p:cNvSpPr txBox="1">
            <a:spLocks/>
          </p:cNvSpPr>
          <p:nvPr/>
        </p:nvSpPr>
        <p:spPr>
          <a:xfrm>
            <a:off x="0" y="1556792"/>
            <a:ext cx="3203848" cy="360040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rabicPeriod"/>
              <a:defRPr/>
            </a:pPr>
            <a:r>
              <a:rPr lang="en-US" sz="2400" dirty="0">
                <a:solidFill>
                  <a:schemeClr val="bg1"/>
                </a:solidFill>
              </a:rPr>
              <a:t>Enter Search Criteria</a:t>
            </a:r>
          </a:p>
          <a:p>
            <a:pPr marL="1025525" lvl="1" indent="-514350" fontAlgn="auto">
              <a:spcAft>
                <a:spcPts val="0"/>
              </a:spcAft>
              <a:buFont typeface="+mj-lt"/>
              <a:buAutoNum type="alphaLcParenR"/>
              <a:defRPr/>
            </a:pPr>
            <a:r>
              <a:rPr lang="en-US" dirty="0">
                <a:solidFill>
                  <a:schemeClr val="bg1"/>
                </a:solidFill>
              </a:rPr>
              <a:t>ID</a:t>
            </a:r>
          </a:p>
          <a:p>
            <a:pPr marL="1025525" lvl="1" indent="-514350" fontAlgn="auto">
              <a:spcAft>
                <a:spcPts val="0"/>
              </a:spcAft>
              <a:buFont typeface="+mj-lt"/>
              <a:buAutoNum type="alphaLcParenR"/>
              <a:defRPr/>
            </a:pPr>
            <a:r>
              <a:rPr lang="en-US" dirty="0">
                <a:solidFill>
                  <a:schemeClr val="bg1"/>
                </a:solidFill>
              </a:rPr>
              <a:t>Name</a:t>
            </a:r>
          </a:p>
          <a:p>
            <a:pPr marL="1025525" lvl="1" indent="-514350" fontAlgn="auto">
              <a:spcAft>
                <a:spcPts val="0"/>
              </a:spcAft>
              <a:buFont typeface="+mj-lt"/>
              <a:buAutoNum type="alphaLcParenR"/>
              <a:defRPr/>
            </a:pPr>
            <a:r>
              <a:rPr lang="en-US" dirty="0">
                <a:solidFill>
                  <a:schemeClr val="bg1"/>
                </a:solidFill>
              </a:rPr>
              <a:t>Role</a:t>
            </a:r>
          </a:p>
          <a:p>
            <a:pPr marL="457200" indent="-457200" fontAlgn="auto">
              <a:spcAft>
                <a:spcPts val="0"/>
              </a:spcAft>
              <a:buFont typeface="+mj-lt"/>
              <a:buAutoNum type="arabicPeriod"/>
              <a:defRPr/>
            </a:pPr>
            <a:r>
              <a:rPr lang="en-US" dirty="0">
                <a:solidFill>
                  <a:schemeClr val="bg1"/>
                </a:solidFill>
              </a:rPr>
              <a:t>Click Search</a:t>
            </a:r>
          </a:p>
          <a:p>
            <a:pPr marL="457200" indent="-457200" fontAlgn="auto">
              <a:spcAft>
                <a:spcPts val="0"/>
              </a:spcAft>
              <a:buFont typeface="+mj-lt"/>
              <a:buAutoNum type="arabicPeriod"/>
              <a:defRPr/>
            </a:pPr>
            <a:r>
              <a:rPr lang="en-US" dirty="0">
                <a:solidFill>
                  <a:schemeClr val="bg1"/>
                </a:solidFill>
              </a:rPr>
              <a:t>Selection Action</a:t>
            </a:r>
          </a:p>
          <a:p>
            <a:pPr marL="457200" indent="-457200" fontAlgn="auto">
              <a:spcAft>
                <a:spcPts val="0"/>
              </a:spcAft>
              <a:buFont typeface="+mj-lt"/>
              <a:buAutoNum type="arabicPeriod"/>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p:txBody>
      </p:sp>
      <p:sp>
        <p:nvSpPr>
          <p:cNvPr id="21" name="Content Placeholder 2"/>
          <p:cNvSpPr txBox="1">
            <a:spLocks/>
          </p:cNvSpPr>
          <p:nvPr/>
        </p:nvSpPr>
        <p:spPr>
          <a:xfrm>
            <a:off x="3635896" y="915109"/>
            <a:ext cx="3910445"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Provider Search</a:t>
            </a:r>
          </a:p>
        </p:txBody>
      </p:sp>
      <p:pic>
        <p:nvPicPr>
          <p:cNvPr id="5" name="Picture 4"/>
          <p:cNvPicPr>
            <a:picLocks noChangeAspect="1"/>
          </p:cNvPicPr>
          <p:nvPr/>
        </p:nvPicPr>
        <p:blipFill>
          <a:blip r:embed="rId3"/>
          <a:stretch>
            <a:fillRect/>
          </a:stretch>
        </p:blipFill>
        <p:spPr>
          <a:xfrm>
            <a:off x="2915816" y="1435126"/>
            <a:ext cx="5821824" cy="4221435"/>
          </a:xfrm>
          <a:prstGeom prst="rect">
            <a:avLst/>
          </a:prstGeom>
        </p:spPr>
      </p:pic>
      <p:sp>
        <p:nvSpPr>
          <p:cNvPr id="20" name="Right Arrow 19"/>
          <p:cNvSpPr/>
          <p:nvPr/>
        </p:nvSpPr>
        <p:spPr>
          <a:xfrm rot="10800000">
            <a:off x="3969243" y="4149080"/>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a:off x="5170982" y="3717032"/>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Right Arrow 13"/>
          <p:cNvSpPr/>
          <p:nvPr/>
        </p:nvSpPr>
        <p:spPr>
          <a:xfrm rot="10800000">
            <a:off x="4014185" y="5301208"/>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24380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339752" y="309525"/>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25</a:t>
            </a:fld>
            <a:endParaRPr lang="en-US"/>
          </a:p>
        </p:txBody>
      </p:sp>
      <p:sp>
        <p:nvSpPr>
          <p:cNvPr id="10" name="Content Placeholder 2"/>
          <p:cNvSpPr txBox="1">
            <a:spLocks/>
          </p:cNvSpPr>
          <p:nvPr/>
        </p:nvSpPr>
        <p:spPr>
          <a:xfrm>
            <a:off x="378931" y="4071269"/>
            <a:ext cx="3203848" cy="1122278"/>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Navigate to the Promote Personnel page </a:t>
            </a:r>
          </a:p>
          <a:p>
            <a:pPr marL="457200" indent="-457200" fontAlgn="auto">
              <a:spcAft>
                <a:spcPts val="0"/>
              </a:spcAft>
              <a:buFont typeface="+mj-lt"/>
              <a:buAutoNum type="arabicPeriod"/>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p:txBody>
      </p:sp>
      <p:sp>
        <p:nvSpPr>
          <p:cNvPr id="21" name="Content Placeholder 2"/>
          <p:cNvSpPr txBox="1">
            <a:spLocks/>
          </p:cNvSpPr>
          <p:nvPr/>
        </p:nvSpPr>
        <p:spPr>
          <a:xfrm>
            <a:off x="251520" y="1746259"/>
            <a:ext cx="2952328" cy="1213317"/>
          </a:xfrm>
          <a:prstGeom prst="rect">
            <a:avLst/>
          </a:prstGeom>
        </p:spPr>
        <p:txBody>
          <a:bodyPr>
            <a:no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u="sng" dirty="0">
                <a:solidFill>
                  <a:schemeClr val="bg1"/>
                </a:solidFill>
              </a:rPr>
              <a:t>Promote Providers</a:t>
            </a:r>
          </a:p>
          <a:p>
            <a:pPr marL="0" indent="0" fontAlgn="auto">
              <a:spcAft>
                <a:spcPts val="0"/>
              </a:spcAft>
              <a:buNone/>
              <a:defRPr/>
            </a:pPr>
            <a:r>
              <a:rPr lang="en-US" dirty="0">
                <a:solidFill>
                  <a:schemeClr val="bg1"/>
                </a:solidFill>
              </a:rPr>
              <a:t>Moving last year’s providers to this year</a:t>
            </a:r>
          </a:p>
        </p:txBody>
      </p:sp>
      <p:pic>
        <p:nvPicPr>
          <p:cNvPr id="12" name="Picture 11">
            <a:extLst>
              <a:ext uri="{FF2B5EF4-FFF2-40B4-BE49-F238E27FC236}">
                <a16:creationId xmlns:a16="http://schemas.microsoft.com/office/drawing/2014/main" id="{70011AF8-077C-4EAC-BD52-89AD49C7F126}"/>
              </a:ext>
            </a:extLst>
          </p:cNvPr>
          <p:cNvPicPr/>
          <p:nvPr/>
        </p:nvPicPr>
        <p:blipFill>
          <a:blip r:embed="rId3"/>
          <a:stretch>
            <a:fillRect/>
          </a:stretch>
        </p:blipFill>
        <p:spPr>
          <a:xfrm>
            <a:off x="3519779" y="1805995"/>
            <a:ext cx="5245290" cy="4530547"/>
          </a:xfrm>
          <a:prstGeom prst="rect">
            <a:avLst/>
          </a:prstGeom>
        </p:spPr>
      </p:pic>
      <p:sp>
        <p:nvSpPr>
          <p:cNvPr id="14" name="Right Arrow 13"/>
          <p:cNvSpPr/>
          <p:nvPr/>
        </p:nvSpPr>
        <p:spPr>
          <a:xfrm rot="10800000">
            <a:off x="4932040" y="6021288"/>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Content Placeholder 2">
            <a:extLst>
              <a:ext uri="{FF2B5EF4-FFF2-40B4-BE49-F238E27FC236}">
                <a16:creationId xmlns:a16="http://schemas.microsoft.com/office/drawing/2014/main" id="{454BA123-580D-4439-B584-083EC9573932}"/>
              </a:ext>
            </a:extLst>
          </p:cNvPr>
          <p:cNvSpPr txBox="1">
            <a:spLocks/>
          </p:cNvSpPr>
          <p:nvPr/>
        </p:nvSpPr>
        <p:spPr>
          <a:xfrm>
            <a:off x="3203848" y="956291"/>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Tree>
    <p:extLst>
      <p:ext uri="{BB962C8B-B14F-4D97-AF65-F5344CB8AC3E}">
        <p14:creationId xmlns:p14="http://schemas.microsoft.com/office/powerpoint/2010/main" val="2508354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339752" y="241166"/>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26</a:t>
            </a:fld>
            <a:endParaRPr lang="en-US"/>
          </a:p>
        </p:txBody>
      </p:sp>
      <p:sp>
        <p:nvSpPr>
          <p:cNvPr id="10" name="Content Placeholder 2"/>
          <p:cNvSpPr txBox="1">
            <a:spLocks/>
          </p:cNvSpPr>
          <p:nvPr/>
        </p:nvSpPr>
        <p:spPr>
          <a:xfrm>
            <a:off x="3563888" y="1157976"/>
            <a:ext cx="5256584" cy="1478935"/>
          </a:xfrm>
          <a:prstGeom prst="rect">
            <a:avLst/>
          </a:prstGeom>
        </p:spPr>
        <p:txBody>
          <a:bodyPr>
            <a:normAutofit fontScale="25000" lnSpcReduction="200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defRPr/>
            </a:pPr>
            <a:r>
              <a:rPr lang="en-US" sz="9600" dirty="0">
                <a:solidFill>
                  <a:schemeClr val="bg1"/>
                </a:solidFill>
              </a:rPr>
              <a:t>Get Personnel – pull from last year</a:t>
            </a:r>
          </a:p>
          <a:p>
            <a:pPr marL="457200" indent="-457200" fontAlgn="auto">
              <a:spcAft>
                <a:spcPts val="0"/>
              </a:spcAft>
              <a:buFont typeface="+mj-lt"/>
              <a:buAutoNum type="arabicPeriod"/>
              <a:defRPr/>
            </a:pPr>
            <a:r>
              <a:rPr lang="en-US" sz="9600" dirty="0">
                <a:solidFill>
                  <a:schemeClr val="bg1"/>
                </a:solidFill>
              </a:rPr>
              <a:t>Mark this years’ providers </a:t>
            </a:r>
          </a:p>
          <a:p>
            <a:pPr marL="457200" indent="-457200" fontAlgn="auto">
              <a:spcAft>
                <a:spcPts val="0"/>
              </a:spcAft>
              <a:buFont typeface="+mj-lt"/>
              <a:buAutoNum type="arabicPeriod"/>
              <a:defRPr/>
            </a:pPr>
            <a:r>
              <a:rPr lang="en-US" sz="9600" dirty="0">
                <a:solidFill>
                  <a:schemeClr val="bg1"/>
                </a:solidFill>
              </a:rPr>
              <a:t>Promote selected into current school year. Copies last data to this year</a:t>
            </a:r>
          </a:p>
          <a:p>
            <a:pPr marL="0" indent="0" fontAlgn="auto">
              <a:spcAft>
                <a:spcPts val="0"/>
              </a:spcAft>
              <a:buNone/>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p:txBody>
      </p:sp>
      <p:sp>
        <p:nvSpPr>
          <p:cNvPr id="21" name="Content Placeholder 2"/>
          <p:cNvSpPr txBox="1">
            <a:spLocks/>
          </p:cNvSpPr>
          <p:nvPr/>
        </p:nvSpPr>
        <p:spPr>
          <a:xfrm>
            <a:off x="248880" y="1198713"/>
            <a:ext cx="2952328" cy="1213317"/>
          </a:xfrm>
          <a:prstGeom prst="rect">
            <a:avLst/>
          </a:prstGeom>
        </p:spPr>
        <p:txBody>
          <a:bodyPr>
            <a:no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u="sng" dirty="0">
                <a:solidFill>
                  <a:schemeClr val="bg1"/>
                </a:solidFill>
              </a:rPr>
              <a:t>Promote Providers</a:t>
            </a:r>
          </a:p>
          <a:p>
            <a:pPr marL="0" indent="0" fontAlgn="auto">
              <a:spcAft>
                <a:spcPts val="0"/>
              </a:spcAft>
              <a:buNone/>
              <a:defRPr/>
            </a:pPr>
            <a:r>
              <a:rPr lang="en-US" dirty="0">
                <a:solidFill>
                  <a:schemeClr val="bg1"/>
                </a:solidFill>
              </a:rPr>
              <a:t>Moving last year’s providers to this year</a:t>
            </a:r>
          </a:p>
        </p:txBody>
      </p:sp>
      <p:pic>
        <p:nvPicPr>
          <p:cNvPr id="8" name="Picture 7">
            <a:extLst>
              <a:ext uri="{FF2B5EF4-FFF2-40B4-BE49-F238E27FC236}">
                <a16:creationId xmlns:a16="http://schemas.microsoft.com/office/drawing/2014/main" id="{460F9B29-F96F-4901-B192-855712597A08}"/>
              </a:ext>
            </a:extLst>
          </p:cNvPr>
          <p:cNvPicPr/>
          <p:nvPr/>
        </p:nvPicPr>
        <p:blipFill>
          <a:blip r:embed="rId3"/>
          <a:stretch>
            <a:fillRect/>
          </a:stretch>
        </p:blipFill>
        <p:spPr>
          <a:xfrm>
            <a:off x="947199" y="2840568"/>
            <a:ext cx="8064896" cy="3456384"/>
          </a:xfrm>
          <a:prstGeom prst="rect">
            <a:avLst/>
          </a:prstGeom>
        </p:spPr>
      </p:pic>
      <p:sp>
        <p:nvSpPr>
          <p:cNvPr id="14" name="Right Arrow 13"/>
          <p:cNvSpPr/>
          <p:nvPr/>
        </p:nvSpPr>
        <p:spPr>
          <a:xfrm>
            <a:off x="239644" y="3717032"/>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Right Arrow 13">
            <a:extLst>
              <a:ext uri="{FF2B5EF4-FFF2-40B4-BE49-F238E27FC236}">
                <a16:creationId xmlns:a16="http://schemas.microsoft.com/office/drawing/2014/main" id="{97CCE626-7F59-4F67-AAB6-3190A4C6DD4A}"/>
              </a:ext>
            </a:extLst>
          </p:cNvPr>
          <p:cNvSpPr/>
          <p:nvPr/>
        </p:nvSpPr>
        <p:spPr>
          <a:xfrm flipV="1">
            <a:off x="6510655" y="6165304"/>
            <a:ext cx="136815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3">
            <a:extLst>
              <a:ext uri="{FF2B5EF4-FFF2-40B4-BE49-F238E27FC236}">
                <a16:creationId xmlns:a16="http://schemas.microsoft.com/office/drawing/2014/main" id="{BE5BAE42-E867-4219-8855-91228D4FF6E7}"/>
              </a:ext>
            </a:extLst>
          </p:cNvPr>
          <p:cNvSpPr/>
          <p:nvPr/>
        </p:nvSpPr>
        <p:spPr>
          <a:xfrm rot="16200000">
            <a:off x="938253" y="5838612"/>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003293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t>Getting Started</a:t>
            </a:r>
          </a:p>
        </p:txBody>
      </p:sp>
      <p:sp>
        <p:nvSpPr>
          <p:cNvPr id="28674" name="Slide Number Placeholder 3"/>
          <p:cNvSpPr>
            <a:spLocks noGrp="1"/>
          </p:cNvSpPr>
          <p:nvPr>
            <p:ph type="sldNum" sz="quarter" idx="15"/>
          </p:nvPr>
        </p:nvSpPr>
        <p:spPr bwMode="auto">
          <a:noFill/>
          <a:ln>
            <a:miter lim="800000"/>
            <a:headEnd/>
            <a:tailEnd/>
          </a:ln>
        </p:spPr>
        <p:txBody>
          <a:bodyPr/>
          <a:lstStyle/>
          <a:p>
            <a:fld id="{A3170C72-2B22-471F-A80D-08AA79228EFD}" type="slidenum">
              <a:rPr lang="en-US"/>
              <a:pPr/>
              <a:t>27</a:t>
            </a:fld>
            <a:endParaRPr lang="en-US"/>
          </a:p>
        </p:txBody>
      </p:sp>
      <p:sp>
        <p:nvSpPr>
          <p:cNvPr id="28676" name="Text Placeholder 5"/>
          <p:cNvSpPr>
            <a:spLocks noGrp="1"/>
          </p:cNvSpPr>
          <p:nvPr>
            <p:ph type="body" sz="quarter" idx="13"/>
          </p:nvPr>
        </p:nvSpPr>
        <p:spPr>
          <a:xfrm>
            <a:off x="533400" y="914400"/>
            <a:ext cx="8251825" cy="457200"/>
          </a:xfrm>
        </p:spPr>
        <p:txBody>
          <a:bodyPr/>
          <a:lstStyle/>
          <a:p>
            <a:r>
              <a:rPr lang="en-US" dirty="0"/>
              <a:t>Import Providers</a:t>
            </a:r>
          </a:p>
        </p:txBody>
      </p:sp>
      <p:sp>
        <p:nvSpPr>
          <p:cNvPr id="10" name="Content Placeholder 2"/>
          <p:cNvSpPr txBox="1">
            <a:spLocks/>
          </p:cNvSpPr>
          <p:nvPr/>
        </p:nvSpPr>
        <p:spPr bwMode="auto">
          <a:xfrm>
            <a:off x="5796134" y="260648"/>
            <a:ext cx="3096346" cy="4648200"/>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sz="2400" dirty="0">
                <a:solidFill>
                  <a:schemeClr val="bg2"/>
                </a:solidFill>
                <a:latin typeface="Calibri" pitchFamily="-123" charset="0"/>
                <a:ea typeface="Segoe UI" pitchFamily="34" charset="0"/>
                <a:cs typeface="Segoe UI" pitchFamily="34" charset="0"/>
              </a:rPr>
              <a:t>A batch file of Providers can be Imported following link on the Navigation Pane</a:t>
            </a:r>
          </a:p>
          <a:p>
            <a:pPr marL="457200" indent="-457200">
              <a:lnSpc>
                <a:spcPts val="2600"/>
              </a:lnSpc>
              <a:spcBef>
                <a:spcPct val="20000"/>
              </a:spcBef>
              <a:buClr>
                <a:schemeClr val="bg2"/>
              </a:buClr>
              <a:buSzPct val="70000"/>
              <a:buFont typeface="Calibri" pitchFamily="-123" charset="0"/>
              <a:buAutoNum type="arabicParenR"/>
            </a:pPr>
            <a:r>
              <a:rPr lang="en-US" sz="2400" dirty="0">
                <a:solidFill>
                  <a:schemeClr val="bg2"/>
                </a:solidFill>
                <a:latin typeface="Calibri" pitchFamily="-123" charset="0"/>
                <a:ea typeface="Segoe UI" pitchFamily="34" charset="0"/>
                <a:cs typeface="Segoe UI" pitchFamily="34" charset="0"/>
              </a:rPr>
              <a:t>Select Personnel as the file type</a:t>
            </a:r>
          </a:p>
          <a:p>
            <a:pPr marL="457200" indent="-457200">
              <a:lnSpc>
                <a:spcPts val="2600"/>
              </a:lnSpc>
              <a:spcBef>
                <a:spcPct val="20000"/>
              </a:spcBef>
              <a:buClr>
                <a:schemeClr val="bg2"/>
              </a:buClr>
              <a:buSzPct val="70000"/>
              <a:buFont typeface="Calibri" pitchFamily="-123" charset="0"/>
              <a:buAutoNum type="arabicParenR"/>
            </a:pPr>
            <a:r>
              <a:rPr lang="en-US" sz="2400">
                <a:solidFill>
                  <a:schemeClr val="bg2"/>
                </a:solidFill>
                <a:latin typeface="Calibri" pitchFamily="-123" charset="0"/>
                <a:ea typeface="Segoe UI" pitchFamily="34" charset="0"/>
                <a:cs typeface="Segoe UI" pitchFamily="34" charset="0"/>
              </a:rPr>
              <a:t>Browse computer to </a:t>
            </a:r>
            <a:r>
              <a:rPr lang="en-US" sz="2400" dirty="0">
                <a:solidFill>
                  <a:schemeClr val="bg2"/>
                </a:solidFill>
                <a:latin typeface="Calibri" pitchFamily="-123" charset="0"/>
                <a:ea typeface="Segoe UI" pitchFamily="34" charset="0"/>
                <a:cs typeface="Segoe UI" pitchFamily="34" charset="0"/>
              </a:rPr>
              <a:t>locate the file</a:t>
            </a:r>
          </a:p>
          <a:p>
            <a:pPr marL="457200" indent="-457200">
              <a:lnSpc>
                <a:spcPts val="2600"/>
              </a:lnSpc>
              <a:spcBef>
                <a:spcPct val="20000"/>
              </a:spcBef>
              <a:buClr>
                <a:schemeClr val="bg2"/>
              </a:buClr>
              <a:buSzPct val="70000"/>
              <a:buFont typeface="Calibri" pitchFamily="-123" charset="0"/>
              <a:buAutoNum type="arabicParenR"/>
            </a:pPr>
            <a:r>
              <a:rPr lang="en-US" sz="2400" dirty="0">
                <a:solidFill>
                  <a:schemeClr val="bg2"/>
                </a:solidFill>
                <a:latin typeface="Calibri" pitchFamily="-123" charset="0"/>
                <a:ea typeface="Segoe UI" pitchFamily="34" charset="0"/>
                <a:cs typeface="Segoe UI" pitchFamily="34" charset="0"/>
              </a:rPr>
              <a:t>Select the file</a:t>
            </a:r>
          </a:p>
          <a:p>
            <a:pPr marL="457200" indent="-457200">
              <a:lnSpc>
                <a:spcPts val="2600"/>
              </a:lnSpc>
              <a:spcBef>
                <a:spcPct val="20000"/>
              </a:spcBef>
              <a:buClr>
                <a:schemeClr val="bg2"/>
              </a:buClr>
              <a:buSzPct val="70000"/>
              <a:buFont typeface="Calibri" pitchFamily="-123" charset="0"/>
              <a:buAutoNum type="arabicParenR"/>
            </a:pPr>
            <a:r>
              <a:rPr lang="en-US" sz="2400" dirty="0">
                <a:solidFill>
                  <a:schemeClr val="bg2"/>
                </a:solidFill>
                <a:latin typeface="Calibri" pitchFamily="-123" charset="0"/>
                <a:ea typeface="Segoe UI" pitchFamily="34" charset="0"/>
                <a:cs typeface="Segoe UI" pitchFamily="34" charset="0"/>
              </a:rPr>
              <a:t>Click upload</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527845"/>
            <a:ext cx="5180363"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10326567" flipV="1">
            <a:off x="1470898" y="5840760"/>
            <a:ext cx="2063750" cy="730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rot="10800000" flipV="1">
            <a:off x="4616720" y="3844211"/>
            <a:ext cx="46891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CF5B34-5C70-45C2-AE3B-05ED735DA016}"/>
              </a:ext>
            </a:extLst>
          </p:cNvPr>
          <p:cNvPicPr>
            <a:picLocks noChangeAspect="1"/>
          </p:cNvPicPr>
          <p:nvPr/>
        </p:nvPicPr>
        <p:blipFill>
          <a:blip r:embed="rId3"/>
          <a:stretch>
            <a:fillRect/>
          </a:stretch>
        </p:blipFill>
        <p:spPr>
          <a:xfrm>
            <a:off x="3688512" y="3202681"/>
            <a:ext cx="5332553" cy="3178647"/>
          </a:xfrm>
          <a:prstGeom prst="rect">
            <a:avLst/>
          </a:prstGeom>
        </p:spPr>
      </p:pic>
      <p:pic>
        <p:nvPicPr>
          <p:cNvPr id="5" name="Picture 4">
            <a:extLst>
              <a:ext uri="{FF2B5EF4-FFF2-40B4-BE49-F238E27FC236}">
                <a16:creationId xmlns:a16="http://schemas.microsoft.com/office/drawing/2014/main" id="{972A0091-809D-44F9-8A67-BB3950837C28}"/>
              </a:ext>
            </a:extLst>
          </p:cNvPr>
          <p:cNvPicPr>
            <a:picLocks noChangeAspect="1"/>
          </p:cNvPicPr>
          <p:nvPr/>
        </p:nvPicPr>
        <p:blipFill>
          <a:blip r:embed="rId4"/>
          <a:stretch>
            <a:fillRect/>
          </a:stretch>
        </p:blipFill>
        <p:spPr>
          <a:xfrm>
            <a:off x="349839" y="3372175"/>
            <a:ext cx="2552921" cy="1752752"/>
          </a:xfrm>
          <a:prstGeom prst="rect">
            <a:avLst/>
          </a:prstGeom>
        </p:spPr>
      </p:pic>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28</a:t>
            </a:fld>
            <a:endParaRPr lang="en-US"/>
          </a:p>
        </p:txBody>
      </p:sp>
      <p:sp>
        <p:nvSpPr>
          <p:cNvPr id="38914" name="Title 5"/>
          <p:cNvSpPr>
            <a:spLocks noGrp="1"/>
          </p:cNvSpPr>
          <p:nvPr>
            <p:ph type="title"/>
          </p:nvPr>
        </p:nvSpPr>
        <p:spPr>
          <a:xfrm>
            <a:off x="431958" y="230961"/>
            <a:ext cx="2709875" cy="639763"/>
          </a:xfrm>
        </p:spPr>
        <p:txBody>
          <a:bodyPr/>
          <a:lstStyle/>
          <a:p>
            <a:r>
              <a:rPr lang="en-US" dirty="0"/>
              <a:t>Student Data</a:t>
            </a:r>
          </a:p>
        </p:txBody>
      </p:sp>
      <p:sp>
        <p:nvSpPr>
          <p:cNvPr id="38915" name="Text Placeholder 6"/>
          <p:cNvSpPr>
            <a:spLocks noGrp="1"/>
          </p:cNvSpPr>
          <p:nvPr>
            <p:ph type="body" sz="quarter" idx="13"/>
          </p:nvPr>
        </p:nvSpPr>
        <p:spPr>
          <a:xfrm>
            <a:off x="103984" y="803067"/>
            <a:ext cx="4253309" cy="457200"/>
          </a:xfrm>
        </p:spPr>
        <p:txBody>
          <a:bodyPr>
            <a:normAutofit fontScale="92500"/>
          </a:bodyPr>
          <a:lstStyle/>
          <a:p>
            <a:r>
              <a:rPr lang="en-US" dirty="0"/>
              <a:t>2 methods for student data entry</a:t>
            </a:r>
          </a:p>
          <a:p>
            <a:endParaRPr lang="en-US" dirty="0"/>
          </a:p>
        </p:txBody>
      </p:sp>
      <p:sp>
        <p:nvSpPr>
          <p:cNvPr id="12" name="Content Placeholder 11"/>
          <p:cNvSpPr>
            <a:spLocks noGrp="1"/>
          </p:cNvSpPr>
          <p:nvPr>
            <p:ph sz="half" idx="2"/>
          </p:nvPr>
        </p:nvSpPr>
        <p:spPr>
          <a:xfrm>
            <a:off x="4499992" y="221392"/>
            <a:ext cx="4644008" cy="2883036"/>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Importing.</a:t>
            </a:r>
          </a:p>
          <a:p>
            <a:pPr marL="457200" indent="-457200" fontAlgn="auto">
              <a:spcAft>
                <a:spcPts val="0"/>
              </a:spcAft>
              <a:buFont typeface="+mj-lt"/>
              <a:buAutoNum type="arabicPeriod"/>
              <a:defRPr/>
            </a:pPr>
            <a:r>
              <a:rPr lang="en-US" dirty="0">
                <a:ea typeface="+mn-ea"/>
                <a:cs typeface="Segoe UI" pitchFamily="34" charset="0"/>
              </a:rPr>
              <a:t>Go to Import Files</a:t>
            </a:r>
          </a:p>
          <a:p>
            <a:pPr marL="457200" indent="-457200" fontAlgn="auto">
              <a:spcAft>
                <a:spcPts val="0"/>
              </a:spcAft>
              <a:buFont typeface="+mj-lt"/>
              <a:buAutoNum type="arabicPeriod"/>
              <a:defRPr/>
            </a:pPr>
            <a:r>
              <a:rPr lang="en-US" dirty="0">
                <a:ea typeface="+mn-ea"/>
                <a:cs typeface="Segoe UI" pitchFamily="34" charset="0"/>
              </a:rPr>
              <a:t>Select - Import type – Personnel</a:t>
            </a:r>
          </a:p>
          <a:p>
            <a:pPr marL="457200" indent="-457200" fontAlgn="auto">
              <a:spcAft>
                <a:spcPts val="0"/>
              </a:spcAft>
              <a:buFont typeface="+mj-lt"/>
              <a:buAutoNum type="arabicPeriod"/>
              <a:defRPr/>
            </a:pPr>
            <a:r>
              <a:rPr lang="en-US" dirty="0">
                <a:ea typeface="+mn-ea"/>
                <a:cs typeface="Segoe UI" pitchFamily="34" charset="0"/>
              </a:rPr>
              <a:t>Select “Choose File” to find the record</a:t>
            </a:r>
          </a:p>
          <a:p>
            <a:pPr marL="457200" indent="-457200" fontAlgn="auto">
              <a:spcAft>
                <a:spcPts val="0"/>
              </a:spcAft>
              <a:buFont typeface="+mj-lt"/>
              <a:buAutoNum type="arabicPeriod"/>
              <a:defRPr/>
            </a:pPr>
            <a:r>
              <a:rPr lang="en-US" dirty="0">
                <a:ea typeface="+mn-ea"/>
                <a:cs typeface="Segoe UI" pitchFamily="34" charset="0"/>
              </a:rPr>
              <a:t>Navigate to file location</a:t>
            </a:r>
          </a:p>
          <a:p>
            <a:pPr marL="457200" indent="-457200" fontAlgn="auto">
              <a:spcAft>
                <a:spcPts val="0"/>
              </a:spcAft>
              <a:buFont typeface="+mj-lt"/>
              <a:buAutoNum type="arabicPeriod"/>
              <a:defRPr/>
            </a:pPr>
            <a:r>
              <a:rPr lang="en-US" dirty="0">
                <a:ea typeface="+mn-ea"/>
                <a:cs typeface="Segoe UI" pitchFamily="34" charset="0"/>
              </a:rPr>
              <a:t>Select / Highlight the file, click Open.</a:t>
            </a:r>
          </a:p>
          <a:p>
            <a:pPr marL="457200" indent="-457200" fontAlgn="auto">
              <a:spcAft>
                <a:spcPts val="0"/>
              </a:spcAft>
              <a:buFont typeface="+mj-lt"/>
              <a:buAutoNum type="arabicPeriod"/>
              <a:defRPr/>
            </a:pPr>
            <a:r>
              <a:rPr lang="en-US" dirty="0">
                <a:ea typeface="+mn-ea"/>
                <a:cs typeface="Segoe UI" pitchFamily="34" charset="0"/>
              </a:rPr>
              <a:t>Upload to Import</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TextBox 1"/>
          <p:cNvSpPr txBox="1"/>
          <p:nvPr/>
        </p:nvSpPr>
        <p:spPr>
          <a:xfrm>
            <a:off x="335626" y="1275628"/>
            <a:ext cx="4021667" cy="1828800"/>
          </a:xfrm>
          <a:prstGeom prst="rect">
            <a:avLst/>
          </a:prstGeom>
          <a:ln w="28575" cap="rnd" cmpd="sng">
            <a:solidFill>
              <a:srgbClr val="FF0000"/>
            </a:solidFill>
          </a:ln>
          <a:effectLst>
            <a:glow rad="101600">
              <a:schemeClr val="accent2">
                <a:satMod val="175000"/>
                <a:alpha val="40000"/>
              </a:schemeClr>
            </a:glow>
            <a:outerShdw blurRad="50800" dist="50800" dir="5400000" algn="ctr" rotWithShape="0">
              <a:srgbClr val="FF0000"/>
            </a:outerShdw>
            <a:reflection blurRad="6350" stA="52000" endA="300" endPos="35000" dir="5400000" sy="-100000" algn="bl" rotWithShape="0"/>
          </a:effectLst>
          <a:scene3d>
            <a:camera prst="orthographicFront"/>
            <a:lightRig rig="threePt" dir="t"/>
          </a:scene3d>
          <a:sp3d>
            <a:bevelT/>
          </a:sp3d>
        </p:spPr>
        <p:txBody>
          <a:bodyPr anchor="ctr">
            <a:normAutofit fontScale="92500" lnSpcReduction="20000"/>
          </a:bodyPr>
          <a:lstStyle/>
          <a:p>
            <a:pPr fontAlgn="auto">
              <a:spcAft>
                <a:spcPts val="0"/>
              </a:spcAft>
              <a:defRPr/>
            </a:pPr>
            <a:r>
              <a:rPr lang="en-US" sz="2400" dirty="0">
                <a:solidFill>
                  <a:schemeClr val="bg1"/>
                </a:solidFill>
                <a:latin typeface="Perpetua" pitchFamily="18" charset="0"/>
                <a:ea typeface="+mj-ea"/>
                <a:cs typeface="+mj-cs"/>
              </a:rPr>
              <a:t>Alert: </a:t>
            </a:r>
          </a:p>
          <a:p>
            <a:pPr fontAlgn="auto">
              <a:spcAft>
                <a:spcPts val="0"/>
              </a:spcAft>
              <a:defRPr/>
            </a:pPr>
            <a:r>
              <a:rPr lang="en-US" sz="2400" dirty="0">
                <a:solidFill>
                  <a:schemeClr val="bg1"/>
                </a:solidFill>
                <a:latin typeface="Perpetua" pitchFamily="18" charset="0"/>
                <a:ea typeface="+mj-ea"/>
                <a:cs typeface="+mj-cs"/>
              </a:rPr>
              <a:t>Always import complete data for school year. All IEPs and All Service for each import, original and subsequent. Subsequent imports erase all prior data for the student.</a:t>
            </a:r>
          </a:p>
        </p:txBody>
      </p:sp>
      <p:sp>
        <p:nvSpPr>
          <p:cNvPr id="10" name="Left Arrow 9"/>
          <p:cNvSpPr/>
          <p:nvPr/>
        </p:nvSpPr>
        <p:spPr>
          <a:xfrm>
            <a:off x="2499205" y="3984000"/>
            <a:ext cx="687507" cy="46037"/>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18"/>
          <p:cNvSpPr/>
          <p:nvPr/>
        </p:nvSpPr>
        <p:spPr>
          <a:xfrm rot="16200000">
            <a:off x="641053" y="5224133"/>
            <a:ext cx="4191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4" name="Picture 3">
            <a:extLst>
              <a:ext uri="{FF2B5EF4-FFF2-40B4-BE49-F238E27FC236}">
                <a16:creationId xmlns:a16="http://schemas.microsoft.com/office/drawing/2014/main" id="{2DC4AD66-71A0-43DD-8441-09EEAA6BACCA}"/>
              </a:ext>
            </a:extLst>
          </p:cNvPr>
          <p:cNvPicPr>
            <a:picLocks noChangeAspect="1"/>
          </p:cNvPicPr>
          <p:nvPr/>
        </p:nvPicPr>
        <p:blipFill>
          <a:blip r:embed="rId5"/>
          <a:stretch>
            <a:fillRect/>
          </a:stretch>
        </p:blipFill>
        <p:spPr>
          <a:xfrm>
            <a:off x="1678661" y="3337361"/>
            <a:ext cx="454939" cy="472780"/>
          </a:xfrm>
          <a:prstGeom prst="rect">
            <a:avLst/>
          </a:prstGeom>
        </p:spPr>
      </p:pic>
      <p:sp>
        <p:nvSpPr>
          <p:cNvPr id="17" name="Dodecagon 16">
            <a:extLst>
              <a:ext uri="{FF2B5EF4-FFF2-40B4-BE49-F238E27FC236}">
                <a16:creationId xmlns:a16="http://schemas.microsoft.com/office/drawing/2014/main" id="{D0FDACBA-B47B-4C8C-BC75-19278A5EC35A}"/>
              </a:ext>
            </a:extLst>
          </p:cNvPr>
          <p:cNvSpPr/>
          <p:nvPr/>
        </p:nvSpPr>
        <p:spPr>
          <a:xfrm>
            <a:off x="3229937" y="3785669"/>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21" name="Dodecagon 20">
            <a:extLst>
              <a:ext uri="{FF2B5EF4-FFF2-40B4-BE49-F238E27FC236}">
                <a16:creationId xmlns:a16="http://schemas.microsoft.com/office/drawing/2014/main" id="{BB66D95A-B808-4A01-BAB1-F4551677DA78}"/>
              </a:ext>
            </a:extLst>
          </p:cNvPr>
          <p:cNvSpPr/>
          <p:nvPr/>
        </p:nvSpPr>
        <p:spPr>
          <a:xfrm>
            <a:off x="3229937" y="417834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20" name="Right Arrow 19"/>
          <p:cNvSpPr/>
          <p:nvPr/>
        </p:nvSpPr>
        <p:spPr>
          <a:xfrm flipH="1" flipV="1">
            <a:off x="2164439" y="4297425"/>
            <a:ext cx="95565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flipV="1">
            <a:off x="4763016" y="3598986"/>
            <a:ext cx="57943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3" name="Dodecagon 22">
            <a:extLst>
              <a:ext uri="{FF2B5EF4-FFF2-40B4-BE49-F238E27FC236}">
                <a16:creationId xmlns:a16="http://schemas.microsoft.com/office/drawing/2014/main" id="{610AFA32-6466-4BCA-959F-4991F72370CD}"/>
              </a:ext>
            </a:extLst>
          </p:cNvPr>
          <p:cNvSpPr/>
          <p:nvPr/>
        </p:nvSpPr>
        <p:spPr>
          <a:xfrm>
            <a:off x="4156372" y="3479907"/>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4</a:t>
            </a:r>
          </a:p>
        </p:txBody>
      </p:sp>
      <p:sp>
        <p:nvSpPr>
          <p:cNvPr id="24" name="Dodecagon 23">
            <a:extLst>
              <a:ext uri="{FF2B5EF4-FFF2-40B4-BE49-F238E27FC236}">
                <a16:creationId xmlns:a16="http://schemas.microsoft.com/office/drawing/2014/main" id="{A20C42FD-5F16-4DF3-B82E-70B0CCB5174E}"/>
              </a:ext>
            </a:extLst>
          </p:cNvPr>
          <p:cNvSpPr/>
          <p:nvPr/>
        </p:nvSpPr>
        <p:spPr>
          <a:xfrm>
            <a:off x="4468581" y="4132308"/>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
        <p:nvSpPr>
          <p:cNvPr id="25" name="Dodecagon 24">
            <a:extLst>
              <a:ext uri="{FF2B5EF4-FFF2-40B4-BE49-F238E27FC236}">
                <a16:creationId xmlns:a16="http://schemas.microsoft.com/office/drawing/2014/main" id="{421C2DE1-5483-45F8-9898-298D938D8D8A}"/>
              </a:ext>
            </a:extLst>
          </p:cNvPr>
          <p:cNvSpPr/>
          <p:nvPr/>
        </p:nvSpPr>
        <p:spPr>
          <a:xfrm>
            <a:off x="1066800" y="505703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6</a:t>
            </a:r>
          </a:p>
        </p:txBody>
      </p:sp>
      <p:sp>
        <p:nvSpPr>
          <p:cNvPr id="26" name="Right Arrow 15">
            <a:extLst>
              <a:ext uri="{FF2B5EF4-FFF2-40B4-BE49-F238E27FC236}">
                <a16:creationId xmlns:a16="http://schemas.microsoft.com/office/drawing/2014/main" id="{67471EBA-680C-43F7-AE1D-3B993CCCD1CA}"/>
              </a:ext>
            </a:extLst>
          </p:cNvPr>
          <p:cNvSpPr/>
          <p:nvPr/>
        </p:nvSpPr>
        <p:spPr>
          <a:xfrm rot="10800000" flipH="1" flipV="1">
            <a:off x="4530953" y="4500197"/>
            <a:ext cx="811501"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10800000" flipH="1" flipV="1">
            <a:off x="6218148" y="6151154"/>
            <a:ext cx="955650" cy="705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7" name="Dodecagon 26">
            <a:extLst>
              <a:ext uri="{FF2B5EF4-FFF2-40B4-BE49-F238E27FC236}">
                <a16:creationId xmlns:a16="http://schemas.microsoft.com/office/drawing/2014/main" id="{2C3DAD5B-3C45-4FF3-8CD8-7660A3A74D2B}"/>
              </a:ext>
            </a:extLst>
          </p:cNvPr>
          <p:cNvSpPr/>
          <p:nvPr/>
        </p:nvSpPr>
        <p:spPr>
          <a:xfrm>
            <a:off x="5652120" y="6021288"/>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Tree>
    <p:extLst>
      <p:ext uri="{BB962C8B-B14F-4D97-AF65-F5344CB8AC3E}">
        <p14:creationId xmlns:p14="http://schemas.microsoft.com/office/powerpoint/2010/main" val="135061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7" descr="single_piece.png"/>
          <p:cNvPicPr>
            <a:picLocks noGrp="1" noChangeAspect="1"/>
          </p:cNvPicPr>
          <p:nvPr>
            <p:ph sz="half" idx="1"/>
          </p:nvPr>
        </p:nvPicPr>
        <p:blipFill>
          <a:blip r:embed="rId3"/>
          <a:srcRect/>
          <a:stretch>
            <a:fillRect/>
          </a:stretch>
        </p:blipFill>
        <p:spPr>
          <a:xfrm>
            <a:off x="457200" y="1524000"/>
            <a:ext cx="4038600" cy="3776663"/>
          </a:xfrm>
        </p:spPr>
      </p:pic>
      <p:sp>
        <p:nvSpPr>
          <p:cNvPr id="30722" name="Title 3"/>
          <p:cNvSpPr>
            <a:spLocks noGrp="1"/>
          </p:cNvSpPr>
          <p:nvPr>
            <p:ph type="title"/>
          </p:nvPr>
        </p:nvSpPr>
        <p:spPr/>
        <p:txBody>
          <a:bodyPr/>
          <a:lstStyle/>
          <a:p>
            <a:r>
              <a:rPr lang="en-US"/>
              <a:t>Student Data</a:t>
            </a:r>
          </a:p>
        </p:txBody>
      </p:sp>
      <p:sp>
        <p:nvSpPr>
          <p:cNvPr id="30723" name="Text Placeholder 15"/>
          <p:cNvSpPr>
            <a:spLocks noGrp="1"/>
          </p:cNvSpPr>
          <p:nvPr>
            <p:ph type="body" sz="quarter" idx="13"/>
          </p:nvPr>
        </p:nvSpPr>
        <p:spPr>
          <a:xfrm>
            <a:off x="533400" y="914400"/>
            <a:ext cx="8251825" cy="457200"/>
          </a:xfrm>
        </p:spPr>
        <p:txBody>
          <a:bodyPr/>
          <a:lstStyle/>
          <a:p>
            <a:r>
              <a:rPr lang="en-US"/>
              <a:t>2 methods for student data entry</a:t>
            </a:r>
          </a:p>
        </p:txBody>
      </p:sp>
      <p:sp>
        <p:nvSpPr>
          <p:cNvPr id="17" name="Content Placeholder 16"/>
          <p:cNvSpPr>
            <a:spLocks noGrp="1"/>
          </p:cNvSpPr>
          <p:nvPr>
            <p:ph sz="half" idx="2"/>
          </p:nvPr>
        </p:nvSpPr>
        <p:spPr>
          <a:xfrm>
            <a:off x="6013450" y="838200"/>
            <a:ext cx="3048000" cy="4525963"/>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Keyboard entry.</a:t>
            </a:r>
          </a:p>
          <a:p>
            <a:pPr marL="457200" indent="-457200" fontAlgn="auto">
              <a:spcAft>
                <a:spcPts val="0"/>
              </a:spcAft>
              <a:buFont typeface="+mj-lt"/>
              <a:buAutoNum type="arabicPeriod"/>
              <a:defRPr/>
            </a:pPr>
            <a:r>
              <a:rPr lang="en-US" dirty="0">
                <a:ea typeface="+mn-ea"/>
                <a:cs typeface="Segoe UI" pitchFamily="34" charset="0"/>
              </a:rPr>
              <a:t>Student Search: Find a student in the application</a:t>
            </a:r>
          </a:p>
          <a:p>
            <a:pPr marL="457200" indent="-457200" fontAlgn="auto">
              <a:spcAft>
                <a:spcPts val="0"/>
              </a:spcAft>
              <a:buFont typeface="+mj-lt"/>
              <a:buAutoNum type="arabicPeriod"/>
              <a:defRPr/>
            </a:pPr>
            <a:r>
              <a:rPr lang="en-US" dirty="0">
                <a:ea typeface="+mn-ea"/>
                <a:cs typeface="Segoe UI" pitchFamily="34" charset="0"/>
              </a:rPr>
              <a:t>Select status – where to find the student</a:t>
            </a:r>
          </a:p>
          <a:p>
            <a:pPr marL="911225" lvl="1" indent="-457200" fontAlgn="auto">
              <a:spcAft>
                <a:spcPts val="0"/>
              </a:spcAft>
              <a:buFont typeface="+mj-lt"/>
              <a:buAutoNum type="arabicPeriod"/>
              <a:defRPr/>
            </a:pPr>
            <a:r>
              <a:rPr lang="en-US" dirty="0">
                <a:ea typeface="+mn-ea"/>
                <a:cs typeface="Segoe UI" pitchFamily="34" charset="0"/>
              </a:rPr>
              <a:t>In SPEDPro</a:t>
            </a:r>
          </a:p>
          <a:p>
            <a:pPr marL="911225" lvl="1" indent="-457200" fontAlgn="auto">
              <a:spcAft>
                <a:spcPts val="0"/>
              </a:spcAft>
              <a:buFont typeface="+mj-lt"/>
              <a:buAutoNum type="arabicPeriod"/>
              <a:defRPr/>
            </a:pPr>
            <a:r>
              <a:rPr lang="en-US" dirty="0">
                <a:ea typeface="+mn-ea"/>
                <a:cs typeface="Segoe UI" pitchFamily="34" charset="0"/>
              </a:rPr>
              <a:t>KIDS Collection</a:t>
            </a:r>
          </a:p>
          <a:p>
            <a:pPr marL="457200" indent="-457200" fontAlgn="auto">
              <a:spcAft>
                <a:spcPts val="0"/>
              </a:spcAft>
              <a:buFont typeface="+mj-lt"/>
              <a:buAutoNum type="arabicPeriod"/>
              <a:defRPr/>
            </a:pPr>
            <a:r>
              <a:rPr lang="en-US" dirty="0">
                <a:ea typeface="+mn-ea"/>
                <a:cs typeface="Segoe UI" pitchFamily="34" charset="0"/>
              </a:rPr>
              <a:t>Search</a:t>
            </a:r>
          </a:p>
          <a:p>
            <a:pPr marL="0" indent="0" fontAlgn="auto">
              <a:spcAft>
                <a:spcPts val="0"/>
              </a:spcAft>
              <a:buFont typeface="Arial" pitchFamily="34" charset="0"/>
              <a:buNone/>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0725" name="Slide Number Placeholder 2"/>
          <p:cNvSpPr>
            <a:spLocks noGrp="1"/>
          </p:cNvSpPr>
          <p:nvPr>
            <p:ph type="sldNum" sz="quarter" idx="15"/>
          </p:nvPr>
        </p:nvSpPr>
        <p:spPr bwMode="auto">
          <a:noFill/>
          <a:ln>
            <a:miter lim="800000"/>
            <a:headEnd/>
            <a:tailEnd/>
          </a:ln>
        </p:spPr>
        <p:txBody>
          <a:bodyPr/>
          <a:lstStyle/>
          <a:p>
            <a:fld id="{26667743-636C-4453-BDE0-1724E3861AA1}" type="slidenum">
              <a:rPr lang="en-US"/>
              <a:pPr/>
              <a:t>29</a:t>
            </a:fld>
            <a:endParaRPr lang="en-US"/>
          </a:p>
        </p:txBody>
      </p:sp>
      <p:pic>
        <p:nvPicPr>
          <p:cNvPr id="13" name="Picture 12"/>
          <p:cNvPicPr/>
          <p:nvPr/>
        </p:nvPicPr>
        <p:blipFill>
          <a:blip r:embed="rId4"/>
          <a:stretch>
            <a:fillRect/>
          </a:stretch>
        </p:blipFill>
        <p:spPr>
          <a:xfrm>
            <a:off x="246901" y="1484784"/>
            <a:ext cx="5477227" cy="2300605"/>
          </a:xfrm>
          <a:prstGeom prst="rect">
            <a:avLst/>
          </a:prstGeom>
        </p:spPr>
      </p:pic>
      <p:sp>
        <p:nvSpPr>
          <p:cNvPr id="10" name="Right Arrow 9"/>
          <p:cNvSpPr/>
          <p:nvPr/>
        </p:nvSpPr>
        <p:spPr>
          <a:xfrm rot="10800000" flipV="1">
            <a:off x="3062985" y="2708920"/>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53" y="3933056"/>
            <a:ext cx="5477227" cy="244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0800000" flipV="1">
            <a:off x="1259632" y="6096247"/>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rot="10800000" flipV="1">
            <a:off x="3203848" y="5337901"/>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dirty="0"/>
              <a:t>Common Authentication System</a:t>
            </a:r>
          </a:p>
        </p:txBody>
      </p:sp>
      <p:sp>
        <p:nvSpPr>
          <p:cNvPr id="19459" name="Text Placeholder 7"/>
          <p:cNvSpPr>
            <a:spLocks noGrp="1"/>
          </p:cNvSpPr>
          <p:nvPr>
            <p:ph type="body" sz="quarter" idx="13"/>
          </p:nvPr>
        </p:nvSpPr>
        <p:spPr>
          <a:xfrm>
            <a:off x="533400" y="914400"/>
            <a:ext cx="8251825" cy="457200"/>
          </a:xfrm>
        </p:spPr>
        <p:txBody>
          <a:bodyPr/>
          <a:lstStyle/>
          <a:p>
            <a:r>
              <a:rPr lang="en-US"/>
              <a:t>Log in</a:t>
            </a:r>
          </a:p>
        </p:txBody>
      </p:sp>
      <p:sp>
        <p:nvSpPr>
          <p:cNvPr id="2" name="Content Placeholder 1"/>
          <p:cNvSpPr>
            <a:spLocks noGrp="1"/>
          </p:cNvSpPr>
          <p:nvPr>
            <p:ph idx="1"/>
          </p:nvPr>
        </p:nvSpPr>
        <p:spPr>
          <a:xfrm>
            <a:off x="4439925" y="1371600"/>
            <a:ext cx="4559010" cy="1866528"/>
          </a:xfrm>
        </p:spPr>
        <p:txBody>
          <a:bodyPr/>
          <a:lstStyle/>
          <a:p>
            <a:pPr>
              <a:buFont typeface="Arial" pitchFamily="-123" charset="0"/>
              <a:buChar char="•"/>
            </a:pPr>
            <a:r>
              <a:rPr lang="en-US" dirty="0"/>
              <a:t>Go to KSDE Web Applications</a:t>
            </a:r>
          </a:p>
          <a:p>
            <a:pPr>
              <a:buFont typeface="Arial" pitchFamily="-123" charset="0"/>
              <a:buChar char="•"/>
            </a:pPr>
            <a:r>
              <a:rPr lang="en-US" dirty="0"/>
              <a:t>Enter User name </a:t>
            </a:r>
          </a:p>
          <a:p>
            <a:pPr>
              <a:buFont typeface="Arial" pitchFamily="-123" charset="0"/>
              <a:buChar char="•"/>
            </a:pPr>
            <a:r>
              <a:rPr lang="en-US" dirty="0"/>
              <a:t>Enter Password</a:t>
            </a:r>
          </a:p>
          <a:p>
            <a:pPr>
              <a:buFont typeface="Arial" pitchFamily="-123" charset="0"/>
              <a:buChar char="•"/>
            </a:pPr>
            <a:r>
              <a:rPr lang="en-US" dirty="0"/>
              <a:t>Log In</a:t>
            </a:r>
          </a:p>
        </p:txBody>
      </p:sp>
      <p:sp>
        <p:nvSpPr>
          <p:cNvPr id="11" name="Content Placeholder 1"/>
          <p:cNvSpPr txBox="1">
            <a:spLocks/>
          </p:cNvSpPr>
          <p:nvPr/>
        </p:nvSpPr>
        <p:spPr bwMode="auto">
          <a:xfrm>
            <a:off x="-118464" y="4974340"/>
            <a:ext cx="3733800" cy="1447800"/>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dirty="0">
                <a:solidFill>
                  <a:schemeClr val="bg2"/>
                </a:solidFill>
                <a:latin typeface="Calibri" pitchFamily="-123" charset="0"/>
                <a:ea typeface="Segoe UI" pitchFamily="34" charset="0"/>
                <a:cs typeface="Segoe UI" pitchFamily="34" charset="0"/>
              </a:rPr>
              <a:t>Complete the registration form with your organization level and all buildings </a:t>
            </a:r>
          </a:p>
        </p:txBody>
      </p:sp>
      <p:sp>
        <p:nvSpPr>
          <p:cNvPr id="12" name="Right Arrow 11"/>
          <p:cNvSpPr/>
          <p:nvPr/>
        </p:nvSpPr>
        <p:spPr>
          <a:xfrm>
            <a:off x="2073198" y="6427366"/>
            <a:ext cx="15240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3</a:t>
            </a:fld>
            <a:endParaRPr lang="en-US"/>
          </a:p>
        </p:txBody>
      </p:sp>
      <p:grpSp>
        <p:nvGrpSpPr>
          <p:cNvPr id="3" name="Group 2"/>
          <p:cNvGrpSpPr>
            <a:grpSpLocks/>
          </p:cNvGrpSpPr>
          <p:nvPr/>
        </p:nvGrpSpPr>
        <p:grpSpPr bwMode="auto">
          <a:xfrm>
            <a:off x="6088" y="4050541"/>
            <a:ext cx="3657600" cy="860425"/>
            <a:chOff x="76200" y="4054234"/>
            <a:chExt cx="3657600" cy="860666"/>
          </a:xfrm>
        </p:grpSpPr>
        <p:sp>
          <p:nvSpPr>
            <p:cNvPr id="13" name="Content Placeholder 1"/>
            <p:cNvSpPr txBox="1">
              <a:spLocks/>
            </p:cNvSpPr>
            <p:nvPr/>
          </p:nvSpPr>
          <p:spPr>
            <a:xfrm>
              <a:off x="76200" y="4190797"/>
              <a:ext cx="3657600" cy="724103"/>
            </a:xfrm>
            <a:prstGeom prst="rect">
              <a:avLst/>
            </a:prstGeom>
          </p:spPr>
          <p:txBody>
            <a:bodyPr>
              <a:normAutofit fontScale="25000" lnSpcReduction="200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dirty="0"/>
            </a:p>
            <a:p>
              <a:pPr marL="0" indent="0" fontAlgn="auto">
                <a:spcAft>
                  <a:spcPts val="0"/>
                </a:spcAft>
                <a:buFont typeface="Arial" pitchFamily="34" charset="0"/>
                <a:buNone/>
                <a:defRPr/>
              </a:pPr>
              <a:r>
                <a:rPr lang="en-US" sz="6400" dirty="0">
                  <a:solidFill>
                    <a:srgbClr val="FFFF00"/>
                  </a:solidFill>
                  <a:latin typeface="Arial" pitchFamily="34" charset="0"/>
                  <a:cs typeface="Arial" pitchFamily="34" charset="0"/>
                </a:rPr>
                <a:t>If you have not registered, go here</a:t>
              </a:r>
            </a:p>
          </p:txBody>
        </p:sp>
        <p:sp>
          <p:nvSpPr>
            <p:cNvPr id="16" name="Right Arrow 15"/>
            <p:cNvSpPr/>
            <p:nvPr/>
          </p:nvSpPr>
          <p:spPr>
            <a:xfrm rot="16200000">
              <a:off x="183273" y="4328161"/>
              <a:ext cx="593891"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grpSp>
      <p:pic>
        <p:nvPicPr>
          <p:cNvPr id="4" name="Picture 3"/>
          <p:cNvPicPr>
            <a:picLocks noChangeAspect="1"/>
          </p:cNvPicPr>
          <p:nvPr/>
        </p:nvPicPr>
        <p:blipFill>
          <a:blip r:embed="rId3"/>
          <a:stretch>
            <a:fillRect/>
          </a:stretch>
        </p:blipFill>
        <p:spPr>
          <a:xfrm>
            <a:off x="107504" y="1366374"/>
            <a:ext cx="4334388" cy="2645941"/>
          </a:xfrm>
          <a:prstGeom prst="rect">
            <a:avLst/>
          </a:prstGeom>
        </p:spPr>
      </p:pic>
      <p:pic>
        <p:nvPicPr>
          <p:cNvPr id="5" name="Picture 4"/>
          <p:cNvPicPr>
            <a:picLocks noChangeAspect="1"/>
          </p:cNvPicPr>
          <p:nvPr/>
        </p:nvPicPr>
        <p:blipFill>
          <a:blip r:embed="rId4"/>
          <a:stretch>
            <a:fillRect/>
          </a:stretch>
        </p:blipFill>
        <p:spPr>
          <a:xfrm>
            <a:off x="3645928" y="3750455"/>
            <a:ext cx="5632552" cy="28669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179512" y="260648"/>
            <a:ext cx="2736304" cy="639763"/>
          </a:xfrm>
        </p:spPr>
        <p:txBody>
          <a:bodyPr/>
          <a:lstStyle/>
          <a:p>
            <a:r>
              <a:rPr lang="en-US"/>
              <a:t>Student Data</a:t>
            </a:r>
          </a:p>
        </p:txBody>
      </p:sp>
      <p:sp>
        <p:nvSpPr>
          <p:cNvPr id="31746" name="Text Placeholder 15"/>
          <p:cNvSpPr>
            <a:spLocks noGrp="1"/>
          </p:cNvSpPr>
          <p:nvPr>
            <p:ph type="body" sz="quarter" idx="13"/>
          </p:nvPr>
        </p:nvSpPr>
        <p:spPr>
          <a:xfrm>
            <a:off x="3923928" y="836712"/>
            <a:ext cx="4986586" cy="457200"/>
          </a:xfrm>
        </p:spPr>
        <p:txBody>
          <a:bodyPr/>
          <a:lstStyle/>
          <a:p>
            <a:r>
              <a:rPr lang="en-US" dirty="0"/>
              <a:t>2 methods for student data entry</a:t>
            </a:r>
          </a:p>
        </p:txBody>
      </p:sp>
      <p:sp>
        <p:nvSpPr>
          <p:cNvPr id="17" name="Content Placeholder 16"/>
          <p:cNvSpPr>
            <a:spLocks noGrp="1"/>
          </p:cNvSpPr>
          <p:nvPr>
            <p:ph sz="half" idx="2"/>
          </p:nvPr>
        </p:nvSpPr>
        <p:spPr>
          <a:xfrm>
            <a:off x="467544" y="1216342"/>
            <a:ext cx="8593906" cy="2520280"/>
          </a:xfrm>
        </p:spPr>
        <p:txBody>
          <a:bodyPr rtlCol="0">
            <a:normAutofit fontScale="92500" lnSpcReduction="20000"/>
          </a:bodyPr>
          <a:lstStyle/>
          <a:p>
            <a:pPr fontAlgn="auto">
              <a:spcAft>
                <a:spcPts val="0"/>
              </a:spcAft>
              <a:buFont typeface="Arial" pitchFamily="34" charset="0"/>
              <a:buChar char="•"/>
              <a:defRPr/>
            </a:pPr>
            <a:r>
              <a:rPr lang="en-US" dirty="0">
                <a:ea typeface="+mn-ea"/>
                <a:cs typeface="Segoe UI" pitchFamily="34" charset="0"/>
              </a:rPr>
              <a:t>Keyboard entry.</a:t>
            </a:r>
          </a:p>
          <a:p>
            <a:pPr marL="457200" indent="-457200" fontAlgn="auto">
              <a:spcAft>
                <a:spcPts val="0"/>
              </a:spcAft>
              <a:buFont typeface="+mj-lt"/>
              <a:buAutoNum type="arabicPeriod"/>
              <a:defRPr/>
            </a:pPr>
            <a:r>
              <a:rPr lang="en-US" dirty="0">
                <a:ea typeface="+mn-ea"/>
                <a:cs typeface="Segoe UI" pitchFamily="34" charset="0"/>
              </a:rPr>
              <a:t>Create Student profile</a:t>
            </a:r>
          </a:p>
          <a:p>
            <a:pPr marL="457200" indent="-457200" fontAlgn="auto">
              <a:spcAft>
                <a:spcPts val="0"/>
              </a:spcAft>
              <a:buFont typeface="+mj-lt"/>
              <a:buAutoNum type="arabicPeriod"/>
              <a:defRPr/>
            </a:pPr>
            <a:r>
              <a:rPr lang="en-US" dirty="0">
                <a:ea typeface="+mn-ea"/>
                <a:cs typeface="Segoe UI" pitchFamily="34" charset="0"/>
              </a:rPr>
              <a:t>Select the New button for new profile</a:t>
            </a:r>
          </a:p>
          <a:p>
            <a:pPr marL="457200" indent="-457200" fontAlgn="auto">
              <a:spcAft>
                <a:spcPts val="0"/>
              </a:spcAft>
              <a:buFont typeface="+mj-lt"/>
              <a:buAutoNum type="arabicPeriod"/>
              <a:defRPr/>
            </a:pPr>
            <a:r>
              <a:rPr lang="en-US" dirty="0">
                <a:ea typeface="+mn-ea"/>
                <a:cs typeface="Segoe UI" pitchFamily="34" charset="0"/>
              </a:rPr>
              <a:t>Select the target school year for which the profile applies</a:t>
            </a:r>
          </a:p>
          <a:p>
            <a:pPr marL="911225" lvl="1" indent="-457200" fontAlgn="auto">
              <a:spcAft>
                <a:spcPts val="0"/>
              </a:spcAft>
              <a:buFont typeface="+mj-lt"/>
              <a:buAutoNum type="arabicPeriod"/>
              <a:defRPr/>
            </a:pPr>
            <a:r>
              <a:rPr lang="en-US" dirty="0">
                <a:ea typeface="+mn-ea"/>
                <a:cs typeface="Segoe UI" pitchFamily="34" charset="0"/>
              </a:rPr>
              <a:t>Some data pulls from the KIDS record</a:t>
            </a:r>
          </a:p>
          <a:p>
            <a:pPr marL="1314450" lvl="2" indent="-457200" fontAlgn="auto">
              <a:spcAft>
                <a:spcPts val="0"/>
              </a:spcAft>
              <a:buFont typeface="+mj-lt"/>
              <a:buAutoNum type="arabicPeriod"/>
              <a:defRPr/>
            </a:pPr>
            <a:r>
              <a:rPr lang="en-US" dirty="0">
                <a:solidFill>
                  <a:srgbClr val="FF0000"/>
                </a:solidFill>
                <a:ea typeface="+mn-ea"/>
                <a:cs typeface="Segoe UI" pitchFamily="34" charset="0"/>
              </a:rPr>
              <a:t>Student Name </a:t>
            </a:r>
          </a:p>
          <a:p>
            <a:pPr marL="1314450" lvl="2" indent="-457200" fontAlgn="auto">
              <a:spcAft>
                <a:spcPts val="0"/>
              </a:spcAft>
              <a:buFont typeface="+mj-lt"/>
              <a:buAutoNum type="arabicPeriod"/>
              <a:defRPr/>
            </a:pPr>
            <a:r>
              <a:rPr lang="en-US" dirty="0">
                <a:solidFill>
                  <a:srgbClr val="FF0000"/>
                </a:solidFill>
                <a:cs typeface="Segoe UI" pitchFamily="34" charset="0"/>
              </a:rPr>
              <a:t>Birthday</a:t>
            </a:r>
          </a:p>
          <a:p>
            <a:pPr marL="1314450" lvl="2" indent="-457200" fontAlgn="auto">
              <a:spcAft>
                <a:spcPts val="0"/>
              </a:spcAft>
              <a:buFont typeface="+mj-lt"/>
              <a:buAutoNum type="arabicPeriod"/>
              <a:defRPr/>
            </a:pPr>
            <a:r>
              <a:rPr lang="en-US" dirty="0">
                <a:solidFill>
                  <a:srgbClr val="FF0000"/>
                </a:solidFill>
                <a:ea typeface="+mn-ea"/>
                <a:cs typeface="Segoe UI" pitchFamily="34" charset="0"/>
              </a:rPr>
              <a:t>Race / ethnicity</a:t>
            </a:r>
          </a:p>
          <a:p>
            <a:pPr marL="1314450" lvl="2" indent="-457200" fontAlgn="auto">
              <a:spcAft>
                <a:spcPts val="0"/>
              </a:spcAft>
              <a:buFont typeface="+mj-lt"/>
              <a:buAutoNum type="arabicPeriod"/>
              <a:defRPr/>
            </a:pPr>
            <a:r>
              <a:rPr lang="en-US" dirty="0">
                <a:solidFill>
                  <a:srgbClr val="FF0000"/>
                </a:solidFill>
                <a:ea typeface="+mn-ea"/>
                <a:cs typeface="Segoe UI" pitchFamily="34" charset="0"/>
              </a:rPr>
              <a:t>LEP</a:t>
            </a:r>
          </a:p>
          <a:p>
            <a:pPr marL="911225" lvl="1" indent="-457200" fontAlgn="auto">
              <a:spcAft>
                <a:spcPts val="0"/>
              </a:spcAft>
              <a:buFont typeface="+mj-lt"/>
              <a:buAutoNum type="arabicPeriod"/>
              <a:defRPr/>
            </a:pPr>
            <a:endParaRPr lang="en-US" dirty="0">
              <a:ea typeface="+mn-ea"/>
              <a:cs typeface="Segoe UI" pitchFamily="34" charset="0"/>
            </a:endParaRPr>
          </a:p>
          <a:p>
            <a:pPr marL="457200" indent="-457200" fontAlgn="auto">
              <a:spcAft>
                <a:spcPts val="0"/>
              </a:spcAft>
              <a:buFont typeface="+mj-lt"/>
              <a:buAutoNum type="arabicPeriod"/>
              <a:defRPr/>
            </a:pPr>
            <a:endParaRPr lang="en-US" dirty="0">
              <a:ea typeface="+mn-ea"/>
              <a:cs typeface="Segoe UI" pitchFamily="34" charset="0"/>
            </a:endParaRPr>
          </a:p>
          <a:p>
            <a:pPr marL="0" indent="0" fontAlgn="auto">
              <a:spcAft>
                <a:spcPts val="0"/>
              </a:spcAft>
              <a:buFont typeface="Arial" pitchFamily="34" charset="0"/>
              <a:buNone/>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1748" name="Slide Number Placeholder 2"/>
          <p:cNvSpPr>
            <a:spLocks noGrp="1"/>
          </p:cNvSpPr>
          <p:nvPr>
            <p:ph type="sldNum" sz="quarter" idx="15"/>
          </p:nvPr>
        </p:nvSpPr>
        <p:spPr bwMode="auto">
          <a:noFill/>
          <a:ln>
            <a:miter lim="800000"/>
            <a:headEnd/>
            <a:tailEnd/>
          </a:ln>
        </p:spPr>
        <p:txBody>
          <a:bodyPr/>
          <a:lstStyle/>
          <a:p>
            <a:fld id="{7BFB4EA6-FEDF-4916-9D9B-CFA0800D9A60}" type="slidenum">
              <a:rPr lang="en-US"/>
              <a:pPr/>
              <a:t>30</a:t>
            </a:fld>
            <a:endParaRPr lang="en-US"/>
          </a:p>
        </p:txBody>
      </p:sp>
      <p:pic>
        <p:nvPicPr>
          <p:cNvPr id="12" name="Picture 11"/>
          <p:cNvPicPr/>
          <p:nvPr/>
        </p:nvPicPr>
        <p:blipFill>
          <a:blip r:embed="rId3"/>
          <a:stretch>
            <a:fillRect/>
          </a:stretch>
        </p:blipFill>
        <p:spPr>
          <a:xfrm>
            <a:off x="101606" y="3808630"/>
            <a:ext cx="8568952" cy="2003184"/>
          </a:xfrm>
          <a:prstGeom prst="rect">
            <a:avLst/>
          </a:prstGeom>
        </p:spPr>
      </p:pic>
      <p:sp>
        <p:nvSpPr>
          <p:cNvPr id="15" name="Oval 14"/>
          <p:cNvSpPr>
            <a:spLocks noChangeArrowheads="1"/>
          </p:cNvSpPr>
          <p:nvPr/>
        </p:nvSpPr>
        <p:spPr bwMode="auto">
          <a:xfrm>
            <a:off x="8177079" y="4262540"/>
            <a:ext cx="523875" cy="445118"/>
          </a:xfrm>
          <a:prstGeom prst="ellipse">
            <a:avLst/>
          </a:prstGeom>
          <a:solidFill>
            <a:srgbClr val="FFFFFF">
              <a:alpha val="0"/>
            </a:srgbClr>
          </a:solidFill>
          <a:ln w="3810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8" name="Right Arrow 17"/>
          <p:cNvSpPr/>
          <p:nvPr/>
        </p:nvSpPr>
        <p:spPr>
          <a:xfrm rot="10800000" flipV="1">
            <a:off x="1619672" y="5389821"/>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10800000" flipV="1">
            <a:off x="3491880" y="4941168"/>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41275" y="116632"/>
            <a:ext cx="8229600" cy="639763"/>
          </a:xfrm>
        </p:spPr>
        <p:txBody>
          <a:bodyPr/>
          <a:lstStyle/>
          <a:p>
            <a:r>
              <a:rPr lang="en-US"/>
              <a:t>Student Data</a:t>
            </a:r>
          </a:p>
        </p:txBody>
      </p:sp>
      <p:sp>
        <p:nvSpPr>
          <p:cNvPr id="32770" name="Text Placeholder 15"/>
          <p:cNvSpPr>
            <a:spLocks noGrp="1"/>
          </p:cNvSpPr>
          <p:nvPr>
            <p:ph type="body" sz="quarter" idx="13"/>
          </p:nvPr>
        </p:nvSpPr>
        <p:spPr>
          <a:xfrm>
            <a:off x="107505" y="620688"/>
            <a:ext cx="3960439" cy="457200"/>
          </a:xfrm>
        </p:spPr>
        <p:txBody>
          <a:bodyPr>
            <a:normAutofit fontScale="92500"/>
          </a:bodyPr>
          <a:lstStyle/>
          <a:p>
            <a:r>
              <a:rPr lang="en-US" dirty="0"/>
              <a:t>2 methods for student data entry</a:t>
            </a:r>
          </a:p>
        </p:txBody>
      </p:sp>
      <p:sp>
        <p:nvSpPr>
          <p:cNvPr id="17" name="Content Placeholder 16"/>
          <p:cNvSpPr>
            <a:spLocks noGrp="1"/>
          </p:cNvSpPr>
          <p:nvPr>
            <p:ph sz="half" idx="2"/>
          </p:nvPr>
        </p:nvSpPr>
        <p:spPr>
          <a:xfrm>
            <a:off x="-28718" y="1340768"/>
            <a:ext cx="3048000" cy="5581550"/>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Keyboard entry. </a:t>
            </a:r>
            <a:r>
              <a:rPr lang="en-US" dirty="0">
                <a:solidFill>
                  <a:srgbClr val="FF0000"/>
                </a:solidFill>
                <a:ea typeface="+mn-ea"/>
                <a:cs typeface="Segoe UI" pitchFamily="34" charset="0"/>
              </a:rPr>
              <a:t>Profile</a:t>
            </a:r>
          </a:p>
          <a:p>
            <a:pPr marL="457200" indent="-457200" fontAlgn="auto">
              <a:spcAft>
                <a:spcPts val="0"/>
              </a:spcAft>
              <a:buFont typeface="+mj-lt"/>
              <a:buAutoNum type="arabicPeriod"/>
              <a:defRPr/>
            </a:pPr>
            <a:r>
              <a:rPr lang="en-US" dirty="0">
                <a:ea typeface="+mn-ea"/>
                <a:cs typeface="Segoe UI" pitchFamily="34" charset="0"/>
              </a:rPr>
              <a:t>Drop Down Menus for the selection of data elements</a:t>
            </a:r>
          </a:p>
          <a:p>
            <a:pPr marL="457200" indent="-457200" fontAlgn="auto">
              <a:spcAft>
                <a:spcPts val="0"/>
              </a:spcAft>
              <a:buFont typeface="+mj-lt"/>
              <a:buAutoNum type="arabicPeriod"/>
              <a:defRPr/>
            </a:pPr>
            <a:r>
              <a:rPr lang="en-US" dirty="0">
                <a:ea typeface="+mn-ea"/>
                <a:cs typeface="Segoe UI" pitchFamily="34" charset="0"/>
              </a:rPr>
              <a:t>Optional fields are selected </a:t>
            </a:r>
          </a:p>
          <a:p>
            <a:pPr marL="457200" indent="-457200" fontAlgn="auto">
              <a:spcAft>
                <a:spcPts val="0"/>
              </a:spcAft>
              <a:buFont typeface="+mj-lt"/>
              <a:buAutoNum type="arabicPeriod"/>
              <a:defRPr/>
            </a:pPr>
            <a:r>
              <a:rPr lang="en-US" dirty="0">
                <a:ea typeface="+mn-ea"/>
                <a:cs typeface="Segoe UI" pitchFamily="34" charset="0"/>
              </a:rPr>
              <a:t>Conditional fields are selected when applicable</a:t>
            </a:r>
          </a:p>
          <a:p>
            <a:pPr marL="457200" indent="-457200" fontAlgn="auto">
              <a:spcAft>
                <a:spcPts val="0"/>
              </a:spcAft>
              <a:buFont typeface="+mj-lt"/>
              <a:buAutoNum type="arabicPeriod"/>
              <a:defRPr/>
            </a:pPr>
            <a:endParaRPr lang="en-US" dirty="0">
              <a:ea typeface="+mn-ea"/>
              <a:cs typeface="Segoe UI" pitchFamily="34" charset="0"/>
            </a:endParaRPr>
          </a:p>
          <a:p>
            <a:pPr marL="457200" indent="-457200" fontAlgn="auto">
              <a:spcAft>
                <a:spcPts val="0"/>
              </a:spcAft>
              <a:buFont typeface="+mj-lt"/>
              <a:buAutoNum type="arabicPeriod"/>
              <a:defRPr/>
            </a:pPr>
            <a:r>
              <a:rPr lang="en-US" dirty="0">
                <a:ea typeface="+mn-ea"/>
                <a:cs typeface="Segoe UI" pitchFamily="34" charset="0"/>
              </a:rPr>
              <a:t>Note: A student has 1 profile per school year. Multiple profiles for the same student will generate verification errors</a:t>
            </a:r>
          </a:p>
          <a:p>
            <a:pPr marL="457200" indent="-457200" fontAlgn="auto">
              <a:spcAft>
                <a:spcPts val="0"/>
              </a:spcAft>
              <a:buFont typeface="+mj-lt"/>
              <a:buAutoNum type="arabicPeriod"/>
              <a:defRPr/>
            </a:pPr>
            <a:endParaRPr lang="en-US" dirty="0">
              <a:ea typeface="+mn-ea"/>
              <a:cs typeface="Segoe UI" pitchFamily="34" charset="0"/>
            </a:endParaRPr>
          </a:p>
          <a:p>
            <a:pPr marL="457200" indent="-457200" fontAlgn="auto">
              <a:spcAft>
                <a:spcPts val="0"/>
              </a:spcAft>
              <a:buFont typeface="+mj-lt"/>
              <a:buAutoNum type="arabicPeriod"/>
              <a:defRPr/>
            </a:pPr>
            <a:endParaRPr lang="en-US" dirty="0">
              <a:ea typeface="+mn-ea"/>
              <a:cs typeface="Segoe UI" pitchFamily="34" charset="0"/>
            </a:endParaRPr>
          </a:p>
          <a:p>
            <a:pPr marL="0" indent="0" fontAlgn="auto">
              <a:spcAft>
                <a:spcPts val="0"/>
              </a:spcAft>
              <a:buNone/>
              <a:defRPr/>
            </a:pPr>
            <a:endParaRPr lang="en-US" dirty="0">
              <a:ea typeface="+mn-ea"/>
              <a:cs typeface="Segoe UI" pitchFamily="34" charset="0"/>
            </a:endParaRPr>
          </a:p>
        </p:txBody>
      </p:sp>
      <p:sp>
        <p:nvSpPr>
          <p:cNvPr id="32772" name="Slide Number Placeholder 2"/>
          <p:cNvSpPr>
            <a:spLocks noGrp="1"/>
          </p:cNvSpPr>
          <p:nvPr>
            <p:ph type="sldNum" sz="quarter" idx="15"/>
          </p:nvPr>
        </p:nvSpPr>
        <p:spPr bwMode="auto">
          <a:noFill/>
          <a:ln>
            <a:miter lim="800000"/>
            <a:headEnd/>
            <a:tailEnd/>
          </a:ln>
        </p:spPr>
        <p:txBody>
          <a:bodyPr/>
          <a:lstStyle/>
          <a:p>
            <a:fld id="{F435A378-AA27-465F-9086-C9480EA4E0AC}" type="slidenum">
              <a:rPr lang="en-US"/>
              <a:pPr/>
              <a:t>31</a:t>
            </a:fld>
            <a:endParaRPr lang="en-US"/>
          </a:p>
        </p:txBody>
      </p:sp>
      <p:sp>
        <p:nvSpPr>
          <p:cNvPr id="14" name="Right Arrow 13"/>
          <p:cNvSpPr/>
          <p:nvPr/>
        </p:nvSpPr>
        <p:spPr>
          <a:xfrm flipV="1">
            <a:off x="4800600" y="4800600"/>
            <a:ext cx="7270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3" name="Picture 12"/>
          <p:cNvPicPr/>
          <p:nvPr/>
        </p:nvPicPr>
        <p:blipFill>
          <a:blip r:embed="rId3"/>
          <a:stretch>
            <a:fillRect/>
          </a:stretch>
        </p:blipFill>
        <p:spPr>
          <a:xfrm>
            <a:off x="2915816" y="1052736"/>
            <a:ext cx="5903833" cy="5400600"/>
          </a:xfrm>
          <a:prstGeom prst="rect">
            <a:avLst/>
          </a:prstGeom>
        </p:spPr>
      </p:pic>
      <p:sp>
        <p:nvSpPr>
          <p:cNvPr id="10" name="Right Arrow 9"/>
          <p:cNvSpPr/>
          <p:nvPr/>
        </p:nvSpPr>
        <p:spPr>
          <a:xfrm rot="20763029" flipV="1">
            <a:off x="3122174" y="3192656"/>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rot="9246132" flipV="1">
            <a:off x="8114953" y="5489979"/>
            <a:ext cx="643708" cy="1013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flipV="1">
            <a:off x="6084168" y="4777581"/>
            <a:ext cx="768350" cy="46038"/>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flipV="1">
            <a:off x="1485763" y="3173383"/>
            <a:ext cx="768350" cy="46038"/>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flipV="1">
            <a:off x="6228184" y="4221088"/>
            <a:ext cx="1031875" cy="4603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Right Arrow 17"/>
          <p:cNvSpPr/>
          <p:nvPr/>
        </p:nvSpPr>
        <p:spPr>
          <a:xfrm>
            <a:off x="1715443" y="4175369"/>
            <a:ext cx="74384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r>
              <a:rPr lang="en-US"/>
              <a:t>Student Data</a:t>
            </a:r>
          </a:p>
        </p:txBody>
      </p:sp>
      <p:sp>
        <p:nvSpPr>
          <p:cNvPr id="33794" name="Text Placeholder 15"/>
          <p:cNvSpPr>
            <a:spLocks noGrp="1"/>
          </p:cNvSpPr>
          <p:nvPr>
            <p:ph type="body" sz="quarter" idx="13"/>
          </p:nvPr>
        </p:nvSpPr>
        <p:spPr>
          <a:xfrm>
            <a:off x="533400" y="914400"/>
            <a:ext cx="8251825" cy="457200"/>
          </a:xfrm>
        </p:spPr>
        <p:txBody>
          <a:bodyPr/>
          <a:lstStyle/>
          <a:p>
            <a:r>
              <a:rPr lang="en-US"/>
              <a:t>2 methods for student data entry</a:t>
            </a:r>
          </a:p>
        </p:txBody>
      </p:sp>
      <p:sp>
        <p:nvSpPr>
          <p:cNvPr id="17" name="Content Placeholder 16"/>
          <p:cNvSpPr>
            <a:spLocks noGrp="1"/>
          </p:cNvSpPr>
          <p:nvPr>
            <p:ph sz="half" idx="2"/>
          </p:nvPr>
        </p:nvSpPr>
        <p:spPr>
          <a:xfrm>
            <a:off x="251520" y="1412776"/>
            <a:ext cx="8691885" cy="2054101"/>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Keyboard entry.</a:t>
            </a:r>
          </a:p>
          <a:p>
            <a:pPr marL="457200" indent="-457200" fontAlgn="auto">
              <a:spcAft>
                <a:spcPts val="0"/>
              </a:spcAft>
              <a:buFont typeface="+mj-lt"/>
              <a:buAutoNum type="arabicPeriod"/>
              <a:defRPr/>
            </a:pPr>
            <a:r>
              <a:rPr lang="en-US" dirty="0">
                <a:ea typeface="+mn-ea"/>
                <a:cs typeface="Segoe UI" pitchFamily="34" charset="0"/>
              </a:rPr>
              <a:t>From the Actions Menu</a:t>
            </a:r>
          </a:p>
          <a:p>
            <a:pPr marL="457200" indent="-457200" fontAlgn="auto">
              <a:spcAft>
                <a:spcPts val="0"/>
              </a:spcAft>
              <a:buFont typeface="+mj-lt"/>
              <a:buAutoNum type="arabicPeriod"/>
              <a:defRPr/>
            </a:pPr>
            <a:r>
              <a:rPr lang="en-US" dirty="0">
                <a:ea typeface="+mn-ea"/>
                <a:cs typeface="Segoe UI" pitchFamily="34" charset="0"/>
              </a:rPr>
              <a:t>Profiles can be edited, view only or deleted</a:t>
            </a:r>
          </a:p>
          <a:p>
            <a:pPr marL="457200" indent="-457200" fontAlgn="auto">
              <a:spcAft>
                <a:spcPts val="0"/>
              </a:spcAft>
              <a:buFont typeface="+mj-lt"/>
              <a:buAutoNum type="arabicPeriod"/>
              <a:defRPr/>
            </a:pPr>
            <a:r>
              <a:rPr lang="en-US" dirty="0">
                <a:ea typeface="+mn-ea"/>
                <a:cs typeface="Segoe UI" pitchFamily="34" charset="0"/>
              </a:rPr>
              <a:t>Go to the IEP page</a:t>
            </a:r>
          </a:p>
          <a:p>
            <a:pPr marL="457200" indent="-457200" fontAlgn="auto">
              <a:spcAft>
                <a:spcPts val="0"/>
              </a:spcAft>
              <a:buFont typeface="+mj-lt"/>
              <a:buAutoNum type="arabicPeriod"/>
              <a:defRPr/>
            </a:pPr>
            <a:r>
              <a:rPr lang="en-US" dirty="0">
                <a:ea typeface="+mn-ea"/>
                <a:cs typeface="Segoe UI" pitchFamily="34" charset="0"/>
              </a:rPr>
              <a:t>Go to catastrophic Aid page</a:t>
            </a:r>
          </a:p>
          <a:p>
            <a:pPr marL="0" indent="0" fontAlgn="auto">
              <a:spcAft>
                <a:spcPts val="0"/>
              </a:spcAft>
              <a:buFont typeface="Arial" pitchFamily="34" charset="0"/>
              <a:buNone/>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3796" name="Slide Number Placeholder 2"/>
          <p:cNvSpPr>
            <a:spLocks noGrp="1"/>
          </p:cNvSpPr>
          <p:nvPr>
            <p:ph type="sldNum" sz="quarter" idx="15"/>
          </p:nvPr>
        </p:nvSpPr>
        <p:spPr bwMode="auto">
          <a:noFill/>
          <a:ln>
            <a:miter lim="800000"/>
            <a:headEnd/>
            <a:tailEnd/>
          </a:ln>
        </p:spPr>
        <p:txBody>
          <a:bodyPr/>
          <a:lstStyle/>
          <a:p>
            <a:fld id="{4C19A2DE-43C3-4E5A-A286-E298EE1651FE}" type="slidenum">
              <a:rPr lang="en-US"/>
              <a:pPr/>
              <a:t>32</a:t>
            </a:fld>
            <a:endParaRPr lang="en-US"/>
          </a:p>
        </p:txBody>
      </p:sp>
      <p:sp>
        <p:nvSpPr>
          <p:cNvPr id="10" name="Right Arrow 9"/>
          <p:cNvSpPr/>
          <p:nvPr/>
        </p:nvSpPr>
        <p:spPr>
          <a:xfrm rot="10800000" flipV="1">
            <a:off x="1447800" y="3886200"/>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2" name="Picture 11"/>
          <p:cNvPicPr/>
          <p:nvPr/>
        </p:nvPicPr>
        <p:blipFill>
          <a:blip r:embed="rId3"/>
          <a:stretch>
            <a:fillRect/>
          </a:stretch>
        </p:blipFill>
        <p:spPr>
          <a:xfrm>
            <a:off x="467544" y="3573016"/>
            <a:ext cx="6768752" cy="28860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5"/>
          </p:nvPr>
        </p:nvSpPr>
        <p:spPr bwMode="auto">
          <a:noFill/>
          <a:ln>
            <a:miter lim="800000"/>
            <a:headEnd/>
            <a:tailEnd/>
          </a:ln>
        </p:spPr>
        <p:txBody>
          <a:bodyPr/>
          <a:lstStyle/>
          <a:p>
            <a:fld id="{4467A423-06F9-4EF0-9D6E-DEABB8B5D209}" type="slidenum">
              <a:rPr lang="en-US"/>
              <a:pPr/>
              <a:t>33</a:t>
            </a:fld>
            <a:endParaRPr lang="en-US"/>
          </a:p>
        </p:txBody>
      </p:sp>
      <p:sp>
        <p:nvSpPr>
          <p:cNvPr id="34818" name="Title 5"/>
          <p:cNvSpPr>
            <a:spLocks noGrp="1"/>
          </p:cNvSpPr>
          <p:nvPr>
            <p:ph type="title"/>
          </p:nvPr>
        </p:nvSpPr>
        <p:spPr/>
        <p:txBody>
          <a:bodyPr/>
          <a:lstStyle/>
          <a:p>
            <a:r>
              <a:rPr lang="en-US"/>
              <a:t>Student Data</a:t>
            </a:r>
          </a:p>
        </p:txBody>
      </p:sp>
      <p:sp>
        <p:nvSpPr>
          <p:cNvPr id="34819" name="Text Placeholder 6"/>
          <p:cNvSpPr>
            <a:spLocks noGrp="1"/>
          </p:cNvSpPr>
          <p:nvPr>
            <p:ph type="body" sz="quarter" idx="13"/>
          </p:nvPr>
        </p:nvSpPr>
        <p:spPr>
          <a:xfrm>
            <a:off x="533400" y="914400"/>
            <a:ext cx="8251825" cy="457200"/>
          </a:xfrm>
        </p:spPr>
        <p:txBody>
          <a:bodyPr/>
          <a:lstStyle/>
          <a:p>
            <a:r>
              <a:rPr lang="en-US"/>
              <a:t>2 methods for student data entry</a:t>
            </a:r>
          </a:p>
          <a:p>
            <a:endParaRPr lang="en-US"/>
          </a:p>
        </p:txBody>
      </p:sp>
      <p:sp>
        <p:nvSpPr>
          <p:cNvPr id="12" name="Content Placeholder 11"/>
          <p:cNvSpPr>
            <a:spLocks noGrp="1"/>
          </p:cNvSpPr>
          <p:nvPr>
            <p:ph sz="half" idx="2"/>
          </p:nvPr>
        </p:nvSpPr>
        <p:spPr>
          <a:xfrm>
            <a:off x="5926113" y="692696"/>
            <a:ext cx="3378200" cy="4525962"/>
          </a:xfrm>
        </p:spPr>
        <p:txBody>
          <a:bodyPr/>
          <a:lstStyle/>
          <a:p>
            <a:r>
              <a:rPr lang="en-US" dirty="0"/>
              <a:t>Keyboard entry.</a:t>
            </a:r>
          </a:p>
          <a:p>
            <a:r>
              <a:rPr lang="en-US" dirty="0"/>
              <a:t>Student has no IEP entered</a:t>
            </a:r>
          </a:p>
          <a:p>
            <a:r>
              <a:rPr lang="en-US" dirty="0"/>
              <a:t>Because data entry is incomplete, OSEP data is not calculated</a:t>
            </a:r>
          </a:p>
          <a:p>
            <a:r>
              <a:rPr lang="en-US" dirty="0"/>
              <a:t>New IEP is selected</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25311"/>
            <a:ext cx="576510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0800000" flipV="1">
            <a:off x="2123728" y="6380251"/>
            <a:ext cx="1243012"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Right Arrow 13"/>
          <p:cNvSpPr/>
          <p:nvPr/>
        </p:nvSpPr>
        <p:spPr>
          <a:xfrm rot="10800000">
            <a:off x="1792734" y="4679106"/>
            <a:ext cx="661987"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flipV="1">
            <a:off x="3592392" y="4317286"/>
            <a:ext cx="757238"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a:off x="3971011" y="2708920"/>
            <a:ext cx="12430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5"/>
          </p:nvPr>
        </p:nvSpPr>
        <p:spPr bwMode="auto">
          <a:noFill/>
          <a:ln>
            <a:miter lim="800000"/>
            <a:headEnd/>
            <a:tailEnd/>
          </a:ln>
        </p:spPr>
        <p:txBody>
          <a:bodyPr/>
          <a:lstStyle/>
          <a:p>
            <a:fld id="{E280D50B-9281-4661-9015-6C572F83E30C}" type="slidenum">
              <a:rPr lang="en-US"/>
              <a:pPr/>
              <a:t>34</a:t>
            </a:fld>
            <a:endParaRPr lang="en-US"/>
          </a:p>
        </p:txBody>
      </p:sp>
      <p:sp>
        <p:nvSpPr>
          <p:cNvPr id="35842" name="Title 5"/>
          <p:cNvSpPr>
            <a:spLocks noGrp="1"/>
          </p:cNvSpPr>
          <p:nvPr>
            <p:ph type="title"/>
          </p:nvPr>
        </p:nvSpPr>
        <p:spPr/>
        <p:txBody>
          <a:bodyPr/>
          <a:lstStyle/>
          <a:p>
            <a:r>
              <a:rPr lang="en-US"/>
              <a:t>Student Data</a:t>
            </a:r>
          </a:p>
        </p:txBody>
      </p:sp>
      <p:sp>
        <p:nvSpPr>
          <p:cNvPr id="35843" name="Text Placeholder 6"/>
          <p:cNvSpPr>
            <a:spLocks noGrp="1"/>
          </p:cNvSpPr>
          <p:nvPr>
            <p:ph type="body" sz="quarter" idx="13"/>
          </p:nvPr>
        </p:nvSpPr>
        <p:spPr>
          <a:xfrm>
            <a:off x="533400" y="914400"/>
            <a:ext cx="8251825" cy="457200"/>
          </a:xfrm>
        </p:spPr>
        <p:txBody>
          <a:bodyPr/>
          <a:lstStyle/>
          <a:p>
            <a:r>
              <a:rPr lang="en-US"/>
              <a:t>2 methods for student data entry</a:t>
            </a:r>
          </a:p>
          <a:p>
            <a:endParaRPr lang="en-US"/>
          </a:p>
        </p:txBody>
      </p:sp>
      <p:sp>
        <p:nvSpPr>
          <p:cNvPr id="12" name="Content Placeholder 11"/>
          <p:cNvSpPr>
            <a:spLocks noGrp="1"/>
          </p:cNvSpPr>
          <p:nvPr>
            <p:ph sz="half" idx="2"/>
          </p:nvPr>
        </p:nvSpPr>
        <p:spPr>
          <a:xfrm>
            <a:off x="5500688" y="228600"/>
            <a:ext cx="3376612" cy="4525963"/>
          </a:xfrm>
        </p:spPr>
        <p:txBody>
          <a:bodyPr/>
          <a:lstStyle/>
          <a:p>
            <a:r>
              <a:rPr lang="en-US" dirty="0"/>
              <a:t>Keyboard entry.</a:t>
            </a:r>
          </a:p>
          <a:p>
            <a:r>
              <a:rPr lang="en-US" dirty="0"/>
              <a:t>Enter IEP date</a:t>
            </a:r>
          </a:p>
          <a:p>
            <a:pPr lvl="1"/>
            <a:r>
              <a:rPr lang="en-US" dirty="0"/>
              <a:t>Do not tab</a:t>
            </a:r>
          </a:p>
          <a:p>
            <a:r>
              <a:rPr lang="en-US" dirty="0"/>
              <a:t>Save the Date</a:t>
            </a:r>
          </a:p>
          <a:p>
            <a:r>
              <a:rPr lang="en-US" dirty="0"/>
              <a:t>IEP is listed with alert of no service lines</a:t>
            </a:r>
          </a:p>
          <a:p>
            <a:r>
              <a:rPr lang="en-US" dirty="0"/>
              <a:t>Action – View Service line</a:t>
            </a:r>
          </a:p>
          <a:p>
            <a:r>
              <a:rPr lang="en-US" dirty="0"/>
              <a:t>Action – New Service line</a:t>
            </a:r>
          </a:p>
          <a:p>
            <a:r>
              <a:rPr lang="en-US" dirty="0"/>
              <a:t>Action – Delete Service line</a:t>
            </a:r>
          </a:p>
          <a:p>
            <a:r>
              <a:rPr lang="en-US" dirty="0"/>
              <a:t>Action – Copy Service line</a:t>
            </a:r>
          </a:p>
          <a:p>
            <a:r>
              <a:rPr lang="en-US" dirty="0">
                <a:solidFill>
                  <a:srgbClr val="FFFF00"/>
                </a:solidFill>
              </a:rPr>
              <a:t>Edit IEP to mark Allow Gap for students who move out and back in</a:t>
            </a:r>
          </a:p>
          <a:p>
            <a:pPr marL="0" indent="0">
              <a:buNone/>
            </a:pPr>
            <a:endParaRPr lang="en-US" dirty="0"/>
          </a:p>
          <a:p>
            <a:endParaRPr lang="en-US" dirty="0"/>
          </a:p>
          <a:p>
            <a:endParaRPr lang="en-US" dirty="0"/>
          </a:p>
        </p:txBody>
      </p:sp>
      <p:sp>
        <p:nvSpPr>
          <p:cNvPr id="8" name="Right Arrow 7"/>
          <p:cNvSpPr/>
          <p:nvPr/>
        </p:nvSpPr>
        <p:spPr>
          <a:xfrm flipV="1">
            <a:off x="1400591" y="6270196"/>
            <a:ext cx="12430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flipV="1">
            <a:off x="1043693" y="4592805"/>
            <a:ext cx="916487" cy="902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1" name="Picture 20"/>
          <p:cNvPicPr/>
          <p:nvPr/>
        </p:nvPicPr>
        <p:blipFill>
          <a:blip r:embed="rId3"/>
          <a:stretch>
            <a:fillRect/>
          </a:stretch>
        </p:blipFill>
        <p:spPr>
          <a:xfrm>
            <a:off x="167126" y="1340768"/>
            <a:ext cx="2476500" cy="2796540"/>
          </a:xfrm>
          <a:prstGeom prst="rect">
            <a:avLst/>
          </a:prstGeom>
        </p:spPr>
      </p:pic>
      <p:sp>
        <p:nvSpPr>
          <p:cNvPr id="15" name="Right Arrow 14"/>
          <p:cNvSpPr/>
          <p:nvPr/>
        </p:nvSpPr>
        <p:spPr>
          <a:xfrm rot="10800000" flipV="1">
            <a:off x="2086775" y="1675365"/>
            <a:ext cx="569237" cy="995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Oval 3"/>
          <p:cNvSpPr/>
          <p:nvPr/>
        </p:nvSpPr>
        <p:spPr>
          <a:xfrm>
            <a:off x="954745" y="2046931"/>
            <a:ext cx="576064" cy="26918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p:cNvPicPr/>
          <p:nvPr/>
        </p:nvPicPr>
        <p:blipFill>
          <a:blip r:embed="rId4"/>
          <a:stretch>
            <a:fillRect/>
          </a:stretch>
        </p:blipFill>
        <p:spPr>
          <a:xfrm>
            <a:off x="960562" y="2554590"/>
            <a:ext cx="3390900" cy="1295400"/>
          </a:xfrm>
          <a:prstGeom prst="rect">
            <a:avLst/>
          </a:prstGeom>
        </p:spPr>
      </p:pic>
      <p:pic>
        <p:nvPicPr>
          <p:cNvPr id="23" name="Picture 22"/>
          <p:cNvPicPr/>
          <p:nvPr/>
        </p:nvPicPr>
        <p:blipFill>
          <a:blip r:embed="rId5"/>
          <a:stretch>
            <a:fillRect/>
          </a:stretch>
        </p:blipFill>
        <p:spPr>
          <a:xfrm>
            <a:off x="2812222" y="5188251"/>
            <a:ext cx="3078480" cy="1295400"/>
          </a:xfrm>
          <a:prstGeom prst="rect">
            <a:avLst/>
          </a:prstGeom>
        </p:spPr>
      </p:pic>
      <p:pic>
        <p:nvPicPr>
          <p:cNvPr id="24" name="Picture 23"/>
          <p:cNvPicPr/>
          <p:nvPr/>
        </p:nvPicPr>
        <p:blipFill>
          <a:blip r:embed="rId6"/>
          <a:stretch>
            <a:fillRect/>
          </a:stretch>
        </p:blipFill>
        <p:spPr>
          <a:xfrm>
            <a:off x="1960180" y="3856224"/>
            <a:ext cx="3177540" cy="1371600"/>
          </a:xfrm>
          <a:prstGeom prst="rect">
            <a:avLst/>
          </a:prstGeom>
        </p:spPr>
      </p:pic>
      <p:sp>
        <p:nvSpPr>
          <p:cNvPr id="13" name="Right Arrow 12"/>
          <p:cNvSpPr/>
          <p:nvPr/>
        </p:nvSpPr>
        <p:spPr>
          <a:xfrm>
            <a:off x="208089" y="3310954"/>
            <a:ext cx="754484"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5" name="Picture 24"/>
          <p:cNvPicPr/>
          <p:nvPr/>
        </p:nvPicPr>
        <p:blipFill>
          <a:blip r:embed="rId7"/>
          <a:stretch>
            <a:fillRect/>
          </a:stretch>
        </p:blipFill>
        <p:spPr>
          <a:xfrm>
            <a:off x="6084168" y="5028231"/>
            <a:ext cx="2956560" cy="14554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35</a:t>
            </a:fld>
            <a:endParaRPr lang="en-US"/>
          </a:p>
        </p:txBody>
      </p:sp>
      <p:sp>
        <p:nvSpPr>
          <p:cNvPr id="36866" name="Title 5"/>
          <p:cNvSpPr>
            <a:spLocks noGrp="1"/>
          </p:cNvSpPr>
          <p:nvPr>
            <p:ph type="title"/>
          </p:nvPr>
        </p:nvSpPr>
        <p:spPr/>
        <p:txBody>
          <a:bodyPr/>
          <a:lstStyle/>
          <a:p>
            <a:pPr algn="r"/>
            <a:r>
              <a:rPr lang="en-US" dirty="0"/>
              <a:t>Student Data</a:t>
            </a:r>
          </a:p>
        </p:txBody>
      </p:sp>
      <p:sp>
        <p:nvSpPr>
          <p:cNvPr id="36867" name="Text Placeholder 6"/>
          <p:cNvSpPr>
            <a:spLocks noGrp="1"/>
          </p:cNvSpPr>
          <p:nvPr>
            <p:ph type="body" sz="quarter" idx="13"/>
          </p:nvPr>
        </p:nvSpPr>
        <p:spPr>
          <a:xfrm>
            <a:off x="533400" y="914400"/>
            <a:ext cx="8251825" cy="457200"/>
          </a:xfrm>
        </p:spPr>
        <p:txBody>
          <a:bodyPr/>
          <a:lstStyle/>
          <a:p>
            <a:pPr algn="r"/>
            <a:r>
              <a:rPr lang="en-US" dirty="0"/>
              <a:t>2 methods for student data entry</a:t>
            </a:r>
          </a:p>
          <a:p>
            <a:endParaRPr lang="en-US" dirty="0"/>
          </a:p>
        </p:txBody>
      </p:sp>
      <p:sp>
        <p:nvSpPr>
          <p:cNvPr id="12" name="Content Placeholder 11"/>
          <p:cNvSpPr>
            <a:spLocks noGrp="1"/>
          </p:cNvSpPr>
          <p:nvPr>
            <p:ph sz="half" idx="2"/>
          </p:nvPr>
        </p:nvSpPr>
        <p:spPr>
          <a:xfrm>
            <a:off x="23256" y="1700667"/>
            <a:ext cx="2066899" cy="4819267"/>
          </a:xfrm>
        </p:spPr>
        <p:txBody>
          <a:bodyPr rtlCol="0">
            <a:normAutofit/>
          </a:bodyPr>
          <a:lstStyle/>
          <a:p>
            <a:pPr fontAlgn="auto">
              <a:spcAft>
                <a:spcPts val="0"/>
              </a:spcAft>
              <a:buFont typeface="Arial" pitchFamily="34" charset="0"/>
              <a:buChar char="•"/>
              <a:defRPr/>
            </a:pPr>
            <a:r>
              <a:rPr lang="en-US" dirty="0">
                <a:solidFill>
                  <a:schemeClr val="bg1"/>
                </a:solidFill>
                <a:ea typeface="+mn-ea"/>
                <a:cs typeface="Segoe UI" pitchFamily="34" charset="0"/>
              </a:rPr>
              <a:t>Service Organization </a:t>
            </a:r>
          </a:p>
          <a:p>
            <a:pPr fontAlgn="auto">
              <a:spcAft>
                <a:spcPts val="0"/>
              </a:spcAft>
              <a:buFont typeface="Arial" pitchFamily="34" charset="0"/>
              <a:buChar char="•"/>
              <a:defRPr/>
            </a:pPr>
            <a:r>
              <a:rPr lang="en-US" dirty="0">
                <a:solidFill>
                  <a:schemeClr val="bg1"/>
                </a:solidFill>
                <a:ea typeface="+mn-ea"/>
                <a:cs typeface="Segoe UI" pitchFamily="34" charset="0"/>
              </a:rPr>
              <a:t>Attendance building</a:t>
            </a:r>
          </a:p>
          <a:p>
            <a:pPr fontAlgn="auto">
              <a:spcAft>
                <a:spcPts val="0"/>
              </a:spcAft>
              <a:buFont typeface="Arial" pitchFamily="34" charset="0"/>
              <a:buChar char="•"/>
              <a:defRPr/>
            </a:pPr>
            <a:r>
              <a:rPr lang="en-US" dirty="0">
                <a:solidFill>
                  <a:schemeClr val="bg1"/>
                </a:solidFill>
                <a:ea typeface="+mn-ea"/>
                <a:cs typeface="Segoe UI" pitchFamily="34" charset="0"/>
              </a:rPr>
              <a:t>Responsible school</a:t>
            </a:r>
          </a:p>
          <a:p>
            <a:pPr fontAlgn="auto">
              <a:spcAft>
                <a:spcPts val="0"/>
              </a:spcAft>
              <a:buFont typeface="Arial" pitchFamily="34" charset="0"/>
              <a:buChar char="•"/>
              <a:defRPr/>
            </a:pPr>
            <a:r>
              <a:rPr lang="en-US" dirty="0">
                <a:solidFill>
                  <a:schemeClr val="bg1"/>
                </a:solidFill>
                <a:ea typeface="+mn-ea"/>
                <a:cs typeface="Segoe UI" pitchFamily="34" charset="0"/>
              </a:rPr>
              <a:t>Disability and Gifted</a:t>
            </a:r>
          </a:p>
          <a:p>
            <a:pPr fontAlgn="auto">
              <a:spcAft>
                <a:spcPts val="0"/>
              </a:spcAft>
              <a:buFont typeface="Arial" pitchFamily="34" charset="0"/>
              <a:buChar char="•"/>
              <a:defRPr/>
            </a:pPr>
            <a:r>
              <a:rPr lang="en-US" dirty="0">
                <a:solidFill>
                  <a:schemeClr val="bg1"/>
                </a:solidFill>
                <a:ea typeface="+mn-ea"/>
                <a:cs typeface="Segoe UI" pitchFamily="34" charset="0"/>
              </a:rPr>
              <a:t>Provider</a:t>
            </a:r>
          </a:p>
          <a:p>
            <a:pPr fontAlgn="auto">
              <a:spcAft>
                <a:spcPts val="0"/>
              </a:spcAft>
              <a:buFont typeface="Arial" pitchFamily="34" charset="0"/>
              <a:buChar char="•"/>
              <a:defRPr/>
            </a:pPr>
            <a:r>
              <a:rPr lang="en-US" dirty="0">
                <a:solidFill>
                  <a:schemeClr val="bg1"/>
                </a:solidFill>
                <a:cs typeface="Segoe UI" pitchFamily="34" charset="0"/>
              </a:rPr>
              <a:t>Start and end dates, minutes</a:t>
            </a:r>
            <a:endParaRPr lang="en-US" dirty="0">
              <a:solidFill>
                <a:schemeClr val="bg1"/>
              </a:solidFill>
              <a:ea typeface="+mn-ea"/>
              <a:cs typeface="Segoe UI" pitchFamily="34" charset="0"/>
            </a:endParaRPr>
          </a:p>
          <a:p>
            <a:pPr fontAlgn="auto">
              <a:spcAft>
                <a:spcPts val="0"/>
              </a:spcAft>
              <a:buFont typeface="Arial" pitchFamily="34" charset="0"/>
              <a:buChar char="•"/>
              <a:defRPr/>
            </a:pPr>
            <a:r>
              <a:rPr lang="en-US" dirty="0">
                <a:solidFill>
                  <a:schemeClr val="bg1"/>
                </a:solidFill>
                <a:ea typeface="+mn-ea"/>
                <a:cs typeface="Segoe UI" pitchFamily="34" charset="0"/>
              </a:rPr>
              <a:t>Frequency or total days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646" y="1348096"/>
            <a:ext cx="6813252" cy="439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a:xfrm rot="10800000">
            <a:off x="5241405" y="1708018"/>
            <a:ext cx="12446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Right Arrow 12"/>
          <p:cNvSpPr/>
          <p:nvPr/>
        </p:nvSpPr>
        <p:spPr>
          <a:xfrm rot="10800000">
            <a:off x="6752704" y="2348880"/>
            <a:ext cx="12446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10800000">
            <a:off x="6781245" y="2780928"/>
            <a:ext cx="12446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6200000" flipV="1">
            <a:off x="5105102" y="3976017"/>
            <a:ext cx="70802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Text Placeholder 6"/>
          <p:cNvSpPr txBox="1">
            <a:spLocks/>
          </p:cNvSpPr>
          <p:nvPr/>
        </p:nvSpPr>
        <p:spPr bwMode="auto">
          <a:xfrm>
            <a:off x="179512" y="260648"/>
            <a:ext cx="2952328"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u="sng" dirty="0">
                <a:solidFill>
                  <a:srgbClr val="FFFF00"/>
                </a:solidFill>
                <a:cs typeface="Segoe UI" pitchFamily="34" charset="0"/>
              </a:rPr>
              <a:t>Keyboard entry</a:t>
            </a:r>
            <a:r>
              <a:rPr lang="en-US" sz="2000" dirty="0">
                <a:solidFill>
                  <a:schemeClr val="accent6">
                    <a:lumMod val="75000"/>
                  </a:schemeClr>
                </a:solidFill>
                <a:cs typeface="Segoe UI" pitchFamily="34" charset="0"/>
              </a:rPr>
              <a:t>.</a:t>
            </a:r>
          </a:p>
          <a:p>
            <a:pPr fontAlgn="auto">
              <a:spcAft>
                <a:spcPts val="0"/>
              </a:spcAft>
              <a:buFont typeface="Arial" pitchFamily="34" charset="0"/>
              <a:buChar char="•"/>
              <a:defRPr/>
            </a:pPr>
            <a:r>
              <a:rPr lang="en-US" sz="2000" dirty="0">
                <a:solidFill>
                  <a:schemeClr val="bg1"/>
                </a:solidFill>
                <a:cs typeface="Segoe UI" pitchFamily="34" charset="0"/>
              </a:rPr>
              <a:t>Select service line data for each of the service line fields</a:t>
            </a:r>
          </a:p>
        </p:txBody>
      </p:sp>
      <p:sp>
        <p:nvSpPr>
          <p:cNvPr id="14" name="Right Arrow 13"/>
          <p:cNvSpPr/>
          <p:nvPr/>
        </p:nvSpPr>
        <p:spPr>
          <a:xfrm rot="10800000">
            <a:off x="4008884" y="3861048"/>
            <a:ext cx="8382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0800000">
            <a:off x="4040269" y="4509120"/>
            <a:ext cx="8382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rot="7558994">
            <a:off x="7946161" y="3949026"/>
            <a:ext cx="8382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5"/>
          </p:nvPr>
        </p:nvSpPr>
        <p:spPr bwMode="auto">
          <a:noFill/>
          <a:ln>
            <a:miter lim="800000"/>
            <a:headEnd/>
            <a:tailEnd/>
          </a:ln>
        </p:spPr>
        <p:txBody>
          <a:bodyPr/>
          <a:lstStyle/>
          <a:p>
            <a:fld id="{0002ACF0-769F-4ECB-9E37-9A2E08C504BA}" type="slidenum">
              <a:rPr lang="en-US"/>
              <a:pPr/>
              <a:t>36</a:t>
            </a:fld>
            <a:endParaRPr lang="en-US"/>
          </a:p>
        </p:txBody>
      </p:sp>
      <p:sp>
        <p:nvSpPr>
          <p:cNvPr id="37891" name="Title 5"/>
          <p:cNvSpPr>
            <a:spLocks noGrp="1"/>
          </p:cNvSpPr>
          <p:nvPr>
            <p:ph type="title"/>
          </p:nvPr>
        </p:nvSpPr>
        <p:spPr/>
        <p:txBody>
          <a:bodyPr/>
          <a:lstStyle/>
          <a:p>
            <a:r>
              <a:rPr lang="en-US"/>
              <a:t>Student Data</a:t>
            </a:r>
          </a:p>
        </p:txBody>
      </p:sp>
      <p:sp>
        <p:nvSpPr>
          <p:cNvPr id="37892" name="Text Placeholder 6"/>
          <p:cNvSpPr>
            <a:spLocks noGrp="1"/>
          </p:cNvSpPr>
          <p:nvPr>
            <p:ph type="body" sz="quarter" idx="13"/>
          </p:nvPr>
        </p:nvSpPr>
        <p:spPr>
          <a:xfrm>
            <a:off x="533400" y="914400"/>
            <a:ext cx="4495800" cy="533400"/>
          </a:xfrm>
        </p:spPr>
        <p:txBody>
          <a:bodyPr/>
          <a:lstStyle/>
          <a:p>
            <a:r>
              <a:rPr lang="en-US"/>
              <a:t>2 methods for student data entry</a:t>
            </a:r>
          </a:p>
        </p:txBody>
      </p:sp>
      <p:sp>
        <p:nvSpPr>
          <p:cNvPr id="18" name="Content Placeholder 11"/>
          <p:cNvSpPr>
            <a:spLocks noGrp="1"/>
          </p:cNvSpPr>
          <p:nvPr>
            <p:ph sz="half" idx="2"/>
          </p:nvPr>
        </p:nvSpPr>
        <p:spPr>
          <a:xfrm>
            <a:off x="280988" y="2407132"/>
            <a:ext cx="5514975" cy="983281"/>
          </a:xfrm>
        </p:spPr>
        <p:txBody>
          <a:bodyPr rtlCol="0">
            <a:normAutofit/>
          </a:bodyPr>
          <a:lstStyle/>
          <a:p>
            <a:pPr marL="457200" indent="-457200" fontAlgn="auto">
              <a:spcAft>
                <a:spcPts val="0"/>
              </a:spcAft>
              <a:buFont typeface="+mj-lt"/>
              <a:buAutoNum type="arabicPeriod"/>
              <a:defRPr/>
            </a:pPr>
            <a:r>
              <a:rPr lang="en-US" dirty="0">
                <a:ea typeface="+mn-ea"/>
                <a:cs typeface="Segoe UI" pitchFamily="34" charset="0"/>
              </a:rPr>
              <a:t>Total Days between Start and End dates </a:t>
            </a:r>
            <a:endParaRPr lang="en-US" sz="2800" dirty="0">
              <a:solidFill>
                <a:srgbClr val="FF0000"/>
              </a:solidFill>
              <a:ea typeface="+mn-ea"/>
              <a:cs typeface="Segoe UI" pitchFamily="34" charset="0"/>
            </a:endParaRPr>
          </a:p>
          <a:p>
            <a:pPr marL="457200" indent="-457200" fontAlgn="auto">
              <a:spcAft>
                <a:spcPts val="0"/>
              </a:spcAft>
              <a:buFont typeface="+mj-lt"/>
              <a:buAutoNum type="arabicPeriod"/>
              <a:defRPr/>
            </a:pPr>
            <a:r>
              <a:rPr lang="en-US" dirty="0">
                <a:ea typeface="+mn-ea"/>
                <a:cs typeface="Segoe UI" pitchFamily="34" charset="0"/>
              </a:rPr>
              <a:t>Days per week and frequency </a:t>
            </a:r>
            <a:endParaRPr lang="en-US" sz="2800" dirty="0">
              <a:solidFill>
                <a:srgbClr val="92D050"/>
              </a:solidFill>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5" name="Text Placeholder 6"/>
          <p:cNvSpPr txBox="1">
            <a:spLocks/>
          </p:cNvSpPr>
          <p:nvPr/>
        </p:nvSpPr>
        <p:spPr>
          <a:xfrm>
            <a:off x="280988" y="1447800"/>
            <a:ext cx="5473700" cy="609600"/>
          </a:xfrm>
          <a:prstGeom prst="rect">
            <a:avLst/>
          </a:prstGeom>
        </p:spPr>
        <p:txBody>
          <a:bodyPr>
            <a:normAutofit fontScale="70000" lnSpcReduction="20000"/>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2600" dirty="0">
                <a:solidFill>
                  <a:srgbClr val="FFFF00"/>
                </a:solidFill>
              </a:rPr>
              <a:t>Duration is determined by total days.  There are 2</a:t>
            </a:r>
          </a:p>
          <a:p>
            <a:pPr fontAlgn="auto">
              <a:spcAft>
                <a:spcPts val="0"/>
              </a:spcAft>
              <a:defRPr/>
            </a:pPr>
            <a:r>
              <a:rPr lang="en-US" sz="2600" dirty="0">
                <a:solidFill>
                  <a:srgbClr val="FFFF00"/>
                </a:solidFill>
              </a:rPr>
              <a:t>options, the user would select 1 option consistently</a:t>
            </a:r>
          </a:p>
          <a:p>
            <a:pPr fontAlgn="auto">
              <a:spcAft>
                <a:spcPts val="0"/>
              </a:spcAft>
              <a:defRPr/>
            </a:pP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2" y="4117974"/>
            <a:ext cx="49911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30" y="4509120"/>
            <a:ext cx="28003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ight Arrow 19"/>
          <p:cNvSpPr/>
          <p:nvPr/>
        </p:nvSpPr>
        <p:spPr>
          <a:xfrm rot="10800000">
            <a:off x="3017838" y="4653135"/>
            <a:ext cx="61805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0800000">
            <a:off x="3017837" y="5021476"/>
            <a:ext cx="533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flipV="1">
            <a:off x="5360715" y="4797152"/>
            <a:ext cx="579437"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flipV="1">
            <a:off x="5322303" y="5097676"/>
            <a:ext cx="70802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flipV="1">
            <a:off x="5390213" y="5523759"/>
            <a:ext cx="579438"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TextBox 2"/>
          <p:cNvSpPr txBox="1"/>
          <p:nvPr/>
        </p:nvSpPr>
        <p:spPr>
          <a:xfrm>
            <a:off x="6372200" y="5445224"/>
            <a:ext cx="1008112" cy="288032"/>
          </a:xfrm>
          <a:prstGeom prst="rect">
            <a:avLst/>
          </a:prstGeom>
        </p:spPr>
        <p:txBody>
          <a:bodyPr vert="horz" wrap="square" lIns="91440" tIns="45720" rIns="91440" bIns="45720" rtlCol="0" anchor="ctr">
            <a:normAutofit fontScale="6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4" name="TextBox 3"/>
          <p:cNvSpPr txBox="1"/>
          <p:nvPr/>
        </p:nvSpPr>
        <p:spPr>
          <a:xfrm>
            <a:off x="6397221" y="5416432"/>
            <a:ext cx="928166" cy="345616"/>
          </a:xfrm>
          <a:prstGeom prst="rect">
            <a:avLst/>
          </a:prstGeom>
        </p:spPr>
        <p:txBody>
          <a:bodyPr vert="horz" wrap="square" lIns="91440" tIns="45720" rIns="91440" bIns="45720" rtlCol="0" anchor="ctr">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rPr>
              <a:t>123</a:t>
            </a:r>
          </a:p>
        </p:txBody>
      </p:sp>
      <p:pic>
        <p:nvPicPr>
          <p:cNvPr id="6" name="Picture 5"/>
          <p:cNvPicPr>
            <a:picLocks noChangeAspect="1"/>
          </p:cNvPicPr>
          <p:nvPr/>
        </p:nvPicPr>
        <p:blipFill>
          <a:blip r:embed="rId5"/>
          <a:stretch>
            <a:fillRect/>
          </a:stretch>
        </p:blipFill>
        <p:spPr>
          <a:xfrm>
            <a:off x="5029200" y="2281121"/>
            <a:ext cx="3995936" cy="1372486"/>
          </a:xfrm>
          <a:prstGeom prst="rect">
            <a:avLst/>
          </a:prstGeom>
        </p:spPr>
      </p:pic>
      <p:sp>
        <p:nvSpPr>
          <p:cNvPr id="23" name="Right Arrow 22"/>
          <p:cNvSpPr/>
          <p:nvPr/>
        </p:nvSpPr>
        <p:spPr>
          <a:xfrm rot="20392654" flipV="1">
            <a:off x="2864016" y="3590376"/>
            <a:ext cx="4310075" cy="1294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37</a:t>
            </a:fld>
            <a:endParaRPr lang="en-US"/>
          </a:p>
        </p:txBody>
      </p:sp>
      <p:sp>
        <p:nvSpPr>
          <p:cNvPr id="38914" name="Title 5"/>
          <p:cNvSpPr>
            <a:spLocks noGrp="1"/>
          </p:cNvSpPr>
          <p:nvPr>
            <p:ph type="title"/>
          </p:nvPr>
        </p:nvSpPr>
        <p:spPr>
          <a:xfrm>
            <a:off x="431958" y="230961"/>
            <a:ext cx="2709875" cy="639763"/>
          </a:xfrm>
        </p:spPr>
        <p:txBody>
          <a:bodyPr/>
          <a:lstStyle/>
          <a:p>
            <a:r>
              <a:rPr lang="en-US" dirty="0"/>
              <a:t>Student Data</a:t>
            </a:r>
          </a:p>
        </p:txBody>
      </p:sp>
      <p:sp>
        <p:nvSpPr>
          <p:cNvPr id="38915" name="Text Placeholder 6"/>
          <p:cNvSpPr>
            <a:spLocks noGrp="1"/>
          </p:cNvSpPr>
          <p:nvPr>
            <p:ph type="body" sz="quarter" idx="13"/>
          </p:nvPr>
        </p:nvSpPr>
        <p:spPr>
          <a:xfrm>
            <a:off x="103984" y="803067"/>
            <a:ext cx="4253309" cy="457200"/>
          </a:xfrm>
        </p:spPr>
        <p:txBody>
          <a:bodyPr>
            <a:normAutofit fontScale="92500"/>
          </a:bodyPr>
          <a:lstStyle/>
          <a:p>
            <a:r>
              <a:rPr lang="en-US" dirty="0"/>
              <a:t>2 methods for student data entry</a:t>
            </a:r>
          </a:p>
          <a:p>
            <a:endParaRPr lang="en-US" dirty="0"/>
          </a:p>
        </p:txBody>
      </p:sp>
      <p:sp>
        <p:nvSpPr>
          <p:cNvPr id="12" name="Content Placeholder 11"/>
          <p:cNvSpPr>
            <a:spLocks noGrp="1"/>
          </p:cNvSpPr>
          <p:nvPr>
            <p:ph sz="half" idx="2"/>
          </p:nvPr>
        </p:nvSpPr>
        <p:spPr>
          <a:xfrm>
            <a:off x="4499992" y="221392"/>
            <a:ext cx="4644008" cy="2883036"/>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Importing.</a:t>
            </a:r>
          </a:p>
          <a:p>
            <a:pPr marL="457200" indent="-457200" fontAlgn="auto">
              <a:spcAft>
                <a:spcPts val="0"/>
              </a:spcAft>
              <a:buFont typeface="+mj-lt"/>
              <a:buAutoNum type="arabicPeriod"/>
              <a:defRPr/>
            </a:pPr>
            <a:r>
              <a:rPr lang="en-US" dirty="0">
                <a:ea typeface="+mn-ea"/>
                <a:cs typeface="Segoe UI" pitchFamily="34" charset="0"/>
              </a:rPr>
              <a:t>Go to Import Files</a:t>
            </a:r>
          </a:p>
          <a:p>
            <a:pPr marL="457200" indent="-457200" fontAlgn="auto">
              <a:spcAft>
                <a:spcPts val="0"/>
              </a:spcAft>
              <a:buFont typeface="+mj-lt"/>
              <a:buAutoNum type="arabicPeriod"/>
              <a:defRPr/>
            </a:pPr>
            <a:r>
              <a:rPr lang="en-US" dirty="0">
                <a:ea typeface="+mn-ea"/>
                <a:cs typeface="Segoe UI" pitchFamily="34" charset="0"/>
              </a:rPr>
              <a:t>Select - Import type – student &amp; IEP</a:t>
            </a:r>
          </a:p>
          <a:p>
            <a:pPr marL="457200" indent="-457200" fontAlgn="auto">
              <a:spcAft>
                <a:spcPts val="0"/>
              </a:spcAft>
              <a:buFont typeface="+mj-lt"/>
              <a:buAutoNum type="arabicPeriod"/>
              <a:defRPr/>
            </a:pPr>
            <a:r>
              <a:rPr lang="en-US" dirty="0">
                <a:ea typeface="+mn-ea"/>
                <a:cs typeface="Segoe UI" pitchFamily="34" charset="0"/>
              </a:rPr>
              <a:t>Select “Choose File” to find the record</a:t>
            </a:r>
          </a:p>
          <a:p>
            <a:pPr marL="457200" indent="-457200" fontAlgn="auto">
              <a:spcAft>
                <a:spcPts val="0"/>
              </a:spcAft>
              <a:buFont typeface="+mj-lt"/>
              <a:buAutoNum type="arabicPeriod"/>
              <a:defRPr/>
            </a:pPr>
            <a:r>
              <a:rPr lang="en-US" dirty="0">
                <a:ea typeface="+mn-ea"/>
                <a:cs typeface="Segoe UI" pitchFamily="34" charset="0"/>
              </a:rPr>
              <a:t>Navigate to file location</a:t>
            </a:r>
          </a:p>
          <a:p>
            <a:pPr marL="457200" indent="-457200" fontAlgn="auto">
              <a:spcAft>
                <a:spcPts val="0"/>
              </a:spcAft>
              <a:buFont typeface="+mj-lt"/>
              <a:buAutoNum type="arabicPeriod"/>
              <a:defRPr/>
            </a:pPr>
            <a:r>
              <a:rPr lang="en-US" dirty="0">
                <a:ea typeface="+mn-ea"/>
                <a:cs typeface="Segoe UI" pitchFamily="34" charset="0"/>
              </a:rPr>
              <a:t>Select / Highlight the file, click Open.</a:t>
            </a:r>
          </a:p>
          <a:p>
            <a:pPr marL="457200" indent="-457200" fontAlgn="auto">
              <a:spcAft>
                <a:spcPts val="0"/>
              </a:spcAft>
              <a:buFont typeface="+mj-lt"/>
              <a:buAutoNum type="arabicPeriod"/>
              <a:defRPr/>
            </a:pPr>
            <a:r>
              <a:rPr lang="en-US" dirty="0">
                <a:ea typeface="+mn-ea"/>
                <a:cs typeface="Segoe UI" pitchFamily="34" charset="0"/>
              </a:rPr>
              <a:t>Upload to Import</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TextBox 1"/>
          <p:cNvSpPr txBox="1"/>
          <p:nvPr/>
        </p:nvSpPr>
        <p:spPr>
          <a:xfrm>
            <a:off x="335626" y="1275628"/>
            <a:ext cx="4021667" cy="1828800"/>
          </a:xfrm>
          <a:prstGeom prst="rect">
            <a:avLst/>
          </a:prstGeom>
          <a:ln w="28575" cap="rnd" cmpd="sng">
            <a:solidFill>
              <a:srgbClr val="FF0000"/>
            </a:solidFill>
          </a:ln>
          <a:effectLst>
            <a:glow rad="101600">
              <a:schemeClr val="accent2">
                <a:satMod val="175000"/>
                <a:alpha val="40000"/>
              </a:schemeClr>
            </a:glow>
            <a:outerShdw blurRad="50800" dist="50800" dir="5400000" algn="ctr" rotWithShape="0">
              <a:srgbClr val="FF0000"/>
            </a:outerShdw>
            <a:reflection blurRad="6350" stA="52000" endA="300" endPos="35000" dir="5400000" sy="-100000" algn="bl" rotWithShape="0"/>
          </a:effectLst>
          <a:scene3d>
            <a:camera prst="orthographicFront"/>
            <a:lightRig rig="threePt" dir="t"/>
          </a:scene3d>
          <a:sp3d>
            <a:bevelT/>
          </a:sp3d>
        </p:spPr>
        <p:txBody>
          <a:bodyPr anchor="ctr">
            <a:normAutofit fontScale="92500" lnSpcReduction="20000"/>
          </a:bodyPr>
          <a:lstStyle/>
          <a:p>
            <a:pPr fontAlgn="auto">
              <a:spcAft>
                <a:spcPts val="0"/>
              </a:spcAft>
              <a:defRPr/>
            </a:pPr>
            <a:r>
              <a:rPr lang="en-US" sz="2400" dirty="0">
                <a:solidFill>
                  <a:schemeClr val="bg1"/>
                </a:solidFill>
                <a:latin typeface="Perpetua" pitchFamily="18" charset="0"/>
                <a:ea typeface="+mj-ea"/>
                <a:cs typeface="+mj-cs"/>
              </a:rPr>
              <a:t>Alert: </a:t>
            </a:r>
          </a:p>
          <a:p>
            <a:pPr fontAlgn="auto">
              <a:spcAft>
                <a:spcPts val="0"/>
              </a:spcAft>
              <a:defRPr/>
            </a:pPr>
            <a:r>
              <a:rPr lang="en-US" sz="2400" dirty="0">
                <a:solidFill>
                  <a:schemeClr val="bg1"/>
                </a:solidFill>
                <a:latin typeface="Perpetua" pitchFamily="18" charset="0"/>
                <a:ea typeface="+mj-ea"/>
                <a:cs typeface="+mj-cs"/>
              </a:rPr>
              <a:t>Always import complete data for school year. All IEPs and All Service for each import, original and subsequent. Subsequent imports erase all prior data for the student.</a:t>
            </a:r>
          </a:p>
        </p:txBody>
      </p:sp>
      <p:pic>
        <p:nvPicPr>
          <p:cNvPr id="3" name="Picture 2">
            <a:extLst>
              <a:ext uri="{FF2B5EF4-FFF2-40B4-BE49-F238E27FC236}">
                <a16:creationId xmlns:a16="http://schemas.microsoft.com/office/drawing/2014/main" id="{C557B12B-9097-48BB-83E7-A9B12EFBA967}"/>
              </a:ext>
            </a:extLst>
          </p:cNvPr>
          <p:cNvPicPr>
            <a:picLocks noChangeAspect="1"/>
          </p:cNvPicPr>
          <p:nvPr/>
        </p:nvPicPr>
        <p:blipFill>
          <a:blip r:embed="rId3"/>
          <a:stretch>
            <a:fillRect/>
          </a:stretch>
        </p:blipFill>
        <p:spPr>
          <a:xfrm>
            <a:off x="392026" y="3312889"/>
            <a:ext cx="2575783" cy="1676545"/>
          </a:xfrm>
          <a:prstGeom prst="rect">
            <a:avLst/>
          </a:prstGeom>
        </p:spPr>
      </p:pic>
      <p:sp>
        <p:nvSpPr>
          <p:cNvPr id="10" name="Left Arrow 9"/>
          <p:cNvSpPr/>
          <p:nvPr/>
        </p:nvSpPr>
        <p:spPr>
          <a:xfrm>
            <a:off x="2499205" y="3984000"/>
            <a:ext cx="687507" cy="46037"/>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18"/>
          <p:cNvSpPr/>
          <p:nvPr/>
        </p:nvSpPr>
        <p:spPr>
          <a:xfrm rot="16200000">
            <a:off x="641053" y="5224133"/>
            <a:ext cx="4191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4" name="Picture 3">
            <a:extLst>
              <a:ext uri="{FF2B5EF4-FFF2-40B4-BE49-F238E27FC236}">
                <a16:creationId xmlns:a16="http://schemas.microsoft.com/office/drawing/2014/main" id="{2DC4AD66-71A0-43DD-8441-09EEAA6BACCA}"/>
              </a:ext>
            </a:extLst>
          </p:cNvPr>
          <p:cNvPicPr>
            <a:picLocks noChangeAspect="1"/>
          </p:cNvPicPr>
          <p:nvPr/>
        </p:nvPicPr>
        <p:blipFill>
          <a:blip r:embed="rId4"/>
          <a:stretch>
            <a:fillRect/>
          </a:stretch>
        </p:blipFill>
        <p:spPr>
          <a:xfrm>
            <a:off x="1876161" y="3312889"/>
            <a:ext cx="454939" cy="472780"/>
          </a:xfrm>
          <a:prstGeom prst="rect">
            <a:avLst/>
          </a:prstGeom>
        </p:spPr>
      </p:pic>
      <p:sp>
        <p:nvSpPr>
          <p:cNvPr id="17" name="Dodecagon 16">
            <a:extLst>
              <a:ext uri="{FF2B5EF4-FFF2-40B4-BE49-F238E27FC236}">
                <a16:creationId xmlns:a16="http://schemas.microsoft.com/office/drawing/2014/main" id="{D0FDACBA-B47B-4C8C-BC75-19278A5EC35A}"/>
              </a:ext>
            </a:extLst>
          </p:cNvPr>
          <p:cNvSpPr/>
          <p:nvPr/>
        </p:nvSpPr>
        <p:spPr>
          <a:xfrm>
            <a:off x="3229937" y="3785669"/>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21" name="Dodecagon 20">
            <a:extLst>
              <a:ext uri="{FF2B5EF4-FFF2-40B4-BE49-F238E27FC236}">
                <a16:creationId xmlns:a16="http://schemas.microsoft.com/office/drawing/2014/main" id="{BB66D95A-B808-4A01-BAB1-F4551677DA78}"/>
              </a:ext>
            </a:extLst>
          </p:cNvPr>
          <p:cNvSpPr/>
          <p:nvPr/>
        </p:nvSpPr>
        <p:spPr>
          <a:xfrm>
            <a:off x="3229937" y="417834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20" name="Right Arrow 19"/>
          <p:cNvSpPr/>
          <p:nvPr/>
        </p:nvSpPr>
        <p:spPr>
          <a:xfrm flipH="1" flipV="1">
            <a:off x="2164439" y="4297425"/>
            <a:ext cx="95565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8" name="Picture 7">
            <a:extLst>
              <a:ext uri="{FF2B5EF4-FFF2-40B4-BE49-F238E27FC236}">
                <a16:creationId xmlns:a16="http://schemas.microsoft.com/office/drawing/2014/main" id="{6A8D1144-3529-438E-A7C2-09B34080E1E0}"/>
              </a:ext>
            </a:extLst>
          </p:cNvPr>
          <p:cNvPicPr>
            <a:picLocks noChangeAspect="1"/>
          </p:cNvPicPr>
          <p:nvPr/>
        </p:nvPicPr>
        <p:blipFill>
          <a:blip r:embed="rId5"/>
          <a:stretch>
            <a:fillRect/>
          </a:stretch>
        </p:blipFill>
        <p:spPr>
          <a:xfrm>
            <a:off x="3894244" y="3278926"/>
            <a:ext cx="5127287" cy="2974505"/>
          </a:xfrm>
          <a:prstGeom prst="rect">
            <a:avLst/>
          </a:prstGeom>
        </p:spPr>
      </p:pic>
      <p:sp>
        <p:nvSpPr>
          <p:cNvPr id="22" name="Right Arrow 21"/>
          <p:cNvSpPr/>
          <p:nvPr/>
        </p:nvSpPr>
        <p:spPr>
          <a:xfrm flipV="1">
            <a:off x="4716016" y="3645024"/>
            <a:ext cx="57943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3" name="Dodecagon 22">
            <a:extLst>
              <a:ext uri="{FF2B5EF4-FFF2-40B4-BE49-F238E27FC236}">
                <a16:creationId xmlns:a16="http://schemas.microsoft.com/office/drawing/2014/main" id="{610AFA32-6466-4BCA-959F-4991F72370CD}"/>
              </a:ext>
            </a:extLst>
          </p:cNvPr>
          <p:cNvSpPr/>
          <p:nvPr/>
        </p:nvSpPr>
        <p:spPr>
          <a:xfrm>
            <a:off x="4156372" y="3479907"/>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4</a:t>
            </a:r>
          </a:p>
        </p:txBody>
      </p:sp>
      <p:sp>
        <p:nvSpPr>
          <p:cNvPr id="24" name="Dodecagon 23">
            <a:extLst>
              <a:ext uri="{FF2B5EF4-FFF2-40B4-BE49-F238E27FC236}">
                <a16:creationId xmlns:a16="http://schemas.microsoft.com/office/drawing/2014/main" id="{A20C42FD-5F16-4DF3-B82E-70B0CCB5174E}"/>
              </a:ext>
            </a:extLst>
          </p:cNvPr>
          <p:cNvSpPr/>
          <p:nvPr/>
        </p:nvSpPr>
        <p:spPr>
          <a:xfrm>
            <a:off x="3768653" y="4740246"/>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
        <p:nvSpPr>
          <p:cNvPr id="25" name="Dodecagon 24">
            <a:extLst>
              <a:ext uri="{FF2B5EF4-FFF2-40B4-BE49-F238E27FC236}">
                <a16:creationId xmlns:a16="http://schemas.microsoft.com/office/drawing/2014/main" id="{421C2DE1-5483-45F8-9898-298D938D8D8A}"/>
              </a:ext>
            </a:extLst>
          </p:cNvPr>
          <p:cNvSpPr/>
          <p:nvPr/>
        </p:nvSpPr>
        <p:spPr>
          <a:xfrm>
            <a:off x="1066800" y="505703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6</a:t>
            </a:r>
          </a:p>
        </p:txBody>
      </p:sp>
      <p:sp>
        <p:nvSpPr>
          <p:cNvPr id="26" name="Right Arrow 15">
            <a:extLst>
              <a:ext uri="{FF2B5EF4-FFF2-40B4-BE49-F238E27FC236}">
                <a16:creationId xmlns:a16="http://schemas.microsoft.com/office/drawing/2014/main" id="{67471EBA-680C-43F7-AE1D-3B993CCCD1CA}"/>
              </a:ext>
            </a:extLst>
          </p:cNvPr>
          <p:cNvSpPr/>
          <p:nvPr/>
        </p:nvSpPr>
        <p:spPr>
          <a:xfrm rot="10800000" flipH="1" flipV="1">
            <a:off x="4530953" y="4882344"/>
            <a:ext cx="811501"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10800000" flipH="1" flipV="1">
            <a:off x="6300192" y="6021288"/>
            <a:ext cx="955650" cy="705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7" name="Dodecagon 26">
            <a:extLst>
              <a:ext uri="{FF2B5EF4-FFF2-40B4-BE49-F238E27FC236}">
                <a16:creationId xmlns:a16="http://schemas.microsoft.com/office/drawing/2014/main" id="{2C3DAD5B-3C45-4FF3-8CD8-7660A3A74D2B}"/>
              </a:ext>
            </a:extLst>
          </p:cNvPr>
          <p:cNvSpPr/>
          <p:nvPr/>
        </p:nvSpPr>
        <p:spPr>
          <a:xfrm>
            <a:off x="5717928" y="5891422"/>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5"/>
          </p:nvPr>
        </p:nvSpPr>
        <p:spPr bwMode="auto">
          <a:noFill/>
          <a:ln>
            <a:miter lim="800000"/>
            <a:headEnd/>
            <a:tailEnd/>
          </a:ln>
        </p:spPr>
        <p:txBody>
          <a:bodyPr/>
          <a:lstStyle/>
          <a:p>
            <a:fld id="{841EE6FF-23F0-4498-9C00-792EE22DCE16}" type="slidenum">
              <a:rPr lang="en-US"/>
              <a:pPr/>
              <a:t>38</a:t>
            </a:fld>
            <a:endParaRPr lang="en-US"/>
          </a:p>
        </p:txBody>
      </p:sp>
      <p:sp>
        <p:nvSpPr>
          <p:cNvPr id="39938" name="Title 5"/>
          <p:cNvSpPr>
            <a:spLocks noGrp="1"/>
          </p:cNvSpPr>
          <p:nvPr>
            <p:ph type="title"/>
          </p:nvPr>
        </p:nvSpPr>
        <p:spPr/>
        <p:txBody>
          <a:bodyPr/>
          <a:lstStyle/>
          <a:p>
            <a:r>
              <a:rPr lang="en-US"/>
              <a:t>Student Data</a:t>
            </a:r>
          </a:p>
        </p:txBody>
      </p:sp>
      <p:sp>
        <p:nvSpPr>
          <p:cNvPr id="39939" name="Text Placeholder 6"/>
          <p:cNvSpPr>
            <a:spLocks noGrp="1"/>
          </p:cNvSpPr>
          <p:nvPr>
            <p:ph type="body" sz="quarter" idx="13"/>
          </p:nvPr>
        </p:nvSpPr>
        <p:spPr>
          <a:xfrm>
            <a:off x="533400" y="914400"/>
            <a:ext cx="8251825" cy="457200"/>
          </a:xfrm>
        </p:spPr>
        <p:txBody>
          <a:bodyPr/>
          <a:lstStyle/>
          <a:p>
            <a:r>
              <a:rPr lang="en-US"/>
              <a:t>2 methods for student data entry</a:t>
            </a:r>
          </a:p>
          <a:p>
            <a:endParaRPr lang="en-US"/>
          </a:p>
        </p:txBody>
      </p:sp>
      <p:sp>
        <p:nvSpPr>
          <p:cNvPr id="12" name="Content Placeholder 11"/>
          <p:cNvSpPr>
            <a:spLocks noGrp="1"/>
          </p:cNvSpPr>
          <p:nvPr>
            <p:ph sz="half" idx="2"/>
          </p:nvPr>
        </p:nvSpPr>
        <p:spPr>
          <a:xfrm>
            <a:off x="5392738" y="230188"/>
            <a:ext cx="3733800" cy="3429000"/>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Importing.</a:t>
            </a:r>
          </a:p>
          <a:p>
            <a:pPr marL="457200" indent="-457200" fontAlgn="auto">
              <a:spcAft>
                <a:spcPts val="0"/>
              </a:spcAft>
              <a:buFont typeface="+mj-lt"/>
              <a:buAutoNum type="arabicPeriod"/>
              <a:defRPr/>
            </a:pPr>
            <a:r>
              <a:rPr lang="en-US" dirty="0">
                <a:ea typeface="+mn-ea"/>
                <a:cs typeface="Segoe UI" pitchFamily="34" charset="0"/>
              </a:rPr>
              <a:t>Import history</a:t>
            </a:r>
          </a:p>
          <a:p>
            <a:pPr marL="457200" indent="-457200" fontAlgn="auto">
              <a:spcAft>
                <a:spcPts val="0"/>
              </a:spcAft>
              <a:buFont typeface="+mj-lt"/>
              <a:buAutoNum type="arabicPeriod"/>
              <a:defRPr/>
            </a:pPr>
            <a:r>
              <a:rPr lang="en-US" dirty="0">
                <a:ea typeface="+mn-ea"/>
                <a:cs typeface="Segoe UI" pitchFamily="34" charset="0"/>
              </a:rPr>
              <a:t>Check Import results</a:t>
            </a:r>
          </a:p>
          <a:p>
            <a:pPr marL="457200" indent="-457200" fontAlgn="auto">
              <a:spcAft>
                <a:spcPts val="0"/>
              </a:spcAft>
              <a:buFont typeface="+mj-lt"/>
              <a:buAutoNum type="arabicPeriod"/>
              <a:defRPr/>
            </a:pPr>
            <a:r>
              <a:rPr lang="en-US" dirty="0">
                <a:ea typeface="+mn-ea"/>
                <a:cs typeface="Segoe UI" pitchFamily="34" charset="0"/>
              </a:rPr>
              <a:t>Note alerted records</a:t>
            </a:r>
          </a:p>
          <a:p>
            <a:pPr marL="457200" indent="-457200" fontAlgn="auto">
              <a:spcAft>
                <a:spcPts val="0"/>
              </a:spcAft>
              <a:buFont typeface="+mj-lt"/>
              <a:buAutoNum type="arabicPeriod"/>
              <a:defRPr/>
            </a:pPr>
            <a:r>
              <a:rPr lang="en-US" dirty="0">
                <a:ea typeface="+mn-ea"/>
                <a:cs typeface="Segoe UI" pitchFamily="34" charset="0"/>
              </a:rPr>
              <a:t>Alert notes explain why import had discrepancies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16" name="Right Arrow 15"/>
          <p:cNvSpPr/>
          <p:nvPr/>
        </p:nvSpPr>
        <p:spPr>
          <a:xfrm rot="10800000" flipH="1" flipV="1">
            <a:off x="3530363" y="3387575"/>
            <a:ext cx="1357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Text Placeholder 6"/>
          <p:cNvSpPr txBox="1">
            <a:spLocks/>
          </p:cNvSpPr>
          <p:nvPr/>
        </p:nvSpPr>
        <p:spPr>
          <a:xfrm>
            <a:off x="152400" y="1447800"/>
            <a:ext cx="5156200" cy="1447800"/>
          </a:xfrm>
          <a:prstGeom prst="rect">
            <a:avLst/>
          </a:prstGeom>
        </p:spPr>
        <p:txBody>
          <a:bodyPr>
            <a:normAutofit fontScale="92500" lnSpcReduction="20000"/>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a:solidFill>
                  <a:srgbClr val="FFFF00"/>
                </a:solidFill>
              </a:rPr>
              <a:t>Alert notes guidance; copy the text in the alert message and paste into Excel. Compare the header to the data. If the header has different data than the import. The wrong import type was selected. </a:t>
            </a:r>
          </a:p>
          <a:p>
            <a:pPr fontAlgn="auto">
              <a:spcAft>
                <a:spcPts val="0"/>
              </a:spcAft>
              <a:defRPr/>
            </a:pPr>
            <a:endParaRPr lang="en-US" dirty="0"/>
          </a:p>
        </p:txBody>
      </p:sp>
      <p:pic>
        <p:nvPicPr>
          <p:cNvPr id="2" name="Picture 1"/>
          <p:cNvPicPr>
            <a:picLocks noChangeAspect="1"/>
          </p:cNvPicPr>
          <p:nvPr/>
        </p:nvPicPr>
        <p:blipFill>
          <a:blip r:embed="rId3"/>
          <a:stretch>
            <a:fillRect/>
          </a:stretch>
        </p:blipFill>
        <p:spPr>
          <a:xfrm>
            <a:off x="164032" y="4095750"/>
            <a:ext cx="8831812" cy="2113306"/>
          </a:xfrm>
          <a:prstGeom prst="rect">
            <a:avLst/>
          </a:prstGeom>
        </p:spPr>
      </p:pic>
      <p:sp>
        <p:nvSpPr>
          <p:cNvPr id="22" name="Right Arrow 21"/>
          <p:cNvSpPr/>
          <p:nvPr/>
        </p:nvSpPr>
        <p:spPr>
          <a:xfrm rot="5400000" flipV="1">
            <a:off x="8124163" y="5083969"/>
            <a:ext cx="58102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4" name="Picture 3"/>
          <p:cNvPicPr>
            <a:picLocks noChangeAspect="1"/>
          </p:cNvPicPr>
          <p:nvPr/>
        </p:nvPicPr>
        <p:blipFill>
          <a:blip r:embed="rId4"/>
          <a:stretch>
            <a:fillRect/>
          </a:stretch>
        </p:blipFill>
        <p:spPr>
          <a:xfrm>
            <a:off x="5056030" y="2678318"/>
            <a:ext cx="3785295" cy="12933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5"/>
          </p:nvPr>
        </p:nvSpPr>
        <p:spPr bwMode="auto">
          <a:noFill/>
          <a:ln>
            <a:miter lim="800000"/>
            <a:headEnd/>
            <a:tailEnd/>
          </a:ln>
        </p:spPr>
        <p:txBody>
          <a:bodyPr/>
          <a:lstStyle/>
          <a:p>
            <a:fld id="{841EE6FF-23F0-4498-9C00-792EE22DCE16}" type="slidenum">
              <a:rPr lang="en-US"/>
              <a:pPr/>
              <a:t>39</a:t>
            </a:fld>
            <a:endParaRPr lang="en-US"/>
          </a:p>
        </p:txBody>
      </p:sp>
      <p:sp>
        <p:nvSpPr>
          <p:cNvPr id="39938" name="Title 5"/>
          <p:cNvSpPr>
            <a:spLocks noGrp="1"/>
          </p:cNvSpPr>
          <p:nvPr>
            <p:ph type="title"/>
          </p:nvPr>
        </p:nvSpPr>
        <p:spPr/>
        <p:txBody>
          <a:bodyPr/>
          <a:lstStyle/>
          <a:p>
            <a:r>
              <a:rPr lang="en-US"/>
              <a:t>Student Data</a:t>
            </a:r>
          </a:p>
        </p:txBody>
      </p:sp>
      <p:sp>
        <p:nvSpPr>
          <p:cNvPr id="39939" name="Text Placeholder 6"/>
          <p:cNvSpPr>
            <a:spLocks noGrp="1"/>
          </p:cNvSpPr>
          <p:nvPr>
            <p:ph type="body" sz="quarter" idx="13"/>
          </p:nvPr>
        </p:nvSpPr>
        <p:spPr>
          <a:xfrm>
            <a:off x="533400" y="1076487"/>
            <a:ext cx="8251825" cy="457200"/>
          </a:xfrm>
        </p:spPr>
        <p:txBody>
          <a:bodyPr/>
          <a:lstStyle/>
          <a:p>
            <a:r>
              <a:rPr lang="en-US" dirty="0"/>
              <a:t>Use Import Template to find missing or invalid data in Import file </a:t>
            </a:r>
          </a:p>
          <a:p>
            <a:endParaRPr lang="en-US" dirty="0"/>
          </a:p>
        </p:txBody>
      </p:sp>
      <p:pic>
        <p:nvPicPr>
          <p:cNvPr id="4" name="Picture 3"/>
          <p:cNvPicPr>
            <a:picLocks noChangeAspect="1"/>
          </p:cNvPicPr>
          <p:nvPr/>
        </p:nvPicPr>
        <p:blipFill>
          <a:blip r:embed="rId3"/>
          <a:stretch>
            <a:fillRect/>
          </a:stretch>
        </p:blipFill>
        <p:spPr>
          <a:xfrm>
            <a:off x="78258" y="2412303"/>
            <a:ext cx="8886230" cy="1640801"/>
          </a:xfrm>
          <a:prstGeom prst="rect">
            <a:avLst/>
          </a:prstGeom>
        </p:spPr>
      </p:pic>
      <p:sp>
        <p:nvSpPr>
          <p:cNvPr id="20" name="Right Arrow 19"/>
          <p:cNvSpPr/>
          <p:nvPr/>
        </p:nvSpPr>
        <p:spPr>
          <a:xfrm rot="14448465" flipH="1">
            <a:off x="7272653" y="2810020"/>
            <a:ext cx="1524139"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Text Placeholder 15"/>
          <p:cNvSpPr txBox="1">
            <a:spLocks/>
          </p:cNvSpPr>
          <p:nvPr/>
        </p:nvSpPr>
        <p:spPr bwMode="auto">
          <a:xfrm>
            <a:off x="94032" y="4568180"/>
            <a:ext cx="208823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Alert message</a:t>
            </a:r>
          </a:p>
        </p:txBody>
      </p:sp>
      <p:sp>
        <p:nvSpPr>
          <p:cNvPr id="18" name="Text Placeholder 15"/>
          <p:cNvSpPr txBox="1">
            <a:spLocks/>
          </p:cNvSpPr>
          <p:nvPr/>
        </p:nvSpPr>
        <p:spPr bwMode="auto">
          <a:xfrm>
            <a:off x="5605221" y="1743237"/>
            <a:ext cx="2447254" cy="399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Missing Exit date</a:t>
            </a:r>
          </a:p>
        </p:txBody>
      </p:sp>
      <p:sp>
        <p:nvSpPr>
          <p:cNvPr id="23" name="Text Placeholder 15"/>
          <p:cNvSpPr txBox="1">
            <a:spLocks/>
          </p:cNvSpPr>
          <p:nvPr/>
        </p:nvSpPr>
        <p:spPr bwMode="auto">
          <a:xfrm>
            <a:off x="3408051" y="4629573"/>
            <a:ext cx="131978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Bad DOB</a:t>
            </a:r>
          </a:p>
        </p:txBody>
      </p:sp>
      <p:sp>
        <p:nvSpPr>
          <p:cNvPr id="24" name="Text Placeholder 15"/>
          <p:cNvSpPr txBox="1">
            <a:spLocks/>
          </p:cNvSpPr>
          <p:nvPr/>
        </p:nvSpPr>
        <p:spPr bwMode="auto">
          <a:xfrm>
            <a:off x="4113982" y="5501118"/>
            <a:ext cx="220354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Invalid building</a:t>
            </a:r>
          </a:p>
        </p:txBody>
      </p:sp>
      <p:sp>
        <p:nvSpPr>
          <p:cNvPr id="22" name="Right Arrow 21"/>
          <p:cNvSpPr/>
          <p:nvPr/>
        </p:nvSpPr>
        <p:spPr>
          <a:xfrm rot="16200000" flipV="1">
            <a:off x="3800450" y="4254648"/>
            <a:ext cx="58102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6200000">
            <a:off x="425030" y="4108769"/>
            <a:ext cx="41910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7757035" flipH="1" flipV="1">
            <a:off x="4916550" y="4686929"/>
            <a:ext cx="19655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41500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dirty="0"/>
              <a:t>Authentication System</a:t>
            </a:r>
          </a:p>
        </p:txBody>
      </p:sp>
      <p:sp>
        <p:nvSpPr>
          <p:cNvPr id="19459" name="Text Placeholder 7"/>
          <p:cNvSpPr>
            <a:spLocks noGrp="1"/>
          </p:cNvSpPr>
          <p:nvPr>
            <p:ph type="body" sz="quarter" idx="13"/>
          </p:nvPr>
        </p:nvSpPr>
        <p:spPr>
          <a:xfrm>
            <a:off x="306220" y="3510706"/>
            <a:ext cx="3923048" cy="486126"/>
          </a:xfrm>
        </p:spPr>
        <p:txBody>
          <a:bodyPr>
            <a:normAutofit fontScale="62500" lnSpcReduction="20000"/>
          </a:bodyPr>
          <a:lstStyle/>
          <a:p>
            <a:r>
              <a:rPr lang="en-US" dirty="0"/>
              <a:t>Choose SPEDPro for District Update permissions and submit request</a:t>
            </a:r>
          </a:p>
        </p:txBody>
      </p:sp>
      <p:sp>
        <p:nvSpPr>
          <p:cNvPr id="11" name="Content Placeholder 1"/>
          <p:cNvSpPr txBox="1">
            <a:spLocks/>
          </p:cNvSpPr>
          <p:nvPr/>
        </p:nvSpPr>
        <p:spPr bwMode="auto">
          <a:xfrm>
            <a:off x="13680" y="874826"/>
            <a:ext cx="4508129" cy="1753394"/>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dirty="0">
                <a:solidFill>
                  <a:schemeClr val="bg2"/>
                </a:solidFill>
                <a:latin typeface="Calibri" pitchFamily="-123" charset="0"/>
                <a:ea typeface="Segoe UI" pitchFamily="34" charset="0"/>
                <a:cs typeface="Segoe UI" pitchFamily="34" charset="0"/>
              </a:rPr>
              <a:t>Once approved upon Log In, Select SPEDPro from the list of active applications. </a:t>
            </a:r>
            <a:r>
              <a:rPr lang="en-US" sz="2400" u="sng" dirty="0">
                <a:solidFill>
                  <a:schemeClr val="bg2"/>
                </a:solidFill>
                <a:latin typeface="Calibri" pitchFamily="-123" charset="0"/>
                <a:ea typeface="Segoe UI" pitchFamily="34" charset="0"/>
                <a:cs typeface="Segoe UI" pitchFamily="34" charset="0"/>
              </a:rPr>
              <a:t>Manage My Account</a:t>
            </a:r>
            <a:r>
              <a:rPr lang="en-US" sz="2400" dirty="0">
                <a:solidFill>
                  <a:schemeClr val="bg2"/>
                </a:solidFill>
                <a:latin typeface="Calibri" pitchFamily="-123" charset="0"/>
                <a:ea typeface="Segoe UI" pitchFamily="34" charset="0"/>
                <a:cs typeface="Segoe UI" pitchFamily="34" charset="0"/>
              </a:rPr>
              <a:t> to request access to other Web applications                      </a:t>
            </a:r>
          </a:p>
        </p:txBody>
      </p:sp>
      <p:sp>
        <p:nvSpPr>
          <p:cNvPr id="12" name="Right Arrow 11"/>
          <p:cNvSpPr/>
          <p:nvPr/>
        </p:nvSpPr>
        <p:spPr>
          <a:xfrm>
            <a:off x="3911399" y="2065782"/>
            <a:ext cx="133707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1678"/>
            <a:ext cx="5883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5500412" y="1041261"/>
            <a:ext cx="3643588" cy="4001305"/>
          </a:xfrm>
          <a:prstGeom prst="rect">
            <a:avLst/>
          </a:prstGeom>
        </p:spPr>
      </p:pic>
      <p:pic>
        <p:nvPicPr>
          <p:cNvPr id="6" name="Picture 5"/>
          <p:cNvPicPr>
            <a:picLocks noChangeAspect="1"/>
          </p:cNvPicPr>
          <p:nvPr/>
        </p:nvPicPr>
        <p:blipFill>
          <a:blip r:embed="rId5"/>
          <a:stretch>
            <a:fillRect/>
          </a:stretch>
        </p:blipFill>
        <p:spPr>
          <a:xfrm>
            <a:off x="34510" y="5106680"/>
            <a:ext cx="8929978" cy="698584"/>
          </a:xfrm>
          <a:prstGeom prst="rect">
            <a:avLst/>
          </a:prstGeom>
        </p:spPr>
      </p:pic>
    </p:spTree>
    <p:extLst>
      <p:ext uri="{BB962C8B-B14F-4D97-AF65-F5344CB8AC3E}">
        <p14:creationId xmlns:p14="http://schemas.microsoft.com/office/powerpoint/2010/main" val="2856565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411697" y="2605358"/>
            <a:ext cx="3086619" cy="3886200"/>
          </a:xfrm>
          <a:ln>
            <a:solidFill>
              <a:srgbClr val="FF0000"/>
            </a:solidFill>
          </a:ln>
        </p:spPr>
        <p:txBody>
          <a:bodyPr>
            <a:normAutofit fontScale="92500"/>
          </a:bodyPr>
          <a:lstStyle/>
          <a:p>
            <a:r>
              <a:rPr lang="en-US" dirty="0"/>
              <a:t>File format will prevent successful Imports</a:t>
            </a:r>
          </a:p>
          <a:p>
            <a:pPr marL="0" indent="0">
              <a:buNone/>
            </a:pPr>
            <a:endParaRPr lang="en-US" dirty="0"/>
          </a:p>
          <a:p>
            <a:r>
              <a:rPr lang="en-US" dirty="0"/>
              <a:t>Invalid / Non-existing KIDS ID</a:t>
            </a:r>
          </a:p>
          <a:p>
            <a:r>
              <a:rPr lang="en-US" dirty="0"/>
              <a:t>The imported file does not meet the specifications. Too long or too short. </a:t>
            </a:r>
          </a:p>
          <a:p>
            <a:r>
              <a:rPr lang="en-US" dirty="0"/>
              <a:t>The format of the data is incorrect. For example a date field is 98/HQ/20!*, grade field is not numeric  -</a:t>
            </a:r>
            <a:r>
              <a:rPr lang="en-US" dirty="0" err="1"/>
              <a:t>P4</a:t>
            </a:r>
            <a:r>
              <a:rPr lang="en-US" dirty="0"/>
              <a:t>, Name field is not alpha – </a:t>
            </a:r>
            <a:r>
              <a:rPr lang="en-US" dirty="0" err="1"/>
              <a:t>Sm!t8</a:t>
            </a:r>
            <a:endParaRPr lang="en-US" dirty="0"/>
          </a:p>
          <a:p>
            <a:endParaRPr lang="en-US" dirty="0"/>
          </a:p>
        </p:txBody>
      </p:sp>
      <p:sp>
        <p:nvSpPr>
          <p:cNvPr id="10" name="Content Placeholder 9"/>
          <p:cNvSpPr>
            <a:spLocks noGrp="1"/>
          </p:cNvSpPr>
          <p:nvPr>
            <p:ph sz="half" idx="2"/>
          </p:nvPr>
        </p:nvSpPr>
        <p:spPr>
          <a:xfrm>
            <a:off x="227403" y="2621713"/>
            <a:ext cx="2819400" cy="3853491"/>
          </a:xfrm>
          <a:ln>
            <a:solidFill>
              <a:srgbClr val="FF0000"/>
            </a:solidFill>
          </a:ln>
        </p:spPr>
        <p:txBody>
          <a:bodyPr rtlCol="0">
            <a:normAutofit fontScale="92500"/>
          </a:bodyPr>
          <a:lstStyle/>
          <a:p>
            <a:pPr fontAlgn="auto">
              <a:spcAft>
                <a:spcPts val="0"/>
              </a:spcAft>
              <a:buFont typeface="Arial" pitchFamily="34" charset="0"/>
              <a:buChar char="•"/>
              <a:defRPr/>
            </a:pPr>
            <a:r>
              <a:rPr lang="en-US" dirty="0">
                <a:ea typeface="+mn-ea"/>
                <a:cs typeface="Segoe UI" pitchFamily="34" charset="0"/>
              </a:rPr>
              <a:t>Import alerts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r>
              <a:rPr lang="en-US" dirty="0">
                <a:ea typeface="+mn-ea"/>
                <a:cs typeface="Segoe UI" pitchFamily="34" charset="0"/>
              </a:rPr>
              <a:t>There is not a KIDS </a:t>
            </a:r>
            <a:r>
              <a:rPr lang="en-US" b="1" u="sng" dirty="0">
                <a:solidFill>
                  <a:srgbClr val="FFC000"/>
                </a:solidFill>
                <a:ea typeface="+mn-ea"/>
                <a:cs typeface="Segoe UI" pitchFamily="34" charset="0"/>
              </a:rPr>
              <a:t>collection</a:t>
            </a:r>
            <a:r>
              <a:rPr lang="en-US" b="1" u="sng" dirty="0">
                <a:ea typeface="+mn-ea"/>
                <a:cs typeface="Segoe UI" pitchFamily="34" charset="0"/>
              </a:rPr>
              <a:t> </a:t>
            </a:r>
            <a:r>
              <a:rPr lang="en-US" dirty="0">
                <a:ea typeface="+mn-ea"/>
                <a:cs typeface="Segoe UI" pitchFamily="34" charset="0"/>
              </a:rPr>
              <a:t>record present from the organization for which you are submitting, or the data does not match</a:t>
            </a:r>
          </a:p>
          <a:p>
            <a:pPr fontAlgn="auto">
              <a:spcAft>
                <a:spcPts val="0"/>
              </a:spcAft>
              <a:buFont typeface="Arial" pitchFamily="34" charset="0"/>
              <a:buChar char="•"/>
              <a:defRPr/>
            </a:pPr>
            <a:r>
              <a:rPr lang="en-US" dirty="0">
                <a:ea typeface="+mn-ea"/>
                <a:cs typeface="Segoe UI" pitchFamily="34" charset="0"/>
              </a:rPr>
              <a:t>No permissions.</a:t>
            </a:r>
          </a:p>
          <a:p>
            <a:pPr fontAlgn="auto">
              <a:spcAft>
                <a:spcPts val="0"/>
              </a:spcAft>
              <a:buFont typeface="Arial" pitchFamily="34" charset="0"/>
              <a:buChar char="•"/>
              <a:defRPr/>
            </a:pPr>
            <a:r>
              <a:rPr lang="en-US" dirty="0">
                <a:ea typeface="+mn-ea"/>
                <a:cs typeface="Segoe UI" pitchFamily="34" charset="0"/>
              </a:rPr>
              <a:t>Spelling of last name</a:t>
            </a:r>
          </a:p>
          <a:p>
            <a:pPr fontAlgn="auto">
              <a:spcAft>
                <a:spcPts val="0"/>
              </a:spcAft>
              <a:buFont typeface="Arial" pitchFamily="34" charset="0"/>
              <a:buChar char="•"/>
              <a:defRPr/>
            </a:pPr>
            <a:r>
              <a:rPr lang="en-US" dirty="0">
                <a:ea typeface="+mn-ea"/>
                <a:cs typeface="Segoe UI" pitchFamily="34" charset="0"/>
              </a:rPr>
              <a:t>Gender</a:t>
            </a:r>
          </a:p>
          <a:p>
            <a:pPr fontAlgn="auto">
              <a:spcAft>
                <a:spcPts val="0"/>
              </a:spcAft>
              <a:buFont typeface="Arial" pitchFamily="34" charset="0"/>
              <a:buChar char="•"/>
              <a:defRPr/>
            </a:pPr>
            <a:r>
              <a:rPr lang="en-US" dirty="0">
                <a:ea typeface="+mn-ea"/>
                <a:cs typeface="Segoe UI" pitchFamily="34" charset="0"/>
              </a:rPr>
              <a:t>Date of Birth</a:t>
            </a:r>
          </a:p>
          <a:p>
            <a:pPr fontAlgn="auto">
              <a:spcAft>
                <a:spcPts val="0"/>
              </a:spcAft>
              <a:buFont typeface="Arial" pitchFamily="34" charset="0"/>
              <a:buChar char="•"/>
              <a:defRPr/>
            </a:pPr>
            <a:r>
              <a:rPr lang="en-US" dirty="0">
                <a:ea typeface="+mn-ea"/>
                <a:cs typeface="Segoe UI" pitchFamily="34" charset="0"/>
              </a:rPr>
              <a:t>Responsible school</a:t>
            </a:r>
          </a:p>
        </p:txBody>
      </p:sp>
      <p:sp>
        <p:nvSpPr>
          <p:cNvPr id="40963" name="Title 7"/>
          <p:cNvSpPr>
            <a:spLocks noGrp="1"/>
          </p:cNvSpPr>
          <p:nvPr>
            <p:ph type="title"/>
          </p:nvPr>
        </p:nvSpPr>
        <p:spPr/>
        <p:txBody>
          <a:bodyPr/>
          <a:lstStyle/>
          <a:p>
            <a:r>
              <a:rPr lang="en-US"/>
              <a:t>Student Data</a:t>
            </a:r>
          </a:p>
        </p:txBody>
      </p:sp>
      <p:sp>
        <p:nvSpPr>
          <p:cNvPr id="40964" name="Text Placeholder 10"/>
          <p:cNvSpPr>
            <a:spLocks noGrp="1"/>
          </p:cNvSpPr>
          <p:nvPr>
            <p:ph type="body" sz="quarter" idx="13"/>
          </p:nvPr>
        </p:nvSpPr>
        <p:spPr>
          <a:xfrm>
            <a:off x="533400" y="914400"/>
            <a:ext cx="8251825" cy="457200"/>
          </a:xfrm>
        </p:spPr>
        <p:txBody>
          <a:bodyPr/>
          <a:lstStyle/>
          <a:p>
            <a:r>
              <a:rPr lang="en-US" dirty="0"/>
              <a:t>Importing Alerts and failed to import</a:t>
            </a:r>
          </a:p>
        </p:txBody>
      </p:sp>
      <p:sp>
        <p:nvSpPr>
          <p:cNvPr id="21" name="Right Arrow 20"/>
          <p:cNvSpPr/>
          <p:nvPr/>
        </p:nvSpPr>
        <p:spPr>
          <a:xfrm>
            <a:off x="2667000" y="1819275"/>
            <a:ext cx="762000" cy="609600"/>
          </a:xfrm>
          <a:prstGeom prst="rightArrow">
            <a:avLst>
              <a:gd name="adj1" fmla="val 25410"/>
              <a:gd name="adj2" fmla="val 50000"/>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14" name="Right Arrow 13"/>
          <p:cNvSpPr/>
          <p:nvPr/>
        </p:nvSpPr>
        <p:spPr>
          <a:xfrm>
            <a:off x="5638800" y="1743075"/>
            <a:ext cx="762000" cy="609600"/>
          </a:xfrm>
          <a:prstGeom prst="rightArrow">
            <a:avLst>
              <a:gd name="adj1" fmla="val 25410"/>
              <a:gd name="adj2" fmla="val 50000"/>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dirty="0"/>
          </a:p>
        </p:txBody>
      </p:sp>
      <p:pic>
        <p:nvPicPr>
          <p:cNvPr id="40967" name="Content Placeholder 17" descr="single_piece.png"/>
          <p:cNvPicPr>
            <a:picLocks noGrp="1" noChangeAspect="1"/>
          </p:cNvPicPr>
          <p:nvPr>
            <p:ph sz="half" idx="15"/>
          </p:nvPr>
        </p:nvPicPr>
        <p:blipFill>
          <a:blip r:embed="rId3"/>
          <a:srcRect/>
          <a:stretch>
            <a:fillRect/>
          </a:stretch>
        </p:blipFill>
        <p:spPr>
          <a:xfrm rot="8115262">
            <a:off x="1038225" y="1331913"/>
            <a:ext cx="1581150" cy="1477962"/>
          </a:xfrm>
        </p:spPr>
      </p:pic>
      <p:pic>
        <p:nvPicPr>
          <p:cNvPr id="20" name="Content Placeholder 19" descr="single_piece.png"/>
          <p:cNvPicPr>
            <a:picLocks noGrp="1" noChangeAspect="1"/>
          </p:cNvPicPr>
          <p:nvPr>
            <p:ph sz="half" idx="16"/>
          </p:nvPr>
        </p:nvPicPr>
        <p:blipFill>
          <a:blip r:embed="rId3" cstate="print">
            <a:duotone>
              <a:prstClr val="black"/>
              <a:schemeClr val="accent5">
                <a:tint val="45000"/>
                <a:satMod val="400000"/>
              </a:schemeClr>
            </a:duotone>
          </a:blip>
          <a:stretch>
            <a:fillRect/>
          </a:stretch>
        </p:blipFill>
        <p:spPr>
          <a:xfrm rot="8097352">
            <a:off x="3767510" y="1285419"/>
            <a:ext cx="1580193" cy="1477962"/>
          </a:xfrm>
        </p:spPr>
      </p:pic>
      <p:pic>
        <p:nvPicPr>
          <p:cNvPr id="22" name="Content Placeholder 21" descr="single_piece.png"/>
          <p:cNvPicPr>
            <a:picLocks noGrp="1" noChangeAspect="1"/>
          </p:cNvPicPr>
          <p:nvPr>
            <p:ph sz="half" idx="17"/>
          </p:nvPr>
        </p:nvPicPr>
        <p:blipFill>
          <a:blip r:embed="rId3" cstate="print">
            <a:duotone>
              <a:prstClr val="black"/>
              <a:schemeClr val="accent2">
                <a:tint val="45000"/>
                <a:satMod val="400000"/>
              </a:schemeClr>
            </a:duotone>
          </a:blip>
          <a:stretch>
            <a:fillRect/>
          </a:stretch>
        </p:blipFill>
        <p:spPr>
          <a:xfrm rot="8182237">
            <a:off x="6601303" y="1332669"/>
            <a:ext cx="1580193" cy="1477962"/>
          </a:xfrm>
        </p:spPr>
      </p:pic>
      <p:sp>
        <p:nvSpPr>
          <p:cNvPr id="40970" name="Slide Number Placeholder 2"/>
          <p:cNvSpPr>
            <a:spLocks noGrp="1"/>
          </p:cNvSpPr>
          <p:nvPr>
            <p:ph type="sldNum" sz="quarter" idx="19"/>
          </p:nvPr>
        </p:nvSpPr>
        <p:spPr bwMode="auto">
          <a:noFill/>
          <a:ln>
            <a:miter lim="800000"/>
            <a:headEnd/>
            <a:tailEnd/>
          </a:ln>
        </p:spPr>
        <p:txBody>
          <a:bodyPr/>
          <a:lstStyle/>
          <a:p>
            <a:fld id="{63A40944-970A-4DE8-839A-1A688CF46C68}"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81545" y="890942"/>
            <a:ext cx="7362455" cy="5562394"/>
          </a:xfrm>
          <a:prstGeom prst="rect">
            <a:avLst/>
          </a:prstGeom>
        </p:spPr>
      </p:pic>
      <p:sp>
        <p:nvSpPr>
          <p:cNvPr id="44033" name="Title 6"/>
          <p:cNvSpPr>
            <a:spLocks noGrp="1"/>
          </p:cNvSpPr>
          <p:nvPr>
            <p:ph type="title"/>
          </p:nvPr>
        </p:nvSpPr>
        <p:spPr>
          <a:xfrm>
            <a:off x="179512" y="124940"/>
            <a:ext cx="8229600" cy="639763"/>
          </a:xfrm>
        </p:spPr>
        <p:txBody>
          <a:bodyPr/>
          <a:lstStyle/>
          <a:p>
            <a:r>
              <a:rPr lang="en-US" dirty="0"/>
              <a:t>Verifications</a:t>
            </a:r>
          </a:p>
        </p:txBody>
      </p:sp>
      <p:sp>
        <p:nvSpPr>
          <p:cNvPr id="44035" name="Slide Number Placeholder 2"/>
          <p:cNvSpPr>
            <a:spLocks noGrp="1"/>
          </p:cNvSpPr>
          <p:nvPr>
            <p:ph type="sldNum" sz="quarter" idx="15"/>
          </p:nvPr>
        </p:nvSpPr>
        <p:spPr bwMode="auto">
          <a:noFill/>
          <a:ln>
            <a:miter lim="800000"/>
            <a:headEnd/>
            <a:tailEnd/>
          </a:ln>
        </p:spPr>
        <p:txBody>
          <a:bodyPr/>
          <a:lstStyle/>
          <a:p>
            <a:fld id="{2AD0FD29-67D5-4662-A838-B9C95A0AA964}" type="slidenum">
              <a:rPr lang="en-US"/>
              <a:pPr/>
              <a:t>41</a:t>
            </a:fld>
            <a:endParaRPr lang="en-US"/>
          </a:p>
        </p:txBody>
      </p:sp>
      <p:sp>
        <p:nvSpPr>
          <p:cNvPr id="12" name="Text Placeholder 8"/>
          <p:cNvSpPr>
            <a:spLocks noGrp="1"/>
          </p:cNvSpPr>
          <p:nvPr>
            <p:ph type="body" sz="half" idx="2"/>
          </p:nvPr>
        </p:nvSpPr>
        <p:spPr>
          <a:xfrm>
            <a:off x="179512" y="813990"/>
            <a:ext cx="1600200" cy="5715000"/>
          </a:xfrm>
        </p:spPr>
        <p:txBody>
          <a:bodyPr/>
          <a:lstStyle/>
          <a:p>
            <a:r>
              <a:rPr lang="en-US" sz="1800"/>
              <a:t>Default to all students with verification</a:t>
            </a:r>
          </a:p>
          <a:p>
            <a:endParaRPr lang="en-US" sz="1800"/>
          </a:p>
          <a:p>
            <a:r>
              <a:rPr lang="en-US" sz="1800"/>
              <a:t>Verifications can be filtered by;</a:t>
            </a:r>
          </a:p>
          <a:p>
            <a:endParaRPr lang="en-US" sz="1800"/>
          </a:p>
          <a:p>
            <a:r>
              <a:rPr lang="en-US" sz="1800"/>
              <a:t>Agency / Building</a:t>
            </a:r>
          </a:p>
          <a:p>
            <a:endParaRPr lang="en-US" sz="1800"/>
          </a:p>
          <a:p>
            <a:r>
              <a:rPr lang="en-US" sz="1800"/>
              <a:t>Student or ID #</a:t>
            </a:r>
          </a:p>
          <a:p>
            <a:endParaRPr lang="en-US" sz="1800"/>
          </a:p>
          <a:p>
            <a:r>
              <a:rPr lang="en-US" sz="1800"/>
              <a:t>Flag / type</a:t>
            </a:r>
          </a:p>
          <a:p>
            <a:endParaRPr lang="en-US" sz="1800"/>
          </a:p>
          <a:p>
            <a:r>
              <a:rPr lang="en-US" sz="1800"/>
              <a:t>Open / unresolved</a:t>
            </a:r>
          </a:p>
          <a:p>
            <a:endParaRPr lang="en-US" sz="1800"/>
          </a:p>
          <a:p>
            <a:r>
              <a:rPr lang="en-US" sz="1800"/>
              <a:t>Search</a:t>
            </a:r>
          </a:p>
          <a:p>
            <a:endParaRPr lang="en-US" sz="1800"/>
          </a:p>
          <a:p>
            <a:r>
              <a:rPr lang="en-US" sz="1800"/>
              <a:t>Print verification report</a:t>
            </a:r>
          </a:p>
          <a:p>
            <a:endParaRPr lang="en-US"/>
          </a:p>
          <a:p>
            <a:endParaRPr lang="en-US"/>
          </a:p>
        </p:txBody>
      </p:sp>
      <p:pic>
        <p:nvPicPr>
          <p:cNvPr id="4" name="Picture 3"/>
          <p:cNvPicPr>
            <a:picLocks noChangeAspect="1"/>
          </p:cNvPicPr>
          <p:nvPr/>
        </p:nvPicPr>
        <p:blipFill>
          <a:blip r:embed="rId4"/>
          <a:stretch>
            <a:fillRect/>
          </a:stretch>
        </p:blipFill>
        <p:spPr>
          <a:xfrm>
            <a:off x="3977530" y="3645024"/>
            <a:ext cx="4983851" cy="432048"/>
          </a:xfrm>
          <a:prstGeom prst="rect">
            <a:avLst/>
          </a:prstGeom>
        </p:spPr>
      </p:pic>
      <p:sp>
        <p:nvSpPr>
          <p:cNvPr id="16" name="Right Arrow 15"/>
          <p:cNvSpPr/>
          <p:nvPr/>
        </p:nvSpPr>
        <p:spPr>
          <a:xfrm rot="10800000" flipH="1" flipV="1">
            <a:off x="2932346" y="1484784"/>
            <a:ext cx="1008112" cy="51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0800000" flipH="1" flipV="1">
            <a:off x="2483768" y="2708920"/>
            <a:ext cx="1357313" cy="44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flipH="1" flipV="1">
            <a:off x="2583145" y="2996952"/>
            <a:ext cx="1357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Right Arrow 16"/>
          <p:cNvSpPr/>
          <p:nvPr/>
        </p:nvSpPr>
        <p:spPr>
          <a:xfrm rot="10800000" flipH="1" flipV="1">
            <a:off x="2537208" y="3234408"/>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rot="10800000" flipH="1" flipV="1">
            <a:off x="6876256" y="3861048"/>
            <a:ext cx="75015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a:xfrm>
            <a:off x="198294" y="503237"/>
            <a:ext cx="8229600" cy="639763"/>
          </a:xfrm>
        </p:spPr>
        <p:txBody>
          <a:bodyPr/>
          <a:lstStyle/>
          <a:p>
            <a:r>
              <a:rPr lang="en-US" dirty="0"/>
              <a:t>Verification report</a:t>
            </a:r>
          </a:p>
        </p:txBody>
      </p:sp>
      <p:sp>
        <p:nvSpPr>
          <p:cNvPr id="49155" name="Slide Number Placeholder 2"/>
          <p:cNvSpPr>
            <a:spLocks noGrp="1"/>
          </p:cNvSpPr>
          <p:nvPr>
            <p:ph type="sldNum" sz="quarter" idx="15"/>
          </p:nvPr>
        </p:nvSpPr>
        <p:spPr bwMode="auto">
          <a:noFill/>
          <a:ln>
            <a:miter lim="800000"/>
            <a:headEnd/>
            <a:tailEnd/>
          </a:ln>
        </p:spPr>
        <p:txBody>
          <a:bodyPr/>
          <a:lstStyle/>
          <a:p>
            <a:fld id="{24D24397-9B19-4DA7-A08F-70628D9BEC69}" type="slidenum">
              <a:rPr lang="en-US"/>
              <a:pPr/>
              <a:t>42</a:t>
            </a:fld>
            <a:endParaRPr lang="en-US"/>
          </a:p>
        </p:txBody>
      </p:sp>
      <p:sp>
        <p:nvSpPr>
          <p:cNvPr id="12" name="Text Placeholder 8"/>
          <p:cNvSpPr>
            <a:spLocks noGrp="1"/>
          </p:cNvSpPr>
          <p:nvPr>
            <p:ph type="body" sz="half" idx="2"/>
          </p:nvPr>
        </p:nvSpPr>
        <p:spPr>
          <a:xfrm>
            <a:off x="899591" y="1453074"/>
            <a:ext cx="8048953" cy="1075943"/>
          </a:xfrm>
        </p:spPr>
        <p:txBody>
          <a:bodyPr rtlCol="0">
            <a:normAutofit/>
          </a:bodyPr>
          <a:lstStyle/>
          <a:p>
            <a:r>
              <a:rPr lang="en-US" sz="2400" kern="0" dirty="0">
                <a:latin typeface="Times New Roman" panose="02020603050405020304" pitchFamily="18" charset="0"/>
              </a:rPr>
              <a:t>Report lists Profile ID, IEP ID, Service line ID or NPE ID</a:t>
            </a:r>
          </a:p>
          <a:p>
            <a:r>
              <a:rPr lang="en-US" sz="2400" kern="0" dirty="0">
                <a:latin typeface="Times New Roman" panose="02020603050405020304" pitchFamily="18" charset="0"/>
              </a:rPr>
              <a:t>Use ID number as reference to find data triggering verification.</a:t>
            </a:r>
          </a:p>
        </p:txBody>
      </p:sp>
      <p:pic>
        <p:nvPicPr>
          <p:cNvPr id="4" name="Picture 3"/>
          <p:cNvPicPr>
            <a:picLocks noChangeAspect="1"/>
          </p:cNvPicPr>
          <p:nvPr/>
        </p:nvPicPr>
        <p:blipFill>
          <a:blip r:embed="rId3"/>
          <a:stretch>
            <a:fillRect/>
          </a:stretch>
        </p:blipFill>
        <p:spPr>
          <a:xfrm>
            <a:off x="99600" y="2754422"/>
            <a:ext cx="9036496" cy="1392009"/>
          </a:xfrm>
          <a:prstGeom prst="rect">
            <a:avLst/>
          </a:prstGeom>
        </p:spPr>
      </p:pic>
      <p:sp>
        <p:nvSpPr>
          <p:cNvPr id="22" name="Right Arrow 21"/>
          <p:cNvSpPr/>
          <p:nvPr/>
        </p:nvSpPr>
        <p:spPr>
          <a:xfrm rot="5400000" flipH="1" flipV="1">
            <a:off x="6490006" y="4342384"/>
            <a:ext cx="687388" cy="589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5400000" flipH="1">
            <a:off x="7052703" y="4114107"/>
            <a:ext cx="469739"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5400000" flipH="1" flipV="1">
            <a:off x="7679431" y="4464898"/>
            <a:ext cx="7620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rot="5400000" flipH="1" flipV="1">
            <a:off x="8582626" y="4568869"/>
            <a:ext cx="6858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Right Arrow 16"/>
          <p:cNvSpPr/>
          <p:nvPr/>
        </p:nvSpPr>
        <p:spPr>
          <a:xfrm flipH="1">
            <a:off x="8247970" y="2996952"/>
            <a:ext cx="714661" cy="45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300709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6"/>
          <p:cNvSpPr>
            <a:spLocks noGrp="1"/>
          </p:cNvSpPr>
          <p:nvPr>
            <p:ph type="title"/>
          </p:nvPr>
        </p:nvSpPr>
        <p:spPr/>
        <p:txBody>
          <a:bodyPr/>
          <a:lstStyle/>
          <a:p>
            <a:r>
              <a:rPr lang="en-US" dirty="0"/>
              <a:t>Exiting</a:t>
            </a:r>
          </a:p>
        </p:txBody>
      </p:sp>
      <p:sp>
        <p:nvSpPr>
          <p:cNvPr id="47106" name="Text Placeholder 9"/>
          <p:cNvSpPr>
            <a:spLocks noGrp="1"/>
          </p:cNvSpPr>
          <p:nvPr>
            <p:ph type="body" sz="quarter" idx="13"/>
          </p:nvPr>
        </p:nvSpPr>
        <p:spPr>
          <a:xfrm>
            <a:off x="533400" y="914400"/>
            <a:ext cx="8251825" cy="457200"/>
          </a:xfrm>
        </p:spPr>
        <p:txBody>
          <a:bodyPr/>
          <a:lstStyle/>
          <a:p>
            <a:pPr algn="ctr"/>
            <a:r>
              <a:rPr lang="en-US" dirty="0"/>
              <a:t>How to exit a student</a:t>
            </a:r>
          </a:p>
        </p:txBody>
      </p:sp>
      <p:sp>
        <p:nvSpPr>
          <p:cNvPr id="47107" name="Slide Number Placeholder 2"/>
          <p:cNvSpPr>
            <a:spLocks noGrp="1"/>
          </p:cNvSpPr>
          <p:nvPr>
            <p:ph type="sldNum" sz="quarter" idx="15"/>
          </p:nvPr>
        </p:nvSpPr>
        <p:spPr bwMode="auto">
          <a:noFill/>
          <a:ln>
            <a:miter lim="800000"/>
            <a:headEnd/>
            <a:tailEnd/>
          </a:ln>
        </p:spPr>
        <p:txBody>
          <a:bodyPr/>
          <a:lstStyle/>
          <a:p>
            <a:fld id="{423BD71C-62F0-461C-B2F7-573CDAD09877}" type="slidenum">
              <a:rPr lang="en-US"/>
              <a:pPr/>
              <a:t>43</a:t>
            </a:fld>
            <a:endParaRPr lang="en-US"/>
          </a:p>
        </p:txBody>
      </p:sp>
      <p:sp>
        <p:nvSpPr>
          <p:cNvPr id="12" name="Text Placeholder 8"/>
          <p:cNvSpPr>
            <a:spLocks noGrp="1"/>
          </p:cNvSpPr>
          <p:nvPr>
            <p:ph type="body" sz="half" idx="2"/>
          </p:nvPr>
        </p:nvSpPr>
        <p:spPr>
          <a:xfrm>
            <a:off x="152400" y="914400"/>
            <a:ext cx="2667000" cy="5610944"/>
          </a:xfrm>
        </p:spPr>
        <p:txBody>
          <a:bodyPr rtlCol="0">
            <a:normAutofit/>
          </a:bodyPr>
          <a:lstStyle/>
          <a:p>
            <a:pPr fontAlgn="auto">
              <a:spcAft>
                <a:spcPts val="0"/>
              </a:spcAft>
              <a:buFont typeface="Arial" pitchFamily="34" charset="0"/>
              <a:buNone/>
              <a:defRPr/>
            </a:pPr>
            <a:r>
              <a:rPr lang="en-US" sz="2000" dirty="0">
                <a:ea typeface="+mn-ea"/>
                <a:cs typeface="Segoe UI" pitchFamily="34" charset="0"/>
              </a:rPr>
              <a:t>Exit data is listed on the student profile.</a:t>
            </a: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buFont typeface="Arial" pitchFamily="34" charset="0"/>
              <a:buNone/>
              <a:defRPr/>
            </a:pPr>
            <a:r>
              <a:rPr lang="en-US" sz="2000" dirty="0">
                <a:ea typeface="+mn-ea"/>
                <a:cs typeface="Segoe UI" pitchFamily="34" charset="0"/>
              </a:rPr>
              <a:t>Change to inactive status</a:t>
            </a:r>
          </a:p>
          <a:p>
            <a:pPr marL="342900" indent="-342900" fontAlgn="auto">
              <a:spcAft>
                <a:spcPts val="0"/>
              </a:spcAft>
              <a:buFont typeface="+mj-lt"/>
              <a:buAutoNum type="arabicPeriod"/>
              <a:defRPr/>
            </a:pPr>
            <a:endParaRPr lang="en-US" sz="2000" dirty="0">
              <a:ea typeface="+mn-ea"/>
              <a:cs typeface="Segoe UI" pitchFamily="34" charset="0"/>
            </a:endParaRPr>
          </a:p>
          <a:p>
            <a:pPr marL="342900" indent="-342900" fontAlgn="auto">
              <a:spcAft>
                <a:spcPts val="0"/>
              </a:spcAft>
              <a:buFont typeface="+mj-lt"/>
              <a:buAutoNum type="arabicPeriod"/>
              <a:defRPr/>
            </a:pPr>
            <a:r>
              <a:rPr lang="en-US" sz="2000" dirty="0">
                <a:ea typeface="+mn-ea"/>
                <a:cs typeface="Segoe UI" pitchFamily="34" charset="0"/>
              </a:rPr>
              <a:t>Select Basis of exit</a:t>
            </a:r>
          </a:p>
          <a:p>
            <a:pPr marL="342900" indent="-342900" fontAlgn="auto">
              <a:spcAft>
                <a:spcPts val="0"/>
              </a:spcAft>
              <a:buFont typeface="+mj-lt"/>
              <a:buAutoNum type="arabicPeriod"/>
              <a:defRPr/>
            </a:pPr>
            <a:endParaRPr lang="en-US" sz="2000" dirty="0">
              <a:ea typeface="+mn-ea"/>
              <a:cs typeface="Segoe UI" pitchFamily="34" charset="0"/>
            </a:endParaRPr>
          </a:p>
          <a:p>
            <a:pPr marL="342900" indent="-342900" fontAlgn="auto">
              <a:spcAft>
                <a:spcPts val="0"/>
              </a:spcAft>
              <a:buFont typeface="+mj-lt"/>
              <a:buAutoNum type="arabicPeriod"/>
              <a:defRPr/>
            </a:pPr>
            <a:r>
              <a:rPr lang="en-US" sz="2000" dirty="0">
                <a:ea typeface="+mn-ea"/>
                <a:cs typeface="Segoe UI" pitchFamily="34" charset="0"/>
              </a:rPr>
              <a:t>Enter Exit Date</a:t>
            </a:r>
          </a:p>
          <a:p>
            <a:pPr marL="800100" lvl="1" indent="-342900" fontAlgn="auto">
              <a:spcAft>
                <a:spcPts val="0"/>
              </a:spcAft>
              <a:buFont typeface="+mj-lt"/>
              <a:buAutoNum type="arabicPeriod"/>
              <a:defRPr/>
            </a:pPr>
            <a:r>
              <a:rPr lang="en-US" sz="2000" dirty="0">
                <a:ea typeface="+mn-ea"/>
                <a:cs typeface="Segoe UI" pitchFamily="34" charset="0"/>
              </a:rPr>
              <a:t>Type</a:t>
            </a:r>
          </a:p>
          <a:p>
            <a:pPr marL="800100" lvl="1" indent="-342900" fontAlgn="auto">
              <a:spcAft>
                <a:spcPts val="0"/>
              </a:spcAft>
              <a:buFont typeface="+mj-lt"/>
              <a:buAutoNum type="arabicPeriod"/>
              <a:defRPr/>
            </a:pPr>
            <a:r>
              <a:rPr lang="en-US" sz="2000" dirty="0">
                <a:ea typeface="+mn-ea"/>
                <a:cs typeface="Segoe UI" pitchFamily="34" charset="0"/>
              </a:rPr>
              <a:t>Select from calendar</a:t>
            </a:r>
          </a:p>
          <a:p>
            <a:pPr marL="342900" indent="-342900" fontAlgn="auto">
              <a:spcAft>
                <a:spcPts val="0"/>
              </a:spcAft>
              <a:buFont typeface="+mj-lt"/>
              <a:buAutoNum type="arabicPeriod"/>
              <a:defRPr/>
            </a:pPr>
            <a:endParaRPr lang="en-US" sz="2000" dirty="0">
              <a:ea typeface="+mn-ea"/>
              <a:cs typeface="Segoe UI" pitchFamily="34" charset="0"/>
            </a:endParaRPr>
          </a:p>
          <a:p>
            <a:pPr fontAlgn="auto">
              <a:spcAft>
                <a:spcPts val="0"/>
              </a:spcAft>
              <a:buFont typeface="Arial" pitchFamily="34" charset="0"/>
              <a:buNone/>
              <a:defRPr/>
            </a:pPr>
            <a:r>
              <a:rPr lang="en-US" sz="2000" dirty="0">
                <a:ea typeface="+mn-ea"/>
                <a:cs typeface="Segoe UI" pitchFamily="34" charset="0"/>
              </a:rPr>
              <a:t>Evidence box used when students move out</a:t>
            </a: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defRPr/>
            </a:pPr>
            <a:r>
              <a:rPr lang="en-US" sz="2000" dirty="0">
                <a:solidFill>
                  <a:srgbClr val="FFFF00"/>
                </a:solidFill>
                <a:ea typeface="+mn-ea"/>
                <a:cs typeface="Segoe UI" pitchFamily="34" charset="0"/>
              </a:rPr>
              <a:t>Note: Students who move within Coop / Interlocal member districts do not qualify as exits.</a:t>
            </a: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buFont typeface="Arial" pitchFamily="34" charset="0"/>
              <a:buNone/>
              <a:defRPr/>
            </a:pPr>
            <a:endParaRPr lang="en-US" sz="2000" dirty="0">
              <a:ea typeface="+mn-ea"/>
              <a:cs typeface="Segoe U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7" y="1340768"/>
            <a:ext cx="5524500"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rot="10800000" flipH="1" flipV="1">
            <a:off x="3695923" y="1556792"/>
            <a:ext cx="750665" cy="46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137" y="2682988"/>
            <a:ext cx="5524500" cy="181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a:xfrm rot="10800000" flipH="1" flipV="1">
            <a:off x="3089276" y="3607276"/>
            <a:ext cx="135731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724" y="4815681"/>
            <a:ext cx="55229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a:xfrm flipH="1" flipV="1">
            <a:off x="7292171" y="5462236"/>
            <a:ext cx="135731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a:xfrm>
            <a:off x="266700" y="152400"/>
            <a:ext cx="8229600" cy="639763"/>
          </a:xfrm>
        </p:spPr>
        <p:txBody>
          <a:bodyPr/>
          <a:lstStyle/>
          <a:p>
            <a:r>
              <a:rPr lang="en-US"/>
              <a:t>Exiting</a:t>
            </a:r>
          </a:p>
        </p:txBody>
      </p:sp>
      <p:sp>
        <p:nvSpPr>
          <p:cNvPr id="49154" name="Text Placeholder 9"/>
          <p:cNvSpPr>
            <a:spLocks noGrp="1"/>
          </p:cNvSpPr>
          <p:nvPr>
            <p:ph type="body" sz="quarter" idx="13"/>
          </p:nvPr>
        </p:nvSpPr>
        <p:spPr>
          <a:xfrm>
            <a:off x="533400" y="914400"/>
            <a:ext cx="8251825" cy="457200"/>
          </a:xfrm>
        </p:spPr>
        <p:txBody>
          <a:bodyPr/>
          <a:lstStyle/>
          <a:p>
            <a:pPr algn="r"/>
            <a:r>
              <a:rPr lang="en-US"/>
              <a:t>Ending Services  – How to Truncate end dates</a:t>
            </a:r>
          </a:p>
          <a:p>
            <a:pPr algn="ctr"/>
            <a:endParaRPr lang="en-US" sz="2000"/>
          </a:p>
        </p:txBody>
      </p:sp>
      <p:sp>
        <p:nvSpPr>
          <p:cNvPr id="49155" name="Slide Number Placeholder 2"/>
          <p:cNvSpPr>
            <a:spLocks noGrp="1"/>
          </p:cNvSpPr>
          <p:nvPr>
            <p:ph type="sldNum" sz="quarter" idx="15"/>
          </p:nvPr>
        </p:nvSpPr>
        <p:spPr bwMode="auto">
          <a:noFill/>
          <a:ln>
            <a:miter lim="800000"/>
            <a:headEnd/>
            <a:tailEnd/>
          </a:ln>
        </p:spPr>
        <p:txBody>
          <a:bodyPr/>
          <a:lstStyle/>
          <a:p>
            <a:fld id="{24D24397-9B19-4DA7-A08F-70628D9BEC69}" type="slidenum">
              <a:rPr lang="en-US"/>
              <a:pPr/>
              <a:t>44</a:t>
            </a:fld>
            <a:endParaRPr lang="en-US"/>
          </a:p>
        </p:txBody>
      </p:sp>
      <p:sp>
        <p:nvSpPr>
          <p:cNvPr id="12" name="Text Placeholder 8"/>
          <p:cNvSpPr>
            <a:spLocks noGrp="1"/>
          </p:cNvSpPr>
          <p:nvPr>
            <p:ph type="body" sz="half" idx="2"/>
          </p:nvPr>
        </p:nvSpPr>
        <p:spPr>
          <a:xfrm>
            <a:off x="46038" y="762000"/>
            <a:ext cx="2849562" cy="5722938"/>
          </a:xfrm>
        </p:spPr>
        <p:txBody>
          <a:bodyPr rtlCol="0">
            <a:normAutofit/>
          </a:bodyPr>
          <a:lstStyle/>
          <a:p>
            <a:pPr fontAlgn="auto">
              <a:spcAft>
                <a:spcPts val="0"/>
              </a:spcAft>
              <a:buFont typeface="Arial" pitchFamily="34" charset="0"/>
              <a:buNone/>
              <a:defRPr/>
            </a:pPr>
            <a:r>
              <a:rPr lang="en-US" sz="1900" dirty="0">
                <a:ea typeface="+mn-ea"/>
                <a:cs typeface="Segoe UI" pitchFamily="34" charset="0"/>
              </a:rPr>
              <a:t>Method 1 – Enter exit date on the student profile.</a:t>
            </a:r>
          </a:p>
          <a:p>
            <a:pPr fontAlgn="auto">
              <a:spcAft>
                <a:spcPts val="0"/>
              </a:spcAft>
              <a:buFont typeface="Arial" pitchFamily="34" charset="0"/>
              <a:buNone/>
              <a:defRPr/>
            </a:pPr>
            <a:endParaRPr lang="en-US" sz="1900" dirty="0">
              <a:ea typeface="+mn-ea"/>
              <a:cs typeface="Segoe UI" pitchFamily="34" charset="0"/>
            </a:endParaRPr>
          </a:p>
          <a:p>
            <a:pPr marL="342900" indent="-342900" fontAlgn="auto">
              <a:spcAft>
                <a:spcPts val="0"/>
              </a:spcAft>
              <a:buFont typeface="+mj-lt"/>
              <a:buAutoNum type="arabicPeriod"/>
              <a:defRPr/>
            </a:pPr>
            <a:r>
              <a:rPr lang="en-US" sz="1900" dirty="0">
                <a:ea typeface="+mn-ea"/>
                <a:cs typeface="Segoe UI" pitchFamily="34" charset="0"/>
              </a:rPr>
              <a:t>Use exit date field to end </a:t>
            </a:r>
            <a:r>
              <a:rPr lang="en-US" sz="1900" dirty="0">
                <a:solidFill>
                  <a:srgbClr val="FF0000"/>
                </a:solidFill>
                <a:ea typeface="+mn-ea"/>
                <a:cs typeface="Segoe UI" pitchFamily="34" charset="0"/>
              </a:rPr>
              <a:t>all </a:t>
            </a:r>
            <a:r>
              <a:rPr lang="en-US" sz="1900" dirty="0">
                <a:ea typeface="+mn-ea"/>
                <a:cs typeface="Segoe UI" pitchFamily="34" charset="0"/>
              </a:rPr>
              <a:t>service end dates to equal the exit date – save </a:t>
            </a:r>
          </a:p>
          <a:p>
            <a:pPr marL="342900" indent="-342900" fontAlgn="auto">
              <a:spcAft>
                <a:spcPts val="0"/>
              </a:spcAft>
              <a:buFont typeface="+mj-lt"/>
              <a:buAutoNum type="arabicPeriod"/>
              <a:defRPr/>
            </a:pPr>
            <a:endParaRPr lang="en-US" sz="1900" dirty="0">
              <a:ea typeface="+mn-ea"/>
              <a:cs typeface="Segoe UI" pitchFamily="34" charset="0"/>
            </a:endParaRPr>
          </a:p>
          <a:p>
            <a:pPr marL="342900" indent="-342900" fontAlgn="auto">
              <a:spcAft>
                <a:spcPts val="0"/>
              </a:spcAft>
              <a:buFont typeface="+mj-lt"/>
              <a:buAutoNum type="arabicPeriod"/>
              <a:defRPr/>
            </a:pPr>
            <a:r>
              <a:rPr lang="en-US" sz="1900" dirty="0">
                <a:ea typeface="+mn-ea"/>
                <a:cs typeface="Segoe UI" pitchFamily="34" charset="0"/>
              </a:rPr>
              <a:t>Method 2 – use Truncate button to end individual services on a given date</a:t>
            </a:r>
          </a:p>
          <a:p>
            <a:pPr marL="800100" lvl="1" indent="-342900" fontAlgn="auto">
              <a:spcAft>
                <a:spcPts val="0"/>
              </a:spcAft>
              <a:buFont typeface="+mj-lt"/>
              <a:buAutoNum type="arabicPeriod"/>
              <a:defRPr/>
            </a:pPr>
            <a:r>
              <a:rPr lang="en-US" sz="1900" dirty="0">
                <a:ea typeface="+mn-ea"/>
                <a:cs typeface="Segoe UI" pitchFamily="34" charset="0"/>
              </a:rPr>
              <a:t>Go to the IEP list</a:t>
            </a:r>
          </a:p>
          <a:p>
            <a:pPr marL="800100" lvl="1" indent="-342900" fontAlgn="auto">
              <a:spcAft>
                <a:spcPts val="0"/>
              </a:spcAft>
              <a:buFont typeface="+mj-lt"/>
              <a:buAutoNum type="arabicPeriod"/>
              <a:defRPr/>
            </a:pPr>
            <a:r>
              <a:rPr lang="en-US" sz="1900" dirty="0">
                <a:ea typeface="+mn-ea"/>
                <a:cs typeface="Segoe UI" pitchFamily="34" charset="0"/>
              </a:rPr>
              <a:t>Select the current IEP</a:t>
            </a:r>
          </a:p>
          <a:p>
            <a:pPr fontAlgn="auto">
              <a:spcAft>
                <a:spcPts val="0"/>
              </a:spcAft>
              <a:buFont typeface="Arial" pitchFamily="34" charset="0"/>
              <a:buNone/>
              <a:defRPr/>
            </a:pPr>
            <a:r>
              <a:rPr lang="en-US" sz="1900" dirty="0">
                <a:ea typeface="+mn-ea"/>
                <a:cs typeface="Segoe UI" pitchFamily="34" charset="0"/>
              </a:rPr>
              <a:t>Enter the exit date as last day of services</a:t>
            </a:r>
          </a:p>
          <a:p>
            <a:pPr fontAlgn="auto">
              <a:spcAft>
                <a:spcPts val="0"/>
              </a:spcAft>
              <a:buFont typeface="Arial" pitchFamily="34" charset="0"/>
              <a:buNone/>
              <a:defRPr/>
            </a:pPr>
            <a:r>
              <a:rPr lang="en-US" sz="1900" dirty="0">
                <a:ea typeface="+mn-ea"/>
                <a:cs typeface="Segoe UI" pitchFamily="34" charset="0"/>
              </a:rPr>
              <a:t>Truncate service end date to  = exit date </a:t>
            </a:r>
          </a:p>
          <a:p>
            <a:pPr fontAlgn="auto">
              <a:spcAft>
                <a:spcPts val="0"/>
              </a:spcAft>
              <a:buFont typeface="Arial" pitchFamily="34" charset="0"/>
              <a:buNone/>
              <a:defRPr/>
            </a:pPr>
            <a:endParaRPr lang="en-US" sz="1900" dirty="0">
              <a:ea typeface="+mn-ea"/>
              <a:cs typeface="Segoe UI" pitchFamily="34" charset="0"/>
            </a:endParaRPr>
          </a:p>
          <a:p>
            <a:pPr fontAlgn="auto">
              <a:spcAft>
                <a:spcPts val="0"/>
              </a:spcAft>
              <a:buFont typeface="Arial" pitchFamily="34" charset="0"/>
              <a:buNone/>
              <a:defRPr/>
            </a:pPr>
            <a:r>
              <a:rPr lang="en-US" sz="1900" dirty="0">
                <a:ea typeface="+mn-ea"/>
                <a:cs typeface="Segoe UI" pitchFamily="34" charset="0"/>
              </a:rPr>
              <a:t>Save</a:t>
            </a:r>
          </a:p>
          <a:p>
            <a:pPr marL="342900" indent="-342900" fontAlgn="auto">
              <a:spcAft>
                <a:spcPts val="0"/>
              </a:spcAft>
              <a:buFont typeface="+mj-lt"/>
              <a:buAutoNum type="arabicPeriod"/>
              <a:defRPr/>
            </a:pPr>
            <a:endParaRPr lang="en-US" sz="2000" dirty="0">
              <a:ea typeface="+mn-ea"/>
              <a:cs typeface="Segoe UI" pitchFamily="34" charset="0"/>
            </a:endParaRP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buFont typeface="Arial" pitchFamily="34" charset="0"/>
              <a:buNone/>
              <a:defRPr/>
            </a:pPr>
            <a:endParaRPr lang="en-US" sz="2000" dirty="0">
              <a:ea typeface="+mn-ea"/>
              <a:cs typeface="Segoe UI" pitchFamily="34" charset="0"/>
            </a:endParaRPr>
          </a:p>
        </p:txBody>
      </p:sp>
      <p:pic>
        <p:nvPicPr>
          <p:cNvPr id="10" name="Picture 9"/>
          <p:cNvPicPr>
            <a:picLocks noChangeAspect="1"/>
          </p:cNvPicPr>
          <p:nvPr/>
        </p:nvPicPr>
        <p:blipFill>
          <a:blip r:embed="rId3"/>
          <a:srcRect/>
          <a:stretch>
            <a:fillRect/>
          </a:stretch>
        </p:blipFill>
        <p:spPr bwMode="auto">
          <a:xfrm>
            <a:off x="1447800" y="5830888"/>
            <a:ext cx="1317625" cy="495300"/>
          </a:xfrm>
          <a:prstGeom prst="rect">
            <a:avLst/>
          </a:prstGeom>
          <a:noFill/>
          <a:ln w="9525">
            <a:noFill/>
            <a:miter lim="800000"/>
            <a:headEnd/>
            <a:tailEnd/>
          </a:ln>
        </p:spPr>
      </p:pic>
      <p:sp>
        <p:nvSpPr>
          <p:cNvPr id="19" name="Right Arrow 18"/>
          <p:cNvSpPr/>
          <p:nvPr/>
        </p:nvSpPr>
        <p:spPr>
          <a:xfrm rot="10800000" flipH="1" flipV="1">
            <a:off x="838200" y="6032500"/>
            <a:ext cx="7620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 name="Picture 1"/>
          <p:cNvPicPr>
            <a:picLocks noChangeAspect="1"/>
          </p:cNvPicPr>
          <p:nvPr/>
        </p:nvPicPr>
        <p:blipFill>
          <a:blip r:embed="rId4"/>
          <a:stretch>
            <a:fillRect/>
          </a:stretch>
        </p:blipFill>
        <p:spPr>
          <a:xfrm>
            <a:off x="3001963" y="2780927"/>
            <a:ext cx="5810875" cy="3597519"/>
          </a:xfrm>
          <a:prstGeom prst="rect">
            <a:avLst/>
          </a:prstGeom>
        </p:spPr>
      </p:pic>
      <p:sp>
        <p:nvSpPr>
          <p:cNvPr id="15" name="Right Arrow 14"/>
          <p:cNvSpPr/>
          <p:nvPr/>
        </p:nvSpPr>
        <p:spPr>
          <a:xfrm rot="5400000" flipH="1">
            <a:off x="4013094" y="3822334"/>
            <a:ext cx="469739"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flipH="1" flipV="1">
            <a:off x="7810500" y="3140968"/>
            <a:ext cx="6858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rot="14886380" flipH="1" flipV="1">
            <a:off x="5510268" y="5097588"/>
            <a:ext cx="687388" cy="589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3" name="Picture 2"/>
          <p:cNvPicPr>
            <a:picLocks noChangeAspect="1"/>
          </p:cNvPicPr>
          <p:nvPr/>
        </p:nvPicPr>
        <p:blipFill>
          <a:blip r:embed="rId5"/>
          <a:stretch>
            <a:fillRect/>
          </a:stretch>
        </p:blipFill>
        <p:spPr>
          <a:xfrm>
            <a:off x="2895600" y="1667032"/>
            <a:ext cx="5857651" cy="793307"/>
          </a:xfrm>
          <a:prstGeom prst="rect">
            <a:avLst/>
          </a:prstGeom>
        </p:spPr>
      </p:pic>
      <p:sp>
        <p:nvSpPr>
          <p:cNvPr id="17" name="Right Arrow 16"/>
          <p:cNvSpPr/>
          <p:nvPr/>
        </p:nvSpPr>
        <p:spPr>
          <a:xfrm rot="10800000" flipH="1">
            <a:off x="5652118" y="2201490"/>
            <a:ext cx="714661" cy="45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Students must be first reported as Active status to begin a school year.</a:t>
            </a:r>
          </a:p>
          <a:p>
            <a:r>
              <a:rPr lang="en-US" dirty="0"/>
              <a:t>Student status must be promoted to current year status before initial entry into the MIS each school year</a:t>
            </a:r>
          </a:p>
          <a:p>
            <a:r>
              <a:rPr lang="en-US" dirty="0"/>
              <a:t>All active status change to Continuing on July 1 of the current school year. </a:t>
            </a:r>
          </a:p>
          <a:p>
            <a:r>
              <a:rPr lang="en-US" dirty="0"/>
              <a:t>Children who turn 3 must be have an active status of New Referral (N) or C to B transition (B)</a:t>
            </a:r>
          </a:p>
        </p:txBody>
      </p:sp>
      <p:sp>
        <p:nvSpPr>
          <p:cNvPr id="3" name="Text Placeholder 2"/>
          <p:cNvSpPr>
            <a:spLocks noGrp="1"/>
          </p:cNvSpPr>
          <p:nvPr>
            <p:ph type="body" sz="half" idx="2"/>
          </p:nvPr>
        </p:nvSpPr>
        <p:spPr>
          <a:xfrm>
            <a:off x="5943600" y="1523999"/>
            <a:ext cx="2855915" cy="2265041"/>
          </a:xfrm>
        </p:spPr>
        <p:style>
          <a:lnRef idx="2">
            <a:schemeClr val="accent6"/>
          </a:lnRef>
          <a:fillRef idx="1">
            <a:schemeClr val="lt1"/>
          </a:fillRef>
          <a:effectRef idx="0">
            <a:schemeClr val="accent6"/>
          </a:effectRef>
          <a:fontRef idx="minor">
            <a:schemeClr val="dk1"/>
          </a:fontRef>
        </p:style>
        <p:txBody>
          <a:bodyPr/>
          <a:lstStyle/>
          <a:p>
            <a:pPr>
              <a:lnSpc>
                <a:spcPct val="100000"/>
              </a:lnSpc>
              <a:spcBef>
                <a:spcPts val="600"/>
              </a:spcBef>
            </a:pPr>
            <a:r>
              <a:rPr lang="en-US" sz="2000" dirty="0"/>
              <a:t>Failure to report an accurate initial active status may result in verification 0215. Changing the student’s Annual Status can only be done at the KSDE level</a:t>
            </a:r>
          </a:p>
        </p:txBody>
      </p:sp>
      <p:sp>
        <p:nvSpPr>
          <p:cNvPr id="4" name="Title 3"/>
          <p:cNvSpPr>
            <a:spLocks noGrp="1"/>
          </p:cNvSpPr>
          <p:nvPr>
            <p:ph type="title"/>
          </p:nvPr>
        </p:nvSpPr>
        <p:spPr/>
        <p:txBody>
          <a:bodyPr/>
          <a:lstStyle/>
          <a:p>
            <a:r>
              <a:rPr lang="en-US" dirty="0"/>
              <a:t>Annual Status</a:t>
            </a:r>
          </a:p>
        </p:txBody>
      </p:sp>
      <p:sp>
        <p:nvSpPr>
          <p:cNvPr id="5" name="Text Placeholder 4"/>
          <p:cNvSpPr>
            <a:spLocks noGrp="1"/>
          </p:cNvSpPr>
          <p:nvPr>
            <p:ph type="body" sz="quarter" idx="13"/>
          </p:nvPr>
        </p:nvSpPr>
        <p:spPr/>
        <p:txBody>
          <a:bodyPr/>
          <a:lstStyle/>
          <a:p>
            <a:r>
              <a:rPr lang="en-US" dirty="0"/>
              <a:t>Student’s First Status of the school year. </a:t>
            </a:r>
          </a:p>
        </p:txBody>
      </p:sp>
      <p:sp>
        <p:nvSpPr>
          <p:cNvPr id="6" name="Slide Number Placeholder 5"/>
          <p:cNvSpPr>
            <a:spLocks noGrp="1"/>
          </p:cNvSpPr>
          <p:nvPr>
            <p:ph type="sldNum" sz="quarter" idx="15"/>
          </p:nvPr>
        </p:nvSpPr>
        <p:spPr/>
        <p:txBody>
          <a:bodyPr/>
          <a:lstStyle/>
          <a:p>
            <a:fld id="{EF33AAD8-4371-4FA4-87AD-58367B1156CD}" type="slidenum">
              <a:rPr lang="en-US" smtClean="0"/>
              <a:pPr/>
              <a:t>45</a:t>
            </a:fld>
            <a:endParaRPr lang="en-US"/>
          </a:p>
        </p:txBody>
      </p:sp>
    </p:spTree>
    <p:extLst>
      <p:ext uri="{BB962C8B-B14F-4D97-AF65-F5344CB8AC3E}">
        <p14:creationId xmlns:p14="http://schemas.microsoft.com/office/powerpoint/2010/main" val="2159335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9512" y="5828320"/>
            <a:ext cx="8712968" cy="648072"/>
          </a:xfrm>
          <a:solidFill>
            <a:schemeClr val="tx1">
              <a:lumMod val="85000"/>
              <a:lumOff val="15000"/>
            </a:schemeClr>
          </a:solidFill>
          <a:ln>
            <a:solidFill>
              <a:srgbClr val="FF0000"/>
            </a:solidFill>
          </a:ln>
        </p:spPr>
        <p:txBody>
          <a:bodyPr/>
          <a:lstStyle/>
          <a:p>
            <a:r>
              <a:rPr lang="en-US" sz="1800" dirty="0">
                <a:solidFill>
                  <a:srgbClr val="FFFF00"/>
                </a:solidFill>
              </a:rPr>
              <a:t>Only B (regular early childhood) programs qualify as K time when no IEP support is provided</a:t>
            </a:r>
          </a:p>
          <a:p>
            <a:r>
              <a:rPr lang="en-US" sz="1800" dirty="0">
                <a:solidFill>
                  <a:srgbClr val="FFFF00"/>
                </a:solidFill>
              </a:rPr>
              <a:t>Settings “B” &amp; “K” are companions and are always listed together</a:t>
            </a:r>
          </a:p>
        </p:txBody>
      </p:sp>
      <p:sp>
        <p:nvSpPr>
          <p:cNvPr id="4" name="Title 3"/>
          <p:cNvSpPr>
            <a:spLocks noGrp="1"/>
          </p:cNvSpPr>
          <p:nvPr>
            <p:ph type="title"/>
          </p:nvPr>
        </p:nvSpPr>
        <p:spPr>
          <a:xfrm>
            <a:off x="465138" y="342901"/>
            <a:ext cx="8229600" cy="419100"/>
          </a:xfrm>
        </p:spPr>
        <p:txBody>
          <a:bodyPr/>
          <a:lstStyle/>
          <a:p>
            <a:pPr algn="ctr"/>
            <a:r>
              <a:rPr lang="en-US" dirty="0"/>
              <a:t>K Time</a:t>
            </a:r>
          </a:p>
        </p:txBody>
      </p:sp>
      <p:sp>
        <p:nvSpPr>
          <p:cNvPr id="5" name="Text Placeholder 4"/>
          <p:cNvSpPr>
            <a:spLocks noGrp="1"/>
          </p:cNvSpPr>
          <p:nvPr>
            <p:ph type="body" sz="quarter" idx="13"/>
          </p:nvPr>
        </p:nvSpPr>
        <p:spPr>
          <a:xfrm>
            <a:off x="107504" y="762001"/>
            <a:ext cx="8928992" cy="609599"/>
          </a:xfrm>
        </p:spPr>
        <p:txBody>
          <a:bodyPr>
            <a:normAutofit fontScale="85000" lnSpcReduction="10000"/>
          </a:bodyPr>
          <a:lstStyle/>
          <a:p>
            <a:r>
              <a:rPr lang="en-US" dirty="0"/>
              <a:t>Portion of the day students participate in a qualified program with out IEP Support</a:t>
            </a:r>
          </a:p>
        </p:txBody>
      </p:sp>
      <p:sp>
        <p:nvSpPr>
          <p:cNvPr id="6" name="Slide Number Placeholder 5"/>
          <p:cNvSpPr>
            <a:spLocks noGrp="1"/>
          </p:cNvSpPr>
          <p:nvPr>
            <p:ph type="sldNum" sz="quarter" idx="15"/>
          </p:nvPr>
        </p:nvSpPr>
        <p:spPr/>
        <p:txBody>
          <a:bodyPr/>
          <a:lstStyle/>
          <a:p>
            <a:fld id="{EF33AAD8-4371-4FA4-87AD-58367B1156CD}" type="slidenum">
              <a:rPr lang="en-US" smtClean="0"/>
              <a:pPr/>
              <a:t>46</a:t>
            </a:fld>
            <a:endParaRPr lang="en-US"/>
          </a:p>
        </p:txBody>
      </p:sp>
      <p:pic>
        <p:nvPicPr>
          <p:cNvPr id="14" name="Content Placeholder 13"/>
          <p:cNvPicPr>
            <a:picLocks noGrp="1" noChangeAspect="1"/>
          </p:cNvPicPr>
          <p:nvPr>
            <p:ph idx="1"/>
          </p:nvPr>
        </p:nvPicPr>
        <p:blipFill>
          <a:blip r:embed="rId2"/>
          <a:stretch>
            <a:fillRect/>
          </a:stretch>
        </p:blipFill>
        <p:spPr>
          <a:xfrm>
            <a:off x="107504" y="1181101"/>
            <a:ext cx="8928992" cy="4552155"/>
          </a:xfrm>
          <a:prstGeom prst="rect">
            <a:avLst/>
          </a:prstGeom>
        </p:spPr>
      </p:pic>
    </p:spTree>
    <p:extLst>
      <p:ext uri="{BB962C8B-B14F-4D97-AF65-F5344CB8AC3E}">
        <p14:creationId xmlns:p14="http://schemas.microsoft.com/office/powerpoint/2010/main" val="3951973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1"/>
            <a:ext cx="4254624" cy="2409056"/>
          </a:xfrm>
        </p:spPr>
        <p:txBody>
          <a:bodyPr/>
          <a:lstStyle/>
          <a:p>
            <a:r>
              <a:rPr lang="en-US" dirty="0"/>
              <a:t>Coops and Interlocals</a:t>
            </a:r>
          </a:p>
          <a:p>
            <a:pPr lvl="1"/>
            <a:r>
              <a:rPr lang="en-US" dirty="0"/>
              <a:t>All member districts inclusive</a:t>
            </a:r>
          </a:p>
          <a:p>
            <a:endParaRPr lang="en-US" dirty="0"/>
          </a:p>
          <a:p>
            <a:r>
              <a:rPr lang="en-US" dirty="0"/>
              <a:t>USD </a:t>
            </a:r>
          </a:p>
          <a:p>
            <a:pPr lvl="1"/>
            <a:r>
              <a:rPr lang="en-US" dirty="0"/>
              <a:t>All buildings and programs administered by the USD</a:t>
            </a:r>
          </a:p>
          <a:p>
            <a:pPr lvl="1"/>
            <a:endParaRPr lang="en-US" dirty="0"/>
          </a:p>
          <a:p>
            <a:pPr marL="457200" lvl="1" indent="0">
              <a:buNone/>
            </a:pPr>
            <a:endParaRPr lang="en-US" dirty="0"/>
          </a:p>
          <a:p>
            <a:pPr marL="457200" lvl="1" indent="0">
              <a:buNone/>
            </a:pPr>
            <a:r>
              <a:rPr lang="en-US" dirty="0"/>
              <a:t>		</a:t>
            </a:r>
          </a:p>
        </p:txBody>
      </p:sp>
      <p:sp>
        <p:nvSpPr>
          <p:cNvPr id="4" name="Title 3"/>
          <p:cNvSpPr>
            <a:spLocks noGrp="1"/>
          </p:cNvSpPr>
          <p:nvPr>
            <p:ph type="title"/>
          </p:nvPr>
        </p:nvSpPr>
        <p:spPr/>
        <p:txBody>
          <a:bodyPr/>
          <a:lstStyle/>
          <a:p>
            <a:r>
              <a:rPr lang="en-US" dirty="0"/>
              <a:t>Catchment Area</a:t>
            </a:r>
          </a:p>
        </p:txBody>
      </p:sp>
      <p:sp>
        <p:nvSpPr>
          <p:cNvPr id="5" name="Text Placeholder 4"/>
          <p:cNvSpPr>
            <a:spLocks noGrp="1"/>
          </p:cNvSpPr>
          <p:nvPr>
            <p:ph type="body" sz="quarter" idx="13"/>
          </p:nvPr>
        </p:nvSpPr>
        <p:spPr/>
        <p:txBody>
          <a:bodyPr/>
          <a:lstStyle/>
          <a:p>
            <a:r>
              <a:rPr lang="en-US" dirty="0"/>
              <a:t>The domain of your LEA / organization within its boundaries</a:t>
            </a:r>
          </a:p>
        </p:txBody>
      </p:sp>
      <p:sp>
        <p:nvSpPr>
          <p:cNvPr id="6" name="Slide Number Placeholder 5"/>
          <p:cNvSpPr>
            <a:spLocks noGrp="1"/>
          </p:cNvSpPr>
          <p:nvPr>
            <p:ph type="sldNum" sz="quarter" idx="15"/>
          </p:nvPr>
        </p:nvSpPr>
        <p:spPr/>
        <p:txBody>
          <a:bodyPr/>
          <a:lstStyle/>
          <a:p>
            <a:fld id="{EF33AAD8-4371-4FA4-87AD-58367B1156CD}" type="slidenum">
              <a:rPr lang="en-US" smtClean="0"/>
              <a:pPr/>
              <a:t>47</a:t>
            </a:fld>
            <a:endParaRPr lang="en-US"/>
          </a:p>
        </p:txBody>
      </p:sp>
      <p:sp>
        <p:nvSpPr>
          <p:cNvPr id="8" name="Content Placeholder 1"/>
          <p:cNvSpPr txBox="1">
            <a:spLocks/>
          </p:cNvSpPr>
          <p:nvPr/>
        </p:nvSpPr>
        <p:spPr bwMode="auto">
          <a:xfrm>
            <a:off x="323528" y="4627712"/>
            <a:ext cx="4610918"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Exiting considerations</a:t>
            </a:r>
          </a:p>
          <a:p>
            <a:pPr lvl="1"/>
            <a:r>
              <a:rPr lang="en-US" dirty="0"/>
              <a:t>Students who move within the catchment do not qualify and are not considered exits</a:t>
            </a:r>
          </a:p>
          <a:p>
            <a:pPr marL="457200" lvl="1" indent="0">
              <a:buFont typeface="Arial" pitchFamily="-123" charset="0"/>
              <a:buNone/>
            </a:pPr>
            <a:endParaRPr lang="en-US" dirty="0"/>
          </a:p>
          <a:p>
            <a:pPr marL="457200" lvl="1" indent="0">
              <a:buFont typeface="Arial" pitchFamily="-123" charset="0"/>
              <a:buNone/>
            </a:pPr>
            <a:r>
              <a:rPr lang="en-US" dirty="0"/>
              <a:t>		</a:t>
            </a:r>
          </a:p>
        </p:txBody>
      </p:sp>
      <p:sp>
        <p:nvSpPr>
          <p:cNvPr id="10" name="Content Placeholder 1"/>
          <p:cNvSpPr txBox="1">
            <a:spLocks/>
          </p:cNvSpPr>
          <p:nvPr/>
        </p:nvSpPr>
        <p:spPr bwMode="auto">
          <a:xfrm>
            <a:off x="4355976" y="2384687"/>
            <a:ext cx="4610918" cy="1895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Private / Parochial Schools</a:t>
            </a:r>
          </a:p>
          <a:p>
            <a:pPr lvl="1"/>
            <a:r>
              <a:rPr lang="en-US" dirty="0"/>
              <a:t>Calendars and building settings are updated in the MIS by the LEA for which the Private / Parochial Schools is in the catchment area</a:t>
            </a:r>
          </a:p>
          <a:p>
            <a:pPr marL="457200" lvl="1" indent="0">
              <a:buFont typeface="Arial" pitchFamily="-123" charset="0"/>
              <a:buNone/>
            </a:pPr>
            <a:endParaRPr lang="en-US" dirty="0"/>
          </a:p>
          <a:p>
            <a:pPr marL="457200" lvl="1" indent="0">
              <a:buFont typeface="Arial" pitchFamily="-123" charset="0"/>
              <a:buNone/>
            </a:pPr>
            <a:r>
              <a:rPr lang="en-US" dirty="0"/>
              <a:t>		</a:t>
            </a:r>
          </a:p>
        </p:txBody>
      </p:sp>
    </p:spTree>
    <p:extLst>
      <p:ext uri="{BB962C8B-B14F-4D97-AF65-F5344CB8AC3E}">
        <p14:creationId xmlns:p14="http://schemas.microsoft.com/office/powerpoint/2010/main" val="3573616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48</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76672"/>
            <a:ext cx="27527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flipH="1" flipV="1">
            <a:off x="5900661" y="728044"/>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1"/>
          <p:cNvSpPr>
            <a:spLocks noGrp="1"/>
          </p:cNvSpPr>
          <p:nvPr>
            <p:ph type="body" sz="half" idx="2"/>
          </p:nvPr>
        </p:nvSpPr>
        <p:spPr>
          <a:xfrm>
            <a:off x="203383" y="982663"/>
            <a:ext cx="3168352" cy="5040560"/>
          </a:xfrm>
        </p:spPr>
        <p:txBody>
          <a:bodyPr/>
          <a:lstStyle/>
          <a:p>
            <a:pPr fontAlgn="auto">
              <a:spcAft>
                <a:spcPts val="0"/>
              </a:spcAft>
              <a:defRPr/>
            </a:pPr>
            <a:r>
              <a:rPr lang="en-US" sz="2400" dirty="0">
                <a:cs typeface="Segoe UI" pitchFamily="34" charset="0"/>
              </a:rPr>
              <a:t>Reports from the </a:t>
            </a:r>
          </a:p>
          <a:p>
            <a:pPr fontAlgn="auto">
              <a:spcAft>
                <a:spcPts val="0"/>
              </a:spcAft>
              <a:defRPr/>
            </a:pPr>
            <a:r>
              <a:rPr lang="en-US" sz="2400" dirty="0">
                <a:cs typeface="Segoe UI" pitchFamily="34" charset="0"/>
              </a:rPr>
              <a:t>navigation pane</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target school </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Organization</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report format</a:t>
            </a:r>
          </a:p>
          <a:p>
            <a:pPr fontAlgn="auto">
              <a:spcAft>
                <a:spcPts val="0"/>
              </a:spcAft>
              <a:defRPr/>
            </a:pPr>
            <a:r>
              <a:rPr lang="en-US" sz="2400" dirty="0">
                <a:cs typeface="Segoe UI" pitchFamily="34" charset="0"/>
              </a:rPr>
              <a:t>	</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report </a:t>
            </a:r>
          </a:p>
          <a:p>
            <a:pPr fontAlgn="auto">
              <a:spcAft>
                <a:spcPts val="0"/>
              </a:spcAft>
              <a:defRPr/>
            </a:pPr>
            <a:r>
              <a:rPr lang="en-US" sz="2400" dirty="0">
                <a:cs typeface="Segoe UI" pitchFamily="34" charset="0"/>
              </a:rPr>
              <a:t>needed from the drop </a:t>
            </a:r>
          </a:p>
          <a:p>
            <a:pPr fontAlgn="auto">
              <a:spcAft>
                <a:spcPts val="0"/>
              </a:spcAft>
              <a:defRPr/>
            </a:pPr>
            <a:r>
              <a:rPr lang="en-US" sz="2400" dirty="0">
                <a:cs typeface="Segoe UI" pitchFamily="34" charset="0"/>
              </a:rPr>
              <a:t>down menu and file </a:t>
            </a:r>
          </a:p>
          <a:p>
            <a:pPr fontAlgn="auto">
              <a:spcAft>
                <a:spcPts val="0"/>
              </a:spcAft>
              <a:defRPr/>
            </a:pPr>
            <a:r>
              <a:rPr lang="en-US" sz="2400" dirty="0">
                <a:cs typeface="Segoe UI" pitchFamily="34" charset="0"/>
              </a:rPr>
              <a:t>type.</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Click Go to generate the</a:t>
            </a:r>
          </a:p>
          <a:p>
            <a:pPr fontAlgn="auto">
              <a:spcAft>
                <a:spcPts val="0"/>
              </a:spcAft>
              <a:defRPr/>
            </a:pPr>
            <a:r>
              <a:rPr lang="en-US" sz="2400" dirty="0">
                <a:cs typeface="Segoe UI" pitchFamily="34" charset="0"/>
              </a:rPr>
              <a:t> report.</a:t>
            </a:r>
          </a:p>
          <a:p>
            <a:endParaRPr lang="en-US" dirty="0"/>
          </a:p>
        </p:txBody>
      </p:sp>
      <p:pic>
        <p:nvPicPr>
          <p:cNvPr id="4" name="Picture 3"/>
          <p:cNvPicPr>
            <a:picLocks noChangeAspect="1"/>
          </p:cNvPicPr>
          <p:nvPr/>
        </p:nvPicPr>
        <p:blipFill>
          <a:blip r:embed="rId4"/>
          <a:stretch>
            <a:fillRect/>
          </a:stretch>
        </p:blipFill>
        <p:spPr>
          <a:xfrm>
            <a:off x="3995937" y="2554226"/>
            <a:ext cx="4698802" cy="3943889"/>
          </a:xfrm>
          <a:prstGeom prst="rect">
            <a:avLst/>
          </a:prstGeom>
        </p:spPr>
      </p:pic>
      <p:sp>
        <p:nvSpPr>
          <p:cNvPr id="21" name="Right Arrow 20"/>
          <p:cNvSpPr/>
          <p:nvPr/>
        </p:nvSpPr>
        <p:spPr>
          <a:xfrm rot="5400000" flipH="1" flipV="1">
            <a:off x="4053272" y="4883832"/>
            <a:ext cx="533400"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565720" y="174741"/>
            <a:ext cx="8229600"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49</a:t>
            </a:fld>
            <a:endParaRPr lang="en-US"/>
          </a:p>
        </p:txBody>
      </p:sp>
      <p:sp>
        <p:nvSpPr>
          <p:cNvPr id="2" name="Text Placeholder 1"/>
          <p:cNvSpPr>
            <a:spLocks noGrp="1"/>
          </p:cNvSpPr>
          <p:nvPr>
            <p:ph type="body" sz="half" idx="2"/>
          </p:nvPr>
        </p:nvSpPr>
        <p:spPr>
          <a:xfrm>
            <a:off x="2627784" y="174741"/>
            <a:ext cx="3118991" cy="738260"/>
          </a:xfrm>
          <a:ln>
            <a:solidFill>
              <a:schemeClr val="bg1"/>
            </a:solidFill>
          </a:ln>
        </p:spPr>
        <p:txBody>
          <a:bodyPr/>
          <a:lstStyle/>
          <a:p>
            <a:pPr algn="ctr">
              <a:lnSpc>
                <a:spcPct val="150000"/>
              </a:lnSpc>
            </a:pPr>
            <a:r>
              <a:rPr lang="en-US" sz="2800" dirty="0"/>
              <a:t>Projected Reports</a:t>
            </a:r>
          </a:p>
        </p:txBody>
      </p:sp>
      <p:sp>
        <p:nvSpPr>
          <p:cNvPr id="14" name="Text Placeholder 9"/>
          <p:cNvSpPr>
            <a:spLocks noGrp="1"/>
          </p:cNvSpPr>
          <p:nvPr>
            <p:ph type="body" sz="quarter" idx="13"/>
          </p:nvPr>
        </p:nvSpPr>
        <p:spPr>
          <a:xfrm>
            <a:off x="4283968" y="4540350"/>
            <a:ext cx="2016224" cy="1619347"/>
          </a:xfrm>
          <a:ln>
            <a:solidFill>
              <a:srgbClr val="FF0000"/>
            </a:solidFill>
          </a:ln>
        </p:spPr>
        <p:txBody>
          <a:bodyPr>
            <a:normAutofit fontScale="85000" lnSpcReduction="10000"/>
          </a:bodyPr>
          <a:lstStyle/>
          <a:p>
            <a:pPr algn="ctr"/>
            <a:r>
              <a:rPr lang="en-US" dirty="0">
                <a:solidFill>
                  <a:srgbClr val="FFFF00"/>
                </a:solidFill>
              </a:rPr>
              <a:t>Review these reports in detail to assure all information is accurate</a:t>
            </a:r>
          </a:p>
        </p:txBody>
      </p:sp>
      <p:sp>
        <p:nvSpPr>
          <p:cNvPr id="18" name="Text Placeholder 9"/>
          <p:cNvSpPr txBox="1">
            <a:spLocks/>
          </p:cNvSpPr>
          <p:nvPr/>
        </p:nvSpPr>
        <p:spPr bwMode="auto">
          <a:xfrm>
            <a:off x="92707" y="1227011"/>
            <a:ext cx="8912377" cy="653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reports are used for quality checks before the Federal data is finalized and pulled </a:t>
            </a:r>
          </a:p>
        </p:txBody>
      </p:sp>
      <p:pic>
        <p:nvPicPr>
          <p:cNvPr id="4" name="Picture 3"/>
          <p:cNvPicPr>
            <a:picLocks noChangeAspect="1"/>
          </p:cNvPicPr>
          <p:nvPr/>
        </p:nvPicPr>
        <p:blipFill>
          <a:blip r:embed="rId3"/>
          <a:stretch>
            <a:fillRect/>
          </a:stretch>
        </p:blipFill>
        <p:spPr>
          <a:xfrm>
            <a:off x="25646" y="2072172"/>
            <a:ext cx="9118354" cy="2302945"/>
          </a:xfrm>
          <a:prstGeom prst="rect">
            <a:avLst/>
          </a:prstGeom>
        </p:spPr>
      </p:pic>
      <p:sp>
        <p:nvSpPr>
          <p:cNvPr id="16" name="Text Placeholder 9"/>
          <p:cNvSpPr txBox="1">
            <a:spLocks/>
          </p:cNvSpPr>
          <p:nvPr/>
        </p:nvSpPr>
        <p:spPr bwMode="auto">
          <a:xfrm>
            <a:off x="0" y="4544212"/>
            <a:ext cx="4680520" cy="1981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Reports </a:t>
            </a:r>
          </a:p>
          <a:p>
            <a:pPr marL="342900" indent="-342900">
              <a:buFont typeface="Arial" panose="020B0604020202020204" pitchFamily="34" charset="0"/>
              <a:buChar char="•"/>
            </a:pPr>
            <a:r>
              <a:rPr lang="en-US" dirty="0"/>
              <a:t>Projected December 1 report</a:t>
            </a:r>
          </a:p>
          <a:p>
            <a:pPr marL="342900" indent="-342900">
              <a:buFont typeface="Arial" panose="020B0604020202020204" pitchFamily="34" charset="0"/>
              <a:buChar char="•"/>
            </a:pPr>
            <a:r>
              <a:rPr lang="en-US" dirty="0"/>
              <a:t>Projected Gifted Summery report</a:t>
            </a:r>
          </a:p>
          <a:p>
            <a:pPr marL="342900" indent="-342900">
              <a:buFont typeface="Arial" panose="020B0604020202020204" pitchFamily="34" charset="0"/>
              <a:buChar char="•"/>
            </a:pPr>
            <a:r>
              <a:rPr lang="en-US" dirty="0"/>
              <a:t>Projected End of Year</a:t>
            </a:r>
          </a:p>
          <a:p>
            <a:pPr marL="342900" indent="-342900">
              <a:buFont typeface="Arial" panose="020B0604020202020204" pitchFamily="34" charset="0"/>
              <a:buChar char="•"/>
            </a:pPr>
            <a:r>
              <a:rPr lang="en-US" dirty="0"/>
              <a:t>Projected Table 5 Discipline report</a:t>
            </a:r>
          </a:p>
          <a:p>
            <a:pPr marL="342900" indent="-342900">
              <a:buFont typeface="Arial" panose="020B0604020202020204" pitchFamily="34" charset="0"/>
              <a:buChar char="•"/>
            </a:pPr>
            <a:r>
              <a:rPr lang="en-US" dirty="0"/>
              <a:t>Projected Table 4 Exit report.</a:t>
            </a:r>
          </a:p>
          <a:p>
            <a:pPr algn="ctr"/>
            <a:endParaRPr lang="en-US" dirty="0"/>
          </a:p>
        </p:txBody>
      </p:sp>
    </p:spTree>
    <p:extLst>
      <p:ext uri="{BB962C8B-B14F-4D97-AF65-F5344CB8AC3E}">
        <p14:creationId xmlns:p14="http://schemas.microsoft.com/office/powerpoint/2010/main" val="360943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a:t>Common Authentication</a:t>
            </a:r>
          </a:p>
        </p:txBody>
      </p:sp>
      <p:sp>
        <p:nvSpPr>
          <p:cNvPr id="19459" name="Text Placeholder 7"/>
          <p:cNvSpPr>
            <a:spLocks noGrp="1"/>
          </p:cNvSpPr>
          <p:nvPr>
            <p:ph type="body" sz="quarter" idx="13"/>
          </p:nvPr>
        </p:nvSpPr>
        <p:spPr>
          <a:xfrm>
            <a:off x="3635896" y="980728"/>
            <a:ext cx="2016224" cy="447856"/>
          </a:xfrm>
        </p:spPr>
        <p:txBody>
          <a:bodyPr>
            <a:normAutofit lnSpcReduction="10000"/>
          </a:bodyPr>
          <a:lstStyle/>
          <a:p>
            <a:r>
              <a:rPr lang="en-US" dirty="0">
                <a:solidFill>
                  <a:srgbClr val="FF0000"/>
                </a:solidFill>
              </a:rPr>
              <a:t>RED Banner</a:t>
            </a:r>
          </a:p>
        </p:txBody>
      </p:sp>
      <p:sp>
        <p:nvSpPr>
          <p:cNvPr id="11" name="Content Placeholder 1"/>
          <p:cNvSpPr txBox="1">
            <a:spLocks/>
          </p:cNvSpPr>
          <p:nvPr/>
        </p:nvSpPr>
        <p:spPr bwMode="auto">
          <a:xfrm>
            <a:off x="174238" y="1484784"/>
            <a:ext cx="8424936" cy="1944216"/>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The </a:t>
            </a:r>
            <a:r>
              <a:rPr lang="en-US" sz="2400" i="1" dirty="0">
                <a:solidFill>
                  <a:srgbClr val="FF0000"/>
                </a:solidFill>
                <a:latin typeface="Calibri" pitchFamily="-123" charset="0"/>
                <a:ea typeface="Segoe UI" pitchFamily="34" charset="0"/>
                <a:cs typeface="Segoe UI" pitchFamily="34" charset="0"/>
              </a:rPr>
              <a:t>RED Banner </a:t>
            </a:r>
            <a:r>
              <a:rPr lang="en-US" sz="2400" i="1" dirty="0">
                <a:solidFill>
                  <a:schemeClr val="bg2"/>
                </a:solidFill>
                <a:latin typeface="Calibri" pitchFamily="-123" charset="0"/>
                <a:ea typeface="Segoe UI" pitchFamily="34" charset="0"/>
                <a:cs typeface="Segoe UI" pitchFamily="34" charset="0"/>
              </a:rPr>
              <a:t>is an alert that </a:t>
            </a:r>
            <a:r>
              <a:rPr lang="en-US" sz="2400" i="1" u="sng" dirty="0">
                <a:solidFill>
                  <a:srgbClr val="FFFF00"/>
                </a:solidFill>
                <a:latin typeface="Calibri" pitchFamily="-123" charset="0"/>
                <a:ea typeface="Segoe UI" pitchFamily="34" charset="0"/>
                <a:cs typeface="Segoe UI" pitchFamily="34" charset="0"/>
              </a:rPr>
              <a:t>specific KSDE web applications </a:t>
            </a:r>
            <a:r>
              <a:rPr lang="en-US" sz="2400" i="1" dirty="0">
                <a:solidFill>
                  <a:schemeClr val="bg2"/>
                </a:solidFill>
                <a:latin typeface="Calibri" pitchFamily="-123" charset="0"/>
                <a:ea typeface="Segoe UI" pitchFamily="34" charset="0"/>
                <a:cs typeface="Segoe UI" pitchFamily="34" charset="0"/>
              </a:rPr>
              <a:t>will be unavailable for specific periods of time due to:</a:t>
            </a:r>
          </a:p>
          <a:p>
            <a:pPr marL="630238" lvl="1"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The application may be undergoing routine maintenance</a:t>
            </a:r>
          </a:p>
          <a:p>
            <a:pPr marL="630238" lvl="1"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Application upgrades</a:t>
            </a:r>
          </a:p>
          <a:p>
            <a:pPr marL="630238" lvl="1"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Bug fixes</a:t>
            </a:r>
          </a:p>
          <a:p>
            <a:pPr marL="630238" lvl="1" indent="-173038">
              <a:lnSpc>
                <a:spcPts val="2600"/>
              </a:lnSpc>
              <a:spcBef>
                <a:spcPct val="20000"/>
              </a:spcBef>
              <a:buClr>
                <a:schemeClr val="bg2"/>
              </a:buClr>
              <a:buSzPct val="70000"/>
              <a:buFont typeface="Arial" pitchFamily="-123" charset="0"/>
              <a:buChar char="•"/>
            </a:pPr>
            <a:endParaRPr lang="en-US" sz="2400" i="1" dirty="0">
              <a:solidFill>
                <a:schemeClr val="bg2"/>
              </a:solidFill>
              <a:latin typeface="Calibri" pitchFamily="-123" charset="0"/>
              <a:ea typeface="Segoe UI" pitchFamily="34" charset="0"/>
              <a:cs typeface="Segoe UI" pitchFamily="34" charset="0"/>
            </a:endParaRPr>
          </a:p>
        </p:txBody>
      </p:sp>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5</a:t>
            </a:fld>
            <a:endParaRPr lang="en-US"/>
          </a:p>
        </p:txBody>
      </p:sp>
      <p:sp>
        <p:nvSpPr>
          <p:cNvPr id="17" name="Content Placeholder 1"/>
          <p:cNvSpPr txBox="1">
            <a:spLocks/>
          </p:cNvSpPr>
          <p:nvPr/>
        </p:nvSpPr>
        <p:spPr bwMode="auto">
          <a:xfrm>
            <a:off x="174238" y="5373216"/>
            <a:ext cx="6125954" cy="1224136"/>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Wait for the </a:t>
            </a:r>
            <a:r>
              <a:rPr lang="en-US" sz="2400" i="1" dirty="0">
                <a:solidFill>
                  <a:srgbClr val="FF0000"/>
                </a:solidFill>
                <a:latin typeface="Calibri" pitchFamily="-123" charset="0"/>
                <a:ea typeface="Segoe UI" pitchFamily="34" charset="0"/>
                <a:cs typeface="Segoe UI" pitchFamily="34" charset="0"/>
              </a:rPr>
              <a:t>RED Banner </a:t>
            </a:r>
            <a:r>
              <a:rPr lang="en-US" sz="2400" i="1" dirty="0">
                <a:solidFill>
                  <a:schemeClr val="bg2"/>
                </a:solidFill>
                <a:latin typeface="Calibri" pitchFamily="-123" charset="0"/>
                <a:ea typeface="Segoe UI" pitchFamily="34" charset="0"/>
                <a:cs typeface="Segoe UI" pitchFamily="34" charset="0"/>
              </a:rPr>
              <a:t>to be removed before logging in. Note other web application not identified with a </a:t>
            </a:r>
            <a:r>
              <a:rPr lang="en-US" sz="2400" i="1" dirty="0">
                <a:solidFill>
                  <a:srgbClr val="FF0000"/>
                </a:solidFill>
                <a:latin typeface="Calibri" pitchFamily="-123" charset="0"/>
                <a:ea typeface="Segoe UI" pitchFamily="34" charset="0"/>
                <a:cs typeface="Segoe UI" pitchFamily="34" charset="0"/>
              </a:rPr>
              <a:t>RED Banner </a:t>
            </a:r>
            <a:r>
              <a:rPr lang="en-US" sz="2400" i="1" dirty="0">
                <a:solidFill>
                  <a:schemeClr val="bg2"/>
                </a:solidFill>
                <a:latin typeface="Calibri" pitchFamily="-123" charset="0"/>
                <a:ea typeface="Segoe UI" pitchFamily="34" charset="0"/>
                <a:cs typeface="Segoe UI" pitchFamily="34" charset="0"/>
              </a:rPr>
              <a:t>are accessible.</a:t>
            </a:r>
          </a:p>
          <a:p>
            <a:pPr marL="630238" lvl="1" indent="-173038">
              <a:lnSpc>
                <a:spcPts val="2600"/>
              </a:lnSpc>
              <a:spcBef>
                <a:spcPct val="20000"/>
              </a:spcBef>
              <a:buClr>
                <a:schemeClr val="bg2"/>
              </a:buClr>
              <a:buSzPct val="70000"/>
              <a:buFont typeface="Arial" pitchFamily="-123" charset="0"/>
              <a:buChar char="•"/>
            </a:pPr>
            <a:endParaRPr lang="en-US" sz="2400" i="1" dirty="0">
              <a:solidFill>
                <a:schemeClr val="bg2"/>
              </a:solidFill>
              <a:latin typeface="Calibri" pitchFamily="-123" charset="0"/>
              <a:ea typeface="Segoe UI" pitchFamily="34" charset="0"/>
              <a:cs typeface="Segoe UI" pitchFamily="34" charset="0"/>
            </a:endParaRPr>
          </a:p>
        </p:txBody>
      </p:sp>
      <p:pic>
        <p:nvPicPr>
          <p:cNvPr id="3" name="Picture 2"/>
          <p:cNvPicPr>
            <a:picLocks noChangeAspect="1"/>
          </p:cNvPicPr>
          <p:nvPr/>
        </p:nvPicPr>
        <p:blipFill>
          <a:blip r:embed="rId3"/>
          <a:stretch>
            <a:fillRect/>
          </a:stretch>
        </p:blipFill>
        <p:spPr>
          <a:xfrm>
            <a:off x="3518743" y="2859182"/>
            <a:ext cx="5562898" cy="2493271"/>
          </a:xfrm>
          <a:prstGeom prst="rect">
            <a:avLst/>
          </a:prstGeom>
        </p:spPr>
      </p:pic>
      <p:sp>
        <p:nvSpPr>
          <p:cNvPr id="12" name="Right Arrow 11"/>
          <p:cNvSpPr/>
          <p:nvPr/>
        </p:nvSpPr>
        <p:spPr>
          <a:xfrm>
            <a:off x="2411760" y="3530918"/>
            <a:ext cx="136815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885064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565720" y="174741"/>
            <a:ext cx="8229600"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50</a:t>
            </a:fld>
            <a:endParaRPr lang="en-US"/>
          </a:p>
        </p:txBody>
      </p:sp>
      <p:sp>
        <p:nvSpPr>
          <p:cNvPr id="2" name="Text Placeholder 1"/>
          <p:cNvSpPr>
            <a:spLocks noGrp="1"/>
          </p:cNvSpPr>
          <p:nvPr>
            <p:ph type="body" sz="half" idx="2"/>
          </p:nvPr>
        </p:nvSpPr>
        <p:spPr>
          <a:xfrm>
            <a:off x="2627784" y="174741"/>
            <a:ext cx="3118991" cy="738260"/>
          </a:xfrm>
          <a:ln>
            <a:solidFill>
              <a:schemeClr val="bg1"/>
            </a:solidFill>
          </a:ln>
        </p:spPr>
        <p:txBody>
          <a:bodyPr/>
          <a:lstStyle/>
          <a:p>
            <a:pPr algn="ctr">
              <a:lnSpc>
                <a:spcPct val="150000"/>
              </a:lnSpc>
            </a:pPr>
            <a:r>
              <a:rPr lang="en-US" sz="2800" dirty="0"/>
              <a:t>Verification Reports</a:t>
            </a:r>
          </a:p>
        </p:txBody>
      </p:sp>
      <p:sp>
        <p:nvSpPr>
          <p:cNvPr id="14" name="Text Placeholder 9"/>
          <p:cNvSpPr>
            <a:spLocks noGrp="1"/>
          </p:cNvSpPr>
          <p:nvPr>
            <p:ph type="body" sz="quarter" idx="13"/>
          </p:nvPr>
        </p:nvSpPr>
        <p:spPr>
          <a:xfrm>
            <a:off x="4427984" y="4574706"/>
            <a:ext cx="2016224" cy="1950638"/>
          </a:xfrm>
          <a:ln>
            <a:solidFill>
              <a:srgbClr val="FF0000"/>
            </a:solidFill>
          </a:ln>
        </p:spPr>
        <p:txBody>
          <a:bodyPr>
            <a:normAutofit fontScale="85000" lnSpcReduction="20000"/>
          </a:bodyPr>
          <a:lstStyle/>
          <a:p>
            <a:pPr algn="ctr"/>
            <a:r>
              <a:rPr lang="en-US" dirty="0">
                <a:solidFill>
                  <a:srgbClr val="FFFF00"/>
                </a:solidFill>
              </a:rPr>
              <a:t>These reports provide evidence that current information needs to be corrected. </a:t>
            </a:r>
          </a:p>
        </p:txBody>
      </p:sp>
      <p:sp>
        <p:nvSpPr>
          <p:cNvPr id="18" name="Text Placeholder 9"/>
          <p:cNvSpPr txBox="1">
            <a:spLocks/>
          </p:cNvSpPr>
          <p:nvPr/>
        </p:nvSpPr>
        <p:spPr bwMode="auto">
          <a:xfrm>
            <a:off x="92707" y="1227011"/>
            <a:ext cx="8912377" cy="653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Several reports are for quality analysis, comparing student level data state wide. These reports flag inaccuracies in the current data that may need to be corrected locally. </a:t>
            </a:r>
          </a:p>
        </p:txBody>
      </p:sp>
      <p:sp>
        <p:nvSpPr>
          <p:cNvPr id="16" name="Text Placeholder 9"/>
          <p:cNvSpPr txBox="1">
            <a:spLocks/>
          </p:cNvSpPr>
          <p:nvPr/>
        </p:nvSpPr>
        <p:spPr bwMode="auto">
          <a:xfrm>
            <a:off x="0" y="4544212"/>
            <a:ext cx="4680520" cy="1981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Verification Reports </a:t>
            </a:r>
          </a:p>
          <a:p>
            <a:pPr marL="342900" indent="-342900">
              <a:buFont typeface="Arial" panose="020B0604020202020204" pitchFamily="34" charset="0"/>
              <a:buChar char="•"/>
            </a:pPr>
            <a:r>
              <a:rPr lang="en-US" dirty="0"/>
              <a:t>Overlap Report</a:t>
            </a:r>
          </a:p>
          <a:p>
            <a:pPr marL="342900" indent="-342900">
              <a:buFont typeface="Arial" panose="020B0604020202020204" pitchFamily="34" charset="0"/>
              <a:buChar char="•"/>
            </a:pPr>
            <a:r>
              <a:rPr lang="en-US" dirty="0"/>
              <a:t>Unresolved Exit Report</a:t>
            </a:r>
          </a:p>
          <a:p>
            <a:pPr marL="342900" indent="-342900">
              <a:buFont typeface="Arial" panose="020B0604020202020204" pitchFamily="34" charset="0"/>
              <a:buChar char="•"/>
            </a:pPr>
            <a:r>
              <a:rPr lang="en-US" dirty="0"/>
              <a:t>Exit Status Report</a:t>
            </a:r>
          </a:p>
          <a:p>
            <a:pPr marL="342900" indent="-342900">
              <a:buFont typeface="Arial" panose="020B0604020202020204" pitchFamily="34" charset="0"/>
              <a:buChar char="•"/>
            </a:pPr>
            <a:r>
              <a:rPr lang="en-US" dirty="0"/>
              <a:t>Unknown Exit report</a:t>
            </a:r>
          </a:p>
          <a:p>
            <a:pPr marL="342900" indent="-342900">
              <a:buFont typeface="Arial" panose="020B0604020202020204" pitchFamily="34" charset="0"/>
              <a:buChar char="•"/>
            </a:pPr>
            <a:r>
              <a:rPr lang="en-US" dirty="0"/>
              <a:t>Discipline Incident Report</a:t>
            </a:r>
          </a:p>
          <a:p>
            <a:pPr algn="ctr"/>
            <a:endParaRPr lang="en-US" dirty="0"/>
          </a:p>
        </p:txBody>
      </p:sp>
      <p:pic>
        <p:nvPicPr>
          <p:cNvPr id="3" name="Picture 2"/>
          <p:cNvPicPr>
            <a:picLocks noChangeAspect="1"/>
          </p:cNvPicPr>
          <p:nvPr/>
        </p:nvPicPr>
        <p:blipFill>
          <a:blip r:embed="rId3"/>
          <a:stretch>
            <a:fillRect/>
          </a:stretch>
        </p:blipFill>
        <p:spPr>
          <a:xfrm>
            <a:off x="86789" y="1798658"/>
            <a:ext cx="9144000" cy="2690113"/>
          </a:xfrm>
          <a:prstGeom prst="rect">
            <a:avLst/>
          </a:prstGeom>
        </p:spPr>
      </p:pic>
    </p:spTree>
    <p:extLst>
      <p:ext uri="{BB962C8B-B14F-4D97-AF65-F5344CB8AC3E}">
        <p14:creationId xmlns:p14="http://schemas.microsoft.com/office/powerpoint/2010/main" val="874735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51</a:t>
            </a:fld>
            <a:endParaRPr lang="en-US"/>
          </a:p>
        </p:txBody>
      </p:sp>
      <p:sp>
        <p:nvSpPr>
          <p:cNvPr id="21" name="Right Arrow 20"/>
          <p:cNvSpPr/>
          <p:nvPr/>
        </p:nvSpPr>
        <p:spPr>
          <a:xfrm rot="5400000" flipH="1">
            <a:off x="279581" y="4618922"/>
            <a:ext cx="879981"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1"/>
          <p:cNvSpPr>
            <a:spLocks noGrp="1"/>
          </p:cNvSpPr>
          <p:nvPr>
            <p:ph type="body" sz="half" idx="2"/>
          </p:nvPr>
        </p:nvSpPr>
        <p:spPr>
          <a:xfrm>
            <a:off x="3901281" y="502704"/>
            <a:ext cx="2592288" cy="472221"/>
          </a:xfrm>
        </p:spPr>
        <p:txBody>
          <a:bodyPr/>
          <a:lstStyle/>
          <a:p>
            <a:r>
              <a:rPr lang="en-US" sz="2800" dirty="0"/>
              <a:t>Overlap Report</a:t>
            </a:r>
          </a:p>
        </p:txBody>
      </p:sp>
      <p:pic>
        <p:nvPicPr>
          <p:cNvPr id="3" name="Picture 2"/>
          <p:cNvPicPr>
            <a:picLocks noChangeAspect="1"/>
          </p:cNvPicPr>
          <p:nvPr/>
        </p:nvPicPr>
        <p:blipFill>
          <a:blip r:embed="rId3"/>
          <a:stretch>
            <a:fillRect/>
          </a:stretch>
        </p:blipFill>
        <p:spPr>
          <a:xfrm>
            <a:off x="7938" y="2636912"/>
            <a:ext cx="9144000" cy="1479762"/>
          </a:xfrm>
          <a:prstGeom prst="rect">
            <a:avLst/>
          </a:prstGeom>
        </p:spPr>
      </p:pic>
      <p:sp>
        <p:nvSpPr>
          <p:cNvPr id="14" name="Text Placeholder 9"/>
          <p:cNvSpPr>
            <a:spLocks noGrp="1"/>
          </p:cNvSpPr>
          <p:nvPr>
            <p:ph type="body" sz="quarter" idx="13"/>
          </p:nvPr>
        </p:nvSpPr>
        <p:spPr>
          <a:xfrm>
            <a:off x="251520" y="5224244"/>
            <a:ext cx="4680520" cy="772275"/>
          </a:xfrm>
        </p:spPr>
        <p:txBody>
          <a:bodyPr>
            <a:normAutofit lnSpcReduction="10000"/>
          </a:bodyPr>
          <a:lstStyle/>
          <a:p>
            <a:pPr algn="ctr"/>
            <a:r>
              <a:rPr lang="en-US" dirty="0"/>
              <a:t>1 Organization listed Overlap is in your data alone. Multiple profiles</a:t>
            </a:r>
          </a:p>
        </p:txBody>
      </p:sp>
      <p:sp>
        <p:nvSpPr>
          <p:cNvPr id="18" name="Text Placeholder 9"/>
          <p:cNvSpPr txBox="1">
            <a:spLocks/>
          </p:cNvSpPr>
          <p:nvPr/>
        </p:nvSpPr>
        <p:spPr bwMode="auto">
          <a:xfrm>
            <a:off x="2155343" y="1214923"/>
            <a:ext cx="4680520" cy="1115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2 Organization listed Overlap is in your data and a different agency. Service line dates overlap</a:t>
            </a:r>
          </a:p>
        </p:txBody>
      </p:sp>
      <p:sp>
        <p:nvSpPr>
          <p:cNvPr id="17" name="Right Arrow 16"/>
          <p:cNvSpPr/>
          <p:nvPr/>
        </p:nvSpPr>
        <p:spPr>
          <a:xfrm rot="17750901" flipH="1" flipV="1">
            <a:off x="177499" y="2547493"/>
            <a:ext cx="1357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8593746" flipH="1" flipV="1">
            <a:off x="1177937" y="2940605"/>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1939966" flipH="1">
            <a:off x="5228140" y="2681970"/>
            <a:ext cx="253085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812679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p:txBody>
          <a:bodyPr/>
          <a:lstStyle/>
          <a:p>
            <a:r>
              <a:rPr lang="en-US"/>
              <a:t>Reports</a:t>
            </a:r>
          </a:p>
        </p:txBody>
      </p:sp>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52</a:t>
            </a:fld>
            <a:endParaRPr lang="en-US"/>
          </a:p>
        </p:txBody>
      </p:sp>
      <p:sp>
        <p:nvSpPr>
          <p:cNvPr id="12" name="Text Placeholder 8"/>
          <p:cNvSpPr>
            <a:spLocks noGrp="1"/>
          </p:cNvSpPr>
          <p:nvPr>
            <p:ph type="body" sz="half" idx="2"/>
          </p:nvPr>
        </p:nvSpPr>
        <p:spPr>
          <a:xfrm>
            <a:off x="2627784" y="1136090"/>
            <a:ext cx="4392488" cy="557265"/>
          </a:xfrm>
        </p:spPr>
        <p:txBody>
          <a:bodyPr/>
          <a:lstStyle/>
          <a:p>
            <a:pPr>
              <a:lnSpc>
                <a:spcPct val="100000"/>
              </a:lnSpc>
            </a:pPr>
            <a:r>
              <a:rPr lang="en-US" sz="2800" dirty="0"/>
              <a:t>Unclaimed Student Report</a:t>
            </a:r>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21" name="Right Arrow 20"/>
          <p:cNvSpPr/>
          <p:nvPr/>
        </p:nvSpPr>
        <p:spPr>
          <a:xfrm rot="10800000" flipH="1" flipV="1">
            <a:off x="104254" y="4797152"/>
            <a:ext cx="721767" cy="178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 name="Picture 1">
            <a:extLst>
              <a:ext uri="{FF2B5EF4-FFF2-40B4-BE49-F238E27FC236}">
                <a16:creationId xmlns:a16="http://schemas.microsoft.com/office/drawing/2014/main" id="{8B0192BF-6873-4090-B4BD-C5664AFF90EC}"/>
              </a:ext>
            </a:extLst>
          </p:cNvPr>
          <p:cNvPicPr>
            <a:picLocks noChangeAspect="1"/>
          </p:cNvPicPr>
          <p:nvPr/>
        </p:nvPicPr>
        <p:blipFill>
          <a:blip r:embed="rId3"/>
          <a:stretch>
            <a:fillRect/>
          </a:stretch>
        </p:blipFill>
        <p:spPr>
          <a:xfrm>
            <a:off x="1094153" y="3472873"/>
            <a:ext cx="7651921" cy="1661509"/>
          </a:xfrm>
          <a:prstGeom prst="rect">
            <a:avLst/>
          </a:prstGeom>
        </p:spPr>
      </p:pic>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2411760" y="2185497"/>
            <a:ext cx="5256584" cy="1153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000" dirty="0"/>
              <a:t>List of students that possibly should be included on the projected reports, but are excluded </a:t>
            </a:r>
          </a:p>
          <a:p>
            <a:endParaRPr lang="en-US" sz="2000" dirty="0"/>
          </a:p>
          <a:p>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995936" y="1371600"/>
            <a:ext cx="4443539" cy="4602165"/>
          </a:xfrm>
        </p:spPr>
        <p:txBody>
          <a:bodyPr/>
          <a:lstStyle/>
          <a:p>
            <a:r>
              <a:rPr lang="en-US" sz="1600" dirty="0"/>
              <a:t>Use the column filters to find missing or inaccurate information</a:t>
            </a:r>
          </a:p>
          <a:p>
            <a:endParaRPr lang="en-US" sz="1600" dirty="0"/>
          </a:p>
          <a:p>
            <a:r>
              <a:rPr lang="en-US" sz="1600" dirty="0"/>
              <a:t>Missing Neighborhood / responsible schools</a:t>
            </a:r>
          </a:p>
          <a:p>
            <a:endParaRPr lang="en-US" sz="1600" dirty="0"/>
          </a:p>
          <a:p>
            <a:r>
              <a:rPr lang="en-US" sz="1600" dirty="0"/>
              <a:t>Missing Demographics like race / ethnicity can mean no KIDS records </a:t>
            </a:r>
          </a:p>
          <a:p>
            <a:endParaRPr lang="en-US" sz="1600" dirty="0"/>
          </a:p>
          <a:p>
            <a:r>
              <a:rPr lang="en-US" sz="1600" dirty="0"/>
              <a:t>Exit dates and exit codes not aligning</a:t>
            </a:r>
          </a:p>
          <a:p>
            <a:endParaRPr lang="en-US" sz="1600" dirty="0"/>
          </a:p>
          <a:p>
            <a:r>
              <a:rPr lang="en-US" sz="1600" dirty="0"/>
              <a:t>Age and grade levels not representative. </a:t>
            </a:r>
          </a:p>
          <a:p>
            <a:endParaRPr lang="en-US" sz="1600" dirty="0"/>
          </a:p>
          <a:p>
            <a:r>
              <a:rPr lang="en-US" sz="1600"/>
              <a:t>Missing Grade levels</a:t>
            </a:r>
            <a:endParaRPr lang="en-US" sz="1600" dirty="0"/>
          </a:p>
          <a:p>
            <a:endParaRPr lang="en-US" sz="1600" dirty="0"/>
          </a:p>
          <a:p>
            <a:r>
              <a:rPr lang="en-US" sz="1600" dirty="0"/>
              <a:t>KG students with Preschool settings</a:t>
            </a:r>
          </a:p>
          <a:p>
            <a:endParaRPr lang="en-US" sz="1600" dirty="0"/>
          </a:p>
          <a:p>
            <a:r>
              <a:rPr lang="en-US" sz="1600" dirty="0"/>
              <a:t>Verify total number of students</a:t>
            </a:r>
          </a:p>
          <a:p>
            <a:endParaRPr lang="en-US" dirty="0"/>
          </a:p>
          <a:p>
            <a:endParaRPr lang="en-US" dirty="0"/>
          </a:p>
        </p:txBody>
      </p:sp>
      <p:sp>
        <p:nvSpPr>
          <p:cNvPr id="4" name="Title 3"/>
          <p:cNvSpPr>
            <a:spLocks noGrp="1"/>
          </p:cNvSpPr>
          <p:nvPr>
            <p:ph type="title"/>
          </p:nvPr>
        </p:nvSpPr>
        <p:spPr/>
        <p:txBody>
          <a:bodyPr/>
          <a:lstStyle/>
          <a:p>
            <a:r>
              <a:rPr lang="en-US" dirty="0"/>
              <a:t>Report Tools – Use to Verify Data</a:t>
            </a:r>
          </a:p>
        </p:txBody>
      </p:sp>
      <p:sp>
        <p:nvSpPr>
          <p:cNvPr id="5" name="Text Placeholder 4"/>
          <p:cNvSpPr>
            <a:spLocks noGrp="1"/>
          </p:cNvSpPr>
          <p:nvPr>
            <p:ph type="body" sz="quarter" idx="13"/>
          </p:nvPr>
        </p:nvSpPr>
        <p:spPr/>
        <p:txBody>
          <a:bodyPr/>
          <a:lstStyle/>
          <a:p>
            <a:r>
              <a:rPr lang="en-US" dirty="0"/>
              <a:t>Projected reports can be used to verify data during the collection</a:t>
            </a:r>
          </a:p>
        </p:txBody>
      </p:sp>
      <p:sp>
        <p:nvSpPr>
          <p:cNvPr id="6" name="Slide Number Placeholder 5"/>
          <p:cNvSpPr>
            <a:spLocks noGrp="1"/>
          </p:cNvSpPr>
          <p:nvPr>
            <p:ph type="sldNum" sz="quarter" idx="15"/>
          </p:nvPr>
        </p:nvSpPr>
        <p:spPr/>
        <p:txBody>
          <a:bodyPr/>
          <a:lstStyle/>
          <a:p>
            <a:fld id="{EF33AAD8-4371-4FA4-87AD-58367B1156CD}" type="slidenum">
              <a:rPr lang="en-US" smtClean="0"/>
              <a:pPr/>
              <a:t>53</a:t>
            </a:fld>
            <a:endParaRPr lang="en-US"/>
          </a:p>
        </p:txBody>
      </p:sp>
      <p:pic>
        <p:nvPicPr>
          <p:cNvPr id="7"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24000"/>
            <a:ext cx="3274266"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rot="16200000">
            <a:off x="2483849" y="2060767"/>
            <a:ext cx="432048" cy="144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440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54</a:t>
            </a:fld>
            <a:endParaRPr lang="en-US"/>
          </a:p>
        </p:txBody>
      </p:sp>
      <p:sp>
        <p:nvSpPr>
          <p:cNvPr id="66562" name="Slide Number Placeholder 1"/>
          <p:cNvSpPr txBox="1">
            <a:spLocks/>
          </p:cNvSpPr>
          <p:nvPr/>
        </p:nvSpPr>
        <p:spPr bwMode="auto">
          <a:xfrm>
            <a:off x="8229600" y="6245225"/>
            <a:ext cx="457200" cy="307975"/>
          </a:xfrm>
          <a:prstGeom prst="rect">
            <a:avLst/>
          </a:prstGeom>
          <a:solidFill>
            <a:schemeClr val="bg1"/>
          </a:solidFill>
          <a:ln w="9525">
            <a:noFill/>
            <a:miter lim="800000"/>
            <a:headEnd/>
            <a:tailEnd/>
          </a:ln>
        </p:spPr>
        <p:txBody>
          <a:bodyPr>
            <a:prstTxWarp prst="textNoShape">
              <a:avLst/>
            </a:prstTxWarp>
          </a:bodyPr>
          <a:lstStyle/>
          <a:p>
            <a:fld id="{0A6DDCBF-43E1-4518-BDF7-047E1CEDDBCA}" type="slidenum">
              <a:rPr lang="en-US">
                <a:latin typeface="Calibri" pitchFamily="-123" charset="0"/>
              </a:rPr>
              <a:pPr/>
              <a:t>54</a:t>
            </a:fld>
            <a:endParaRPr lang="en-US">
              <a:latin typeface="Calibri" pitchFamily="-123" charset="0"/>
            </a:endParaRPr>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a:solidFill>
                  <a:schemeClr val="bg2"/>
                </a:solidFill>
                <a:latin typeface="Calibri" pitchFamily="-123" charset="0"/>
                <a:ea typeface="Segoe UI" pitchFamily="34" charset="0"/>
                <a:cs typeface="Segoe UI" pitchFamily="34" charset="0"/>
              </a:rPr>
              <a:t>Discipline Data</a:t>
            </a:r>
          </a:p>
        </p:txBody>
      </p:sp>
      <p:sp>
        <p:nvSpPr>
          <p:cNvPr id="24" name="Rectangle 2"/>
          <p:cNvSpPr txBox="1">
            <a:spLocks noChangeArrowheads="1"/>
          </p:cNvSpPr>
          <p:nvPr/>
        </p:nvSpPr>
        <p:spPr bwMode="auto">
          <a:xfrm>
            <a:off x="122592" y="990600"/>
            <a:ext cx="2514600" cy="838200"/>
          </a:xfrm>
          <a:prstGeom prst="rect">
            <a:avLst/>
          </a:prstGeom>
          <a:solidFill>
            <a:schemeClr val="bg1"/>
          </a:solidFill>
          <a:ln w="9525">
            <a:noFill/>
            <a:miter lim="800000"/>
            <a:headEnd/>
            <a:tailEnd/>
          </a:ln>
        </p:spPr>
        <p:txBody>
          <a:bodyPr anchor="ctr">
            <a:prstTxWarp prst="textNoShape">
              <a:avLst/>
            </a:prstTxWarp>
          </a:bodyPr>
          <a:lstStyle/>
          <a:p>
            <a:r>
              <a:rPr lang="en-US" dirty="0">
                <a:latin typeface="Calibri" pitchFamily="-123" charset="0"/>
              </a:rPr>
              <a:t>Go to: Projected  Discipline Summery</a:t>
            </a:r>
          </a:p>
        </p:txBody>
      </p:sp>
      <p:sp>
        <p:nvSpPr>
          <p:cNvPr id="25" name="Rectangle 2"/>
          <p:cNvSpPr txBox="1">
            <a:spLocks noChangeArrowheads="1"/>
          </p:cNvSpPr>
          <p:nvPr/>
        </p:nvSpPr>
        <p:spPr bwMode="auto">
          <a:xfrm>
            <a:off x="2843808" y="990600"/>
            <a:ext cx="2514600" cy="838200"/>
          </a:xfrm>
          <a:prstGeom prst="rect">
            <a:avLst/>
          </a:prstGeom>
          <a:solidFill>
            <a:schemeClr val="bg1"/>
          </a:solidFill>
          <a:ln w="9525">
            <a:noFill/>
            <a:miter lim="800000"/>
            <a:headEnd/>
            <a:tailEnd/>
          </a:ln>
        </p:spPr>
        <p:txBody>
          <a:bodyPr anchor="ctr">
            <a:prstTxWarp prst="textNoShape">
              <a:avLst/>
            </a:prstTxWarp>
          </a:bodyPr>
          <a:lstStyle/>
          <a:p>
            <a:r>
              <a:rPr lang="en-US">
                <a:latin typeface="Calibri" pitchFamily="-123" charset="0"/>
              </a:rPr>
              <a:t>Select:</a:t>
            </a:r>
          </a:p>
          <a:p>
            <a:r>
              <a:rPr lang="en-US">
                <a:latin typeface="Calibri" pitchFamily="-123" charset="0"/>
              </a:rPr>
              <a:t>target year</a:t>
            </a:r>
          </a:p>
        </p:txBody>
      </p:sp>
      <p:sp>
        <p:nvSpPr>
          <p:cNvPr id="26" name="Rectangle 2"/>
          <p:cNvSpPr txBox="1">
            <a:spLocks noChangeArrowheads="1"/>
          </p:cNvSpPr>
          <p:nvPr/>
        </p:nvSpPr>
        <p:spPr bwMode="auto">
          <a:xfrm>
            <a:off x="5565024" y="990457"/>
            <a:ext cx="3327456" cy="892025"/>
          </a:xfrm>
          <a:prstGeom prst="rect">
            <a:avLst/>
          </a:prstGeom>
          <a:solidFill>
            <a:schemeClr val="bg1"/>
          </a:solidFill>
          <a:ln w="9525">
            <a:noFill/>
            <a:miter lim="800000"/>
            <a:headEnd/>
            <a:tailEnd/>
          </a:ln>
        </p:spPr>
        <p:txBody>
          <a:bodyPr anchor="ctr">
            <a:prstTxWarp prst="textNoShape">
              <a:avLst/>
            </a:prstTxWarp>
          </a:bodyPr>
          <a:lstStyle/>
          <a:p>
            <a:r>
              <a:rPr lang="en-US" dirty="0">
                <a:latin typeface="Calibri" pitchFamily="-123" charset="0"/>
              </a:rPr>
              <a:t>Review students, basis of removal, type of removal and days of removal</a:t>
            </a:r>
          </a:p>
        </p:txBody>
      </p:sp>
      <p:sp>
        <p:nvSpPr>
          <p:cNvPr id="27" name="Rectangle 2"/>
          <p:cNvSpPr txBox="1">
            <a:spLocks noChangeArrowheads="1"/>
          </p:cNvSpPr>
          <p:nvPr/>
        </p:nvSpPr>
        <p:spPr bwMode="auto">
          <a:xfrm>
            <a:off x="122592" y="2017391"/>
            <a:ext cx="4017360" cy="852749"/>
          </a:xfrm>
          <a:prstGeom prst="rect">
            <a:avLst/>
          </a:prstGeom>
          <a:solidFill>
            <a:schemeClr val="bg1"/>
          </a:solidFill>
          <a:ln w="9525">
            <a:noFill/>
            <a:miter lim="800000"/>
            <a:headEnd/>
            <a:tailEnd/>
          </a:ln>
        </p:spPr>
        <p:txBody>
          <a:bodyPr anchor="ctr">
            <a:prstTxWarp prst="textNoShape">
              <a:avLst/>
            </a:prstTxWarp>
          </a:bodyPr>
          <a:lstStyle/>
          <a:p>
            <a:r>
              <a:rPr lang="en-US" dirty="0">
                <a:latin typeface="Calibri" pitchFamily="-123" charset="0"/>
              </a:rPr>
              <a:t>If discrepancies are found, alert your local KIAS administrator at the building or district level for corrections.</a:t>
            </a:r>
          </a:p>
        </p:txBody>
      </p:sp>
      <p:sp>
        <p:nvSpPr>
          <p:cNvPr id="20" name="Rectangle 2"/>
          <p:cNvSpPr txBox="1">
            <a:spLocks noChangeArrowheads="1"/>
          </p:cNvSpPr>
          <p:nvPr/>
        </p:nvSpPr>
        <p:spPr bwMode="auto">
          <a:xfrm>
            <a:off x="4427984" y="2001140"/>
            <a:ext cx="4464496" cy="865728"/>
          </a:xfrm>
          <a:prstGeom prst="rect">
            <a:avLst/>
          </a:prstGeom>
          <a:solidFill>
            <a:schemeClr val="bg1"/>
          </a:solidFill>
          <a:ln w="9525">
            <a:noFill/>
            <a:miter lim="800000"/>
            <a:headEnd/>
            <a:tailEnd/>
          </a:ln>
        </p:spPr>
        <p:txBody>
          <a:bodyPr anchor="ctr">
            <a:prstTxWarp prst="textNoShape">
              <a:avLst/>
            </a:prstTxWarp>
          </a:bodyPr>
          <a:lstStyle/>
          <a:p>
            <a:r>
              <a:rPr lang="en-US" dirty="0">
                <a:latin typeface="Calibri" pitchFamily="-123" charset="0"/>
              </a:rPr>
              <a:t>Revisit page for monthly updates to assure corrections have been made </a:t>
            </a:r>
            <a:r>
              <a:rPr lang="en-US">
                <a:latin typeface="Calibri" pitchFamily="-123" charset="0"/>
              </a:rPr>
              <a:t>in KIAS.</a:t>
            </a:r>
            <a:endParaRPr lang="en-US" dirty="0">
              <a:latin typeface="Calibri" pitchFamily="-123" charset="0"/>
            </a:endParaRPr>
          </a:p>
        </p:txBody>
      </p:sp>
      <p:pic>
        <p:nvPicPr>
          <p:cNvPr id="3" name="Picture 2"/>
          <p:cNvPicPr>
            <a:picLocks noChangeAspect="1"/>
          </p:cNvPicPr>
          <p:nvPr/>
        </p:nvPicPr>
        <p:blipFill>
          <a:blip r:embed="rId3"/>
          <a:stretch>
            <a:fillRect/>
          </a:stretch>
        </p:blipFill>
        <p:spPr>
          <a:xfrm>
            <a:off x="251520" y="3039208"/>
            <a:ext cx="8435280" cy="3206017"/>
          </a:xfrm>
          <a:prstGeom prst="rect">
            <a:avLst/>
          </a:prstGeom>
        </p:spPr>
      </p:pic>
      <p:sp>
        <p:nvSpPr>
          <p:cNvPr id="22" name="Left Arrow 21"/>
          <p:cNvSpPr/>
          <p:nvPr/>
        </p:nvSpPr>
        <p:spPr>
          <a:xfrm rot="13548795">
            <a:off x="1803839" y="4602991"/>
            <a:ext cx="844596" cy="264983"/>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15" name="Left Arrow 14"/>
          <p:cNvSpPr/>
          <p:nvPr/>
        </p:nvSpPr>
        <p:spPr>
          <a:xfrm rot="14263675">
            <a:off x="3923959" y="4700231"/>
            <a:ext cx="553590" cy="231771"/>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23" name="Left Arrow 22"/>
          <p:cNvSpPr/>
          <p:nvPr/>
        </p:nvSpPr>
        <p:spPr>
          <a:xfrm rot="19037723">
            <a:off x="6771551" y="4462490"/>
            <a:ext cx="914400" cy="202570"/>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55</a:t>
            </a:fld>
            <a:endParaRPr lang="en-US"/>
          </a:p>
        </p:txBody>
      </p:sp>
      <p:sp>
        <p:nvSpPr>
          <p:cNvPr id="66562" name="Slide Number Placeholder 1"/>
          <p:cNvSpPr txBox="1">
            <a:spLocks/>
          </p:cNvSpPr>
          <p:nvPr/>
        </p:nvSpPr>
        <p:spPr bwMode="auto">
          <a:xfrm>
            <a:off x="8229600" y="6245225"/>
            <a:ext cx="457200" cy="307975"/>
          </a:xfrm>
          <a:prstGeom prst="rect">
            <a:avLst/>
          </a:prstGeom>
          <a:solidFill>
            <a:schemeClr val="bg1"/>
          </a:solidFill>
          <a:ln w="9525">
            <a:noFill/>
            <a:miter lim="800000"/>
            <a:headEnd/>
            <a:tailEnd/>
          </a:ln>
        </p:spPr>
        <p:txBody>
          <a:bodyPr>
            <a:prstTxWarp prst="textNoShape">
              <a:avLst/>
            </a:prstTxWarp>
          </a:bodyPr>
          <a:lstStyle/>
          <a:p>
            <a:fld id="{0A6DDCBF-43E1-4518-BDF7-047E1CEDDBCA}" type="slidenum">
              <a:rPr lang="en-US">
                <a:latin typeface="Calibri" pitchFamily="-123" charset="0"/>
              </a:rPr>
              <a:pPr/>
              <a:t>55</a:t>
            </a:fld>
            <a:endParaRPr lang="en-US">
              <a:latin typeface="Calibri" pitchFamily="-123" charset="0"/>
            </a:endParaRPr>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a:solidFill>
                  <a:schemeClr val="bg2"/>
                </a:solidFill>
                <a:latin typeface="Calibri" pitchFamily="-123" charset="0"/>
                <a:ea typeface="Segoe UI" pitchFamily="34" charset="0"/>
                <a:cs typeface="Segoe UI" pitchFamily="34" charset="0"/>
              </a:rPr>
              <a:t>Discipline Data</a:t>
            </a:r>
          </a:p>
        </p:txBody>
      </p:sp>
      <p:pic>
        <p:nvPicPr>
          <p:cNvPr id="14" name="Picture 13">
            <a:extLst>
              <a:ext uri="{FF2B5EF4-FFF2-40B4-BE49-F238E27FC236}">
                <a16:creationId xmlns:a16="http://schemas.microsoft.com/office/drawing/2014/main" id="{66C5C194-D0CC-496E-8934-779B76839CC1}"/>
              </a:ext>
            </a:extLst>
          </p:cNvPr>
          <p:cNvPicPr>
            <a:picLocks noChangeAspect="1"/>
          </p:cNvPicPr>
          <p:nvPr/>
        </p:nvPicPr>
        <p:blipFill>
          <a:blip r:embed="rId3"/>
          <a:stretch>
            <a:fillRect/>
          </a:stretch>
        </p:blipFill>
        <p:spPr>
          <a:xfrm>
            <a:off x="76198" y="3069082"/>
            <a:ext cx="9099138" cy="1642444"/>
          </a:xfrm>
          <a:prstGeom prst="rect">
            <a:avLst/>
          </a:prstGeom>
        </p:spPr>
      </p:pic>
      <p:sp>
        <p:nvSpPr>
          <p:cNvPr id="16" name="Title 1">
            <a:extLst>
              <a:ext uri="{FF2B5EF4-FFF2-40B4-BE49-F238E27FC236}">
                <a16:creationId xmlns:a16="http://schemas.microsoft.com/office/drawing/2014/main" id="{41441F56-0B94-4C64-9F07-6AEEC2CCE880}"/>
              </a:ext>
            </a:extLst>
          </p:cNvPr>
          <p:cNvSpPr txBox="1">
            <a:spLocks/>
          </p:cNvSpPr>
          <p:nvPr/>
        </p:nvSpPr>
        <p:spPr>
          <a:xfrm>
            <a:off x="579471" y="1219600"/>
            <a:ext cx="7985058" cy="59980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solidFill>
                  <a:schemeClr val="bg1"/>
                </a:solidFill>
              </a:rPr>
              <a:t>Discipline Incident Report – No Service</a:t>
            </a:r>
          </a:p>
        </p:txBody>
      </p:sp>
      <p:sp>
        <p:nvSpPr>
          <p:cNvPr id="17" name="Title 1">
            <a:extLst>
              <a:ext uri="{FF2B5EF4-FFF2-40B4-BE49-F238E27FC236}">
                <a16:creationId xmlns:a16="http://schemas.microsoft.com/office/drawing/2014/main" id="{A6A66C29-34EA-46FF-88E0-05D6E8D2B397}"/>
              </a:ext>
            </a:extLst>
          </p:cNvPr>
          <p:cNvSpPr txBox="1">
            <a:spLocks/>
          </p:cNvSpPr>
          <p:nvPr/>
        </p:nvSpPr>
        <p:spPr>
          <a:xfrm>
            <a:off x="228825" y="1813264"/>
            <a:ext cx="8793887"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a:solidFill>
                  <a:schemeClr val="bg1"/>
                </a:solidFill>
              </a:rPr>
              <a:t>Discipline incidences do not align with service line data</a:t>
            </a:r>
          </a:p>
        </p:txBody>
      </p:sp>
      <p:sp>
        <p:nvSpPr>
          <p:cNvPr id="18" name="Title 1">
            <a:extLst>
              <a:ext uri="{FF2B5EF4-FFF2-40B4-BE49-F238E27FC236}">
                <a16:creationId xmlns:a16="http://schemas.microsoft.com/office/drawing/2014/main" id="{D6AD3F5C-4FB1-4E7D-81C3-405104977E2B}"/>
              </a:ext>
            </a:extLst>
          </p:cNvPr>
          <p:cNvSpPr txBox="1">
            <a:spLocks/>
          </p:cNvSpPr>
          <p:nvPr/>
        </p:nvSpPr>
        <p:spPr>
          <a:xfrm>
            <a:off x="228824" y="2441173"/>
            <a:ext cx="8793887"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a:solidFill>
                  <a:schemeClr val="bg1"/>
                </a:solidFill>
              </a:rPr>
              <a:t>Report is accessible in both KIAS and SPEDPro</a:t>
            </a:r>
          </a:p>
        </p:txBody>
      </p:sp>
      <p:sp>
        <p:nvSpPr>
          <p:cNvPr id="23" name="Left Arrow 22"/>
          <p:cNvSpPr/>
          <p:nvPr/>
        </p:nvSpPr>
        <p:spPr>
          <a:xfrm rot="17982261">
            <a:off x="8229599" y="3148396"/>
            <a:ext cx="914400" cy="202570"/>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21" name="Text Placeholder 6">
            <a:extLst>
              <a:ext uri="{FF2B5EF4-FFF2-40B4-BE49-F238E27FC236}">
                <a16:creationId xmlns:a16="http://schemas.microsoft.com/office/drawing/2014/main" id="{C8396489-13E3-45EB-B3A1-0D5598129DB6}"/>
              </a:ext>
            </a:extLst>
          </p:cNvPr>
          <p:cNvSpPr txBox="1">
            <a:spLocks/>
          </p:cNvSpPr>
          <p:nvPr/>
        </p:nvSpPr>
        <p:spPr bwMode="auto">
          <a:xfrm>
            <a:off x="323528" y="4923204"/>
            <a:ext cx="6696744" cy="124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a:solidFill>
                  <a:schemeClr val="bg1"/>
                </a:solidFill>
                <a:cs typeface="Segoe UI" pitchFamily="34" charset="0"/>
              </a:rPr>
              <a:t>Do service lines dates align with Disciplinary removal?</a:t>
            </a:r>
          </a:p>
          <a:p>
            <a:pPr fontAlgn="auto">
              <a:spcAft>
                <a:spcPts val="0"/>
              </a:spcAft>
              <a:buFont typeface="Arial" pitchFamily="34" charset="0"/>
              <a:buChar char="•"/>
              <a:defRPr/>
            </a:pPr>
            <a:r>
              <a:rPr lang="en-US" sz="2000" dirty="0">
                <a:solidFill>
                  <a:schemeClr val="bg1"/>
                </a:solidFill>
                <a:cs typeface="Segoe UI" pitchFamily="34" charset="0"/>
              </a:rPr>
              <a:t>Was a non-disabled student marked as IDEA in KIAS? </a:t>
            </a:r>
          </a:p>
          <a:p>
            <a:pPr fontAlgn="auto">
              <a:spcAft>
                <a:spcPts val="0"/>
              </a:spcAft>
              <a:buFont typeface="Arial" pitchFamily="34" charset="0"/>
              <a:buChar char="•"/>
              <a:defRPr/>
            </a:pPr>
            <a:r>
              <a:rPr lang="en-US" sz="2000" dirty="0">
                <a:solidFill>
                  <a:schemeClr val="bg1"/>
                </a:solidFill>
                <a:cs typeface="Segoe UI" pitchFamily="34" charset="0"/>
              </a:rPr>
              <a:t>If no, then contact building staff who enter KIAS data  </a:t>
            </a:r>
          </a:p>
        </p:txBody>
      </p:sp>
    </p:spTree>
    <p:extLst>
      <p:ext uri="{BB962C8B-B14F-4D97-AF65-F5344CB8AC3E}">
        <p14:creationId xmlns:p14="http://schemas.microsoft.com/office/powerpoint/2010/main" val="3158676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56</a:t>
            </a:fld>
            <a:endParaRPr lang="en-US"/>
          </a:p>
        </p:txBody>
      </p:sp>
      <p:sp>
        <p:nvSpPr>
          <p:cNvPr id="66562" name="Slide Number Placeholder 1"/>
          <p:cNvSpPr txBox="1">
            <a:spLocks/>
          </p:cNvSpPr>
          <p:nvPr/>
        </p:nvSpPr>
        <p:spPr bwMode="auto">
          <a:xfrm>
            <a:off x="8229600" y="6245225"/>
            <a:ext cx="457200" cy="307975"/>
          </a:xfrm>
          <a:prstGeom prst="rect">
            <a:avLst/>
          </a:prstGeom>
          <a:solidFill>
            <a:schemeClr val="bg1"/>
          </a:solidFill>
          <a:ln w="9525">
            <a:noFill/>
            <a:miter lim="800000"/>
            <a:headEnd/>
            <a:tailEnd/>
          </a:ln>
        </p:spPr>
        <p:txBody>
          <a:bodyPr>
            <a:prstTxWarp prst="textNoShape">
              <a:avLst/>
            </a:prstTxWarp>
          </a:bodyPr>
          <a:lstStyle/>
          <a:p>
            <a:fld id="{0A6DDCBF-43E1-4518-BDF7-047E1CEDDBCA}" type="slidenum">
              <a:rPr lang="en-US">
                <a:latin typeface="Calibri" pitchFamily="-123" charset="0"/>
              </a:rPr>
              <a:pPr/>
              <a:t>56</a:t>
            </a:fld>
            <a:endParaRPr lang="en-US">
              <a:latin typeface="Calibri" pitchFamily="-123" charset="0"/>
            </a:endParaRPr>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a:solidFill>
                  <a:schemeClr val="bg2"/>
                </a:solidFill>
                <a:latin typeface="Calibri" pitchFamily="-123" charset="0"/>
                <a:ea typeface="Segoe UI" pitchFamily="34" charset="0"/>
                <a:cs typeface="Segoe UI" pitchFamily="34" charset="0"/>
              </a:rPr>
              <a:t>Discipline Data</a:t>
            </a:r>
          </a:p>
        </p:txBody>
      </p:sp>
      <p:pic>
        <p:nvPicPr>
          <p:cNvPr id="14" name="Picture 13">
            <a:extLst>
              <a:ext uri="{FF2B5EF4-FFF2-40B4-BE49-F238E27FC236}">
                <a16:creationId xmlns:a16="http://schemas.microsoft.com/office/drawing/2014/main" id="{245C04BE-5784-46A5-A662-2083D7CE2285}"/>
              </a:ext>
            </a:extLst>
          </p:cNvPr>
          <p:cNvPicPr>
            <a:picLocks noChangeAspect="1"/>
          </p:cNvPicPr>
          <p:nvPr/>
        </p:nvPicPr>
        <p:blipFill>
          <a:blip r:embed="rId3"/>
          <a:stretch>
            <a:fillRect/>
          </a:stretch>
        </p:blipFill>
        <p:spPr>
          <a:xfrm>
            <a:off x="55648" y="3565257"/>
            <a:ext cx="9096777" cy="2267020"/>
          </a:xfrm>
          <a:prstGeom prst="rect">
            <a:avLst/>
          </a:prstGeom>
        </p:spPr>
      </p:pic>
      <p:sp>
        <p:nvSpPr>
          <p:cNvPr id="16" name="Text Placeholder 4">
            <a:extLst>
              <a:ext uri="{FF2B5EF4-FFF2-40B4-BE49-F238E27FC236}">
                <a16:creationId xmlns:a16="http://schemas.microsoft.com/office/drawing/2014/main" id="{112DACC5-F664-4441-BEDD-D173AB89CF49}"/>
              </a:ext>
            </a:extLst>
          </p:cNvPr>
          <p:cNvSpPr txBox="1">
            <a:spLocks/>
          </p:cNvSpPr>
          <p:nvPr/>
        </p:nvSpPr>
        <p:spPr>
          <a:xfrm>
            <a:off x="401351" y="1249877"/>
            <a:ext cx="8251200" cy="1733796"/>
          </a:xfrm>
          <a:prstGeom prst="rect">
            <a:avLst/>
          </a:prstGeom>
        </p:spPr>
        <p:txBody>
          <a:bodyPr/>
          <a:lst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Cross check Incident date to total days of removal to find intersection with December 1 date for out of school suspension / expulsion</a:t>
            </a:r>
          </a:p>
        </p:txBody>
      </p:sp>
      <p:sp>
        <p:nvSpPr>
          <p:cNvPr id="22" name="Left Arrow 21"/>
          <p:cNvSpPr/>
          <p:nvPr/>
        </p:nvSpPr>
        <p:spPr>
          <a:xfrm rot="16200000">
            <a:off x="2337976" y="4107745"/>
            <a:ext cx="844596" cy="264983"/>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15" name="Left Arrow 14"/>
          <p:cNvSpPr/>
          <p:nvPr/>
        </p:nvSpPr>
        <p:spPr>
          <a:xfrm rot="10800000">
            <a:off x="5580112" y="5301208"/>
            <a:ext cx="553590" cy="231771"/>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Tree>
    <p:extLst>
      <p:ext uri="{BB962C8B-B14F-4D97-AF65-F5344CB8AC3E}">
        <p14:creationId xmlns:p14="http://schemas.microsoft.com/office/powerpoint/2010/main" val="1211242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57</a:t>
            </a:fld>
            <a:endParaRPr lang="en-US"/>
          </a:p>
        </p:txBody>
      </p:sp>
      <p:sp>
        <p:nvSpPr>
          <p:cNvPr id="18" name="Text Placeholder 6"/>
          <p:cNvSpPr txBox="1">
            <a:spLocks/>
          </p:cNvSpPr>
          <p:nvPr/>
        </p:nvSpPr>
        <p:spPr bwMode="auto">
          <a:xfrm>
            <a:off x="539552" y="1012968"/>
            <a:ext cx="6696744" cy="1166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a:solidFill>
                  <a:schemeClr val="bg1"/>
                </a:solidFill>
                <a:cs typeface="Segoe UI" pitchFamily="34" charset="0"/>
              </a:rPr>
              <a:t>Do service lines align with Disciplinary removal? </a:t>
            </a:r>
          </a:p>
          <a:p>
            <a:pPr fontAlgn="auto">
              <a:spcAft>
                <a:spcPts val="0"/>
              </a:spcAft>
              <a:buFont typeface="Arial" pitchFamily="34" charset="0"/>
              <a:buChar char="•"/>
              <a:defRPr/>
            </a:pPr>
            <a:r>
              <a:rPr lang="en-US" sz="2000" dirty="0">
                <a:solidFill>
                  <a:schemeClr val="bg1"/>
                </a:solidFill>
                <a:cs typeface="Segoe UI" pitchFamily="34" charset="0"/>
              </a:rPr>
              <a:t>If no, then contact building staff who enter KIAS data</a:t>
            </a:r>
          </a:p>
          <a:p>
            <a:pPr fontAlgn="auto">
              <a:spcAft>
                <a:spcPts val="0"/>
              </a:spcAft>
              <a:buFont typeface="Arial" pitchFamily="34" charset="0"/>
              <a:buChar char="•"/>
              <a:defRPr/>
            </a:pPr>
            <a:r>
              <a:rPr lang="en-US" sz="2000" dirty="0">
                <a:solidFill>
                  <a:schemeClr val="bg1"/>
                </a:solidFill>
                <a:cs typeface="Segoe UI" pitchFamily="34" charset="0"/>
              </a:rPr>
              <a:t>If service location is in question, contact IEP case manager  </a:t>
            </a:r>
          </a:p>
        </p:txBody>
      </p:sp>
      <p:pic>
        <p:nvPicPr>
          <p:cNvPr id="2" name="Picture 1"/>
          <p:cNvPicPr>
            <a:picLocks noChangeAspect="1"/>
          </p:cNvPicPr>
          <p:nvPr/>
        </p:nvPicPr>
        <p:blipFill>
          <a:blip r:embed="rId3"/>
          <a:stretch>
            <a:fillRect/>
          </a:stretch>
        </p:blipFill>
        <p:spPr>
          <a:xfrm>
            <a:off x="141719" y="2291979"/>
            <a:ext cx="8860562" cy="4196373"/>
          </a:xfrm>
          <a:prstGeom prst="rect">
            <a:avLst/>
          </a:prstGeom>
        </p:spPr>
      </p:pic>
      <p:sp>
        <p:nvSpPr>
          <p:cNvPr id="4" name="Title 3"/>
          <p:cNvSpPr>
            <a:spLocks noGrp="1"/>
          </p:cNvSpPr>
          <p:nvPr>
            <p:ph type="title"/>
          </p:nvPr>
        </p:nvSpPr>
        <p:spPr/>
        <p:txBody>
          <a:bodyPr/>
          <a:lstStyle/>
          <a:p>
            <a:r>
              <a:rPr lang="en-US" dirty="0"/>
              <a:t>Student Data – Service line data </a:t>
            </a:r>
          </a:p>
        </p:txBody>
      </p:sp>
      <p:sp>
        <p:nvSpPr>
          <p:cNvPr id="20" name="Right Arrow 19"/>
          <p:cNvSpPr/>
          <p:nvPr/>
        </p:nvSpPr>
        <p:spPr>
          <a:xfrm>
            <a:off x="4788024" y="5790854"/>
            <a:ext cx="8382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Rectangle 2">
            <a:extLst>
              <a:ext uri="{FF2B5EF4-FFF2-40B4-BE49-F238E27FC236}">
                <a16:creationId xmlns:a16="http://schemas.microsoft.com/office/drawing/2014/main" id="{254F55AC-ABD7-49C9-838C-362D94448813}"/>
              </a:ext>
            </a:extLst>
          </p:cNvPr>
          <p:cNvSpPr/>
          <p:nvPr/>
        </p:nvSpPr>
        <p:spPr>
          <a:xfrm>
            <a:off x="2339752" y="5430814"/>
            <a:ext cx="18722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333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58</a:t>
            </a:fld>
            <a:endParaRPr lang="en-US"/>
          </a:p>
        </p:txBody>
      </p:sp>
      <p:sp>
        <p:nvSpPr>
          <p:cNvPr id="18" name="Text Placeholder 6"/>
          <p:cNvSpPr txBox="1">
            <a:spLocks/>
          </p:cNvSpPr>
          <p:nvPr/>
        </p:nvSpPr>
        <p:spPr bwMode="auto">
          <a:xfrm>
            <a:off x="0" y="982663"/>
            <a:ext cx="8964488" cy="2345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a:solidFill>
                  <a:schemeClr val="bg1"/>
                </a:solidFill>
                <a:cs typeface="Segoe UI" pitchFamily="34" charset="0"/>
              </a:rPr>
              <a:t>Each IDEA student is classified and counted under categorical subgroups for the December 1, Exiting and Discipline reports submitted to OSEP </a:t>
            </a:r>
          </a:p>
          <a:p>
            <a:pPr fontAlgn="auto">
              <a:spcAft>
                <a:spcPts val="0"/>
              </a:spcAft>
              <a:buFont typeface="Arial" pitchFamily="34" charset="0"/>
              <a:buChar char="•"/>
              <a:defRPr/>
            </a:pPr>
            <a:r>
              <a:rPr lang="en-US" sz="2000" dirty="0">
                <a:solidFill>
                  <a:schemeClr val="bg1"/>
                </a:solidFill>
                <a:cs typeface="Segoe UI" pitchFamily="34" charset="0"/>
              </a:rPr>
              <a:t>OSEP data is submitted by state, district and building levels.</a:t>
            </a:r>
          </a:p>
          <a:p>
            <a:pPr fontAlgn="auto">
              <a:spcAft>
                <a:spcPts val="0"/>
              </a:spcAft>
              <a:buFont typeface="Arial" pitchFamily="34" charset="0"/>
              <a:buChar char="•"/>
              <a:defRPr/>
            </a:pPr>
            <a:r>
              <a:rPr lang="en-US" sz="2000" dirty="0">
                <a:solidFill>
                  <a:schemeClr val="bg1"/>
                </a:solidFill>
                <a:cs typeface="Segoe UI" pitchFamily="34" charset="0"/>
              </a:rPr>
              <a:t>Each OSEP category is totaled by demographic subgroup</a:t>
            </a:r>
          </a:p>
          <a:p>
            <a:pPr fontAlgn="auto">
              <a:spcAft>
                <a:spcPts val="0"/>
              </a:spcAft>
              <a:buFont typeface="Arial" pitchFamily="34" charset="0"/>
              <a:buChar char="•"/>
              <a:defRPr/>
            </a:pPr>
            <a:r>
              <a:rPr lang="en-US" sz="2000" dirty="0">
                <a:solidFill>
                  <a:schemeClr val="bg1"/>
                </a:solidFill>
                <a:cs typeface="Segoe UI" pitchFamily="34" charset="0"/>
              </a:rPr>
              <a:t>Reviewing these categories for accuracy is of </a:t>
            </a:r>
            <a:r>
              <a:rPr lang="en-US" sz="2000" u="sng" dirty="0">
                <a:solidFill>
                  <a:schemeClr val="bg1"/>
                </a:solidFill>
                <a:cs typeface="Segoe UI" pitchFamily="34" charset="0"/>
              </a:rPr>
              <a:t>high priority</a:t>
            </a:r>
            <a:r>
              <a:rPr lang="en-US" sz="2000" dirty="0">
                <a:solidFill>
                  <a:schemeClr val="bg1"/>
                </a:solidFill>
                <a:cs typeface="Segoe UI" pitchFamily="34" charset="0"/>
              </a:rPr>
              <a:t>. Incorrect or changed values after the OSEP report is final can result in point loss for timely and Accurate reporting.</a:t>
            </a:r>
          </a:p>
        </p:txBody>
      </p:sp>
      <p:sp>
        <p:nvSpPr>
          <p:cNvPr id="4" name="Title 3"/>
          <p:cNvSpPr>
            <a:spLocks noGrp="1"/>
          </p:cNvSpPr>
          <p:nvPr>
            <p:ph type="title"/>
          </p:nvPr>
        </p:nvSpPr>
        <p:spPr>
          <a:xfrm>
            <a:off x="465138" y="342900"/>
            <a:ext cx="8499350" cy="639763"/>
          </a:xfrm>
        </p:spPr>
        <p:txBody>
          <a:bodyPr/>
          <a:lstStyle/>
          <a:p>
            <a:r>
              <a:rPr lang="en-US" dirty="0"/>
              <a:t>OSEP Categories – Federally Reported Data</a:t>
            </a:r>
          </a:p>
        </p:txBody>
      </p:sp>
      <p:sp>
        <p:nvSpPr>
          <p:cNvPr id="8" name="Text Placeholder 6">
            <a:extLst>
              <a:ext uri="{FF2B5EF4-FFF2-40B4-BE49-F238E27FC236}">
                <a16:creationId xmlns:a16="http://schemas.microsoft.com/office/drawing/2014/main" id="{550D0E61-3A63-4F10-BF56-0813BD17E422}"/>
              </a:ext>
            </a:extLst>
          </p:cNvPr>
          <p:cNvSpPr txBox="1">
            <a:spLocks/>
          </p:cNvSpPr>
          <p:nvPr/>
        </p:nvSpPr>
        <p:spPr bwMode="auto">
          <a:xfrm>
            <a:off x="1601924" y="3198068"/>
            <a:ext cx="5760640" cy="3317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a:solidFill>
                  <a:schemeClr val="bg1"/>
                </a:solidFill>
                <a:cs typeface="Segoe UI" pitchFamily="34" charset="0"/>
              </a:rPr>
              <a:t>December 1 OSEP Category</a:t>
            </a:r>
          </a:p>
          <a:p>
            <a:pPr lvl="1" fontAlgn="auto">
              <a:spcAft>
                <a:spcPts val="0"/>
              </a:spcAft>
              <a:buFont typeface="Arial" pitchFamily="34" charset="0"/>
              <a:buChar char="•"/>
              <a:defRPr/>
            </a:pPr>
            <a:r>
              <a:rPr lang="en-US" sz="2400" dirty="0">
                <a:solidFill>
                  <a:schemeClr val="bg1"/>
                </a:solidFill>
                <a:cs typeface="Segoe UI" pitchFamily="34" charset="0"/>
              </a:rPr>
              <a:t>OSEP Environment – where the student receives special education services. </a:t>
            </a:r>
          </a:p>
          <a:p>
            <a:pPr lvl="2" fontAlgn="auto">
              <a:spcAft>
                <a:spcPts val="0"/>
              </a:spcAft>
              <a:buFont typeface="Arial" pitchFamily="34" charset="0"/>
              <a:buChar char="•"/>
              <a:defRPr/>
            </a:pPr>
            <a:r>
              <a:rPr lang="en-US" sz="2000" dirty="0">
                <a:solidFill>
                  <a:schemeClr val="bg1"/>
                </a:solidFill>
                <a:cs typeface="Segoe UI" pitchFamily="34" charset="0"/>
              </a:rPr>
              <a:t>Preschool Environments </a:t>
            </a:r>
          </a:p>
          <a:p>
            <a:pPr lvl="3" fontAlgn="auto">
              <a:spcAft>
                <a:spcPts val="0"/>
              </a:spcAft>
              <a:buFont typeface="Arial" pitchFamily="34" charset="0"/>
              <a:buChar char="•"/>
              <a:defRPr/>
            </a:pPr>
            <a:r>
              <a:rPr lang="en-US" sz="1600" dirty="0">
                <a:solidFill>
                  <a:schemeClr val="bg1"/>
                </a:solidFill>
                <a:cs typeface="Segoe UI" pitchFamily="34" charset="0"/>
              </a:rPr>
              <a:t>Indicator 6</a:t>
            </a:r>
          </a:p>
          <a:p>
            <a:pPr lvl="2" fontAlgn="auto">
              <a:spcAft>
                <a:spcPts val="0"/>
              </a:spcAft>
              <a:buFont typeface="Arial" pitchFamily="34" charset="0"/>
              <a:buChar char="•"/>
              <a:defRPr/>
            </a:pPr>
            <a:r>
              <a:rPr lang="en-US" sz="2000" dirty="0">
                <a:solidFill>
                  <a:schemeClr val="bg1"/>
                </a:solidFill>
                <a:cs typeface="Segoe UI" pitchFamily="34" charset="0"/>
              </a:rPr>
              <a:t>School age Environments</a:t>
            </a:r>
          </a:p>
          <a:p>
            <a:pPr lvl="3" fontAlgn="auto">
              <a:spcAft>
                <a:spcPts val="0"/>
              </a:spcAft>
              <a:buFont typeface="Arial" pitchFamily="34" charset="0"/>
              <a:buChar char="•"/>
              <a:defRPr/>
            </a:pPr>
            <a:r>
              <a:rPr lang="en-US" sz="1600" dirty="0">
                <a:solidFill>
                  <a:schemeClr val="bg1"/>
                </a:solidFill>
                <a:cs typeface="Segoe UI" pitchFamily="34" charset="0"/>
              </a:rPr>
              <a:t>Indicator 5</a:t>
            </a:r>
          </a:p>
          <a:p>
            <a:pPr lvl="1" fontAlgn="auto">
              <a:spcAft>
                <a:spcPts val="0"/>
              </a:spcAft>
              <a:buFont typeface="Arial" pitchFamily="34" charset="0"/>
              <a:buChar char="•"/>
              <a:defRPr/>
            </a:pPr>
            <a:r>
              <a:rPr lang="en-US" sz="2400" dirty="0">
                <a:solidFill>
                  <a:schemeClr val="bg1"/>
                </a:solidFill>
                <a:cs typeface="Segoe UI" pitchFamily="34" charset="0"/>
              </a:rPr>
              <a:t>OSEP Disability – the student’s area of disability on December 1</a:t>
            </a:r>
          </a:p>
        </p:txBody>
      </p:sp>
    </p:spTree>
    <p:extLst>
      <p:ext uri="{BB962C8B-B14F-4D97-AF65-F5344CB8AC3E}">
        <p14:creationId xmlns:p14="http://schemas.microsoft.com/office/powerpoint/2010/main" val="1232019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59</a:t>
            </a:fld>
            <a:endParaRPr lang="en-US"/>
          </a:p>
        </p:txBody>
      </p:sp>
      <p:sp>
        <p:nvSpPr>
          <p:cNvPr id="4" name="Title 3"/>
          <p:cNvSpPr>
            <a:spLocks noGrp="1"/>
          </p:cNvSpPr>
          <p:nvPr>
            <p:ph type="title"/>
          </p:nvPr>
        </p:nvSpPr>
        <p:spPr>
          <a:xfrm>
            <a:off x="465138" y="342900"/>
            <a:ext cx="8499350" cy="639763"/>
          </a:xfrm>
        </p:spPr>
        <p:txBody>
          <a:bodyPr/>
          <a:lstStyle/>
          <a:p>
            <a:r>
              <a:rPr lang="en-US" dirty="0"/>
              <a:t>OSEP Categories – Federally Reported Data</a:t>
            </a:r>
          </a:p>
        </p:txBody>
      </p:sp>
      <p:sp>
        <p:nvSpPr>
          <p:cNvPr id="8" name="Text Placeholder 6">
            <a:extLst>
              <a:ext uri="{FF2B5EF4-FFF2-40B4-BE49-F238E27FC236}">
                <a16:creationId xmlns:a16="http://schemas.microsoft.com/office/drawing/2014/main" id="{550D0E61-3A63-4F10-BF56-0813BD17E422}"/>
              </a:ext>
            </a:extLst>
          </p:cNvPr>
          <p:cNvSpPr txBox="1">
            <a:spLocks/>
          </p:cNvSpPr>
          <p:nvPr/>
        </p:nvSpPr>
        <p:spPr bwMode="auto">
          <a:xfrm>
            <a:off x="0" y="1124743"/>
            <a:ext cx="8784976" cy="5476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a:solidFill>
                  <a:schemeClr val="bg1"/>
                </a:solidFill>
                <a:cs typeface="Segoe UI" pitchFamily="34" charset="0"/>
              </a:rPr>
              <a:t>End of Year Category</a:t>
            </a:r>
          </a:p>
          <a:p>
            <a:pPr lvl="1" fontAlgn="auto">
              <a:spcAft>
                <a:spcPts val="0"/>
              </a:spcAft>
              <a:buFont typeface="Arial" pitchFamily="34" charset="0"/>
              <a:buChar char="•"/>
              <a:defRPr/>
            </a:pPr>
            <a:r>
              <a:rPr lang="en-US" sz="2400" dirty="0">
                <a:solidFill>
                  <a:schemeClr val="bg1"/>
                </a:solidFill>
                <a:cs typeface="Segoe UI" pitchFamily="34" charset="0"/>
              </a:rPr>
              <a:t>Exiting – Basis of exit (inactive code), reason services ceased.</a:t>
            </a:r>
          </a:p>
          <a:p>
            <a:pPr lvl="1" fontAlgn="auto">
              <a:spcAft>
                <a:spcPts val="0"/>
              </a:spcAft>
              <a:buFont typeface="Arial" pitchFamily="34" charset="0"/>
              <a:buChar char="•"/>
              <a:defRPr/>
            </a:pPr>
            <a:r>
              <a:rPr lang="en-US" sz="2400" dirty="0">
                <a:solidFill>
                  <a:schemeClr val="bg1"/>
                </a:solidFill>
                <a:cs typeface="Segoe UI" pitchFamily="34" charset="0"/>
              </a:rPr>
              <a:t> Discipline – Incident date, when the removal occurred</a:t>
            </a:r>
          </a:p>
          <a:p>
            <a:pPr lvl="2" fontAlgn="auto">
              <a:spcAft>
                <a:spcPts val="0"/>
              </a:spcAft>
              <a:buFont typeface="Arial" pitchFamily="34" charset="0"/>
              <a:buChar char="•"/>
              <a:defRPr/>
            </a:pPr>
            <a:r>
              <a:rPr lang="en-US" sz="2000" dirty="0">
                <a:solidFill>
                  <a:schemeClr val="bg1"/>
                </a:solidFill>
                <a:cs typeface="Segoe UI" pitchFamily="34" charset="0"/>
              </a:rPr>
              <a:t>Type of removal - in-school / out-of-school  suspension, expulsion</a:t>
            </a:r>
          </a:p>
          <a:p>
            <a:pPr lvl="2" fontAlgn="auto">
              <a:spcAft>
                <a:spcPts val="0"/>
              </a:spcAft>
              <a:buFont typeface="Arial" pitchFamily="34" charset="0"/>
              <a:buChar char="•"/>
              <a:defRPr/>
            </a:pPr>
            <a:r>
              <a:rPr lang="en-US" sz="2000" dirty="0">
                <a:solidFill>
                  <a:schemeClr val="bg1"/>
                </a:solidFill>
                <a:cs typeface="Segoe UI" pitchFamily="34" charset="0"/>
              </a:rPr>
              <a:t>Basis of removal – Drug, weapon, violation of school code of conduct</a:t>
            </a:r>
          </a:p>
          <a:p>
            <a:pPr lvl="2" fontAlgn="auto">
              <a:spcAft>
                <a:spcPts val="0"/>
              </a:spcAft>
              <a:buFont typeface="Arial" pitchFamily="34" charset="0"/>
              <a:buChar char="•"/>
              <a:defRPr/>
            </a:pPr>
            <a:r>
              <a:rPr lang="en-US" sz="2000" dirty="0">
                <a:solidFill>
                  <a:schemeClr val="bg1"/>
                </a:solidFill>
                <a:cs typeface="Segoe UI" pitchFamily="34" charset="0"/>
              </a:rPr>
              <a:t>Duration of removal – number of days removed</a:t>
            </a:r>
          </a:p>
          <a:p>
            <a:pPr lvl="1" fontAlgn="auto">
              <a:spcAft>
                <a:spcPts val="0"/>
              </a:spcAft>
              <a:buFont typeface="Arial" pitchFamily="34" charset="0"/>
              <a:buChar char="•"/>
              <a:defRPr/>
            </a:pPr>
            <a:r>
              <a:rPr lang="en-US" sz="2400" dirty="0">
                <a:solidFill>
                  <a:schemeClr val="bg1"/>
                </a:solidFill>
                <a:cs typeface="Segoe UI" pitchFamily="34" charset="0"/>
              </a:rPr>
              <a:t>OSEP Disability – the student’s area of disability</a:t>
            </a:r>
          </a:p>
          <a:p>
            <a:pPr fontAlgn="auto">
              <a:spcAft>
                <a:spcPts val="0"/>
              </a:spcAft>
              <a:buFont typeface="Arial" pitchFamily="34" charset="0"/>
              <a:buChar char="•"/>
              <a:defRPr/>
            </a:pPr>
            <a:r>
              <a:rPr lang="en-US" sz="2000" dirty="0">
                <a:solidFill>
                  <a:schemeClr val="bg1"/>
                </a:solidFill>
                <a:cs typeface="Segoe UI" pitchFamily="34" charset="0"/>
              </a:rPr>
              <a:t>Demographics – from KIDS Collection </a:t>
            </a:r>
          </a:p>
          <a:p>
            <a:pPr lvl="1" fontAlgn="auto">
              <a:spcAft>
                <a:spcPts val="0"/>
              </a:spcAft>
              <a:buFont typeface="Arial" pitchFamily="34" charset="0"/>
              <a:buChar char="•"/>
              <a:defRPr/>
            </a:pPr>
            <a:r>
              <a:rPr lang="en-US" sz="2400">
                <a:solidFill>
                  <a:schemeClr val="bg1"/>
                </a:solidFill>
                <a:cs typeface="Segoe UI" pitchFamily="34" charset="0"/>
              </a:rPr>
              <a:t>Age –December 1 age</a:t>
            </a:r>
            <a:endParaRPr lang="en-US" sz="2400" dirty="0">
              <a:solidFill>
                <a:schemeClr val="bg1"/>
              </a:solidFill>
              <a:cs typeface="Segoe UI" pitchFamily="34" charset="0"/>
            </a:endParaRPr>
          </a:p>
          <a:p>
            <a:pPr lvl="1" fontAlgn="auto">
              <a:spcAft>
                <a:spcPts val="0"/>
              </a:spcAft>
              <a:buFont typeface="Arial" pitchFamily="34" charset="0"/>
              <a:buChar char="•"/>
              <a:defRPr/>
            </a:pPr>
            <a:r>
              <a:rPr lang="en-US" sz="2400" dirty="0">
                <a:solidFill>
                  <a:schemeClr val="bg1"/>
                </a:solidFill>
                <a:cs typeface="Segoe UI" pitchFamily="34" charset="0"/>
              </a:rPr>
              <a:t>Race / ethnicity</a:t>
            </a:r>
          </a:p>
          <a:p>
            <a:pPr lvl="1" fontAlgn="auto">
              <a:spcAft>
                <a:spcPts val="0"/>
              </a:spcAft>
              <a:buFont typeface="Arial" pitchFamily="34" charset="0"/>
              <a:buChar char="•"/>
              <a:defRPr/>
            </a:pPr>
            <a:r>
              <a:rPr lang="en-US" sz="2400" dirty="0">
                <a:solidFill>
                  <a:schemeClr val="bg1"/>
                </a:solidFill>
                <a:cs typeface="Segoe UI" pitchFamily="34" charset="0"/>
              </a:rPr>
              <a:t>Gender</a:t>
            </a:r>
          </a:p>
          <a:p>
            <a:pPr lvl="1" fontAlgn="auto">
              <a:spcAft>
                <a:spcPts val="0"/>
              </a:spcAft>
              <a:buFont typeface="Arial" pitchFamily="34" charset="0"/>
              <a:buChar char="•"/>
              <a:defRPr/>
            </a:pPr>
            <a:r>
              <a:rPr lang="en-US" sz="2400" dirty="0">
                <a:solidFill>
                  <a:schemeClr val="bg1"/>
                </a:solidFill>
                <a:cs typeface="Segoe UI" pitchFamily="34" charset="0"/>
              </a:rPr>
              <a:t>English language learner status</a:t>
            </a:r>
          </a:p>
          <a:p>
            <a:pPr lvl="1" fontAlgn="auto">
              <a:spcAft>
                <a:spcPts val="0"/>
              </a:spcAft>
              <a:buFont typeface="Arial" pitchFamily="34" charset="0"/>
              <a:buChar char="•"/>
              <a:defRPr/>
            </a:pPr>
            <a:r>
              <a:rPr lang="en-US" sz="2400" dirty="0">
                <a:solidFill>
                  <a:schemeClr val="bg1"/>
                </a:solidFill>
                <a:cs typeface="Segoe UI" pitchFamily="34" charset="0"/>
              </a:rPr>
              <a:t>Responsible school</a:t>
            </a:r>
          </a:p>
        </p:txBody>
      </p:sp>
    </p:spTree>
    <p:extLst>
      <p:ext uri="{BB962C8B-B14F-4D97-AF65-F5344CB8AC3E}">
        <p14:creationId xmlns:p14="http://schemas.microsoft.com/office/powerpoint/2010/main" val="147459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 y="1150501"/>
            <a:ext cx="1938337"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342992"/>
            <a:ext cx="472440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itle 1"/>
          <p:cNvSpPr>
            <a:spLocks noGrp="1"/>
          </p:cNvSpPr>
          <p:nvPr>
            <p:ph type="title"/>
          </p:nvPr>
        </p:nvSpPr>
        <p:spPr/>
        <p:txBody>
          <a:bodyPr/>
          <a:lstStyle/>
          <a:p>
            <a:pPr algn="ctr"/>
            <a:r>
              <a:rPr lang="en-US" dirty="0"/>
              <a:t>Getting Started</a:t>
            </a:r>
          </a:p>
        </p:txBody>
      </p:sp>
      <p:sp>
        <p:nvSpPr>
          <p:cNvPr id="20483" name="Text Placeholder 3"/>
          <p:cNvSpPr>
            <a:spLocks noGrp="1"/>
          </p:cNvSpPr>
          <p:nvPr>
            <p:ph type="body" sz="quarter" idx="13"/>
          </p:nvPr>
        </p:nvSpPr>
        <p:spPr>
          <a:xfrm>
            <a:off x="533400" y="914400"/>
            <a:ext cx="8251825" cy="457200"/>
          </a:xfrm>
        </p:spPr>
        <p:txBody>
          <a:bodyPr/>
          <a:lstStyle/>
          <a:p>
            <a:pPr algn="r"/>
            <a:r>
              <a:rPr lang="en-US" dirty="0"/>
              <a:t>Select desired organization level – Click the “Go”</a:t>
            </a:r>
          </a:p>
        </p:txBody>
      </p:sp>
      <p:sp>
        <p:nvSpPr>
          <p:cNvPr id="7" name="Text Placeholder 3"/>
          <p:cNvSpPr txBox="1">
            <a:spLocks/>
          </p:cNvSpPr>
          <p:nvPr/>
        </p:nvSpPr>
        <p:spPr>
          <a:xfrm>
            <a:off x="1854200" y="2667000"/>
            <a:ext cx="6908800" cy="3924300"/>
          </a:xfrm>
          <a:prstGeom prst="rect">
            <a:avLst/>
          </a:prstGeom>
        </p:spPr>
        <p:txBody>
          <a:bodyPr>
            <a:normAutofit/>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a:t>Navigation Pane</a:t>
            </a:r>
          </a:p>
          <a:p>
            <a:pPr marL="347663" indent="-347663" fontAlgn="auto">
              <a:spcAft>
                <a:spcPts val="0"/>
              </a:spcAft>
              <a:buFont typeface="Wingdings" pitchFamily="2" charset="2"/>
              <a:buChar char="v"/>
              <a:defRPr/>
            </a:pPr>
            <a:r>
              <a:rPr lang="en-US" dirty="0"/>
              <a:t>Select the destination in the application where the desired task is completed.</a:t>
            </a:r>
          </a:p>
          <a:p>
            <a:pPr fontAlgn="auto">
              <a:spcAft>
                <a:spcPts val="0"/>
              </a:spcAft>
              <a:defRPr/>
            </a:pPr>
            <a:r>
              <a:rPr lang="en-US" sz="2000" dirty="0"/>
              <a:t>Students</a:t>
            </a:r>
          </a:p>
          <a:p>
            <a:pPr marL="401638" fontAlgn="auto">
              <a:spcAft>
                <a:spcPts val="0"/>
              </a:spcAft>
              <a:defRPr/>
            </a:pPr>
            <a:r>
              <a:rPr lang="en-US" sz="2000" dirty="0"/>
              <a:t>	Buildings, Calendars, settings</a:t>
            </a:r>
          </a:p>
          <a:p>
            <a:pPr fontAlgn="auto">
              <a:spcAft>
                <a:spcPts val="0"/>
              </a:spcAft>
              <a:defRPr/>
            </a:pPr>
            <a:r>
              <a:rPr lang="en-US" sz="2000" dirty="0"/>
              <a:t>		Personnel</a:t>
            </a:r>
          </a:p>
          <a:p>
            <a:pPr fontAlgn="auto">
              <a:spcAft>
                <a:spcPts val="0"/>
              </a:spcAft>
              <a:defRPr/>
            </a:pPr>
            <a:r>
              <a:rPr lang="en-US" sz="2000" dirty="0"/>
              <a:t>			Verifications</a:t>
            </a:r>
          </a:p>
          <a:p>
            <a:pPr fontAlgn="auto">
              <a:spcAft>
                <a:spcPts val="0"/>
              </a:spcAft>
              <a:defRPr/>
            </a:pPr>
            <a:r>
              <a:rPr lang="en-US" sz="2000" dirty="0"/>
              <a:t>			Upload / Import</a:t>
            </a:r>
          </a:p>
          <a:p>
            <a:pPr fontAlgn="auto">
              <a:spcAft>
                <a:spcPts val="0"/>
              </a:spcAft>
              <a:defRPr/>
            </a:pPr>
            <a:r>
              <a:rPr lang="en-US" sz="2000" dirty="0"/>
              <a:t>			Reports</a:t>
            </a:r>
          </a:p>
          <a:p>
            <a:pPr fontAlgn="auto">
              <a:spcAft>
                <a:spcPts val="0"/>
              </a:spcAft>
              <a:defRPr/>
            </a:pPr>
            <a:r>
              <a:rPr lang="en-US" sz="2000" dirty="0"/>
              <a:t>			Yearly Student roll over</a:t>
            </a:r>
          </a:p>
          <a:p>
            <a:pPr fontAlgn="auto">
              <a:spcAft>
                <a:spcPts val="0"/>
              </a:spcAft>
              <a:defRPr/>
            </a:pPr>
            <a:endParaRPr lang="en-US" sz="2000" dirty="0"/>
          </a:p>
        </p:txBody>
      </p:sp>
      <p:sp>
        <p:nvSpPr>
          <p:cNvPr id="20485" name="Slide Number Placeholder 9"/>
          <p:cNvSpPr>
            <a:spLocks noGrp="1"/>
          </p:cNvSpPr>
          <p:nvPr>
            <p:ph type="sldNum" sz="quarter" idx="15"/>
          </p:nvPr>
        </p:nvSpPr>
        <p:spPr bwMode="auto">
          <a:noFill/>
          <a:ln>
            <a:miter lim="800000"/>
            <a:headEnd/>
            <a:tailEnd/>
          </a:ln>
        </p:spPr>
        <p:txBody>
          <a:bodyPr/>
          <a:lstStyle/>
          <a:p>
            <a:fld id="{A5334D38-31DB-487E-B452-A56CEA97DF9C}" type="slidenum">
              <a:rPr lang="en-US"/>
              <a:pPr/>
              <a:t>6</a:t>
            </a:fld>
            <a:endParaRPr lang="en-US"/>
          </a:p>
        </p:txBody>
      </p:sp>
      <p:sp>
        <p:nvSpPr>
          <p:cNvPr id="16" name="Right Arrow 15"/>
          <p:cNvSpPr/>
          <p:nvPr/>
        </p:nvSpPr>
        <p:spPr>
          <a:xfrm rot="10800000">
            <a:off x="949324" y="4419600"/>
            <a:ext cx="83185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rot="7780955">
            <a:off x="7725631" y="1774825"/>
            <a:ext cx="976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rot="10800000">
            <a:off x="1293017" y="5966619"/>
            <a:ext cx="976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Right Arrow 12"/>
          <p:cNvSpPr/>
          <p:nvPr/>
        </p:nvSpPr>
        <p:spPr>
          <a:xfrm rot="10800000" flipV="1">
            <a:off x="1028456" y="4725144"/>
            <a:ext cx="979487"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rot="10800000">
            <a:off x="827087" y="3573016"/>
            <a:ext cx="1076325" cy="5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8837543">
            <a:off x="1520825" y="1484784"/>
            <a:ext cx="976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Right Arrow 13"/>
          <p:cNvSpPr/>
          <p:nvPr/>
        </p:nvSpPr>
        <p:spPr>
          <a:xfrm rot="10800000">
            <a:off x="981868" y="3140968"/>
            <a:ext cx="766763" cy="841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rot="10800000">
            <a:off x="1259681" y="5301208"/>
            <a:ext cx="9779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60</a:t>
            </a:fld>
            <a:endParaRPr lang="en-US"/>
          </a:p>
        </p:txBody>
      </p:sp>
      <p:sp>
        <p:nvSpPr>
          <p:cNvPr id="18" name="Text Placeholder 6"/>
          <p:cNvSpPr txBox="1">
            <a:spLocks/>
          </p:cNvSpPr>
          <p:nvPr/>
        </p:nvSpPr>
        <p:spPr bwMode="auto">
          <a:xfrm>
            <a:off x="539552" y="1012968"/>
            <a:ext cx="7992888" cy="1047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KSDE is subject to Timely and Accurate reporting at the Federal level</a:t>
            </a:r>
          </a:p>
          <a:p>
            <a:pPr fontAlgn="auto">
              <a:spcAft>
                <a:spcPts val="0"/>
              </a:spcAft>
              <a:buFont typeface="Arial" pitchFamily="34" charset="0"/>
              <a:buChar char="•"/>
              <a:defRPr/>
            </a:pPr>
            <a:r>
              <a:rPr lang="en-US" sz="2000" dirty="0">
                <a:solidFill>
                  <a:schemeClr val="bg1"/>
                </a:solidFill>
                <a:cs typeface="Segoe UI" pitchFamily="34" charset="0"/>
              </a:rPr>
              <a:t>To assure Kansas is timely and accurate, each USD is subject to the same measurement. </a:t>
            </a:r>
          </a:p>
        </p:txBody>
      </p:sp>
      <p:sp>
        <p:nvSpPr>
          <p:cNvPr id="4" name="Title 3"/>
          <p:cNvSpPr>
            <a:spLocks noGrp="1"/>
          </p:cNvSpPr>
          <p:nvPr>
            <p:ph type="title"/>
          </p:nvPr>
        </p:nvSpPr>
        <p:spPr/>
        <p:txBody>
          <a:bodyPr/>
          <a:lstStyle/>
          <a:p>
            <a:r>
              <a:rPr lang="en-US" dirty="0"/>
              <a:t>Timely and Accurate reporting</a:t>
            </a:r>
          </a:p>
        </p:txBody>
      </p:sp>
      <p:sp>
        <p:nvSpPr>
          <p:cNvPr id="8" name="Text Placeholder 6">
            <a:extLst>
              <a:ext uri="{FF2B5EF4-FFF2-40B4-BE49-F238E27FC236}">
                <a16:creationId xmlns:a16="http://schemas.microsoft.com/office/drawing/2014/main" id="{E4CA8511-3FAA-4291-9C95-8C6789974998}"/>
              </a:ext>
            </a:extLst>
          </p:cNvPr>
          <p:cNvSpPr txBox="1">
            <a:spLocks/>
          </p:cNvSpPr>
          <p:nvPr/>
        </p:nvSpPr>
        <p:spPr bwMode="auto">
          <a:xfrm>
            <a:off x="575556" y="2179498"/>
            <a:ext cx="7992888" cy="4129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What is being measured</a:t>
            </a:r>
          </a:p>
          <a:p>
            <a:pPr marL="0" indent="0" fontAlgn="auto">
              <a:spcAft>
                <a:spcPts val="0"/>
              </a:spcAft>
              <a:defRPr/>
            </a:pPr>
            <a:r>
              <a:rPr lang="en-US" sz="2000" dirty="0">
                <a:solidFill>
                  <a:schemeClr val="bg1"/>
                </a:solidFill>
                <a:cs typeface="Segoe UI" pitchFamily="34" charset="0"/>
              </a:rPr>
              <a:t>Timelines are followed</a:t>
            </a:r>
          </a:p>
          <a:p>
            <a:pPr marL="0" indent="0" fontAlgn="auto">
              <a:spcAft>
                <a:spcPts val="0"/>
              </a:spcAft>
              <a:defRPr/>
            </a:pPr>
            <a:r>
              <a:rPr lang="en-US" sz="2000" dirty="0">
                <a:solidFill>
                  <a:schemeClr val="bg1"/>
                </a:solidFill>
                <a:cs typeface="Segoe UI" pitchFamily="34" charset="0"/>
              </a:rPr>
              <a:t>	Begin year set up is completed in September</a:t>
            </a:r>
          </a:p>
          <a:p>
            <a:pPr fontAlgn="auto">
              <a:spcAft>
                <a:spcPts val="0"/>
              </a:spcAft>
              <a:buFont typeface="Arial" pitchFamily="34" charset="0"/>
              <a:buChar char="•"/>
              <a:defRPr/>
            </a:pPr>
            <a:r>
              <a:rPr lang="en-US" sz="2000" dirty="0">
                <a:solidFill>
                  <a:schemeClr val="bg1"/>
                </a:solidFill>
                <a:cs typeface="Segoe UI" pitchFamily="34" charset="0"/>
              </a:rPr>
              <a:t>December 1 data – </a:t>
            </a:r>
          </a:p>
          <a:p>
            <a:pPr lvl="1" fontAlgn="auto">
              <a:spcAft>
                <a:spcPts val="0"/>
              </a:spcAft>
              <a:buFont typeface="Arial" pitchFamily="34" charset="0"/>
              <a:buChar char="•"/>
              <a:defRPr/>
            </a:pPr>
            <a:r>
              <a:rPr lang="en-US" sz="2400" dirty="0">
                <a:solidFill>
                  <a:schemeClr val="bg1"/>
                </a:solidFill>
                <a:cs typeface="Segoe UI" pitchFamily="34" charset="0"/>
              </a:rPr>
              <a:t>All qualified students are included</a:t>
            </a:r>
          </a:p>
          <a:p>
            <a:pPr lvl="1" fontAlgn="auto">
              <a:spcAft>
                <a:spcPts val="0"/>
              </a:spcAft>
              <a:buFont typeface="Arial" pitchFamily="34" charset="0"/>
              <a:buChar char="•"/>
              <a:defRPr/>
            </a:pPr>
            <a:r>
              <a:rPr lang="en-US" sz="2400" dirty="0">
                <a:solidFill>
                  <a:schemeClr val="bg1"/>
                </a:solidFill>
                <a:cs typeface="Segoe UI" pitchFamily="34" charset="0"/>
              </a:rPr>
              <a:t>All non-qualified students are excluded</a:t>
            </a:r>
          </a:p>
          <a:p>
            <a:pPr lvl="1" fontAlgn="auto">
              <a:spcAft>
                <a:spcPts val="0"/>
              </a:spcAft>
              <a:buFont typeface="Arial" pitchFamily="34" charset="0"/>
              <a:buChar char="•"/>
              <a:defRPr/>
            </a:pPr>
            <a:r>
              <a:rPr lang="en-US" sz="2400" dirty="0">
                <a:solidFill>
                  <a:schemeClr val="bg1"/>
                </a:solidFill>
                <a:cs typeface="Segoe UI" pitchFamily="34" charset="0"/>
              </a:rPr>
              <a:t>OSEP Indicators are accurate</a:t>
            </a:r>
          </a:p>
          <a:p>
            <a:pPr lvl="2" fontAlgn="auto">
              <a:spcAft>
                <a:spcPts val="0"/>
              </a:spcAft>
              <a:buFont typeface="Arial" pitchFamily="34" charset="0"/>
              <a:buChar char="•"/>
              <a:defRPr/>
            </a:pPr>
            <a:r>
              <a:rPr lang="en-US" sz="2000" dirty="0">
                <a:solidFill>
                  <a:schemeClr val="bg1"/>
                </a:solidFill>
                <a:cs typeface="Segoe UI" pitchFamily="34" charset="0"/>
              </a:rPr>
              <a:t>Area of disability</a:t>
            </a:r>
          </a:p>
          <a:p>
            <a:pPr lvl="2" fontAlgn="auto">
              <a:spcAft>
                <a:spcPts val="0"/>
              </a:spcAft>
              <a:buFont typeface="Arial" pitchFamily="34" charset="0"/>
              <a:buChar char="•"/>
              <a:defRPr/>
            </a:pPr>
            <a:r>
              <a:rPr lang="en-US" sz="2000" dirty="0">
                <a:solidFill>
                  <a:schemeClr val="bg1"/>
                </a:solidFill>
                <a:cs typeface="Segoe UI" pitchFamily="34" charset="0"/>
              </a:rPr>
              <a:t>Educational Environment</a:t>
            </a:r>
          </a:p>
          <a:p>
            <a:pPr lvl="2" fontAlgn="auto">
              <a:spcAft>
                <a:spcPts val="0"/>
              </a:spcAft>
              <a:buFont typeface="Arial" pitchFamily="34" charset="0"/>
              <a:buChar char="•"/>
              <a:defRPr/>
            </a:pPr>
            <a:r>
              <a:rPr lang="en-US" sz="2000" dirty="0">
                <a:solidFill>
                  <a:schemeClr val="bg1"/>
                </a:solidFill>
                <a:cs typeface="Segoe UI" pitchFamily="34" charset="0"/>
              </a:rPr>
              <a:t>Responsible school</a:t>
            </a:r>
          </a:p>
          <a:p>
            <a:pPr lvl="1" fontAlgn="auto">
              <a:spcAft>
                <a:spcPts val="0"/>
              </a:spcAft>
              <a:buFont typeface="Arial" pitchFamily="34" charset="0"/>
              <a:buChar char="•"/>
              <a:defRPr/>
            </a:pPr>
            <a:endParaRPr lang="en-US" sz="2400" dirty="0">
              <a:solidFill>
                <a:schemeClr val="bg1"/>
              </a:solidFill>
              <a:cs typeface="Segoe UI" pitchFamily="34" charset="0"/>
            </a:endParaRPr>
          </a:p>
        </p:txBody>
      </p:sp>
    </p:spTree>
    <p:extLst>
      <p:ext uri="{BB962C8B-B14F-4D97-AF65-F5344CB8AC3E}">
        <p14:creationId xmlns:p14="http://schemas.microsoft.com/office/powerpoint/2010/main" val="1973594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61</a:t>
            </a:fld>
            <a:endParaRPr lang="en-US"/>
          </a:p>
        </p:txBody>
      </p:sp>
      <p:sp>
        <p:nvSpPr>
          <p:cNvPr id="4" name="Title 3"/>
          <p:cNvSpPr>
            <a:spLocks noGrp="1"/>
          </p:cNvSpPr>
          <p:nvPr>
            <p:ph type="title"/>
          </p:nvPr>
        </p:nvSpPr>
        <p:spPr/>
        <p:txBody>
          <a:bodyPr/>
          <a:lstStyle/>
          <a:p>
            <a:r>
              <a:rPr lang="en-US" dirty="0"/>
              <a:t>Timely and Accurate reporting</a:t>
            </a:r>
          </a:p>
        </p:txBody>
      </p:sp>
      <p:sp>
        <p:nvSpPr>
          <p:cNvPr id="8" name="Text Placeholder 6">
            <a:extLst>
              <a:ext uri="{FF2B5EF4-FFF2-40B4-BE49-F238E27FC236}">
                <a16:creationId xmlns:a16="http://schemas.microsoft.com/office/drawing/2014/main" id="{E4CA8511-3FAA-4291-9C95-8C6789974998}"/>
              </a:ext>
            </a:extLst>
          </p:cNvPr>
          <p:cNvSpPr txBox="1">
            <a:spLocks/>
          </p:cNvSpPr>
          <p:nvPr/>
        </p:nvSpPr>
        <p:spPr bwMode="auto">
          <a:xfrm>
            <a:off x="575556" y="1052736"/>
            <a:ext cx="7992888"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What is being measured</a:t>
            </a:r>
          </a:p>
          <a:p>
            <a:pPr marL="0" indent="0" fontAlgn="auto">
              <a:spcAft>
                <a:spcPts val="0"/>
              </a:spcAft>
              <a:defRPr/>
            </a:pPr>
            <a:r>
              <a:rPr lang="en-US" sz="2000" dirty="0">
                <a:solidFill>
                  <a:schemeClr val="bg1"/>
                </a:solidFill>
                <a:cs typeface="Segoe UI" pitchFamily="34" charset="0"/>
              </a:rPr>
              <a:t>End of year data - </a:t>
            </a:r>
          </a:p>
          <a:p>
            <a:pPr marL="342900" indent="-342900" fontAlgn="auto">
              <a:spcAft>
                <a:spcPts val="0"/>
              </a:spcAft>
              <a:buFont typeface="Arial" panose="020B0604020202020204" pitchFamily="34" charset="0"/>
              <a:buChar char="•"/>
              <a:defRPr/>
            </a:pPr>
            <a:r>
              <a:rPr lang="en-US" sz="2000" dirty="0">
                <a:solidFill>
                  <a:schemeClr val="bg1"/>
                </a:solidFill>
                <a:cs typeface="Segoe UI" pitchFamily="34" charset="0"/>
              </a:rPr>
              <a:t>Complete data is reported for all students</a:t>
            </a:r>
          </a:p>
          <a:p>
            <a:pPr marL="342900" indent="-342900" fontAlgn="auto">
              <a:spcAft>
                <a:spcPts val="0"/>
              </a:spcAft>
              <a:buFont typeface="Arial" panose="020B0604020202020204" pitchFamily="34" charset="0"/>
              <a:buChar char="•"/>
              <a:defRPr/>
            </a:pPr>
            <a:r>
              <a:rPr lang="en-US" sz="2000" dirty="0">
                <a:solidFill>
                  <a:schemeClr val="bg1"/>
                </a:solidFill>
                <a:cs typeface="Segoe UI" pitchFamily="34" charset="0"/>
              </a:rPr>
              <a:t>Discipline incidences are accurate</a:t>
            </a:r>
          </a:p>
          <a:p>
            <a:pPr marL="342900" indent="-342900" fontAlgn="auto">
              <a:spcAft>
                <a:spcPts val="0"/>
              </a:spcAft>
              <a:buFont typeface="Arial" panose="020B0604020202020204" pitchFamily="34" charset="0"/>
              <a:buChar char="•"/>
              <a:defRPr/>
            </a:pPr>
            <a:r>
              <a:rPr lang="en-US" sz="2000" dirty="0">
                <a:solidFill>
                  <a:schemeClr val="bg1"/>
                </a:solidFill>
                <a:cs typeface="Segoe UI" pitchFamily="34" charset="0"/>
              </a:rPr>
              <a:t>Exiting data is accurate</a:t>
            </a:r>
          </a:p>
          <a:p>
            <a:pPr marL="342900" indent="-342900" fontAlgn="auto">
              <a:spcAft>
                <a:spcPts val="0"/>
              </a:spcAft>
              <a:buFont typeface="Arial" panose="020B0604020202020204" pitchFamily="34" charset="0"/>
              <a:buChar char="•"/>
              <a:defRPr/>
            </a:pPr>
            <a:r>
              <a:rPr lang="en-US" sz="2000" dirty="0">
                <a:solidFill>
                  <a:schemeClr val="bg1"/>
                </a:solidFill>
                <a:cs typeface="Segoe UI" pitchFamily="34" charset="0"/>
              </a:rPr>
              <a:t>Provider data in CAPS is accurate</a:t>
            </a:r>
          </a:p>
          <a:p>
            <a:pPr marL="342900" indent="-342900" fontAlgn="auto">
              <a:spcAft>
                <a:spcPts val="0"/>
              </a:spcAft>
              <a:buFont typeface="Arial" panose="020B0604020202020204" pitchFamily="34" charset="0"/>
              <a:buChar char="•"/>
              <a:defRPr/>
            </a:pPr>
            <a:r>
              <a:rPr lang="en-US" sz="2000" dirty="0">
                <a:solidFill>
                  <a:schemeClr val="bg1"/>
                </a:solidFill>
                <a:cs typeface="Segoe UI" pitchFamily="34" charset="0"/>
              </a:rPr>
              <a:t>Verifications flags are cleared</a:t>
            </a:r>
          </a:p>
          <a:p>
            <a:pPr marL="342900" indent="-342900" fontAlgn="auto">
              <a:spcAft>
                <a:spcPts val="0"/>
              </a:spcAft>
              <a:buFont typeface="Arial" panose="020B0604020202020204" pitchFamily="34" charset="0"/>
              <a:buChar char="•"/>
              <a:defRPr/>
            </a:pPr>
            <a:r>
              <a:rPr lang="en-US" sz="2000" dirty="0">
                <a:solidFill>
                  <a:schemeClr val="bg1"/>
                </a:solidFill>
                <a:cs typeface="Segoe UI" pitchFamily="34" charset="0"/>
              </a:rPr>
              <a:t>Data Quality reports are resolved</a:t>
            </a:r>
          </a:p>
          <a:p>
            <a:pPr marL="796925" lvl="1" indent="-342900" fontAlgn="auto">
              <a:spcAft>
                <a:spcPts val="0"/>
              </a:spcAft>
              <a:buFont typeface="Arial" panose="020B0604020202020204" pitchFamily="34" charset="0"/>
              <a:buChar char="•"/>
              <a:defRPr/>
            </a:pPr>
            <a:r>
              <a:rPr lang="en-US" sz="2400" dirty="0">
                <a:solidFill>
                  <a:schemeClr val="bg1"/>
                </a:solidFill>
                <a:cs typeface="Segoe UI" pitchFamily="34" charset="0"/>
              </a:rPr>
              <a:t>Exit status report</a:t>
            </a:r>
          </a:p>
          <a:p>
            <a:pPr marL="796925" lvl="1" indent="-342900" fontAlgn="auto">
              <a:spcAft>
                <a:spcPts val="0"/>
              </a:spcAft>
              <a:buFont typeface="Arial" panose="020B0604020202020204" pitchFamily="34" charset="0"/>
              <a:buChar char="•"/>
              <a:defRPr/>
            </a:pPr>
            <a:r>
              <a:rPr lang="en-US" sz="2400" dirty="0">
                <a:solidFill>
                  <a:schemeClr val="bg1"/>
                </a:solidFill>
                <a:cs typeface="Segoe UI" pitchFamily="34" charset="0"/>
              </a:rPr>
              <a:t>Unresolved Exits</a:t>
            </a:r>
          </a:p>
          <a:p>
            <a:pPr marL="796925" lvl="1" indent="-342900" fontAlgn="auto">
              <a:spcAft>
                <a:spcPts val="0"/>
              </a:spcAft>
              <a:buFont typeface="Arial" panose="020B0604020202020204" pitchFamily="34" charset="0"/>
              <a:buChar char="•"/>
              <a:defRPr/>
            </a:pPr>
            <a:r>
              <a:rPr lang="en-US" sz="2400" dirty="0">
                <a:solidFill>
                  <a:schemeClr val="bg1"/>
                </a:solidFill>
                <a:cs typeface="Segoe UI" pitchFamily="34" charset="0"/>
              </a:rPr>
              <a:t>Discipline Incident w/o Service report</a:t>
            </a:r>
          </a:p>
          <a:p>
            <a:pPr marL="454025" lvl="1" indent="0" fontAlgn="auto">
              <a:spcAft>
                <a:spcPts val="0"/>
              </a:spcAft>
              <a:buNone/>
              <a:defRPr/>
            </a:pPr>
            <a:endParaRPr lang="en-US" sz="800" dirty="0">
              <a:solidFill>
                <a:schemeClr val="bg1"/>
              </a:solidFill>
              <a:cs typeface="Segoe UI" pitchFamily="34" charset="0"/>
            </a:endParaRPr>
          </a:p>
          <a:p>
            <a:pPr marL="55563" lvl="1" indent="0" fontAlgn="auto">
              <a:spcAft>
                <a:spcPts val="0"/>
              </a:spcAft>
              <a:buNone/>
              <a:defRPr/>
            </a:pPr>
            <a:r>
              <a:rPr lang="en-US" sz="2400" dirty="0">
                <a:solidFill>
                  <a:schemeClr val="bg1"/>
                </a:solidFill>
                <a:cs typeface="Segoe UI" pitchFamily="34" charset="0"/>
              </a:rPr>
              <a:t>Timely and Accurate is tracked by USD on a </a:t>
            </a:r>
          </a:p>
          <a:p>
            <a:pPr marL="0" indent="0" fontAlgn="auto">
              <a:spcAft>
                <a:spcPts val="0"/>
              </a:spcAft>
              <a:defRPr/>
            </a:pPr>
            <a:r>
              <a:rPr lang="en-US" dirty="0">
                <a:solidFill>
                  <a:schemeClr val="bg1"/>
                </a:solidFill>
                <a:cs typeface="Segoe UI" pitchFamily="34" charset="0"/>
              </a:rPr>
              <a:t>score sheet. A score of 90% + </a:t>
            </a:r>
            <a:r>
              <a:rPr lang="en-US">
                <a:solidFill>
                  <a:schemeClr val="bg1"/>
                </a:solidFill>
                <a:cs typeface="Segoe UI" pitchFamily="34" charset="0"/>
              </a:rPr>
              <a:t>is compliant</a:t>
            </a:r>
            <a:endParaRPr lang="en-US" dirty="0">
              <a:solidFill>
                <a:schemeClr val="bg1"/>
              </a:solidFill>
              <a:cs typeface="Segoe UI" pitchFamily="34" charset="0"/>
            </a:endParaRPr>
          </a:p>
          <a:p>
            <a:pPr lvl="1" fontAlgn="auto">
              <a:spcAft>
                <a:spcPts val="0"/>
              </a:spcAft>
              <a:buFont typeface="Arial" pitchFamily="34" charset="0"/>
              <a:buChar char="•"/>
              <a:defRPr/>
            </a:pPr>
            <a:endParaRPr lang="en-US" sz="2400" dirty="0">
              <a:solidFill>
                <a:schemeClr val="bg1"/>
              </a:solidFill>
              <a:cs typeface="Segoe UI" pitchFamily="34" charset="0"/>
            </a:endParaRPr>
          </a:p>
        </p:txBody>
      </p:sp>
    </p:spTree>
    <p:extLst>
      <p:ext uri="{BB962C8B-B14F-4D97-AF65-F5344CB8AC3E}">
        <p14:creationId xmlns:p14="http://schemas.microsoft.com/office/powerpoint/2010/main" val="2771536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298" y="995456"/>
            <a:ext cx="8435280" cy="5256584"/>
          </a:xfrm>
        </p:spPr>
        <p:txBody>
          <a:bodyPr/>
          <a:lstStyle/>
          <a:p>
            <a:r>
              <a:rPr lang="en-US" dirty="0"/>
              <a:t>Support Documents are posted on the MIS and Student data page at </a:t>
            </a:r>
            <a:r>
              <a:rPr lang="en-US" u="sng" dirty="0"/>
              <a:t>www.KSDE.org </a:t>
            </a:r>
          </a:p>
          <a:p>
            <a:pPr lvl="1"/>
            <a:endParaRPr lang="en-US" dirty="0"/>
          </a:p>
          <a:p>
            <a:r>
              <a:rPr lang="en-US" dirty="0"/>
              <a:t>Data Dictionary </a:t>
            </a:r>
          </a:p>
          <a:p>
            <a:pPr lvl="1"/>
            <a:r>
              <a:rPr lang="en-US" dirty="0"/>
              <a:t>Reporting schedule, timelines and report specifications</a:t>
            </a:r>
          </a:p>
          <a:p>
            <a:pPr lvl="1"/>
            <a:r>
              <a:rPr lang="en-US" dirty="0"/>
              <a:t>Data elements collected, definitions, reporting rules and requirements</a:t>
            </a:r>
          </a:p>
          <a:p>
            <a:pPr lvl="1"/>
            <a:endParaRPr lang="en-US" sz="800" dirty="0"/>
          </a:p>
          <a:p>
            <a:r>
              <a:rPr lang="en-US" dirty="0"/>
              <a:t>Index of MIS support documents – list of guidance by subject</a:t>
            </a:r>
          </a:p>
          <a:p>
            <a:endParaRPr lang="en-US" sz="800" dirty="0"/>
          </a:p>
          <a:p>
            <a:r>
              <a:rPr lang="en-US" dirty="0"/>
              <a:t>Monthly FAQ – overview of monthly tasks</a:t>
            </a:r>
          </a:p>
          <a:p>
            <a:endParaRPr lang="en-US" sz="800" dirty="0"/>
          </a:p>
          <a:p>
            <a:r>
              <a:rPr lang="en-US" dirty="0"/>
              <a:t>SPEDPro Training Material – User Guide, presentation workbooks</a:t>
            </a:r>
          </a:p>
          <a:p>
            <a:endParaRPr lang="en-US" sz="800" dirty="0"/>
          </a:p>
          <a:p>
            <a:r>
              <a:rPr lang="en-US" dirty="0"/>
              <a:t>Other support documents for specific tasks</a:t>
            </a:r>
          </a:p>
          <a:p>
            <a:endParaRPr lang="en-US" dirty="0"/>
          </a:p>
          <a:p>
            <a:endParaRPr lang="en-US" dirty="0"/>
          </a:p>
        </p:txBody>
      </p:sp>
      <p:sp>
        <p:nvSpPr>
          <p:cNvPr id="4" name="Title 3"/>
          <p:cNvSpPr>
            <a:spLocks noGrp="1"/>
          </p:cNvSpPr>
          <p:nvPr>
            <p:ph type="title"/>
          </p:nvPr>
        </p:nvSpPr>
        <p:spPr/>
        <p:txBody>
          <a:bodyPr/>
          <a:lstStyle/>
          <a:p>
            <a:r>
              <a:rPr lang="en-US" dirty="0"/>
              <a:t>Support Documents</a:t>
            </a:r>
          </a:p>
        </p:txBody>
      </p:sp>
      <p:sp>
        <p:nvSpPr>
          <p:cNvPr id="6" name="Slide Number Placeholder 5"/>
          <p:cNvSpPr>
            <a:spLocks noGrp="1"/>
          </p:cNvSpPr>
          <p:nvPr>
            <p:ph type="sldNum" sz="quarter" idx="15"/>
          </p:nvPr>
        </p:nvSpPr>
        <p:spPr/>
        <p:txBody>
          <a:bodyPr/>
          <a:lstStyle/>
          <a:p>
            <a:fld id="{EF33AAD8-4371-4FA4-87AD-58367B1156CD}" type="slidenum">
              <a:rPr lang="en-US" smtClean="0"/>
              <a:pPr/>
              <a:t>62</a:t>
            </a:fld>
            <a:endParaRPr lang="en-US"/>
          </a:p>
        </p:txBody>
      </p:sp>
    </p:spTree>
    <p:extLst>
      <p:ext uri="{BB962C8B-B14F-4D97-AF65-F5344CB8AC3E}">
        <p14:creationId xmlns:p14="http://schemas.microsoft.com/office/powerpoint/2010/main" val="2691131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138" y="1268760"/>
            <a:ext cx="5334000" cy="4602163"/>
          </a:xfrm>
        </p:spPr>
        <p:txBody>
          <a:bodyPr/>
          <a:lstStyle/>
          <a:p>
            <a:r>
              <a:rPr lang="en-US" dirty="0"/>
              <a:t>Do not attach or embed confidential student data to e-mails. </a:t>
            </a:r>
          </a:p>
          <a:p>
            <a:pPr lvl="1"/>
            <a:r>
              <a:rPr lang="en-US" dirty="0"/>
              <a:t>Upload your files to the MIS collection system which is a secure site.</a:t>
            </a:r>
          </a:p>
          <a:p>
            <a:pPr lvl="1"/>
            <a:endParaRPr lang="en-US" dirty="0"/>
          </a:p>
          <a:p>
            <a:r>
              <a:rPr lang="en-US" dirty="0"/>
              <a:t>User names identify you by your agency and level of access.</a:t>
            </a:r>
          </a:p>
          <a:p>
            <a:endParaRPr lang="en-US" dirty="0"/>
          </a:p>
          <a:p>
            <a:r>
              <a:rPr lang="en-US" dirty="0"/>
              <a:t>The same Password can be used with multiple user name log ins</a:t>
            </a:r>
          </a:p>
          <a:p>
            <a:endParaRPr lang="en-US" dirty="0"/>
          </a:p>
        </p:txBody>
      </p:sp>
      <p:sp>
        <p:nvSpPr>
          <p:cNvPr id="4" name="Title 3"/>
          <p:cNvSpPr>
            <a:spLocks noGrp="1"/>
          </p:cNvSpPr>
          <p:nvPr>
            <p:ph type="title"/>
          </p:nvPr>
        </p:nvSpPr>
        <p:spPr/>
        <p:txBody>
          <a:bodyPr/>
          <a:lstStyle/>
          <a:p>
            <a:r>
              <a:rPr lang="en-US" dirty="0"/>
              <a:t>Security Tips</a:t>
            </a:r>
          </a:p>
        </p:txBody>
      </p:sp>
      <p:sp>
        <p:nvSpPr>
          <p:cNvPr id="6" name="Slide Number Placeholder 5"/>
          <p:cNvSpPr>
            <a:spLocks noGrp="1"/>
          </p:cNvSpPr>
          <p:nvPr>
            <p:ph type="sldNum" sz="quarter" idx="15"/>
          </p:nvPr>
        </p:nvSpPr>
        <p:spPr/>
        <p:txBody>
          <a:bodyPr/>
          <a:lstStyle/>
          <a:p>
            <a:fld id="{EF33AAD8-4371-4FA4-87AD-58367B1156CD}" type="slidenum">
              <a:rPr lang="en-US" smtClean="0"/>
              <a:pPr/>
              <a:t>63</a:t>
            </a:fld>
            <a:endParaRPr lang="en-US"/>
          </a:p>
        </p:txBody>
      </p:sp>
    </p:spTree>
    <p:extLst>
      <p:ext uri="{BB962C8B-B14F-4D97-AF65-F5344CB8AC3E}">
        <p14:creationId xmlns:p14="http://schemas.microsoft.com/office/powerpoint/2010/main" val="2794932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Content Placeholder 7"/>
          <p:cNvPicPr>
            <a:picLocks noGrp="1" noChangeAspect="1"/>
          </p:cNvPicPr>
          <p:nvPr>
            <p:ph idx="1"/>
          </p:nvPr>
        </p:nvPicPr>
        <p:blipFill>
          <a:blip r:embed="rId3"/>
          <a:srcRect/>
          <a:stretch>
            <a:fillRect/>
          </a:stretch>
        </p:blipFill>
        <p:spPr>
          <a:xfrm>
            <a:off x="4828233" y="665979"/>
            <a:ext cx="4091136" cy="3627117"/>
          </a:xfrm>
        </p:spPr>
      </p:pic>
      <p:sp>
        <p:nvSpPr>
          <p:cNvPr id="69635" name="Slide Number Placeholder 3"/>
          <p:cNvSpPr>
            <a:spLocks noGrp="1"/>
          </p:cNvSpPr>
          <p:nvPr>
            <p:ph type="sldNum" sz="quarter" idx="15"/>
          </p:nvPr>
        </p:nvSpPr>
        <p:spPr bwMode="auto">
          <a:noFill/>
          <a:ln>
            <a:miter lim="800000"/>
            <a:headEnd/>
            <a:tailEnd/>
          </a:ln>
        </p:spPr>
        <p:txBody>
          <a:bodyPr/>
          <a:lstStyle/>
          <a:p>
            <a:fld id="{06DA5877-F469-4901-BFA8-DAF3C57B1851}" type="slidenum">
              <a:rPr lang="en-US"/>
              <a:pPr/>
              <a:t>64</a:t>
            </a:fld>
            <a:endParaRPr lang="en-US"/>
          </a:p>
        </p:txBody>
      </p:sp>
      <p:sp>
        <p:nvSpPr>
          <p:cNvPr id="69636" name="Title 5"/>
          <p:cNvSpPr>
            <a:spLocks noGrp="1"/>
          </p:cNvSpPr>
          <p:nvPr>
            <p:ph type="title"/>
          </p:nvPr>
        </p:nvSpPr>
        <p:spPr/>
        <p:txBody>
          <a:bodyPr/>
          <a:lstStyle/>
          <a:p>
            <a:r>
              <a:rPr lang="en-US" dirty="0"/>
              <a:t>Help Desk contacts</a:t>
            </a:r>
          </a:p>
        </p:txBody>
      </p:sp>
      <p:sp>
        <p:nvSpPr>
          <p:cNvPr id="69637" name="Text Placeholder 6"/>
          <p:cNvSpPr>
            <a:spLocks noGrp="1"/>
          </p:cNvSpPr>
          <p:nvPr>
            <p:ph type="body" sz="quarter" idx="13"/>
          </p:nvPr>
        </p:nvSpPr>
        <p:spPr>
          <a:xfrm>
            <a:off x="3733800" y="205581"/>
            <a:ext cx="5410200" cy="457200"/>
          </a:xfrm>
        </p:spPr>
        <p:txBody>
          <a:bodyPr/>
          <a:lstStyle/>
          <a:p>
            <a:pPr algn="ctr"/>
            <a:r>
              <a:rPr lang="en-US" dirty="0"/>
              <a:t>Crash – Let someone know</a:t>
            </a:r>
          </a:p>
        </p:txBody>
      </p:sp>
      <p:sp>
        <p:nvSpPr>
          <p:cNvPr id="4" name="Rectangle 3"/>
          <p:cNvSpPr/>
          <p:nvPr/>
        </p:nvSpPr>
        <p:spPr>
          <a:xfrm>
            <a:off x="522450" y="896074"/>
            <a:ext cx="4248472" cy="3323987"/>
          </a:xfrm>
          <a:prstGeom prst="rect">
            <a:avLst/>
          </a:prstGeom>
        </p:spPr>
        <p:txBody>
          <a:bodyPr wrap="square">
            <a:spAutoFit/>
          </a:bodyPr>
          <a:lstStyle/>
          <a:p>
            <a:r>
              <a:rPr lang="en-US" sz="1400" dirty="0">
                <a:solidFill>
                  <a:schemeClr val="bg1"/>
                </a:solidFill>
              </a:rPr>
              <a:t>If the application crashes, there is some helpful information to remember when reporting a crash.</a:t>
            </a:r>
          </a:p>
          <a:p>
            <a:endParaRPr lang="en-US" sz="1400" dirty="0">
              <a:solidFill>
                <a:schemeClr val="bg1"/>
              </a:solidFill>
            </a:endParaRPr>
          </a:p>
          <a:p>
            <a:r>
              <a:rPr lang="en-US" sz="1400" dirty="0">
                <a:solidFill>
                  <a:schemeClr val="bg1"/>
                </a:solidFill>
              </a:rPr>
              <a:t>You may be asked a series of questions to trouble shoot.</a:t>
            </a:r>
          </a:p>
          <a:p>
            <a:endParaRPr lang="en-US" sz="1400" dirty="0">
              <a:solidFill>
                <a:schemeClr val="bg1"/>
              </a:solidFill>
            </a:endParaRPr>
          </a:p>
          <a:p>
            <a:r>
              <a:rPr lang="en-US" sz="1400" dirty="0">
                <a:solidFill>
                  <a:schemeClr val="bg1"/>
                </a:solidFill>
              </a:rPr>
              <a:t>Your log in access?</a:t>
            </a:r>
          </a:p>
          <a:p>
            <a:r>
              <a:rPr lang="en-US" sz="1400" dirty="0">
                <a:solidFill>
                  <a:schemeClr val="bg1"/>
                </a:solidFill>
              </a:rPr>
              <a:t>	D0701</a:t>
            </a:r>
          </a:p>
          <a:p>
            <a:r>
              <a:rPr lang="en-US" sz="1400" dirty="0">
                <a:solidFill>
                  <a:schemeClr val="bg1"/>
                </a:solidFill>
              </a:rPr>
              <a:t>Your permissions?</a:t>
            </a:r>
          </a:p>
          <a:p>
            <a:r>
              <a:rPr lang="en-US" sz="1400" dirty="0">
                <a:solidFill>
                  <a:schemeClr val="bg1"/>
                </a:solidFill>
              </a:rPr>
              <a:t>	District user</a:t>
            </a:r>
          </a:p>
          <a:p>
            <a:r>
              <a:rPr lang="en-US" sz="1400" dirty="0">
                <a:solidFill>
                  <a:schemeClr val="bg1"/>
                </a:solidFill>
              </a:rPr>
              <a:t>What you are going specifically?</a:t>
            </a:r>
          </a:p>
          <a:p>
            <a:r>
              <a:rPr lang="en-US" sz="1400" dirty="0">
                <a:solidFill>
                  <a:schemeClr val="bg1"/>
                </a:solidFill>
              </a:rPr>
              <a:t>	selecting a 	frequency on a</a:t>
            </a:r>
          </a:p>
          <a:p>
            <a:r>
              <a:rPr lang="en-US" sz="1400" dirty="0">
                <a:solidFill>
                  <a:schemeClr val="bg1"/>
                </a:solidFill>
              </a:rPr>
              <a:t>	 service line</a:t>
            </a:r>
          </a:p>
          <a:p>
            <a:r>
              <a:rPr lang="en-US" sz="1400" dirty="0">
                <a:solidFill>
                  <a:schemeClr val="bg1"/>
                </a:solidFill>
              </a:rPr>
              <a:t>What student did this occur?</a:t>
            </a:r>
          </a:p>
          <a:p>
            <a:r>
              <a:rPr lang="en-US" sz="1400" dirty="0">
                <a:solidFill>
                  <a:schemeClr val="bg1"/>
                </a:solidFill>
              </a:rPr>
              <a:t>	4587896541</a:t>
            </a:r>
          </a:p>
        </p:txBody>
      </p:sp>
      <p:sp>
        <p:nvSpPr>
          <p:cNvPr id="5" name="Rectangle 4"/>
          <p:cNvSpPr/>
          <p:nvPr/>
        </p:nvSpPr>
        <p:spPr>
          <a:xfrm>
            <a:off x="102129" y="4133471"/>
            <a:ext cx="8955617" cy="2585323"/>
          </a:xfrm>
          <a:prstGeom prst="rect">
            <a:avLst/>
          </a:prstGeom>
          <a:solidFill>
            <a:schemeClr val="accent6">
              <a:lumMod val="75000"/>
            </a:schemeClr>
          </a:solidFill>
        </p:spPr>
        <p:txBody>
          <a:bodyPr wrap="square">
            <a:spAutoFit/>
          </a:bodyPr>
          <a:lstStyle/>
          <a:p>
            <a:r>
              <a:rPr lang="en-US" dirty="0">
                <a:solidFill>
                  <a:schemeClr val="bg1"/>
                </a:solidFill>
              </a:rPr>
              <a:t>SPEDPro Help – Mason, 785-296-4945, </a:t>
            </a:r>
            <a:r>
              <a:rPr lang="en-US" dirty="0" err="1">
                <a:solidFill>
                  <a:schemeClr val="bg1"/>
                </a:solidFill>
                <a:hlinkClick r:id="rId4"/>
              </a:rPr>
              <a:t>Mvosburgh@KSDE.Org</a:t>
            </a:r>
            <a:endParaRPr lang="en-US" dirty="0">
              <a:solidFill>
                <a:schemeClr val="bg1"/>
              </a:solidFill>
            </a:endParaRPr>
          </a:p>
          <a:p>
            <a:r>
              <a:rPr lang="en-US" dirty="0">
                <a:solidFill>
                  <a:schemeClr val="bg1"/>
                </a:solidFill>
              </a:rPr>
              <a:t>Directory Updates - Mason, 785-296-4945, </a:t>
            </a:r>
            <a:r>
              <a:rPr lang="en-US" dirty="0" err="1">
                <a:solidFill>
                  <a:schemeClr val="bg1"/>
                </a:solidFill>
                <a:hlinkClick r:id="rId4"/>
              </a:rPr>
              <a:t>Mvosburgh@KSDE.Org</a:t>
            </a:r>
            <a:endParaRPr lang="en-US" dirty="0">
              <a:solidFill>
                <a:schemeClr val="bg1"/>
              </a:solidFill>
            </a:endParaRPr>
          </a:p>
          <a:p>
            <a:r>
              <a:rPr lang="en-US" dirty="0">
                <a:solidFill>
                  <a:schemeClr val="bg1"/>
                </a:solidFill>
              </a:rPr>
              <a:t>State-wide Data Clerk contact info - Tim, </a:t>
            </a:r>
            <a:r>
              <a:rPr lang="en-US" dirty="0">
                <a:solidFill>
                  <a:schemeClr val="bg1"/>
                </a:solidFill>
                <a:hlinkClick r:id="rId5"/>
              </a:rPr>
              <a:t>http://ksdetasn.org/gstad</a:t>
            </a:r>
            <a:endParaRPr lang="en-US" dirty="0">
              <a:solidFill>
                <a:schemeClr val="bg1"/>
              </a:solidFill>
            </a:endParaRPr>
          </a:p>
          <a:p>
            <a:r>
              <a:rPr lang="en-US" dirty="0">
                <a:solidFill>
                  <a:schemeClr val="bg1"/>
                </a:solidFill>
              </a:rPr>
              <a:t>MIS Workshop Presentations - Tim, </a:t>
            </a:r>
            <a:r>
              <a:rPr lang="en-US" dirty="0">
                <a:solidFill>
                  <a:schemeClr val="bg1"/>
                </a:solidFill>
                <a:hlinkClick r:id="rId5"/>
              </a:rPr>
              <a:t>http://ksdetasn.org/gstad</a:t>
            </a:r>
            <a:endParaRPr lang="en-US" dirty="0">
              <a:solidFill>
                <a:schemeClr val="bg1"/>
              </a:solidFill>
            </a:endParaRPr>
          </a:p>
          <a:p>
            <a:r>
              <a:rPr lang="en-US" dirty="0">
                <a:solidFill>
                  <a:schemeClr val="bg1"/>
                </a:solidFill>
              </a:rPr>
              <a:t>Indicator 11 – Stacie Martin, </a:t>
            </a:r>
            <a:r>
              <a:rPr lang="en-US" dirty="0">
                <a:solidFill>
                  <a:srgbClr val="0066FF"/>
                </a:solidFill>
                <a:hlinkClick r:id="rId6"/>
              </a:rPr>
              <a:t>Smartin</a:t>
            </a:r>
            <a:r>
              <a:rPr lang="en-US" dirty="0">
                <a:solidFill>
                  <a:schemeClr val="bg1"/>
                </a:solidFill>
                <a:hlinkClick r:id="rId6"/>
              </a:rPr>
              <a:t>@Ksde.org</a:t>
            </a:r>
            <a:endParaRPr lang="en-US" dirty="0">
              <a:solidFill>
                <a:schemeClr val="bg1"/>
              </a:solidFill>
            </a:endParaRPr>
          </a:p>
          <a:p>
            <a:r>
              <a:rPr lang="en-US" dirty="0">
                <a:solidFill>
                  <a:schemeClr val="bg1"/>
                </a:solidFill>
              </a:rPr>
              <a:t>Indicator 12 – Natalie McClane, </a:t>
            </a:r>
            <a:r>
              <a:rPr lang="en-US" u="sng" dirty="0" err="1">
                <a:solidFill>
                  <a:srgbClr val="0033CC"/>
                </a:solidFill>
              </a:rPr>
              <a:t>NMcclane</a:t>
            </a:r>
            <a:r>
              <a:rPr lang="en-US" dirty="0" err="1">
                <a:solidFill>
                  <a:srgbClr val="9966FF"/>
                </a:solidFill>
                <a:hlinkClick r:id="rId7"/>
              </a:rPr>
              <a:t>@KSDE.Org</a:t>
            </a:r>
            <a:endParaRPr lang="en-US" dirty="0">
              <a:solidFill>
                <a:srgbClr val="9966FF"/>
              </a:solidFill>
            </a:endParaRPr>
          </a:p>
          <a:p>
            <a:r>
              <a:rPr lang="en-US" dirty="0">
                <a:solidFill>
                  <a:schemeClr val="bg1"/>
                </a:solidFill>
              </a:rPr>
              <a:t>KIAS System, navigation, data entry, or editing – Leader Services,(toll free) </a:t>
            </a:r>
            <a:r>
              <a:rPr lang="en-US" sz="1400" dirty="0">
                <a:solidFill>
                  <a:schemeClr val="bg1"/>
                </a:solidFill>
              </a:rPr>
              <a:t>877-456-8777</a:t>
            </a:r>
          </a:p>
          <a:p>
            <a:r>
              <a:rPr lang="en-US" dirty="0">
                <a:solidFill>
                  <a:schemeClr val="bg1"/>
                </a:solidFill>
              </a:rPr>
              <a:t>The SETS Help Desk by content area (file reviews, indicators, ESI, </a:t>
            </a:r>
            <a:r>
              <a:rPr lang="en-US" dirty="0" err="1">
                <a:solidFill>
                  <a:schemeClr val="bg1"/>
                </a:solidFill>
              </a:rPr>
              <a:t>etc</a:t>
            </a:r>
            <a:r>
              <a:rPr lang="en-US" dirty="0">
                <a:solidFill>
                  <a:schemeClr val="bg1"/>
                </a:solidFill>
              </a:rPr>
              <a:t>,)</a:t>
            </a:r>
            <a:r>
              <a:rPr lang="en-US" dirty="0"/>
              <a:t> </a:t>
            </a:r>
            <a:r>
              <a:rPr lang="en-US" sz="1400" dirty="0">
                <a:solidFill>
                  <a:schemeClr val="bg1"/>
                </a:solidFill>
              </a:rPr>
              <a:t>785-296-3743</a:t>
            </a:r>
            <a:r>
              <a:rPr lang="en-US" dirty="0"/>
              <a:t> </a:t>
            </a:r>
            <a:endParaRPr lang="en-US" dirty="0">
              <a:solidFill>
                <a:schemeClr val="bg1"/>
              </a:solidFill>
            </a:endParaRPr>
          </a:p>
          <a:p>
            <a:r>
              <a:rPr lang="en-US" dirty="0">
                <a:solidFill>
                  <a:schemeClr val="bg1"/>
                </a:solidFill>
              </a:rPr>
              <a:t>KSDE IT Help Desk, KIDS Data, Access to Authenticated applications - 785-296-7935</a:t>
            </a:r>
          </a:p>
        </p:txBody>
      </p:sp>
      <p:sp>
        <p:nvSpPr>
          <p:cNvPr id="2" name="TextBox 1"/>
          <p:cNvSpPr txBox="1"/>
          <p:nvPr/>
        </p:nvSpPr>
        <p:spPr>
          <a:xfrm>
            <a:off x="5724128" y="764703"/>
            <a:ext cx="864096" cy="131371"/>
          </a:xfrm>
          <a:prstGeom prst="rect">
            <a:avLst/>
          </a:prstGeom>
          <a:solidFill>
            <a:schemeClr val="bg1"/>
          </a:solidFill>
        </p:spPr>
        <p:txBody>
          <a:bodyPr vert="horz" wrap="square" lIns="91440" tIns="45720" rIns="91440" bIns="45720" rtlCol="0" anchor="ctr">
            <a:normAutofit fontScale="2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3962400" cy="338138"/>
          </a:xfrm>
        </p:spPr>
        <p:txBody>
          <a:bodyPr rtlCol="0">
            <a:noAutofit/>
          </a:bodyPr>
          <a:lstStyle/>
          <a:p>
            <a:pPr algn="ctr" fontAlgn="auto">
              <a:spcAft>
                <a:spcPts val="0"/>
              </a:spcAft>
              <a:defRPr/>
            </a:pPr>
            <a:r>
              <a:rPr lang="en-US" dirty="0">
                <a:solidFill>
                  <a:schemeClr val="accent2">
                    <a:lumMod val="20000"/>
                    <a:lumOff val="80000"/>
                  </a:schemeClr>
                </a:solidFill>
                <a:ea typeface="+mj-ea"/>
                <a:cs typeface="Segoe UI" pitchFamily="34" charset="0"/>
              </a:rPr>
              <a:t>The End</a:t>
            </a:r>
          </a:p>
        </p:txBody>
      </p:sp>
      <p:pic>
        <p:nvPicPr>
          <p:cNvPr id="70658" name="Picture Placeholder 7" descr="puzzle_piece_stickfigures.png"/>
          <p:cNvPicPr>
            <a:picLocks noGrp="1" noChangeAspect="1"/>
          </p:cNvPicPr>
          <p:nvPr>
            <p:ph type="pic" idx="1"/>
          </p:nvPr>
        </p:nvPicPr>
        <p:blipFill>
          <a:blip r:embed="rId3"/>
          <a:srcRect t="4074" b="4074"/>
          <a:stretch>
            <a:fillRect/>
          </a:stretch>
        </p:blipFill>
        <p:spPr>
          <a:xfrm>
            <a:off x="1143000" y="533400"/>
            <a:ext cx="6858000" cy="3543300"/>
          </a:xfrm>
        </p:spPr>
      </p:pic>
      <p:sp>
        <p:nvSpPr>
          <p:cNvPr id="70659" name="Slide Number Placeholder 4"/>
          <p:cNvSpPr>
            <a:spLocks noGrp="1"/>
          </p:cNvSpPr>
          <p:nvPr>
            <p:ph type="sldNum" sz="quarter" idx="11"/>
          </p:nvPr>
        </p:nvSpPr>
        <p:spPr bwMode="auto">
          <a:noFill/>
          <a:ln>
            <a:miter lim="800000"/>
            <a:headEnd/>
            <a:tailEnd/>
          </a:ln>
        </p:spPr>
        <p:txBody>
          <a:bodyPr/>
          <a:lstStyle/>
          <a:p>
            <a:fld id="{AACBA049-DC71-4B72-870E-E9559F92238F}" type="slidenum">
              <a:rPr lang="en-US"/>
              <a:pPr/>
              <a:t>65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dirty="0"/>
              <a:t>Getting Started</a:t>
            </a:r>
          </a:p>
        </p:txBody>
      </p:sp>
      <p:sp>
        <p:nvSpPr>
          <p:cNvPr id="20483" name="Text Placeholder 3"/>
          <p:cNvSpPr>
            <a:spLocks noGrp="1"/>
          </p:cNvSpPr>
          <p:nvPr>
            <p:ph type="body" sz="quarter" idx="13"/>
          </p:nvPr>
        </p:nvSpPr>
        <p:spPr>
          <a:xfrm>
            <a:off x="3013385" y="970696"/>
            <a:ext cx="3133105" cy="457200"/>
          </a:xfrm>
        </p:spPr>
        <p:txBody>
          <a:bodyPr/>
          <a:lstStyle/>
          <a:p>
            <a:pPr algn="ctr"/>
            <a:r>
              <a:rPr lang="en-US" dirty="0"/>
              <a:t>Know your buildings</a:t>
            </a:r>
          </a:p>
        </p:txBody>
      </p:sp>
      <p:sp>
        <p:nvSpPr>
          <p:cNvPr id="7" name="Text Placeholder 3"/>
          <p:cNvSpPr txBox="1">
            <a:spLocks/>
          </p:cNvSpPr>
          <p:nvPr/>
        </p:nvSpPr>
        <p:spPr>
          <a:xfrm>
            <a:off x="215516" y="1449700"/>
            <a:ext cx="8712968" cy="4787612"/>
          </a:xfrm>
          <a:prstGeom prst="rect">
            <a:avLst/>
          </a:prstGeom>
        </p:spPr>
        <p:txBody>
          <a:bodyPr>
            <a:normAutofit/>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a:t>Neighborhood School – Where the Parent chooses to enroll their child for General Education. </a:t>
            </a:r>
          </a:p>
          <a:p>
            <a:pPr fontAlgn="auto">
              <a:spcAft>
                <a:spcPts val="0"/>
              </a:spcAft>
              <a:defRPr/>
            </a:pPr>
            <a:r>
              <a:rPr lang="en-US" dirty="0"/>
              <a:t>		Public school or Private / Parochial school</a:t>
            </a:r>
          </a:p>
          <a:p>
            <a:pPr fontAlgn="auto">
              <a:spcAft>
                <a:spcPts val="0"/>
              </a:spcAft>
              <a:defRPr/>
            </a:pPr>
            <a:r>
              <a:rPr lang="en-US" dirty="0"/>
              <a:t>			Elementary, middle or high school </a:t>
            </a:r>
            <a:endParaRPr lang="en-US" sz="2000" dirty="0"/>
          </a:p>
          <a:p>
            <a:pPr fontAlgn="auto">
              <a:spcAft>
                <a:spcPts val="0"/>
              </a:spcAft>
              <a:defRPr/>
            </a:pPr>
            <a:r>
              <a:rPr lang="en-US" dirty="0"/>
              <a:t>Attendance building – Where special education services are provided</a:t>
            </a:r>
          </a:p>
          <a:p>
            <a:pPr fontAlgn="auto">
              <a:spcAft>
                <a:spcPts val="0"/>
              </a:spcAft>
              <a:defRPr/>
            </a:pPr>
            <a:r>
              <a:rPr lang="en-US" dirty="0"/>
              <a:t>		School, Program, home or off campus / community location</a:t>
            </a:r>
          </a:p>
          <a:p>
            <a:pPr fontAlgn="auto">
              <a:spcAft>
                <a:spcPts val="0"/>
              </a:spcAft>
              <a:defRPr/>
            </a:pPr>
            <a:r>
              <a:rPr lang="en-US" dirty="0"/>
              <a:t>			Calendars, settings, Directory sessions apply</a:t>
            </a:r>
            <a:endParaRPr lang="en-US" sz="2000" dirty="0"/>
          </a:p>
          <a:p>
            <a:pPr fontAlgn="auto">
              <a:spcAft>
                <a:spcPts val="0"/>
              </a:spcAft>
              <a:defRPr/>
            </a:pPr>
            <a:r>
              <a:rPr lang="en-US" dirty="0"/>
              <a:t>Responsible school – Accountability or funding school</a:t>
            </a:r>
          </a:p>
          <a:p>
            <a:pPr fontAlgn="auto">
              <a:spcAft>
                <a:spcPts val="0"/>
              </a:spcAft>
              <a:defRPr/>
            </a:pPr>
            <a:r>
              <a:rPr lang="en-US" dirty="0"/>
              <a:t> 	as reported in KIDS Collection records</a:t>
            </a:r>
          </a:p>
          <a:p>
            <a:pPr fontAlgn="auto">
              <a:spcAft>
                <a:spcPts val="0"/>
              </a:spcAft>
              <a:defRPr/>
            </a:pPr>
            <a:r>
              <a:rPr lang="en-US" dirty="0"/>
              <a:t>		Public elementary, middle or high school</a:t>
            </a:r>
          </a:p>
          <a:p>
            <a:pPr fontAlgn="auto">
              <a:spcAft>
                <a:spcPts val="0"/>
              </a:spcAft>
              <a:defRPr/>
            </a:pPr>
            <a:r>
              <a:rPr lang="en-US" dirty="0"/>
              <a:t>		State School</a:t>
            </a:r>
          </a:p>
          <a:p>
            <a:pPr fontAlgn="auto">
              <a:spcAft>
                <a:spcPts val="0"/>
              </a:spcAft>
              <a:defRPr/>
            </a:pPr>
            <a:endParaRPr lang="en-US" sz="2000" dirty="0"/>
          </a:p>
        </p:txBody>
      </p:sp>
      <p:sp>
        <p:nvSpPr>
          <p:cNvPr id="20485" name="Slide Number Placeholder 9"/>
          <p:cNvSpPr>
            <a:spLocks noGrp="1"/>
          </p:cNvSpPr>
          <p:nvPr>
            <p:ph type="sldNum" sz="quarter" idx="15"/>
          </p:nvPr>
        </p:nvSpPr>
        <p:spPr bwMode="auto">
          <a:noFill/>
          <a:ln>
            <a:miter lim="800000"/>
            <a:headEnd/>
            <a:tailEnd/>
          </a:ln>
        </p:spPr>
        <p:txBody>
          <a:bodyPr/>
          <a:lstStyle/>
          <a:p>
            <a:fld id="{A5334D38-31DB-487E-B452-A56CEA97DF9C}" type="slidenum">
              <a:rPr lang="en-US"/>
              <a:pPr/>
              <a:t>7</a:t>
            </a:fld>
            <a:endParaRPr lang="en-US"/>
          </a:p>
        </p:txBody>
      </p:sp>
    </p:spTree>
    <p:extLst>
      <p:ext uri="{BB962C8B-B14F-4D97-AF65-F5344CB8AC3E}">
        <p14:creationId xmlns:p14="http://schemas.microsoft.com/office/powerpoint/2010/main" val="289107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a:r>
              <a:rPr lang="en-US"/>
              <a:t>Getting Started</a:t>
            </a:r>
          </a:p>
        </p:txBody>
      </p:sp>
      <p:sp>
        <p:nvSpPr>
          <p:cNvPr id="21506" name="Text Placeholder 3"/>
          <p:cNvSpPr>
            <a:spLocks noGrp="1"/>
          </p:cNvSpPr>
          <p:nvPr>
            <p:ph type="body" sz="quarter" idx="13"/>
          </p:nvPr>
        </p:nvSpPr>
        <p:spPr>
          <a:xfrm>
            <a:off x="533400" y="914400"/>
            <a:ext cx="8251825" cy="457200"/>
          </a:xfrm>
        </p:spPr>
        <p:txBody>
          <a:bodyPr/>
          <a:lstStyle/>
          <a:p>
            <a:r>
              <a:rPr lang="en-US"/>
              <a:t>Calendars select from Navigation Pane</a:t>
            </a:r>
          </a:p>
        </p:txBody>
      </p:sp>
      <p:sp>
        <p:nvSpPr>
          <p:cNvPr id="21509" name="Slide Number Placeholder 13"/>
          <p:cNvSpPr>
            <a:spLocks noGrp="1"/>
          </p:cNvSpPr>
          <p:nvPr>
            <p:ph type="sldNum" sz="quarter" idx="15"/>
          </p:nvPr>
        </p:nvSpPr>
        <p:spPr bwMode="auto">
          <a:noFill/>
          <a:ln>
            <a:miter lim="800000"/>
            <a:headEnd/>
            <a:tailEnd/>
          </a:ln>
        </p:spPr>
        <p:txBody>
          <a:bodyPr/>
          <a:lstStyle/>
          <a:p>
            <a:fld id="{6E0EC166-DE96-43C6-BB29-7599BB2D4828}" type="slidenum">
              <a:rPr lang="en-US"/>
              <a:pPr/>
              <a:t>8</a:t>
            </a:fld>
            <a:endParaRPr lang="en-US"/>
          </a:p>
        </p:txBody>
      </p:sp>
      <p:sp>
        <p:nvSpPr>
          <p:cNvPr id="5" name="TextBox 4"/>
          <p:cNvSpPr txBox="1"/>
          <p:nvPr/>
        </p:nvSpPr>
        <p:spPr>
          <a:xfrm>
            <a:off x="467544" y="4427172"/>
            <a:ext cx="2895600" cy="1295400"/>
          </a:xfrm>
          <a:prstGeom prst="rect">
            <a:avLst/>
          </a:prstGeom>
        </p:spPr>
        <p:txBody>
          <a:bodyPr anchor="ctr">
            <a:normAutofit/>
          </a:bodyPr>
          <a:lstStyle/>
          <a:p>
            <a:pPr fontAlgn="auto">
              <a:spcAft>
                <a:spcPts val="0"/>
              </a:spcAft>
              <a:defRPr/>
            </a:pPr>
            <a:r>
              <a:rPr lang="en-US" sz="2400" dirty="0">
                <a:solidFill>
                  <a:schemeClr val="bg1"/>
                </a:solidFill>
                <a:latin typeface="Perpetua" pitchFamily="18" charset="0"/>
                <a:ea typeface="+mj-ea"/>
                <a:cs typeface="+mj-cs"/>
              </a:rPr>
              <a:t>Select the target school year for which the calendar applies</a:t>
            </a:r>
          </a:p>
        </p:txBody>
      </p:sp>
      <p:pic>
        <p:nvPicPr>
          <p:cNvPr id="13" name="Picture 12"/>
          <p:cNvPicPr/>
          <p:nvPr/>
        </p:nvPicPr>
        <p:blipFill>
          <a:blip r:embed="rId3"/>
          <a:stretch>
            <a:fillRect/>
          </a:stretch>
        </p:blipFill>
        <p:spPr>
          <a:xfrm>
            <a:off x="395536" y="1845900"/>
            <a:ext cx="7272808" cy="2447195"/>
          </a:xfrm>
          <a:prstGeom prst="rect">
            <a:avLst/>
          </a:prstGeom>
        </p:spPr>
      </p:pic>
      <p:grpSp>
        <p:nvGrpSpPr>
          <p:cNvPr id="21508" name="Group 10"/>
          <p:cNvGrpSpPr>
            <a:grpSpLocks/>
          </p:cNvGrpSpPr>
          <p:nvPr/>
        </p:nvGrpSpPr>
        <p:grpSpPr bwMode="auto">
          <a:xfrm>
            <a:off x="6152169" y="2412530"/>
            <a:ext cx="3032350" cy="1312859"/>
            <a:chOff x="6135847" y="3766065"/>
            <a:chExt cx="2837355" cy="1371600"/>
          </a:xfrm>
        </p:grpSpPr>
        <p:sp>
          <p:nvSpPr>
            <p:cNvPr id="21512" name="Text Placeholder 3"/>
            <p:cNvSpPr txBox="1">
              <a:spLocks/>
            </p:cNvSpPr>
            <p:nvPr/>
          </p:nvSpPr>
          <p:spPr bwMode="auto">
            <a:xfrm>
              <a:off x="7449202" y="3766065"/>
              <a:ext cx="1524000" cy="1371600"/>
            </a:xfrm>
            <a:prstGeom prst="rect">
              <a:avLst/>
            </a:prstGeom>
            <a:noFill/>
            <a:ln w="9525">
              <a:noFill/>
              <a:miter lim="800000"/>
              <a:headEnd/>
              <a:tailEnd/>
            </a:ln>
          </p:spPr>
          <p:txBody>
            <a:bodyPr>
              <a:prstTxWarp prst="textNoShape">
                <a:avLst/>
              </a:prstTxWarp>
            </a:bodyPr>
            <a:lstStyle/>
            <a:p>
              <a:pPr marL="173038" indent="-173038" algn="ctr">
                <a:spcBef>
                  <a:spcPct val="20000"/>
                </a:spcBef>
                <a:buClr>
                  <a:schemeClr val="bg2"/>
                </a:buClr>
                <a:buSzPct val="70000"/>
              </a:pPr>
              <a:r>
                <a:rPr lang="en-US" sz="2400" dirty="0">
                  <a:solidFill>
                    <a:schemeClr val="bg2"/>
                  </a:solidFill>
                  <a:latin typeface="Calibri" pitchFamily="-123" charset="0"/>
                  <a:ea typeface="Segoe UI" pitchFamily="34" charset="0"/>
                  <a:cs typeface="Segoe UI" pitchFamily="34" charset="0"/>
                </a:rPr>
                <a:t>New calendar button</a:t>
              </a:r>
            </a:p>
          </p:txBody>
        </p:sp>
        <p:sp>
          <p:nvSpPr>
            <p:cNvPr id="10" name="Right Arrow 9"/>
            <p:cNvSpPr/>
            <p:nvPr/>
          </p:nvSpPr>
          <p:spPr>
            <a:xfrm>
              <a:off x="6135847" y="4253533"/>
              <a:ext cx="762019"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grpSp>
      <p:sp>
        <p:nvSpPr>
          <p:cNvPr id="12" name="Right Arrow 11"/>
          <p:cNvSpPr/>
          <p:nvPr/>
        </p:nvSpPr>
        <p:spPr>
          <a:xfrm rot="10800000">
            <a:off x="1835696" y="3290393"/>
            <a:ext cx="81438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19113" y="152400"/>
            <a:ext cx="8229600" cy="639763"/>
          </a:xfrm>
        </p:spPr>
        <p:txBody>
          <a:bodyPr/>
          <a:lstStyle/>
          <a:p>
            <a:pPr algn="ctr"/>
            <a:r>
              <a:rPr lang="en-US"/>
              <a:t>Getting Started</a:t>
            </a:r>
          </a:p>
        </p:txBody>
      </p:sp>
      <p:sp>
        <p:nvSpPr>
          <p:cNvPr id="22530" name="Text Placeholder 3"/>
          <p:cNvSpPr>
            <a:spLocks noGrp="1"/>
          </p:cNvSpPr>
          <p:nvPr>
            <p:ph type="body" sz="quarter" idx="13"/>
          </p:nvPr>
        </p:nvSpPr>
        <p:spPr>
          <a:xfrm>
            <a:off x="533400" y="914400"/>
            <a:ext cx="8251825" cy="457200"/>
          </a:xfrm>
        </p:spPr>
        <p:txBody>
          <a:bodyPr/>
          <a:lstStyle/>
          <a:p>
            <a:r>
              <a:rPr lang="en-US"/>
              <a:t>Calendars</a:t>
            </a:r>
          </a:p>
        </p:txBody>
      </p:sp>
      <p:sp>
        <p:nvSpPr>
          <p:cNvPr id="3" name="Content Placeholder 2"/>
          <p:cNvSpPr>
            <a:spLocks noGrp="1"/>
          </p:cNvSpPr>
          <p:nvPr>
            <p:ph idx="1"/>
          </p:nvPr>
        </p:nvSpPr>
        <p:spPr>
          <a:xfrm>
            <a:off x="0" y="1371600"/>
            <a:ext cx="2946400" cy="5257800"/>
          </a:xfrm>
        </p:spPr>
        <p:txBody>
          <a:bodyPr rtlCol="0">
            <a:normAutofit fontScale="92500"/>
          </a:bodyPr>
          <a:lstStyle/>
          <a:p>
            <a:pPr marL="457200" indent="-457200" fontAlgn="auto">
              <a:spcAft>
                <a:spcPts val="0"/>
              </a:spcAft>
              <a:buFont typeface="+mj-lt"/>
              <a:buAutoNum type="arabicParenR"/>
              <a:defRPr/>
            </a:pPr>
            <a:r>
              <a:rPr lang="en-US" dirty="0">
                <a:ea typeface="+mn-ea"/>
                <a:cs typeface="Segoe UI" pitchFamily="34" charset="0"/>
              </a:rPr>
              <a:t>Set default district level calendar for all grades, all buildings.</a:t>
            </a:r>
          </a:p>
          <a:p>
            <a:pPr marL="457200" indent="-457200" fontAlgn="auto">
              <a:spcAft>
                <a:spcPts val="0"/>
              </a:spcAft>
              <a:buFont typeface="+mj-lt"/>
              <a:buAutoNum type="arabicParenR"/>
              <a:defRPr/>
            </a:pPr>
            <a:r>
              <a:rPr lang="en-US" dirty="0">
                <a:ea typeface="+mn-ea"/>
                <a:cs typeface="Segoe UI" pitchFamily="34" charset="0"/>
              </a:rPr>
              <a:t>Enter first and last day of school.</a:t>
            </a:r>
          </a:p>
          <a:p>
            <a:pPr marL="457200" indent="-457200" fontAlgn="auto">
              <a:spcAft>
                <a:spcPts val="0"/>
              </a:spcAft>
              <a:buFont typeface="+mj-lt"/>
              <a:buAutoNum type="arabicParenR"/>
              <a:defRPr/>
            </a:pPr>
            <a:r>
              <a:rPr lang="en-US" dirty="0">
                <a:ea typeface="+mn-ea"/>
                <a:cs typeface="Segoe UI" pitchFamily="34" charset="0"/>
              </a:rPr>
              <a:t>Mark days not in session</a:t>
            </a:r>
          </a:p>
          <a:p>
            <a:pPr marL="457200" indent="-457200" fontAlgn="auto">
              <a:spcAft>
                <a:spcPts val="0"/>
              </a:spcAft>
              <a:buFont typeface="+mj-lt"/>
              <a:buAutoNum type="arabicParenR"/>
              <a:defRPr/>
            </a:pPr>
            <a:r>
              <a:rPr lang="en-US" dirty="0">
                <a:ea typeface="+mn-ea"/>
                <a:cs typeface="Segoe UI" pitchFamily="34" charset="0"/>
              </a:rPr>
              <a:t>Save</a:t>
            </a:r>
          </a:p>
          <a:p>
            <a:pPr marL="457200" indent="-457200" fontAlgn="auto">
              <a:spcAft>
                <a:spcPts val="0"/>
              </a:spcAft>
              <a:buFont typeface="+mj-lt"/>
              <a:buAutoNum type="arabicParenR"/>
              <a:defRPr/>
            </a:pPr>
            <a:r>
              <a:rPr lang="en-US" dirty="0">
                <a:solidFill>
                  <a:srgbClr val="FFFF00"/>
                </a:solidFill>
                <a:ea typeface="+mn-ea"/>
                <a:cs typeface="Segoe UI" pitchFamily="34" charset="0"/>
              </a:rPr>
              <a:t>Create new calendar for any programs / buildings that does not follow the district calendar</a:t>
            </a:r>
          </a:p>
        </p:txBody>
      </p:sp>
      <p:sp>
        <p:nvSpPr>
          <p:cNvPr id="22534" name="Slide Number Placeholder 5"/>
          <p:cNvSpPr>
            <a:spLocks noGrp="1"/>
          </p:cNvSpPr>
          <p:nvPr>
            <p:ph type="sldNum" sz="quarter" idx="15"/>
          </p:nvPr>
        </p:nvSpPr>
        <p:spPr bwMode="auto">
          <a:noFill/>
          <a:ln>
            <a:miter lim="800000"/>
            <a:headEnd/>
            <a:tailEnd/>
          </a:ln>
        </p:spPr>
        <p:txBody>
          <a:bodyPr/>
          <a:lstStyle/>
          <a:p>
            <a:fld id="{BBAE7751-4BCF-4127-A647-8C4ACA524F95}" type="slidenum">
              <a:rPr lang="en-US"/>
              <a:pPr/>
              <a:t>9</a:t>
            </a:fld>
            <a:endParaRPr lang="en-US"/>
          </a:p>
        </p:txBody>
      </p:sp>
      <p:pic>
        <p:nvPicPr>
          <p:cNvPr id="12" name="Picture 11"/>
          <p:cNvPicPr/>
          <p:nvPr/>
        </p:nvPicPr>
        <p:blipFill>
          <a:blip r:embed="rId3"/>
          <a:stretch>
            <a:fillRect/>
          </a:stretch>
        </p:blipFill>
        <p:spPr>
          <a:xfrm>
            <a:off x="2987824" y="1696244"/>
            <a:ext cx="6103247" cy="4325044"/>
          </a:xfrm>
          <a:prstGeom prst="rect">
            <a:avLst/>
          </a:prstGeom>
        </p:spPr>
      </p:pic>
      <p:sp>
        <p:nvSpPr>
          <p:cNvPr id="14" name="Right Arrow 13"/>
          <p:cNvSpPr/>
          <p:nvPr/>
        </p:nvSpPr>
        <p:spPr>
          <a:xfrm rot="10800000">
            <a:off x="6823100" y="2276872"/>
            <a:ext cx="13716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a:off x="5518465" y="2708920"/>
            <a:ext cx="1435366" cy="46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Right Arrow 12"/>
          <p:cNvSpPr/>
          <p:nvPr/>
        </p:nvSpPr>
        <p:spPr>
          <a:xfrm rot="947066">
            <a:off x="3037723" y="5159707"/>
            <a:ext cx="214256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9"/>
          <p:cNvSpPr/>
          <p:nvPr/>
        </p:nvSpPr>
        <p:spPr>
          <a:xfrm rot="10800000">
            <a:off x="3635896" y="2322910"/>
            <a:ext cx="81438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theme/theme1.xml><?xml version="1.0" encoding="utf-8"?>
<a:theme xmlns:a="http://schemas.openxmlformats.org/drawingml/2006/main" name="PM_piece_of_the_puzz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4063</TotalTime>
  <Words>3703</Words>
  <Application>Microsoft Office PowerPoint</Application>
  <PresentationFormat>On-screen Show (4:3)</PresentationFormat>
  <Paragraphs>694</Paragraphs>
  <Slides>65</Slides>
  <Notes>59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Times</vt:lpstr>
      <vt:lpstr>Wingdings</vt:lpstr>
      <vt:lpstr>ＭＳ Ｐゴシック</vt:lpstr>
      <vt:lpstr>Calibri</vt:lpstr>
      <vt:lpstr>Segoe UI</vt:lpstr>
      <vt:lpstr>Times New Roman</vt:lpstr>
      <vt:lpstr>Arial Black</vt:lpstr>
      <vt:lpstr>Open Sans Semibold</vt:lpstr>
      <vt:lpstr>Garamond</vt:lpstr>
      <vt:lpstr>Arial</vt:lpstr>
      <vt:lpstr>Open Sans Light</vt:lpstr>
      <vt:lpstr>Perpetua</vt:lpstr>
      <vt:lpstr>PM_piece_of_the_puzzle</vt:lpstr>
      <vt:lpstr>Piece of the Puzzle</vt:lpstr>
      <vt:lpstr>Agenda</vt:lpstr>
      <vt:lpstr>Common Authentication System</vt:lpstr>
      <vt:lpstr>Authentication System</vt:lpstr>
      <vt:lpstr>Common Authentication</vt:lpstr>
      <vt:lpstr>Getting Started</vt:lpstr>
      <vt:lpstr>Getting Started</vt:lpstr>
      <vt:lpstr>Getting Started</vt:lpstr>
      <vt:lpstr>Getting Started</vt:lpstr>
      <vt:lpstr>Getting Started</vt:lpstr>
      <vt:lpstr>Getting Started Coding building and Program Settings</vt:lpstr>
      <vt:lpstr>Getting Started Coding building and Program Settings</vt:lpstr>
      <vt:lpstr>Getting Started Coding building and Program Settings</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Verifications</vt:lpstr>
      <vt:lpstr>Verification report</vt:lpstr>
      <vt:lpstr>Exiting</vt:lpstr>
      <vt:lpstr>Exiting</vt:lpstr>
      <vt:lpstr>Annual Status</vt:lpstr>
      <vt:lpstr>K Time</vt:lpstr>
      <vt:lpstr>Catchment Area</vt:lpstr>
      <vt:lpstr>Reports</vt:lpstr>
      <vt:lpstr>Reports</vt:lpstr>
      <vt:lpstr>Reports</vt:lpstr>
      <vt:lpstr>Reports</vt:lpstr>
      <vt:lpstr>Reports</vt:lpstr>
      <vt:lpstr>Report Tools – Use to Verify Data</vt:lpstr>
      <vt:lpstr>PowerPoint Presentation</vt:lpstr>
      <vt:lpstr>PowerPoint Presentation</vt:lpstr>
      <vt:lpstr>PowerPoint Presentation</vt:lpstr>
      <vt:lpstr>Student Data – Service line data </vt:lpstr>
      <vt:lpstr>OSEP Categories – Federally Reported Data</vt:lpstr>
      <vt:lpstr>OSEP Categories – Federally Reported Data</vt:lpstr>
      <vt:lpstr>Timely and Accurate reporting</vt:lpstr>
      <vt:lpstr>Timely and Accurate reporting</vt:lpstr>
      <vt:lpstr>Support Documents</vt:lpstr>
      <vt:lpstr>Security Tips</vt:lpstr>
      <vt:lpstr>Help Desk contacts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cp:lastModifiedBy>Mason Vosburgh</cp:lastModifiedBy>
  <cp:revision>220</cp:revision>
  <dcterms:modified xsi:type="dcterms:W3CDTF">2022-07-06T19:22:59Z</dcterms:modified>
</cp:coreProperties>
</file>