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61" r:id="rId5"/>
    <p:sldId id="314" r:id="rId6"/>
    <p:sldId id="320" r:id="rId7"/>
    <p:sldId id="321" r:id="rId8"/>
    <p:sldId id="324" r:id="rId9"/>
    <p:sldId id="331" r:id="rId10"/>
    <p:sldId id="322" r:id="rId11"/>
    <p:sldId id="361" r:id="rId12"/>
    <p:sldId id="362" r:id="rId13"/>
    <p:sldId id="363" r:id="rId14"/>
    <p:sldId id="364" r:id="rId15"/>
    <p:sldId id="359" r:id="rId16"/>
    <p:sldId id="365" r:id="rId17"/>
    <p:sldId id="323" r:id="rId18"/>
    <p:sldId id="347" r:id="rId19"/>
    <p:sldId id="366" r:id="rId20"/>
    <p:sldId id="279" r:id="rId21"/>
  </p:sldIdLst>
  <p:sldSz cx="12192000" cy="6858000"/>
  <p:notesSz cx="7010400" cy="92964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italic r:id="rId32"/>
    </p:embeddedFont>
    <p:embeddedFont>
      <p:font typeface="Open Sans Semibold" panose="020B0706030804020204"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 id="3" name="Cary S. Rogers" initials="CSR" lastIdx="18" clrIdx="2">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96"/>
    <a:srgbClr val="E1A400"/>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769" autoAdjust="0"/>
  </p:normalViewPr>
  <p:slideViewPr>
    <p:cSldViewPr snapToGrid="0">
      <p:cViewPr varScale="1">
        <p:scale>
          <a:sx n="114" d="100"/>
          <a:sy n="114" d="100"/>
        </p:scale>
        <p:origin x="474" y="114"/>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3A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0.98980000000000001</c:v>
                </c:pt>
                <c:pt idx="1">
                  <c:v>0.98350000000000004</c:v>
                </c:pt>
                <c:pt idx="2">
                  <c:v>0.97619999999999996</c:v>
                </c:pt>
                <c:pt idx="3">
                  <c:v>0.98150000000000004</c:v>
                </c:pt>
                <c:pt idx="4">
                  <c:v>0.9839</c:v>
                </c:pt>
              </c:numCache>
            </c:numRef>
          </c:val>
          <c:extLst>
            <c:ext xmlns:c16="http://schemas.microsoft.com/office/drawing/2014/chart" uri="{C3380CC4-5D6E-409C-BE32-E72D297353CC}">
              <c16:uniqueId val="{00000000-89C1-4929-B761-B1030DA6F877}"/>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0.98319999999999996</c:v>
                </c:pt>
                <c:pt idx="1">
                  <c:v>0.97440000000000004</c:v>
                </c:pt>
                <c:pt idx="2">
                  <c:v>0.97170000000000001</c:v>
                </c:pt>
                <c:pt idx="3">
                  <c:v>0.97219999999999995</c:v>
                </c:pt>
                <c:pt idx="4">
                  <c:v>0.97970000000000002</c:v>
                </c:pt>
              </c:numCache>
            </c:numRef>
          </c:val>
          <c:extLst>
            <c:ext xmlns:c16="http://schemas.microsoft.com/office/drawing/2014/chart" uri="{C3380CC4-5D6E-409C-BE32-E72D297353CC}">
              <c16:uniqueId val="{00000001-89C1-4929-B761-B1030DA6F877}"/>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0.95779999999999998</c:v>
                </c:pt>
                <c:pt idx="1">
                  <c:v>0.95740000000000003</c:v>
                </c:pt>
                <c:pt idx="2">
                  <c:v>0.93640000000000001</c:v>
                </c:pt>
                <c:pt idx="3">
                  <c:v>0.96299999999999997</c:v>
                </c:pt>
                <c:pt idx="4">
                  <c:v>0.96050000000000002</c:v>
                </c:pt>
              </c:numCache>
            </c:numRef>
          </c:val>
          <c:extLst>
            <c:ext xmlns:c16="http://schemas.microsoft.com/office/drawing/2014/chart" uri="{C3380CC4-5D6E-409C-BE32-E72D297353CC}">
              <c16:uniqueId val="{00000002-89C1-4929-B761-B1030DA6F877}"/>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 val="autoZero"/>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3A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0.98939999999999995</c:v>
                </c:pt>
                <c:pt idx="1">
                  <c:v>0.98309999999999997</c:v>
                </c:pt>
                <c:pt idx="2">
                  <c:v>0.97619999999999996</c:v>
                </c:pt>
                <c:pt idx="3">
                  <c:v>0.98299999999999998</c:v>
                </c:pt>
                <c:pt idx="4">
                  <c:v>0.98370000000000002</c:v>
                </c:pt>
              </c:numCache>
            </c:numRef>
          </c:val>
          <c:extLst>
            <c:ext xmlns:c16="http://schemas.microsoft.com/office/drawing/2014/chart" uri="{C3380CC4-5D6E-409C-BE32-E72D297353CC}">
              <c16:uniqueId val="{00000000-47D8-4D2D-817A-7CF520C0E2C3}"/>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0.98040000000000005</c:v>
                </c:pt>
                <c:pt idx="1">
                  <c:v>0.97529999999999994</c:v>
                </c:pt>
                <c:pt idx="2">
                  <c:v>0.97270000000000001</c:v>
                </c:pt>
                <c:pt idx="3">
                  <c:v>0.97670000000000001</c:v>
                </c:pt>
                <c:pt idx="4">
                  <c:v>0.98060000000000003</c:v>
                </c:pt>
              </c:numCache>
            </c:numRef>
          </c:val>
          <c:extLst>
            <c:ext xmlns:c16="http://schemas.microsoft.com/office/drawing/2014/chart" uri="{C3380CC4-5D6E-409C-BE32-E72D297353CC}">
              <c16:uniqueId val="{00000001-47D8-4D2D-817A-7CF520C0E2C3}"/>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0.95840000000000003</c:v>
                </c:pt>
                <c:pt idx="1">
                  <c:v>0.95660000000000001</c:v>
                </c:pt>
                <c:pt idx="2">
                  <c:v>0.93420000000000003</c:v>
                </c:pt>
                <c:pt idx="3">
                  <c:v>0.96630000000000005</c:v>
                </c:pt>
                <c:pt idx="4">
                  <c:v>0.9607</c:v>
                </c:pt>
              </c:numCache>
            </c:numRef>
          </c:val>
          <c:extLst>
            <c:ext xmlns:c16="http://schemas.microsoft.com/office/drawing/2014/chart" uri="{C3380CC4-5D6E-409C-BE32-E72D297353CC}">
              <c16:uniqueId val="{00000002-47D8-4D2D-817A-7CF520C0E2C3}"/>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 val="autoZero"/>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3B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0.2147</c:v>
                </c:pt>
                <c:pt idx="1">
                  <c:v>0.2162</c:v>
                </c:pt>
                <c:pt idx="2">
                  <c:v>0.18940000000000001</c:v>
                </c:pt>
                <c:pt idx="3">
                  <c:v>0.18559999999999999</c:v>
                </c:pt>
                <c:pt idx="4">
                  <c:v>0.18479999999999999</c:v>
                </c:pt>
              </c:numCache>
            </c:numRef>
          </c:val>
          <c:extLst>
            <c:ext xmlns:c16="http://schemas.microsoft.com/office/drawing/2014/chart" uri="{C3380CC4-5D6E-409C-BE32-E72D297353CC}">
              <c16:uniqueId val="{00000000-89C1-4929-B761-B1030DA6F877}"/>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4.3099999999999999E-2</c:v>
                </c:pt>
                <c:pt idx="1">
                  <c:v>5.2699999999999997E-2</c:v>
                </c:pt>
                <c:pt idx="2">
                  <c:v>4.1000000000000002E-2</c:v>
                </c:pt>
                <c:pt idx="3">
                  <c:v>3.8300000000000001E-2</c:v>
                </c:pt>
                <c:pt idx="4">
                  <c:v>4.4900000000000002E-2</c:v>
                </c:pt>
              </c:numCache>
            </c:numRef>
          </c:val>
          <c:extLst>
            <c:ext xmlns:c16="http://schemas.microsoft.com/office/drawing/2014/chart" uri="{C3380CC4-5D6E-409C-BE32-E72D297353CC}">
              <c16:uniqueId val="{00000001-89C1-4929-B761-B1030DA6F877}"/>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3.9300000000000002E-2</c:v>
                </c:pt>
                <c:pt idx="1">
                  <c:v>6.2899999999999998E-2</c:v>
                </c:pt>
                <c:pt idx="2">
                  <c:v>4.82E-2</c:v>
                </c:pt>
                <c:pt idx="3">
                  <c:v>4.41E-2</c:v>
                </c:pt>
                <c:pt idx="4">
                  <c:v>4.4299999999999999E-2</c:v>
                </c:pt>
              </c:numCache>
            </c:numRef>
          </c:val>
          <c:extLst>
            <c:ext xmlns:c16="http://schemas.microsoft.com/office/drawing/2014/chart" uri="{C3380CC4-5D6E-409C-BE32-E72D297353CC}">
              <c16:uniqueId val="{00000002-89C1-4929-B761-B1030DA6F877}"/>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At val="0"/>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3B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0.1351</c:v>
                </c:pt>
                <c:pt idx="1">
                  <c:v>0.14549999999999999</c:v>
                </c:pt>
                <c:pt idx="2">
                  <c:v>0.1532</c:v>
                </c:pt>
                <c:pt idx="3">
                  <c:v>0.1459</c:v>
                </c:pt>
                <c:pt idx="4">
                  <c:v>0.1409</c:v>
                </c:pt>
              </c:numCache>
            </c:numRef>
          </c:val>
          <c:extLst>
            <c:ext xmlns:c16="http://schemas.microsoft.com/office/drawing/2014/chart" uri="{C3380CC4-5D6E-409C-BE32-E72D297353CC}">
              <c16:uniqueId val="{00000000-47D8-4D2D-817A-7CF520C0E2C3}"/>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3.4799999999999998E-2</c:v>
                </c:pt>
                <c:pt idx="1">
                  <c:v>4.58E-2</c:v>
                </c:pt>
                <c:pt idx="2">
                  <c:v>3.7400000000000003E-2</c:v>
                </c:pt>
                <c:pt idx="3">
                  <c:v>3.6200000000000003E-2</c:v>
                </c:pt>
                <c:pt idx="4">
                  <c:v>4.9000000000000002E-2</c:v>
                </c:pt>
              </c:numCache>
            </c:numRef>
          </c:val>
          <c:extLst>
            <c:ext xmlns:c16="http://schemas.microsoft.com/office/drawing/2014/chart" uri="{C3380CC4-5D6E-409C-BE32-E72D297353CC}">
              <c16:uniqueId val="{00000001-47D8-4D2D-817A-7CF520C0E2C3}"/>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2.6200000000000001E-2</c:v>
                </c:pt>
                <c:pt idx="1">
                  <c:v>3.44E-2</c:v>
                </c:pt>
                <c:pt idx="2">
                  <c:v>3.1699999999999999E-2</c:v>
                </c:pt>
                <c:pt idx="3">
                  <c:v>2.6700000000000002E-2</c:v>
                </c:pt>
                <c:pt idx="4">
                  <c:v>3.4000000000000002E-2</c:v>
                </c:pt>
              </c:numCache>
            </c:numRef>
          </c:val>
          <c:extLst>
            <c:ext xmlns:c16="http://schemas.microsoft.com/office/drawing/2014/chart" uri="{C3380CC4-5D6E-409C-BE32-E72D297353CC}">
              <c16:uniqueId val="{00000002-47D8-4D2D-817A-7CF520C0E2C3}"/>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 val="autoZero"/>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3C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0.65900000000000003</c:v>
                </c:pt>
                <c:pt idx="1">
                  <c:v>0.53920000000000001</c:v>
                </c:pt>
                <c:pt idx="2">
                  <c:v>0.59260000000000002</c:v>
                </c:pt>
                <c:pt idx="3">
                  <c:v>0.54920000000000002</c:v>
                </c:pt>
                <c:pt idx="4">
                  <c:v>0.4627</c:v>
                </c:pt>
              </c:numCache>
            </c:numRef>
          </c:val>
          <c:extLst>
            <c:ext xmlns:c16="http://schemas.microsoft.com/office/drawing/2014/chart" uri="{C3380CC4-5D6E-409C-BE32-E72D297353CC}">
              <c16:uniqueId val="{00000000-89C1-4929-B761-B1030DA6F877}"/>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0.43180000000000002</c:v>
                </c:pt>
                <c:pt idx="1">
                  <c:v>0.36509999999999998</c:v>
                </c:pt>
                <c:pt idx="2">
                  <c:v>0.38019999999999998</c:v>
                </c:pt>
                <c:pt idx="3">
                  <c:v>0.35680000000000001</c:v>
                </c:pt>
                <c:pt idx="4">
                  <c:v>0.35310000000000002</c:v>
                </c:pt>
              </c:numCache>
            </c:numRef>
          </c:val>
          <c:extLst>
            <c:ext xmlns:c16="http://schemas.microsoft.com/office/drawing/2014/chart" uri="{C3380CC4-5D6E-409C-BE32-E72D297353CC}">
              <c16:uniqueId val="{00000001-89C1-4929-B761-B1030DA6F877}"/>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0.432</c:v>
                </c:pt>
                <c:pt idx="1">
                  <c:v>0.34089999999999998</c:v>
                </c:pt>
                <c:pt idx="2">
                  <c:v>0.36830000000000002</c:v>
                </c:pt>
                <c:pt idx="3">
                  <c:v>0.32379999999999998</c:v>
                </c:pt>
                <c:pt idx="4">
                  <c:v>0.35670000000000002</c:v>
                </c:pt>
              </c:numCache>
            </c:numRef>
          </c:val>
          <c:extLst>
            <c:ext xmlns:c16="http://schemas.microsoft.com/office/drawing/2014/chart" uri="{C3380CC4-5D6E-409C-BE32-E72D297353CC}">
              <c16:uniqueId val="{00000002-89C1-4929-B761-B1030DA6F877}"/>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At val="0"/>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3C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0.24110000000000001</c:v>
                </c:pt>
                <c:pt idx="1">
                  <c:v>0.25850000000000001</c:v>
                </c:pt>
                <c:pt idx="2">
                  <c:v>0.24440000000000001</c:v>
                </c:pt>
                <c:pt idx="3">
                  <c:v>0.22090000000000001</c:v>
                </c:pt>
                <c:pt idx="4">
                  <c:v>0.20050000000000001</c:v>
                </c:pt>
              </c:numCache>
            </c:numRef>
          </c:val>
          <c:extLst>
            <c:ext xmlns:c16="http://schemas.microsoft.com/office/drawing/2014/chart" uri="{C3380CC4-5D6E-409C-BE32-E72D297353CC}">
              <c16:uniqueId val="{00000000-47D8-4D2D-817A-7CF520C0E2C3}"/>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0.13930000000000001</c:v>
                </c:pt>
                <c:pt idx="1">
                  <c:v>0.1658</c:v>
                </c:pt>
                <c:pt idx="2">
                  <c:v>0.1762</c:v>
                </c:pt>
                <c:pt idx="3">
                  <c:v>0.20300000000000001</c:v>
                </c:pt>
                <c:pt idx="4">
                  <c:v>0.14219999999999999</c:v>
                </c:pt>
              </c:numCache>
            </c:numRef>
          </c:val>
          <c:extLst>
            <c:ext xmlns:c16="http://schemas.microsoft.com/office/drawing/2014/chart" uri="{C3380CC4-5D6E-409C-BE32-E72D297353CC}">
              <c16:uniqueId val="{00000001-47D8-4D2D-817A-7CF520C0E2C3}"/>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0.17510000000000001</c:v>
                </c:pt>
                <c:pt idx="1">
                  <c:v>0.15670000000000001</c:v>
                </c:pt>
                <c:pt idx="2">
                  <c:v>0.15859999999999999</c:v>
                </c:pt>
                <c:pt idx="3">
                  <c:v>0.17180000000000001</c:v>
                </c:pt>
                <c:pt idx="4">
                  <c:v>0.16370000000000001</c:v>
                </c:pt>
              </c:numCache>
            </c:numRef>
          </c:val>
          <c:extLst>
            <c:ext xmlns:c16="http://schemas.microsoft.com/office/drawing/2014/chart" uri="{C3380CC4-5D6E-409C-BE32-E72D297353CC}">
              <c16:uniqueId val="{00000002-47D8-4D2D-817A-7CF520C0E2C3}"/>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 val="autoZero"/>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3D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0.3367</c:v>
                </c:pt>
                <c:pt idx="1">
                  <c:v>0.31169999999999998</c:v>
                </c:pt>
                <c:pt idx="2">
                  <c:v>0.30230000000000001</c:v>
                </c:pt>
                <c:pt idx="3">
                  <c:v>0.29339999999999999</c:v>
                </c:pt>
                <c:pt idx="4">
                  <c:v>0.29220000000000002</c:v>
                </c:pt>
              </c:numCache>
            </c:numRef>
          </c:val>
          <c:extLst>
            <c:ext xmlns:c16="http://schemas.microsoft.com/office/drawing/2014/chart" uri="{C3380CC4-5D6E-409C-BE32-E72D297353CC}">
              <c16:uniqueId val="{00000000-89C1-4929-B761-B1030DA6F877}"/>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0.2515</c:v>
                </c:pt>
                <c:pt idx="1">
                  <c:v>0.25530000000000003</c:v>
                </c:pt>
                <c:pt idx="2">
                  <c:v>0.2281</c:v>
                </c:pt>
                <c:pt idx="3">
                  <c:v>0.22289999999999999</c:v>
                </c:pt>
                <c:pt idx="4">
                  <c:v>0.20580000000000001</c:v>
                </c:pt>
              </c:numCache>
            </c:numRef>
          </c:val>
          <c:extLst>
            <c:ext xmlns:c16="http://schemas.microsoft.com/office/drawing/2014/chart" uri="{C3380CC4-5D6E-409C-BE32-E72D297353CC}">
              <c16:uniqueId val="{00000001-89C1-4929-B761-B1030DA6F877}"/>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0.2757</c:v>
                </c:pt>
                <c:pt idx="1">
                  <c:v>0.25430000000000003</c:v>
                </c:pt>
                <c:pt idx="2">
                  <c:v>0.24859999999999999</c:v>
                </c:pt>
                <c:pt idx="3">
                  <c:v>0.24629999999999999</c:v>
                </c:pt>
                <c:pt idx="4">
                  <c:v>0.2399</c:v>
                </c:pt>
              </c:numCache>
            </c:numRef>
          </c:val>
          <c:extLst>
            <c:ext xmlns:c16="http://schemas.microsoft.com/office/drawing/2014/chart" uri="{C3380CC4-5D6E-409C-BE32-E72D297353CC}">
              <c16:uniqueId val="{00000002-89C1-4929-B761-B1030DA6F877}"/>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At val="0"/>
        <c:auto val="1"/>
        <c:lblAlgn val="ctr"/>
        <c:lblOffset val="100"/>
        <c:noMultiLvlLbl val="0"/>
      </c:catAx>
      <c:valAx>
        <c:axId val="189775435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3D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7812500000001"/>
          <c:y val="0.11133992917446302"/>
          <c:w val="0.88035937500000006"/>
          <c:h val="0.74928446424185136"/>
        </c:manualLayout>
      </c:layout>
      <c:barChart>
        <c:barDir val="col"/>
        <c:grouping val="clustered"/>
        <c:varyColors val="0"/>
        <c:ser>
          <c:idx val="0"/>
          <c:order val="0"/>
          <c:tx>
            <c:strRef>
              <c:f>Sheet1!$B$1</c:f>
              <c:strCache>
                <c:ptCount val="1"/>
                <c:pt idx="0">
                  <c:v>4th Grade</c:v>
                </c:pt>
              </c:strCache>
            </c:strRef>
          </c:tx>
          <c:spPr>
            <a:solidFill>
              <a:srgbClr val="12284C"/>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0.00%</c:formatCode>
                <c:ptCount val="5"/>
                <c:pt idx="0">
                  <c:v>0.22040000000000001</c:v>
                </c:pt>
                <c:pt idx="1">
                  <c:v>0.2273</c:v>
                </c:pt>
                <c:pt idx="2">
                  <c:v>0.2409</c:v>
                </c:pt>
                <c:pt idx="3">
                  <c:v>0.23250000000000001</c:v>
                </c:pt>
                <c:pt idx="4">
                  <c:v>0.222</c:v>
                </c:pt>
              </c:numCache>
            </c:numRef>
          </c:val>
          <c:extLst>
            <c:ext xmlns:c16="http://schemas.microsoft.com/office/drawing/2014/chart" uri="{C3380CC4-5D6E-409C-BE32-E72D297353CC}">
              <c16:uniqueId val="{00000000-47D8-4D2D-817A-7CF520C0E2C3}"/>
            </c:ext>
          </c:extLst>
        </c:ser>
        <c:ser>
          <c:idx val="1"/>
          <c:order val="1"/>
          <c:tx>
            <c:strRef>
              <c:f>Sheet1!$C$1</c:f>
              <c:strCache>
                <c:ptCount val="1"/>
                <c:pt idx="0">
                  <c:v>8th Grade</c:v>
                </c:pt>
              </c:strCache>
            </c:strRef>
          </c:tx>
          <c:spPr>
            <a:solidFill>
              <a:srgbClr val="E1A400"/>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Sheet1!$C$2:$C$6</c:f>
              <c:numCache>
                <c:formatCode>0.00%</c:formatCode>
                <c:ptCount val="5"/>
                <c:pt idx="0">
                  <c:v>0.19309999999999999</c:v>
                </c:pt>
                <c:pt idx="1">
                  <c:v>0.21029999999999999</c:v>
                </c:pt>
                <c:pt idx="2">
                  <c:v>0.2147</c:v>
                </c:pt>
                <c:pt idx="3">
                  <c:v>0.2077</c:v>
                </c:pt>
                <c:pt idx="4">
                  <c:v>0.21129999999999999</c:v>
                </c:pt>
              </c:numCache>
            </c:numRef>
          </c:val>
          <c:extLst>
            <c:ext xmlns:c16="http://schemas.microsoft.com/office/drawing/2014/chart" uri="{C3380CC4-5D6E-409C-BE32-E72D297353CC}">
              <c16:uniqueId val="{00000001-47D8-4D2D-817A-7CF520C0E2C3}"/>
            </c:ext>
          </c:extLst>
        </c:ser>
        <c:ser>
          <c:idx val="2"/>
          <c:order val="2"/>
          <c:tx>
            <c:strRef>
              <c:f>Sheet1!$D$1</c:f>
              <c:strCache>
                <c:ptCount val="1"/>
                <c:pt idx="0">
                  <c:v>High School</c:v>
                </c:pt>
              </c:strCache>
            </c:strRef>
          </c:tx>
          <c:spPr>
            <a:solidFill>
              <a:srgbClr val="00B796"/>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Sheet1!$D$2:$D$6</c:f>
              <c:numCache>
                <c:formatCode>0.00%</c:formatCode>
                <c:ptCount val="5"/>
                <c:pt idx="0">
                  <c:v>0.21820000000000001</c:v>
                </c:pt>
                <c:pt idx="1">
                  <c:v>0.20680000000000001</c:v>
                </c:pt>
                <c:pt idx="2">
                  <c:v>0.2104</c:v>
                </c:pt>
                <c:pt idx="3">
                  <c:v>0.21129999999999999</c:v>
                </c:pt>
                <c:pt idx="4">
                  <c:v>0.21179999999999999</c:v>
                </c:pt>
              </c:numCache>
            </c:numRef>
          </c:val>
          <c:extLst>
            <c:ext xmlns:c16="http://schemas.microsoft.com/office/drawing/2014/chart" uri="{C3380CC4-5D6E-409C-BE32-E72D297353CC}">
              <c16:uniqueId val="{00000002-47D8-4D2D-817A-7CF520C0E2C3}"/>
            </c:ext>
          </c:extLst>
        </c:ser>
        <c:dLbls>
          <c:showLegendKey val="0"/>
          <c:showVal val="0"/>
          <c:showCatName val="0"/>
          <c:showSerName val="0"/>
          <c:showPercent val="0"/>
          <c:showBubbleSize val="0"/>
        </c:dLbls>
        <c:gapWidth val="219"/>
        <c:overlap val="-27"/>
        <c:axId val="1899069856"/>
        <c:axId val="1897754352"/>
      </c:barChart>
      <c:catAx>
        <c:axId val="18990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754352"/>
        <c:crosses val="autoZero"/>
        <c:auto val="1"/>
        <c:lblAlgn val="ctr"/>
        <c:lblOffset val="100"/>
        <c:noMultiLvlLbl val="0"/>
      </c:catAx>
      <c:valAx>
        <c:axId val="189775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0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6-15T08:30:43.448" idx="2">
    <p:pos x="3840" y="812"/>
    <p:text>2018 high school reading bar is missing</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7</a:t>
            </a:fld>
            <a:endParaRPr lang="en-US" dirty="0"/>
          </a:p>
        </p:txBody>
      </p:sp>
    </p:spTree>
    <p:extLst>
      <p:ext uri="{BB962C8B-B14F-4D97-AF65-F5344CB8AC3E}">
        <p14:creationId xmlns:p14="http://schemas.microsoft.com/office/powerpoint/2010/main" val="73128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23833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14</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16</a:t>
            </a:fld>
            <a:endParaRPr lang="en-US" dirty="0"/>
          </a:p>
        </p:txBody>
      </p:sp>
    </p:spTree>
    <p:extLst>
      <p:ext uri="{BB962C8B-B14F-4D97-AF65-F5344CB8AC3E}">
        <p14:creationId xmlns:p14="http://schemas.microsoft.com/office/powerpoint/2010/main" val="42647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rand@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Assessment</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160913" y="88777"/>
            <a:ext cx="9691151" cy="954107"/>
          </a:xfrm>
          <a:prstGeom prst="rect">
            <a:avLst/>
          </a:prstGeom>
          <a:noFill/>
        </p:spPr>
        <p:txBody>
          <a:bodyPr wrap="square" rtlCol="0">
            <a:spAutoFit/>
          </a:bodyPr>
          <a:lstStyle/>
          <a:p>
            <a:r>
              <a:rPr lang="en-US" sz="2800" b="1" dirty="0">
                <a:solidFill>
                  <a:schemeClr val="tx1">
                    <a:lumMod val="90000"/>
                    <a:lumOff val="10000"/>
                  </a:schemeClr>
                </a:solidFill>
                <a:latin typeface="Calibri" panose="020F0502020204030204" pitchFamily="34" charset="0"/>
                <a:ea typeface="+mj-ea"/>
                <a:cs typeface="Calibri" panose="020F0502020204030204" pitchFamily="34" charset="0"/>
              </a:rPr>
              <a:t>Indicator 3C: Historical Data for Proficiency Rates of Children with IEP’s Against Alternate Academic Achievement Standards</a:t>
            </a:r>
            <a:endParaRPr lang="en-US" sz="2800" dirty="0">
              <a:solidFill>
                <a:schemeClr val="tx1">
                  <a:lumMod val="90000"/>
                  <a:lumOff val="10000"/>
                </a:schemeClr>
              </a:solidFill>
            </a:endParaRPr>
          </a:p>
        </p:txBody>
      </p:sp>
      <p:graphicFrame>
        <p:nvGraphicFramePr>
          <p:cNvPr id="9" name="Chart 8">
            <a:extLst>
              <a:ext uri="{FF2B5EF4-FFF2-40B4-BE49-F238E27FC236}">
                <a16:creationId xmlns:a16="http://schemas.microsoft.com/office/drawing/2014/main" id="{DEDEB5C1-3E8D-4760-9D47-65821D9F9455}"/>
              </a:ext>
            </a:extLst>
          </p:cNvPr>
          <p:cNvGraphicFramePr/>
          <p:nvPr>
            <p:extLst>
              <p:ext uri="{D42A27DB-BD31-4B8C-83A1-F6EECF244321}">
                <p14:modId xmlns:p14="http://schemas.microsoft.com/office/powerpoint/2010/main" val="1028602832"/>
              </p:ext>
            </p:extLst>
          </p:nvPr>
        </p:nvGraphicFramePr>
        <p:xfrm>
          <a:off x="105794" y="1288906"/>
          <a:ext cx="5990206" cy="428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F84640-B189-4BC8-A100-7CD9FD4AEC06}"/>
              </a:ext>
            </a:extLst>
          </p:cNvPr>
          <p:cNvGraphicFramePr/>
          <p:nvPr>
            <p:extLst>
              <p:ext uri="{D42A27DB-BD31-4B8C-83A1-F6EECF244321}">
                <p14:modId xmlns:p14="http://schemas.microsoft.com/office/powerpoint/2010/main" val="1322070867"/>
              </p:ext>
            </p:extLst>
          </p:nvPr>
        </p:nvGraphicFramePr>
        <p:xfrm>
          <a:off x="6096000" y="1288906"/>
          <a:ext cx="5829672" cy="4280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35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160913" y="133165"/>
            <a:ext cx="9691151" cy="1200329"/>
          </a:xfrm>
          <a:prstGeom prst="rect">
            <a:avLst/>
          </a:prstGeom>
          <a:noFill/>
        </p:spPr>
        <p:txBody>
          <a:bodyPr wrap="square" rtlCol="0">
            <a:spAutoFit/>
          </a:bodyPr>
          <a:lstStyle/>
          <a:p>
            <a:r>
              <a:rPr lang="en-US" sz="2400" b="1" dirty="0">
                <a:solidFill>
                  <a:schemeClr val="tx1">
                    <a:lumMod val="90000"/>
                    <a:lumOff val="10000"/>
                  </a:schemeClr>
                </a:solidFill>
                <a:latin typeface="Calibri" panose="020F0502020204030204" pitchFamily="34" charset="0"/>
                <a:ea typeface="+mj-ea"/>
                <a:cs typeface="Calibri" panose="020F0502020204030204" pitchFamily="34" charset="0"/>
              </a:rPr>
              <a:t>Indicator 3D: Historical Data for the Gap in Proficiency Rates of Children with IEP’s and All Students Against Grade Level Academic Achievement Standards</a:t>
            </a:r>
            <a:endParaRPr lang="en-US" sz="2400" dirty="0">
              <a:solidFill>
                <a:schemeClr val="tx1">
                  <a:lumMod val="90000"/>
                  <a:lumOff val="10000"/>
                </a:schemeClr>
              </a:solidFill>
            </a:endParaRPr>
          </a:p>
        </p:txBody>
      </p:sp>
      <p:graphicFrame>
        <p:nvGraphicFramePr>
          <p:cNvPr id="9" name="Chart 8">
            <a:extLst>
              <a:ext uri="{FF2B5EF4-FFF2-40B4-BE49-F238E27FC236}">
                <a16:creationId xmlns:a16="http://schemas.microsoft.com/office/drawing/2014/main" id="{DEDEB5C1-3E8D-4760-9D47-65821D9F9455}"/>
              </a:ext>
            </a:extLst>
          </p:cNvPr>
          <p:cNvGraphicFramePr/>
          <p:nvPr>
            <p:extLst>
              <p:ext uri="{D42A27DB-BD31-4B8C-83A1-F6EECF244321}">
                <p14:modId xmlns:p14="http://schemas.microsoft.com/office/powerpoint/2010/main" val="1621902634"/>
              </p:ext>
            </p:extLst>
          </p:nvPr>
        </p:nvGraphicFramePr>
        <p:xfrm>
          <a:off x="105794" y="1288906"/>
          <a:ext cx="5990206" cy="428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F84640-B189-4BC8-A100-7CD9FD4AEC06}"/>
              </a:ext>
            </a:extLst>
          </p:cNvPr>
          <p:cNvGraphicFramePr/>
          <p:nvPr>
            <p:extLst>
              <p:ext uri="{D42A27DB-BD31-4B8C-83A1-F6EECF244321}">
                <p14:modId xmlns:p14="http://schemas.microsoft.com/office/powerpoint/2010/main" val="148340513"/>
              </p:ext>
            </p:extLst>
          </p:nvPr>
        </p:nvGraphicFramePr>
        <p:xfrm>
          <a:off x="6096000" y="1299427"/>
          <a:ext cx="5829672" cy="4280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595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p:txBody>
          <a:bodyPr>
            <a:normAutofit/>
          </a:bodyPr>
          <a:lstStyle/>
          <a:p>
            <a:r>
              <a:rPr lang="en-US" sz="2400" dirty="0"/>
              <a:t>Due to the COVID-19 pandemic, assessment data for FFY 2019 does not exist. The US Department of Education waived all state assessments for  FFY 2019. </a:t>
            </a:r>
          </a:p>
          <a:p>
            <a:r>
              <a:rPr lang="en-US" sz="2400" dirty="0"/>
              <a:t>KSDE will closely monitor statewide assessment data for the next several years for the impact of COVID-19 on data quality, completeness and accuracy.</a:t>
            </a:r>
          </a:p>
        </p:txBody>
      </p:sp>
    </p:spTree>
    <p:extLst>
      <p:ext uri="{BB962C8B-B14F-4D97-AF65-F5344CB8AC3E}">
        <p14:creationId xmlns:p14="http://schemas.microsoft.com/office/powerpoint/2010/main" val="211470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66331" y="1661121"/>
            <a:ext cx="11292396"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Due to the revision of Indicator 3, the Kansas State Department of Education (KSDE) must now change the baseline for all four sub-indicators comprising Indicator 3.</a:t>
            </a:r>
          </a:p>
          <a:p>
            <a:pPr marL="457200" lvl="1" indent="0">
              <a:buNone/>
            </a:pPr>
            <a:endParaRPr lang="en-US" dirty="0"/>
          </a:p>
          <a:p>
            <a:pPr lvl="1"/>
            <a:r>
              <a:rPr lang="en-US" dirty="0"/>
              <a:t>KSDE will use FFY 2018 for it’s baseline for all four sub-indicators.</a:t>
            </a:r>
          </a:p>
          <a:p>
            <a:pPr marL="457200" lvl="1" indent="0">
              <a:buNone/>
            </a:pPr>
            <a:endParaRPr lang="en-US" dirty="0"/>
          </a:p>
          <a:p>
            <a:pPr lvl="1"/>
            <a:r>
              <a:rPr lang="en-US" dirty="0"/>
              <a:t>This has been decided due to FFY 2018 being the most recent data containing participation rate and proficiency rates for students with IEP’s on statewide assessments</a:t>
            </a:r>
          </a:p>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340400" y="1307178"/>
            <a:ext cx="11656291" cy="707886"/>
          </a:xfrm>
          <a:prstGeom prst="rect">
            <a:avLst/>
          </a:prstGeom>
        </p:spPr>
        <p:txBody>
          <a:bodyPr wrap="square">
            <a:spAutoFit/>
          </a:bodyPr>
          <a:lstStyle/>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Baseline Changes to Indicator 3 for the 2020-2025 SPP/APR Reporting Period</a:t>
            </a:r>
          </a:p>
        </p:txBody>
      </p:sp>
    </p:spTree>
    <p:extLst>
      <p:ext uri="{BB962C8B-B14F-4D97-AF65-F5344CB8AC3E}">
        <p14:creationId xmlns:p14="http://schemas.microsoft.com/office/powerpoint/2010/main" val="183457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363" y="2742200"/>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3 for the 2020-2025 SPP/APR Reporting Period</a:t>
            </a:r>
          </a:p>
        </p:txBody>
      </p:sp>
      <p:sp>
        <p:nvSpPr>
          <p:cNvPr id="5" name="TextBox 4">
            <a:extLst>
              <a:ext uri="{FF2B5EF4-FFF2-40B4-BE49-F238E27FC236}">
                <a16:creationId xmlns:a16="http://schemas.microsoft.com/office/drawing/2014/main" id="{B409DDB1-6A27-4E81-89F9-800A3EE59B61}"/>
              </a:ext>
            </a:extLst>
          </p:cNvPr>
          <p:cNvSpPr txBox="1"/>
          <p:nvPr/>
        </p:nvSpPr>
        <p:spPr>
          <a:xfrm>
            <a:off x="5450889" y="1431236"/>
            <a:ext cx="6312023"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i="1" u="sng" dirty="0"/>
              <a:t>Indicator 3A </a:t>
            </a:r>
            <a:r>
              <a:rPr lang="en-US" sz="2000" dirty="0"/>
              <a:t>– KSDE will use 95% as a target for grades 4, 8, and high school. </a:t>
            </a:r>
            <a:endParaRPr lang="en-US" sz="2000" b="1" i="1" dirty="0"/>
          </a:p>
          <a:p>
            <a:pPr marL="285750" indent="-285750">
              <a:buFont typeface="Arial" panose="020B0604020202020204" pitchFamily="34" charset="0"/>
              <a:buChar char="•"/>
            </a:pPr>
            <a:r>
              <a:rPr lang="en-US" sz="2000" b="1" i="1" u="sng" dirty="0"/>
              <a:t>Indicators 3B and 3C </a:t>
            </a:r>
            <a:r>
              <a:rPr lang="en-US" sz="2000" dirty="0"/>
              <a:t>-  Due to an anticipated learning recovery lag, KSDE will not increase FFY 2020 and FFY 2021 targets for both reading and math in sub indicator 3B and 3C. Then, KSDE will increase the target for FFY 2022 – 2025 ¼ of each standard deviation per year, resulting in 1 standard deviation increase by FFY 2025.</a:t>
            </a:r>
          </a:p>
          <a:p>
            <a:pPr marL="285750" indent="-285750">
              <a:buFont typeface="Arial" panose="020B0604020202020204" pitchFamily="34" charset="0"/>
              <a:buChar char="•"/>
            </a:pPr>
            <a:r>
              <a:rPr lang="en-US" sz="2000" b="1" i="1" u="sng" dirty="0"/>
              <a:t>Indicator 3D – </a:t>
            </a:r>
            <a:r>
              <a:rPr lang="en-US" sz="2000" dirty="0"/>
              <a:t>KSDE will not increase FFY 2020 and FFY 2021 targets for both reading and math, then a decrease of ¼ of each standard deviation per year, resulting in 1 standard deviation decrease by FFY 2025</a:t>
            </a:r>
          </a:p>
        </p:txBody>
      </p:sp>
    </p:spTree>
    <p:extLst>
      <p:ext uri="{BB962C8B-B14F-4D97-AF65-F5344CB8AC3E}">
        <p14:creationId xmlns:p14="http://schemas.microsoft.com/office/powerpoint/2010/main" val="425656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targets?</a:t>
            </a:r>
          </a:p>
        </p:txBody>
      </p:sp>
      <p:sp>
        <p:nvSpPr>
          <p:cNvPr id="4" name="TextBox 3">
            <a:extLst>
              <a:ext uri="{FF2B5EF4-FFF2-40B4-BE49-F238E27FC236}">
                <a16:creationId xmlns:a16="http://schemas.microsoft.com/office/drawing/2014/main" id="{2B308534-3932-415E-B71A-6E3E1D254106}"/>
              </a:ext>
            </a:extLst>
          </p:cNvPr>
          <p:cNvSpPr txBox="1"/>
          <p:nvPr/>
        </p:nvSpPr>
        <p:spPr>
          <a:xfrm>
            <a:off x="3893441" y="1971494"/>
            <a:ext cx="3623910" cy="4062651"/>
          </a:xfrm>
          <a:prstGeom prst="rect">
            <a:avLst/>
          </a:prstGeom>
          <a:noFill/>
        </p:spPr>
        <p:txBody>
          <a:bodyPr wrap="square" rtlCol="0">
            <a:spAutoFit/>
          </a:bodyPr>
          <a:lstStyle/>
          <a:p>
            <a:pPr marL="171450" indent="-171450">
              <a:buFont typeface="Arial" panose="020B0604020202020204" pitchFamily="34" charset="0"/>
              <a:buChar char="•"/>
            </a:pPr>
            <a:r>
              <a:rPr lang="en-US" sz="1600" dirty="0"/>
              <a:t>Reviewed data from FFY2014 to FFY2018.</a:t>
            </a:r>
          </a:p>
          <a:p>
            <a:pPr marL="171450" indent="-171450">
              <a:buFont typeface="Arial" panose="020B0604020202020204" pitchFamily="34" charset="0"/>
              <a:buChar char="•"/>
            </a:pPr>
            <a:r>
              <a:rPr lang="en-US" sz="1600" dirty="0"/>
              <a:t>Set baseline to FFY 2018 to reflect our most current assessment data.</a:t>
            </a:r>
          </a:p>
          <a:p>
            <a:pPr marL="171450" indent="-171450">
              <a:buFont typeface="Arial" panose="020B0604020202020204" pitchFamily="34" charset="0"/>
              <a:buChar char="•"/>
            </a:pPr>
            <a:r>
              <a:rPr lang="en-US" sz="1600" dirty="0"/>
              <a:t>Standard deviation of 1% was considered and discussed. We want to see an increase!</a:t>
            </a:r>
          </a:p>
          <a:p>
            <a:pPr marL="171450" indent="-171450">
              <a:buFont typeface="Arial" panose="020B0604020202020204" pitchFamily="34" charset="0"/>
              <a:buChar char="•"/>
            </a:pPr>
            <a:r>
              <a:rPr lang="en-US" sz="1600" dirty="0"/>
              <a:t>Linear forecasting was used as another tool for discussion</a:t>
            </a:r>
          </a:p>
          <a:p>
            <a:pPr marL="171450" indent="-171450">
              <a:buFont typeface="Arial" panose="020B0604020202020204" pitchFamily="34" charset="0"/>
              <a:buChar char="•"/>
            </a:pPr>
            <a:r>
              <a:rPr lang="en-US" sz="1600" dirty="0"/>
              <a:t>Accounted for an anticipated learning recovery lag for FFY2020 and FFY2021.</a:t>
            </a:r>
          </a:p>
          <a:p>
            <a:pPr marL="171450" indent="-171450">
              <a:buFont typeface="Arial" panose="020B0604020202020204" pitchFamily="34" charset="0"/>
              <a:buChar char="•"/>
            </a:pPr>
            <a:r>
              <a:rPr lang="en-US" sz="1600" dirty="0"/>
              <a:t>Ensured the final FFY2025 target was higher than baseline year FFY2018 per OSEP’s guidance.</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6532AB2E-CE73-4352-B0B6-499329B43C13}"/>
              </a:ext>
            </a:extLst>
          </p:cNvPr>
          <p:cNvSpPr txBox="1"/>
          <p:nvPr/>
        </p:nvSpPr>
        <p:spPr>
          <a:xfrm>
            <a:off x="7877261" y="1973063"/>
            <a:ext cx="3828041" cy="3908762"/>
          </a:xfrm>
          <a:prstGeom prst="rect">
            <a:avLst/>
          </a:prstGeom>
          <a:noFill/>
        </p:spPr>
        <p:txBody>
          <a:bodyPr wrap="square" rtlCol="0">
            <a:spAutoFit/>
          </a:bodyPr>
          <a:lstStyle/>
          <a:p>
            <a:pPr marL="171450" indent="-171450">
              <a:buFont typeface="Arial" panose="020B0604020202020204" pitchFamily="34" charset="0"/>
              <a:buChar char="•"/>
            </a:pPr>
            <a:r>
              <a:rPr lang="en-US" sz="1600" dirty="0"/>
              <a:t>Reviewed data from FFY2014 to FFY2018.</a:t>
            </a:r>
          </a:p>
          <a:p>
            <a:pPr marL="171450" indent="-171450">
              <a:buFont typeface="Arial" panose="020B0604020202020204" pitchFamily="34" charset="0"/>
              <a:buChar char="•"/>
            </a:pPr>
            <a:r>
              <a:rPr lang="en-US" sz="1600" dirty="0"/>
              <a:t>Set baseline to FFY 2018 to reflect our most current assessment data.</a:t>
            </a:r>
          </a:p>
          <a:p>
            <a:pPr marL="171450" indent="-171450">
              <a:buFont typeface="Arial" panose="020B0604020202020204" pitchFamily="34" charset="0"/>
              <a:buChar char="•"/>
            </a:pPr>
            <a:r>
              <a:rPr lang="en-US" sz="1600" dirty="0"/>
              <a:t>Standard deviation of -1% was considered and discussed. We want to see a decrease!</a:t>
            </a:r>
          </a:p>
          <a:p>
            <a:pPr marL="171450" indent="-171450">
              <a:buFont typeface="Arial" panose="020B0604020202020204" pitchFamily="34" charset="0"/>
              <a:buChar char="•"/>
            </a:pPr>
            <a:r>
              <a:rPr lang="en-US" sz="1600" dirty="0"/>
              <a:t>Linear forecasting was used as another tool for discussion</a:t>
            </a:r>
          </a:p>
          <a:p>
            <a:pPr marL="171450" indent="-171450">
              <a:buFont typeface="Arial" panose="020B0604020202020204" pitchFamily="34" charset="0"/>
              <a:buChar char="•"/>
            </a:pPr>
            <a:r>
              <a:rPr lang="en-US" sz="1600" dirty="0"/>
              <a:t>Accounted for an anticipated learning recovery lag for FFY2020 and FFY2021.</a:t>
            </a:r>
          </a:p>
          <a:p>
            <a:pPr marL="171450" indent="-171450">
              <a:buFont typeface="Arial" panose="020B0604020202020204" pitchFamily="34" charset="0"/>
              <a:buChar char="•"/>
            </a:pPr>
            <a:r>
              <a:rPr lang="en-US" sz="1600" dirty="0"/>
              <a:t>Ensured the final FFY2025 target was lower than baseline year FFY2018 per OSEP’s guidance.</a:t>
            </a:r>
          </a:p>
          <a:p>
            <a:pPr marL="285750" indent="-285750">
              <a:buFont typeface="Arial" panose="020B0604020202020204" pitchFamily="34" charset="0"/>
              <a:buChar char="•"/>
            </a:pPr>
            <a:endParaRPr lang="en-US" sz="800" dirty="0"/>
          </a:p>
        </p:txBody>
      </p:sp>
      <p:sp>
        <p:nvSpPr>
          <p:cNvPr id="5" name="TextBox 4">
            <a:extLst>
              <a:ext uri="{FF2B5EF4-FFF2-40B4-BE49-F238E27FC236}">
                <a16:creationId xmlns:a16="http://schemas.microsoft.com/office/drawing/2014/main" id="{9EB71CC9-B122-4B2B-95F4-D875E27868C0}"/>
              </a:ext>
            </a:extLst>
          </p:cNvPr>
          <p:cNvSpPr txBox="1"/>
          <p:nvPr/>
        </p:nvSpPr>
        <p:spPr>
          <a:xfrm>
            <a:off x="4179346" y="1108903"/>
            <a:ext cx="3338005" cy="830997"/>
          </a:xfrm>
          <a:prstGeom prst="rect">
            <a:avLst/>
          </a:prstGeom>
          <a:noFill/>
        </p:spPr>
        <p:txBody>
          <a:bodyPr wrap="square" rtlCol="0">
            <a:spAutoFit/>
          </a:bodyPr>
          <a:lstStyle/>
          <a:p>
            <a:r>
              <a:rPr lang="en-US" sz="4800" b="1" u="sng" dirty="0"/>
              <a:t>3B and 3C</a:t>
            </a:r>
          </a:p>
        </p:txBody>
      </p:sp>
      <p:sp>
        <p:nvSpPr>
          <p:cNvPr id="14" name="TextBox 13">
            <a:extLst>
              <a:ext uri="{FF2B5EF4-FFF2-40B4-BE49-F238E27FC236}">
                <a16:creationId xmlns:a16="http://schemas.microsoft.com/office/drawing/2014/main" id="{1DA2EE86-69AE-4EE2-B537-065C4EA9FAEA}"/>
              </a:ext>
            </a:extLst>
          </p:cNvPr>
          <p:cNvSpPr txBox="1"/>
          <p:nvPr/>
        </p:nvSpPr>
        <p:spPr>
          <a:xfrm>
            <a:off x="9237886" y="1136262"/>
            <a:ext cx="1111929" cy="830997"/>
          </a:xfrm>
          <a:prstGeom prst="rect">
            <a:avLst/>
          </a:prstGeom>
          <a:noFill/>
        </p:spPr>
        <p:txBody>
          <a:bodyPr wrap="square" rtlCol="0">
            <a:spAutoFit/>
          </a:bodyPr>
          <a:lstStyle/>
          <a:p>
            <a:r>
              <a:rPr lang="en-US" sz="4800" b="1" u="sng" dirty="0"/>
              <a:t>3D</a:t>
            </a:r>
          </a:p>
        </p:txBody>
      </p:sp>
      <p:sp>
        <p:nvSpPr>
          <p:cNvPr id="3" name="Rectangle 2">
            <a:extLst>
              <a:ext uri="{FF2B5EF4-FFF2-40B4-BE49-F238E27FC236}">
                <a16:creationId xmlns:a16="http://schemas.microsoft.com/office/drawing/2014/main" id="{B1FEE4E5-5D07-4232-B801-FFF76A0DED1D}"/>
              </a:ext>
            </a:extLst>
          </p:cNvPr>
          <p:cNvSpPr/>
          <p:nvPr/>
        </p:nvSpPr>
        <p:spPr>
          <a:xfrm>
            <a:off x="1389176" y="1105155"/>
            <a:ext cx="906017" cy="830997"/>
          </a:xfrm>
          <a:prstGeom prst="rect">
            <a:avLst/>
          </a:prstGeom>
        </p:spPr>
        <p:txBody>
          <a:bodyPr wrap="none">
            <a:spAutoFit/>
          </a:bodyPr>
          <a:lstStyle/>
          <a:p>
            <a:pPr lvl="0"/>
            <a:r>
              <a:rPr lang="en-US" sz="4800" b="1" u="sng" dirty="0">
                <a:solidFill>
                  <a:srgbClr val="12284C"/>
                </a:solidFill>
              </a:rPr>
              <a:t>3A</a:t>
            </a:r>
          </a:p>
        </p:txBody>
      </p:sp>
      <p:sp>
        <p:nvSpPr>
          <p:cNvPr id="7" name="Rectangle 6">
            <a:extLst>
              <a:ext uri="{FF2B5EF4-FFF2-40B4-BE49-F238E27FC236}">
                <a16:creationId xmlns:a16="http://schemas.microsoft.com/office/drawing/2014/main" id="{A6BA8608-CC1A-4E51-AB4D-4F744F699BF3}"/>
              </a:ext>
            </a:extLst>
          </p:cNvPr>
          <p:cNvSpPr/>
          <p:nvPr/>
        </p:nvSpPr>
        <p:spPr>
          <a:xfrm>
            <a:off x="405468" y="1967259"/>
            <a:ext cx="3202068" cy="3785652"/>
          </a:xfrm>
          <a:prstGeom prst="rect">
            <a:avLst/>
          </a:prstGeom>
        </p:spPr>
        <p:txBody>
          <a:bodyPr wrap="square">
            <a:spAutoFit/>
          </a:bodyPr>
          <a:lstStyle/>
          <a:p>
            <a:pPr marL="285750" indent="-285750">
              <a:buFont typeface="Arial" panose="020B0604020202020204" pitchFamily="34" charset="0"/>
              <a:buChar char="•"/>
            </a:pPr>
            <a:r>
              <a:rPr lang="en-US" sz="1600" dirty="0"/>
              <a:t>Reviewed data from FFY2014 to FFY2018.</a:t>
            </a:r>
          </a:p>
          <a:p>
            <a:pPr marL="285750" indent="-285750">
              <a:buFont typeface="Arial" panose="020B0604020202020204" pitchFamily="34" charset="0"/>
              <a:buChar char="•"/>
            </a:pPr>
            <a:r>
              <a:rPr lang="en-US" sz="1600" dirty="0"/>
              <a:t>Set baseline to FFY2018 to reflect our most current assessment data.</a:t>
            </a:r>
          </a:p>
          <a:p>
            <a:pPr marL="285750" indent="-285750">
              <a:buFont typeface="Arial" panose="020B0604020202020204" pitchFamily="34" charset="0"/>
              <a:buChar char="•"/>
            </a:pPr>
            <a:r>
              <a:rPr lang="en-US" sz="1600" dirty="0"/>
              <a:t>Considered and discussed setting target to 95%. The Office of Special Education (OSEP) requires states to assess at least 95% of students on IEP’s on statewide assessments. </a:t>
            </a:r>
            <a:r>
              <a:rPr lang="en-US" sz="1600" b="1" i="1" dirty="0"/>
              <a:t>OSEP does not require states to show improvement above the 95% for Indicator 3A</a:t>
            </a:r>
            <a:endParaRPr lang="en-US" sz="1600" dirty="0"/>
          </a:p>
        </p:txBody>
      </p:sp>
    </p:spTree>
    <p:extLst>
      <p:ext uri="{BB962C8B-B14F-4D97-AF65-F5344CB8AC3E}">
        <p14:creationId xmlns:p14="http://schemas.microsoft.com/office/powerpoint/2010/main" val="295384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each indicators.</a:t>
            </a:r>
          </a:p>
          <a:p>
            <a:pPr lvl="1"/>
            <a:r>
              <a:rPr lang="en-US" sz="2000">
                <a:hlinkClick r:id="rId3"/>
              </a:rPr>
              <a:t>General Supervision Timely and Accurate Data - Profile | Tableau Public</a:t>
            </a:r>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5" name="Content Placeholder 2">
            <a:extLst>
              <a:ext uri="{FF2B5EF4-FFF2-40B4-BE49-F238E27FC236}">
                <a16:creationId xmlns:a16="http://schemas.microsoft.com/office/drawing/2014/main" id="{A74D5FF6-2C1F-4407-B68E-9E00B179D05C}"/>
              </a:ext>
            </a:extLst>
          </p:cNvPr>
          <p:cNvSpPr txBox="1">
            <a:spLocks/>
          </p:cNvSpPr>
          <p:nvPr/>
        </p:nvSpPr>
        <p:spPr>
          <a:xfrm>
            <a:off x="1050634" y="3076557"/>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Cary Rogers</a:t>
            </a:r>
          </a:p>
          <a:p>
            <a:pPr lvl="1"/>
            <a:r>
              <a:rPr lang="en-US" dirty="0"/>
              <a:t>Education Program Consultant</a:t>
            </a:r>
            <a:br>
              <a:rPr lang="en-US" dirty="0"/>
            </a:br>
            <a:r>
              <a:rPr lang="en-US" dirty="0"/>
              <a:t>Assessment</a:t>
            </a:r>
            <a:br>
              <a:rPr lang="en-US" dirty="0"/>
            </a:br>
            <a:r>
              <a:rPr lang="en-US" dirty="0"/>
              <a:t>(785) 296-0916</a:t>
            </a:r>
            <a:br>
              <a:rPr lang="en-US" dirty="0"/>
            </a:br>
            <a:r>
              <a:rPr lang="en-US" dirty="0">
                <a:hlinkClick r:id="rId2"/>
              </a:rPr>
              <a:t>crogers@ksde.org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670" y="3873086"/>
            <a:ext cx="8574927" cy="1384995"/>
          </a:xfrm>
          <a:prstGeom prst="rect">
            <a:avLst/>
          </a:prstGeom>
        </p:spPr>
        <p:txBody>
          <a:bodyPr wrap="square">
            <a:spAutoFit/>
          </a:bodyPr>
          <a:lstStyle/>
          <a:p>
            <a:r>
              <a:rPr lang="en-US" sz="2800" b="1" i="1" u="sng" dirty="0"/>
              <a:t>Indicator 3:</a:t>
            </a:r>
            <a:r>
              <a:rPr lang="en-US" sz="2800" dirty="0"/>
              <a:t> Assessment – Participation and performance of children with an individualized education program (IEP) on state-wide assessments</a:t>
            </a:r>
            <a:r>
              <a:rPr lang="en-US" dirty="0"/>
              <a:t>.</a:t>
            </a:r>
            <a:endParaRPr lang="en-US" dirty="0">
              <a:latin typeface="Segoe UI" panose="020B0502040204020203" pitchFamily="34" charset="0"/>
            </a:endParaRPr>
          </a:p>
        </p:txBody>
      </p:sp>
      <p:sp>
        <p:nvSpPr>
          <p:cNvPr id="12" name="Title 1"/>
          <p:cNvSpPr txBox="1">
            <a:spLocks/>
          </p:cNvSpPr>
          <p:nvPr/>
        </p:nvSpPr>
        <p:spPr>
          <a:xfrm>
            <a:off x="0"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Assessment SPP/APR Indicator</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1432670" y="1810071"/>
            <a:ext cx="7734419" cy="2278663"/>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461328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 </a:t>
            </a:r>
          </a:p>
          <a:p>
            <a:pPr marL="457200" lvl="1" indent="0">
              <a:spcBef>
                <a:spcPts val="1800"/>
              </a:spcBef>
              <a:spcAft>
                <a:spcPts val="1800"/>
              </a:spcAft>
              <a:buNone/>
            </a:pPr>
            <a:r>
              <a:rPr lang="en-US" sz="1600" dirty="0"/>
              <a:t>*Indicator 3A: The Office of Special Education (OSEP) requires states to assess at least 95% of students on IEP’s on statewide assessments. </a:t>
            </a:r>
            <a:r>
              <a:rPr lang="en-US" sz="1600" b="1" i="1" dirty="0"/>
              <a:t>OSEP does not require states to show improvement above the 95% for Indicator 3A </a:t>
            </a:r>
          </a:p>
          <a:p>
            <a:pPr marL="0" indent="0">
              <a:spcBef>
                <a:spcPts val="1800"/>
              </a:spcBef>
              <a:spcAft>
                <a:spcPts val="1800"/>
              </a:spcAft>
              <a:buNone/>
            </a:pPr>
            <a:r>
              <a:rPr lang="en-US" sz="3600" dirty="0">
                <a:cs typeface="Times New Roman" panose="02020603050405020304" pitchFamily="18" charset="0"/>
              </a:rPr>
              <a:t>3. Must be set with advice of stakeholders</a:t>
            </a:r>
          </a:p>
          <a:p>
            <a:pPr marL="0" indent="0">
              <a:spcBef>
                <a:spcPts val="1800"/>
              </a:spcBef>
              <a:spcAft>
                <a:spcPts val="1800"/>
              </a:spcAft>
              <a:buNone/>
            </a:pP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Tree>
    <p:extLst>
      <p:ext uri="{BB962C8B-B14F-4D97-AF65-F5344CB8AC3E}">
        <p14:creationId xmlns:p14="http://schemas.microsoft.com/office/powerpoint/2010/main" val="203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1493839" y="1731615"/>
            <a:ext cx="9248051"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Assessment</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3</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3?</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745058" y="1422718"/>
            <a:ext cx="5157787" cy="548568"/>
          </a:xfrm>
        </p:spPr>
        <p:txBody>
          <a:bodyPr>
            <a:normAutofit/>
          </a:bodyPr>
          <a:lstStyle/>
          <a:p>
            <a:pPr>
              <a:spcBef>
                <a:spcPts val="0"/>
              </a:spcBef>
            </a:pPr>
            <a:r>
              <a:rPr lang="en-US" dirty="0"/>
              <a:t>Assessment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86321" y="1971286"/>
            <a:ext cx="5157787" cy="4028012"/>
          </a:xfrm>
        </p:spPr>
        <p:txBody>
          <a:bodyPr>
            <a:noAutofit/>
          </a:bodyPr>
          <a:lstStyle/>
          <a:p>
            <a:r>
              <a:rPr lang="en-US" sz="2000" dirty="0"/>
              <a:t>Indicator 3 is now divided into four categories: Indicator 3A, Indicator 3B, Indicator 3C, and Indicator 3D</a:t>
            </a:r>
          </a:p>
          <a:p>
            <a:pPr lvl="1"/>
            <a:r>
              <a:rPr lang="en-US" b="1" i="1" u="sng" dirty="0"/>
              <a:t>Indicator 3A </a:t>
            </a:r>
            <a:r>
              <a:rPr lang="en-US" dirty="0"/>
              <a:t>measures the assessment participation rate for children with IEPs</a:t>
            </a:r>
            <a:endParaRPr lang="en-US" b="1" u="sng" dirty="0"/>
          </a:p>
          <a:p>
            <a:pPr lvl="1"/>
            <a:r>
              <a:rPr lang="en-US" b="1" i="1" u="sng" dirty="0"/>
              <a:t>Indicator 3B</a:t>
            </a:r>
            <a:r>
              <a:rPr lang="en-US" dirty="0"/>
              <a:t> measures the assessment proficiency rate for children with IEPs against grade-level academic standards</a:t>
            </a:r>
          </a:p>
          <a:p>
            <a:pPr lvl="1"/>
            <a:r>
              <a:rPr lang="en-US" b="1" i="1" u="sng" dirty="0"/>
              <a:t>Indicator 3C</a:t>
            </a:r>
            <a:r>
              <a:rPr lang="en-US" dirty="0"/>
              <a:t> measures the assessment proficiency rate for children with IEPs against alternate academic achievement standards</a:t>
            </a:r>
          </a:p>
          <a:p>
            <a:pPr lvl="1"/>
            <a:endParaRPr lang="en-US"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172200" y="3640358"/>
            <a:ext cx="5183188" cy="522892"/>
          </a:xfrm>
        </p:spPr>
        <p:txBody>
          <a:bodyPr>
            <a:normAutofit/>
          </a:bodyPr>
          <a:lstStyle/>
          <a:p>
            <a:r>
              <a:rPr lang="en-US" dirty="0"/>
              <a:t>Data source for Indicator 3:</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187553" y="4163250"/>
            <a:ext cx="5318126" cy="4028012"/>
          </a:xfrm>
        </p:spPr>
        <p:txBody>
          <a:bodyPr>
            <a:normAutofit/>
          </a:bodyPr>
          <a:lstStyle/>
          <a:p>
            <a:r>
              <a:rPr lang="en-US" sz="2000" dirty="0"/>
              <a:t>Data for Indicator 3 is reported in the Consolidated State Performance Report (CSPR) reporting on ESEA (Elementary and Secondary Act)</a:t>
            </a:r>
          </a:p>
          <a:p>
            <a:r>
              <a:rPr lang="en-US" sz="2000" dirty="0" err="1"/>
              <a:t>EDFacts</a:t>
            </a:r>
            <a:r>
              <a:rPr lang="en-US" sz="2000" dirty="0"/>
              <a:t> file specifications C185 and 188 (participation). </a:t>
            </a:r>
            <a:r>
              <a:rPr lang="en-US" sz="2000" dirty="0" err="1"/>
              <a:t>EDFacts</a:t>
            </a:r>
            <a:r>
              <a:rPr lang="en-US" sz="2000" dirty="0"/>
              <a:t> file specifications C175 and 178 (proficiency and gap)</a:t>
            </a:r>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050223" y="197128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i="1" u="sng" dirty="0"/>
              <a:t>Indicator 3D </a:t>
            </a:r>
            <a:r>
              <a:rPr lang="en-US" dirty="0"/>
              <a:t>measures the gap in proficiency rates for children with IEPs and all students against grade-level academic achievement standards.</a:t>
            </a:r>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340400" y="1307178"/>
            <a:ext cx="11656291" cy="5447645"/>
          </a:xfrm>
          <a:prstGeom prst="rect">
            <a:avLst/>
          </a:prstGeom>
        </p:spPr>
        <p:txBody>
          <a:bodyPr wrap="square">
            <a:spAutoFit/>
          </a:bodyPr>
          <a:lstStyle/>
          <a:p>
            <a:pPr marL="285750" indent="-285750">
              <a:buFont typeface="Arial" panose="020B0604020202020204" pitchFamily="34" charset="0"/>
              <a:buChar char="•"/>
            </a:pPr>
            <a:r>
              <a:rPr lang="en-US" sz="2000" dirty="0"/>
              <a:t>Historically, States were required to report assessment data from students with IEPs in grades 3-12 (ESEA grades) as inclusive data, not separated by grade. </a:t>
            </a:r>
          </a:p>
          <a:p>
            <a:pPr marL="285750" indent="-285750">
              <a:buFont typeface="Arial" panose="020B0604020202020204" pitchFamily="34" charset="0"/>
              <a:buChar char="•"/>
            </a:pPr>
            <a:r>
              <a:rPr lang="en-US" sz="2000" dirty="0"/>
              <a:t>Indicator 3 has been revised and now requires States to report on:</a:t>
            </a:r>
          </a:p>
          <a:p>
            <a:pPr marL="742950" lvl="1" indent="-285750">
              <a:buFont typeface="Arial" panose="020B0604020202020204" pitchFamily="34" charset="0"/>
              <a:buChar char="•"/>
            </a:pPr>
            <a:r>
              <a:rPr lang="en-US" sz="1600" dirty="0"/>
              <a:t>Participation rates for students with IEPs</a:t>
            </a:r>
          </a:p>
          <a:p>
            <a:pPr marL="742950" lvl="1" indent="-285750">
              <a:buFont typeface="Arial" panose="020B0604020202020204" pitchFamily="34" charset="0"/>
              <a:buChar char="•"/>
            </a:pPr>
            <a:r>
              <a:rPr lang="en-US" sz="1600" dirty="0"/>
              <a:t>Proficiency rates for children with IEPs against grade-level academic standards</a:t>
            </a:r>
          </a:p>
          <a:p>
            <a:pPr marL="742950" lvl="1" indent="-285750">
              <a:buFont typeface="Arial" panose="020B0604020202020204" pitchFamily="34" charset="0"/>
              <a:buChar char="•"/>
            </a:pPr>
            <a:r>
              <a:rPr lang="en-US" sz="1600" dirty="0"/>
              <a:t>Proficiency rates for children with IEPs against alternate academic achievement standards</a:t>
            </a:r>
          </a:p>
          <a:p>
            <a:pPr marL="742950" lvl="1" indent="-285750">
              <a:buFont typeface="Arial" panose="020B0604020202020204" pitchFamily="34" charset="0"/>
              <a:buChar char="•"/>
            </a:pPr>
            <a:r>
              <a:rPr lang="en-US" sz="1600" dirty="0"/>
              <a:t>The gap in proficiency rates for children with IEPs and all students against grade-level academic achievement standards.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2000" dirty="0"/>
              <a:t>All of the above items will be reported separately for grades 4, 8, and high school. This has been done to provide the following advantages:</a:t>
            </a:r>
          </a:p>
          <a:p>
            <a:pPr marL="1200150" lvl="2" indent="-285750">
              <a:buFont typeface="Arial" panose="020B0604020202020204" pitchFamily="34" charset="0"/>
              <a:buChar char="•"/>
            </a:pPr>
            <a:r>
              <a:rPr lang="en-US" sz="1600" dirty="0"/>
              <a:t>Helps prevent the masking of high performance/low performance or improvement/no improvement that would occur if all grades are combined to generate an “average”</a:t>
            </a:r>
          </a:p>
          <a:p>
            <a:pPr marL="1200150" lvl="2" indent="-285750">
              <a:buFont typeface="Arial" panose="020B0604020202020204" pitchFamily="34" charset="0"/>
              <a:buChar char="•"/>
            </a:pPr>
            <a:r>
              <a:rPr lang="en-US" sz="1600" dirty="0"/>
              <a:t>Focuses on the effectiveness of early elementary instruction (e.g. early literacy programs), which is a critical time in literacy development</a:t>
            </a:r>
          </a:p>
          <a:p>
            <a:pPr marL="1200150" lvl="2" indent="-285750">
              <a:buFont typeface="Arial" panose="020B0604020202020204" pitchFamily="34" charset="0"/>
              <a:buChar char="•"/>
            </a:pPr>
            <a:r>
              <a:rPr lang="en-US" sz="1600" dirty="0"/>
              <a:t>Focuses on the successful transition of students with IEPs from middle school to high school</a:t>
            </a:r>
          </a:p>
          <a:p>
            <a:pPr marL="1200150" lvl="2" indent="-285750">
              <a:buFont typeface="Arial" panose="020B0604020202020204" pitchFamily="34" charset="0"/>
              <a:buChar char="•"/>
            </a:pPr>
            <a:r>
              <a:rPr lang="en-US" sz="1600" dirty="0"/>
              <a:t>Continues to  focus on high school, which is a critical time for students with IEP’s that are transitioning to adult life.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3 for the 2020-2025 SPP/APR Reporting Period</a:t>
            </a:r>
          </a:p>
        </p:txBody>
      </p:sp>
    </p:spTree>
    <p:extLst>
      <p:ext uri="{BB962C8B-B14F-4D97-AF65-F5344CB8AC3E}">
        <p14:creationId xmlns:p14="http://schemas.microsoft.com/office/powerpoint/2010/main" val="23167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160913" y="211685"/>
            <a:ext cx="9691151" cy="954107"/>
          </a:xfrm>
          <a:prstGeom prst="rect">
            <a:avLst/>
          </a:prstGeom>
          <a:noFill/>
        </p:spPr>
        <p:txBody>
          <a:bodyPr wrap="square" rtlCol="0">
            <a:spAutoFit/>
          </a:bodyPr>
          <a:lstStyle/>
          <a:p>
            <a:r>
              <a:rPr lang="en-US" sz="2800" b="1" dirty="0">
                <a:solidFill>
                  <a:schemeClr val="tx1">
                    <a:lumMod val="90000"/>
                    <a:lumOff val="10000"/>
                  </a:schemeClr>
                </a:solidFill>
                <a:latin typeface="Calibri" panose="020F0502020204030204" pitchFamily="34" charset="0"/>
                <a:ea typeface="+mj-ea"/>
                <a:cs typeface="Calibri" panose="020F0502020204030204" pitchFamily="34" charset="0"/>
              </a:rPr>
              <a:t>Indicator 3A: Historical Data for Participation Rates of Students with IEPs</a:t>
            </a:r>
            <a:endParaRPr lang="en-US" sz="2800" dirty="0">
              <a:solidFill>
                <a:schemeClr val="tx1">
                  <a:lumMod val="90000"/>
                  <a:lumOff val="10000"/>
                </a:schemeClr>
              </a:solidFill>
            </a:endParaRPr>
          </a:p>
        </p:txBody>
      </p:sp>
      <p:graphicFrame>
        <p:nvGraphicFramePr>
          <p:cNvPr id="9" name="Chart 8">
            <a:extLst>
              <a:ext uri="{FF2B5EF4-FFF2-40B4-BE49-F238E27FC236}">
                <a16:creationId xmlns:a16="http://schemas.microsoft.com/office/drawing/2014/main" id="{DEDEB5C1-3E8D-4760-9D47-65821D9F9455}"/>
              </a:ext>
            </a:extLst>
          </p:cNvPr>
          <p:cNvGraphicFramePr/>
          <p:nvPr>
            <p:extLst>
              <p:ext uri="{D42A27DB-BD31-4B8C-83A1-F6EECF244321}">
                <p14:modId xmlns:p14="http://schemas.microsoft.com/office/powerpoint/2010/main" val="2885472656"/>
              </p:ext>
            </p:extLst>
          </p:nvPr>
        </p:nvGraphicFramePr>
        <p:xfrm>
          <a:off x="105794" y="1288905"/>
          <a:ext cx="5990206" cy="428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F84640-B189-4BC8-A100-7CD9FD4AEC06}"/>
              </a:ext>
            </a:extLst>
          </p:cNvPr>
          <p:cNvGraphicFramePr/>
          <p:nvPr>
            <p:extLst>
              <p:ext uri="{D42A27DB-BD31-4B8C-83A1-F6EECF244321}">
                <p14:modId xmlns:p14="http://schemas.microsoft.com/office/powerpoint/2010/main" val="1402523358"/>
              </p:ext>
            </p:extLst>
          </p:nvPr>
        </p:nvGraphicFramePr>
        <p:xfrm>
          <a:off x="6096000" y="1288906"/>
          <a:ext cx="5829672" cy="4280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91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7C6A06-E485-4C42-909D-9520E1D18E24}"/>
              </a:ext>
            </a:extLst>
          </p:cNvPr>
          <p:cNvSpPr txBox="1"/>
          <p:nvPr/>
        </p:nvSpPr>
        <p:spPr>
          <a:xfrm>
            <a:off x="1169791" y="0"/>
            <a:ext cx="9691151" cy="1384995"/>
          </a:xfrm>
          <a:prstGeom prst="rect">
            <a:avLst/>
          </a:prstGeom>
          <a:noFill/>
        </p:spPr>
        <p:txBody>
          <a:bodyPr wrap="square" rtlCol="0">
            <a:spAutoFit/>
          </a:bodyPr>
          <a:lstStyle/>
          <a:p>
            <a:r>
              <a:rPr lang="en-US" sz="2800" b="1" dirty="0">
                <a:solidFill>
                  <a:schemeClr val="tx1">
                    <a:lumMod val="90000"/>
                    <a:lumOff val="10000"/>
                  </a:schemeClr>
                </a:solidFill>
                <a:latin typeface="Calibri" panose="020F0502020204030204" pitchFamily="34" charset="0"/>
                <a:ea typeface="+mj-ea"/>
                <a:cs typeface="Calibri" panose="020F0502020204030204" pitchFamily="34" charset="0"/>
              </a:rPr>
              <a:t>Indicator 3B: Historical Data for Proficiency Rates of Children with IEP’s Against Grade Level Academic Achievement Standards</a:t>
            </a:r>
            <a:endParaRPr lang="en-US" sz="2800" dirty="0">
              <a:solidFill>
                <a:schemeClr val="tx1">
                  <a:lumMod val="90000"/>
                  <a:lumOff val="10000"/>
                </a:schemeClr>
              </a:solidFill>
            </a:endParaRPr>
          </a:p>
        </p:txBody>
      </p:sp>
      <p:graphicFrame>
        <p:nvGraphicFramePr>
          <p:cNvPr id="9" name="Chart 8">
            <a:extLst>
              <a:ext uri="{FF2B5EF4-FFF2-40B4-BE49-F238E27FC236}">
                <a16:creationId xmlns:a16="http://schemas.microsoft.com/office/drawing/2014/main" id="{DEDEB5C1-3E8D-4760-9D47-65821D9F9455}"/>
              </a:ext>
            </a:extLst>
          </p:cNvPr>
          <p:cNvGraphicFramePr/>
          <p:nvPr>
            <p:extLst>
              <p:ext uri="{D42A27DB-BD31-4B8C-83A1-F6EECF244321}">
                <p14:modId xmlns:p14="http://schemas.microsoft.com/office/powerpoint/2010/main" val="3133348050"/>
              </p:ext>
            </p:extLst>
          </p:nvPr>
        </p:nvGraphicFramePr>
        <p:xfrm>
          <a:off x="105794" y="1288906"/>
          <a:ext cx="5990206" cy="428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F84640-B189-4BC8-A100-7CD9FD4AEC06}"/>
              </a:ext>
            </a:extLst>
          </p:cNvPr>
          <p:cNvGraphicFramePr/>
          <p:nvPr>
            <p:extLst>
              <p:ext uri="{D42A27DB-BD31-4B8C-83A1-F6EECF244321}">
                <p14:modId xmlns:p14="http://schemas.microsoft.com/office/powerpoint/2010/main" val="1525225815"/>
              </p:ext>
            </p:extLst>
          </p:nvPr>
        </p:nvGraphicFramePr>
        <p:xfrm>
          <a:off x="6096000" y="1288906"/>
          <a:ext cx="5829672" cy="4280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532964"/>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metadata/properties"/>
    <ds:schemaRef ds:uri="6c663d95-8238-4b2d-b922-a74f82e5df6f"/>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d5501a87-0b31-43b9-bb13-8dd2b743a206"/>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3547</TotalTime>
  <Words>1280</Words>
  <Application>Microsoft Office PowerPoint</Application>
  <PresentationFormat>Widescreen</PresentationFormat>
  <Paragraphs>102</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Segoe UI</vt:lpstr>
      <vt:lpstr>Arial</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Assessment</vt:lpstr>
      <vt:lpstr>What is Indicator 3?</vt:lpstr>
      <vt:lpstr>PowerPoint Presentation</vt:lpstr>
      <vt:lpstr>PowerPoint Presentation</vt:lpstr>
      <vt:lpstr>PowerPoint Presentation</vt:lpstr>
      <vt:lpstr>PowerPoint Presentation</vt:lpstr>
      <vt:lpstr>PowerPoint Presentation</vt:lpstr>
      <vt:lpstr>COVID-19 Impacts</vt:lpstr>
      <vt:lpstr>PowerPoint Presentation</vt:lpstr>
      <vt:lpstr>PowerPoint Presentation</vt:lpstr>
      <vt:lpstr>PowerPoint Presentation</vt:lpstr>
      <vt:lpstr>PowerPoint Presentation</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105</cp:revision>
  <cp:lastPrinted>2021-06-30T19:50:52Z</cp:lastPrinted>
  <dcterms:created xsi:type="dcterms:W3CDTF">2017-11-21T21:33:09Z</dcterms:created>
  <dcterms:modified xsi:type="dcterms:W3CDTF">2021-10-01T14:30:06Z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