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notesMasterIdLst>
    <p:notesMasterId r:id="rId35"/>
  </p:notesMasterIdLst>
  <p:sldIdLst>
    <p:sldId id="261" r:id="rId5"/>
    <p:sldId id="377" r:id="rId6"/>
    <p:sldId id="415" r:id="rId7"/>
    <p:sldId id="427" r:id="rId8"/>
    <p:sldId id="414" r:id="rId9"/>
    <p:sldId id="422" r:id="rId10"/>
    <p:sldId id="423" r:id="rId11"/>
    <p:sldId id="424" r:id="rId12"/>
    <p:sldId id="378" r:id="rId13"/>
    <p:sldId id="409" r:id="rId14"/>
    <p:sldId id="379" r:id="rId15"/>
    <p:sldId id="426" r:id="rId16"/>
    <p:sldId id="381" r:id="rId17"/>
    <p:sldId id="387" r:id="rId18"/>
    <p:sldId id="436" r:id="rId19"/>
    <p:sldId id="437" r:id="rId20"/>
    <p:sldId id="416" r:id="rId21"/>
    <p:sldId id="418" r:id="rId22"/>
    <p:sldId id="382" r:id="rId23"/>
    <p:sldId id="383" r:id="rId24"/>
    <p:sldId id="408" r:id="rId25"/>
    <p:sldId id="429" r:id="rId26"/>
    <p:sldId id="405" r:id="rId27"/>
    <p:sldId id="433" r:id="rId28"/>
    <p:sldId id="434" r:id="rId29"/>
    <p:sldId id="339" r:id="rId30"/>
    <p:sldId id="340" r:id="rId31"/>
    <p:sldId id="341" r:id="rId32"/>
    <p:sldId id="420" r:id="rId33"/>
    <p:sldId id="430" r:id="rId34"/>
  </p:sldIdLst>
  <p:sldSz cx="12192000" cy="6858000"/>
  <p:notesSz cx="6858000" cy="9144000"/>
  <p:embeddedFontLst>
    <p:embeddedFont>
      <p:font typeface="Arial Black" panose="020B0A04020102020204" pitchFamily="34" charset="0"/>
      <p:bold r:id="rId36"/>
    </p:embeddedFont>
    <p:embeddedFont>
      <p:font typeface="Calibri" panose="020F0502020204030204" pitchFamily="3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Open Sans Light" panose="020B0306030504020204" pitchFamily="34" charset="0"/>
      <p:regular r:id="rId45"/>
      <p:italic r:id="rId46"/>
    </p:embeddedFont>
    <p:embeddedFont>
      <p:font typeface="Open Sans Semibold" panose="020B0706030804020204" pitchFamily="34" charset="0"/>
      <p:bold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ya Collins" initials="TC" lastIdx="22" clrIdx="0">
    <p:extLst>
      <p:ext uri="{19B8F6BF-5375-455C-9EA6-DF929625EA0E}">
        <p15:presenceInfo xmlns:p15="http://schemas.microsoft.com/office/powerpoint/2012/main" userId="S-1-12-1-2164270136-1304486987-3340092837-4077871991" providerId="AD"/>
      </p:ext>
    </p:extLst>
  </p:cmAuthor>
  <p:cmAuthor id="6" name="Sylvie Warren" initials="SW" lastIdx="15" clrIdx="1">
    <p:extLst>
      <p:ext uri="{19B8F6BF-5375-455C-9EA6-DF929625EA0E}">
        <p15:presenceInfo xmlns:p15="http://schemas.microsoft.com/office/powerpoint/2012/main" userId="S::SylvieWarren@westat.com::883d986b-f480-49d9-baf9-f8caf0af0b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CDDEEF"/>
    <a:srgbClr val="9ABCDE"/>
    <a:srgbClr val="FFCA7D"/>
    <a:srgbClr val="FF9900"/>
    <a:srgbClr val="FF9933"/>
    <a:srgbClr val="DCF0C6"/>
    <a:srgbClr val="DDE7F7"/>
    <a:srgbClr val="F0F9E7"/>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473" autoAdjust="0"/>
  </p:normalViewPr>
  <p:slideViewPr>
    <p:cSldViewPr snapToGrid="0">
      <p:cViewPr varScale="1">
        <p:scale>
          <a:sx n="77" d="100"/>
          <a:sy n="77" d="100"/>
        </p:scale>
        <p:origin x="126" y="330"/>
      </p:cViewPr>
      <p:guideLst/>
    </p:cSldViewPr>
  </p:slideViewPr>
  <p:outlineViewPr>
    <p:cViewPr>
      <p:scale>
        <a:sx n="33" d="100"/>
        <a:sy n="33" d="100"/>
      </p:scale>
      <p:origin x="0" y="-120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10221004983073E-2"/>
          <c:y val="7.0162850623952945E-5"/>
          <c:w val="0.8670655951822247"/>
          <c:h val="0.87314223260995116"/>
        </c:manualLayout>
      </c:layout>
      <c:barChart>
        <c:barDir val="col"/>
        <c:grouping val="clustered"/>
        <c:varyColors val="0"/>
        <c:ser>
          <c:idx val="0"/>
          <c:order val="0"/>
          <c:tx>
            <c:strRef>
              <c:f>Sheet1!$B$1</c:f>
              <c:strCache>
                <c:ptCount val="1"/>
                <c:pt idx="0">
                  <c:v>Data</c:v>
                </c:pt>
              </c:strCache>
            </c:strRef>
          </c:tx>
          <c:spPr>
            <a:solidFill>
              <a:schemeClr val="tx1">
                <a:lumMod val="75000"/>
                <a:lumOff val="25000"/>
              </a:schemeClr>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7B94-47E5-8BD0-13A037B6546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0.0%</c:formatCode>
                <c:ptCount val="9"/>
                <c:pt idx="0">
                  <c:v>0.38900000000000001</c:v>
                </c:pt>
                <c:pt idx="1">
                  <c:v>0.38400000000000001</c:v>
                </c:pt>
                <c:pt idx="2">
                  <c:v>0.378</c:v>
                </c:pt>
                <c:pt idx="3">
                  <c:v>0.372</c:v>
                </c:pt>
                <c:pt idx="4">
                  <c:v>0.378</c:v>
                </c:pt>
                <c:pt idx="5">
                  <c:v>0.379</c:v>
                </c:pt>
                <c:pt idx="6">
                  <c:v>0.38700000000000001</c:v>
                </c:pt>
                <c:pt idx="7">
                  <c:v>0.40100000000000002</c:v>
                </c:pt>
                <c:pt idx="8">
                  <c:v>0.37359999999999999</c:v>
                </c:pt>
              </c:numCache>
            </c:numRef>
          </c:val>
          <c:extLst>
            <c:ext xmlns:c16="http://schemas.microsoft.com/office/drawing/2014/chart" uri="{C3380CC4-5D6E-409C-BE32-E72D297353CC}">
              <c16:uniqueId val="{00000003-7B94-47E5-8BD0-13A037B65464}"/>
            </c:ext>
          </c:extLst>
        </c:ser>
        <c:dLbls>
          <c:dLblPos val="inEnd"/>
          <c:showLegendKey val="0"/>
          <c:showVal val="1"/>
          <c:showCatName val="0"/>
          <c:showSerName val="0"/>
          <c:showPercent val="0"/>
          <c:showBubbleSize val="0"/>
        </c:dLbls>
        <c:gapWidth val="50"/>
        <c:overlap val="6"/>
        <c:axId val="580998392"/>
        <c:axId val="580998720"/>
      </c:barChart>
      <c:lineChart>
        <c:grouping val="standard"/>
        <c:varyColors val="0"/>
        <c:ser>
          <c:idx val="1"/>
          <c:order val="1"/>
          <c:tx>
            <c:strRef>
              <c:f>Sheet1!$C$1</c:f>
              <c:strCache>
                <c:ptCount val="1"/>
                <c:pt idx="0">
                  <c:v>Target</c:v>
                </c:pt>
              </c:strCache>
            </c:strRef>
          </c:tx>
          <c:spPr>
            <a:ln w="73025" cap="rnd">
              <a:solidFill>
                <a:schemeClr val="accent3"/>
              </a:solidFill>
              <a:prstDash val="solid"/>
              <a:round/>
            </a:ln>
            <a:effectLst/>
          </c:spPr>
          <c:marker>
            <c:symbol val="circle"/>
            <c:size val="22"/>
            <c:spPr>
              <a:solidFill>
                <a:schemeClr val="accent3"/>
              </a:solidFill>
              <a:ln w="9525">
                <a:noFill/>
              </a:ln>
              <a:effectLst/>
            </c:spPr>
          </c:marker>
          <c:dPt>
            <c:idx val="0"/>
            <c:marker>
              <c:symbol val="circle"/>
              <c:size val="22"/>
              <c:spPr>
                <a:solidFill>
                  <a:schemeClr val="accent3"/>
                </a:solidFill>
                <a:ln w="9525">
                  <a:noFill/>
                </a:ln>
                <a:effectLst/>
              </c:spPr>
            </c:marker>
            <c:bubble3D val="0"/>
            <c:spPr>
              <a:ln w="73025" cap="rnd">
                <a:solidFill>
                  <a:schemeClr val="accent3"/>
                </a:solidFill>
                <a:prstDash val="solid"/>
                <a:round/>
              </a:ln>
              <a:effectLst/>
            </c:spPr>
            <c:extLst>
              <c:ext xmlns:c16="http://schemas.microsoft.com/office/drawing/2014/chart" uri="{C3380CC4-5D6E-409C-BE32-E72D297353CC}">
                <c16:uniqueId val="{00000003-FD91-4201-8350-8F42AE6ED486}"/>
              </c:ext>
            </c:extLst>
          </c:dPt>
          <c:dLbls>
            <c:delete val="1"/>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0.0%</c:formatCode>
                <c:ptCount val="9"/>
                <c:pt idx="0">
                  <c:v>0.38900000000000001</c:v>
                </c:pt>
                <c:pt idx="1">
                  <c:v>0.38300000000000001</c:v>
                </c:pt>
                <c:pt idx="2">
                  <c:v>0.38400000000000001</c:v>
                </c:pt>
                <c:pt idx="3">
                  <c:v>0.38500000000000001</c:v>
                </c:pt>
                <c:pt idx="4">
                  <c:v>0.38800000000000001</c:v>
                </c:pt>
                <c:pt idx="5">
                  <c:v>0.38900000000000001</c:v>
                </c:pt>
                <c:pt idx="6">
                  <c:v>0.39</c:v>
                </c:pt>
                <c:pt idx="7">
                  <c:v>0.39</c:v>
                </c:pt>
                <c:pt idx="8">
                  <c:v>0.374</c:v>
                </c:pt>
              </c:numCache>
            </c:numRef>
          </c:val>
          <c:smooth val="0"/>
          <c:extLst>
            <c:ext xmlns:c16="http://schemas.microsoft.com/office/drawing/2014/chart" uri="{C3380CC4-5D6E-409C-BE32-E72D297353CC}">
              <c16:uniqueId val="{00000004-7B94-47E5-8BD0-13A037B65464}"/>
            </c:ext>
          </c:extLst>
        </c:ser>
        <c:dLbls>
          <c:showLegendKey val="0"/>
          <c:showVal val="1"/>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25400"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317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w="25400">
          <a:noFill/>
        </a:ln>
        <a:effectLst/>
      </c:spPr>
    </c:plotArea>
    <c:legend>
      <c:legendPos val="r"/>
      <c:layout>
        <c:manualLayout>
          <c:xMode val="edge"/>
          <c:yMode val="edge"/>
          <c:x val="0.89505480584027552"/>
          <c:y val="0.42577997218924812"/>
          <c:w val="0.10494522423827457"/>
          <c:h val="0.238945986298827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10221004983073E-2"/>
          <c:y val="7.0162850623952945E-5"/>
          <c:w val="0.8670655951822247"/>
          <c:h val="0.87314223260995116"/>
        </c:manualLayout>
      </c:layout>
      <c:barChart>
        <c:barDir val="col"/>
        <c:grouping val="clustered"/>
        <c:varyColors val="0"/>
        <c:ser>
          <c:idx val="0"/>
          <c:order val="0"/>
          <c:tx>
            <c:strRef>
              <c:f>Sheet1!$B$1</c:f>
              <c:strCache>
                <c:ptCount val="1"/>
                <c:pt idx="0">
                  <c:v>Data</c:v>
                </c:pt>
              </c:strCache>
            </c:strRef>
          </c:tx>
          <c:spPr>
            <a:solidFill>
              <a:schemeClr val="tx1">
                <a:lumMod val="75000"/>
                <a:lumOff val="25000"/>
              </a:schemeClr>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7B94-47E5-8BD0-13A037B6546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Sheet1!$B$2:$B$10</c:f>
              <c:numCache>
                <c:formatCode>0.0%</c:formatCode>
                <c:ptCount val="9"/>
                <c:pt idx="0">
                  <c:v>0.32</c:v>
                </c:pt>
                <c:pt idx="1">
                  <c:v>0.33200000000000002</c:v>
                </c:pt>
                <c:pt idx="2">
                  <c:v>0.34</c:v>
                </c:pt>
                <c:pt idx="3">
                  <c:v>0.33500000000000002</c:v>
                </c:pt>
                <c:pt idx="4">
                  <c:v>0.34899999999999998</c:v>
                </c:pt>
                <c:pt idx="5">
                  <c:v>0.34599999999999997</c:v>
                </c:pt>
                <c:pt idx="6">
                  <c:v>0.32200000000000001</c:v>
                </c:pt>
                <c:pt idx="7">
                  <c:v>0.36699999999999999</c:v>
                </c:pt>
                <c:pt idx="8">
                  <c:v>0.39400000000000002</c:v>
                </c:pt>
              </c:numCache>
            </c:numRef>
          </c:val>
          <c:extLst>
            <c:ext xmlns:c16="http://schemas.microsoft.com/office/drawing/2014/chart" uri="{C3380CC4-5D6E-409C-BE32-E72D297353CC}">
              <c16:uniqueId val="{00000003-7B94-47E5-8BD0-13A037B65464}"/>
            </c:ext>
          </c:extLst>
        </c:ser>
        <c:dLbls>
          <c:dLblPos val="inEnd"/>
          <c:showLegendKey val="0"/>
          <c:showVal val="1"/>
          <c:showCatName val="0"/>
          <c:showSerName val="0"/>
          <c:showPercent val="0"/>
          <c:showBubbleSize val="0"/>
        </c:dLbls>
        <c:gapWidth val="50"/>
        <c:overlap val="-27"/>
        <c:axId val="580998392"/>
        <c:axId val="580998720"/>
      </c:barChart>
      <c:lineChart>
        <c:grouping val="standard"/>
        <c:varyColors val="0"/>
        <c:ser>
          <c:idx val="1"/>
          <c:order val="1"/>
          <c:tx>
            <c:strRef>
              <c:f>Sheet1!$C$1</c:f>
              <c:strCache>
                <c:ptCount val="1"/>
                <c:pt idx="0">
                  <c:v>Target</c:v>
                </c:pt>
              </c:strCache>
            </c:strRef>
          </c:tx>
          <c:spPr>
            <a:ln w="73025" cap="rnd">
              <a:solidFill>
                <a:schemeClr val="accent3"/>
              </a:solidFill>
              <a:prstDash val="solid"/>
              <a:round/>
            </a:ln>
            <a:effectLst/>
          </c:spPr>
          <c:marker>
            <c:symbol val="circle"/>
            <c:size val="22"/>
            <c:spPr>
              <a:solidFill>
                <a:schemeClr val="accent3"/>
              </a:solidFill>
              <a:ln w="28575" cap="rnd">
                <a:noFill/>
                <a:headEnd type="oval" w="lg" len="lg"/>
                <a:tailEnd type="oval" w="lg" len="lg"/>
              </a:ln>
              <a:effectLst/>
            </c:spPr>
          </c:marker>
          <c:dLbls>
            <c:delete val="1"/>
          </c:dLbls>
          <c:cat>
            <c:numRef>
              <c:f>Sheet1!$A$2:$A$10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Sheet1!$C$2:$C$10</c:f>
              <c:numCache>
                <c:formatCode>0.0%</c:formatCode>
                <c:ptCount val="9"/>
                <c:pt idx="0">
                  <c:v>0.32</c:v>
                </c:pt>
                <c:pt idx="1">
                  <c:v>0.33300000000000002</c:v>
                </c:pt>
                <c:pt idx="2">
                  <c:v>0.33200000000000002</c:v>
                </c:pt>
                <c:pt idx="3">
                  <c:v>0.32800000000000001</c:v>
                </c:pt>
                <c:pt idx="4">
                  <c:v>0.32500000000000001</c:v>
                </c:pt>
                <c:pt idx="5">
                  <c:v>0.32</c:v>
                </c:pt>
                <c:pt idx="6">
                  <c:v>0.318</c:v>
                </c:pt>
                <c:pt idx="7">
                  <c:v>0.318</c:v>
                </c:pt>
                <c:pt idx="8">
                  <c:v>0.39400000000000002</c:v>
                </c:pt>
              </c:numCache>
            </c:numRef>
          </c:val>
          <c:smooth val="0"/>
          <c:extLst>
            <c:ext xmlns:c16="http://schemas.microsoft.com/office/drawing/2014/chart" uri="{C3380CC4-5D6E-409C-BE32-E72D297353CC}">
              <c16:uniqueId val="{00000004-7B94-47E5-8BD0-13A037B65464}"/>
            </c:ext>
          </c:extLst>
        </c:ser>
        <c:dLbls>
          <c:showLegendKey val="0"/>
          <c:showVal val="1"/>
          <c:showCatName val="0"/>
          <c:showSerName val="0"/>
          <c:showPercent val="0"/>
          <c:showBubbleSize val="0"/>
        </c:dLbls>
        <c:marker val="1"/>
        <c:smooth val="0"/>
        <c:axId val="580998392"/>
        <c:axId val="580998720"/>
      </c:lineChart>
      <c:catAx>
        <c:axId val="580998392"/>
        <c:scaling>
          <c:orientation val="minMax"/>
        </c:scaling>
        <c:delete val="0"/>
        <c:axPos val="b"/>
        <c:numFmt formatCode="General" sourceLinked="1"/>
        <c:majorTickMark val="none"/>
        <c:minorTickMark val="none"/>
        <c:tickLblPos val="nextTo"/>
        <c:spPr>
          <a:noFill/>
          <a:ln w="28575" cap="flat" cmpd="sng" algn="ctr">
            <a:solidFill>
              <a:schemeClr val="accent6"/>
            </a:solidFill>
            <a:round/>
          </a:ln>
          <a:effectLst/>
        </c:spPr>
        <c:txPr>
          <a:bodyPr rot="-6000000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n-US"/>
          </a:p>
        </c:txPr>
        <c:crossAx val="580998720"/>
        <c:crosses val="autoZero"/>
        <c:auto val="1"/>
        <c:lblAlgn val="ctr"/>
        <c:lblOffset val="100"/>
        <c:noMultiLvlLbl val="0"/>
      </c:catAx>
      <c:valAx>
        <c:axId val="580998720"/>
        <c:scaling>
          <c:orientation val="minMax"/>
        </c:scaling>
        <c:delete val="0"/>
        <c:axPos val="l"/>
        <c:majorGridlines>
          <c:spPr>
            <a:ln w="3175" cap="flat" cmpd="sng" algn="ctr">
              <a:no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0998392"/>
        <c:crosses val="autoZero"/>
        <c:crossBetween val="between"/>
      </c:valAx>
      <c:spPr>
        <a:noFill/>
        <a:ln w="25400">
          <a:noFill/>
        </a:ln>
        <a:effectLst/>
      </c:spPr>
    </c:plotArea>
    <c:legend>
      <c:legendPos val="r"/>
      <c:layout>
        <c:manualLayout>
          <c:xMode val="edge"/>
          <c:yMode val="edge"/>
          <c:x val="0.89505480584027552"/>
          <c:y val="0.42577997218924812"/>
          <c:w val="8.6485507246376811E-2"/>
          <c:h val="0.1240598343494811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AE55D1-1545-4002-A306-E990628DA4C7}"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6B8B24AE-9686-46EC-B0E3-9B41C1B92DDB}">
      <dgm:prSet phldrT="[Text]"/>
      <dgm:spPr/>
      <dgm: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Participant </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outcomes</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1AD91235-CD94-4B05-99E7-5D179BACA49F}" type="parTrans" cxnId="{871175AD-C8A9-4D74-87BB-6109B97CFA0B}">
      <dgm:prSet/>
      <dgm:spPr/>
      <dgm:t>
        <a:bodyPr/>
        <a:lstStyle/>
        <a:p>
          <a:endParaRPr lang="en-US"/>
        </a:p>
      </dgm:t>
    </dgm:pt>
    <dgm:pt modelId="{6CEB880E-2E00-41FD-A7C6-DFD5F17F4D17}" type="sibTrans" cxnId="{871175AD-C8A9-4D74-87BB-6109B97CFA0B}">
      <dgm:prSet/>
      <dgm:spPr/>
      <dgm:t>
        <a:bodyPr/>
        <a:lstStyle/>
        <a:p>
          <a:endParaRPr lang="en-US" dirty="0"/>
        </a:p>
      </dgm:t>
    </dgm:pt>
    <dgm:pt modelId="{31A3D00C-F782-4F85-A9E2-A1869C6A0DE8}">
      <dgm:prSet/>
      <dgm:spPr/>
      <dgm: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Why and what of Indicator 6: EC LRE</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FF307F74-7A0F-43BF-9367-EAED55FE3F2B}" type="parTrans" cxnId="{8ADE0F70-57A5-430A-8EA0-91E92B3C2FC0}">
      <dgm:prSet/>
      <dgm:spPr/>
      <dgm:t>
        <a:bodyPr/>
        <a:lstStyle/>
        <a:p>
          <a:endParaRPr lang="en-US"/>
        </a:p>
      </dgm:t>
    </dgm:pt>
    <dgm:pt modelId="{3FBBD175-9121-4CC4-86F2-D6EE4297F7A7}" type="sibTrans" cxnId="{8ADE0F70-57A5-430A-8EA0-91E92B3C2FC0}">
      <dgm:prSet/>
      <dgm:spPr/>
      <dgm:t>
        <a:bodyPr/>
        <a:lstStyle/>
        <a:p>
          <a:endParaRPr lang="en-US" dirty="0"/>
        </a:p>
      </dgm:t>
    </dgm:pt>
    <dgm:pt modelId="{90A414DA-ED07-48EF-BD58-3B5FEE60115C}">
      <dgm:prSet/>
      <dgm:spPr/>
      <dgm: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National</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data</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7741302D-A634-4DEA-BCF7-AB7DE16ACDFC}" type="parTrans" cxnId="{94C2B7E2-2897-42F4-BF6B-03FD66DC3316}">
      <dgm:prSet/>
      <dgm:spPr/>
      <dgm:t>
        <a:bodyPr/>
        <a:lstStyle/>
        <a:p>
          <a:endParaRPr lang="en-US"/>
        </a:p>
      </dgm:t>
    </dgm:pt>
    <dgm:pt modelId="{7AE344A6-67DE-43A3-A216-C7C9A6E9A2F6}" type="sibTrans" cxnId="{94C2B7E2-2897-42F4-BF6B-03FD66DC3316}">
      <dgm:prSet/>
      <dgm:spPr/>
      <dgm:t>
        <a:bodyPr/>
        <a:lstStyle/>
        <a:p>
          <a:endParaRPr lang="en-US" dirty="0"/>
        </a:p>
      </dgm:t>
    </dgm:pt>
    <dgm:pt modelId="{7CA8202E-9B91-4903-A22F-D53E115F9B7F}">
      <dgm:prSet/>
      <dgm:spPr/>
      <dgm: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Kansas </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data</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B737EAA0-7C6D-46CA-8ABA-0F0F29F2BFA4}" type="parTrans" cxnId="{60AC3672-2597-46BD-BC7A-2EC8F91AFEE2}">
      <dgm:prSet/>
      <dgm:spPr/>
      <dgm:t>
        <a:bodyPr/>
        <a:lstStyle/>
        <a:p>
          <a:endParaRPr lang="en-US"/>
        </a:p>
      </dgm:t>
    </dgm:pt>
    <dgm:pt modelId="{3A1B17CA-F847-4F21-A361-511177CCF9B5}" type="sibTrans" cxnId="{60AC3672-2597-46BD-BC7A-2EC8F91AFEE2}">
      <dgm:prSet/>
      <dgm:spPr/>
      <dgm:t>
        <a:bodyPr/>
        <a:lstStyle/>
        <a:p>
          <a:endParaRPr lang="en-US" dirty="0"/>
        </a:p>
      </dgm:t>
    </dgm:pt>
    <dgm:pt modelId="{267096B1-E207-404E-9E3E-09A46C5024B3}">
      <dgm:prSet/>
      <dgm:spPr/>
      <dgm:t>
        <a:bodyPr/>
        <a:lstStyle/>
        <a:p>
          <a:r>
            <a:rPr lang="en-US">
              <a:latin typeface="Open Sans Semibold" panose="020B0706030804020204" pitchFamily="34" charset="0"/>
              <a:ea typeface="Open Sans Semibold" panose="020B0706030804020204" pitchFamily="34" charset="0"/>
              <a:cs typeface="Open Sans Semibold" panose="020B0706030804020204" pitchFamily="34" charset="0"/>
            </a:rPr>
            <a:t>Efforts to improve</a:t>
          </a:r>
          <a:br>
            <a:rPr lang="en-US">
              <a:latin typeface="Open Sans Semibold" panose="020B0706030804020204" pitchFamily="34" charset="0"/>
              <a:ea typeface="Open Sans Semibold" panose="020B0706030804020204" pitchFamily="34" charset="0"/>
              <a:cs typeface="Open Sans Semibold" panose="020B0706030804020204" pitchFamily="34" charset="0"/>
            </a:rPr>
          </a:br>
          <a:r>
            <a:rPr lang="en-US">
              <a:latin typeface="Open Sans Semibold" panose="020B0706030804020204" pitchFamily="34" charset="0"/>
              <a:ea typeface="Open Sans Semibold" panose="020B0706030804020204" pitchFamily="34" charset="0"/>
              <a:cs typeface="Open Sans Semibold" panose="020B0706030804020204" pitchFamily="34" charset="0"/>
            </a:rPr>
            <a:t> data quality</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F411C84E-ADA7-4CB3-BB19-D15E9664DC19}" type="parTrans" cxnId="{95D7CACC-DADB-4557-9D85-A37F13A10189}">
      <dgm:prSet/>
      <dgm:spPr/>
      <dgm:t>
        <a:bodyPr/>
        <a:lstStyle/>
        <a:p>
          <a:endParaRPr lang="en-US"/>
        </a:p>
      </dgm:t>
    </dgm:pt>
    <dgm:pt modelId="{1A750FB8-E3E7-40F8-98AE-4E0C9E93930E}" type="sibTrans" cxnId="{95D7CACC-DADB-4557-9D85-A37F13A10189}">
      <dgm:prSet/>
      <dgm:spPr/>
      <dgm:t>
        <a:bodyPr/>
        <a:lstStyle/>
        <a:p>
          <a:endParaRPr lang="en-US" dirty="0"/>
        </a:p>
      </dgm:t>
    </dgm:pt>
    <dgm:pt modelId="{B480F99E-C3B5-4C46-A8CE-B4CD89BAEDA3}">
      <dgm:prSet/>
      <dgm:spPr/>
      <dgm:t>
        <a:bodyPr lIns="182880" tIns="91440" rIns="182880" bIns="91440"/>
        <a:lstStyle/>
        <a:p>
          <a:pPr marL="0" algn="ctr"/>
          <a:r>
            <a:rPr lang="en-US" dirty="0">
              <a:latin typeface="Open Sans Semibold" panose="020B0706030804020204" pitchFamily="34" charset="0"/>
              <a:ea typeface="Open Sans Semibold" panose="020B0706030804020204" pitchFamily="34" charset="0"/>
              <a:cs typeface="Open Sans Semibold" panose="020B0706030804020204" pitchFamily="34" charset="0"/>
            </a:rPr>
            <a:t>Kansas data resources </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8BCCB78F-FDA6-459C-8146-1DE506021B31}" type="parTrans" cxnId="{861003FF-5D06-47D7-8571-D794B33C8D4E}">
      <dgm:prSet/>
      <dgm:spPr/>
      <dgm:t>
        <a:bodyPr/>
        <a:lstStyle/>
        <a:p>
          <a:endParaRPr lang="en-US"/>
        </a:p>
      </dgm:t>
    </dgm:pt>
    <dgm:pt modelId="{83949E25-786B-4315-A05D-EA29147FBB1B}" type="sibTrans" cxnId="{861003FF-5D06-47D7-8571-D794B33C8D4E}">
      <dgm:prSet/>
      <dgm:spPr/>
      <dgm:t>
        <a:bodyPr/>
        <a:lstStyle/>
        <a:p>
          <a:endParaRPr lang="en-US" dirty="0"/>
        </a:p>
      </dgm:t>
    </dgm:pt>
    <dgm:pt modelId="{CA11CE06-216C-406B-AD1D-F1543AB4861B}">
      <dgm:prSet/>
      <dgm:spPr/>
      <dgm:t>
        <a:bodyPr lIns="182880" tIns="91440" rIns="182880" bIns="91440"/>
        <a:lstStyle/>
        <a:p>
          <a:pPr marL="457200" algn="l"/>
          <a:r>
            <a:rPr lang="en-US" dirty="0"/>
            <a:t>APR Reports</a:t>
          </a:r>
        </a:p>
      </dgm:t>
    </dgm:pt>
    <dgm:pt modelId="{0D57FC51-AEDD-4547-9BB7-4FA5C8232DF3}" type="parTrans" cxnId="{C3778071-E808-44BC-8A2F-1673C51D6467}">
      <dgm:prSet/>
      <dgm:spPr/>
      <dgm:t>
        <a:bodyPr/>
        <a:lstStyle/>
        <a:p>
          <a:endParaRPr lang="en-US"/>
        </a:p>
      </dgm:t>
    </dgm:pt>
    <dgm:pt modelId="{F07968AE-DCA0-4783-9CF6-91692F7543DC}" type="sibTrans" cxnId="{C3778071-E808-44BC-8A2F-1673C51D6467}">
      <dgm:prSet/>
      <dgm:spPr/>
      <dgm:t>
        <a:bodyPr/>
        <a:lstStyle/>
        <a:p>
          <a:endParaRPr lang="en-US"/>
        </a:p>
      </dgm:t>
    </dgm:pt>
    <dgm:pt modelId="{EAD2F14C-57F3-459B-A79E-222F415B8972}">
      <dgm:prSet/>
      <dgm:spPr/>
      <dgm:t>
        <a:bodyPr lIns="182880" tIns="91440" rIns="182880" bIns="91440"/>
        <a:lstStyle/>
        <a:p>
          <a:pPr marL="457200" algn="l"/>
          <a:r>
            <a:rPr lang="en-US" dirty="0"/>
            <a:t>Decision Tree</a:t>
          </a:r>
        </a:p>
      </dgm:t>
    </dgm:pt>
    <dgm:pt modelId="{6B63A869-D957-4C85-A25A-FEB3621F872B}" type="parTrans" cxnId="{531DDC9F-4A6A-4A9D-A219-286FE6BD29E9}">
      <dgm:prSet/>
      <dgm:spPr/>
      <dgm:t>
        <a:bodyPr/>
        <a:lstStyle/>
        <a:p>
          <a:endParaRPr lang="en-US"/>
        </a:p>
      </dgm:t>
    </dgm:pt>
    <dgm:pt modelId="{3DE9EA88-8DE4-40DE-92DB-DD37CE537DCA}" type="sibTrans" cxnId="{531DDC9F-4A6A-4A9D-A219-286FE6BD29E9}">
      <dgm:prSet/>
      <dgm:spPr/>
      <dgm:t>
        <a:bodyPr/>
        <a:lstStyle/>
        <a:p>
          <a:endParaRPr lang="en-US"/>
        </a:p>
      </dgm:t>
    </dgm:pt>
    <dgm:pt modelId="{9480A2E2-D1F5-4456-8C46-D8F184871F11}">
      <dgm:prSet/>
      <dgm:spPr/>
      <dgm:t>
        <a:bodyPr lIns="182880" tIns="91440" rIns="182880" bIns="91440"/>
        <a:lstStyle/>
        <a:p>
          <a:pPr marL="457200" algn="l"/>
          <a:r>
            <a:rPr lang="en-US" dirty="0"/>
            <a:t>Scenarios </a:t>
          </a:r>
        </a:p>
      </dgm:t>
    </dgm:pt>
    <dgm:pt modelId="{BFFF1A6A-1601-4CCF-9285-B29317401821}" type="parTrans" cxnId="{5EA0DF8A-26BE-4F74-B47B-EB8583AF9D3A}">
      <dgm:prSet/>
      <dgm:spPr/>
      <dgm:t>
        <a:bodyPr/>
        <a:lstStyle/>
        <a:p>
          <a:endParaRPr lang="en-US"/>
        </a:p>
      </dgm:t>
    </dgm:pt>
    <dgm:pt modelId="{433C75E2-081E-4142-9FFC-904D24DD6173}" type="sibTrans" cxnId="{5EA0DF8A-26BE-4F74-B47B-EB8583AF9D3A}">
      <dgm:prSet/>
      <dgm:spPr/>
      <dgm:t>
        <a:bodyPr/>
        <a:lstStyle/>
        <a:p>
          <a:endParaRPr lang="en-US"/>
        </a:p>
      </dgm:t>
    </dgm:pt>
    <dgm:pt modelId="{DB41745F-1811-42D6-A101-5FE7D373DC59}">
      <dgm:prSet/>
      <dgm:spPr/>
      <dgm: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Lessons learned, </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next steps, </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discussion</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5020D5AD-1693-4BD2-9E45-D0958A1B7F64}" type="parTrans" cxnId="{A25E5F74-841A-4F20-BDE8-37DCEDE29BA0}">
      <dgm:prSet/>
      <dgm:spPr/>
      <dgm:t>
        <a:bodyPr/>
        <a:lstStyle/>
        <a:p>
          <a:endParaRPr lang="en-US"/>
        </a:p>
      </dgm:t>
    </dgm:pt>
    <dgm:pt modelId="{AD76EB29-E228-4B3A-97B6-EC7F750409FD}" type="sibTrans" cxnId="{A25E5F74-841A-4F20-BDE8-37DCEDE29BA0}">
      <dgm:prSet/>
      <dgm:spPr/>
      <dgm:t>
        <a:bodyPr/>
        <a:lstStyle/>
        <a:p>
          <a:endParaRPr lang="en-US" dirty="0"/>
        </a:p>
      </dgm:t>
    </dgm:pt>
    <dgm:pt modelId="{D92D0013-28D2-4AE5-BD37-1314FB526B4D}">
      <dgm:prSet/>
      <dgm:spPr/>
      <dgm:t>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Contact</a:t>
          </a:r>
          <a:br>
            <a:rPr lang="en-US"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dirty="0">
              <a:latin typeface="Open Sans Semibold" panose="020B0706030804020204" pitchFamily="34" charset="0"/>
              <a:ea typeface="Open Sans Semibold" panose="020B0706030804020204" pitchFamily="34" charset="0"/>
              <a:cs typeface="Open Sans Semibold" panose="020B0706030804020204" pitchFamily="34" charset="0"/>
            </a:rPr>
            <a:t>information </a:t>
          </a:r>
        </a:p>
      </dgm:t>
      <dgm:extLst>
        <a:ext uri="{E40237B7-FDA0-4F09-8148-C483321AD2D9}">
          <dgm14:cNvPr xmlns:dgm14="http://schemas.microsoft.com/office/drawing/2010/diagram" id="0" name="" descr="Participant &#10;outcomes&#10;Why and what of Indicator 6: EC LRE&#10;National&#10;data&#10;Kansas &#10;data&#10;Efforts to improve&#10; data quality&#10;Kansas data resources &#10; APR Reports&#10; Decision Tree&#10; Scenarios &#10;Lessons learned, &#10;next steps, &#10;discussion&#10;Contact&#10;information &#10;"/>
        </a:ext>
      </dgm:extLst>
    </dgm:pt>
    <dgm:pt modelId="{D0256F26-6DD3-4C64-ACA2-9AAFECA038D6}" type="parTrans" cxnId="{6EB4F661-831E-4D01-A105-92B935EAC907}">
      <dgm:prSet/>
      <dgm:spPr/>
      <dgm:t>
        <a:bodyPr/>
        <a:lstStyle/>
        <a:p>
          <a:endParaRPr lang="en-US"/>
        </a:p>
      </dgm:t>
    </dgm:pt>
    <dgm:pt modelId="{6292D06D-AB08-4ED8-9F91-469E26D37029}" type="sibTrans" cxnId="{6EB4F661-831E-4D01-A105-92B935EAC907}">
      <dgm:prSet/>
      <dgm:spPr/>
      <dgm:t>
        <a:bodyPr/>
        <a:lstStyle/>
        <a:p>
          <a:endParaRPr lang="en-US"/>
        </a:p>
      </dgm:t>
    </dgm:pt>
    <dgm:pt modelId="{2766EA21-58BE-4266-8365-5B147FF525B0}" type="pres">
      <dgm:prSet presAssocID="{79AE55D1-1545-4002-A306-E990628DA4C7}" presName="Name0" presStyleCnt="0">
        <dgm:presLayoutVars>
          <dgm:dir/>
          <dgm:resizeHandles val="exact"/>
        </dgm:presLayoutVars>
      </dgm:prSet>
      <dgm:spPr/>
    </dgm:pt>
    <dgm:pt modelId="{077DC7DC-225D-44D1-9439-3F9B5D05E53D}" type="pres">
      <dgm:prSet presAssocID="{6B8B24AE-9686-46EC-B0E3-9B41C1B92DDB}" presName="node" presStyleLbl="node1" presStyleIdx="0" presStyleCnt="8">
        <dgm:presLayoutVars>
          <dgm:bulletEnabled val="1"/>
        </dgm:presLayoutVars>
      </dgm:prSet>
      <dgm:spPr/>
    </dgm:pt>
    <dgm:pt modelId="{D5D687FB-1384-408F-B157-C5D13C9CFE5E}" type="pres">
      <dgm:prSet presAssocID="{6CEB880E-2E00-41FD-A7C6-DFD5F17F4D17}" presName="sibTrans" presStyleLbl="sibTrans1D1" presStyleIdx="0" presStyleCnt="7"/>
      <dgm:spPr/>
    </dgm:pt>
    <dgm:pt modelId="{E8A158BF-DBAD-46F7-B15E-215D904EADB4}" type="pres">
      <dgm:prSet presAssocID="{6CEB880E-2E00-41FD-A7C6-DFD5F17F4D17}" presName="connectorText" presStyleLbl="sibTrans1D1" presStyleIdx="0" presStyleCnt="7"/>
      <dgm:spPr/>
    </dgm:pt>
    <dgm:pt modelId="{E80B97D3-978D-479B-B433-7E7744C3908E}" type="pres">
      <dgm:prSet presAssocID="{31A3D00C-F782-4F85-A9E2-A1869C6A0DE8}" presName="node" presStyleLbl="node1" presStyleIdx="1" presStyleCnt="8">
        <dgm:presLayoutVars>
          <dgm:bulletEnabled val="1"/>
        </dgm:presLayoutVars>
      </dgm:prSet>
      <dgm:spPr/>
    </dgm:pt>
    <dgm:pt modelId="{9694B828-2367-4442-9237-C333B28451ED}" type="pres">
      <dgm:prSet presAssocID="{3FBBD175-9121-4CC4-86F2-D6EE4297F7A7}" presName="sibTrans" presStyleLbl="sibTrans1D1" presStyleIdx="1" presStyleCnt="7"/>
      <dgm:spPr/>
    </dgm:pt>
    <dgm:pt modelId="{50A9FECC-3887-49BB-A33B-77D7916FF3D2}" type="pres">
      <dgm:prSet presAssocID="{3FBBD175-9121-4CC4-86F2-D6EE4297F7A7}" presName="connectorText" presStyleLbl="sibTrans1D1" presStyleIdx="1" presStyleCnt="7"/>
      <dgm:spPr/>
    </dgm:pt>
    <dgm:pt modelId="{A2E7DEF1-B72C-4FD8-A53D-6ECF9C639E15}" type="pres">
      <dgm:prSet presAssocID="{90A414DA-ED07-48EF-BD58-3B5FEE60115C}" presName="node" presStyleLbl="node1" presStyleIdx="2" presStyleCnt="8">
        <dgm:presLayoutVars>
          <dgm:bulletEnabled val="1"/>
        </dgm:presLayoutVars>
      </dgm:prSet>
      <dgm:spPr/>
    </dgm:pt>
    <dgm:pt modelId="{7B4CC3E2-037C-4E9D-91C4-C4E10F6A5300}" type="pres">
      <dgm:prSet presAssocID="{7AE344A6-67DE-43A3-A216-C7C9A6E9A2F6}" presName="sibTrans" presStyleLbl="sibTrans1D1" presStyleIdx="2" presStyleCnt="7"/>
      <dgm:spPr/>
    </dgm:pt>
    <dgm:pt modelId="{470BD0A5-4ED0-4433-82B4-262D3A84571D}" type="pres">
      <dgm:prSet presAssocID="{7AE344A6-67DE-43A3-A216-C7C9A6E9A2F6}" presName="connectorText" presStyleLbl="sibTrans1D1" presStyleIdx="2" presStyleCnt="7"/>
      <dgm:spPr/>
    </dgm:pt>
    <dgm:pt modelId="{C30A2570-A3A4-4474-9005-AEAAD934E29D}" type="pres">
      <dgm:prSet presAssocID="{7CA8202E-9B91-4903-A22F-D53E115F9B7F}" presName="node" presStyleLbl="node1" presStyleIdx="3" presStyleCnt="8">
        <dgm:presLayoutVars>
          <dgm:bulletEnabled val="1"/>
        </dgm:presLayoutVars>
      </dgm:prSet>
      <dgm:spPr/>
    </dgm:pt>
    <dgm:pt modelId="{2A54F7B4-FD6A-4C17-9629-C14E7B0184CF}" type="pres">
      <dgm:prSet presAssocID="{3A1B17CA-F847-4F21-A361-511177CCF9B5}" presName="sibTrans" presStyleLbl="sibTrans1D1" presStyleIdx="3" presStyleCnt="7"/>
      <dgm:spPr/>
    </dgm:pt>
    <dgm:pt modelId="{03F80FB9-7DAC-4BFE-BD0D-26447654CCF7}" type="pres">
      <dgm:prSet presAssocID="{3A1B17CA-F847-4F21-A361-511177CCF9B5}" presName="connectorText" presStyleLbl="sibTrans1D1" presStyleIdx="3" presStyleCnt="7"/>
      <dgm:spPr/>
    </dgm:pt>
    <dgm:pt modelId="{9A8821C4-DD9F-47F8-A9B0-655514B3082E}" type="pres">
      <dgm:prSet presAssocID="{267096B1-E207-404E-9E3E-09A46C5024B3}" presName="node" presStyleLbl="node1" presStyleIdx="4" presStyleCnt="8">
        <dgm:presLayoutVars>
          <dgm:bulletEnabled val="1"/>
        </dgm:presLayoutVars>
      </dgm:prSet>
      <dgm:spPr/>
    </dgm:pt>
    <dgm:pt modelId="{5266C641-C203-4397-9CF1-B890D2489739}" type="pres">
      <dgm:prSet presAssocID="{1A750FB8-E3E7-40F8-98AE-4E0C9E93930E}" presName="sibTrans" presStyleLbl="sibTrans1D1" presStyleIdx="4" presStyleCnt="7"/>
      <dgm:spPr/>
    </dgm:pt>
    <dgm:pt modelId="{FB7E12C2-34E2-4590-A58F-BC24BFC434DB}" type="pres">
      <dgm:prSet presAssocID="{1A750FB8-E3E7-40F8-98AE-4E0C9E93930E}" presName="connectorText" presStyleLbl="sibTrans1D1" presStyleIdx="4" presStyleCnt="7"/>
      <dgm:spPr/>
    </dgm:pt>
    <dgm:pt modelId="{95ACD791-0C4E-4A58-AEEB-6C53D76DE552}" type="pres">
      <dgm:prSet presAssocID="{B480F99E-C3B5-4C46-A8CE-B4CD89BAEDA3}" presName="node" presStyleLbl="node1" presStyleIdx="5" presStyleCnt="8">
        <dgm:presLayoutVars>
          <dgm:bulletEnabled val="1"/>
        </dgm:presLayoutVars>
      </dgm:prSet>
      <dgm:spPr/>
    </dgm:pt>
    <dgm:pt modelId="{A5E61776-6EFA-48DB-A8D4-F429DD298B1D}" type="pres">
      <dgm:prSet presAssocID="{83949E25-786B-4315-A05D-EA29147FBB1B}" presName="sibTrans" presStyleLbl="sibTrans1D1" presStyleIdx="5" presStyleCnt="7"/>
      <dgm:spPr/>
    </dgm:pt>
    <dgm:pt modelId="{5D7A193D-CA56-4B89-AF48-EF2CF91F7395}" type="pres">
      <dgm:prSet presAssocID="{83949E25-786B-4315-A05D-EA29147FBB1B}" presName="connectorText" presStyleLbl="sibTrans1D1" presStyleIdx="5" presStyleCnt="7"/>
      <dgm:spPr/>
    </dgm:pt>
    <dgm:pt modelId="{6087944C-FC29-459D-BBB9-ECDDCD844A58}" type="pres">
      <dgm:prSet presAssocID="{DB41745F-1811-42D6-A101-5FE7D373DC59}" presName="node" presStyleLbl="node1" presStyleIdx="6" presStyleCnt="8">
        <dgm:presLayoutVars>
          <dgm:bulletEnabled val="1"/>
        </dgm:presLayoutVars>
      </dgm:prSet>
      <dgm:spPr/>
    </dgm:pt>
    <dgm:pt modelId="{732751AC-ED54-40F6-8CB1-F84634639AE0}" type="pres">
      <dgm:prSet presAssocID="{AD76EB29-E228-4B3A-97B6-EC7F750409FD}" presName="sibTrans" presStyleLbl="sibTrans1D1" presStyleIdx="6" presStyleCnt="7"/>
      <dgm:spPr/>
    </dgm:pt>
    <dgm:pt modelId="{86F6180D-37F0-4460-B332-55872EF360FE}" type="pres">
      <dgm:prSet presAssocID="{AD76EB29-E228-4B3A-97B6-EC7F750409FD}" presName="connectorText" presStyleLbl="sibTrans1D1" presStyleIdx="6" presStyleCnt="7"/>
      <dgm:spPr/>
    </dgm:pt>
    <dgm:pt modelId="{1AC3F537-AE58-4A35-8F3E-89250297351A}" type="pres">
      <dgm:prSet presAssocID="{D92D0013-28D2-4AE5-BD37-1314FB526B4D}" presName="node" presStyleLbl="node1" presStyleIdx="7" presStyleCnt="8">
        <dgm:presLayoutVars>
          <dgm:bulletEnabled val="1"/>
        </dgm:presLayoutVars>
      </dgm:prSet>
      <dgm:spPr/>
    </dgm:pt>
  </dgm:ptLst>
  <dgm:cxnLst>
    <dgm:cxn modelId="{26648200-6414-4BC8-8DFB-82A06192531B}" type="presOf" srcId="{AD76EB29-E228-4B3A-97B6-EC7F750409FD}" destId="{86F6180D-37F0-4460-B332-55872EF360FE}" srcOrd="1" destOrd="0" presId="urn:microsoft.com/office/officeart/2005/8/layout/bProcess3"/>
    <dgm:cxn modelId="{E8332D01-5003-4EE8-B849-B60F79F61930}" type="presOf" srcId="{7CA8202E-9B91-4903-A22F-D53E115F9B7F}" destId="{C30A2570-A3A4-4474-9005-AEAAD934E29D}" srcOrd="0" destOrd="0" presId="urn:microsoft.com/office/officeart/2005/8/layout/bProcess3"/>
    <dgm:cxn modelId="{5A9B6103-78AB-4211-88EB-282328F7B8BD}" type="presOf" srcId="{90A414DA-ED07-48EF-BD58-3B5FEE60115C}" destId="{A2E7DEF1-B72C-4FD8-A53D-6ECF9C639E15}" srcOrd="0" destOrd="0" presId="urn:microsoft.com/office/officeart/2005/8/layout/bProcess3"/>
    <dgm:cxn modelId="{75592408-3617-4779-81A7-AA7722495E6A}" type="presOf" srcId="{7AE344A6-67DE-43A3-A216-C7C9A6E9A2F6}" destId="{470BD0A5-4ED0-4433-82B4-262D3A84571D}" srcOrd="1" destOrd="0" presId="urn:microsoft.com/office/officeart/2005/8/layout/bProcess3"/>
    <dgm:cxn modelId="{669A6908-053B-4B7C-A34B-9645653DAAE5}" type="presOf" srcId="{7AE344A6-67DE-43A3-A216-C7C9A6E9A2F6}" destId="{7B4CC3E2-037C-4E9D-91C4-C4E10F6A5300}" srcOrd="0" destOrd="0" presId="urn:microsoft.com/office/officeart/2005/8/layout/bProcess3"/>
    <dgm:cxn modelId="{8727470A-0CC1-4AA6-9A64-8E7CAA20793A}" type="presOf" srcId="{3FBBD175-9121-4CC4-86F2-D6EE4297F7A7}" destId="{9694B828-2367-4442-9237-C333B28451ED}" srcOrd="0" destOrd="0" presId="urn:microsoft.com/office/officeart/2005/8/layout/bProcess3"/>
    <dgm:cxn modelId="{43539F0F-98F7-4A03-9415-A62C30CEA36D}" type="presOf" srcId="{EAD2F14C-57F3-459B-A79E-222F415B8972}" destId="{95ACD791-0C4E-4A58-AEEB-6C53D76DE552}" srcOrd="0" destOrd="2" presId="urn:microsoft.com/office/officeart/2005/8/layout/bProcess3"/>
    <dgm:cxn modelId="{0B32A52F-DB51-4B4E-8AC0-525C06BBF21A}" type="presOf" srcId="{D92D0013-28D2-4AE5-BD37-1314FB526B4D}" destId="{1AC3F537-AE58-4A35-8F3E-89250297351A}" srcOrd="0" destOrd="0" presId="urn:microsoft.com/office/officeart/2005/8/layout/bProcess3"/>
    <dgm:cxn modelId="{8445305B-D54E-416D-9DEF-7E331C927350}" type="presOf" srcId="{CA11CE06-216C-406B-AD1D-F1543AB4861B}" destId="{95ACD791-0C4E-4A58-AEEB-6C53D76DE552}" srcOrd="0" destOrd="1" presId="urn:microsoft.com/office/officeart/2005/8/layout/bProcess3"/>
    <dgm:cxn modelId="{B20E855B-7846-4808-9AA0-2732A0CCC56B}" type="presOf" srcId="{1A750FB8-E3E7-40F8-98AE-4E0C9E93930E}" destId="{5266C641-C203-4397-9CF1-B890D2489739}" srcOrd="0" destOrd="0" presId="urn:microsoft.com/office/officeart/2005/8/layout/bProcess3"/>
    <dgm:cxn modelId="{6EB4F661-831E-4D01-A105-92B935EAC907}" srcId="{79AE55D1-1545-4002-A306-E990628DA4C7}" destId="{D92D0013-28D2-4AE5-BD37-1314FB526B4D}" srcOrd="7" destOrd="0" parTransId="{D0256F26-6DD3-4C64-ACA2-9AAFECA038D6}" sibTransId="{6292D06D-AB08-4ED8-9F91-469E26D37029}"/>
    <dgm:cxn modelId="{45D13348-6D9E-474A-8FDF-25F3BF887A30}" type="presOf" srcId="{79AE55D1-1545-4002-A306-E990628DA4C7}" destId="{2766EA21-58BE-4266-8365-5B147FF525B0}" srcOrd="0" destOrd="0" presId="urn:microsoft.com/office/officeart/2005/8/layout/bProcess3"/>
    <dgm:cxn modelId="{1872874B-5C18-4649-A514-4C5650E6CE7C}" type="presOf" srcId="{6CEB880E-2E00-41FD-A7C6-DFD5F17F4D17}" destId="{D5D687FB-1384-408F-B157-C5D13C9CFE5E}" srcOrd="0" destOrd="0" presId="urn:microsoft.com/office/officeart/2005/8/layout/bProcess3"/>
    <dgm:cxn modelId="{8ADE0F70-57A5-430A-8EA0-91E92B3C2FC0}" srcId="{79AE55D1-1545-4002-A306-E990628DA4C7}" destId="{31A3D00C-F782-4F85-A9E2-A1869C6A0DE8}" srcOrd="1" destOrd="0" parTransId="{FF307F74-7A0F-43BF-9367-EAED55FE3F2B}" sibTransId="{3FBBD175-9121-4CC4-86F2-D6EE4297F7A7}"/>
    <dgm:cxn modelId="{C3778071-E808-44BC-8A2F-1673C51D6467}" srcId="{B480F99E-C3B5-4C46-A8CE-B4CD89BAEDA3}" destId="{CA11CE06-216C-406B-AD1D-F1543AB4861B}" srcOrd="0" destOrd="0" parTransId="{0D57FC51-AEDD-4547-9BB7-4FA5C8232DF3}" sibTransId="{F07968AE-DCA0-4783-9CF6-91692F7543DC}"/>
    <dgm:cxn modelId="{60AC3672-2597-46BD-BC7A-2EC8F91AFEE2}" srcId="{79AE55D1-1545-4002-A306-E990628DA4C7}" destId="{7CA8202E-9B91-4903-A22F-D53E115F9B7F}" srcOrd="3" destOrd="0" parTransId="{B737EAA0-7C6D-46CA-8ABA-0F0F29F2BFA4}" sibTransId="{3A1B17CA-F847-4F21-A361-511177CCF9B5}"/>
    <dgm:cxn modelId="{9F4E9E72-2EC5-4303-AD18-BDB7E4A34785}" type="presOf" srcId="{3A1B17CA-F847-4F21-A361-511177CCF9B5}" destId="{03F80FB9-7DAC-4BFE-BD0D-26447654CCF7}" srcOrd="1" destOrd="0" presId="urn:microsoft.com/office/officeart/2005/8/layout/bProcess3"/>
    <dgm:cxn modelId="{F44B0E73-BCF7-4F81-A0D2-3803D736D828}" type="presOf" srcId="{1A750FB8-E3E7-40F8-98AE-4E0C9E93930E}" destId="{FB7E12C2-34E2-4590-A58F-BC24BFC434DB}" srcOrd="1" destOrd="0" presId="urn:microsoft.com/office/officeart/2005/8/layout/bProcess3"/>
    <dgm:cxn modelId="{A25E5F74-841A-4F20-BDE8-37DCEDE29BA0}" srcId="{79AE55D1-1545-4002-A306-E990628DA4C7}" destId="{DB41745F-1811-42D6-A101-5FE7D373DC59}" srcOrd="6" destOrd="0" parTransId="{5020D5AD-1693-4BD2-9E45-D0958A1B7F64}" sibTransId="{AD76EB29-E228-4B3A-97B6-EC7F750409FD}"/>
    <dgm:cxn modelId="{EC3D9774-29C1-4F0F-A408-3D914314685D}" type="presOf" srcId="{6CEB880E-2E00-41FD-A7C6-DFD5F17F4D17}" destId="{E8A158BF-DBAD-46F7-B15E-215D904EADB4}" srcOrd="1" destOrd="0" presId="urn:microsoft.com/office/officeart/2005/8/layout/bProcess3"/>
    <dgm:cxn modelId="{9C228857-EA5F-4245-AFAA-454B85A784CC}" type="presOf" srcId="{267096B1-E207-404E-9E3E-09A46C5024B3}" destId="{9A8821C4-DD9F-47F8-A9B0-655514B3082E}" srcOrd="0" destOrd="0" presId="urn:microsoft.com/office/officeart/2005/8/layout/bProcess3"/>
    <dgm:cxn modelId="{BE456278-AB79-45E4-A364-02764B79986A}" type="presOf" srcId="{B480F99E-C3B5-4C46-A8CE-B4CD89BAEDA3}" destId="{95ACD791-0C4E-4A58-AEEB-6C53D76DE552}" srcOrd="0" destOrd="0" presId="urn:microsoft.com/office/officeart/2005/8/layout/bProcess3"/>
    <dgm:cxn modelId="{3D143359-A4FF-4A97-A786-7FA9DEC81895}" type="presOf" srcId="{9480A2E2-D1F5-4456-8C46-D8F184871F11}" destId="{95ACD791-0C4E-4A58-AEEB-6C53D76DE552}" srcOrd="0" destOrd="3" presId="urn:microsoft.com/office/officeart/2005/8/layout/bProcess3"/>
    <dgm:cxn modelId="{5EA0DF8A-26BE-4F74-B47B-EB8583AF9D3A}" srcId="{B480F99E-C3B5-4C46-A8CE-B4CD89BAEDA3}" destId="{9480A2E2-D1F5-4456-8C46-D8F184871F11}" srcOrd="2" destOrd="0" parTransId="{BFFF1A6A-1601-4CCF-9285-B29317401821}" sibTransId="{433C75E2-081E-4142-9FFC-904D24DD6173}"/>
    <dgm:cxn modelId="{CB82749E-DB73-457C-B139-8B3B32AF3C3B}" type="presOf" srcId="{DB41745F-1811-42D6-A101-5FE7D373DC59}" destId="{6087944C-FC29-459D-BBB9-ECDDCD844A58}" srcOrd="0" destOrd="0" presId="urn:microsoft.com/office/officeart/2005/8/layout/bProcess3"/>
    <dgm:cxn modelId="{531DDC9F-4A6A-4A9D-A219-286FE6BD29E9}" srcId="{B480F99E-C3B5-4C46-A8CE-B4CD89BAEDA3}" destId="{EAD2F14C-57F3-459B-A79E-222F415B8972}" srcOrd="1" destOrd="0" parTransId="{6B63A869-D957-4C85-A25A-FEB3621F872B}" sibTransId="{3DE9EA88-8DE4-40DE-92DB-DD37CE537DCA}"/>
    <dgm:cxn modelId="{5FF998A7-BC7C-40A8-B5CC-8B0ACB523BEE}" type="presOf" srcId="{31A3D00C-F782-4F85-A9E2-A1869C6A0DE8}" destId="{E80B97D3-978D-479B-B433-7E7744C3908E}" srcOrd="0" destOrd="0" presId="urn:microsoft.com/office/officeart/2005/8/layout/bProcess3"/>
    <dgm:cxn modelId="{871175AD-C8A9-4D74-87BB-6109B97CFA0B}" srcId="{79AE55D1-1545-4002-A306-E990628DA4C7}" destId="{6B8B24AE-9686-46EC-B0E3-9B41C1B92DDB}" srcOrd="0" destOrd="0" parTransId="{1AD91235-CD94-4B05-99E7-5D179BACA49F}" sibTransId="{6CEB880E-2E00-41FD-A7C6-DFD5F17F4D17}"/>
    <dgm:cxn modelId="{966401B2-5B83-43CD-BB62-4BD9D8DB7A8F}" type="presOf" srcId="{3FBBD175-9121-4CC4-86F2-D6EE4297F7A7}" destId="{50A9FECC-3887-49BB-A33B-77D7916FF3D2}" srcOrd="1" destOrd="0" presId="urn:microsoft.com/office/officeart/2005/8/layout/bProcess3"/>
    <dgm:cxn modelId="{B436A3B5-AC93-406D-A254-4FA4B418784F}" type="presOf" srcId="{3A1B17CA-F847-4F21-A361-511177CCF9B5}" destId="{2A54F7B4-FD6A-4C17-9629-C14E7B0184CF}" srcOrd="0" destOrd="0" presId="urn:microsoft.com/office/officeart/2005/8/layout/bProcess3"/>
    <dgm:cxn modelId="{1D3F72C3-0A3E-4A04-80BF-9A6D2274F8B4}" type="presOf" srcId="{6B8B24AE-9686-46EC-B0E3-9B41C1B92DDB}" destId="{077DC7DC-225D-44D1-9439-3F9B5D05E53D}" srcOrd="0" destOrd="0" presId="urn:microsoft.com/office/officeart/2005/8/layout/bProcess3"/>
    <dgm:cxn modelId="{590668C8-D945-47D4-9286-DED35B530053}" type="presOf" srcId="{83949E25-786B-4315-A05D-EA29147FBB1B}" destId="{A5E61776-6EFA-48DB-A8D4-F429DD298B1D}" srcOrd="0" destOrd="0" presId="urn:microsoft.com/office/officeart/2005/8/layout/bProcess3"/>
    <dgm:cxn modelId="{95D7CACC-DADB-4557-9D85-A37F13A10189}" srcId="{79AE55D1-1545-4002-A306-E990628DA4C7}" destId="{267096B1-E207-404E-9E3E-09A46C5024B3}" srcOrd="4" destOrd="0" parTransId="{F411C84E-ADA7-4CB3-BB19-D15E9664DC19}" sibTransId="{1A750FB8-E3E7-40F8-98AE-4E0C9E93930E}"/>
    <dgm:cxn modelId="{7D3DDBD1-7832-486E-B7C7-98D7E97A20D1}" type="presOf" srcId="{83949E25-786B-4315-A05D-EA29147FBB1B}" destId="{5D7A193D-CA56-4B89-AF48-EF2CF91F7395}" srcOrd="1" destOrd="0" presId="urn:microsoft.com/office/officeart/2005/8/layout/bProcess3"/>
    <dgm:cxn modelId="{94C2B7E2-2897-42F4-BF6B-03FD66DC3316}" srcId="{79AE55D1-1545-4002-A306-E990628DA4C7}" destId="{90A414DA-ED07-48EF-BD58-3B5FEE60115C}" srcOrd="2" destOrd="0" parTransId="{7741302D-A634-4DEA-BCF7-AB7DE16ACDFC}" sibTransId="{7AE344A6-67DE-43A3-A216-C7C9A6E9A2F6}"/>
    <dgm:cxn modelId="{238AA6F7-A83F-427F-9713-4F9FC9C13FE7}" type="presOf" srcId="{AD76EB29-E228-4B3A-97B6-EC7F750409FD}" destId="{732751AC-ED54-40F6-8CB1-F84634639AE0}" srcOrd="0" destOrd="0" presId="urn:microsoft.com/office/officeart/2005/8/layout/bProcess3"/>
    <dgm:cxn modelId="{861003FF-5D06-47D7-8571-D794B33C8D4E}" srcId="{79AE55D1-1545-4002-A306-E990628DA4C7}" destId="{B480F99E-C3B5-4C46-A8CE-B4CD89BAEDA3}" srcOrd="5" destOrd="0" parTransId="{8BCCB78F-FDA6-459C-8146-1DE506021B31}" sibTransId="{83949E25-786B-4315-A05D-EA29147FBB1B}"/>
    <dgm:cxn modelId="{DEEB0434-B324-4F3D-B6E4-6171687801A3}" type="presParOf" srcId="{2766EA21-58BE-4266-8365-5B147FF525B0}" destId="{077DC7DC-225D-44D1-9439-3F9B5D05E53D}" srcOrd="0" destOrd="0" presId="urn:microsoft.com/office/officeart/2005/8/layout/bProcess3"/>
    <dgm:cxn modelId="{B959F08D-7647-43FC-B971-A8CBA64A549F}" type="presParOf" srcId="{2766EA21-58BE-4266-8365-5B147FF525B0}" destId="{D5D687FB-1384-408F-B157-C5D13C9CFE5E}" srcOrd="1" destOrd="0" presId="urn:microsoft.com/office/officeart/2005/8/layout/bProcess3"/>
    <dgm:cxn modelId="{6902219B-884F-4FEE-B664-FFD20FB55597}" type="presParOf" srcId="{D5D687FB-1384-408F-B157-C5D13C9CFE5E}" destId="{E8A158BF-DBAD-46F7-B15E-215D904EADB4}" srcOrd="0" destOrd="0" presId="urn:microsoft.com/office/officeart/2005/8/layout/bProcess3"/>
    <dgm:cxn modelId="{B00B54BE-2413-4553-9B83-CA87C0EC7DD0}" type="presParOf" srcId="{2766EA21-58BE-4266-8365-5B147FF525B0}" destId="{E80B97D3-978D-479B-B433-7E7744C3908E}" srcOrd="2" destOrd="0" presId="urn:microsoft.com/office/officeart/2005/8/layout/bProcess3"/>
    <dgm:cxn modelId="{D7DED9F0-06E8-4135-B8B0-F8ADDDC204BB}" type="presParOf" srcId="{2766EA21-58BE-4266-8365-5B147FF525B0}" destId="{9694B828-2367-4442-9237-C333B28451ED}" srcOrd="3" destOrd="0" presId="urn:microsoft.com/office/officeart/2005/8/layout/bProcess3"/>
    <dgm:cxn modelId="{9110346D-D041-4917-9595-E8C34C3C4F9B}" type="presParOf" srcId="{9694B828-2367-4442-9237-C333B28451ED}" destId="{50A9FECC-3887-49BB-A33B-77D7916FF3D2}" srcOrd="0" destOrd="0" presId="urn:microsoft.com/office/officeart/2005/8/layout/bProcess3"/>
    <dgm:cxn modelId="{E35E1BAA-132F-42D1-A3E7-06361A850EEE}" type="presParOf" srcId="{2766EA21-58BE-4266-8365-5B147FF525B0}" destId="{A2E7DEF1-B72C-4FD8-A53D-6ECF9C639E15}" srcOrd="4" destOrd="0" presId="urn:microsoft.com/office/officeart/2005/8/layout/bProcess3"/>
    <dgm:cxn modelId="{6625F67A-AB44-457C-B308-B54988A9CC1E}" type="presParOf" srcId="{2766EA21-58BE-4266-8365-5B147FF525B0}" destId="{7B4CC3E2-037C-4E9D-91C4-C4E10F6A5300}" srcOrd="5" destOrd="0" presId="urn:microsoft.com/office/officeart/2005/8/layout/bProcess3"/>
    <dgm:cxn modelId="{589FA671-DD80-4B01-99FB-68D4FA539F88}" type="presParOf" srcId="{7B4CC3E2-037C-4E9D-91C4-C4E10F6A5300}" destId="{470BD0A5-4ED0-4433-82B4-262D3A84571D}" srcOrd="0" destOrd="0" presId="urn:microsoft.com/office/officeart/2005/8/layout/bProcess3"/>
    <dgm:cxn modelId="{D1B31ECF-EA46-4861-9C44-71E769599643}" type="presParOf" srcId="{2766EA21-58BE-4266-8365-5B147FF525B0}" destId="{C30A2570-A3A4-4474-9005-AEAAD934E29D}" srcOrd="6" destOrd="0" presId="urn:microsoft.com/office/officeart/2005/8/layout/bProcess3"/>
    <dgm:cxn modelId="{2F0F71FD-348F-494E-AE12-5056831BB3FB}" type="presParOf" srcId="{2766EA21-58BE-4266-8365-5B147FF525B0}" destId="{2A54F7B4-FD6A-4C17-9629-C14E7B0184CF}" srcOrd="7" destOrd="0" presId="urn:microsoft.com/office/officeart/2005/8/layout/bProcess3"/>
    <dgm:cxn modelId="{4DB0455B-4921-4745-AEAC-4B7AB82BA1CF}" type="presParOf" srcId="{2A54F7B4-FD6A-4C17-9629-C14E7B0184CF}" destId="{03F80FB9-7DAC-4BFE-BD0D-26447654CCF7}" srcOrd="0" destOrd="0" presId="urn:microsoft.com/office/officeart/2005/8/layout/bProcess3"/>
    <dgm:cxn modelId="{99C886E2-A950-4188-A250-B28596B0E24C}" type="presParOf" srcId="{2766EA21-58BE-4266-8365-5B147FF525B0}" destId="{9A8821C4-DD9F-47F8-A9B0-655514B3082E}" srcOrd="8" destOrd="0" presId="urn:microsoft.com/office/officeart/2005/8/layout/bProcess3"/>
    <dgm:cxn modelId="{F0AE888D-453E-41EA-BB59-117874237670}" type="presParOf" srcId="{2766EA21-58BE-4266-8365-5B147FF525B0}" destId="{5266C641-C203-4397-9CF1-B890D2489739}" srcOrd="9" destOrd="0" presId="urn:microsoft.com/office/officeart/2005/8/layout/bProcess3"/>
    <dgm:cxn modelId="{9308EFA3-729C-42E1-B524-7DDDA437AFF4}" type="presParOf" srcId="{5266C641-C203-4397-9CF1-B890D2489739}" destId="{FB7E12C2-34E2-4590-A58F-BC24BFC434DB}" srcOrd="0" destOrd="0" presId="urn:microsoft.com/office/officeart/2005/8/layout/bProcess3"/>
    <dgm:cxn modelId="{74B69917-F292-4931-A51F-6BDBE55A4AB2}" type="presParOf" srcId="{2766EA21-58BE-4266-8365-5B147FF525B0}" destId="{95ACD791-0C4E-4A58-AEEB-6C53D76DE552}" srcOrd="10" destOrd="0" presId="urn:microsoft.com/office/officeart/2005/8/layout/bProcess3"/>
    <dgm:cxn modelId="{71136887-4B15-4866-9834-D14FC775926C}" type="presParOf" srcId="{2766EA21-58BE-4266-8365-5B147FF525B0}" destId="{A5E61776-6EFA-48DB-A8D4-F429DD298B1D}" srcOrd="11" destOrd="0" presId="urn:microsoft.com/office/officeart/2005/8/layout/bProcess3"/>
    <dgm:cxn modelId="{7377093E-C151-4EE9-82F4-6C142981D81B}" type="presParOf" srcId="{A5E61776-6EFA-48DB-A8D4-F429DD298B1D}" destId="{5D7A193D-CA56-4B89-AF48-EF2CF91F7395}" srcOrd="0" destOrd="0" presId="urn:microsoft.com/office/officeart/2005/8/layout/bProcess3"/>
    <dgm:cxn modelId="{602DC75A-8EF2-40BC-A538-6D4CD48E9BDD}" type="presParOf" srcId="{2766EA21-58BE-4266-8365-5B147FF525B0}" destId="{6087944C-FC29-459D-BBB9-ECDDCD844A58}" srcOrd="12" destOrd="0" presId="urn:microsoft.com/office/officeart/2005/8/layout/bProcess3"/>
    <dgm:cxn modelId="{42C5A619-6D4B-456E-B129-0B34A7678BD4}" type="presParOf" srcId="{2766EA21-58BE-4266-8365-5B147FF525B0}" destId="{732751AC-ED54-40F6-8CB1-F84634639AE0}" srcOrd="13" destOrd="0" presId="urn:microsoft.com/office/officeart/2005/8/layout/bProcess3"/>
    <dgm:cxn modelId="{DE87AD63-2694-4587-A146-E5B9CE0587E2}" type="presParOf" srcId="{732751AC-ED54-40F6-8CB1-F84634639AE0}" destId="{86F6180D-37F0-4460-B332-55872EF360FE}" srcOrd="0" destOrd="0" presId="urn:microsoft.com/office/officeart/2005/8/layout/bProcess3"/>
    <dgm:cxn modelId="{FDF946A8-25CD-43FE-BF82-77F08505539D}" type="presParOf" srcId="{2766EA21-58BE-4266-8365-5B147FF525B0}" destId="{1AC3F537-AE58-4A35-8F3E-89250297351A}"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27161A-A98A-4582-A356-8555E5E2A1F5}" type="doc">
      <dgm:prSet loTypeId="urn:microsoft.com/office/officeart/2005/8/layout/process1" loCatId="process" qsTypeId="urn:microsoft.com/office/officeart/2005/8/quickstyle/simple1" qsCatId="simple" csTypeId="urn:microsoft.com/office/officeart/2005/8/colors/accent0_3" csCatId="mainScheme" phldr="1"/>
      <dgm:spPr/>
      <dgm:t>
        <a:bodyPr/>
        <a:lstStyle/>
        <a:p>
          <a:endParaRPr lang="en-US"/>
        </a:p>
      </dgm:t>
    </dgm:pt>
    <dgm:pt modelId="{89EB9CD4-03F5-4582-B1B0-D1DDD6283BA4}">
      <dgm:prSet/>
      <dgm:spPr/>
      <dgm:t>
        <a:bodyPr/>
        <a:lstStyle/>
        <a:p>
          <a:pPr algn="l"/>
          <a:r>
            <a:rPr lang="en-US" dirty="0">
              <a:latin typeface="Open Sans Semibold" panose="020B0706030804020204" pitchFamily="34" charset="0"/>
              <a:ea typeface="Open Sans Semibold" panose="020B0706030804020204" pitchFamily="34" charset="0"/>
              <a:cs typeface="Open Sans Semibold" panose="020B0706030804020204" pitchFamily="34" charset="0"/>
            </a:rPr>
            <a:t>Delivered yearly training on Indicator 6 at State Leadership Conference and Professional Early Childhood Conference.</a:t>
          </a:r>
        </a:p>
      </dgm:t>
    </dgm:pt>
    <dgm:pt modelId="{695CCCCB-DDE7-49E0-BC30-99DEFA31A590}" type="parTrans" cxnId="{85207E51-51B4-4D9C-97A4-6A91341A67D1}">
      <dgm:prSet/>
      <dgm:spPr/>
      <dgm:t>
        <a:bodyPr/>
        <a:lstStyle/>
        <a:p>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1FFA3016-140A-404A-9FDD-4F8E765C3FBA}" type="sibTrans" cxnId="{85207E51-51B4-4D9C-97A4-6A91341A67D1}">
      <dgm:prSet/>
      <dgm:spPr/>
      <dgm:t>
        <a:bodyPr/>
        <a:lstStyle/>
        <a:p>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25181203-11AE-41EF-8D7B-BD38423D1FA7}">
      <dgm:prSet/>
      <dgm:spPr/>
      <dgm:t>
        <a:bodyPr/>
        <a:lstStyle/>
        <a:p>
          <a:pPr algn="l"/>
          <a:r>
            <a:rPr lang="en-US" dirty="0">
              <a:latin typeface="Open Sans Semibold" panose="020B0706030804020204" pitchFamily="34" charset="0"/>
              <a:ea typeface="Open Sans Semibold" panose="020B0706030804020204" pitchFamily="34" charset="0"/>
              <a:cs typeface="Open Sans Semibold" panose="020B0706030804020204" pitchFamily="34" charset="0"/>
            </a:rPr>
            <a:t>Provided individual TA to LEAs if they had questions about their data.</a:t>
          </a:r>
        </a:p>
      </dgm:t>
    </dgm:pt>
    <dgm:pt modelId="{85E9FB84-0C6E-4790-B41B-D4161F6AAA19}" type="parTrans" cxnId="{DD4057F5-139E-4E33-A5D3-CA57CB4DD9C3}">
      <dgm:prSet/>
      <dgm:spPr/>
      <dgm:t>
        <a:bodyPr/>
        <a:lstStyle/>
        <a:p>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8BA98BD8-FA80-4C00-A9A8-D601E19D1EB9}" type="sibTrans" cxnId="{DD4057F5-139E-4E33-A5D3-CA57CB4DD9C3}">
      <dgm:prSet/>
      <dgm:spPr/>
      <dgm:t>
        <a:bodyPr/>
        <a:lstStyle/>
        <a:p>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3780FAAC-36F6-4E88-8864-3544BBB0F81B}">
      <dgm:prSet/>
      <dgm:spPr/>
      <dgm:t>
        <a:bodyPr/>
        <a:lstStyle/>
        <a:p>
          <a:pPr algn="l"/>
          <a:r>
            <a:rPr lang="en-US" dirty="0">
              <a:latin typeface="Open Sans Semibold" panose="020B0706030804020204" pitchFamily="34" charset="0"/>
              <a:ea typeface="Open Sans Semibold" panose="020B0706030804020204" pitchFamily="34" charset="0"/>
              <a:cs typeface="Open Sans Semibold" panose="020B0706030804020204" pitchFamily="34" charset="0"/>
            </a:rPr>
            <a:t>Convened meetings initiated by special education cooperative (Co-op) to discuss issues related to supporting inclusive services.</a:t>
          </a:r>
        </a:p>
      </dgm:t>
    </dgm:pt>
    <dgm:pt modelId="{EB8E73CE-A137-4985-8E17-48638075FF7A}" type="parTrans" cxnId="{D76F5CC6-45CE-4BEC-9400-F1125CEB07C1}">
      <dgm:prSet/>
      <dgm:spPr/>
      <dgm:t>
        <a:bodyPr/>
        <a:lstStyle/>
        <a:p>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4BB13067-7588-4C04-B1D0-1927FE0BAB42}" type="sibTrans" cxnId="{D76F5CC6-45CE-4BEC-9400-F1125CEB07C1}">
      <dgm:prSet/>
      <dgm:spPr/>
      <dgm:t>
        <a:bodyPr/>
        <a:lstStyle/>
        <a:p>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58C2ACDD-1797-4DD8-A170-335ADAB4A307}">
      <dgm:prSet/>
      <dgm:spPr/>
      <dgm:t>
        <a:bodyPr/>
        <a:lstStyle/>
        <a:p>
          <a:pPr algn="l"/>
          <a:r>
            <a:rPr lang="en-US" dirty="0">
              <a:latin typeface="Open Sans Semibold" panose="020B0706030804020204" pitchFamily="34" charset="0"/>
              <a:ea typeface="Open Sans Semibold" panose="020B0706030804020204" pitchFamily="34" charset="0"/>
              <a:cs typeface="Open Sans Semibold" panose="020B0706030804020204" pitchFamily="34" charset="0"/>
            </a:rPr>
            <a:t>Included Early Childhood Least Restrictive Environment (ECLRE) data in risk rubric for monitoring (for last 6 years).</a:t>
          </a:r>
        </a:p>
      </dgm:t>
    </dgm:pt>
    <dgm:pt modelId="{EFAAA84F-D57C-47E3-A88B-F39140FB4730}" type="parTrans" cxnId="{9049D000-C7A1-4BCF-908A-B440C2AFF3C9}">
      <dgm:prSet/>
      <dgm:spPr/>
      <dgm:t>
        <a:bodyPr/>
        <a:lstStyle/>
        <a:p>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21425914-AD18-4D17-AA96-604F49572DA4}" type="sibTrans" cxnId="{9049D000-C7A1-4BCF-908A-B440C2AFF3C9}">
      <dgm:prSet/>
      <dgm:spPr/>
      <dgm:t>
        <a:bodyPr/>
        <a:lstStyle/>
        <a:p>
          <a:endParaRPr lang="en-US">
            <a:latin typeface="Open Sans Semibold" panose="020B0706030804020204" pitchFamily="34" charset="0"/>
            <a:ea typeface="Open Sans Semibold" panose="020B0706030804020204" pitchFamily="34" charset="0"/>
            <a:cs typeface="Open Sans Semibold" panose="020B0706030804020204" pitchFamily="34" charset="0"/>
          </a:endParaRPr>
        </a:p>
      </dgm:t>
    </dgm:pt>
    <dgm:pt modelId="{F6BFD01A-A5F3-4ABA-B941-1D01F870E8C8}" type="pres">
      <dgm:prSet presAssocID="{2427161A-A98A-4582-A356-8555E5E2A1F5}" presName="Name0" presStyleCnt="0">
        <dgm:presLayoutVars>
          <dgm:dir/>
          <dgm:resizeHandles val="exact"/>
        </dgm:presLayoutVars>
      </dgm:prSet>
      <dgm:spPr/>
    </dgm:pt>
    <dgm:pt modelId="{2C2D9E51-4D4B-4044-B9F2-2E90D77845E8}" type="pres">
      <dgm:prSet presAssocID="{89EB9CD4-03F5-4582-B1B0-D1DDD6283BA4}" presName="node" presStyleLbl="node1" presStyleIdx="0" presStyleCnt="4">
        <dgm:presLayoutVars>
          <dgm:bulletEnabled val="1"/>
        </dgm:presLayoutVars>
      </dgm:prSet>
      <dgm:spPr/>
    </dgm:pt>
    <dgm:pt modelId="{F7DC0FB3-8573-4409-9F58-142FFB00CA62}" type="pres">
      <dgm:prSet presAssocID="{1FFA3016-140A-404A-9FDD-4F8E765C3FBA}" presName="sibTrans" presStyleLbl="sibTrans2D1" presStyleIdx="0" presStyleCnt="3"/>
      <dgm:spPr/>
    </dgm:pt>
    <dgm:pt modelId="{E190B273-A0EF-431B-8641-560D95493E5F}" type="pres">
      <dgm:prSet presAssocID="{1FFA3016-140A-404A-9FDD-4F8E765C3FBA}" presName="connectorText" presStyleLbl="sibTrans2D1" presStyleIdx="0" presStyleCnt="3"/>
      <dgm:spPr/>
    </dgm:pt>
    <dgm:pt modelId="{781C3A17-6925-465B-90F9-1B5A0918D9A7}" type="pres">
      <dgm:prSet presAssocID="{25181203-11AE-41EF-8D7B-BD38423D1FA7}" presName="node" presStyleLbl="node1" presStyleIdx="1" presStyleCnt="4">
        <dgm:presLayoutVars>
          <dgm:bulletEnabled val="1"/>
        </dgm:presLayoutVars>
      </dgm:prSet>
      <dgm:spPr/>
    </dgm:pt>
    <dgm:pt modelId="{59C683A1-3CBF-4B60-A3EA-8B6616E09F57}" type="pres">
      <dgm:prSet presAssocID="{8BA98BD8-FA80-4C00-A9A8-D601E19D1EB9}" presName="sibTrans" presStyleLbl="sibTrans2D1" presStyleIdx="1" presStyleCnt="3"/>
      <dgm:spPr/>
    </dgm:pt>
    <dgm:pt modelId="{54E7C5E9-BE61-4635-8C92-A615EEB43579}" type="pres">
      <dgm:prSet presAssocID="{8BA98BD8-FA80-4C00-A9A8-D601E19D1EB9}" presName="connectorText" presStyleLbl="sibTrans2D1" presStyleIdx="1" presStyleCnt="3"/>
      <dgm:spPr/>
    </dgm:pt>
    <dgm:pt modelId="{0E27C62A-A9C7-486E-96BB-84DA765CA73D}" type="pres">
      <dgm:prSet presAssocID="{3780FAAC-36F6-4E88-8864-3544BBB0F81B}" presName="node" presStyleLbl="node1" presStyleIdx="2" presStyleCnt="4">
        <dgm:presLayoutVars>
          <dgm:bulletEnabled val="1"/>
        </dgm:presLayoutVars>
      </dgm:prSet>
      <dgm:spPr/>
    </dgm:pt>
    <dgm:pt modelId="{EC43C26D-9625-45E3-9D5C-CDCBD17AF3EE}" type="pres">
      <dgm:prSet presAssocID="{4BB13067-7588-4C04-B1D0-1927FE0BAB42}" presName="sibTrans" presStyleLbl="sibTrans2D1" presStyleIdx="2" presStyleCnt="3"/>
      <dgm:spPr/>
    </dgm:pt>
    <dgm:pt modelId="{59E5D2FF-A94F-4C08-B30B-9E607C2131D9}" type="pres">
      <dgm:prSet presAssocID="{4BB13067-7588-4C04-B1D0-1927FE0BAB42}" presName="connectorText" presStyleLbl="sibTrans2D1" presStyleIdx="2" presStyleCnt="3"/>
      <dgm:spPr/>
    </dgm:pt>
    <dgm:pt modelId="{F800C0FA-0D23-41B0-B886-701DC9A93C68}" type="pres">
      <dgm:prSet presAssocID="{58C2ACDD-1797-4DD8-A170-335ADAB4A307}" presName="node" presStyleLbl="node1" presStyleIdx="3" presStyleCnt="4">
        <dgm:presLayoutVars>
          <dgm:bulletEnabled val="1"/>
        </dgm:presLayoutVars>
      </dgm:prSet>
      <dgm:spPr/>
    </dgm:pt>
  </dgm:ptLst>
  <dgm:cxnLst>
    <dgm:cxn modelId="{9049D000-C7A1-4BCF-908A-B440C2AFF3C9}" srcId="{2427161A-A98A-4582-A356-8555E5E2A1F5}" destId="{58C2ACDD-1797-4DD8-A170-335ADAB4A307}" srcOrd="3" destOrd="0" parTransId="{EFAAA84F-D57C-47E3-A88B-F39140FB4730}" sibTransId="{21425914-AD18-4D17-AA96-604F49572DA4}"/>
    <dgm:cxn modelId="{DF4B7C03-0FBC-4C05-B483-8CC68D3E2E30}" type="presOf" srcId="{1FFA3016-140A-404A-9FDD-4F8E765C3FBA}" destId="{E190B273-A0EF-431B-8641-560D95493E5F}" srcOrd="1" destOrd="0" presId="urn:microsoft.com/office/officeart/2005/8/layout/process1"/>
    <dgm:cxn modelId="{6B1D3317-978F-479D-A45E-40E1267341DC}" type="presOf" srcId="{1FFA3016-140A-404A-9FDD-4F8E765C3FBA}" destId="{F7DC0FB3-8573-4409-9F58-142FFB00CA62}" srcOrd="0" destOrd="0" presId="urn:microsoft.com/office/officeart/2005/8/layout/process1"/>
    <dgm:cxn modelId="{9AFBB236-F249-4F7A-9E04-DC886F9BF2D2}" type="presOf" srcId="{25181203-11AE-41EF-8D7B-BD38423D1FA7}" destId="{781C3A17-6925-465B-90F9-1B5A0918D9A7}" srcOrd="0" destOrd="0" presId="urn:microsoft.com/office/officeart/2005/8/layout/process1"/>
    <dgm:cxn modelId="{1AAA596B-62D4-4554-8D57-B9E21AD1947E}" type="presOf" srcId="{2427161A-A98A-4582-A356-8555E5E2A1F5}" destId="{F6BFD01A-A5F3-4ABA-B941-1D01F870E8C8}" srcOrd="0" destOrd="0" presId="urn:microsoft.com/office/officeart/2005/8/layout/process1"/>
    <dgm:cxn modelId="{16821A4F-4806-4D55-B910-CF8503EB9365}" type="presOf" srcId="{89EB9CD4-03F5-4582-B1B0-D1DDD6283BA4}" destId="{2C2D9E51-4D4B-4044-B9F2-2E90D77845E8}" srcOrd="0" destOrd="0" presId="urn:microsoft.com/office/officeart/2005/8/layout/process1"/>
    <dgm:cxn modelId="{85207E51-51B4-4D9C-97A4-6A91341A67D1}" srcId="{2427161A-A98A-4582-A356-8555E5E2A1F5}" destId="{89EB9CD4-03F5-4582-B1B0-D1DDD6283BA4}" srcOrd="0" destOrd="0" parTransId="{695CCCCB-DDE7-49E0-BC30-99DEFA31A590}" sibTransId="{1FFA3016-140A-404A-9FDD-4F8E765C3FBA}"/>
    <dgm:cxn modelId="{64365E54-1433-454B-A7B4-683C4F967433}" type="presOf" srcId="{4BB13067-7588-4C04-B1D0-1927FE0BAB42}" destId="{59E5D2FF-A94F-4C08-B30B-9E607C2131D9}" srcOrd="1" destOrd="0" presId="urn:microsoft.com/office/officeart/2005/8/layout/process1"/>
    <dgm:cxn modelId="{A5E1537D-73D5-4F8C-966A-BC4911CC6A93}" type="presOf" srcId="{8BA98BD8-FA80-4C00-A9A8-D601E19D1EB9}" destId="{54E7C5E9-BE61-4635-8C92-A615EEB43579}" srcOrd="1" destOrd="0" presId="urn:microsoft.com/office/officeart/2005/8/layout/process1"/>
    <dgm:cxn modelId="{3FCCD187-BCE5-4146-A047-56CC76FDF2E4}" type="presOf" srcId="{4BB13067-7588-4C04-B1D0-1927FE0BAB42}" destId="{EC43C26D-9625-45E3-9D5C-CDCBD17AF3EE}" srcOrd="0" destOrd="0" presId="urn:microsoft.com/office/officeart/2005/8/layout/process1"/>
    <dgm:cxn modelId="{8E8425B9-378E-46DD-B5D3-87C58D6B89BE}" type="presOf" srcId="{58C2ACDD-1797-4DD8-A170-335ADAB4A307}" destId="{F800C0FA-0D23-41B0-B886-701DC9A93C68}" srcOrd="0" destOrd="0" presId="urn:microsoft.com/office/officeart/2005/8/layout/process1"/>
    <dgm:cxn modelId="{D76F5CC6-45CE-4BEC-9400-F1125CEB07C1}" srcId="{2427161A-A98A-4582-A356-8555E5E2A1F5}" destId="{3780FAAC-36F6-4E88-8864-3544BBB0F81B}" srcOrd="2" destOrd="0" parTransId="{EB8E73CE-A137-4985-8E17-48638075FF7A}" sibTransId="{4BB13067-7588-4C04-B1D0-1927FE0BAB42}"/>
    <dgm:cxn modelId="{839AF3C6-A2BF-43D1-97D2-B3D0A7A775F4}" type="presOf" srcId="{3780FAAC-36F6-4E88-8864-3544BBB0F81B}" destId="{0E27C62A-A9C7-486E-96BB-84DA765CA73D}" srcOrd="0" destOrd="0" presId="urn:microsoft.com/office/officeart/2005/8/layout/process1"/>
    <dgm:cxn modelId="{DD4057F5-139E-4E33-A5D3-CA57CB4DD9C3}" srcId="{2427161A-A98A-4582-A356-8555E5E2A1F5}" destId="{25181203-11AE-41EF-8D7B-BD38423D1FA7}" srcOrd="1" destOrd="0" parTransId="{85E9FB84-0C6E-4790-B41B-D4161F6AAA19}" sibTransId="{8BA98BD8-FA80-4C00-A9A8-D601E19D1EB9}"/>
    <dgm:cxn modelId="{DAC3B7F6-9DBF-40F2-BF67-BFA5A88CDFA9}" type="presOf" srcId="{8BA98BD8-FA80-4C00-A9A8-D601E19D1EB9}" destId="{59C683A1-3CBF-4B60-A3EA-8B6616E09F57}" srcOrd="0" destOrd="0" presId="urn:microsoft.com/office/officeart/2005/8/layout/process1"/>
    <dgm:cxn modelId="{B81F6A43-4A08-4CF5-A459-EA13B818FEB0}" type="presParOf" srcId="{F6BFD01A-A5F3-4ABA-B941-1D01F870E8C8}" destId="{2C2D9E51-4D4B-4044-B9F2-2E90D77845E8}" srcOrd="0" destOrd="0" presId="urn:microsoft.com/office/officeart/2005/8/layout/process1"/>
    <dgm:cxn modelId="{1EA14DB2-8E09-42F9-A5E9-1CCA8B5232D3}" type="presParOf" srcId="{F6BFD01A-A5F3-4ABA-B941-1D01F870E8C8}" destId="{F7DC0FB3-8573-4409-9F58-142FFB00CA62}" srcOrd="1" destOrd="0" presId="urn:microsoft.com/office/officeart/2005/8/layout/process1"/>
    <dgm:cxn modelId="{5A86A291-900A-451C-B662-D4FD39DB0BA9}" type="presParOf" srcId="{F7DC0FB3-8573-4409-9F58-142FFB00CA62}" destId="{E190B273-A0EF-431B-8641-560D95493E5F}" srcOrd="0" destOrd="0" presId="urn:microsoft.com/office/officeart/2005/8/layout/process1"/>
    <dgm:cxn modelId="{067DC6D2-C887-4DC2-B48A-FBAE9BD2E44D}" type="presParOf" srcId="{F6BFD01A-A5F3-4ABA-B941-1D01F870E8C8}" destId="{781C3A17-6925-465B-90F9-1B5A0918D9A7}" srcOrd="2" destOrd="0" presId="urn:microsoft.com/office/officeart/2005/8/layout/process1"/>
    <dgm:cxn modelId="{7509042B-1CE0-431D-88F0-A0D1B4D48C51}" type="presParOf" srcId="{F6BFD01A-A5F3-4ABA-B941-1D01F870E8C8}" destId="{59C683A1-3CBF-4B60-A3EA-8B6616E09F57}" srcOrd="3" destOrd="0" presId="urn:microsoft.com/office/officeart/2005/8/layout/process1"/>
    <dgm:cxn modelId="{61FA53D0-B2D3-43B7-A54A-42C243D2651C}" type="presParOf" srcId="{59C683A1-3CBF-4B60-A3EA-8B6616E09F57}" destId="{54E7C5E9-BE61-4635-8C92-A615EEB43579}" srcOrd="0" destOrd="0" presId="urn:microsoft.com/office/officeart/2005/8/layout/process1"/>
    <dgm:cxn modelId="{FBB44FE0-1EB1-45F9-8FD8-472244D6A29D}" type="presParOf" srcId="{F6BFD01A-A5F3-4ABA-B941-1D01F870E8C8}" destId="{0E27C62A-A9C7-486E-96BB-84DA765CA73D}" srcOrd="4" destOrd="0" presId="urn:microsoft.com/office/officeart/2005/8/layout/process1"/>
    <dgm:cxn modelId="{58B88C87-20BC-44FB-84A5-5BA88A7E7967}" type="presParOf" srcId="{F6BFD01A-A5F3-4ABA-B941-1D01F870E8C8}" destId="{EC43C26D-9625-45E3-9D5C-CDCBD17AF3EE}" srcOrd="5" destOrd="0" presId="urn:microsoft.com/office/officeart/2005/8/layout/process1"/>
    <dgm:cxn modelId="{F15E53A4-78E4-4A38-A0F7-4F75ACE788DA}" type="presParOf" srcId="{EC43C26D-9625-45E3-9D5C-CDCBD17AF3EE}" destId="{59E5D2FF-A94F-4C08-B30B-9E607C2131D9}" srcOrd="0" destOrd="0" presId="urn:microsoft.com/office/officeart/2005/8/layout/process1"/>
    <dgm:cxn modelId="{057080D0-57EC-4121-ACA4-3CBBB5CD9E6E}" type="presParOf" srcId="{F6BFD01A-A5F3-4ABA-B941-1D01F870E8C8}" destId="{F800C0FA-0D23-41B0-B886-701DC9A93C6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2A561-83F3-4F92-BE26-E2376ACDEB66}"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743E881F-BAB2-4EF1-987A-5C3CBEF83935}">
      <dgm:prSet/>
      <dgm:spPr/>
      <dgm:t>
        <a:bodyPr/>
        <a:lstStyle/>
        <a:p>
          <a:pPr algn="l"/>
          <a:r>
            <a:rPr lang="en-US" dirty="0">
              <a:latin typeface="Open Sans Semibold" panose="020B0706030804020204" pitchFamily="34" charset="0"/>
              <a:ea typeface="Open Sans Semibold" panose="020B0706030804020204" pitchFamily="34" charset="0"/>
              <a:cs typeface="Open Sans Semibold" panose="020B0706030804020204" pitchFamily="34" charset="0"/>
            </a:rPr>
            <a:t>Look at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IEPs alongside Indicator 6 data</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 report during calls and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correcting data in real time.</a:t>
          </a:r>
        </a:p>
      </dgm:t>
    </dgm:pt>
    <dgm:pt modelId="{C05AA421-8F68-4AA2-9461-33E7D2A007BD}" type="parTrans" cxnId="{F4A60019-7EB2-407E-B02B-BCBB40023D41}">
      <dgm:prSet/>
      <dgm:spPr/>
      <dgm:t>
        <a:bodyPr/>
        <a:lstStyle/>
        <a:p>
          <a:endParaRPr lang="en-US"/>
        </a:p>
      </dgm:t>
    </dgm:pt>
    <dgm:pt modelId="{92C00D4E-E7F6-418D-9C61-765924EDFEA1}" type="sibTrans" cxnId="{F4A60019-7EB2-407E-B02B-BCBB40023D41}">
      <dgm:prSet/>
      <dgm:spPr>
        <a:ln w="38100">
          <a:solidFill>
            <a:schemeClr val="tx2"/>
          </a:solidFill>
        </a:ln>
      </dgm:spPr>
      <dgm:t>
        <a:bodyPr/>
        <a:lstStyle/>
        <a:p>
          <a:endParaRPr lang="en-US" dirty="0"/>
        </a:p>
      </dgm:t>
    </dgm:pt>
    <dgm:pt modelId="{BA9BAB28-F6CC-45CE-BC76-34C429BAE1E3}">
      <dgm:prSet/>
      <dgm:spPr>
        <a:solidFill>
          <a:schemeClr val="accent1">
            <a:lumMod val="60000"/>
            <a:lumOff val="40000"/>
          </a:schemeClr>
        </a:solidFill>
      </dgm:spPr>
      <dgm:t>
        <a:bodyPr anchor="ctr" anchorCtr="0"/>
        <a:lstStyle/>
        <a:p>
          <a:pPr algn="l"/>
          <a:r>
            <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rPr>
            <a:t>Yielded more efficient discussions.</a:t>
          </a:r>
        </a:p>
      </dgm:t>
    </dgm:pt>
    <dgm:pt modelId="{AE54ADE2-20B8-472F-826A-B5BEE35269C0}" type="parTrans" cxnId="{3E864972-E5C2-4F25-866A-3B868CB82979}">
      <dgm:prSet/>
      <dgm:spPr/>
      <dgm:t>
        <a:bodyPr/>
        <a:lstStyle/>
        <a:p>
          <a:endParaRPr lang="en-US"/>
        </a:p>
      </dgm:t>
    </dgm:pt>
    <dgm:pt modelId="{487318CD-180B-442C-B1A9-162ED3B73DE1}" type="sibTrans" cxnId="{3E864972-E5C2-4F25-866A-3B868CB82979}">
      <dgm:prSet/>
      <dgm:spPr>
        <a:ln w="38100">
          <a:solidFill>
            <a:schemeClr val="accent1"/>
          </a:solidFill>
        </a:ln>
      </dgm:spPr>
      <dgm:t>
        <a:bodyPr/>
        <a:lstStyle/>
        <a:p>
          <a:endParaRPr lang="en-US" dirty="0"/>
        </a:p>
      </dgm:t>
    </dgm:pt>
    <dgm:pt modelId="{90678DDB-B6F2-4844-B84C-D10D51FE9182}">
      <dgm:prSet/>
      <dgm:spPr>
        <a:solidFill>
          <a:srgbClr val="336699"/>
        </a:solidFill>
      </dgm:spPr>
      <dgm:t>
        <a:bodyPr/>
        <a:lstStyle/>
        <a:p>
          <a:pPr algn="l"/>
          <a:r>
            <a:rPr lang="en-US" dirty="0">
              <a:latin typeface="Open Sans Semibold" panose="020B0706030804020204" pitchFamily="34" charset="0"/>
              <a:ea typeface="Open Sans Semibold" panose="020B0706030804020204" pitchFamily="34" charset="0"/>
              <a:cs typeface="Open Sans Semibold" panose="020B0706030804020204" pitchFamily="34" charset="0"/>
            </a:rPr>
            <a:t>Included special education director, assistant special education director/early childhood coordinator, data clerks and teachers/providers on part of discussions.</a:t>
          </a:r>
        </a:p>
      </dgm:t>
    </dgm:pt>
    <dgm:pt modelId="{A940BFFB-D16B-43FA-8D84-080D76EEB064}" type="parTrans" cxnId="{9EB48C48-034B-4940-A435-47942D34CDD4}">
      <dgm:prSet/>
      <dgm:spPr/>
      <dgm:t>
        <a:bodyPr/>
        <a:lstStyle/>
        <a:p>
          <a:endParaRPr lang="en-US"/>
        </a:p>
      </dgm:t>
    </dgm:pt>
    <dgm:pt modelId="{C3B2A395-95AB-4334-91B8-7619A5BB3A1E}" type="sibTrans" cxnId="{9EB48C48-034B-4940-A435-47942D34CDD4}">
      <dgm:prSet/>
      <dgm:spPr>
        <a:ln w="38100">
          <a:solidFill>
            <a:schemeClr val="accent4"/>
          </a:solidFill>
        </a:ln>
      </dgm:spPr>
      <dgm:t>
        <a:bodyPr/>
        <a:lstStyle/>
        <a:p>
          <a:endParaRPr lang="en-US" dirty="0"/>
        </a:p>
      </dgm:t>
    </dgm:pt>
    <dgm:pt modelId="{543C203A-0E69-4926-B8CB-04989FC44894}">
      <dgm:prSet/>
      <dgm:spPr>
        <a:solidFill>
          <a:srgbClr val="FFCA7D"/>
        </a:solidFill>
      </dgm:spPr>
      <dgm:t>
        <a:bodyPr/>
        <a:lstStyle/>
        <a:p>
          <a:pPr algn="l"/>
          <a:r>
            <a:rPr lang="en-US"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Discussed with LEAs how they will </a:t>
          </a:r>
          <a:r>
            <a:rPr lang="en-US"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provide professional development </a:t>
          </a:r>
          <a:r>
            <a:rPr lang="en-US"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(PD).</a:t>
          </a:r>
        </a:p>
      </dgm:t>
    </dgm:pt>
    <dgm:pt modelId="{771F4193-C73F-4D3E-9BE0-F8109D4C6BB9}" type="parTrans" cxnId="{65A1ACA1-7A5E-4DBA-BEA7-CC59F6E3AE2B}">
      <dgm:prSet/>
      <dgm:spPr/>
      <dgm:t>
        <a:bodyPr/>
        <a:lstStyle/>
        <a:p>
          <a:endParaRPr lang="en-US"/>
        </a:p>
      </dgm:t>
    </dgm:pt>
    <dgm:pt modelId="{52AD26CA-D138-4A4A-8D9D-6EC9FC86B475}" type="sibTrans" cxnId="{65A1ACA1-7A5E-4DBA-BEA7-CC59F6E3AE2B}">
      <dgm:prSet/>
      <dgm:spPr>
        <a:ln w="38100">
          <a:solidFill>
            <a:srgbClr val="FF9900"/>
          </a:solidFill>
        </a:ln>
      </dgm:spPr>
      <dgm:t>
        <a:bodyPr/>
        <a:lstStyle/>
        <a:p>
          <a:endParaRPr lang="en-US" dirty="0"/>
        </a:p>
      </dgm:t>
    </dgm:pt>
    <dgm:pt modelId="{2380A859-0987-4A19-8B52-763DED49A6E2}">
      <dgm:prSet/>
      <dgm:spPr>
        <a:solidFill>
          <a:schemeClr val="accent6">
            <a:lumMod val="20000"/>
            <a:lumOff val="80000"/>
          </a:schemeClr>
        </a:solidFill>
      </dgm:spPr>
      <dgm:t>
        <a:bodyPr/>
        <a:lstStyle/>
        <a:p>
          <a:pPr algn="l"/>
          <a:r>
            <a:rPr lang="en-US"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Work with the State ICC EC LRE subcommittee to </a:t>
          </a:r>
          <a:r>
            <a:rPr lang="en-US"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collaborate with community-based partners.</a:t>
          </a:r>
        </a:p>
      </dgm:t>
    </dgm:pt>
    <dgm:pt modelId="{0AFE114F-AC1A-45C7-A0CA-CC6CBC805272}" type="parTrans" cxnId="{70F4C4A7-F043-4DA3-ACC3-19D0986D2B79}">
      <dgm:prSet/>
      <dgm:spPr/>
      <dgm:t>
        <a:bodyPr/>
        <a:lstStyle/>
        <a:p>
          <a:endParaRPr lang="en-US"/>
        </a:p>
      </dgm:t>
    </dgm:pt>
    <dgm:pt modelId="{8146ABDE-6AEC-4DA5-B384-5EA0B1E7C3F3}" type="sibTrans" cxnId="{70F4C4A7-F043-4DA3-ACC3-19D0986D2B79}">
      <dgm:prSet/>
      <dgm:spPr/>
      <dgm:t>
        <a:bodyPr/>
        <a:lstStyle/>
        <a:p>
          <a:endParaRPr lang="en-US"/>
        </a:p>
      </dgm:t>
    </dgm:pt>
    <dgm:pt modelId="{29030540-664A-43A0-9A6A-77EBF5AE26AA}" type="pres">
      <dgm:prSet presAssocID="{2172A561-83F3-4F92-BE26-E2376ACDEB66}" presName="Name0" presStyleCnt="0">
        <dgm:presLayoutVars>
          <dgm:dir/>
          <dgm:resizeHandles val="exact"/>
        </dgm:presLayoutVars>
      </dgm:prSet>
      <dgm:spPr/>
    </dgm:pt>
    <dgm:pt modelId="{75F4191F-71B0-4B7D-B63F-862475832D3F}" type="pres">
      <dgm:prSet presAssocID="{743E881F-BAB2-4EF1-987A-5C3CBEF83935}" presName="node" presStyleLbl="node1" presStyleIdx="0" presStyleCnt="5">
        <dgm:presLayoutVars>
          <dgm:bulletEnabled val="1"/>
        </dgm:presLayoutVars>
      </dgm:prSet>
      <dgm:spPr/>
    </dgm:pt>
    <dgm:pt modelId="{F7D68E5B-31E2-4608-A7F0-4012B1BB8F1D}" type="pres">
      <dgm:prSet presAssocID="{92C00D4E-E7F6-418D-9C61-765924EDFEA1}" presName="sibTrans" presStyleLbl="sibTrans1D1" presStyleIdx="0" presStyleCnt="4"/>
      <dgm:spPr/>
    </dgm:pt>
    <dgm:pt modelId="{E9CCB012-1741-4532-A170-20FE985F12ED}" type="pres">
      <dgm:prSet presAssocID="{92C00D4E-E7F6-418D-9C61-765924EDFEA1}" presName="connectorText" presStyleLbl="sibTrans1D1" presStyleIdx="0" presStyleCnt="4"/>
      <dgm:spPr/>
    </dgm:pt>
    <dgm:pt modelId="{F2380283-DFD6-416F-89B4-F3AC7C4E97A0}" type="pres">
      <dgm:prSet presAssocID="{BA9BAB28-F6CC-45CE-BC76-34C429BAE1E3}" presName="node" presStyleLbl="node1" presStyleIdx="1" presStyleCnt="5">
        <dgm:presLayoutVars>
          <dgm:bulletEnabled val="1"/>
        </dgm:presLayoutVars>
      </dgm:prSet>
      <dgm:spPr/>
    </dgm:pt>
    <dgm:pt modelId="{694D8652-A677-4BF7-BBE7-41676D299382}" type="pres">
      <dgm:prSet presAssocID="{487318CD-180B-442C-B1A9-162ED3B73DE1}" presName="sibTrans" presStyleLbl="sibTrans1D1" presStyleIdx="1" presStyleCnt="4"/>
      <dgm:spPr/>
    </dgm:pt>
    <dgm:pt modelId="{BF163497-69F3-484D-833F-170F2D4494AD}" type="pres">
      <dgm:prSet presAssocID="{487318CD-180B-442C-B1A9-162ED3B73DE1}" presName="connectorText" presStyleLbl="sibTrans1D1" presStyleIdx="1" presStyleCnt="4"/>
      <dgm:spPr/>
    </dgm:pt>
    <dgm:pt modelId="{150E60FD-50A7-4611-AFDB-BB9EE9D0C123}" type="pres">
      <dgm:prSet presAssocID="{90678DDB-B6F2-4844-B84C-D10D51FE9182}" presName="node" presStyleLbl="node1" presStyleIdx="2" presStyleCnt="5">
        <dgm:presLayoutVars>
          <dgm:bulletEnabled val="1"/>
        </dgm:presLayoutVars>
      </dgm:prSet>
      <dgm:spPr/>
    </dgm:pt>
    <dgm:pt modelId="{9600FF26-7209-4005-8944-10E37F657608}" type="pres">
      <dgm:prSet presAssocID="{C3B2A395-95AB-4334-91B8-7619A5BB3A1E}" presName="sibTrans" presStyleLbl="sibTrans1D1" presStyleIdx="2" presStyleCnt="4"/>
      <dgm:spPr/>
    </dgm:pt>
    <dgm:pt modelId="{535CF7D1-9D5E-471F-B836-A447DEF29D8F}" type="pres">
      <dgm:prSet presAssocID="{C3B2A395-95AB-4334-91B8-7619A5BB3A1E}" presName="connectorText" presStyleLbl="sibTrans1D1" presStyleIdx="2" presStyleCnt="4"/>
      <dgm:spPr/>
    </dgm:pt>
    <dgm:pt modelId="{51B1AA1A-34FC-412B-8DA6-BDCC7D6F9CFD}" type="pres">
      <dgm:prSet presAssocID="{543C203A-0E69-4926-B8CB-04989FC44894}" presName="node" presStyleLbl="node1" presStyleIdx="3" presStyleCnt="5">
        <dgm:presLayoutVars>
          <dgm:bulletEnabled val="1"/>
        </dgm:presLayoutVars>
      </dgm:prSet>
      <dgm:spPr/>
    </dgm:pt>
    <dgm:pt modelId="{1724F756-4C95-403F-AAB9-070C5172E76C}" type="pres">
      <dgm:prSet presAssocID="{52AD26CA-D138-4A4A-8D9D-6EC9FC86B475}" presName="sibTrans" presStyleLbl="sibTrans1D1" presStyleIdx="3" presStyleCnt="4"/>
      <dgm:spPr/>
    </dgm:pt>
    <dgm:pt modelId="{FF65AB8A-E003-4E8B-A9A1-F0BC6C4BA686}" type="pres">
      <dgm:prSet presAssocID="{52AD26CA-D138-4A4A-8D9D-6EC9FC86B475}" presName="connectorText" presStyleLbl="sibTrans1D1" presStyleIdx="3" presStyleCnt="4"/>
      <dgm:spPr/>
    </dgm:pt>
    <dgm:pt modelId="{465941B1-0C6B-414E-9217-1EABBDA25CD3}" type="pres">
      <dgm:prSet presAssocID="{2380A859-0987-4A19-8B52-763DED49A6E2}" presName="node" presStyleLbl="node1" presStyleIdx="4" presStyleCnt="5">
        <dgm:presLayoutVars>
          <dgm:bulletEnabled val="1"/>
        </dgm:presLayoutVars>
      </dgm:prSet>
      <dgm:spPr/>
    </dgm:pt>
  </dgm:ptLst>
  <dgm:cxnLst>
    <dgm:cxn modelId="{15A6C808-3056-4F1A-B8FB-74E9256C5A98}" type="presOf" srcId="{487318CD-180B-442C-B1A9-162ED3B73DE1}" destId="{694D8652-A677-4BF7-BBE7-41676D299382}" srcOrd="0" destOrd="0" presId="urn:microsoft.com/office/officeart/2005/8/layout/bProcess3"/>
    <dgm:cxn modelId="{A2DDCD15-2B29-48DF-BAC2-DB06DC20A24D}" type="presOf" srcId="{743E881F-BAB2-4EF1-987A-5C3CBEF83935}" destId="{75F4191F-71B0-4B7D-B63F-862475832D3F}" srcOrd="0" destOrd="0" presId="urn:microsoft.com/office/officeart/2005/8/layout/bProcess3"/>
    <dgm:cxn modelId="{F4A60019-7EB2-407E-B02B-BCBB40023D41}" srcId="{2172A561-83F3-4F92-BE26-E2376ACDEB66}" destId="{743E881F-BAB2-4EF1-987A-5C3CBEF83935}" srcOrd="0" destOrd="0" parTransId="{C05AA421-8F68-4AA2-9461-33E7D2A007BD}" sibTransId="{92C00D4E-E7F6-418D-9C61-765924EDFEA1}"/>
    <dgm:cxn modelId="{03C49760-B444-4083-AB6A-FEC9240437A1}" type="presOf" srcId="{52AD26CA-D138-4A4A-8D9D-6EC9FC86B475}" destId="{FF65AB8A-E003-4E8B-A9A1-F0BC6C4BA686}" srcOrd="1" destOrd="0" presId="urn:microsoft.com/office/officeart/2005/8/layout/bProcess3"/>
    <dgm:cxn modelId="{9EB48C48-034B-4940-A435-47942D34CDD4}" srcId="{2172A561-83F3-4F92-BE26-E2376ACDEB66}" destId="{90678DDB-B6F2-4844-B84C-D10D51FE9182}" srcOrd="2" destOrd="0" parTransId="{A940BFFB-D16B-43FA-8D84-080D76EEB064}" sibTransId="{C3B2A395-95AB-4334-91B8-7619A5BB3A1E}"/>
    <dgm:cxn modelId="{E8D8C850-1DCB-46E9-9F2B-E8EF1796921E}" type="presOf" srcId="{90678DDB-B6F2-4844-B84C-D10D51FE9182}" destId="{150E60FD-50A7-4611-AFDB-BB9EE9D0C123}" srcOrd="0" destOrd="0" presId="urn:microsoft.com/office/officeart/2005/8/layout/bProcess3"/>
    <dgm:cxn modelId="{3E864972-E5C2-4F25-866A-3B868CB82979}" srcId="{2172A561-83F3-4F92-BE26-E2376ACDEB66}" destId="{BA9BAB28-F6CC-45CE-BC76-34C429BAE1E3}" srcOrd="1" destOrd="0" parTransId="{AE54ADE2-20B8-472F-826A-B5BEE35269C0}" sibTransId="{487318CD-180B-442C-B1A9-162ED3B73DE1}"/>
    <dgm:cxn modelId="{F5210E53-B826-4357-8FD3-B86FE5395854}" type="presOf" srcId="{C3B2A395-95AB-4334-91B8-7619A5BB3A1E}" destId="{9600FF26-7209-4005-8944-10E37F657608}" srcOrd="0" destOrd="0" presId="urn:microsoft.com/office/officeart/2005/8/layout/bProcess3"/>
    <dgm:cxn modelId="{942C4A77-BD54-41E1-A682-4102D4FC4349}" type="presOf" srcId="{543C203A-0E69-4926-B8CB-04989FC44894}" destId="{51B1AA1A-34FC-412B-8DA6-BDCC7D6F9CFD}" srcOrd="0" destOrd="0" presId="urn:microsoft.com/office/officeart/2005/8/layout/bProcess3"/>
    <dgm:cxn modelId="{BF433B7C-7409-4349-B7D3-6AF52E807DE0}" type="presOf" srcId="{BA9BAB28-F6CC-45CE-BC76-34C429BAE1E3}" destId="{F2380283-DFD6-416F-89B4-F3AC7C4E97A0}" srcOrd="0" destOrd="0" presId="urn:microsoft.com/office/officeart/2005/8/layout/bProcess3"/>
    <dgm:cxn modelId="{3130719E-A10F-47A8-A6B4-E2ABF06A9FDD}" type="presOf" srcId="{52AD26CA-D138-4A4A-8D9D-6EC9FC86B475}" destId="{1724F756-4C95-403F-AAB9-070C5172E76C}" srcOrd="0" destOrd="0" presId="urn:microsoft.com/office/officeart/2005/8/layout/bProcess3"/>
    <dgm:cxn modelId="{65A1ACA1-7A5E-4DBA-BEA7-CC59F6E3AE2B}" srcId="{2172A561-83F3-4F92-BE26-E2376ACDEB66}" destId="{543C203A-0E69-4926-B8CB-04989FC44894}" srcOrd="3" destOrd="0" parTransId="{771F4193-C73F-4D3E-9BE0-F8109D4C6BB9}" sibTransId="{52AD26CA-D138-4A4A-8D9D-6EC9FC86B475}"/>
    <dgm:cxn modelId="{047643A3-8922-4BED-980F-980E0342FB7D}" type="presOf" srcId="{92C00D4E-E7F6-418D-9C61-765924EDFEA1}" destId="{E9CCB012-1741-4532-A170-20FE985F12ED}" srcOrd="1" destOrd="0" presId="urn:microsoft.com/office/officeart/2005/8/layout/bProcess3"/>
    <dgm:cxn modelId="{70F4C4A7-F043-4DA3-ACC3-19D0986D2B79}" srcId="{2172A561-83F3-4F92-BE26-E2376ACDEB66}" destId="{2380A859-0987-4A19-8B52-763DED49A6E2}" srcOrd="4" destOrd="0" parTransId="{0AFE114F-AC1A-45C7-A0CA-CC6CBC805272}" sibTransId="{8146ABDE-6AEC-4DA5-B384-5EA0B1E7C3F3}"/>
    <dgm:cxn modelId="{0CB54AC9-A54C-429A-9D05-DA448F0B70DC}" type="presOf" srcId="{C3B2A395-95AB-4334-91B8-7619A5BB3A1E}" destId="{535CF7D1-9D5E-471F-B836-A447DEF29D8F}" srcOrd="1" destOrd="0" presId="urn:microsoft.com/office/officeart/2005/8/layout/bProcess3"/>
    <dgm:cxn modelId="{90D1C9EC-E4FD-480C-9132-E0092C0B0037}" type="presOf" srcId="{2380A859-0987-4A19-8B52-763DED49A6E2}" destId="{465941B1-0C6B-414E-9217-1EABBDA25CD3}" srcOrd="0" destOrd="0" presId="urn:microsoft.com/office/officeart/2005/8/layout/bProcess3"/>
    <dgm:cxn modelId="{F58D17F2-6167-44E7-B0DE-B162465DCC9C}" type="presOf" srcId="{487318CD-180B-442C-B1A9-162ED3B73DE1}" destId="{BF163497-69F3-484D-833F-170F2D4494AD}" srcOrd="1" destOrd="0" presId="urn:microsoft.com/office/officeart/2005/8/layout/bProcess3"/>
    <dgm:cxn modelId="{99AF90FA-B875-41D7-83F7-958BFD128824}" type="presOf" srcId="{92C00D4E-E7F6-418D-9C61-765924EDFEA1}" destId="{F7D68E5B-31E2-4608-A7F0-4012B1BB8F1D}" srcOrd="0" destOrd="0" presId="urn:microsoft.com/office/officeart/2005/8/layout/bProcess3"/>
    <dgm:cxn modelId="{854022FD-2C87-48CE-B966-75238B1D445A}" type="presOf" srcId="{2172A561-83F3-4F92-BE26-E2376ACDEB66}" destId="{29030540-664A-43A0-9A6A-77EBF5AE26AA}" srcOrd="0" destOrd="0" presId="urn:microsoft.com/office/officeart/2005/8/layout/bProcess3"/>
    <dgm:cxn modelId="{874362ED-A317-457F-9521-75BCD1848AE1}" type="presParOf" srcId="{29030540-664A-43A0-9A6A-77EBF5AE26AA}" destId="{75F4191F-71B0-4B7D-B63F-862475832D3F}" srcOrd="0" destOrd="0" presId="urn:microsoft.com/office/officeart/2005/8/layout/bProcess3"/>
    <dgm:cxn modelId="{18EFD966-6B60-4BA5-B105-A79EAED26051}" type="presParOf" srcId="{29030540-664A-43A0-9A6A-77EBF5AE26AA}" destId="{F7D68E5B-31E2-4608-A7F0-4012B1BB8F1D}" srcOrd="1" destOrd="0" presId="urn:microsoft.com/office/officeart/2005/8/layout/bProcess3"/>
    <dgm:cxn modelId="{3187F714-F93A-4797-BBDF-9459E3ADD785}" type="presParOf" srcId="{F7D68E5B-31E2-4608-A7F0-4012B1BB8F1D}" destId="{E9CCB012-1741-4532-A170-20FE985F12ED}" srcOrd="0" destOrd="0" presId="urn:microsoft.com/office/officeart/2005/8/layout/bProcess3"/>
    <dgm:cxn modelId="{CB5BB10E-BC89-4C0B-927A-DA5D4D232676}" type="presParOf" srcId="{29030540-664A-43A0-9A6A-77EBF5AE26AA}" destId="{F2380283-DFD6-416F-89B4-F3AC7C4E97A0}" srcOrd="2" destOrd="0" presId="urn:microsoft.com/office/officeart/2005/8/layout/bProcess3"/>
    <dgm:cxn modelId="{BB3EB239-970F-49D2-AD3C-13ED21EFD81A}" type="presParOf" srcId="{29030540-664A-43A0-9A6A-77EBF5AE26AA}" destId="{694D8652-A677-4BF7-BBE7-41676D299382}" srcOrd="3" destOrd="0" presId="urn:microsoft.com/office/officeart/2005/8/layout/bProcess3"/>
    <dgm:cxn modelId="{762EDD7B-79C3-440F-AD65-E28CA0D271B9}" type="presParOf" srcId="{694D8652-A677-4BF7-BBE7-41676D299382}" destId="{BF163497-69F3-484D-833F-170F2D4494AD}" srcOrd="0" destOrd="0" presId="urn:microsoft.com/office/officeart/2005/8/layout/bProcess3"/>
    <dgm:cxn modelId="{BAB6F414-C08D-48F8-ABBA-10085BD72A87}" type="presParOf" srcId="{29030540-664A-43A0-9A6A-77EBF5AE26AA}" destId="{150E60FD-50A7-4611-AFDB-BB9EE9D0C123}" srcOrd="4" destOrd="0" presId="urn:microsoft.com/office/officeart/2005/8/layout/bProcess3"/>
    <dgm:cxn modelId="{6C6F7B21-4963-4F96-B88F-B46C658F34ED}" type="presParOf" srcId="{29030540-664A-43A0-9A6A-77EBF5AE26AA}" destId="{9600FF26-7209-4005-8944-10E37F657608}" srcOrd="5" destOrd="0" presId="urn:microsoft.com/office/officeart/2005/8/layout/bProcess3"/>
    <dgm:cxn modelId="{39AC735C-3315-4E4A-9139-407C78C0AACB}" type="presParOf" srcId="{9600FF26-7209-4005-8944-10E37F657608}" destId="{535CF7D1-9D5E-471F-B836-A447DEF29D8F}" srcOrd="0" destOrd="0" presId="urn:microsoft.com/office/officeart/2005/8/layout/bProcess3"/>
    <dgm:cxn modelId="{ECBA8EF4-7ED5-4515-AF34-2BF8CF9844AE}" type="presParOf" srcId="{29030540-664A-43A0-9A6A-77EBF5AE26AA}" destId="{51B1AA1A-34FC-412B-8DA6-BDCC7D6F9CFD}" srcOrd="6" destOrd="0" presId="urn:microsoft.com/office/officeart/2005/8/layout/bProcess3"/>
    <dgm:cxn modelId="{1B63622E-CC70-4328-92DF-0C785B772B42}" type="presParOf" srcId="{29030540-664A-43A0-9A6A-77EBF5AE26AA}" destId="{1724F756-4C95-403F-AAB9-070C5172E76C}" srcOrd="7" destOrd="0" presId="urn:microsoft.com/office/officeart/2005/8/layout/bProcess3"/>
    <dgm:cxn modelId="{9AE226C1-5EE5-49BA-96D7-4BE6EC215708}" type="presParOf" srcId="{1724F756-4C95-403F-AAB9-070C5172E76C}" destId="{FF65AB8A-E003-4E8B-A9A1-F0BC6C4BA686}" srcOrd="0" destOrd="0" presId="urn:microsoft.com/office/officeart/2005/8/layout/bProcess3"/>
    <dgm:cxn modelId="{68AB6ADA-F1E1-452A-A205-20087B99E37A}" type="presParOf" srcId="{29030540-664A-43A0-9A6A-77EBF5AE26AA}" destId="{465941B1-0C6B-414E-9217-1EABBDA25CD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35D475-B657-4C03-8CE5-0AC6A5C62E9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0D0792A-ACA4-469F-8088-A0B0D2FCF782}">
      <dgm:prSet/>
      <dgm:spPr/>
      <dgm:t>
        <a:bodyPr/>
        <a:lstStyle/>
        <a:p>
          <a:r>
            <a:rPr lang="en-US" dirty="0"/>
            <a:t>Share lessons learned and challenges across LEAs.</a:t>
          </a:r>
        </a:p>
      </dgm:t>
    </dgm:pt>
    <dgm:pt modelId="{F233CCB6-2D94-4D4B-84F0-18B66843DF49}" type="parTrans" cxnId="{D9DBA62D-F413-4916-AF22-11E9386B0754}">
      <dgm:prSet/>
      <dgm:spPr/>
      <dgm:t>
        <a:bodyPr/>
        <a:lstStyle/>
        <a:p>
          <a:endParaRPr lang="en-US"/>
        </a:p>
      </dgm:t>
    </dgm:pt>
    <dgm:pt modelId="{C6E91BFF-BDEE-4E5A-8D14-3FC92BE26710}" type="sibTrans" cxnId="{D9DBA62D-F413-4916-AF22-11E9386B0754}">
      <dgm:prSet/>
      <dgm:spPr/>
      <dgm:t>
        <a:bodyPr/>
        <a:lstStyle/>
        <a:p>
          <a:endParaRPr lang="en-US"/>
        </a:p>
      </dgm:t>
    </dgm:pt>
    <dgm:pt modelId="{01181571-4526-4757-8A3B-04C7062E7227}">
      <dgm:prSet/>
      <dgm:spPr/>
      <dgm:t>
        <a:bodyPr/>
        <a:lstStyle/>
        <a:p>
          <a:r>
            <a:rPr lang="en-US" dirty="0"/>
            <a:t>Continue the work with the State ICC EC LRE subcommittee.</a:t>
          </a:r>
        </a:p>
      </dgm:t>
    </dgm:pt>
    <dgm:pt modelId="{BEB0F338-56BB-4307-8F67-FD888936EC0B}" type="parTrans" cxnId="{C4155DA9-7CA0-4F72-B788-DBBB1AD39B81}">
      <dgm:prSet/>
      <dgm:spPr/>
      <dgm:t>
        <a:bodyPr/>
        <a:lstStyle/>
        <a:p>
          <a:endParaRPr lang="en-US"/>
        </a:p>
      </dgm:t>
    </dgm:pt>
    <dgm:pt modelId="{6CFB1264-AB8B-462B-A9E9-88AEFBBBC19C}" type="sibTrans" cxnId="{C4155DA9-7CA0-4F72-B788-DBBB1AD39B81}">
      <dgm:prSet/>
      <dgm:spPr/>
      <dgm:t>
        <a:bodyPr/>
        <a:lstStyle/>
        <a:p>
          <a:endParaRPr lang="en-US"/>
        </a:p>
      </dgm:t>
    </dgm:pt>
    <dgm:pt modelId="{E9642D27-2E62-4823-B951-4E0CA19B04A2}">
      <dgm:prSet/>
      <dgm:spPr/>
      <dgm:t>
        <a:bodyPr/>
        <a:lstStyle/>
        <a:p>
          <a:r>
            <a:rPr lang="en-US" dirty="0"/>
            <a:t>Make connections to Indicator 7: Early Childhood Outcomes.</a:t>
          </a:r>
        </a:p>
      </dgm:t>
    </dgm:pt>
    <dgm:pt modelId="{88EB7A75-276C-4CFD-9EDB-9A09F803DC38}" type="parTrans" cxnId="{422C0798-55F7-47B9-99B9-38B8A31FC4B1}">
      <dgm:prSet/>
      <dgm:spPr/>
      <dgm:t>
        <a:bodyPr/>
        <a:lstStyle/>
        <a:p>
          <a:endParaRPr lang="en-US"/>
        </a:p>
      </dgm:t>
    </dgm:pt>
    <dgm:pt modelId="{BED1B0FA-D6CC-4DE4-99AB-E9FFE2B22CD4}" type="sibTrans" cxnId="{422C0798-55F7-47B9-99B9-38B8A31FC4B1}">
      <dgm:prSet/>
      <dgm:spPr/>
      <dgm:t>
        <a:bodyPr/>
        <a:lstStyle/>
        <a:p>
          <a:endParaRPr lang="en-US"/>
        </a:p>
      </dgm:t>
    </dgm:pt>
    <dgm:pt modelId="{768CBD4B-FA2C-4B78-8133-4BBE2427B480}">
      <dgm:prSet/>
      <dgm:spPr/>
      <dgm:t>
        <a:bodyPr/>
        <a:lstStyle/>
        <a:p>
          <a:r>
            <a:rPr lang="en-US" dirty="0"/>
            <a:t>Submit high-quality data for SPP/APR Indicator 6.</a:t>
          </a:r>
        </a:p>
      </dgm:t>
    </dgm:pt>
    <dgm:pt modelId="{9319AB3F-BF08-48CE-B03A-E6C758FDA94E}" type="parTrans" cxnId="{2C4FFAEA-A421-4E1F-B3FC-371C9AAC9AFC}">
      <dgm:prSet/>
      <dgm:spPr/>
      <dgm:t>
        <a:bodyPr/>
        <a:lstStyle/>
        <a:p>
          <a:endParaRPr lang="en-US"/>
        </a:p>
      </dgm:t>
    </dgm:pt>
    <dgm:pt modelId="{F199C977-02F6-440A-9400-54464DDFA216}" type="sibTrans" cxnId="{2C4FFAEA-A421-4E1F-B3FC-371C9AAC9AFC}">
      <dgm:prSet/>
      <dgm:spPr/>
      <dgm:t>
        <a:bodyPr/>
        <a:lstStyle/>
        <a:p>
          <a:endParaRPr lang="en-US"/>
        </a:p>
      </dgm:t>
    </dgm:pt>
    <dgm:pt modelId="{3117B908-53BD-4B4E-A928-E284C4C862BC}" type="pres">
      <dgm:prSet presAssocID="{E835D475-B657-4C03-8CE5-0AC6A5C62E94}" presName="rootnode" presStyleCnt="0">
        <dgm:presLayoutVars>
          <dgm:chMax/>
          <dgm:chPref/>
          <dgm:dir/>
          <dgm:animLvl val="lvl"/>
        </dgm:presLayoutVars>
      </dgm:prSet>
      <dgm:spPr/>
    </dgm:pt>
    <dgm:pt modelId="{13A32A98-90F4-4C89-BB54-54CC7C210C14}" type="pres">
      <dgm:prSet presAssocID="{60D0792A-ACA4-469F-8088-A0B0D2FCF782}" presName="composite" presStyleCnt="0"/>
      <dgm:spPr/>
    </dgm:pt>
    <dgm:pt modelId="{C2729A35-B714-49D6-AB10-E9204E43AACD}" type="pres">
      <dgm:prSet presAssocID="{60D0792A-ACA4-469F-8088-A0B0D2FCF782}" presName="LShape" presStyleLbl="alignNode1" presStyleIdx="0" presStyleCnt="7"/>
      <dgm:spPr/>
    </dgm:pt>
    <dgm:pt modelId="{10A5E29A-ECBE-4121-9926-FD8A3CB1C146}" type="pres">
      <dgm:prSet presAssocID="{60D0792A-ACA4-469F-8088-A0B0D2FCF782}" presName="ParentText" presStyleLbl="revTx" presStyleIdx="0" presStyleCnt="4">
        <dgm:presLayoutVars>
          <dgm:chMax val="0"/>
          <dgm:chPref val="0"/>
          <dgm:bulletEnabled val="1"/>
        </dgm:presLayoutVars>
      </dgm:prSet>
      <dgm:spPr/>
    </dgm:pt>
    <dgm:pt modelId="{9738977F-B7A6-4FD8-A489-73FF4403D11E}" type="pres">
      <dgm:prSet presAssocID="{60D0792A-ACA4-469F-8088-A0B0D2FCF782}" presName="Triangle" presStyleLbl="alignNode1" presStyleIdx="1" presStyleCnt="7"/>
      <dgm:spPr/>
    </dgm:pt>
    <dgm:pt modelId="{23C7CCB0-B0A9-4E66-B530-93DBB16CB23C}" type="pres">
      <dgm:prSet presAssocID="{C6E91BFF-BDEE-4E5A-8D14-3FC92BE26710}" presName="sibTrans" presStyleCnt="0"/>
      <dgm:spPr/>
    </dgm:pt>
    <dgm:pt modelId="{765E7A7B-5E9E-4C4B-A8CB-8D22502205A1}" type="pres">
      <dgm:prSet presAssocID="{C6E91BFF-BDEE-4E5A-8D14-3FC92BE26710}" presName="space" presStyleCnt="0"/>
      <dgm:spPr/>
    </dgm:pt>
    <dgm:pt modelId="{B5F67CED-BBE8-4911-A538-BFA4A9DD1A04}" type="pres">
      <dgm:prSet presAssocID="{01181571-4526-4757-8A3B-04C7062E7227}" presName="composite" presStyleCnt="0"/>
      <dgm:spPr/>
    </dgm:pt>
    <dgm:pt modelId="{9CEEBDE1-4693-4431-AF70-AD5CCC90B411}" type="pres">
      <dgm:prSet presAssocID="{01181571-4526-4757-8A3B-04C7062E7227}" presName="LShape" presStyleLbl="alignNode1" presStyleIdx="2" presStyleCnt="7"/>
      <dgm:spPr/>
    </dgm:pt>
    <dgm:pt modelId="{C0F8C195-F5F0-4400-BB2A-05629975CF23}" type="pres">
      <dgm:prSet presAssocID="{01181571-4526-4757-8A3B-04C7062E7227}" presName="ParentText" presStyleLbl="revTx" presStyleIdx="1" presStyleCnt="4" custScaleX="111432" custLinFactNeighborX="5200">
        <dgm:presLayoutVars>
          <dgm:chMax val="0"/>
          <dgm:chPref val="0"/>
          <dgm:bulletEnabled val="1"/>
        </dgm:presLayoutVars>
      </dgm:prSet>
      <dgm:spPr/>
    </dgm:pt>
    <dgm:pt modelId="{A0D48026-43A5-4FE1-A816-5A2A86C4B008}" type="pres">
      <dgm:prSet presAssocID="{01181571-4526-4757-8A3B-04C7062E7227}" presName="Triangle" presStyleLbl="alignNode1" presStyleIdx="3" presStyleCnt="7"/>
      <dgm:spPr/>
    </dgm:pt>
    <dgm:pt modelId="{73C5A4EB-0A41-4F40-9087-E7DED9A8A842}" type="pres">
      <dgm:prSet presAssocID="{6CFB1264-AB8B-462B-A9E9-88AEFBBBC19C}" presName="sibTrans" presStyleCnt="0"/>
      <dgm:spPr/>
    </dgm:pt>
    <dgm:pt modelId="{587DD61F-3C9E-4893-A3D0-D4709E3DC48A}" type="pres">
      <dgm:prSet presAssocID="{6CFB1264-AB8B-462B-A9E9-88AEFBBBC19C}" presName="space" presStyleCnt="0"/>
      <dgm:spPr/>
    </dgm:pt>
    <dgm:pt modelId="{4A547513-A752-4DCC-BE91-B4D904734854}" type="pres">
      <dgm:prSet presAssocID="{E9642D27-2E62-4823-B951-4E0CA19B04A2}" presName="composite" presStyleCnt="0"/>
      <dgm:spPr/>
    </dgm:pt>
    <dgm:pt modelId="{772E1D86-876A-431A-A4DD-6D0C7449E0E3}" type="pres">
      <dgm:prSet presAssocID="{E9642D27-2E62-4823-B951-4E0CA19B04A2}" presName="LShape" presStyleLbl="alignNode1" presStyleIdx="4" presStyleCnt="7"/>
      <dgm:spPr/>
    </dgm:pt>
    <dgm:pt modelId="{825FA38E-0EC6-4AE6-96C3-C83681AA513B}" type="pres">
      <dgm:prSet presAssocID="{E9642D27-2E62-4823-B951-4E0CA19B04A2}" presName="ParentText" presStyleLbl="revTx" presStyleIdx="2" presStyleCnt="4">
        <dgm:presLayoutVars>
          <dgm:chMax val="0"/>
          <dgm:chPref val="0"/>
          <dgm:bulletEnabled val="1"/>
        </dgm:presLayoutVars>
      </dgm:prSet>
      <dgm:spPr/>
    </dgm:pt>
    <dgm:pt modelId="{74444FF2-AB79-4C53-A834-F13B83FC1121}" type="pres">
      <dgm:prSet presAssocID="{E9642D27-2E62-4823-B951-4E0CA19B04A2}" presName="Triangle" presStyleLbl="alignNode1" presStyleIdx="5" presStyleCnt="7"/>
      <dgm:spPr/>
    </dgm:pt>
    <dgm:pt modelId="{8CE7F066-999D-42F6-9854-49F8EC9A1CCD}" type="pres">
      <dgm:prSet presAssocID="{BED1B0FA-D6CC-4DE4-99AB-E9FFE2B22CD4}" presName="sibTrans" presStyleCnt="0"/>
      <dgm:spPr/>
    </dgm:pt>
    <dgm:pt modelId="{5EE1C6C3-195F-48DD-85E7-6D1EDA1BB69F}" type="pres">
      <dgm:prSet presAssocID="{BED1B0FA-D6CC-4DE4-99AB-E9FFE2B22CD4}" presName="space" presStyleCnt="0"/>
      <dgm:spPr/>
    </dgm:pt>
    <dgm:pt modelId="{C01E5BAB-1F73-467F-82AF-E1A06BE41DE4}" type="pres">
      <dgm:prSet presAssocID="{768CBD4B-FA2C-4B78-8133-4BBE2427B480}" presName="composite" presStyleCnt="0"/>
      <dgm:spPr/>
    </dgm:pt>
    <dgm:pt modelId="{B67CA8BE-78E6-4F22-A126-A3930750D7BB}" type="pres">
      <dgm:prSet presAssocID="{768CBD4B-FA2C-4B78-8133-4BBE2427B480}" presName="LShape" presStyleLbl="alignNode1" presStyleIdx="6" presStyleCnt="7"/>
      <dgm:spPr/>
    </dgm:pt>
    <dgm:pt modelId="{64A7CCAB-3464-464C-8755-F5B330F6CE79}" type="pres">
      <dgm:prSet presAssocID="{768CBD4B-FA2C-4B78-8133-4BBE2427B480}" presName="ParentText" presStyleLbl="revTx" presStyleIdx="3" presStyleCnt="4">
        <dgm:presLayoutVars>
          <dgm:chMax val="0"/>
          <dgm:chPref val="0"/>
          <dgm:bulletEnabled val="1"/>
        </dgm:presLayoutVars>
      </dgm:prSet>
      <dgm:spPr/>
    </dgm:pt>
  </dgm:ptLst>
  <dgm:cxnLst>
    <dgm:cxn modelId="{BDD3A70F-FB65-4CAF-92C1-25CD51D59D75}" type="presOf" srcId="{E9642D27-2E62-4823-B951-4E0CA19B04A2}" destId="{825FA38E-0EC6-4AE6-96C3-C83681AA513B}" srcOrd="0" destOrd="0" presId="urn:microsoft.com/office/officeart/2009/3/layout/StepUpProcess"/>
    <dgm:cxn modelId="{9FB66A17-B7D9-4E25-8CCD-1028CF4DA1A5}" type="presOf" srcId="{E835D475-B657-4C03-8CE5-0AC6A5C62E94}" destId="{3117B908-53BD-4B4E-A928-E284C4C862BC}" srcOrd="0" destOrd="0" presId="urn:microsoft.com/office/officeart/2009/3/layout/StepUpProcess"/>
    <dgm:cxn modelId="{D9DBA62D-F413-4916-AF22-11E9386B0754}" srcId="{E835D475-B657-4C03-8CE5-0AC6A5C62E94}" destId="{60D0792A-ACA4-469F-8088-A0B0D2FCF782}" srcOrd="0" destOrd="0" parTransId="{F233CCB6-2D94-4D4B-84F0-18B66843DF49}" sibTransId="{C6E91BFF-BDEE-4E5A-8D14-3FC92BE26710}"/>
    <dgm:cxn modelId="{401F236D-19B2-4AAA-9D33-DA7E47E729CB}" type="presOf" srcId="{60D0792A-ACA4-469F-8088-A0B0D2FCF782}" destId="{10A5E29A-ECBE-4121-9926-FD8A3CB1C146}" srcOrd="0" destOrd="0" presId="urn:microsoft.com/office/officeart/2009/3/layout/StepUpProcess"/>
    <dgm:cxn modelId="{422C0798-55F7-47B9-99B9-38B8A31FC4B1}" srcId="{E835D475-B657-4C03-8CE5-0AC6A5C62E94}" destId="{E9642D27-2E62-4823-B951-4E0CA19B04A2}" srcOrd="2" destOrd="0" parTransId="{88EB7A75-276C-4CFD-9EDB-9A09F803DC38}" sibTransId="{BED1B0FA-D6CC-4DE4-99AB-E9FFE2B22CD4}"/>
    <dgm:cxn modelId="{C4155DA9-7CA0-4F72-B788-DBBB1AD39B81}" srcId="{E835D475-B657-4C03-8CE5-0AC6A5C62E94}" destId="{01181571-4526-4757-8A3B-04C7062E7227}" srcOrd="1" destOrd="0" parTransId="{BEB0F338-56BB-4307-8F67-FD888936EC0B}" sibTransId="{6CFB1264-AB8B-462B-A9E9-88AEFBBBC19C}"/>
    <dgm:cxn modelId="{858E28B7-AA60-4BFF-AFD8-AE4C99948264}" type="presOf" srcId="{01181571-4526-4757-8A3B-04C7062E7227}" destId="{C0F8C195-F5F0-4400-BB2A-05629975CF23}" srcOrd="0" destOrd="0" presId="urn:microsoft.com/office/officeart/2009/3/layout/StepUpProcess"/>
    <dgm:cxn modelId="{2C4FFAEA-A421-4E1F-B3FC-371C9AAC9AFC}" srcId="{E835D475-B657-4C03-8CE5-0AC6A5C62E94}" destId="{768CBD4B-FA2C-4B78-8133-4BBE2427B480}" srcOrd="3" destOrd="0" parTransId="{9319AB3F-BF08-48CE-B03A-E6C758FDA94E}" sibTransId="{F199C977-02F6-440A-9400-54464DDFA216}"/>
    <dgm:cxn modelId="{90F1A4F0-445E-4C57-9C13-CC8D9966AE90}" type="presOf" srcId="{768CBD4B-FA2C-4B78-8133-4BBE2427B480}" destId="{64A7CCAB-3464-464C-8755-F5B330F6CE79}" srcOrd="0" destOrd="0" presId="urn:microsoft.com/office/officeart/2009/3/layout/StepUpProcess"/>
    <dgm:cxn modelId="{23B84A64-3CEE-45B6-AFF9-B7464A77FC99}" type="presParOf" srcId="{3117B908-53BD-4B4E-A928-E284C4C862BC}" destId="{13A32A98-90F4-4C89-BB54-54CC7C210C14}" srcOrd="0" destOrd="0" presId="urn:microsoft.com/office/officeart/2009/3/layout/StepUpProcess"/>
    <dgm:cxn modelId="{B8F918BB-6C72-4EAD-A588-82A19CA5B299}" type="presParOf" srcId="{13A32A98-90F4-4C89-BB54-54CC7C210C14}" destId="{C2729A35-B714-49D6-AB10-E9204E43AACD}" srcOrd="0" destOrd="0" presId="urn:microsoft.com/office/officeart/2009/3/layout/StepUpProcess"/>
    <dgm:cxn modelId="{E6AE9401-B09A-49EB-9812-42C5FC02A0C2}" type="presParOf" srcId="{13A32A98-90F4-4C89-BB54-54CC7C210C14}" destId="{10A5E29A-ECBE-4121-9926-FD8A3CB1C146}" srcOrd="1" destOrd="0" presId="urn:microsoft.com/office/officeart/2009/3/layout/StepUpProcess"/>
    <dgm:cxn modelId="{F8D0693F-DCE3-4A80-BEA4-82D223C07803}" type="presParOf" srcId="{13A32A98-90F4-4C89-BB54-54CC7C210C14}" destId="{9738977F-B7A6-4FD8-A489-73FF4403D11E}" srcOrd="2" destOrd="0" presId="urn:microsoft.com/office/officeart/2009/3/layout/StepUpProcess"/>
    <dgm:cxn modelId="{5B9A4D12-2833-4EE8-9377-2F6B991D9D69}" type="presParOf" srcId="{3117B908-53BD-4B4E-A928-E284C4C862BC}" destId="{23C7CCB0-B0A9-4E66-B530-93DBB16CB23C}" srcOrd="1" destOrd="0" presId="urn:microsoft.com/office/officeart/2009/3/layout/StepUpProcess"/>
    <dgm:cxn modelId="{646EC092-107B-47B5-9048-35DD16BE6F47}" type="presParOf" srcId="{23C7CCB0-B0A9-4E66-B530-93DBB16CB23C}" destId="{765E7A7B-5E9E-4C4B-A8CB-8D22502205A1}" srcOrd="0" destOrd="0" presId="urn:microsoft.com/office/officeart/2009/3/layout/StepUpProcess"/>
    <dgm:cxn modelId="{37AF26E3-1694-48FA-A924-948A4FFFAC31}" type="presParOf" srcId="{3117B908-53BD-4B4E-A928-E284C4C862BC}" destId="{B5F67CED-BBE8-4911-A538-BFA4A9DD1A04}" srcOrd="2" destOrd="0" presId="urn:microsoft.com/office/officeart/2009/3/layout/StepUpProcess"/>
    <dgm:cxn modelId="{CA332969-2A2B-4D59-A5B8-C88E01E5AE57}" type="presParOf" srcId="{B5F67CED-BBE8-4911-A538-BFA4A9DD1A04}" destId="{9CEEBDE1-4693-4431-AF70-AD5CCC90B411}" srcOrd="0" destOrd="0" presId="urn:microsoft.com/office/officeart/2009/3/layout/StepUpProcess"/>
    <dgm:cxn modelId="{F2484B94-B245-4DC6-B995-4E59F1A0C25B}" type="presParOf" srcId="{B5F67CED-BBE8-4911-A538-BFA4A9DD1A04}" destId="{C0F8C195-F5F0-4400-BB2A-05629975CF23}" srcOrd="1" destOrd="0" presId="urn:microsoft.com/office/officeart/2009/3/layout/StepUpProcess"/>
    <dgm:cxn modelId="{15EC96CE-859D-49AA-8E62-ABD6210E7295}" type="presParOf" srcId="{B5F67CED-BBE8-4911-A538-BFA4A9DD1A04}" destId="{A0D48026-43A5-4FE1-A816-5A2A86C4B008}" srcOrd="2" destOrd="0" presId="urn:microsoft.com/office/officeart/2009/3/layout/StepUpProcess"/>
    <dgm:cxn modelId="{AE5BA6EB-1FFF-46AD-A14B-50DFF338B1C6}" type="presParOf" srcId="{3117B908-53BD-4B4E-A928-E284C4C862BC}" destId="{73C5A4EB-0A41-4F40-9087-E7DED9A8A842}" srcOrd="3" destOrd="0" presId="urn:microsoft.com/office/officeart/2009/3/layout/StepUpProcess"/>
    <dgm:cxn modelId="{794F44F3-0F5F-4CEC-A7FC-5A1EC0AC8512}" type="presParOf" srcId="{73C5A4EB-0A41-4F40-9087-E7DED9A8A842}" destId="{587DD61F-3C9E-4893-A3D0-D4709E3DC48A}" srcOrd="0" destOrd="0" presId="urn:microsoft.com/office/officeart/2009/3/layout/StepUpProcess"/>
    <dgm:cxn modelId="{A53AA0E6-D0D5-4D5A-8E4E-7F17AC07CD5C}" type="presParOf" srcId="{3117B908-53BD-4B4E-A928-E284C4C862BC}" destId="{4A547513-A752-4DCC-BE91-B4D904734854}" srcOrd="4" destOrd="0" presId="urn:microsoft.com/office/officeart/2009/3/layout/StepUpProcess"/>
    <dgm:cxn modelId="{959B2D1B-983C-49E1-B110-1752C8CD2D9C}" type="presParOf" srcId="{4A547513-A752-4DCC-BE91-B4D904734854}" destId="{772E1D86-876A-431A-A4DD-6D0C7449E0E3}" srcOrd="0" destOrd="0" presId="urn:microsoft.com/office/officeart/2009/3/layout/StepUpProcess"/>
    <dgm:cxn modelId="{39A1BB09-A9F2-4A5B-9E12-42200B7BA86C}" type="presParOf" srcId="{4A547513-A752-4DCC-BE91-B4D904734854}" destId="{825FA38E-0EC6-4AE6-96C3-C83681AA513B}" srcOrd="1" destOrd="0" presId="urn:microsoft.com/office/officeart/2009/3/layout/StepUpProcess"/>
    <dgm:cxn modelId="{1E5E19F0-E5B9-40D0-B3EF-0B5079BFF36E}" type="presParOf" srcId="{4A547513-A752-4DCC-BE91-B4D904734854}" destId="{74444FF2-AB79-4C53-A834-F13B83FC1121}" srcOrd="2" destOrd="0" presId="urn:microsoft.com/office/officeart/2009/3/layout/StepUpProcess"/>
    <dgm:cxn modelId="{BC5F6DCD-B54D-4092-992B-295DAC0D3E64}" type="presParOf" srcId="{3117B908-53BD-4B4E-A928-E284C4C862BC}" destId="{8CE7F066-999D-42F6-9854-49F8EC9A1CCD}" srcOrd="5" destOrd="0" presId="urn:microsoft.com/office/officeart/2009/3/layout/StepUpProcess"/>
    <dgm:cxn modelId="{2C78F56C-E6B3-424C-B1C8-B6873A23C232}" type="presParOf" srcId="{8CE7F066-999D-42F6-9854-49F8EC9A1CCD}" destId="{5EE1C6C3-195F-48DD-85E7-6D1EDA1BB69F}" srcOrd="0" destOrd="0" presId="urn:microsoft.com/office/officeart/2009/3/layout/StepUpProcess"/>
    <dgm:cxn modelId="{F71BCB73-9215-465B-8FA4-E639BAC88AB3}" type="presParOf" srcId="{3117B908-53BD-4B4E-A928-E284C4C862BC}" destId="{C01E5BAB-1F73-467F-82AF-E1A06BE41DE4}" srcOrd="6" destOrd="0" presId="urn:microsoft.com/office/officeart/2009/3/layout/StepUpProcess"/>
    <dgm:cxn modelId="{6DA5473A-1E55-428F-9AB1-E83DA79FBF99}" type="presParOf" srcId="{C01E5BAB-1F73-467F-82AF-E1A06BE41DE4}" destId="{B67CA8BE-78E6-4F22-A126-A3930750D7BB}" srcOrd="0" destOrd="0" presId="urn:microsoft.com/office/officeart/2009/3/layout/StepUpProcess"/>
    <dgm:cxn modelId="{F20602E5-4E35-48D9-B74F-58A77D0816B7}" type="presParOf" srcId="{C01E5BAB-1F73-467F-82AF-E1A06BE41DE4}" destId="{64A7CCAB-3464-464C-8755-F5B330F6CE7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687FB-1384-408F-B157-C5D13C9CFE5E}">
      <dsp:nvSpPr>
        <dsp:cNvPr id="0" name=""/>
        <dsp:cNvSpPr/>
      </dsp:nvSpPr>
      <dsp:spPr>
        <a:xfrm>
          <a:off x="2209794" y="1431374"/>
          <a:ext cx="477592" cy="91440"/>
        </a:xfrm>
        <a:custGeom>
          <a:avLst/>
          <a:gdLst/>
          <a:ahLst/>
          <a:cxnLst/>
          <a:rect l="0" t="0" r="0" b="0"/>
          <a:pathLst>
            <a:path>
              <a:moveTo>
                <a:pt x="0" y="45720"/>
              </a:moveTo>
              <a:lnTo>
                <a:pt x="47759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35885" y="1474553"/>
        <a:ext cx="25409" cy="5081"/>
      </dsp:txXfrm>
    </dsp:sp>
    <dsp:sp modelId="{077DC7DC-225D-44D1-9439-3F9B5D05E53D}">
      <dsp:nvSpPr>
        <dsp:cNvPr id="0" name=""/>
        <dsp:cNvSpPr/>
      </dsp:nvSpPr>
      <dsp:spPr>
        <a:xfrm>
          <a:off x="2062" y="814234"/>
          <a:ext cx="2209531" cy="132571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Participant </a:t>
          </a:r>
          <a:b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outcomes</a:t>
          </a:r>
        </a:p>
      </dsp:txBody>
      <dsp:txXfrm>
        <a:off x="2062" y="814234"/>
        <a:ext cx="2209531" cy="1325719"/>
      </dsp:txXfrm>
    </dsp:sp>
    <dsp:sp modelId="{9694B828-2367-4442-9237-C333B28451ED}">
      <dsp:nvSpPr>
        <dsp:cNvPr id="0" name=""/>
        <dsp:cNvSpPr/>
      </dsp:nvSpPr>
      <dsp:spPr>
        <a:xfrm>
          <a:off x="4927518" y="1431374"/>
          <a:ext cx="477592" cy="91440"/>
        </a:xfrm>
        <a:custGeom>
          <a:avLst/>
          <a:gdLst/>
          <a:ahLst/>
          <a:cxnLst/>
          <a:rect l="0" t="0" r="0" b="0"/>
          <a:pathLst>
            <a:path>
              <a:moveTo>
                <a:pt x="0" y="45720"/>
              </a:moveTo>
              <a:lnTo>
                <a:pt x="477592" y="45720"/>
              </a:lnTo>
            </a:path>
          </a:pathLst>
        </a:custGeom>
        <a:noFill/>
        <a:ln w="6350" cap="flat" cmpd="sng" algn="ctr">
          <a:solidFill>
            <a:schemeClr val="accent4">
              <a:hueOff val="1436921"/>
              <a:satOff val="0"/>
              <a:lumOff val="25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53609" y="1474553"/>
        <a:ext cx="25409" cy="5081"/>
      </dsp:txXfrm>
    </dsp:sp>
    <dsp:sp modelId="{E80B97D3-978D-479B-B433-7E7744C3908E}">
      <dsp:nvSpPr>
        <dsp:cNvPr id="0" name=""/>
        <dsp:cNvSpPr/>
      </dsp:nvSpPr>
      <dsp:spPr>
        <a:xfrm>
          <a:off x="2719786" y="814234"/>
          <a:ext cx="2209531" cy="1325719"/>
        </a:xfrm>
        <a:prstGeom prst="rect">
          <a:avLst/>
        </a:prstGeom>
        <a:solidFill>
          <a:schemeClr val="accent4">
            <a:hueOff val="1231647"/>
            <a:satOff val="0"/>
            <a:lumOff val="21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Why and what of Indicator 6: EC LRE</a:t>
          </a:r>
        </a:p>
      </dsp:txBody>
      <dsp:txXfrm>
        <a:off x="2719786" y="814234"/>
        <a:ext cx="2209531" cy="1325719"/>
      </dsp:txXfrm>
    </dsp:sp>
    <dsp:sp modelId="{7B4CC3E2-037C-4E9D-91C4-C4E10F6A5300}">
      <dsp:nvSpPr>
        <dsp:cNvPr id="0" name=""/>
        <dsp:cNvSpPr/>
      </dsp:nvSpPr>
      <dsp:spPr>
        <a:xfrm>
          <a:off x="7645242" y="1431374"/>
          <a:ext cx="477592" cy="91440"/>
        </a:xfrm>
        <a:custGeom>
          <a:avLst/>
          <a:gdLst/>
          <a:ahLst/>
          <a:cxnLst/>
          <a:rect l="0" t="0" r="0" b="0"/>
          <a:pathLst>
            <a:path>
              <a:moveTo>
                <a:pt x="0" y="45720"/>
              </a:moveTo>
              <a:lnTo>
                <a:pt x="477592" y="45720"/>
              </a:lnTo>
            </a:path>
          </a:pathLst>
        </a:custGeom>
        <a:noFill/>
        <a:ln w="6350" cap="flat" cmpd="sng" algn="ctr">
          <a:solidFill>
            <a:schemeClr val="accent4">
              <a:hueOff val="2873842"/>
              <a:satOff val="0"/>
              <a:lumOff val="50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871333" y="1474553"/>
        <a:ext cx="25409" cy="5081"/>
      </dsp:txXfrm>
    </dsp:sp>
    <dsp:sp modelId="{A2E7DEF1-B72C-4FD8-A53D-6ECF9C639E15}">
      <dsp:nvSpPr>
        <dsp:cNvPr id="0" name=""/>
        <dsp:cNvSpPr/>
      </dsp:nvSpPr>
      <dsp:spPr>
        <a:xfrm>
          <a:off x="5437510" y="814234"/>
          <a:ext cx="2209531" cy="1325719"/>
        </a:xfrm>
        <a:prstGeom prst="rect">
          <a:avLst/>
        </a:prstGeom>
        <a:solidFill>
          <a:schemeClr val="accent4">
            <a:hueOff val="2463293"/>
            <a:satOff val="0"/>
            <a:lumOff val="43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National</a:t>
          </a:r>
          <a:b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data</a:t>
          </a:r>
        </a:p>
      </dsp:txBody>
      <dsp:txXfrm>
        <a:off x="5437510" y="814234"/>
        <a:ext cx="2209531" cy="1325719"/>
      </dsp:txXfrm>
    </dsp:sp>
    <dsp:sp modelId="{2A54F7B4-FD6A-4C17-9629-C14E7B0184CF}">
      <dsp:nvSpPr>
        <dsp:cNvPr id="0" name=""/>
        <dsp:cNvSpPr/>
      </dsp:nvSpPr>
      <dsp:spPr>
        <a:xfrm>
          <a:off x="1106828" y="2138153"/>
          <a:ext cx="8153171" cy="477592"/>
        </a:xfrm>
        <a:custGeom>
          <a:avLst/>
          <a:gdLst/>
          <a:ahLst/>
          <a:cxnLst/>
          <a:rect l="0" t="0" r="0" b="0"/>
          <a:pathLst>
            <a:path>
              <a:moveTo>
                <a:pt x="8153171" y="0"/>
              </a:moveTo>
              <a:lnTo>
                <a:pt x="8153171" y="255896"/>
              </a:lnTo>
              <a:lnTo>
                <a:pt x="0" y="255896"/>
              </a:lnTo>
              <a:lnTo>
                <a:pt x="0" y="477592"/>
              </a:lnTo>
            </a:path>
          </a:pathLst>
        </a:custGeom>
        <a:noFill/>
        <a:ln w="6350" cap="flat" cmpd="sng" algn="ctr">
          <a:solidFill>
            <a:schemeClr val="accent4">
              <a:hueOff val="4310763"/>
              <a:satOff val="0"/>
              <a:lumOff val="764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79189" y="2374409"/>
        <a:ext cx="408449" cy="5081"/>
      </dsp:txXfrm>
    </dsp:sp>
    <dsp:sp modelId="{C30A2570-A3A4-4474-9005-AEAAD934E29D}">
      <dsp:nvSpPr>
        <dsp:cNvPr id="0" name=""/>
        <dsp:cNvSpPr/>
      </dsp:nvSpPr>
      <dsp:spPr>
        <a:xfrm>
          <a:off x="8155234" y="814234"/>
          <a:ext cx="2209531" cy="1325719"/>
        </a:xfrm>
        <a:prstGeom prst="rect">
          <a:avLst/>
        </a:prstGeom>
        <a:solidFill>
          <a:schemeClr val="accent4">
            <a:hueOff val="3694939"/>
            <a:satOff val="0"/>
            <a:lumOff val="65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Kansas </a:t>
          </a:r>
          <a:b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data</a:t>
          </a:r>
        </a:p>
      </dsp:txBody>
      <dsp:txXfrm>
        <a:off x="8155234" y="814234"/>
        <a:ext cx="2209531" cy="1325719"/>
      </dsp:txXfrm>
    </dsp:sp>
    <dsp:sp modelId="{5266C641-C203-4397-9CF1-B890D2489739}">
      <dsp:nvSpPr>
        <dsp:cNvPr id="0" name=""/>
        <dsp:cNvSpPr/>
      </dsp:nvSpPr>
      <dsp:spPr>
        <a:xfrm>
          <a:off x="2209794" y="3265285"/>
          <a:ext cx="477592" cy="91440"/>
        </a:xfrm>
        <a:custGeom>
          <a:avLst/>
          <a:gdLst/>
          <a:ahLst/>
          <a:cxnLst/>
          <a:rect l="0" t="0" r="0" b="0"/>
          <a:pathLst>
            <a:path>
              <a:moveTo>
                <a:pt x="0" y="45720"/>
              </a:moveTo>
              <a:lnTo>
                <a:pt x="477592" y="45720"/>
              </a:lnTo>
            </a:path>
          </a:pathLst>
        </a:custGeom>
        <a:noFill/>
        <a:ln w="6350" cap="flat" cmpd="sng" algn="ctr">
          <a:solidFill>
            <a:schemeClr val="accent4">
              <a:hueOff val="5747684"/>
              <a:satOff val="0"/>
              <a:lumOff val="1019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35885" y="3308464"/>
        <a:ext cx="25409" cy="5081"/>
      </dsp:txXfrm>
    </dsp:sp>
    <dsp:sp modelId="{9A8821C4-DD9F-47F8-A9B0-655514B3082E}">
      <dsp:nvSpPr>
        <dsp:cNvPr id="0" name=""/>
        <dsp:cNvSpPr/>
      </dsp:nvSpPr>
      <dsp:spPr>
        <a:xfrm>
          <a:off x="2062" y="2648146"/>
          <a:ext cx="2209531" cy="1325719"/>
        </a:xfrm>
        <a:prstGeom prst="rect">
          <a:avLst/>
        </a:prstGeom>
        <a:solidFill>
          <a:schemeClr val="accent4">
            <a:hueOff val="4926586"/>
            <a:satOff val="0"/>
            <a:lumOff val="87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latin typeface="Open Sans Semibold" panose="020B0706030804020204" pitchFamily="34" charset="0"/>
              <a:ea typeface="Open Sans Semibold" panose="020B0706030804020204" pitchFamily="34" charset="0"/>
              <a:cs typeface="Open Sans Semibold" panose="020B0706030804020204" pitchFamily="34" charset="0"/>
            </a:rPr>
            <a:t>Efforts to improve</a:t>
          </a:r>
          <a:br>
            <a:rPr lang="en-US" sz="1400" kern="120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a:latin typeface="Open Sans Semibold" panose="020B0706030804020204" pitchFamily="34" charset="0"/>
              <a:ea typeface="Open Sans Semibold" panose="020B0706030804020204" pitchFamily="34" charset="0"/>
              <a:cs typeface="Open Sans Semibold" panose="020B0706030804020204" pitchFamily="34" charset="0"/>
            </a:rPr>
            <a:t> data quality</a:t>
          </a: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a:off x="2062" y="2648146"/>
        <a:ext cx="2209531" cy="1325719"/>
      </dsp:txXfrm>
    </dsp:sp>
    <dsp:sp modelId="{A5E61776-6EFA-48DB-A8D4-F429DD298B1D}">
      <dsp:nvSpPr>
        <dsp:cNvPr id="0" name=""/>
        <dsp:cNvSpPr/>
      </dsp:nvSpPr>
      <dsp:spPr>
        <a:xfrm>
          <a:off x="4927518" y="3265285"/>
          <a:ext cx="477592" cy="91440"/>
        </a:xfrm>
        <a:custGeom>
          <a:avLst/>
          <a:gdLst/>
          <a:ahLst/>
          <a:cxnLst/>
          <a:rect l="0" t="0" r="0" b="0"/>
          <a:pathLst>
            <a:path>
              <a:moveTo>
                <a:pt x="0" y="45720"/>
              </a:moveTo>
              <a:lnTo>
                <a:pt x="477592" y="45720"/>
              </a:lnTo>
            </a:path>
          </a:pathLst>
        </a:custGeom>
        <a:noFill/>
        <a:ln w="6350" cap="flat" cmpd="sng" algn="ctr">
          <a:solidFill>
            <a:schemeClr val="accent4">
              <a:hueOff val="7184604"/>
              <a:satOff val="0"/>
              <a:lumOff val="1274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153609" y="3308464"/>
        <a:ext cx="25409" cy="5081"/>
      </dsp:txXfrm>
    </dsp:sp>
    <dsp:sp modelId="{95ACD791-0C4E-4A58-AEEB-6C53D76DE552}">
      <dsp:nvSpPr>
        <dsp:cNvPr id="0" name=""/>
        <dsp:cNvSpPr/>
      </dsp:nvSpPr>
      <dsp:spPr>
        <a:xfrm>
          <a:off x="2719786" y="2648146"/>
          <a:ext cx="2209531" cy="1325719"/>
        </a:xfrm>
        <a:prstGeom prst="rect">
          <a:avLst/>
        </a:prstGeom>
        <a:solidFill>
          <a:schemeClr val="accent4">
            <a:hueOff val="6158233"/>
            <a:satOff val="0"/>
            <a:lumOff val="109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Kansas data resources </a:t>
          </a:r>
        </a:p>
        <a:p>
          <a:pPr marL="457200" lvl="1" indent="-57150" algn="l" defTabSz="488950">
            <a:lnSpc>
              <a:spcPct val="90000"/>
            </a:lnSpc>
            <a:spcBef>
              <a:spcPct val="0"/>
            </a:spcBef>
            <a:spcAft>
              <a:spcPct val="15000"/>
            </a:spcAft>
            <a:buChar char="•"/>
          </a:pPr>
          <a:r>
            <a:rPr lang="en-US" sz="1100" kern="1200" dirty="0"/>
            <a:t>APR Reports</a:t>
          </a:r>
        </a:p>
        <a:p>
          <a:pPr marL="457200" lvl="1" indent="-57150" algn="l" defTabSz="488950">
            <a:lnSpc>
              <a:spcPct val="90000"/>
            </a:lnSpc>
            <a:spcBef>
              <a:spcPct val="0"/>
            </a:spcBef>
            <a:spcAft>
              <a:spcPct val="15000"/>
            </a:spcAft>
            <a:buChar char="•"/>
          </a:pPr>
          <a:r>
            <a:rPr lang="en-US" sz="1100" kern="1200" dirty="0"/>
            <a:t>Decision Tree</a:t>
          </a:r>
        </a:p>
        <a:p>
          <a:pPr marL="457200" lvl="1" indent="-57150" algn="l" defTabSz="488950">
            <a:lnSpc>
              <a:spcPct val="90000"/>
            </a:lnSpc>
            <a:spcBef>
              <a:spcPct val="0"/>
            </a:spcBef>
            <a:spcAft>
              <a:spcPct val="15000"/>
            </a:spcAft>
            <a:buChar char="•"/>
          </a:pPr>
          <a:r>
            <a:rPr lang="en-US" sz="1100" kern="1200" dirty="0"/>
            <a:t>Scenarios </a:t>
          </a:r>
        </a:p>
      </dsp:txBody>
      <dsp:txXfrm>
        <a:off x="2719786" y="2648146"/>
        <a:ext cx="2209531" cy="1325719"/>
      </dsp:txXfrm>
    </dsp:sp>
    <dsp:sp modelId="{732751AC-ED54-40F6-8CB1-F84634639AE0}">
      <dsp:nvSpPr>
        <dsp:cNvPr id="0" name=""/>
        <dsp:cNvSpPr/>
      </dsp:nvSpPr>
      <dsp:spPr>
        <a:xfrm>
          <a:off x="7645242" y="3265285"/>
          <a:ext cx="477592" cy="91440"/>
        </a:xfrm>
        <a:custGeom>
          <a:avLst/>
          <a:gdLst/>
          <a:ahLst/>
          <a:cxnLst/>
          <a:rect l="0" t="0" r="0" b="0"/>
          <a:pathLst>
            <a:path>
              <a:moveTo>
                <a:pt x="0" y="45720"/>
              </a:moveTo>
              <a:lnTo>
                <a:pt x="477592" y="45720"/>
              </a:lnTo>
            </a:path>
          </a:pathLst>
        </a:custGeom>
        <a:noFill/>
        <a:ln w="6350" cap="flat" cmpd="sng" algn="ctr">
          <a:solidFill>
            <a:schemeClr val="accent4">
              <a:hueOff val="8621526"/>
              <a:satOff val="0"/>
              <a:lumOff val="15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871333" y="3308464"/>
        <a:ext cx="25409" cy="5081"/>
      </dsp:txXfrm>
    </dsp:sp>
    <dsp:sp modelId="{6087944C-FC29-459D-BBB9-ECDDCD844A58}">
      <dsp:nvSpPr>
        <dsp:cNvPr id="0" name=""/>
        <dsp:cNvSpPr/>
      </dsp:nvSpPr>
      <dsp:spPr>
        <a:xfrm>
          <a:off x="5437510" y="2648146"/>
          <a:ext cx="2209531" cy="1325719"/>
        </a:xfrm>
        <a:prstGeom prst="rect">
          <a:avLst/>
        </a:prstGeom>
        <a:solidFill>
          <a:schemeClr val="accent4">
            <a:hueOff val="7389879"/>
            <a:satOff val="0"/>
            <a:lumOff val="131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Lessons learned, </a:t>
          </a:r>
          <a:b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next steps, </a:t>
          </a:r>
          <a:b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discussion</a:t>
          </a:r>
        </a:p>
      </dsp:txBody>
      <dsp:txXfrm>
        <a:off x="5437510" y="2648146"/>
        <a:ext cx="2209531" cy="1325719"/>
      </dsp:txXfrm>
    </dsp:sp>
    <dsp:sp modelId="{1AC3F537-AE58-4A35-8F3E-89250297351A}">
      <dsp:nvSpPr>
        <dsp:cNvPr id="0" name=""/>
        <dsp:cNvSpPr/>
      </dsp:nvSpPr>
      <dsp:spPr>
        <a:xfrm>
          <a:off x="8155234" y="2648146"/>
          <a:ext cx="2209531" cy="1325719"/>
        </a:xfrm>
        <a:prstGeom prst="rect">
          <a:avLst/>
        </a:prstGeom>
        <a:solidFill>
          <a:schemeClr val="accent4">
            <a:hueOff val="8621526"/>
            <a:satOff val="0"/>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Contact</a:t>
          </a:r>
          <a:b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information </a:t>
          </a:r>
        </a:p>
      </dsp:txBody>
      <dsp:txXfrm>
        <a:off x="8155234" y="2648146"/>
        <a:ext cx="2209531" cy="1325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D9E51-4D4B-4044-B9F2-2E90D77845E8}">
      <dsp:nvSpPr>
        <dsp:cNvPr id="0" name=""/>
        <dsp:cNvSpPr/>
      </dsp:nvSpPr>
      <dsp:spPr>
        <a:xfrm>
          <a:off x="4820" y="806148"/>
          <a:ext cx="2107601" cy="29205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Open Sans Semibold" panose="020B0706030804020204" pitchFamily="34" charset="0"/>
              <a:ea typeface="Open Sans Semibold" panose="020B0706030804020204" pitchFamily="34" charset="0"/>
              <a:cs typeface="Open Sans Semibold" panose="020B0706030804020204" pitchFamily="34" charset="0"/>
            </a:rPr>
            <a:t>Delivered yearly training on Indicator 6 at State Leadership Conference and Professional Early Childhood Conference.</a:t>
          </a:r>
        </a:p>
      </dsp:txBody>
      <dsp:txXfrm>
        <a:off x="66550" y="867878"/>
        <a:ext cx="1984141" cy="2797132"/>
      </dsp:txXfrm>
    </dsp:sp>
    <dsp:sp modelId="{F7DC0FB3-8573-4409-9F58-142FFB00CA62}">
      <dsp:nvSpPr>
        <dsp:cNvPr id="0" name=""/>
        <dsp:cNvSpPr/>
      </dsp:nvSpPr>
      <dsp:spPr>
        <a:xfrm>
          <a:off x="2323182" y="2005102"/>
          <a:ext cx="446811" cy="5226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a:off x="2323182" y="2109639"/>
        <a:ext cx="312768" cy="313611"/>
      </dsp:txXfrm>
    </dsp:sp>
    <dsp:sp modelId="{781C3A17-6925-465B-90F9-1B5A0918D9A7}">
      <dsp:nvSpPr>
        <dsp:cNvPr id="0" name=""/>
        <dsp:cNvSpPr/>
      </dsp:nvSpPr>
      <dsp:spPr>
        <a:xfrm>
          <a:off x="2955463" y="806148"/>
          <a:ext cx="2107601" cy="29205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Open Sans Semibold" panose="020B0706030804020204" pitchFamily="34" charset="0"/>
              <a:ea typeface="Open Sans Semibold" panose="020B0706030804020204" pitchFamily="34" charset="0"/>
              <a:cs typeface="Open Sans Semibold" panose="020B0706030804020204" pitchFamily="34" charset="0"/>
            </a:rPr>
            <a:t>Provided individual TA to LEAs if they had questions about their data.</a:t>
          </a:r>
        </a:p>
      </dsp:txBody>
      <dsp:txXfrm>
        <a:off x="3017193" y="867878"/>
        <a:ext cx="1984141" cy="2797132"/>
      </dsp:txXfrm>
    </dsp:sp>
    <dsp:sp modelId="{59C683A1-3CBF-4B60-A3EA-8B6616E09F57}">
      <dsp:nvSpPr>
        <dsp:cNvPr id="0" name=""/>
        <dsp:cNvSpPr/>
      </dsp:nvSpPr>
      <dsp:spPr>
        <a:xfrm>
          <a:off x="5273825" y="2005102"/>
          <a:ext cx="446811" cy="5226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a:off x="5273825" y="2109639"/>
        <a:ext cx="312768" cy="313611"/>
      </dsp:txXfrm>
    </dsp:sp>
    <dsp:sp modelId="{0E27C62A-A9C7-486E-96BB-84DA765CA73D}">
      <dsp:nvSpPr>
        <dsp:cNvPr id="0" name=""/>
        <dsp:cNvSpPr/>
      </dsp:nvSpPr>
      <dsp:spPr>
        <a:xfrm>
          <a:off x="5906105" y="806148"/>
          <a:ext cx="2107601" cy="29205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Open Sans Semibold" panose="020B0706030804020204" pitchFamily="34" charset="0"/>
              <a:ea typeface="Open Sans Semibold" panose="020B0706030804020204" pitchFamily="34" charset="0"/>
              <a:cs typeface="Open Sans Semibold" panose="020B0706030804020204" pitchFamily="34" charset="0"/>
            </a:rPr>
            <a:t>Convened meetings initiated by special education cooperative (Co-op) to discuss issues related to supporting inclusive services.</a:t>
          </a:r>
        </a:p>
      </dsp:txBody>
      <dsp:txXfrm>
        <a:off x="5967835" y="867878"/>
        <a:ext cx="1984141" cy="2797132"/>
      </dsp:txXfrm>
    </dsp:sp>
    <dsp:sp modelId="{EC43C26D-9625-45E3-9D5C-CDCBD17AF3EE}">
      <dsp:nvSpPr>
        <dsp:cNvPr id="0" name=""/>
        <dsp:cNvSpPr/>
      </dsp:nvSpPr>
      <dsp:spPr>
        <a:xfrm>
          <a:off x="8224468" y="2005102"/>
          <a:ext cx="446811" cy="52268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endParaRPr>
        </a:p>
      </dsp:txBody>
      <dsp:txXfrm>
        <a:off x="8224468" y="2109639"/>
        <a:ext cx="312768" cy="313611"/>
      </dsp:txXfrm>
    </dsp:sp>
    <dsp:sp modelId="{F800C0FA-0D23-41B0-B886-701DC9A93C68}">
      <dsp:nvSpPr>
        <dsp:cNvPr id="0" name=""/>
        <dsp:cNvSpPr/>
      </dsp:nvSpPr>
      <dsp:spPr>
        <a:xfrm>
          <a:off x="8856748" y="806148"/>
          <a:ext cx="2107601" cy="292059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Open Sans Semibold" panose="020B0706030804020204" pitchFamily="34" charset="0"/>
              <a:ea typeface="Open Sans Semibold" panose="020B0706030804020204" pitchFamily="34" charset="0"/>
              <a:cs typeface="Open Sans Semibold" panose="020B0706030804020204" pitchFamily="34" charset="0"/>
            </a:rPr>
            <a:t>Included Early Childhood Least Restrictive Environment (ECLRE) data in risk rubric for monitoring (for last 6 years).</a:t>
          </a:r>
        </a:p>
      </dsp:txBody>
      <dsp:txXfrm>
        <a:off x="8918478" y="867878"/>
        <a:ext cx="1984141" cy="2797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D68E5B-31E2-4608-A7F0-4012B1BB8F1D}">
      <dsp:nvSpPr>
        <dsp:cNvPr id="0" name=""/>
        <dsp:cNvSpPr/>
      </dsp:nvSpPr>
      <dsp:spPr>
        <a:xfrm>
          <a:off x="3364258" y="906738"/>
          <a:ext cx="697473" cy="91440"/>
        </a:xfrm>
        <a:custGeom>
          <a:avLst/>
          <a:gdLst/>
          <a:ahLst/>
          <a:cxnLst/>
          <a:rect l="0" t="0" r="0" b="0"/>
          <a:pathLst>
            <a:path>
              <a:moveTo>
                <a:pt x="0" y="45720"/>
              </a:moveTo>
              <a:lnTo>
                <a:pt x="697473" y="45720"/>
              </a:lnTo>
            </a:path>
          </a:pathLst>
        </a:custGeom>
        <a:noFill/>
        <a:ln w="38100" cap="flat" cmpd="sng" algn="ctr">
          <a:solidFill>
            <a:schemeClr val="tx2"/>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94793" y="948818"/>
        <a:ext cx="36403" cy="7280"/>
      </dsp:txXfrm>
    </dsp:sp>
    <dsp:sp modelId="{75F4191F-71B0-4B7D-B63F-862475832D3F}">
      <dsp:nvSpPr>
        <dsp:cNvPr id="0" name=""/>
        <dsp:cNvSpPr/>
      </dsp:nvSpPr>
      <dsp:spPr>
        <a:xfrm>
          <a:off x="200520" y="2797"/>
          <a:ext cx="3165537" cy="18993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Semibold" panose="020B0706030804020204" pitchFamily="34" charset="0"/>
              <a:ea typeface="Open Sans Semibold" panose="020B0706030804020204" pitchFamily="34" charset="0"/>
              <a:cs typeface="Open Sans Semibold" panose="020B0706030804020204" pitchFamily="34" charset="0"/>
            </a:rPr>
            <a:t>Look at </a:t>
          </a:r>
          <a:r>
            <a:rPr lang="en-US" sz="1600" b="1" kern="1200" dirty="0">
              <a:latin typeface="Open Sans Semibold" panose="020B0706030804020204" pitchFamily="34" charset="0"/>
              <a:ea typeface="Open Sans Semibold" panose="020B0706030804020204" pitchFamily="34" charset="0"/>
              <a:cs typeface="Open Sans Semibold" panose="020B0706030804020204" pitchFamily="34" charset="0"/>
            </a:rPr>
            <a:t>IEPs alongside Indicator 6 data</a:t>
          </a:r>
          <a:r>
            <a:rPr lang="en-US" sz="1600" kern="1200" dirty="0">
              <a:latin typeface="Open Sans Semibold" panose="020B0706030804020204" pitchFamily="34" charset="0"/>
              <a:ea typeface="Open Sans Semibold" panose="020B0706030804020204" pitchFamily="34" charset="0"/>
              <a:cs typeface="Open Sans Semibold" panose="020B0706030804020204" pitchFamily="34" charset="0"/>
            </a:rPr>
            <a:t> report during calls and </a:t>
          </a:r>
          <a:r>
            <a:rPr lang="en-US" sz="1600" b="1" kern="1200" dirty="0">
              <a:latin typeface="Open Sans Semibold" panose="020B0706030804020204" pitchFamily="34" charset="0"/>
              <a:ea typeface="Open Sans Semibold" panose="020B0706030804020204" pitchFamily="34" charset="0"/>
              <a:cs typeface="Open Sans Semibold" panose="020B0706030804020204" pitchFamily="34" charset="0"/>
            </a:rPr>
            <a:t>correcting data in real time.</a:t>
          </a:r>
        </a:p>
      </dsp:txBody>
      <dsp:txXfrm>
        <a:off x="200520" y="2797"/>
        <a:ext cx="3165537" cy="1899322"/>
      </dsp:txXfrm>
    </dsp:sp>
    <dsp:sp modelId="{694D8652-A677-4BF7-BBE7-41676D299382}">
      <dsp:nvSpPr>
        <dsp:cNvPr id="0" name=""/>
        <dsp:cNvSpPr/>
      </dsp:nvSpPr>
      <dsp:spPr>
        <a:xfrm>
          <a:off x="7257869" y="906738"/>
          <a:ext cx="697473" cy="91440"/>
        </a:xfrm>
        <a:custGeom>
          <a:avLst/>
          <a:gdLst/>
          <a:ahLst/>
          <a:cxnLst/>
          <a:rect l="0" t="0" r="0" b="0"/>
          <a:pathLst>
            <a:path>
              <a:moveTo>
                <a:pt x="0" y="45720"/>
              </a:moveTo>
              <a:lnTo>
                <a:pt x="697473" y="45720"/>
              </a:lnTo>
            </a:path>
          </a:pathLst>
        </a:custGeom>
        <a:noFill/>
        <a:ln w="38100" cap="flat" cmpd="sng" algn="ctr">
          <a:solidFill>
            <a:schemeClr val="accent1"/>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588404" y="948818"/>
        <a:ext cx="36403" cy="7280"/>
      </dsp:txXfrm>
    </dsp:sp>
    <dsp:sp modelId="{F2380283-DFD6-416F-89B4-F3AC7C4E97A0}">
      <dsp:nvSpPr>
        <dsp:cNvPr id="0" name=""/>
        <dsp:cNvSpPr/>
      </dsp:nvSpPr>
      <dsp:spPr>
        <a:xfrm>
          <a:off x="4094131" y="2797"/>
          <a:ext cx="3165537" cy="189932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Yielded more efficient discussions.</a:t>
          </a:r>
        </a:p>
      </dsp:txBody>
      <dsp:txXfrm>
        <a:off x="4094131" y="2797"/>
        <a:ext cx="3165537" cy="1899322"/>
      </dsp:txXfrm>
    </dsp:sp>
    <dsp:sp modelId="{9600FF26-7209-4005-8944-10E37F657608}">
      <dsp:nvSpPr>
        <dsp:cNvPr id="0" name=""/>
        <dsp:cNvSpPr/>
      </dsp:nvSpPr>
      <dsp:spPr>
        <a:xfrm>
          <a:off x="1783289" y="1900319"/>
          <a:ext cx="7787221" cy="697473"/>
        </a:xfrm>
        <a:custGeom>
          <a:avLst/>
          <a:gdLst/>
          <a:ahLst/>
          <a:cxnLst/>
          <a:rect l="0" t="0" r="0" b="0"/>
          <a:pathLst>
            <a:path>
              <a:moveTo>
                <a:pt x="7787221" y="0"/>
              </a:moveTo>
              <a:lnTo>
                <a:pt x="7787221" y="365836"/>
              </a:lnTo>
              <a:lnTo>
                <a:pt x="0" y="365836"/>
              </a:lnTo>
              <a:lnTo>
                <a:pt x="0" y="697473"/>
              </a:lnTo>
            </a:path>
          </a:pathLst>
        </a:custGeom>
        <a:noFill/>
        <a:ln w="381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81370" y="2245416"/>
        <a:ext cx="391059" cy="7280"/>
      </dsp:txXfrm>
    </dsp:sp>
    <dsp:sp modelId="{150E60FD-50A7-4611-AFDB-BB9EE9D0C123}">
      <dsp:nvSpPr>
        <dsp:cNvPr id="0" name=""/>
        <dsp:cNvSpPr/>
      </dsp:nvSpPr>
      <dsp:spPr>
        <a:xfrm>
          <a:off x="7987742" y="2797"/>
          <a:ext cx="3165537" cy="1899322"/>
        </a:xfrm>
        <a:prstGeom prst="rect">
          <a:avLst/>
        </a:prstGeom>
        <a:solidFill>
          <a:srgbClr val="3366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Open Sans Semibold" panose="020B0706030804020204" pitchFamily="34" charset="0"/>
              <a:ea typeface="Open Sans Semibold" panose="020B0706030804020204" pitchFamily="34" charset="0"/>
              <a:cs typeface="Open Sans Semibold" panose="020B0706030804020204" pitchFamily="34" charset="0"/>
            </a:rPr>
            <a:t>Included special education director, assistant special education director/early childhood coordinator, data clerks and teachers/providers on part of discussions.</a:t>
          </a:r>
        </a:p>
      </dsp:txBody>
      <dsp:txXfrm>
        <a:off x="7987742" y="2797"/>
        <a:ext cx="3165537" cy="1899322"/>
      </dsp:txXfrm>
    </dsp:sp>
    <dsp:sp modelId="{1724F756-4C95-403F-AAB9-070C5172E76C}">
      <dsp:nvSpPr>
        <dsp:cNvPr id="0" name=""/>
        <dsp:cNvSpPr/>
      </dsp:nvSpPr>
      <dsp:spPr>
        <a:xfrm>
          <a:off x="3364258" y="3534134"/>
          <a:ext cx="697473" cy="91440"/>
        </a:xfrm>
        <a:custGeom>
          <a:avLst/>
          <a:gdLst/>
          <a:ahLst/>
          <a:cxnLst/>
          <a:rect l="0" t="0" r="0" b="0"/>
          <a:pathLst>
            <a:path>
              <a:moveTo>
                <a:pt x="0" y="45720"/>
              </a:moveTo>
              <a:lnTo>
                <a:pt x="697473" y="45720"/>
              </a:lnTo>
            </a:path>
          </a:pathLst>
        </a:custGeom>
        <a:noFill/>
        <a:ln w="38100" cap="flat" cmpd="sng" algn="ctr">
          <a:solidFill>
            <a:srgbClr val="FF990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694793" y="3576214"/>
        <a:ext cx="36403" cy="7280"/>
      </dsp:txXfrm>
    </dsp:sp>
    <dsp:sp modelId="{51B1AA1A-34FC-412B-8DA6-BDCC7D6F9CFD}">
      <dsp:nvSpPr>
        <dsp:cNvPr id="0" name=""/>
        <dsp:cNvSpPr/>
      </dsp:nvSpPr>
      <dsp:spPr>
        <a:xfrm>
          <a:off x="200520" y="2630193"/>
          <a:ext cx="3165537" cy="1899322"/>
        </a:xfrm>
        <a:prstGeom prst="rect">
          <a:avLst/>
        </a:prstGeom>
        <a:solidFill>
          <a:srgbClr val="FFCA7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Discussed with LEAs how they will </a:t>
          </a:r>
          <a:r>
            <a:rPr lang="en-US" sz="1600" b="1" kern="1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provide professional development </a:t>
          </a:r>
          <a:r>
            <a:rPr lang="en-US" sz="1600" kern="1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(PD).</a:t>
          </a:r>
        </a:p>
      </dsp:txBody>
      <dsp:txXfrm>
        <a:off x="200520" y="2630193"/>
        <a:ext cx="3165537" cy="1899322"/>
      </dsp:txXfrm>
    </dsp:sp>
    <dsp:sp modelId="{465941B1-0C6B-414E-9217-1EABBDA25CD3}">
      <dsp:nvSpPr>
        <dsp:cNvPr id="0" name=""/>
        <dsp:cNvSpPr/>
      </dsp:nvSpPr>
      <dsp:spPr>
        <a:xfrm>
          <a:off x="4094131" y="2630193"/>
          <a:ext cx="3165537" cy="1899322"/>
        </a:xfrm>
        <a:prstGeom prst="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Work with the State ICC EC LRE subcommittee to </a:t>
          </a:r>
          <a:r>
            <a:rPr lang="en-US" sz="1600" b="1" kern="12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collaborate with community-based partners.</a:t>
          </a:r>
        </a:p>
      </dsp:txBody>
      <dsp:txXfrm>
        <a:off x="4094131" y="2630193"/>
        <a:ext cx="3165537" cy="18993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29A35-B714-49D6-AB10-E9204E43AACD}">
      <dsp:nvSpPr>
        <dsp:cNvPr id="0" name=""/>
        <dsp:cNvSpPr/>
      </dsp:nvSpPr>
      <dsp:spPr>
        <a:xfrm rot="5400000">
          <a:off x="488107" y="1695332"/>
          <a:ext cx="1462990" cy="24343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5E29A-ECBE-4121-9926-FD8A3CB1C146}">
      <dsp:nvSpPr>
        <dsp:cNvPr id="0" name=""/>
        <dsp:cNvSpPr/>
      </dsp:nvSpPr>
      <dsp:spPr>
        <a:xfrm>
          <a:off x="243898" y="2422688"/>
          <a:ext cx="2197774" cy="192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Share lessons learned and challenges across LEAs.</a:t>
          </a:r>
        </a:p>
      </dsp:txBody>
      <dsp:txXfrm>
        <a:off x="243898" y="2422688"/>
        <a:ext cx="2197774" cy="1926478"/>
      </dsp:txXfrm>
    </dsp:sp>
    <dsp:sp modelId="{9738977F-B7A6-4FD8-A489-73FF4403D11E}">
      <dsp:nvSpPr>
        <dsp:cNvPr id="0" name=""/>
        <dsp:cNvSpPr/>
      </dsp:nvSpPr>
      <dsp:spPr>
        <a:xfrm>
          <a:off x="2026998" y="1516110"/>
          <a:ext cx="414674" cy="41467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EBDE1-4693-4431-AF70-AD5CCC90B411}">
      <dsp:nvSpPr>
        <dsp:cNvPr id="0" name=""/>
        <dsp:cNvSpPr/>
      </dsp:nvSpPr>
      <dsp:spPr>
        <a:xfrm rot="5400000">
          <a:off x="3178612" y="1029563"/>
          <a:ext cx="1462990" cy="24343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8C195-F5F0-4400-BB2A-05629975CF23}">
      <dsp:nvSpPr>
        <dsp:cNvPr id="0" name=""/>
        <dsp:cNvSpPr/>
      </dsp:nvSpPr>
      <dsp:spPr>
        <a:xfrm>
          <a:off x="2923062" y="1756919"/>
          <a:ext cx="2449024" cy="192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Continue the work with the State ICC EC LRE subcommittee.</a:t>
          </a:r>
        </a:p>
      </dsp:txBody>
      <dsp:txXfrm>
        <a:off x="2923062" y="1756919"/>
        <a:ext cx="2449024" cy="1926478"/>
      </dsp:txXfrm>
    </dsp:sp>
    <dsp:sp modelId="{A0D48026-43A5-4FE1-A816-5A2A86C4B008}">
      <dsp:nvSpPr>
        <dsp:cNvPr id="0" name=""/>
        <dsp:cNvSpPr/>
      </dsp:nvSpPr>
      <dsp:spPr>
        <a:xfrm>
          <a:off x="4717503" y="850341"/>
          <a:ext cx="414674" cy="41467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2E1D86-876A-431A-A4DD-6D0C7449E0E3}">
      <dsp:nvSpPr>
        <dsp:cNvPr id="0" name=""/>
        <dsp:cNvSpPr/>
      </dsp:nvSpPr>
      <dsp:spPr>
        <a:xfrm rot="5400000">
          <a:off x="5869118" y="363795"/>
          <a:ext cx="1462990" cy="24343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5FA38E-0EC6-4AE6-96C3-C83681AA513B}">
      <dsp:nvSpPr>
        <dsp:cNvPr id="0" name=""/>
        <dsp:cNvSpPr/>
      </dsp:nvSpPr>
      <dsp:spPr>
        <a:xfrm>
          <a:off x="5624908" y="1091151"/>
          <a:ext cx="2197774" cy="192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Make connections to Indicator 7: Early Childhood Outcomes.</a:t>
          </a:r>
        </a:p>
      </dsp:txBody>
      <dsp:txXfrm>
        <a:off x="5624908" y="1091151"/>
        <a:ext cx="2197774" cy="1926478"/>
      </dsp:txXfrm>
    </dsp:sp>
    <dsp:sp modelId="{74444FF2-AB79-4C53-A834-F13B83FC1121}">
      <dsp:nvSpPr>
        <dsp:cNvPr id="0" name=""/>
        <dsp:cNvSpPr/>
      </dsp:nvSpPr>
      <dsp:spPr>
        <a:xfrm>
          <a:off x="7408008" y="184573"/>
          <a:ext cx="414674" cy="414674"/>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CA8BE-78E6-4F22-A126-A3930750D7BB}">
      <dsp:nvSpPr>
        <dsp:cNvPr id="0" name=""/>
        <dsp:cNvSpPr/>
      </dsp:nvSpPr>
      <dsp:spPr>
        <a:xfrm rot="5400000">
          <a:off x="8559623" y="-301972"/>
          <a:ext cx="1462990" cy="2434382"/>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7CCAB-3464-464C-8755-F5B330F6CE79}">
      <dsp:nvSpPr>
        <dsp:cNvPr id="0" name=""/>
        <dsp:cNvSpPr/>
      </dsp:nvSpPr>
      <dsp:spPr>
        <a:xfrm>
          <a:off x="8315414" y="425383"/>
          <a:ext cx="2197774" cy="192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Submit high-quality data for SPP/APR Indicator 6.</a:t>
          </a:r>
        </a:p>
      </dsp:txBody>
      <dsp:txXfrm>
        <a:off x="8315414" y="425383"/>
        <a:ext cx="2197774" cy="192647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dirty="0"/>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deadata.org/preschool-toolki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1</a:t>
            </a:fld>
            <a:endParaRPr lang="en-US" dirty="0"/>
          </a:p>
        </p:txBody>
      </p:sp>
    </p:spTree>
    <p:extLst>
      <p:ext uri="{BB962C8B-B14F-4D97-AF65-F5344CB8AC3E}">
        <p14:creationId xmlns:p14="http://schemas.microsoft.com/office/powerpoint/2010/main" val="293370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10</a:t>
            </a:fld>
            <a:endParaRPr lang="en-US" dirty="0"/>
          </a:p>
        </p:txBody>
      </p:sp>
    </p:spTree>
    <p:extLst>
      <p:ext uri="{BB962C8B-B14F-4D97-AF65-F5344CB8AC3E}">
        <p14:creationId xmlns:p14="http://schemas.microsoft.com/office/powerpoint/2010/main" val="128810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11</a:t>
            </a:fld>
            <a:endParaRPr lang="en-US" dirty="0"/>
          </a:p>
        </p:txBody>
      </p:sp>
    </p:spTree>
    <p:extLst>
      <p:ext uri="{BB962C8B-B14F-4D97-AF65-F5344CB8AC3E}">
        <p14:creationId xmlns:p14="http://schemas.microsoft.com/office/powerpoint/2010/main" val="303957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12</a:t>
            </a:fld>
            <a:endParaRPr lang="en-US" dirty="0"/>
          </a:p>
        </p:txBody>
      </p:sp>
    </p:spTree>
    <p:extLst>
      <p:ext uri="{BB962C8B-B14F-4D97-AF65-F5344CB8AC3E}">
        <p14:creationId xmlns:p14="http://schemas.microsoft.com/office/powerpoint/2010/main" val="1748068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13</a:t>
            </a:fld>
            <a:endParaRPr lang="en-US" dirty="0"/>
          </a:p>
        </p:txBody>
      </p:sp>
    </p:spTree>
    <p:extLst>
      <p:ext uri="{BB962C8B-B14F-4D97-AF65-F5344CB8AC3E}">
        <p14:creationId xmlns:p14="http://schemas.microsoft.com/office/powerpoint/2010/main" val="60198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14</a:t>
            </a:fld>
            <a:endParaRPr lang="en-US" dirty="0"/>
          </a:p>
        </p:txBody>
      </p:sp>
    </p:spTree>
    <p:extLst>
      <p:ext uri="{BB962C8B-B14F-4D97-AF65-F5344CB8AC3E}">
        <p14:creationId xmlns:p14="http://schemas.microsoft.com/office/powerpoint/2010/main" val="1457725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15</a:t>
            </a:fld>
            <a:endParaRPr lang="en-US" dirty="0"/>
          </a:p>
        </p:txBody>
      </p:sp>
    </p:spTree>
    <p:extLst>
      <p:ext uri="{BB962C8B-B14F-4D97-AF65-F5344CB8AC3E}">
        <p14:creationId xmlns:p14="http://schemas.microsoft.com/office/powerpoint/2010/main" val="1383941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16</a:t>
            </a:fld>
            <a:endParaRPr lang="en-US" dirty="0"/>
          </a:p>
        </p:txBody>
      </p:sp>
    </p:spTree>
    <p:extLst>
      <p:ext uri="{BB962C8B-B14F-4D97-AF65-F5344CB8AC3E}">
        <p14:creationId xmlns:p14="http://schemas.microsoft.com/office/powerpoint/2010/main" val="2060499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17</a:t>
            </a:fld>
            <a:endParaRPr lang="en-US" dirty="0"/>
          </a:p>
        </p:txBody>
      </p:sp>
    </p:spTree>
    <p:extLst>
      <p:ext uri="{BB962C8B-B14F-4D97-AF65-F5344CB8AC3E}">
        <p14:creationId xmlns:p14="http://schemas.microsoft.com/office/powerpoint/2010/main" val="3142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18</a:t>
            </a:fld>
            <a:endParaRPr lang="en-US" dirty="0"/>
          </a:p>
        </p:txBody>
      </p:sp>
    </p:spTree>
    <p:extLst>
      <p:ext uri="{BB962C8B-B14F-4D97-AF65-F5344CB8AC3E}">
        <p14:creationId xmlns:p14="http://schemas.microsoft.com/office/powerpoint/2010/main" val="2964343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19</a:t>
            </a:fld>
            <a:endParaRPr lang="en-US" dirty="0"/>
          </a:p>
        </p:txBody>
      </p:sp>
    </p:spTree>
    <p:extLst>
      <p:ext uri="{BB962C8B-B14F-4D97-AF65-F5344CB8AC3E}">
        <p14:creationId xmlns:p14="http://schemas.microsoft.com/office/powerpoint/2010/main" val="140406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p:txBody>
      </p:sp>
      <p:sp>
        <p:nvSpPr>
          <p:cNvPr id="4" name="Slide Number Placeholder 3"/>
          <p:cNvSpPr>
            <a:spLocks noGrp="1"/>
          </p:cNvSpPr>
          <p:nvPr>
            <p:ph type="sldNum" sz="quarter" idx="10"/>
          </p:nvPr>
        </p:nvSpPr>
        <p:spPr/>
        <p:txBody>
          <a:bodyPr/>
          <a:lstStyle/>
          <a:p>
            <a:fld id="{B03B681A-0971-437A-97B1-44BF12E3167A}" type="slidenum">
              <a:rPr lang="en-US" smtClean="0"/>
              <a:t>2</a:t>
            </a:fld>
            <a:endParaRPr lang="en-US" dirty="0"/>
          </a:p>
        </p:txBody>
      </p:sp>
    </p:spTree>
    <p:extLst>
      <p:ext uri="{BB962C8B-B14F-4D97-AF65-F5344CB8AC3E}">
        <p14:creationId xmlns:p14="http://schemas.microsoft.com/office/powerpoint/2010/main" val="557710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20</a:t>
            </a:fld>
            <a:endParaRPr lang="en-US" dirty="0"/>
          </a:p>
        </p:txBody>
      </p:sp>
    </p:spTree>
    <p:extLst>
      <p:ext uri="{BB962C8B-B14F-4D97-AF65-F5344CB8AC3E}">
        <p14:creationId xmlns:p14="http://schemas.microsoft.com/office/powerpoint/2010/main" val="3932359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Modified</a:t>
            </a:r>
            <a:r>
              <a:rPr lang="en-US" baseline="0" dirty="0"/>
              <a:t> from </a:t>
            </a:r>
            <a:r>
              <a:rPr lang="en-US" dirty="0">
                <a:hlinkClick r:id="rId3"/>
              </a:rPr>
              <a:t>Preschool Environments Toolkit (ideadata.org)</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21</a:t>
            </a:fld>
            <a:endParaRPr lang="en-US" dirty="0"/>
          </a:p>
        </p:txBody>
      </p:sp>
    </p:spTree>
    <p:extLst>
      <p:ext uri="{BB962C8B-B14F-4D97-AF65-F5344CB8AC3E}">
        <p14:creationId xmlns:p14="http://schemas.microsoft.com/office/powerpoint/2010/main" val="1520953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03B681A-0971-437A-97B1-44BF12E3167A}" type="slidenum">
              <a:rPr lang="en-US" smtClean="0"/>
              <a:t>22</a:t>
            </a:fld>
            <a:endParaRPr lang="en-US" dirty="0"/>
          </a:p>
        </p:txBody>
      </p:sp>
    </p:spTree>
    <p:extLst>
      <p:ext uri="{BB962C8B-B14F-4D97-AF65-F5344CB8AC3E}">
        <p14:creationId xmlns:p14="http://schemas.microsoft.com/office/powerpoint/2010/main" val="2599696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23</a:t>
            </a:fld>
            <a:endParaRPr lang="en-US" dirty="0"/>
          </a:p>
        </p:txBody>
      </p:sp>
    </p:spTree>
    <p:extLst>
      <p:ext uri="{BB962C8B-B14F-4D97-AF65-F5344CB8AC3E}">
        <p14:creationId xmlns:p14="http://schemas.microsoft.com/office/powerpoint/2010/main" val="381036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24</a:t>
            </a:fld>
            <a:endParaRPr lang="en-US" dirty="0"/>
          </a:p>
        </p:txBody>
      </p:sp>
    </p:spTree>
    <p:extLst>
      <p:ext uri="{BB962C8B-B14F-4D97-AF65-F5344CB8AC3E}">
        <p14:creationId xmlns:p14="http://schemas.microsoft.com/office/powerpoint/2010/main" val="1719217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25</a:t>
            </a:fld>
            <a:endParaRPr lang="en-US" dirty="0"/>
          </a:p>
        </p:txBody>
      </p:sp>
    </p:spTree>
    <p:extLst>
      <p:ext uri="{BB962C8B-B14F-4D97-AF65-F5344CB8AC3E}">
        <p14:creationId xmlns:p14="http://schemas.microsoft.com/office/powerpoint/2010/main" val="1852544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26</a:t>
            </a:fld>
            <a:endParaRPr lang="en-US" dirty="0"/>
          </a:p>
        </p:txBody>
      </p:sp>
    </p:spTree>
    <p:extLst>
      <p:ext uri="{BB962C8B-B14F-4D97-AF65-F5344CB8AC3E}">
        <p14:creationId xmlns:p14="http://schemas.microsoft.com/office/powerpoint/2010/main" val="2478694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27</a:t>
            </a:fld>
            <a:endParaRPr lang="en-US" dirty="0"/>
          </a:p>
        </p:txBody>
      </p:sp>
    </p:spTree>
    <p:extLst>
      <p:ext uri="{BB962C8B-B14F-4D97-AF65-F5344CB8AC3E}">
        <p14:creationId xmlns:p14="http://schemas.microsoft.com/office/powerpoint/2010/main" val="2821918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28</a:t>
            </a:fld>
            <a:endParaRPr lang="en-US" dirty="0"/>
          </a:p>
        </p:txBody>
      </p:sp>
    </p:spTree>
    <p:extLst>
      <p:ext uri="{BB962C8B-B14F-4D97-AF65-F5344CB8AC3E}">
        <p14:creationId xmlns:p14="http://schemas.microsoft.com/office/powerpoint/2010/main" val="80778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29</a:t>
            </a:fld>
            <a:endParaRPr lang="en-US" dirty="0"/>
          </a:p>
        </p:txBody>
      </p:sp>
    </p:spTree>
    <p:extLst>
      <p:ext uri="{BB962C8B-B14F-4D97-AF65-F5344CB8AC3E}">
        <p14:creationId xmlns:p14="http://schemas.microsoft.com/office/powerpoint/2010/main" val="108811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Vera</a:t>
            </a:r>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3</a:t>
            </a:fld>
            <a:endParaRPr lang="en-US" dirty="0"/>
          </a:p>
        </p:txBody>
      </p:sp>
    </p:spTree>
    <p:extLst>
      <p:ext uri="{BB962C8B-B14F-4D97-AF65-F5344CB8AC3E}">
        <p14:creationId xmlns:p14="http://schemas.microsoft.com/office/powerpoint/2010/main" val="150849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4</a:t>
            </a:fld>
            <a:endParaRPr lang="en-US" dirty="0"/>
          </a:p>
        </p:txBody>
      </p:sp>
    </p:spTree>
    <p:extLst>
      <p:ext uri="{BB962C8B-B14F-4D97-AF65-F5344CB8AC3E}">
        <p14:creationId xmlns:p14="http://schemas.microsoft.com/office/powerpoint/2010/main" val="102443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B03B681A-0971-437A-97B1-44BF12E3167A}" type="slidenum">
              <a:rPr lang="en-US" smtClean="0"/>
              <a:t>5</a:t>
            </a:fld>
            <a:endParaRPr lang="en-US" dirty="0"/>
          </a:p>
        </p:txBody>
      </p:sp>
    </p:spTree>
    <p:extLst>
      <p:ext uri="{BB962C8B-B14F-4D97-AF65-F5344CB8AC3E}">
        <p14:creationId xmlns:p14="http://schemas.microsoft.com/office/powerpoint/2010/main" val="256664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6</a:t>
            </a:fld>
            <a:endParaRPr lang="en-US" dirty="0"/>
          </a:p>
        </p:txBody>
      </p:sp>
    </p:spTree>
    <p:extLst>
      <p:ext uri="{BB962C8B-B14F-4D97-AF65-F5344CB8AC3E}">
        <p14:creationId xmlns:p14="http://schemas.microsoft.com/office/powerpoint/2010/main" val="36134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dirty="0"/>
          </a:p>
        </p:txBody>
      </p:sp>
    </p:spTree>
    <p:extLst>
      <p:ext uri="{BB962C8B-B14F-4D97-AF65-F5344CB8AC3E}">
        <p14:creationId xmlns:p14="http://schemas.microsoft.com/office/powerpoint/2010/main" val="280757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8</a:t>
            </a:fld>
            <a:endParaRPr lang="en-US" dirty="0"/>
          </a:p>
        </p:txBody>
      </p:sp>
    </p:spTree>
    <p:extLst>
      <p:ext uri="{BB962C8B-B14F-4D97-AF65-F5344CB8AC3E}">
        <p14:creationId xmlns:p14="http://schemas.microsoft.com/office/powerpoint/2010/main" val="4174720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B03B681A-0971-437A-97B1-44BF12E3167A}" type="slidenum">
              <a:rPr lang="en-US" smtClean="0"/>
              <a:t>9</a:t>
            </a:fld>
            <a:endParaRPr lang="en-US" dirty="0"/>
          </a:p>
        </p:txBody>
      </p:sp>
    </p:spTree>
    <p:extLst>
      <p:ext uri="{BB962C8B-B14F-4D97-AF65-F5344CB8AC3E}">
        <p14:creationId xmlns:p14="http://schemas.microsoft.com/office/powerpoint/2010/main" val="2278489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noAutofit/>
          </a:bodyPr>
          <a:lstStyle>
            <a:lvl1pPr>
              <a:lnSpc>
                <a:spcPct val="114000"/>
              </a:lnSpc>
              <a:spcBef>
                <a:spcPts val="600"/>
              </a:spcBef>
              <a:spcAft>
                <a:spcPts val="600"/>
              </a:spcAft>
              <a:defRPr/>
            </a:lvl1pPr>
            <a:lvl2pPr>
              <a:lnSpc>
                <a:spcPct val="114000"/>
              </a:lnSpc>
              <a:spcBef>
                <a:spcPts val="600"/>
              </a:spcBef>
              <a:spcAft>
                <a:spcPts val="600"/>
              </a:spcAft>
              <a:buClr>
                <a:schemeClr val="accent6">
                  <a:lumMod val="60000"/>
                  <a:lumOff val="40000"/>
                </a:schemeClr>
              </a:buClr>
              <a:defRPr/>
            </a:lvl2pPr>
            <a:lvl3pPr>
              <a:lnSpc>
                <a:spcPct val="114000"/>
              </a:lnSpc>
              <a:spcBef>
                <a:spcPts val="600"/>
              </a:spcBef>
              <a:spcAft>
                <a:spcPts val="600"/>
              </a:spcAft>
              <a:defRPr/>
            </a:lvl3pPr>
            <a:lvl4pPr>
              <a:lnSpc>
                <a:spcPct val="114000"/>
              </a:lnSpc>
              <a:spcBef>
                <a:spcPts val="600"/>
              </a:spcBef>
              <a:spcAft>
                <a:spcPts val="600"/>
              </a:spcAft>
              <a:buClr>
                <a:schemeClr val="accent3"/>
              </a:buClr>
              <a:defRPr/>
            </a:lvl4pPr>
            <a:lvl5pPr>
              <a:lnSpc>
                <a:spcPct val="114000"/>
              </a:lnSpc>
              <a:spcBef>
                <a:spcPts val="600"/>
              </a:spcBef>
              <a:spcAft>
                <a:spcPts val="6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EBFC8B65-C1AA-4080-AE85-BDF2ACB65639}"/>
              </a:ext>
            </a:extLst>
          </p:cNvPr>
          <p:cNvSpPr>
            <a:spLocks noGrp="1"/>
          </p:cNvSpPr>
          <p:nvPr>
            <p:ph type="body" sz="quarter" idx="13" hasCustomPrompt="1"/>
          </p:nvPr>
        </p:nvSpPr>
        <p:spPr>
          <a:xfrm>
            <a:off x="838200" y="4197350"/>
            <a:ext cx="10515600" cy="16922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Third level</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11/15/2023</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11/15/2023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ecure-web.cisco.com/1C1HOavebFgGNaOLCkSMUWccp7D1yHFzykXnBWAMRH84NFrpez5kQZUCaA6vppE_g5Uvubb8iJg3pxFgLARjVLxDCCPqjLwtgp1B3eQlZGo0Yg-vSTjNOzgxdKlnj3U8lX1ZDQ6s4aNcNz2SjGqC2_7ZarDWwLZFUFdH77sbsT6ndcivLKPxDmDFKZpFGZ1ZNKSy8ILJ8xfvEyAWjxG87imOlIoe9_D6cgc8vVaFscy6JM3YPnNkRxnjBhMiyBC1q/https%3A%2F%2Fectacenter.org%2Ftopics%2Fiep%2Fiep-reference.asp" TargetMode="External"/><Relationship Id="rId7" Type="http://schemas.openxmlformats.org/officeDocument/2006/relationships/hyperlink" Target="https://www.ksdetasn.org/ec/ecse-administrator-resourc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ksdetasn.org/ec/indicator-6-preschool-environments" TargetMode="External"/><Relationship Id="rId5" Type="http://schemas.openxmlformats.org/officeDocument/2006/relationships/hyperlink" Target="https://secure-web.cisco.com/1NiWgwXvp2x0-uVj20PfE9WhHOWOHHVH1UGOb_VWxBI9mD-hLz7azzkbTzfRWvQErOdG4dHgU8FkrNXQcu6aZgV_fvU5faOyZlsaOsRFjqhXghpoMk_oz21iZn_3DfJmJiYeNCCzYnCbb3rRfDciwjOef5iIjUJky0KozyAPFq-K9UNI-waQ1f0NFSfL6qJ5qL0uVCmx2Vtf1-cJ9RZ0JdGnvU6JMcN5VXcVIQHg2624rsN-b6zJ2ZK2eDarM6O97/https%3A%2F%2Fwww.ksde.org%2FPortals%2F0%2FSES%2FPH%2FPH-Ch06.pdf%3Fver%3D2019-05-21-102539-987" TargetMode="External"/><Relationship Id="rId4" Type="http://schemas.openxmlformats.org/officeDocument/2006/relationships/hyperlink" Target="https://secure-web.cisco.com/1WzMlmJd31ID8MesPv4lKmusifI_ifFWIbJDqvX-HhbRRSE8uEMJo5T_AjPsQQXSYMlxUwAR1qcELXUvN3t0pI4_r6AhLU00yJ6b-msVYe1GUXF_i99fElMmhcdhdJMRfKc0B90cceKiCjCsZ8rytBFb3qU5OblIS882JGrBZ1QDJHwSO4XygcWXH3WLhXp96-xYwFIaWfl4qX1CRJuO-Q2ftHs31lrBQ6TuZn7dFZIYfbnD7ncefdF0ya_-79ckx/https%3A%2F%2Fectacenter.org%2Ftopics%2Fiep%2Fiep-placement.asp"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apetersen@ksde.org"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ksde.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45472" y="2001762"/>
            <a:ext cx="7101812" cy="2699657"/>
          </a:xfrm>
        </p:spPr>
        <p:txBody>
          <a:bodyPr>
            <a:normAutofit/>
          </a:bodyPr>
          <a:lstStyle/>
          <a:p>
            <a:r>
              <a:rPr lang="en-US" dirty="0"/>
              <a:t>Using Preschool Environments </a:t>
            </a:r>
            <a:br>
              <a:rPr lang="en-US" dirty="0"/>
            </a:br>
            <a:r>
              <a:rPr lang="en-US" dirty="0"/>
              <a:t>Data to Promote Inclusion in Kansas</a:t>
            </a:r>
          </a:p>
        </p:txBody>
      </p:sp>
      <p:sp>
        <p:nvSpPr>
          <p:cNvPr id="2" name="Subtitle 1">
            <a:extLst>
              <a:ext uri="{FF2B5EF4-FFF2-40B4-BE49-F238E27FC236}">
                <a16:creationId xmlns:a16="http://schemas.microsoft.com/office/drawing/2014/main" id="{D2CEB24B-CE23-48CC-8D8F-CD823D22944F}"/>
              </a:ext>
            </a:extLst>
          </p:cNvPr>
          <p:cNvSpPr>
            <a:spLocks noGrp="1"/>
          </p:cNvSpPr>
          <p:nvPr>
            <p:ph type="subTitle" idx="1"/>
          </p:nvPr>
        </p:nvSpPr>
        <p:spPr>
          <a:xfrm>
            <a:off x="4020458" y="4856238"/>
            <a:ext cx="7518399" cy="1037658"/>
          </a:xfrm>
        </p:spPr>
        <p:txBody>
          <a:bodyPr/>
          <a:lstStyle/>
          <a:p>
            <a:r>
              <a:rPr lang="en-US" dirty="0"/>
              <a:t>Early Childhood (EC) </a:t>
            </a:r>
            <a:br>
              <a:rPr lang="en-US" dirty="0"/>
            </a:br>
            <a:r>
              <a:rPr lang="en-US" dirty="0"/>
              <a:t>Least Restrictive Environments (LRE) </a:t>
            </a:r>
          </a:p>
        </p:txBody>
      </p:sp>
    </p:spTree>
    <p:extLst>
      <p:ext uri="{BB962C8B-B14F-4D97-AF65-F5344CB8AC3E}">
        <p14:creationId xmlns:p14="http://schemas.microsoft.com/office/powerpoint/2010/main" val="43027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de2" descr="Map US &amp;amp; Rank">
            <a:extLst>
              <a:ext uri="{FF2B5EF4-FFF2-40B4-BE49-F238E27FC236}">
                <a16:creationId xmlns:a16="http://schemas.microsoft.com/office/drawing/2014/main" id="{2E0AC9CE-9ED4-413D-A779-12DB28E90D64}"/>
              </a:ext>
            </a:extLst>
          </p:cNvPr>
          <p:cNvPicPr>
            <a:picLocks noChangeAspect="1"/>
          </p:cNvPicPr>
          <p:nvPr/>
        </p:nvPicPr>
        <p:blipFill rotWithShape="1">
          <a:blip r:embed="rId3">
            <a:extLst>
              <a:ext uri="{28A0092B-C50C-407E-A947-70E740481C1C}">
                <a14:useLocalDpi xmlns:a14="http://schemas.microsoft.com/office/drawing/2010/main" val="0"/>
              </a:ext>
            </a:extLst>
          </a:blip>
          <a:srcRect l="752" t="26536" r="872" b="9281"/>
          <a:stretch/>
        </p:blipFill>
        <p:spPr>
          <a:xfrm>
            <a:off x="1725295" y="945032"/>
            <a:ext cx="9005984" cy="5325035"/>
          </a:xfrm>
          <a:prstGeom prst="rect">
            <a:avLst/>
          </a:prstGeom>
        </p:spPr>
      </p:pic>
      <p:sp>
        <p:nvSpPr>
          <p:cNvPr id="3" name="Title 2"/>
          <p:cNvSpPr>
            <a:spLocks noGrp="1"/>
          </p:cNvSpPr>
          <p:nvPr>
            <p:ph type="title"/>
          </p:nvPr>
        </p:nvSpPr>
        <p:spPr>
          <a:xfrm>
            <a:off x="0" y="0"/>
            <a:ext cx="12192000" cy="1325563"/>
          </a:xfrm>
        </p:spPr>
        <p:txBody>
          <a:bodyPr/>
          <a:lstStyle/>
          <a:p>
            <a:pPr algn="ctr"/>
            <a:r>
              <a:rPr lang="en-US" dirty="0"/>
              <a:t>National Picture of Indicator 6 Data </a:t>
            </a:r>
          </a:p>
        </p:txBody>
      </p:sp>
    </p:spTree>
    <p:extLst>
      <p:ext uri="{BB962C8B-B14F-4D97-AF65-F5344CB8AC3E}">
        <p14:creationId xmlns:p14="http://schemas.microsoft.com/office/powerpoint/2010/main" val="141945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86;p7" descr="This graph shows the Kansas target and data from Indicator 6A from 2012 to 2018. Eight bars:&#10;2012 38.9%&#10;2013 38.4%&#10;2014 37.8%&#10;2015 37.2%&#10;2016 37.8%&#10;2017 37.9%&#10;2018 38.7%&#10;2019 40.1%&#10;&#10;The target increased over that time from 38.9 to 39. The data met the target in 2012 and 2013,but fell just below the target in other years. "/>
          <p:cNvGraphicFramePr>
            <a:graphicFrameLocks noGrp="1"/>
          </p:cNvGraphicFramePr>
          <p:nvPr>
            <p:ph idx="1"/>
            <p:extLst>
              <p:ext uri="{D42A27DB-BD31-4B8C-83A1-F6EECF244321}">
                <p14:modId xmlns:p14="http://schemas.microsoft.com/office/powerpoint/2010/main" val="3047011022"/>
              </p:ext>
            </p:extLst>
          </p:nvPr>
        </p:nvGraphicFramePr>
        <p:xfrm>
          <a:off x="838200" y="1492491"/>
          <a:ext cx="10936704" cy="45323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38200" y="386641"/>
            <a:ext cx="10515600" cy="1325563"/>
          </a:xfrm>
        </p:spPr>
        <p:txBody>
          <a:bodyPr/>
          <a:lstStyle/>
          <a:p>
            <a:r>
              <a:rPr lang="en-US" dirty="0"/>
              <a:t>Indicator 6A: Kansas EC LRE Target and Results Over Time</a:t>
            </a:r>
          </a:p>
        </p:txBody>
      </p:sp>
      <p:sp>
        <p:nvSpPr>
          <p:cNvPr id="5" name="Google Shape;187;p7" descr="Arrow pointing up to illustrate data for this indicator should show an increase."/>
          <p:cNvSpPr/>
          <p:nvPr/>
        </p:nvSpPr>
        <p:spPr>
          <a:xfrm rot="10800000">
            <a:off x="305690" y="1902354"/>
            <a:ext cx="659632" cy="3712586"/>
          </a:xfrm>
          <a:prstGeom prst="downArrow">
            <a:avLst>
              <a:gd name="adj1" fmla="val 50000"/>
              <a:gd name="adj2"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0422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86;p7" descr="This graph shows the Kansas target and data from Indicator 6A from 2012 to 2018. Eight bars:&#10;2012 38.9%&#10;2013 38.4%&#10;2014 37.8%&#10;2015 37.2%&#10;2016 37.8%&#10;2017 37.9%&#10;2018 38.7%&#10;2019 40.1%&#10;&#10;The target increased over that time from 38.9 to 39. The data met the target in 2012 and 2013,but fell just below the target in other years. "/>
          <p:cNvGraphicFramePr>
            <a:graphicFrameLocks noGrp="1"/>
          </p:cNvGraphicFramePr>
          <p:nvPr>
            <p:ph idx="1"/>
            <p:extLst>
              <p:ext uri="{D42A27DB-BD31-4B8C-83A1-F6EECF244321}">
                <p14:modId xmlns:p14="http://schemas.microsoft.com/office/powerpoint/2010/main" val="172136184"/>
              </p:ext>
            </p:extLst>
          </p:nvPr>
        </p:nvGraphicFramePr>
        <p:xfrm>
          <a:off x="1067375" y="1615384"/>
          <a:ext cx="10872536" cy="45323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a:t>Indicator 6B: Kansas EC LRE Target and Results Over Time</a:t>
            </a:r>
          </a:p>
        </p:txBody>
      </p:sp>
      <p:sp>
        <p:nvSpPr>
          <p:cNvPr id="5" name="Google Shape;187;p7" descr="Arrow pointing up to illustrate data for this indicator should show an increase."/>
          <p:cNvSpPr/>
          <p:nvPr/>
        </p:nvSpPr>
        <p:spPr>
          <a:xfrm rot="10800000" flipV="1">
            <a:off x="508384" y="1928965"/>
            <a:ext cx="659632" cy="3712586"/>
          </a:xfrm>
          <a:prstGeom prst="downArrow">
            <a:avLst>
              <a:gd name="adj1" fmla="val 50000"/>
              <a:gd name="adj2" fmla="val 50000"/>
            </a:avLst>
          </a:prstGeom>
          <a:solidFill>
            <a:schemeClr val="accent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9126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Delivered yearly training on Indicator 6 at State Leadership Conference and Professional Early Childhood Conference.&#10;Provided individual TA to LEAs if they had questions about their data.&#10;Convened meetings initiated by special education cooperative (Co-op) to discuss issues related to supporting inclusive services.&#10;Included Early Childhood Least Restrictive Environment (ECLRE) data in risk rubric for monitoring (for last 6 years).&#10;">
            <a:extLst>
              <a:ext uri="{FF2B5EF4-FFF2-40B4-BE49-F238E27FC236}">
                <a16:creationId xmlns:a16="http://schemas.microsoft.com/office/drawing/2014/main" id="{B96BC7D0-F1FB-4C2E-BEDA-20E403774AAE}"/>
              </a:ext>
            </a:extLst>
          </p:cNvPr>
          <p:cNvGraphicFramePr>
            <a:graphicFrameLocks noGrp="1"/>
          </p:cNvGraphicFramePr>
          <p:nvPr>
            <p:ph idx="1"/>
            <p:extLst>
              <p:ext uri="{D42A27DB-BD31-4B8C-83A1-F6EECF244321}">
                <p14:modId xmlns:p14="http://schemas.microsoft.com/office/powerpoint/2010/main" val="3817884670"/>
              </p:ext>
            </p:extLst>
          </p:nvPr>
        </p:nvGraphicFramePr>
        <p:xfrm>
          <a:off x="611415" y="1644073"/>
          <a:ext cx="10969171" cy="453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Previous Efforts to Improve Data Quality and Results</a:t>
            </a:r>
          </a:p>
        </p:txBody>
      </p:sp>
    </p:spTree>
    <p:extLst>
      <p:ext uri="{BB962C8B-B14F-4D97-AF65-F5344CB8AC3E}">
        <p14:creationId xmlns:p14="http://schemas.microsoft.com/office/powerpoint/2010/main" val="214456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Look at IEPs alongside Indicator 6 data report during calls and correcting data in real time.&#10;Yielded more efficient discussions.&#10;Included special education director, assistant special education director/early childhood coordinator, data clerks and teachers/providers on part of discussions.&#10;Discussed with LEAs how they will provide professional development (PD).&#10;Work with the State ICC EC LRE subcommittee to collaborate with community-based partners.&#10;">
            <a:extLst>
              <a:ext uri="{FF2B5EF4-FFF2-40B4-BE49-F238E27FC236}">
                <a16:creationId xmlns:a16="http://schemas.microsoft.com/office/drawing/2014/main" id="{24006043-8ECC-431A-B068-C5678C434C91}"/>
              </a:ext>
            </a:extLst>
          </p:cNvPr>
          <p:cNvGraphicFramePr>
            <a:graphicFrameLocks noGrp="1"/>
          </p:cNvGraphicFramePr>
          <p:nvPr>
            <p:ph idx="1"/>
            <p:extLst>
              <p:ext uri="{D42A27DB-BD31-4B8C-83A1-F6EECF244321}">
                <p14:modId xmlns:p14="http://schemas.microsoft.com/office/powerpoint/2010/main" val="208656237"/>
              </p:ext>
            </p:extLst>
          </p:nvPr>
        </p:nvGraphicFramePr>
        <p:xfrm>
          <a:off x="419100" y="1644650"/>
          <a:ext cx="11353801" cy="4532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Existing Efforts to Improve EC LRE Data </a:t>
            </a:r>
          </a:p>
        </p:txBody>
      </p:sp>
    </p:spTree>
    <p:extLst>
      <p:ext uri="{BB962C8B-B14F-4D97-AF65-F5344CB8AC3E}">
        <p14:creationId xmlns:p14="http://schemas.microsoft.com/office/powerpoint/2010/main" val="200072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44073"/>
            <a:ext cx="10515600" cy="4314042"/>
          </a:xfrm>
        </p:spPr>
        <p:txBody>
          <a:bodyPr/>
          <a:lstStyle/>
          <a:p>
            <a:pPr>
              <a:spcAft>
                <a:spcPts val="0"/>
              </a:spcAft>
            </a:pPr>
            <a:r>
              <a:rPr lang="en-US" b="1" dirty="0">
                <a:latin typeface="Open Sans" panose="020B0606030504020204" pitchFamily="34" charset="0"/>
                <a:ea typeface="Open Sans" panose="020B0606030504020204" pitchFamily="34" charset="0"/>
                <a:cs typeface="Open Sans" panose="020B0606030504020204" pitchFamily="34" charset="0"/>
              </a:rPr>
              <a:t>To</a:t>
            </a:r>
            <a:r>
              <a:rPr lang="en-US" dirty="0"/>
              <a:t> </a:t>
            </a:r>
            <a:r>
              <a:rPr lang="en-US" b="1" dirty="0">
                <a:latin typeface="Open Sans" panose="020B0606030504020204" pitchFamily="34" charset="0"/>
                <a:ea typeface="Open Sans" panose="020B0606030504020204" pitchFamily="34" charset="0"/>
                <a:cs typeface="Open Sans" panose="020B0606030504020204" pitchFamily="34" charset="0"/>
              </a:rPr>
              <a:t>increase understanding </a:t>
            </a:r>
            <a:r>
              <a:rPr lang="en-US" dirty="0"/>
              <a:t>of how Kansas is helping LEAs </a:t>
            </a:r>
            <a:r>
              <a:rPr lang="en-US" b="1" dirty="0">
                <a:latin typeface="Open Sans" panose="020B0606030504020204" pitchFamily="34" charset="0"/>
                <a:ea typeface="Open Sans" panose="020B0606030504020204" pitchFamily="34" charset="0"/>
                <a:cs typeface="Open Sans" panose="020B0606030504020204" pitchFamily="34" charset="0"/>
              </a:rPr>
              <a:t>promote more inclusive settings and practices </a:t>
            </a:r>
            <a:r>
              <a:rPr lang="en-US" dirty="0"/>
              <a:t>for preschoolers with disabilities through examination of EC LRE data. </a:t>
            </a:r>
          </a:p>
          <a:p>
            <a:pPr>
              <a:spcAft>
                <a:spcPts val="0"/>
              </a:spcAft>
            </a:pPr>
            <a:r>
              <a:rPr lang="en-US" dirty="0"/>
              <a:t>To gain a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better understanding of Indicator 6 data in Kansas </a:t>
            </a:r>
            <a:r>
              <a:rPr lang="en-US" dirty="0"/>
              <a:t>through the IEP process and the calculation of the measurement. </a:t>
            </a:r>
          </a:p>
        </p:txBody>
      </p:sp>
      <p:sp>
        <p:nvSpPr>
          <p:cNvPr id="3" name="Title 2"/>
          <p:cNvSpPr>
            <a:spLocks noGrp="1"/>
          </p:cNvSpPr>
          <p:nvPr>
            <p:ph type="title"/>
          </p:nvPr>
        </p:nvSpPr>
        <p:spPr/>
        <p:txBody>
          <a:bodyPr/>
          <a:lstStyle/>
          <a:p>
            <a:r>
              <a:rPr lang="en-US" dirty="0"/>
              <a:t>KSDE goals for this project have been:</a:t>
            </a:r>
          </a:p>
        </p:txBody>
      </p:sp>
    </p:spTree>
    <p:extLst>
      <p:ext uri="{BB962C8B-B14F-4D97-AF65-F5344CB8AC3E}">
        <p14:creationId xmlns:p14="http://schemas.microsoft.com/office/powerpoint/2010/main" val="177049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To build strategies </a:t>
            </a:r>
            <a:r>
              <a:rPr lang="en-US" dirty="0"/>
              <a:t>for how to go beyond public reporting requirements and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effectively communicate data </a:t>
            </a:r>
            <a:r>
              <a:rPr lang="en-US" dirty="0"/>
              <a:t>to multiple preschool stakeholders.</a:t>
            </a:r>
          </a:p>
          <a:p>
            <a:r>
              <a:rPr lang="en-US" dirty="0">
                <a:latin typeface="Open Sans Semibold" panose="020B0706030804020204" pitchFamily="34" charset="0"/>
                <a:ea typeface="Open Sans Semibold" panose="020B0706030804020204" pitchFamily="34" charset="0"/>
                <a:cs typeface="Open Sans Semibold" panose="020B0706030804020204" pitchFamily="34" charset="0"/>
              </a:rPr>
              <a:t>To help learn how to use </a:t>
            </a:r>
            <a:r>
              <a:rPr lang="en-US" dirty="0"/>
              <a:t>preschool educational environments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data in meaningful and useful ways</a:t>
            </a:r>
            <a:r>
              <a:rPr lang="en-US" dirty="0"/>
              <a:t> for local programs and staff members.</a:t>
            </a:r>
          </a:p>
        </p:txBody>
      </p:sp>
      <p:sp>
        <p:nvSpPr>
          <p:cNvPr id="3" name="Title 2"/>
          <p:cNvSpPr>
            <a:spLocks noGrp="1"/>
          </p:cNvSpPr>
          <p:nvPr>
            <p:ph type="title"/>
          </p:nvPr>
        </p:nvSpPr>
        <p:spPr/>
        <p:txBody>
          <a:bodyPr/>
          <a:lstStyle/>
          <a:p>
            <a:r>
              <a:rPr lang="en-US" dirty="0"/>
              <a:t>KSDE goals for this project have been: </a:t>
            </a:r>
          </a:p>
        </p:txBody>
      </p:sp>
    </p:spTree>
    <p:extLst>
      <p:ext uri="{BB962C8B-B14F-4D97-AF65-F5344CB8AC3E}">
        <p14:creationId xmlns:p14="http://schemas.microsoft.com/office/powerpoint/2010/main" val="2586218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44072"/>
            <a:ext cx="10515600" cy="6026727"/>
          </a:xfrm>
        </p:spPr>
        <p:txBody>
          <a:bodyPr/>
          <a:lstStyle/>
          <a:p>
            <a:pPr>
              <a:spcAft>
                <a:spcPts val="0"/>
              </a:spcAft>
            </a:pPr>
            <a:r>
              <a:rPr lang="en-US" dirty="0"/>
              <a:t>To ultimately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increase Indicator 6A and decrease 6B </a:t>
            </a:r>
            <a:r>
              <a:rPr lang="en-US" dirty="0"/>
              <a:t>- Increasing the number of 3-to 5-year-old preschool children who receive inclusive special education and related services in the least restrictive environment to the maximum extent appropriate. </a:t>
            </a:r>
          </a:p>
        </p:txBody>
      </p:sp>
      <p:sp>
        <p:nvSpPr>
          <p:cNvPr id="3" name="Title 2"/>
          <p:cNvSpPr>
            <a:spLocks noGrp="1"/>
          </p:cNvSpPr>
          <p:nvPr>
            <p:ph type="title"/>
          </p:nvPr>
        </p:nvSpPr>
        <p:spPr/>
        <p:txBody>
          <a:bodyPr/>
          <a:lstStyle/>
          <a:p>
            <a:r>
              <a:rPr lang="en-US" dirty="0"/>
              <a:t>KSDE goals for this project have been:  </a:t>
            </a:r>
          </a:p>
        </p:txBody>
      </p:sp>
    </p:spTree>
    <p:extLst>
      <p:ext uri="{BB962C8B-B14F-4D97-AF65-F5344CB8AC3E}">
        <p14:creationId xmlns:p14="http://schemas.microsoft.com/office/powerpoint/2010/main" val="133631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6"/>
            <a:r>
              <a:rPr lang="en-US" sz="48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Kansas Data Resources</a:t>
            </a:r>
          </a:p>
        </p:txBody>
      </p:sp>
      <p:sp>
        <p:nvSpPr>
          <p:cNvPr id="9" name="Text Placeholder 8">
            <a:extLst>
              <a:ext uri="{FF2B5EF4-FFF2-40B4-BE49-F238E27FC236}">
                <a16:creationId xmlns:a16="http://schemas.microsoft.com/office/drawing/2014/main" id="{D4B0CEF4-08F8-4560-A6E3-A0B93D8AC51D}"/>
              </a:ext>
            </a:extLst>
          </p:cNvPr>
          <p:cNvSpPr>
            <a:spLocks noGrp="1"/>
          </p:cNvSpPr>
          <p:nvPr>
            <p:ph type="body" sz="quarter" idx="13"/>
          </p:nvPr>
        </p:nvSpPr>
        <p:spPr/>
        <p:txBody>
          <a:bodyPr>
            <a:normAutofit/>
          </a:bodyPr>
          <a:lstStyle/>
          <a:p>
            <a:r>
              <a:rPr lang="en-US" sz="2400" dirty="0"/>
              <a:t>Kansas APR Reports</a:t>
            </a:r>
            <a:br>
              <a:rPr lang="en-US" sz="2400" dirty="0"/>
            </a:br>
            <a:r>
              <a:rPr lang="en-US" sz="2400" dirty="0"/>
              <a:t>Decision Tree</a:t>
            </a:r>
            <a:br>
              <a:rPr lang="en-US" sz="2400" dirty="0"/>
            </a:br>
            <a:r>
              <a:rPr lang="en-US" sz="2400" dirty="0"/>
              <a:t>Indicator 6 Measurement</a:t>
            </a:r>
          </a:p>
        </p:txBody>
      </p:sp>
    </p:spTree>
    <p:extLst>
      <p:ext uri="{BB962C8B-B14F-4D97-AF65-F5344CB8AC3E}">
        <p14:creationId xmlns:p14="http://schemas.microsoft.com/office/powerpoint/2010/main" val="131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5EB5-2D76-C4F9-1621-124050A947DC}"/>
              </a:ext>
            </a:extLst>
          </p:cNvPr>
          <p:cNvSpPr>
            <a:spLocks noGrp="1"/>
          </p:cNvSpPr>
          <p:nvPr>
            <p:ph type="title"/>
          </p:nvPr>
        </p:nvSpPr>
        <p:spPr>
          <a:xfrm>
            <a:off x="2192054" y="365125"/>
            <a:ext cx="9161745" cy="1325563"/>
          </a:xfrm>
        </p:spPr>
        <p:txBody>
          <a:bodyPr/>
          <a:lstStyle/>
          <a:p>
            <a:r>
              <a:rPr lang="en-US" dirty="0"/>
              <a:t>Kansas</a:t>
            </a:r>
            <a:r>
              <a:rPr lang="en-US" baseline="0" dirty="0"/>
              <a:t> APR Reports</a:t>
            </a:r>
            <a:endParaRPr lang="en-US" dirty="0"/>
          </a:p>
        </p:txBody>
      </p:sp>
      <p:pic>
        <p:nvPicPr>
          <p:cNvPr id="3" name="Picture 2" descr="C:\Users\Westat\AppData\Local\Microsoft\Windows\INetCache\Content.MSO\9C1A3CF0.tmp"/>
          <p:cNvPicPr/>
          <p:nvPr/>
        </p:nvPicPr>
        <p:blipFill>
          <a:blip r:embed="rId3">
            <a:extLst>
              <a:ext uri="{28A0092B-C50C-407E-A947-70E740481C1C}">
                <a14:useLocalDpi xmlns:a14="http://schemas.microsoft.com/office/drawing/2010/main" val="0"/>
              </a:ext>
            </a:extLst>
          </a:blip>
          <a:srcRect/>
          <a:stretch>
            <a:fillRect/>
          </a:stretch>
        </p:blipFill>
        <p:spPr bwMode="auto">
          <a:xfrm>
            <a:off x="1789612" y="222068"/>
            <a:ext cx="7628708" cy="5995851"/>
          </a:xfrm>
          <a:prstGeom prst="rect">
            <a:avLst/>
          </a:prstGeom>
          <a:noFill/>
          <a:ln>
            <a:noFill/>
          </a:ln>
        </p:spPr>
      </p:pic>
    </p:spTree>
    <p:extLst>
      <p:ext uri="{BB962C8B-B14F-4D97-AF65-F5344CB8AC3E}">
        <p14:creationId xmlns:p14="http://schemas.microsoft.com/office/powerpoint/2010/main" val="78154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spcAft>
                <a:spcPts val="1200"/>
              </a:spcAft>
              <a:buNone/>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As a result of our time together participants will …</a:t>
            </a:r>
          </a:p>
          <a:p>
            <a:pPr>
              <a:lnSpc>
                <a:spcPct val="114000"/>
              </a:lnSpc>
              <a:spcBef>
                <a:spcPts val="1200"/>
              </a:spcBef>
              <a:spcAft>
                <a:spcPts val="120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Understand </a:t>
            </a:r>
            <a:r>
              <a:rPr lang="en-US" dirty="0"/>
              <a:t>early childhood </a:t>
            </a:r>
            <a:r>
              <a:rPr lang="en-US" dirty="0">
                <a:latin typeface="+mn-lt"/>
                <a:ea typeface="Open Sans Semibold" panose="020B0706030804020204" pitchFamily="34" charset="0"/>
                <a:cs typeface="Open Sans Semibold" panose="020B0706030804020204" pitchFamily="34" charset="0"/>
              </a:rPr>
              <a:t>least restrictive environments </a:t>
            </a:r>
            <a:r>
              <a:rPr lang="en-US" dirty="0"/>
              <a:t>(preschool environments)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data collection </a:t>
            </a:r>
            <a:r>
              <a:rPr lang="en-US" dirty="0"/>
              <a:t>and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reporting requirements</a:t>
            </a:r>
            <a:r>
              <a:rPr lang="en-US" dirty="0"/>
              <a:t>.</a:t>
            </a: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14000"/>
              </a:lnSpc>
              <a:spcBef>
                <a:spcPts val="1200"/>
              </a:spcBef>
              <a:spcAft>
                <a:spcPts val="1200"/>
              </a:spcAft>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Understand</a:t>
            </a:r>
            <a:r>
              <a:rPr lang="en-US" dirty="0"/>
              <a:t>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common</a:t>
            </a:r>
            <a:r>
              <a:rPr lang="en-US" dirty="0"/>
              <a:t> early childhood least restrictive environments (preschool environments)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data collection </a:t>
            </a:r>
            <a:r>
              <a:rPr lang="en-US" dirty="0"/>
              <a:t>and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reporting mistakes</a:t>
            </a:r>
            <a:r>
              <a:rPr lang="en-US" dirty="0"/>
              <a:t>.</a:t>
            </a:r>
          </a:p>
        </p:txBody>
      </p:sp>
      <p:sp>
        <p:nvSpPr>
          <p:cNvPr id="3" name="Title 2"/>
          <p:cNvSpPr>
            <a:spLocks noGrp="1"/>
          </p:cNvSpPr>
          <p:nvPr>
            <p:ph type="title"/>
          </p:nvPr>
        </p:nvSpPr>
        <p:spPr/>
        <p:txBody>
          <a:bodyPr/>
          <a:lstStyle/>
          <a:p>
            <a:r>
              <a:rPr lang="en-US" dirty="0"/>
              <a:t>Participant Outcomes</a:t>
            </a:r>
          </a:p>
        </p:txBody>
      </p:sp>
    </p:spTree>
    <p:extLst>
      <p:ext uri="{BB962C8B-B14F-4D97-AF65-F5344CB8AC3E}">
        <p14:creationId xmlns:p14="http://schemas.microsoft.com/office/powerpoint/2010/main" val="276590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7019-64C6-2115-FF4A-F662CE5D7AD9}"/>
              </a:ext>
            </a:extLst>
          </p:cNvPr>
          <p:cNvSpPr>
            <a:spLocks noGrp="1"/>
          </p:cNvSpPr>
          <p:nvPr>
            <p:ph type="title"/>
          </p:nvPr>
        </p:nvSpPr>
        <p:spPr>
          <a:xfrm>
            <a:off x="1841862" y="365125"/>
            <a:ext cx="9511937" cy="1325563"/>
          </a:xfrm>
        </p:spPr>
        <p:txBody>
          <a:bodyPr/>
          <a:lstStyle/>
          <a:p>
            <a:r>
              <a:rPr lang="en-US" dirty="0"/>
              <a:t>Kansas APR Reports </a:t>
            </a:r>
          </a:p>
        </p:txBody>
      </p:sp>
      <p:pic>
        <p:nvPicPr>
          <p:cNvPr id="3" name="Picture 2" descr="C:\Users\Westat\AppData\Local\Microsoft\Windows\INetCache\Content.MSO\5FD1E07E.tmp"/>
          <p:cNvPicPr/>
          <p:nvPr/>
        </p:nvPicPr>
        <p:blipFill>
          <a:blip r:embed="rId3">
            <a:extLst>
              <a:ext uri="{28A0092B-C50C-407E-A947-70E740481C1C}">
                <a14:useLocalDpi xmlns:a14="http://schemas.microsoft.com/office/drawing/2010/main" val="0"/>
              </a:ext>
            </a:extLst>
          </a:blip>
          <a:srcRect/>
          <a:stretch>
            <a:fillRect/>
          </a:stretch>
        </p:blipFill>
        <p:spPr bwMode="auto">
          <a:xfrm>
            <a:off x="1841863" y="130628"/>
            <a:ext cx="7811587" cy="6152605"/>
          </a:xfrm>
          <a:prstGeom prst="rect">
            <a:avLst/>
          </a:prstGeom>
          <a:noFill/>
          <a:ln>
            <a:noFill/>
          </a:ln>
        </p:spPr>
      </p:pic>
    </p:spTree>
    <p:extLst>
      <p:ext uri="{BB962C8B-B14F-4D97-AF65-F5344CB8AC3E}">
        <p14:creationId xmlns:p14="http://schemas.microsoft.com/office/powerpoint/2010/main" val="13178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1F44-E5BC-6BCD-692C-481C3296C933}"/>
              </a:ext>
            </a:extLst>
          </p:cNvPr>
          <p:cNvSpPr>
            <a:spLocks noGrp="1"/>
          </p:cNvSpPr>
          <p:nvPr>
            <p:ph type="title"/>
          </p:nvPr>
        </p:nvSpPr>
        <p:spPr>
          <a:xfrm>
            <a:off x="1352810" y="365125"/>
            <a:ext cx="10000989" cy="1325563"/>
          </a:xfrm>
        </p:spPr>
        <p:txBody>
          <a:bodyPr/>
          <a:lstStyle/>
          <a:p>
            <a:r>
              <a:rPr lang="en-US" dirty="0"/>
              <a:t>Decision Tree for Preschool Educational</a:t>
            </a:r>
            <a:r>
              <a:rPr lang="en-US" baseline="0" dirty="0"/>
              <a:t> Environments</a:t>
            </a:r>
            <a:endParaRPr lang="en-US" dirty="0"/>
          </a:p>
        </p:txBody>
      </p:sp>
      <p:pic>
        <p:nvPicPr>
          <p:cNvPr id="4" name="Content Placeholder 3" descr="Decision tree from IDC Preschool Environments toolkit"/>
          <p:cNvPicPr>
            <a:picLocks noGrp="1" noChangeAspect="1"/>
          </p:cNvPicPr>
          <p:nvPr>
            <p:ph idx="1"/>
          </p:nvPr>
        </p:nvPicPr>
        <p:blipFill rotWithShape="1">
          <a:blip r:embed="rId3"/>
          <a:srcRect b="10004"/>
          <a:stretch/>
        </p:blipFill>
        <p:spPr>
          <a:xfrm>
            <a:off x="767256" y="0"/>
            <a:ext cx="10489324" cy="5699974"/>
          </a:xfrm>
          <a:prstGeom prst="rect">
            <a:avLst/>
          </a:prstGeom>
        </p:spPr>
      </p:pic>
      <p:sp>
        <p:nvSpPr>
          <p:cNvPr id="6" name="TextBox 5"/>
          <p:cNvSpPr txBox="1"/>
          <p:nvPr/>
        </p:nvSpPr>
        <p:spPr>
          <a:xfrm>
            <a:off x="1103586" y="5699974"/>
            <a:ext cx="9659007" cy="369332"/>
          </a:xfrm>
          <a:prstGeom prst="rect">
            <a:avLst/>
          </a:prstGeom>
          <a:noFill/>
        </p:spPr>
        <p:txBody>
          <a:bodyPr wrap="square" rtlCol="0">
            <a:spAutoFit/>
          </a:bodyPr>
          <a:lstStyle/>
          <a:p>
            <a:r>
              <a:rPr lang="en-US" b="1" dirty="0">
                <a:latin typeface="Arial Black" panose="020B0A04020102020204" pitchFamily="34" charset="0"/>
              </a:rPr>
              <a:t>     A1         A2          B1         B2              C1    C2     C3            D1         D2</a:t>
            </a:r>
          </a:p>
        </p:txBody>
      </p:sp>
    </p:spTree>
    <p:extLst>
      <p:ext uri="{BB962C8B-B14F-4D97-AF65-F5344CB8AC3E}">
        <p14:creationId xmlns:p14="http://schemas.microsoft.com/office/powerpoint/2010/main" val="83739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88B6B3D-8D62-42B5-B8DC-9D5F7CAFC811}"/>
              </a:ext>
            </a:extLst>
          </p:cNvPr>
          <p:cNvSpPr>
            <a:spLocks noGrp="1"/>
          </p:cNvSpPr>
          <p:nvPr>
            <p:ph idx="1"/>
          </p:nvPr>
        </p:nvSpPr>
        <p:spPr/>
        <p:txBody>
          <a:bodyPr/>
          <a:lstStyle/>
          <a:p>
            <a:pPr marL="0" indent="0">
              <a:buNone/>
            </a:pPr>
            <a:r>
              <a:rPr lang="en-US" dirty="0"/>
              <a:t>From start …</a:t>
            </a:r>
          </a:p>
        </p:txBody>
      </p:sp>
      <p:sp>
        <p:nvSpPr>
          <p:cNvPr id="3" name="Title 2"/>
          <p:cNvSpPr>
            <a:spLocks noGrp="1"/>
          </p:cNvSpPr>
          <p:nvPr>
            <p:ph type="title"/>
          </p:nvPr>
        </p:nvSpPr>
        <p:spPr>
          <a:xfrm>
            <a:off x="838200" y="365125"/>
            <a:ext cx="10515600" cy="1325563"/>
          </a:xfrm>
        </p:spPr>
        <p:txBody>
          <a:bodyPr>
            <a:normAutofit/>
          </a:bodyPr>
          <a:lstStyle/>
          <a:p>
            <a:r>
              <a:rPr lang="en-US" dirty="0"/>
              <a:t>Process to Determine Preschool Child’s Least Restrictive Environment</a:t>
            </a:r>
          </a:p>
        </p:txBody>
      </p:sp>
      <p:grpSp>
        <p:nvGrpSpPr>
          <p:cNvPr id="16" name="Group 15" descr="circles showing process">
            <a:extLst>
              <a:ext uri="{FF2B5EF4-FFF2-40B4-BE49-F238E27FC236}">
                <a16:creationId xmlns:a16="http://schemas.microsoft.com/office/drawing/2014/main" id="{FEAAFC5C-1D30-4663-B28E-CEE9E022F510}"/>
              </a:ext>
            </a:extLst>
          </p:cNvPr>
          <p:cNvGrpSpPr>
            <a:grpSpLocks noChangeAspect="1"/>
          </p:cNvGrpSpPr>
          <p:nvPr/>
        </p:nvGrpSpPr>
        <p:grpSpPr>
          <a:xfrm rot="16200000">
            <a:off x="3638784" y="-1157353"/>
            <a:ext cx="4914433" cy="10399416"/>
            <a:chOff x="6828333" y="-57327"/>
            <a:chExt cx="2777617" cy="5877700"/>
          </a:xfrm>
        </p:grpSpPr>
        <p:sp>
          <p:nvSpPr>
            <p:cNvPr id="17" name="Shape 16">
              <a:extLst>
                <a:ext uri="{FF2B5EF4-FFF2-40B4-BE49-F238E27FC236}">
                  <a16:creationId xmlns:a16="http://schemas.microsoft.com/office/drawing/2014/main" id="{0ACC28D8-0DE0-44F8-AC91-D83E7B912E05}"/>
                </a:ext>
              </a:extLst>
            </p:cNvPr>
            <p:cNvSpPr/>
            <p:nvPr/>
          </p:nvSpPr>
          <p:spPr>
            <a:xfrm>
              <a:off x="6887074" y="-57327"/>
              <a:ext cx="2037584" cy="2037791"/>
            </a:xfrm>
            <a:prstGeom prst="leftCircularArrow">
              <a:avLst>
                <a:gd name="adj1" fmla="val 10980"/>
                <a:gd name="adj2" fmla="val 1142322"/>
                <a:gd name="adj3" fmla="val 6300000"/>
                <a:gd name="adj4" fmla="val 0"/>
                <a:gd name="adj5" fmla="val 125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Shape 17" descr="Child's IEP&#10;SPEDPro&#10;KSDE makes determination&#10;OSEP federal reporting">
              <a:extLst>
                <a:ext uri="{FF2B5EF4-FFF2-40B4-BE49-F238E27FC236}">
                  <a16:creationId xmlns:a16="http://schemas.microsoft.com/office/drawing/2014/main" id="{6F91BBF9-D199-4895-9149-C2C1FC2130C0}"/>
                </a:ext>
              </a:extLst>
            </p:cNvPr>
            <p:cNvSpPr/>
            <p:nvPr/>
          </p:nvSpPr>
          <p:spPr>
            <a:xfrm rot="5400000">
              <a:off x="7281102" y="589079"/>
              <a:ext cx="1137087" cy="568485"/>
            </a:xfrm>
            <a:custGeom>
              <a:avLst/>
              <a:gdLst>
                <a:gd name="connsiteX0" fmla="*/ 0 w 1137087"/>
                <a:gd name="connsiteY0" fmla="*/ 0 h 568485"/>
                <a:gd name="connsiteX1" fmla="*/ 1137087 w 1137087"/>
                <a:gd name="connsiteY1" fmla="*/ 0 h 568485"/>
                <a:gd name="connsiteX2" fmla="*/ 1137087 w 1137087"/>
                <a:gd name="connsiteY2" fmla="*/ 568485 h 568485"/>
                <a:gd name="connsiteX3" fmla="*/ 0 w 1137087"/>
                <a:gd name="connsiteY3" fmla="*/ 568485 h 568485"/>
                <a:gd name="connsiteX4" fmla="*/ 0 w 1137087"/>
                <a:gd name="connsiteY4" fmla="*/ 0 h 56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087" h="568485">
                  <a:moveTo>
                    <a:pt x="0" y="0"/>
                  </a:moveTo>
                  <a:lnTo>
                    <a:pt x="1137087" y="0"/>
                  </a:lnTo>
                  <a:lnTo>
                    <a:pt x="1137087" y="568485"/>
                  </a:lnTo>
                  <a:lnTo>
                    <a:pt x="0" y="568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kern="1200" dirty="0">
                  <a:latin typeface="Open Sans Semibold" panose="020B0706030804020204" pitchFamily="34" charset="0"/>
                  <a:ea typeface="Open Sans Semibold" panose="020B0706030804020204" pitchFamily="34" charset="0"/>
                  <a:cs typeface="Open Sans Semibold" panose="020B0706030804020204" pitchFamily="34" charset="0"/>
                </a:rPr>
                <a:t>Child’s</a:t>
              </a:r>
              <a:br>
                <a:rPr lang="en-US"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kern="1200" dirty="0">
                  <a:latin typeface="Open Sans Semibold" panose="020B0706030804020204" pitchFamily="34" charset="0"/>
                  <a:ea typeface="Open Sans Semibold" panose="020B0706030804020204" pitchFamily="34" charset="0"/>
                  <a:cs typeface="Open Sans Semibold" panose="020B0706030804020204" pitchFamily="34" charset="0"/>
                </a:rPr>
                <a:t>IEP</a:t>
              </a:r>
            </a:p>
          </p:txBody>
        </p:sp>
        <p:sp>
          <p:nvSpPr>
            <p:cNvPr id="19" name="Arrow: Circular 18">
              <a:extLst>
                <a:ext uri="{FF2B5EF4-FFF2-40B4-BE49-F238E27FC236}">
                  <a16:creationId xmlns:a16="http://schemas.microsoft.com/office/drawing/2014/main" id="{D9D9A6E0-06E6-46D3-81D7-3A5FB9D06ECE}"/>
                </a:ext>
              </a:extLst>
            </p:cNvPr>
            <p:cNvSpPr/>
            <p:nvPr/>
          </p:nvSpPr>
          <p:spPr>
            <a:xfrm>
              <a:off x="7392639" y="1001496"/>
              <a:ext cx="2213311" cy="2272972"/>
            </a:xfrm>
            <a:prstGeom prst="circularArrow">
              <a:avLst>
                <a:gd name="adj1" fmla="val 10980"/>
                <a:gd name="adj2" fmla="val 1142322"/>
                <a:gd name="adj3" fmla="val 4500000"/>
                <a:gd name="adj4" fmla="val 135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151BB22C-7C0B-40DB-8A9F-92098134A094}"/>
                </a:ext>
              </a:extLst>
            </p:cNvPr>
            <p:cNvSpPr/>
            <p:nvPr/>
          </p:nvSpPr>
          <p:spPr>
            <a:xfrm rot="5400000">
              <a:off x="8073097" y="1773819"/>
              <a:ext cx="1137087" cy="568485"/>
            </a:xfrm>
            <a:custGeom>
              <a:avLst/>
              <a:gdLst>
                <a:gd name="connsiteX0" fmla="*/ 0 w 1137087"/>
                <a:gd name="connsiteY0" fmla="*/ 0 h 568485"/>
                <a:gd name="connsiteX1" fmla="*/ 1137087 w 1137087"/>
                <a:gd name="connsiteY1" fmla="*/ 0 h 568485"/>
                <a:gd name="connsiteX2" fmla="*/ 1137087 w 1137087"/>
                <a:gd name="connsiteY2" fmla="*/ 568485 h 568485"/>
                <a:gd name="connsiteX3" fmla="*/ 0 w 1137087"/>
                <a:gd name="connsiteY3" fmla="*/ 568485 h 568485"/>
                <a:gd name="connsiteX4" fmla="*/ 0 w 1137087"/>
                <a:gd name="connsiteY4" fmla="*/ 0 h 56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087" h="568485">
                  <a:moveTo>
                    <a:pt x="0" y="0"/>
                  </a:moveTo>
                  <a:lnTo>
                    <a:pt x="1137087" y="0"/>
                  </a:lnTo>
                  <a:lnTo>
                    <a:pt x="1137087" y="568485"/>
                  </a:lnTo>
                  <a:lnTo>
                    <a:pt x="0" y="568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kern="1200" dirty="0">
                  <a:latin typeface="Open Sans Semibold" panose="020B0706030804020204" pitchFamily="34" charset="0"/>
                  <a:ea typeface="Open Sans Semibold" panose="020B0706030804020204" pitchFamily="34" charset="0"/>
                  <a:cs typeface="Open Sans Semibold" panose="020B0706030804020204" pitchFamily="34" charset="0"/>
                </a:rPr>
                <a:t>SPEDPro:</a:t>
              </a:r>
              <a:br>
                <a:rPr lang="en-US" kern="1200"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kern="1200" dirty="0">
                  <a:latin typeface="Open Sans Semibold" panose="020B0706030804020204" pitchFamily="34" charset="0"/>
                  <a:ea typeface="Open Sans Semibold" panose="020B0706030804020204" pitchFamily="34" charset="0"/>
                  <a:cs typeface="Open Sans Semibold" panose="020B0706030804020204" pitchFamily="34" charset="0"/>
                </a:rPr>
                <a:t>Dec. 1 report</a:t>
              </a:r>
            </a:p>
          </p:txBody>
        </p:sp>
        <p:sp>
          <p:nvSpPr>
            <p:cNvPr id="21" name="Shape 20">
              <a:extLst>
                <a:ext uri="{FF2B5EF4-FFF2-40B4-BE49-F238E27FC236}">
                  <a16:creationId xmlns:a16="http://schemas.microsoft.com/office/drawing/2014/main" id="{48A8DD6E-15F3-4B3F-99E3-A2EAEECB2046}"/>
                </a:ext>
              </a:extLst>
            </p:cNvPr>
            <p:cNvSpPr/>
            <p:nvPr/>
          </p:nvSpPr>
          <p:spPr>
            <a:xfrm>
              <a:off x="6828333" y="2238150"/>
              <a:ext cx="2155066" cy="2408235"/>
            </a:xfrm>
            <a:prstGeom prst="leftCircularArrow">
              <a:avLst>
                <a:gd name="adj1" fmla="val 10980"/>
                <a:gd name="adj2" fmla="val 1142322"/>
                <a:gd name="adj3" fmla="val 6300000"/>
                <a:gd name="adj4" fmla="val 18900000"/>
                <a:gd name="adj5" fmla="val 125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Block Arc 22">
              <a:extLst>
                <a:ext uri="{FF2B5EF4-FFF2-40B4-BE49-F238E27FC236}">
                  <a16:creationId xmlns:a16="http://schemas.microsoft.com/office/drawing/2014/main" id="{BBBB077F-79EE-4162-AFE7-8765BD45C944}"/>
                </a:ext>
              </a:extLst>
            </p:cNvPr>
            <p:cNvSpPr/>
            <p:nvPr/>
          </p:nvSpPr>
          <p:spPr>
            <a:xfrm>
              <a:off x="7548490" y="3841306"/>
              <a:ext cx="1925595" cy="1979067"/>
            </a:xfrm>
            <a:prstGeom prst="blockArc">
              <a:avLst>
                <a:gd name="adj1" fmla="val 13500000"/>
                <a:gd name="adj2" fmla="val 10800000"/>
                <a:gd name="adj3" fmla="val 1274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4C604F36-F295-4C66-877C-C5BE5653E181}"/>
                </a:ext>
              </a:extLst>
            </p:cNvPr>
            <p:cNvSpPr/>
            <p:nvPr/>
          </p:nvSpPr>
          <p:spPr>
            <a:xfrm rot="5400000">
              <a:off x="8131100" y="4585456"/>
              <a:ext cx="795994" cy="568485"/>
            </a:xfrm>
            <a:custGeom>
              <a:avLst/>
              <a:gdLst>
                <a:gd name="connsiteX0" fmla="*/ 0 w 1137087"/>
                <a:gd name="connsiteY0" fmla="*/ 0 h 568485"/>
                <a:gd name="connsiteX1" fmla="*/ 1137087 w 1137087"/>
                <a:gd name="connsiteY1" fmla="*/ 0 h 568485"/>
                <a:gd name="connsiteX2" fmla="*/ 1137087 w 1137087"/>
                <a:gd name="connsiteY2" fmla="*/ 568485 h 568485"/>
                <a:gd name="connsiteX3" fmla="*/ 0 w 1137087"/>
                <a:gd name="connsiteY3" fmla="*/ 568485 h 568485"/>
                <a:gd name="connsiteX4" fmla="*/ 0 w 1137087"/>
                <a:gd name="connsiteY4" fmla="*/ 0 h 56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087" h="568485">
                  <a:moveTo>
                    <a:pt x="0" y="0"/>
                  </a:moveTo>
                  <a:lnTo>
                    <a:pt x="1137087" y="0"/>
                  </a:lnTo>
                  <a:lnTo>
                    <a:pt x="1137087" y="568485"/>
                  </a:lnTo>
                  <a:lnTo>
                    <a:pt x="0" y="568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1600" kern="1200" dirty="0">
                  <a:latin typeface="Open Sans Semibold" panose="020B0706030804020204" pitchFamily="34" charset="0"/>
                  <a:ea typeface="Open Sans Semibold" panose="020B0706030804020204" pitchFamily="34" charset="0"/>
                  <a:cs typeface="Open Sans Semibold" panose="020B0706030804020204" pitchFamily="34" charset="0"/>
                </a:rPr>
                <a:t>OSEP federal reporting categories: 6A, 6B, 6C</a:t>
              </a:r>
            </a:p>
          </p:txBody>
        </p:sp>
        <p:sp>
          <p:nvSpPr>
            <p:cNvPr id="22" name="Freeform: Shape 21">
              <a:extLst>
                <a:ext uri="{FF2B5EF4-FFF2-40B4-BE49-F238E27FC236}">
                  <a16:creationId xmlns:a16="http://schemas.microsoft.com/office/drawing/2014/main" id="{5559E36E-B2D3-4108-A487-9EA3C4D201C0}"/>
                </a:ext>
              </a:extLst>
            </p:cNvPr>
            <p:cNvSpPr/>
            <p:nvPr/>
          </p:nvSpPr>
          <p:spPr>
            <a:xfrm rot="5400000">
              <a:off x="7425099" y="2941378"/>
              <a:ext cx="929366" cy="875078"/>
            </a:xfrm>
            <a:custGeom>
              <a:avLst/>
              <a:gdLst>
                <a:gd name="connsiteX0" fmla="*/ 0 w 1137087"/>
                <a:gd name="connsiteY0" fmla="*/ 0 h 568485"/>
                <a:gd name="connsiteX1" fmla="*/ 1137087 w 1137087"/>
                <a:gd name="connsiteY1" fmla="*/ 0 h 568485"/>
                <a:gd name="connsiteX2" fmla="*/ 1137087 w 1137087"/>
                <a:gd name="connsiteY2" fmla="*/ 568485 h 568485"/>
                <a:gd name="connsiteX3" fmla="*/ 0 w 1137087"/>
                <a:gd name="connsiteY3" fmla="*/ 568485 h 568485"/>
                <a:gd name="connsiteX4" fmla="*/ 0 w 1137087"/>
                <a:gd name="connsiteY4" fmla="*/ 0 h 56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7087" h="568485">
                  <a:moveTo>
                    <a:pt x="0" y="0"/>
                  </a:moveTo>
                  <a:lnTo>
                    <a:pt x="1137087" y="0"/>
                  </a:lnTo>
                  <a:lnTo>
                    <a:pt x="1137087" y="568485"/>
                  </a:lnTo>
                  <a:lnTo>
                    <a:pt x="0" y="568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1400" kern="1200" dirty="0">
                  <a:latin typeface="Open Sans Semibold" panose="020B0706030804020204" pitchFamily="34" charset="0"/>
                  <a:ea typeface="Open Sans Semibold" panose="020B0706030804020204" pitchFamily="34" charset="0"/>
                  <a:cs typeface="Open Sans Semibold" panose="020B0706030804020204" pitchFamily="34" charset="0"/>
                </a:rPr>
                <a:t>KSDE: Calculation to determine where the majority of special education services provided and time child is in regular education setting.</a:t>
              </a:r>
            </a:p>
          </p:txBody>
        </p:sp>
      </p:grpSp>
    </p:spTree>
    <p:extLst>
      <p:ext uri="{BB962C8B-B14F-4D97-AF65-F5344CB8AC3E}">
        <p14:creationId xmlns:p14="http://schemas.microsoft.com/office/powerpoint/2010/main" val="30878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7754" y="417377"/>
            <a:ext cx="10515600" cy="1325563"/>
          </a:xfrm>
        </p:spPr>
        <p:txBody>
          <a:bodyPr/>
          <a:lstStyle/>
          <a:p>
            <a:r>
              <a:rPr lang="en-US" dirty="0"/>
              <a:t>Scenario: Indicator 6A and 6B</a:t>
            </a:r>
          </a:p>
        </p:txBody>
      </p:sp>
      <p:sp>
        <p:nvSpPr>
          <p:cNvPr id="2" name="Content Placeholder 1"/>
          <p:cNvSpPr>
            <a:spLocks noGrp="1"/>
          </p:cNvSpPr>
          <p:nvPr>
            <p:ph idx="1"/>
          </p:nvPr>
        </p:nvSpPr>
        <p:spPr>
          <a:xfrm>
            <a:off x="537754" y="1742940"/>
            <a:ext cx="10515600" cy="4532890"/>
          </a:xfrm>
        </p:spPr>
        <p:txBody>
          <a:bodyPr/>
          <a:lstStyle/>
          <a:p>
            <a:r>
              <a:rPr lang="en-US" dirty="0"/>
              <a:t>Districts describing preschool classrooms with 50% or fewer students with disabilities but not meeting Indicator 6A. </a:t>
            </a:r>
          </a:p>
          <a:p>
            <a:r>
              <a:rPr lang="en-US" dirty="0"/>
              <a:t>Districts describing preschool classrooms with 0% to 49% students without disabilities and not meeting Indicator 6A. </a:t>
            </a:r>
          </a:p>
        </p:txBody>
      </p:sp>
    </p:spTree>
    <p:extLst>
      <p:ext uri="{BB962C8B-B14F-4D97-AF65-F5344CB8AC3E}">
        <p14:creationId xmlns:p14="http://schemas.microsoft.com/office/powerpoint/2010/main" val="1735422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B0E666FD-D78D-43FB-A25A-94C6E46AFD77}"/>
              </a:ext>
            </a:extLst>
          </p:cNvPr>
          <p:cNvGraphicFramePr>
            <a:graphicFrameLocks noGrp="1"/>
          </p:cNvGraphicFramePr>
          <p:nvPr>
            <p:ph idx="1"/>
            <p:extLst>
              <p:ext uri="{D42A27DB-BD31-4B8C-83A1-F6EECF244321}">
                <p14:modId xmlns:p14="http://schemas.microsoft.com/office/powerpoint/2010/main" val="488968885"/>
              </p:ext>
            </p:extLst>
          </p:nvPr>
        </p:nvGraphicFramePr>
        <p:xfrm>
          <a:off x="408643" y="1317902"/>
          <a:ext cx="11374714" cy="2089469"/>
        </p:xfrm>
        <a:graphic>
          <a:graphicData uri="http://schemas.openxmlformats.org/drawingml/2006/table">
            <a:tbl>
              <a:tblPr firstRow="1" bandRow="1">
                <a:tableStyleId>{00A15C55-8517-42AA-B614-E9B94910E393}</a:tableStyleId>
              </a:tblPr>
              <a:tblGrid>
                <a:gridCol w="457390">
                  <a:extLst>
                    <a:ext uri="{9D8B030D-6E8A-4147-A177-3AD203B41FA5}">
                      <a16:colId xmlns:a16="http://schemas.microsoft.com/office/drawing/2014/main" val="2631347419"/>
                    </a:ext>
                  </a:extLst>
                </a:gridCol>
                <a:gridCol w="752310">
                  <a:extLst>
                    <a:ext uri="{9D8B030D-6E8A-4147-A177-3AD203B41FA5}">
                      <a16:colId xmlns:a16="http://schemas.microsoft.com/office/drawing/2014/main" val="3415487130"/>
                    </a:ext>
                  </a:extLst>
                </a:gridCol>
                <a:gridCol w="2224897">
                  <a:extLst>
                    <a:ext uri="{9D8B030D-6E8A-4147-A177-3AD203B41FA5}">
                      <a16:colId xmlns:a16="http://schemas.microsoft.com/office/drawing/2014/main" val="2840769273"/>
                    </a:ext>
                  </a:extLst>
                </a:gridCol>
                <a:gridCol w="897260">
                  <a:extLst>
                    <a:ext uri="{9D8B030D-6E8A-4147-A177-3AD203B41FA5}">
                      <a16:colId xmlns:a16="http://schemas.microsoft.com/office/drawing/2014/main" val="2745023925"/>
                    </a:ext>
                  </a:extLst>
                </a:gridCol>
                <a:gridCol w="1025440">
                  <a:extLst>
                    <a:ext uri="{9D8B030D-6E8A-4147-A177-3AD203B41FA5}">
                      <a16:colId xmlns:a16="http://schemas.microsoft.com/office/drawing/2014/main" val="4101986227"/>
                    </a:ext>
                  </a:extLst>
                </a:gridCol>
                <a:gridCol w="1183089">
                  <a:extLst>
                    <a:ext uri="{9D8B030D-6E8A-4147-A177-3AD203B41FA5}">
                      <a16:colId xmlns:a16="http://schemas.microsoft.com/office/drawing/2014/main" val="832985565"/>
                    </a:ext>
                  </a:extLst>
                </a:gridCol>
                <a:gridCol w="1101778">
                  <a:extLst>
                    <a:ext uri="{9D8B030D-6E8A-4147-A177-3AD203B41FA5}">
                      <a16:colId xmlns:a16="http://schemas.microsoft.com/office/drawing/2014/main" val="437504907"/>
                    </a:ext>
                  </a:extLst>
                </a:gridCol>
                <a:gridCol w="1645985">
                  <a:extLst>
                    <a:ext uri="{9D8B030D-6E8A-4147-A177-3AD203B41FA5}">
                      <a16:colId xmlns:a16="http://schemas.microsoft.com/office/drawing/2014/main" val="2825527179"/>
                    </a:ext>
                  </a:extLst>
                </a:gridCol>
                <a:gridCol w="840579">
                  <a:extLst>
                    <a:ext uri="{9D8B030D-6E8A-4147-A177-3AD203B41FA5}">
                      <a16:colId xmlns:a16="http://schemas.microsoft.com/office/drawing/2014/main" val="123600106"/>
                    </a:ext>
                  </a:extLst>
                </a:gridCol>
                <a:gridCol w="1245986">
                  <a:extLst>
                    <a:ext uri="{9D8B030D-6E8A-4147-A177-3AD203B41FA5}">
                      <a16:colId xmlns:a16="http://schemas.microsoft.com/office/drawing/2014/main" val="2179993060"/>
                    </a:ext>
                  </a:extLst>
                </a:gridCol>
              </a:tblGrid>
              <a:tr h="741680">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ID</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Gender</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9144" marR="9144"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Grade</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9144" marR="9144"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Age on 12/1</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Primary Disability</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Current IEP</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All Services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Kansas Setting Codes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Kansas Fed Code</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chemeClr val="tx2"/>
                          </a:solidFill>
                          <a:effectLst/>
                          <a:latin typeface="Open Sans Semibold" panose="020B0706030804020204" pitchFamily="34" charset="0"/>
                          <a:ea typeface="Times New Roman" panose="02020603050405020304" pitchFamily="18" charset="0"/>
                          <a:cs typeface="Times New Roman" panose="02020603050405020304" pitchFamily="18" charset="0"/>
                        </a:rPr>
                        <a:t>Calculation Code</a:t>
                      </a:r>
                      <a:endParaRPr lang="en-US" sz="11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solidFill>
                      <a:srgbClr val="BEE395"/>
                    </a:solidFill>
                  </a:tcPr>
                </a:tc>
                <a:extLst>
                  <a:ext uri="{0D108BD9-81ED-4DB2-BD59-A6C34878D82A}">
                    <a16:rowId xmlns:a16="http://schemas.microsoft.com/office/drawing/2014/main" val="3592188154"/>
                  </a:ext>
                </a:extLst>
              </a:tr>
              <a:tr h="370840">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1</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M</a:t>
                      </a:r>
                    </a:p>
                  </a:txBody>
                  <a:tcPr marL="9144" marR="9144"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5-year-old preschooler</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9144" marR="9144"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Open Sans Light" panose="020B0306030504020204" pitchFamily="34" charset="0"/>
                          <a:cs typeface="Open Sans Light" panose="020B0306030504020204" pitchFamily="34" charset="0"/>
                        </a:rPr>
                        <a:t>5</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SL</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3/18/2020</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SS</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G</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SP</a:t>
                      </a: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chemeClr val="tx2"/>
                          </a:solidFill>
                          <a:effectLst/>
                          <a:latin typeface="Open Sans Light" panose="020B0306030504020204" pitchFamily="34" charset="0"/>
                          <a:ea typeface="Times New Roman" panose="02020603050405020304" pitchFamily="18" charset="0"/>
                          <a:cs typeface="Open Sans Light" panose="020B0306030504020204" pitchFamily="34" charset="0"/>
                        </a:rPr>
                        <a:t>C1</a:t>
                      </a:r>
                      <a:endParaRPr lang="en-US" sz="16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DCF0C6"/>
                    </a:solidFill>
                  </a:tcPr>
                </a:tc>
                <a:extLst>
                  <a:ext uri="{0D108BD9-81ED-4DB2-BD59-A6C34878D82A}">
                    <a16:rowId xmlns:a16="http://schemas.microsoft.com/office/drawing/2014/main" val="3742690207"/>
                  </a:ext>
                </a:extLst>
              </a:tr>
              <a:tr h="401138">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2</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F</a:t>
                      </a:r>
                    </a:p>
                  </a:txBody>
                  <a:tcPr marL="9144" marR="9144"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4-year-old</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9144" marR="9144" marT="91440" marB="91440">
                    <a:solidFill>
                      <a:srgbClr val="EFF4FB"/>
                    </a:solidFill>
                  </a:tcPr>
                </a:tc>
                <a:tc>
                  <a:txBody>
                    <a:bodyPr/>
                    <a:lstStyle/>
                    <a:p>
                      <a:pPr marL="0" marR="0" algn="ctr">
                        <a:lnSpc>
                          <a:spcPct val="107000"/>
                        </a:lnSpc>
                        <a:spcBef>
                          <a:spcPts val="0"/>
                        </a:spcBef>
                        <a:spcAft>
                          <a:spcPts val="0"/>
                        </a:spcAft>
                      </a:pPr>
                      <a:r>
                        <a:rPr lang="en-US" sz="1800" dirty="0">
                          <a:effectLst/>
                          <a:latin typeface="Open Sans Light" panose="020B0306030504020204" pitchFamily="34" charset="0"/>
                          <a:ea typeface="Open Sans Light" panose="020B0306030504020204" pitchFamily="34" charset="0"/>
                          <a:cs typeface="Times New Roman" panose="02020603050405020304" pitchFamily="18" charset="0"/>
                        </a:rPr>
                        <a:t>4</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SL</a:t>
                      </a: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8/29/2021</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KT, SS</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K, G</a:t>
                      </a:r>
                      <a:endParaRPr lang="en-US" sz="12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TL</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chemeClr val="tx2"/>
                          </a:solidFill>
                          <a:effectLst/>
                          <a:latin typeface="Open Sans Light" panose="020B0306030504020204" pitchFamily="34" charset="0"/>
                          <a:ea typeface="Times New Roman" panose="02020603050405020304" pitchFamily="18" charset="0"/>
                          <a:cs typeface="Open Sans Light" panose="020B0306030504020204" pitchFamily="34" charset="0"/>
                        </a:rPr>
                        <a:t>A2</a:t>
                      </a:r>
                      <a:endParaRPr lang="en-US" sz="16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F0F9E7"/>
                    </a:solidFill>
                  </a:tcPr>
                </a:tc>
                <a:extLst>
                  <a:ext uri="{0D108BD9-81ED-4DB2-BD59-A6C34878D82A}">
                    <a16:rowId xmlns:a16="http://schemas.microsoft.com/office/drawing/2014/main" val="50184141"/>
                  </a:ext>
                </a:extLst>
              </a:tr>
              <a:tr h="401138">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3</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M</a:t>
                      </a:r>
                    </a:p>
                  </a:txBody>
                  <a:tcPr marL="9144" marR="9144"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4-year-old</a:t>
                      </a:r>
                    </a:p>
                  </a:txBody>
                  <a:tcPr marL="9144" marR="9144"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4</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SL</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5/21/2020</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SS</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B, G</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TM</a:t>
                      </a: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rPr>
                        <a:t>A1</a:t>
                      </a:r>
                    </a:p>
                  </a:txBody>
                  <a:tcPr marT="91440" marB="91440">
                    <a:solidFill>
                      <a:srgbClr val="F0F9E7"/>
                    </a:solidFill>
                  </a:tcPr>
                </a:tc>
                <a:extLst>
                  <a:ext uri="{0D108BD9-81ED-4DB2-BD59-A6C34878D82A}">
                    <a16:rowId xmlns:a16="http://schemas.microsoft.com/office/drawing/2014/main" val="2984783837"/>
                  </a:ext>
                </a:extLst>
              </a:tr>
            </a:tbl>
          </a:graphicData>
        </a:graphic>
      </p:graphicFrame>
      <p:sp>
        <p:nvSpPr>
          <p:cNvPr id="3" name="Title 2"/>
          <p:cNvSpPr>
            <a:spLocks noGrp="1"/>
          </p:cNvSpPr>
          <p:nvPr>
            <p:ph type="title"/>
          </p:nvPr>
        </p:nvSpPr>
        <p:spPr>
          <a:xfrm>
            <a:off x="297543" y="365126"/>
            <a:ext cx="11056257" cy="1097916"/>
          </a:xfrm>
        </p:spPr>
        <p:txBody>
          <a:bodyPr/>
          <a:lstStyle/>
          <a:p>
            <a:r>
              <a:rPr lang="en-US" dirty="0"/>
              <a:t>Projected December 1 Report</a:t>
            </a:r>
          </a:p>
        </p:txBody>
      </p:sp>
      <p:sp>
        <p:nvSpPr>
          <p:cNvPr id="6" name="TextBox 5"/>
          <p:cNvSpPr txBox="1"/>
          <p:nvPr/>
        </p:nvSpPr>
        <p:spPr>
          <a:xfrm>
            <a:off x="408643" y="3719285"/>
            <a:ext cx="3692896" cy="2113399"/>
          </a:xfrm>
          <a:prstGeom prst="rect">
            <a:avLst/>
          </a:prstGeom>
          <a:noFill/>
        </p:spPr>
        <p:txBody>
          <a:bodyPr wrap="square" rtlCol="0">
            <a:spAutoFit/>
          </a:bodyPr>
          <a:lstStyle/>
          <a:p>
            <a:pPr lvl="0">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Service Codes </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KT</a:t>
            </a:r>
            <a:r>
              <a:rPr lang="en-US" sz="1400" dirty="0">
                <a:ea typeface="Cambria" panose="02040503050406030204" pitchFamily="18" charset="0"/>
                <a:cs typeface="Calibri" panose="020F0502020204030204" pitchFamily="34" charset="0"/>
              </a:rPr>
              <a:t>	Participation in a special education program without SPED support.</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OT</a:t>
            </a:r>
            <a:r>
              <a:rPr lang="en-US" sz="1400" dirty="0">
                <a:ea typeface="Cambria" panose="02040503050406030204" pitchFamily="18" charset="0"/>
                <a:cs typeface="Calibri" panose="020F0502020204030204" pitchFamily="34" charset="0"/>
              </a:rPr>
              <a:t>	Occupational therapy.</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SE</a:t>
            </a:r>
            <a:r>
              <a:rPr lang="en-US" sz="1400" dirty="0">
                <a:ea typeface="Cambria" panose="02040503050406030204" pitchFamily="18" charset="0"/>
                <a:cs typeface="Calibri" panose="020F0502020204030204" pitchFamily="34" charset="0"/>
              </a:rPr>
              <a:t>	Special Education Services.</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SS</a:t>
            </a:r>
            <a:r>
              <a:rPr lang="en-US" sz="1400" dirty="0">
                <a:ea typeface="Cambria" panose="02040503050406030204" pitchFamily="18" charset="0"/>
                <a:cs typeface="Calibri" panose="020F0502020204030204" pitchFamily="34" charset="0"/>
              </a:rPr>
              <a:t>	Speech, Language.</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PT</a:t>
            </a:r>
            <a:r>
              <a:rPr lang="en-US" sz="1400" dirty="0">
                <a:ea typeface="Cambria" panose="02040503050406030204" pitchFamily="18" charset="0"/>
                <a:cs typeface="Calibri" panose="020F0502020204030204" pitchFamily="34" charset="0"/>
              </a:rPr>
              <a:t>	Physical therapy. </a:t>
            </a:r>
            <a:endParaRPr lang="en-US" sz="1600" dirty="0">
              <a:ea typeface="Cambria" panose="02040503050406030204" pitchFamily="18" charset="0"/>
              <a:cs typeface="Calibri" panose="020F0502020204030204" pitchFamily="34" charset="0"/>
            </a:endParaRPr>
          </a:p>
        </p:txBody>
      </p:sp>
      <p:sp>
        <p:nvSpPr>
          <p:cNvPr id="11" name="TextBox 10">
            <a:extLst>
              <a:ext uri="{FF2B5EF4-FFF2-40B4-BE49-F238E27FC236}">
                <a16:creationId xmlns:a16="http://schemas.microsoft.com/office/drawing/2014/main" id="{E9482C66-40CF-40C4-801F-61036B5CE32A}"/>
              </a:ext>
            </a:extLst>
          </p:cNvPr>
          <p:cNvSpPr txBox="1"/>
          <p:nvPr/>
        </p:nvSpPr>
        <p:spPr>
          <a:xfrm>
            <a:off x="4392949" y="3710523"/>
            <a:ext cx="7395028" cy="2795637"/>
          </a:xfrm>
          <a:prstGeom prst="rect">
            <a:avLst/>
          </a:prstGeom>
          <a:noFill/>
        </p:spPr>
        <p:txBody>
          <a:bodyPr wrap="square" rtlCol="0">
            <a:spAutoFit/>
          </a:bodyPr>
          <a:lstStyle/>
          <a:p>
            <a:pPr lvl="0">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Kansas Setting codes </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B</a:t>
            </a:r>
            <a:r>
              <a:rPr lang="en-US" sz="1400" dirty="0">
                <a:ea typeface="Cambria" panose="02040503050406030204" pitchFamily="18" charset="0"/>
                <a:cs typeface="Calibri" panose="020F0502020204030204" pitchFamily="34" charset="0"/>
              </a:rPr>
              <a:t>	Services in a regular early childhood classroom.</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G</a:t>
            </a:r>
            <a:r>
              <a:rPr lang="en-US" sz="1400" dirty="0">
                <a:ea typeface="Cambria" panose="02040503050406030204" pitchFamily="18" charset="0"/>
                <a:cs typeface="Calibri" panose="020F0502020204030204" pitchFamily="34" charset="0"/>
              </a:rPr>
              <a:t>	Services outside a regular education setting (removed from regular education setting for services).</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K</a:t>
            </a:r>
            <a:r>
              <a:rPr lang="en-US" sz="1400" dirty="0">
                <a:ea typeface="Cambria" panose="02040503050406030204" pitchFamily="18" charset="0"/>
                <a:cs typeface="Calibri" panose="020F0502020204030204" pitchFamily="34" charset="0"/>
              </a:rPr>
              <a:t>	Early childhood time without services. </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B2</a:t>
            </a:r>
            <a:r>
              <a:rPr lang="en-US" sz="1400" dirty="0">
                <a:ea typeface="Cambria" panose="02040503050406030204" pitchFamily="18" charset="0"/>
                <a:cs typeface="Calibri" panose="020F0502020204030204" pitchFamily="34" charset="0"/>
              </a:rPr>
              <a:t>	Children attending a regular early childhood program less than 10 hours per week - receiving the majority of hours of SPED in some other location. This child is not counted towards the numerator in 6A, but lowers the percentage because they do count in the denominator. </a:t>
            </a:r>
          </a:p>
          <a:p>
            <a:endParaRPr lang="en-US" dirty="0"/>
          </a:p>
        </p:txBody>
      </p:sp>
    </p:spTree>
    <p:extLst>
      <p:ext uri="{BB962C8B-B14F-4D97-AF65-F5344CB8AC3E}">
        <p14:creationId xmlns:p14="http://schemas.microsoft.com/office/powerpoint/2010/main" val="4259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7543" y="365126"/>
            <a:ext cx="11056257" cy="1097916"/>
          </a:xfrm>
        </p:spPr>
        <p:txBody>
          <a:bodyPr/>
          <a:lstStyle/>
          <a:p>
            <a:r>
              <a:rPr lang="en-US" dirty="0"/>
              <a:t>Projected December 1 Report </a:t>
            </a:r>
          </a:p>
        </p:txBody>
      </p:sp>
      <p:graphicFrame>
        <p:nvGraphicFramePr>
          <p:cNvPr id="10" name="Content Placeholder 9">
            <a:extLst>
              <a:ext uri="{FF2B5EF4-FFF2-40B4-BE49-F238E27FC236}">
                <a16:creationId xmlns:a16="http://schemas.microsoft.com/office/drawing/2014/main" id="{B0E666FD-D78D-43FB-A25A-94C6E46AFD77}"/>
              </a:ext>
            </a:extLst>
          </p:cNvPr>
          <p:cNvGraphicFramePr>
            <a:graphicFrameLocks noGrp="1"/>
          </p:cNvGraphicFramePr>
          <p:nvPr>
            <p:ph idx="1"/>
            <p:extLst>
              <p:ext uri="{D42A27DB-BD31-4B8C-83A1-F6EECF244321}">
                <p14:modId xmlns:p14="http://schemas.microsoft.com/office/powerpoint/2010/main" val="3716213854"/>
              </p:ext>
            </p:extLst>
          </p:nvPr>
        </p:nvGraphicFramePr>
        <p:xfrm>
          <a:off x="408643" y="1281617"/>
          <a:ext cx="11374714" cy="2058481"/>
        </p:xfrm>
        <a:graphic>
          <a:graphicData uri="http://schemas.openxmlformats.org/drawingml/2006/table">
            <a:tbl>
              <a:tblPr firstRow="1" bandRow="1">
                <a:tableStyleId>{00A15C55-8517-42AA-B614-E9B94910E393}</a:tableStyleId>
              </a:tblPr>
              <a:tblGrid>
                <a:gridCol w="447700">
                  <a:extLst>
                    <a:ext uri="{9D8B030D-6E8A-4147-A177-3AD203B41FA5}">
                      <a16:colId xmlns:a16="http://schemas.microsoft.com/office/drawing/2014/main" val="2631347419"/>
                    </a:ext>
                  </a:extLst>
                </a:gridCol>
                <a:gridCol w="798286">
                  <a:extLst>
                    <a:ext uri="{9D8B030D-6E8A-4147-A177-3AD203B41FA5}">
                      <a16:colId xmlns:a16="http://schemas.microsoft.com/office/drawing/2014/main" val="3415487130"/>
                    </a:ext>
                  </a:extLst>
                </a:gridCol>
                <a:gridCol w="2188611">
                  <a:extLst>
                    <a:ext uri="{9D8B030D-6E8A-4147-A177-3AD203B41FA5}">
                      <a16:colId xmlns:a16="http://schemas.microsoft.com/office/drawing/2014/main" val="2840769273"/>
                    </a:ext>
                  </a:extLst>
                </a:gridCol>
                <a:gridCol w="897260">
                  <a:extLst>
                    <a:ext uri="{9D8B030D-6E8A-4147-A177-3AD203B41FA5}">
                      <a16:colId xmlns:a16="http://schemas.microsoft.com/office/drawing/2014/main" val="2745023925"/>
                    </a:ext>
                  </a:extLst>
                </a:gridCol>
                <a:gridCol w="1025440">
                  <a:extLst>
                    <a:ext uri="{9D8B030D-6E8A-4147-A177-3AD203B41FA5}">
                      <a16:colId xmlns:a16="http://schemas.microsoft.com/office/drawing/2014/main" val="4101986227"/>
                    </a:ext>
                  </a:extLst>
                </a:gridCol>
                <a:gridCol w="1183089">
                  <a:extLst>
                    <a:ext uri="{9D8B030D-6E8A-4147-A177-3AD203B41FA5}">
                      <a16:colId xmlns:a16="http://schemas.microsoft.com/office/drawing/2014/main" val="832985565"/>
                    </a:ext>
                  </a:extLst>
                </a:gridCol>
                <a:gridCol w="1101778">
                  <a:extLst>
                    <a:ext uri="{9D8B030D-6E8A-4147-A177-3AD203B41FA5}">
                      <a16:colId xmlns:a16="http://schemas.microsoft.com/office/drawing/2014/main" val="437504907"/>
                    </a:ext>
                  </a:extLst>
                </a:gridCol>
                <a:gridCol w="1645985">
                  <a:extLst>
                    <a:ext uri="{9D8B030D-6E8A-4147-A177-3AD203B41FA5}">
                      <a16:colId xmlns:a16="http://schemas.microsoft.com/office/drawing/2014/main" val="2825527179"/>
                    </a:ext>
                  </a:extLst>
                </a:gridCol>
                <a:gridCol w="840579">
                  <a:extLst>
                    <a:ext uri="{9D8B030D-6E8A-4147-A177-3AD203B41FA5}">
                      <a16:colId xmlns:a16="http://schemas.microsoft.com/office/drawing/2014/main" val="123600106"/>
                    </a:ext>
                  </a:extLst>
                </a:gridCol>
                <a:gridCol w="1245986">
                  <a:extLst>
                    <a:ext uri="{9D8B030D-6E8A-4147-A177-3AD203B41FA5}">
                      <a16:colId xmlns:a16="http://schemas.microsoft.com/office/drawing/2014/main" val="2179993060"/>
                    </a:ext>
                  </a:extLst>
                </a:gridCol>
              </a:tblGrid>
              <a:tr h="741680">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ID</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Gender</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18288" marR="18288"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Grade</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18288" marR="18288"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Age on 12/1</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Primary Disability</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Current IEP</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All Services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Kansas Setting Codes</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rgbClr val="FFFFFF"/>
                          </a:solidFill>
                          <a:effectLst/>
                          <a:latin typeface="Open Sans Semibold" panose="020B0706030804020204" pitchFamily="34" charset="0"/>
                          <a:ea typeface="Times New Roman" panose="02020603050405020304" pitchFamily="18" charset="0"/>
                          <a:cs typeface="Times New Roman" panose="02020603050405020304" pitchFamily="18" charset="0"/>
                        </a:rPr>
                        <a:t>Kansas Fed Code</a:t>
                      </a:r>
                      <a:endParaRPr lang="en-US" sz="11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tc>
                <a:tc>
                  <a:txBody>
                    <a:bodyPr/>
                    <a:lstStyle/>
                    <a:p>
                      <a:pPr marL="0" marR="0" algn="ctr">
                        <a:lnSpc>
                          <a:spcPct val="107000"/>
                        </a:lnSpc>
                        <a:spcBef>
                          <a:spcPts val="0"/>
                        </a:spcBef>
                        <a:spcAft>
                          <a:spcPts val="0"/>
                        </a:spcAft>
                      </a:pPr>
                      <a:r>
                        <a:rPr lang="en-US" sz="1400" dirty="0">
                          <a:solidFill>
                            <a:schemeClr val="tx2"/>
                          </a:solidFill>
                          <a:effectLst/>
                          <a:latin typeface="Open Sans Semibold" panose="020B0706030804020204" pitchFamily="34" charset="0"/>
                          <a:ea typeface="Times New Roman" panose="02020603050405020304" pitchFamily="18" charset="0"/>
                          <a:cs typeface="Times New Roman" panose="02020603050405020304" pitchFamily="18" charset="0"/>
                        </a:rPr>
                        <a:t>Calculation Code</a:t>
                      </a:r>
                      <a:endParaRPr lang="en-US" sz="11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0" marB="91440" anchor="b">
                    <a:solidFill>
                      <a:srgbClr val="BEE395"/>
                    </a:solidFill>
                  </a:tcPr>
                </a:tc>
                <a:extLst>
                  <a:ext uri="{0D108BD9-81ED-4DB2-BD59-A6C34878D82A}">
                    <a16:rowId xmlns:a16="http://schemas.microsoft.com/office/drawing/2014/main" val="3592188154"/>
                  </a:ext>
                </a:extLst>
              </a:tr>
              <a:tr h="370840">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1</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M</a:t>
                      </a:r>
                    </a:p>
                  </a:txBody>
                  <a:tcPr marL="18288" marR="18288"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4-year-old preschooler</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18288" marR="18288"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Open Sans Light" panose="020B0306030504020204" pitchFamily="34" charset="0"/>
                          <a:cs typeface="Open Sans Light" panose="020B0306030504020204" pitchFamily="34" charset="0"/>
                        </a:rPr>
                        <a:t>4</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DD</a:t>
                      </a: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12/1/2021</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36576" marR="36576"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SE, SS, OT</a:t>
                      </a: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R</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SP</a:t>
                      </a:r>
                    </a:p>
                  </a:txBody>
                  <a:tcPr marT="91440" marB="91440">
                    <a:solidFill>
                      <a:schemeClr val="accent2">
                        <a:lumMod val="10000"/>
                        <a:lumOff val="90000"/>
                      </a:schemeClr>
                    </a:solidFill>
                  </a:tcPr>
                </a:tc>
                <a:tc>
                  <a:txBody>
                    <a:bodyPr/>
                    <a:lstStyle/>
                    <a:p>
                      <a:pPr marL="0" marR="0" algn="ctr">
                        <a:lnSpc>
                          <a:spcPct val="107000"/>
                        </a:lnSpc>
                        <a:spcBef>
                          <a:spcPts val="0"/>
                        </a:spcBef>
                        <a:spcAft>
                          <a:spcPts val="0"/>
                        </a:spcAft>
                      </a:pPr>
                      <a:r>
                        <a:rPr lang="en-US" sz="1600" dirty="0">
                          <a:solidFill>
                            <a:schemeClr val="tx2"/>
                          </a:solidFill>
                          <a:effectLst/>
                          <a:latin typeface="Open Sans Light" panose="020B0306030504020204" pitchFamily="34" charset="0"/>
                          <a:ea typeface="Times New Roman" panose="02020603050405020304" pitchFamily="18" charset="0"/>
                          <a:cs typeface="Open Sans Light" panose="020B0306030504020204" pitchFamily="34" charset="0"/>
                        </a:rPr>
                        <a:t>C1</a:t>
                      </a:r>
                      <a:endParaRPr lang="en-US" sz="16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DCF0C6"/>
                    </a:solidFill>
                  </a:tcPr>
                </a:tc>
                <a:extLst>
                  <a:ext uri="{0D108BD9-81ED-4DB2-BD59-A6C34878D82A}">
                    <a16:rowId xmlns:a16="http://schemas.microsoft.com/office/drawing/2014/main" val="3742690207"/>
                  </a:ext>
                </a:extLst>
              </a:tr>
              <a:tr h="401138">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2</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F</a:t>
                      </a:r>
                    </a:p>
                  </a:txBody>
                  <a:tcPr marL="18288" marR="18288"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3-year-old preschooler</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18288" marR="18288"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3</a:t>
                      </a:r>
                    </a:p>
                  </a:txBody>
                  <a:tcPr marT="91440" marB="91440">
                    <a:solidFill>
                      <a:srgbClr val="EFF4FB"/>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DD</a:t>
                      </a: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11/22/2020</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36576" marR="36576"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SE, SS, OT</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R, G</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TL</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EFF4FB"/>
                    </a:solidFill>
                  </a:tcPr>
                </a:tc>
                <a:tc>
                  <a:txBody>
                    <a:bodyPr/>
                    <a:lstStyle/>
                    <a:p>
                      <a:pPr marL="0" marR="0" algn="ctr">
                        <a:lnSpc>
                          <a:spcPct val="107000"/>
                        </a:lnSpc>
                        <a:spcBef>
                          <a:spcPts val="0"/>
                        </a:spcBef>
                        <a:spcAft>
                          <a:spcPts val="0"/>
                        </a:spcAft>
                      </a:pPr>
                      <a:r>
                        <a:rPr lang="en-US" sz="1600" dirty="0">
                          <a:solidFill>
                            <a:schemeClr val="tx2"/>
                          </a:solidFill>
                          <a:effectLst/>
                          <a:latin typeface="Open Sans Light" panose="020B0306030504020204" pitchFamily="34" charset="0"/>
                          <a:ea typeface="Times New Roman" panose="02020603050405020304" pitchFamily="18" charset="0"/>
                          <a:cs typeface="Open Sans Light" panose="020B0306030504020204" pitchFamily="34" charset="0"/>
                        </a:rPr>
                        <a:t>A2</a:t>
                      </a:r>
                      <a:endParaRPr lang="en-US" sz="16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T="91440" marB="91440">
                    <a:solidFill>
                      <a:srgbClr val="F0F9E7"/>
                    </a:solidFill>
                  </a:tcPr>
                </a:tc>
                <a:extLst>
                  <a:ext uri="{0D108BD9-81ED-4DB2-BD59-A6C34878D82A}">
                    <a16:rowId xmlns:a16="http://schemas.microsoft.com/office/drawing/2014/main" val="50184141"/>
                  </a:ext>
                </a:extLst>
              </a:tr>
              <a:tr h="401138">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3</a:t>
                      </a:r>
                    </a:p>
                  </a:txBody>
                  <a:tcPr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F</a:t>
                      </a:r>
                    </a:p>
                  </a:txBody>
                  <a:tcPr marL="18288" marR="18288" marT="91440" marB="91440">
                    <a:solidFill>
                      <a:srgbClr val="DDE7F7"/>
                    </a:solidFill>
                  </a:tcPr>
                </a:tc>
                <a:tc>
                  <a:txBody>
                    <a:bodyPr/>
                    <a:lstStyle/>
                    <a:p>
                      <a:pPr marL="0" marR="0" algn="ctr">
                        <a:lnSpc>
                          <a:spcPct val="107000"/>
                        </a:lnSpc>
                        <a:spcBef>
                          <a:spcPts val="0"/>
                        </a:spcBef>
                        <a:spcAft>
                          <a:spcPts val="0"/>
                        </a:spcAft>
                      </a:pPr>
                      <a:r>
                        <a:rPr lang="en-US" sz="1600" dirty="0">
                          <a:solidFill>
                            <a:srgbClr val="12284C"/>
                          </a:solidFill>
                          <a:effectLst/>
                          <a:latin typeface="Open Sans Light" panose="020B0306030504020204" pitchFamily="34" charset="0"/>
                          <a:ea typeface="Times New Roman" panose="02020603050405020304" pitchFamily="18" charset="0"/>
                          <a:cs typeface="Open Sans Light" panose="020B0306030504020204" pitchFamily="34" charset="0"/>
                        </a:rPr>
                        <a:t>3-year-old preschooler</a:t>
                      </a:r>
                      <a:endParaRPr lang="en-US" sz="1600" dirty="0">
                        <a:effectLst/>
                        <a:latin typeface="Open Sans Light" panose="020B0306030504020204" pitchFamily="34" charset="0"/>
                        <a:ea typeface="Open Sans Light" panose="020B0306030504020204" pitchFamily="34" charset="0"/>
                        <a:cs typeface="Times New Roman" panose="02020603050405020304" pitchFamily="18" charset="0"/>
                      </a:endParaRPr>
                    </a:p>
                  </a:txBody>
                  <a:tcPr marL="18288" marR="18288"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3</a:t>
                      </a:r>
                    </a:p>
                  </a:txBody>
                  <a:tcPr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DD</a:t>
                      </a:r>
                    </a:p>
                  </a:txBody>
                  <a:tcPr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11/22/2020</a:t>
                      </a:r>
                    </a:p>
                  </a:txBody>
                  <a:tcPr marL="36576" marR="36576"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SE, SS, OT</a:t>
                      </a:r>
                    </a:p>
                  </a:txBody>
                  <a:tcPr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W, G</a:t>
                      </a:r>
                    </a:p>
                  </a:txBody>
                  <a:tcPr marT="91440" marB="91440">
                    <a:solidFill>
                      <a:srgbClr val="DDE7F7"/>
                    </a:solidFill>
                  </a:tcPr>
                </a:tc>
                <a:tc>
                  <a:txBody>
                    <a:bodyPr/>
                    <a:lstStyle/>
                    <a:p>
                      <a:pPr marL="0" marR="0" algn="ctr">
                        <a:lnSpc>
                          <a:spcPct val="107000"/>
                        </a:lnSpc>
                        <a:spcBef>
                          <a:spcPts val="0"/>
                        </a:spcBef>
                        <a:spcAft>
                          <a:spcPts val="0"/>
                        </a:spcAft>
                      </a:pPr>
                      <a:r>
                        <a:rPr lang="en-US" sz="1600" dirty="0">
                          <a:effectLst/>
                          <a:latin typeface="Open Sans Light" panose="020B0306030504020204" pitchFamily="34" charset="0"/>
                          <a:ea typeface="Open Sans Light" panose="020B0306030504020204" pitchFamily="34" charset="0"/>
                          <a:cs typeface="Times New Roman" panose="02020603050405020304" pitchFamily="18" charset="0"/>
                        </a:rPr>
                        <a:t>TM</a:t>
                      </a:r>
                    </a:p>
                  </a:txBody>
                  <a:tcPr marT="91440" marB="91440">
                    <a:solidFill>
                      <a:srgbClr val="DDE7F7"/>
                    </a:solidFill>
                  </a:tcPr>
                </a:tc>
                <a:tc>
                  <a:txBody>
                    <a:bodyPr/>
                    <a:lstStyle/>
                    <a:p>
                      <a:pPr marL="0" marR="0" algn="ctr">
                        <a:lnSpc>
                          <a:spcPct val="107000"/>
                        </a:lnSpc>
                        <a:spcBef>
                          <a:spcPts val="0"/>
                        </a:spcBef>
                        <a:spcAft>
                          <a:spcPts val="0"/>
                        </a:spcAft>
                      </a:pPr>
                      <a:r>
                        <a:rPr lang="en-US" sz="1600" dirty="0">
                          <a:solidFill>
                            <a:schemeClr val="tx2"/>
                          </a:solidFill>
                          <a:effectLst/>
                          <a:latin typeface="Open Sans Light" panose="020B0306030504020204" pitchFamily="34" charset="0"/>
                          <a:ea typeface="Open Sans Light" panose="020B0306030504020204" pitchFamily="34" charset="0"/>
                          <a:cs typeface="Times New Roman" panose="02020603050405020304" pitchFamily="18" charset="0"/>
                        </a:rPr>
                        <a:t>A1</a:t>
                      </a:r>
                    </a:p>
                  </a:txBody>
                  <a:tcPr marT="91440" marB="91440">
                    <a:solidFill>
                      <a:srgbClr val="DCF0C6"/>
                    </a:solidFill>
                  </a:tcPr>
                </a:tc>
                <a:extLst>
                  <a:ext uri="{0D108BD9-81ED-4DB2-BD59-A6C34878D82A}">
                    <a16:rowId xmlns:a16="http://schemas.microsoft.com/office/drawing/2014/main" val="2984783837"/>
                  </a:ext>
                </a:extLst>
              </a:tr>
            </a:tbl>
          </a:graphicData>
        </a:graphic>
      </p:graphicFrame>
      <p:sp>
        <p:nvSpPr>
          <p:cNvPr id="8" name="TextBox 7">
            <a:extLst>
              <a:ext uri="{FF2B5EF4-FFF2-40B4-BE49-F238E27FC236}">
                <a16:creationId xmlns:a16="http://schemas.microsoft.com/office/drawing/2014/main" id="{E1112FD5-0818-4581-B0E6-7217826C7E7A}"/>
              </a:ext>
            </a:extLst>
          </p:cNvPr>
          <p:cNvSpPr txBox="1"/>
          <p:nvPr/>
        </p:nvSpPr>
        <p:spPr>
          <a:xfrm>
            <a:off x="408643" y="3719285"/>
            <a:ext cx="3692896" cy="2113399"/>
          </a:xfrm>
          <a:prstGeom prst="rect">
            <a:avLst/>
          </a:prstGeom>
          <a:noFill/>
        </p:spPr>
        <p:txBody>
          <a:bodyPr wrap="square" rtlCol="0">
            <a:spAutoFit/>
          </a:bodyPr>
          <a:lstStyle/>
          <a:p>
            <a:pPr lvl="0">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Service Codes </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KT</a:t>
            </a:r>
            <a:r>
              <a:rPr lang="en-US" sz="1400" dirty="0">
                <a:ea typeface="Cambria" panose="02040503050406030204" pitchFamily="18" charset="0"/>
                <a:cs typeface="Calibri" panose="020F0502020204030204" pitchFamily="34" charset="0"/>
              </a:rPr>
              <a:t>	Participation in a special education program without SPED support.</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OT</a:t>
            </a:r>
            <a:r>
              <a:rPr lang="en-US" sz="1400" dirty="0">
                <a:ea typeface="Cambria" panose="02040503050406030204" pitchFamily="18" charset="0"/>
                <a:cs typeface="Calibri" panose="020F0502020204030204" pitchFamily="34" charset="0"/>
              </a:rPr>
              <a:t>	Occupational therapy.</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SE</a:t>
            </a:r>
            <a:r>
              <a:rPr lang="en-US" sz="1400" dirty="0">
                <a:ea typeface="Cambria" panose="02040503050406030204" pitchFamily="18" charset="0"/>
                <a:cs typeface="Calibri" panose="020F0502020204030204" pitchFamily="34" charset="0"/>
              </a:rPr>
              <a:t>	Special Education Services.</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SS</a:t>
            </a:r>
            <a:r>
              <a:rPr lang="en-US" sz="1400" dirty="0">
                <a:ea typeface="Cambria" panose="02040503050406030204" pitchFamily="18" charset="0"/>
                <a:cs typeface="Calibri" panose="020F0502020204030204" pitchFamily="34" charset="0"/>
              </a:rPr>
              <a:t>	Speech, Language.</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PT</a:t>
            </a:r>
            <a:r>
              <a:rPr lang="en-US" sz="1400" dirty="0">
                <a:ea typeface="Cambria" panose="02040503050406030204" pitchFamily="18" charset="0"/>
                <a:cs typeface="Calibri" panose="020F0502020204030204" pitchFamily="34" charset="0"/>
              </a:rPr>
              <a:t>	Physical therapy. </a:t>
            </a:r>
            <a:endParaRPr lang="en-US" sz="1600" dirty="0">
              <a:ea typeface="Cambria" panose="02040503050406030204" pitchFamily="18" charset="0"/>
              <a:cs typeface="Calibri" panose="020F0502020204030204" pitchFamily="34" charset="0"/>
            </a:endParaRPr>
          </a:p>
        </p:txBody>
      </p:sp>
      <p:sp>
        <p:nvSpPr>
          <p:cNvPr id="9" name="TextBox 8">
            <a:extLst>
              <a:ext uri="{FF2B5EF4-FFF2-40B4-BE49-F238E27FC236}">
                <a16:creationId xmlns:a16="http://schemas.microsoft.com/office/drawing/2014/main" id="{58975A15-706F-4415-9254-80E025A41B10}"/>
              </a:ext>
            </a:extLst>
          </p:cNvPr>
          <p:cNvSpPr txBox="1"/>
          <p:nvPr/>
        </p:nvSpPr>
        <p:spPr>
          <a:xfrm>
            <a:off x="4392949" y="3710523"/>
            <a:ext cx="7395028" cy="2795637"/>
          </a:xfrm>
          <a:prstGeom prst="rect">
            <a:avLst/>
          </a:prstGeom>
          <a:noFill/>
        </p:spPr>
        <p:txBody>
          <a:bodyPr wrap="square" rtlCol="0">
            <a:spAutoFit/>
          </a:bodyPr>
          <a:lstStyle/>
          <a:p>
            <a:pPr lvl="0">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Kansas Setting codes </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B</a:t>
            </a:r>
            <a:r>
              <a:rPr lang="en-US" sz="1400" dirty="0">
                <a:ea typeface="Cambria" panose="02040503050406030204" pitchFamily="18" charset="0"/>
                <a:cs typeface="Calibri" panose="020F0502020204030204" pitchFamily="34" charset="0"/>
              </a:rPr>
              <a:t>	Services in a regular early childhood classroom.</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G</a:t>
            </a:r>
            <a:r>
              <a:rPr lang="en-US" sz="1400" dirty="0">
                <a:ea typeface="Cambria" panose="02040503050406030204" pitchFamily="18" charset="0"/>
                <a:cs typeface="Calibri" panose="020F0502020204030204" pitchFamily="34" charset="0"/>
              </a:rPr>
              <a:t>	Services outside a regular education setting (removed from regular education setting for services).</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K</a:t>
            </a:r>
            <a:r>
              <a:rPr lang="en-US" sz="1400" dirty="0">
                <a:ea typeface="Cambria" panose="02040503050406030204" pitchFamily="18" charset="0"/>
                <a:cs typeface="Calibri" panose="020F0502020204030204" pitchFamily="34" charset="0"/>
              </a:rPr>
              <a:t>	Early childhood time without services. </a:t>
            </a:r>
          </a:p>
          <a:p>
            <a:pPr marL="640080" lvl="0" indent="-365760">
              <a:spcBef>
                <a:spcPts val="200"/>
              </a:spcBef>
              <a:spcAft>
                <a:spcPts val="600"/>
              </a:spcAft>
              <a:buSzPts val="1400"/>
            </a:pPr>
            <a:r>
              <a:rPr lang="en-US" sz="1400" dirty="0">
                <a:latin typeface="Open Sans Semibold" panose="020B0706030804020204" pitchFamily="34" charset="0"/>
                <a:ea typeface="Open Sans Semibold" panose="020B0706030804020204" pitchFamily="34" charset="0"/>
                <a:cs typeface="Open Sans Semibold" panose="020B0706030804020204" pitchFamily="34" charset="0"/>
              </a:rPr>
              <a:t>B2</a:t>
            </a:r>
            <a:r>
              <a:rPr lang="en-US" sz="1400" dirty="0">
                <a:ea typeface="Cambria" panose="02040503050406030204" pitchFamily="18" charset="0"/>
                <a:cs typeface="Calibri" panose="020F0502020204030204" pitchFamily="34" charset="0"/>
              </a:rPr>
              <a:t>	Children attending a regular early childhood program less than 10 hours per week - receiving the majority of hours of SPED in some other location. This child is not counted towards the numerator in 6A, but lowers the percentage because they do count in the denominator. </a:t>
            </a:r>
          </a:p>
          <a:p>
            <a:endParaRPr lang="en-US" dirty="0"/>
          </a:p>
        </p:txBody>
      </p:sp>
    </p:spTree>
    <p:extLst>
      <p:ext uri="{BB962C8B-B14F-4D97-AF65-F5344CB8AC3E}">
        <p14:creationId xmlns:p14="http://schemas.microsoft.com/office/powerpoint/2010/main" val="410897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1" y="1644073"/>
            <a:ext cx="9519138" cy="4532890"/>
          </a:xfrm>
        </p:spPr>
        <p:txBody>
          <a:bodyPr/>
          <a:lstStyle/>
          <a:p>
            <a:pPr lvl="0"/>
            <a:r>
              <a:rPr lang="en-US" dirty="0"/>
              <a:t>Data manager and 619 coordinator should develop trainings together.</a:t>
            </a:r>
          </a:p>
          <a:p>
            <a:pPr lvl="0"/>
            <a:r>
              <a:rPr lang="en-US" dirty="0"/>
              <a:t>It’s important for LEAs to see their own data in a clear, concise way.</a:t>
            </a:r>
          </a:p>
          <a:p>
            <a:pPr lvl="0"/>
            <a:r>
              <a:rPr lang="en-US" dirty="0"/>
              <a:t>State must work directly with LEAs.</a:t>
            </a:r>
          </a:p>
          <a:p>
            <a:pPr lvl="0"/>
            <a:r>
              <a:rPr lang="en-US" dirty="0"/>
              <a:t>Funding misconceptions affect data quality. </a:t>
            </a:r>
          </a:p>
          <a:p>
            <a:pPr lvl="0"/>
            <a:r>
              <a:rPr lang="en-US" dirty="0"/>
              <a:t>Incentive of Kansas STAR recognition drives engagement with 619 coordinator.</a:t>
            </a:r>
          </a:p>
          <a:p>
            <a:endParaRPr lang="en-US" dirty="0"/>
          </a:p>
        </p:txBody>
      </p:sp>
      <p:sp>
        <p:nvSpPr>
          <p:cNvPr id="3" name="Title 2">
            <a:extLst>
              <a:ext uri="{FF2B5EF4-FFF2-40B4-BE49-F238E27FC236}">
                <a16:creationId xmlns:a16="http://schemas.microsoft.com/office/drawing/2014/main" id="{994F37BB-3DD7-4A7B-A9E1-78660B384C1E}"/>
              </a:ext>
            </a:extLst>
          </p:cNvPr>
          <p:cNvSpPr>
            <a:spLocks noGrp="1"/>
          </p:cNvSpPr>
          <p:nvPr>
            <p:ph type="title"/>
          </p:nvPr>
        </p:nvSpPr>
        <p:spPr/>
        <p:txBody>
          <a:bodyPr/>
          <a:lstStyle/>
          <a:p>
            <a:r>
              <a:rPr lang="en-US" dirty="0"/>
              <a:t>Lessons Learned From LEAs</a:t>
            </a:r>
          </a:p>
        </p:txBody>
      </p:sp>
    </p:spTree>
    <p:extLst>
      <p:ext uri="{BB962C8B-B14F-4D97-AF65-F5344CB8AC3E}">
        <p14:creationId xmlns:p14="http://schemas.microsoft.com/office/powerpoint/2010/main" val="1944264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Share lessons learned and challenges across LEAs.&#10;Continue the work with the State ICC EC LRE subcommittee.&#10;Make connections to Indicator 7: Early Childhood Outcomes.&#10;Submit high-quality data for SPP/APR Indicator 6.&#10;">
            <a:extLst>
              <a:ext uri="{FF2B5EF4-FFF2-40B4-BE49-F238E27FC236}">
                <a16:creationId xmlns:a16="http://schemas.microsoft.com/office/drawing/2014/main" id="{989331E5-35E5-48B5-BEBB-A59CB61C109C}"/>
              </a:ext>
            </a:extLst>
          </p:cNvPr>
          <p:cNvGraphicFramePr>
            <a:graphicFrameLocks noGrp="1"/>
          </p:cNvGraphicFramePr>
          <p:nvPr>
            <p:ph idx="1"/>
            <p:extLst>
              <p:ext uri="{D42A27DB-BD31-4B8C-83A1-F6EECF244321}">
                <p14:modId xmlns:p14="http://schemas.microsoft.com/office/powerpoint/2010/main" val="293732655"/>
              </p:ext>
            </p:extLst>
          </p:nvPr>
        </p:nvGraphicFramePr>
        <p:xfrm>
          <a:off x="838200" y="1644073"/>
          <a:ext cx="10515600" cy="4532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94F37BB-3DD7-4A7B-A9E1-78660B384C1E}"/>
              </a:ext>
            </a:extLst>
          </p:cNvPr>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1967232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644073"/>
            <a:ext cx="8560777" cy="4532890"/>
          </a:xfrm>
        </p:spPr>
        <p:txBody>
          <a:bodyPr/>
          <a:lstStyle/>
          <a:p>
            <a:pPr lvl="0"/>
            <a:r>
              <a:rPr lang="en-US" dirty="0"/>
              <a:t>In what ways have you examined the EC LRE data in your district?</a:t>
            </a:r>
          </a:p>
          <a:p>
            <a:pPr lvl="0"/>
            <a:r>
              <a:rPr lang="en-US" dirty="0"/>
              <a:t>What have you learned from analyzing this data? </a:t>
            </a:r>
          </a:p>
          <a:p>
            <a:r>
              <a:rPr lang="en-US" dirty="0"/>
              <a:t>What will you do differently as a result of this presentation? </a:t>
            </a:r>
          </a:p>
          <a:p>
            <a:r>
              <a:rPr lang="en-US" dirty="0"/>
              <a:t>What does your state team need to know about your data and your efforts to improve this data? </a:t>
            </a:r>
          </a:p>
        </p:txBody>
      </p:sp>
      <p:sp>
        <p:nvSpPr>
          <p:cNvPr id="3" name="Title 2">
            <a:extLst>
              <a:ext uri="{FF2B5EF4-FFF2-40B4-BE49-F238E27FC236}">
                <a16:creationId xmlns:a16="http://schemas.microsoft.com/office/drawing/2014/main" id="{994F37BB-3DD7-4A7B-A9E1-78660B384C1E}"/>
              </a:ext>
            </a:extLst>
          </p:cNvPr>
          <p:cNvSpPr>
            <a:spLocks noGrp="1"/>
          </p:cNvSpPr>
          <p:nvPr>
            <p:ph type="title"/>
          </p:nvPr>
        </p:nvSpPr>
        <p:spPr/>
        <p:txBody>
          <a:bodyPr/>
          <a:lstStyle/>
          <a:p>
            <a:r>
              <a:rPr lang="en-US" dirty="0"/>
              <a:t>Discussion </a:t>
            </a:r>
          </a:p>
        </p:txBody>
      </p:sp>
    </p:spTree>
    <p:extLst>
      <p:ext uri="{BB962C8B-B14F-4D97-AF65-F5344CB8AC3E}">
        <p14:creationId xmlns:p14="http://schemas.microsoft.com/office/powerpoint/2010/main" val="3139815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6418"/>
            <a:ext cx="10515600" cy="4532890"/>
          </a:xfrm>
        </p:spPr>
        <p:txBody>
          <a:bodyPr>
            <a:normAutofit/>
          </a:bodyPr>
          <a:lstStyle/>
          <a:p>
            <a:r>
              <a:rPr lang="en-US" u="sng" dirty="0">
                <a:hlinkClick r:id="rId3"/>
              </a:rPr>
              <a:t>Preschool LRE Reference Points and Discussion Prompts</a:t>
            </a:r>
            <a:endParaRPr lang="en-US" dirty="0"/>
          </a:p>
          <a:p>
            <a:r>
              <a:rPr lang="en-US" u="sng" dirty="0">
                <a:hlinkClick r:id="rId4"/>
              </a:rPr>
              <a:t>Making Sound Preschool LRE Decisions</a:t>
            </a:r>
            <a:endParaRPr lang="en-US" dirty="0"/>
          </a:p>
          <a:p>
            <a:r>
              <a:rPr lang="en-US" u="sng" dirty="0">
                <a:hlinkClick r:id="rId5"/>
              </a:rPr>
              <a:t>Kansas Special Education Process Handbook: Chapter 6-Least Restrictive Environment (LRE)</a:t>
            </a:r>
            <a:endParaRPr lang="en-US" u="sng" dirty="0"/>
          </a:p>
          <a:p>
            <a:r>
              <a:rPr lang="en-US" dirty="0">
                <a:hlinkClick r:id="rId6"/>
              </a:rPr>
              <a:t>KSDE TASN Indicator 6- Research and Resources</a:t>
            </a:r>
            <a:r>
              <a:rPr lang="en-US" dirty="0"/>
              <a:t> </a:t>
            </a:r>
          </a:p>
          <a:p>
            <a:pPr marL="0" indent="0">
              <a:buNone/>
            </a:pP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For ECSE Administrators:</a:t>
            </a:r>
          </a:p>
          <a:p>
            <a:r>
              <a:rPr lang="en-US" dirty="0">
                <a:hlinkClick r:id="rId7"/>
              </a:rPr>
              <a:t>KSDE TASN</a:t>
            </a:r>
            <a:endParaRPr lang="en-US" b="1" dirty="0"/>
          </a:p>
        </p:txBody>
      </p:sp>
      <p:sp>
        <p:nvSpPr>
          <p:cNvPr id="3" name="Title 2"/>
          <p:cNvSpPr>
            <a:spLocks noGrp="1"/>
          </p:cNvSpPr>
          <p:nvPr>
            <p:ph type="title"/>
          </p:nvPr>
        </p:nvSpPr>
        <p:spPr/>
        <p:txBody>
          <a:bodyPr/>
          <a:lstStyle/>
          <a:p>
            <a:r>
              <a:rPr lang="en-US" dirty="0"/>
              <a:t>Indicator 6 Resources </a:t>
            </a:r>
          </a:p>
        </p:txBody>
      </p:sp>
    </p:spTree>
    <p:extLst>
      <p:ext uri="{BB962C8B-B14F-4D97-AF65-F5344CB8AC3E}">
        <p14:creationId xmlns:p14="http://schemas.microsoft.com/office/powerpoint/2010/main" val="1615700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descr="Participant &#10;outcomes&#10;Why and what of Indicator 6: EC LRE&#10;National&#10;data&#10;Kansas &#10;data&#10;Efforts to improve&#10; data quality&#10;Kansas data resources &#10; APR Reports&#10; Decision Tree&#10; Scenarios &#10;Lessons learned, &#10;next steps, &#10;discussion&#10;Contact&#10;information &#10;">
            <a:extLst>
              <a:ext uri="{FF2B5EF4-FFF2-40B4-BE49-F238E27FC236}">
                <a16:creationId xmlns:a16="http://schemas.microsoft.com/office/drawing/2014/main" id="{F6EDDE8B-783A-4DB1-9DF8-138C2FB5A108}"/>
              </a:ext>
            </a:extLst>
          </p:cNvPr>
          <p:cNvGraphicFramePr/>
          <p:nvPr>
            <p:extLst>
              <p:ext uri="{D42A27DB-BD31-4B8C-83A1-F6EECF244321}">
                <p14:modId xmlns:p14="http://schemas.microsoft.com/office/powerpoint/2010/main" val="3247831403"/>
              </p:ext>
            </p:extLst>
          </p:nvPr>
        </p:nvGraphicFramePr>
        <p:xfrm>
          <a:off x="1302656" y="1605443"/>
          <a:ext cx="10366829" cy="478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descr="flowchart"/>
          <p:cNvSpPr>
            <a:spLocks noGrp="1"/>
          </p:cNvSpPr>
          <p:nvPr>
            <p:ph idx="1"/>
          </p:nvPr>
        </p:nvSpPr>
        <p:spPr/>
        <p:txBody>
          <a:bodyPr/>
          <a:lstStyle/>
          <a:p>
            <a:pPr marL="0" indent="0">
              <a:buNone/>
            </a:pPr>
            <a:endParaRPr lang="en-US" dirty="0"/>
          </a:p>
          <a:p>
            <a:pPr lvl="1"/>
            <a:endParaRPr lang="en-US" dirty="0"/>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026226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CCE10-1C38-CA5A-BBB1-C0307A650A66}"/>
              </a:ext>
            </a:extLst>
          </p:cNvPr>
          <p:cNvSpPr>
            <a:spLocks noGrp="1"/>
          </p:cNvSpPr>
          <p:nvPr>
            <p:ph type="title" idx="4294967295"/>
          </p:nvPr>
        </p:nvSpPr>
        <p:spPr/>
        <p:txBody>
          <a:bodyPr/>
          <a:lstStyle/>
          <a:p>
            <a:r>
              <a:rPr lang="en-US" dirty="0"/>
              <a:t>Contact us:</a:t>
            </a:r>
          </a:p>
        </p:txBody>
      </p:sp>
      <p:sp>
        <p:nvSpPr>
          <p:cNvPr id="3" name="Rectangle 2">
            <a:extLst>
              <a:ext uri="{FF2B5EF4-FFF2-40B4-BE49-F238E27FC236}">
                <a16:creationId xmlns:a16="http://schemas.microsoft.com/office/drawing/2014/main" id="{AB1FC51C-2666-4FC5-B90A-14D1BBFFBA64}"/>
              </a:ext>
            </a:extLst>
          </p:cNvPr>
          <p:cNvSpPr/>
          <p:nvPr/>
        </p:nvSpPr>
        <p:spPr>
          <a:xfrm>
            <a:off x="1186108" y="1832825"/>
            <a:ext cx="10167692" cy="2451953"/>
          </a:xfrm>
          <a:prstGeom prst="rect">
            <a:avLst/>
          </a:prstGeom>
        </p:spPr>
        <p:txBody>
          <a:bodyPr wrap="square">
            <a:spAutoFit/>
          </a:bodyPr>
          <a:lstStyle/>
          <a:p>
            <a:pPr lvl="0">
              <a:spcBef>
                <a:spcPts val="400"/>
              </a:spcBef>
              <a:buClr>
                <a:srgbClr val="12284C"/>
              </a:buCl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Amanda Petersen</a:t>
            </a:r>
          </a:p>
          <a:p>
            <a:pPr lvl="0">
              <a:spcBef>
                <a:spcPts val="400"/>
              </a:spcBef>
              <a:buClr>
                <a:srgbClr val="12284C"/>
              </a:buCl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Director</a:t>
            </a:r>
          </a:p>
          <a:p>
            <a:pPr lvl="0">
              <a:spcBef>
                <a:spcPts val="400"/>
              </a:spcBef>
              <a:buClr>
                <a:srgbClr val="12284C"/>
              </a:buCl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Early Childhood, KSDE</a:t>
            </a:r>
          </a:p>
          <a:p>
            <a:pPr lvl="0">
              <a:spcBef>
                <a:spcPts val="400"/>
              </a:spcBef>
              <a:buClr>
                <a:srgbClr val="12284C"/>
              </a:buCl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(785) 296-7929</a:t>
            </a:r>
          </a:p>
          <a:p>
            <a:pPr lvl="0">
              <a:spcBef>
                <a:spcPts val="400"/>
              </a:spcBef>
              <a:buClr>
                <a:srgbClr val="12284C"/>
              </a:buClr>
            </a:pP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hlinkClick r:id="rId2"/>
              </a:rPr>
              <a:t>apetersen@ksde.org</a:t>
            </a:r>
            <a:r>
              <a:rPr lang="en-US" sz="2800" dirty="0">
                <a:solidFill>
                  <a:srgbClr val="12284C"/>
                </a:solidFill>
                <a:latin typeface="Open Sans Light" panose="020B0306030504020204" pitchFamily="34" charset="0"/>
                <a:ea typeface="Open Sans Light" panose="020B0306030504020204" pitchFamily="34" charset="0"/>
                <a:cs typeface="Open Sans Light" panose="020B0306030504020204" pitchFamily="34" charset="0"/>
              </a:rPr>
              <a:t> </a:t>
            </a:r>
          </a:p>
        </p:txBody>
      </p:sp>
    </p:spTree>
    <p:extLst>
      <p:ext uri="{BB962C8B-B14F-4D97-AF65-F5344CB8AC3E}">
        <p14:creationId xmlns:p14="http://schemas.microsoft.com/office/powerpoint/2010/main" val="9789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E360F736-8301-DCBC-2C4D-7EAAA9EFFD44}"/>
              </a:ext>
            </a:extLst>
          </p:cNvPr>
          <p:cNvSpPr>
            <a:spLocks noGrp="1"/>
          </p:cNvSpPr>
          <p:nvPr>
            <p:ph idx="1"/>
          </p:nvPr>
        </p:nvSpPr>
        <p:spPr>
          <a:xfrm>
            <a:off x="838200" y="1644073"/>
            <a:ext cx="10515600" cy="4299528"/>
          </a:xfrm>
        </p:spPr>
        <p:txBody>
          <a:bodyPr/>
          <a:lstStyle/>
          <a:p>
            <a:r>
              <a:rPr lang="en-US" dirty="0"/>
              <a:t>Measures the percent of children with IEPs ages 3, 4, and 5 (not in kindergarten) who are enrolled in a preschool program attending a: </a:t>
            </a:r>
          </a:p>
          <a:p>
            <a:pPr lvl="1">
              <a:spcBef>
                <a:spcPts val="0"/>
              </a:spcBef>
              <a:spcAft>
                <a:spcPts val="0"/>
              </a:spcAft>
            </a:pPr>
            <a:r>
              <a:rPr lang="en-US" dirty="0"/>
              <a:t>Regular early childhood program and receiving the </a:t>
            </a:r>
            <a:r>
              <a:rPr lang="en-US" dirty="0">
                <a:latin typeface="Open Sans" panose="020B0606030504020204" pitchFamily="34" charset="0"/>
                <a:ea typeface="Open Sans" panose="020B0606030504020204" pitchFamily="34" charset="0"/>
                <a:cs typeface="Open Sans" panose="020B0606030504020204" pitchFamily="34" charset="0"/>
              </a:rPr>
              <a:t>majority of special education and related services</a:t>
            </a:r>
            <a:r>
              <a:rPr lang="en-US" dirty="0"/>
              <a:t> in the regular early childhood program; </a:t>
            </a:r>
          </a:p>
          <a:p>
            <a:pPr lvl="1">
              <a:spcBef>
                <a:spcPts val="0"/>
              </a:spcBef>
              <a:spcAft>
                <a:spcPts val="0"/>
              </a:spcAft>
            </a:pPr>
            <a:r>
              <a:rPr lang="en-US" dirty="0">
                <a:latin typeface="Open Sans" panose="020B0606030504020204" pitchFamily="34" charset="0"/>
                <a:ea typeface="Open Sans" panose="020B0606030504020204" pitchFamily="34" charset="0"/>
                <a:cs typeface="Open Sans" panose="020B0606030504020204" pitchFamily="34" charset="0"/>
              </a:rPr>
              <a:t>Separate special education class</a:t>
            </a:r>
            <a:r>
              <a:rPr lang="en-US" dirty="0"/>
              <a:t>, </a:t>
            </a:r>
            <a:r>
              <a:rPr lang="en-US" dirty="0">
                <a:latin typeface="Open Sans" panose="020B0606030504020204" pitchFamily="34" charset="0"/>
                <a:ea typeface="Open Sans" panose="020B0606030504020204" pitchFamily="34" charset="0"/>
                <a:cs typeface="Open Sans" panose="020B0606030504020204" pitchFamily="34" charset="0"/>
              </a:rPr>
              <a:t>separate school </a:t>
            </a:r>
            <a:r>
              <a:rPr lang="en-US" dirty="0"/>
              <a:t>or</a:t>
            </a:r>
            <a:r>
              <a:rPr lang="en-US" dirty="0">
                <a:latin typeface="Open Sans" panose="020B0606030504020204" pitchFamily="34" charset="0"/>
                <a:ea typeface="Open Sans" panose="020B0606030504020204" pitchFamily="34" charset="0"/>
                <a:cs typeface="Open Sans" panose="020B0606030504020204" pitchFamily="34" charset="0"/>
              </a:rPr>
              <a:t> residential facility</a:t>
            </a:r>
            <a:r>
              <a:rPr lang="en-US" dirty="0"/>
              <a:t>; and</a:t>
            </a:r>
          </a:p>
          <a:p>
            <a:pPr lvl="1">
              <a:spcBef>
                <a:spcPts val="0"/>
              </a:spcBef>
              <a:spcAft>
                <a:spcPts val="0"/>
              </a:spcAft>
            </a:pPr>
            <a:r>
              <a:rPr lang="en-US" dirty="0"/>
              <a:t>Receiving </a:t>
            </a:r>
            <a:r>
              <a:rPr lang="en-US" dirty="0">
                <a:latin typeface="Open Sans" panose="020B0606030504020204" pitchFamily="34" charset="0"/>
                <a:ea typeface="Open Sans" panose="020B0606030504020204" pitchFamily="34" charset="0"/>
                <a:cs typeface="Open Sans" panose="020B0606030504020204" pitchFamily="34" charset="0"/>
              </a:rPr>
              <a:t>special education and related services in the home</a:t>
            </a:r>
            <a:r>
              <a:rPr lang="en-US" dirty="0"/>
              <a:t>.</a:t>
            </a:r>
          </a:p>
        </p:txBody>
      </p:sp>
      <p:sp>
        <p:nvSpPr>
          <p:cNvPr id="3" name="Title 2"/>
          <p:cNvSpPr>
            <a:spLocks noGrp="1"/>
          </p:cNvSpPr>
          <p:nvPr>
            <p:ph type="title"/>
          </p:nvPr>
        </p:nvSpPr>
        <p:spPr/>
        <p:txBody>
          <a:bodyPr/>
          <a:lstStyle/>
          <a:p>
            <a:r>
              <a:rPr lang="en-US" dirty="0"/>
              <a:t>What is Indicator 6? </a:t>
            </a:r>
          </a:p>
        </p:txBody>
      </p:sp>
    </p:spTree>
    <p:extLst>
      <p:ext uri="{BB962C8B-B14F-4D97-AF65-F5344CB8AC3E}">
        <p14:creationId xmlns:p14="http://schemas.microsoft.com/office/powerpoint/2010/main" val="137835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id="{E360F736-8301-DCBC-2C4D-7EAAA9EFFD44}"/>
              </a:ext>
            </a:extLst>
          </p:cNvPr>
          <p:cNvSpPr>
            <a:spLocks noGrp="1"/>
          </p:cNvSpPr>
          <p:nvPr>
            <p:ph idx="1"/>
          </p:nvPr>
        </p:nvSpPr>
        <p:spPr>
          <a:xfrm>
            <a:off x="838200" y="1353617"/>
            <a:ext cx="10515600" cy="4532890"/>
          </a:xfrm>
        </p:spPr>
        <p:txBody>
          <a:bodyPr/>
          <a:lstStyle/>
          <a:p>
            <a:r>
              <a:rPr lang="en-US" dirty="0"/>
              <a:t>Indicator 6 results are calculated from student level MIS/SPEDPro data submitted to KSDE from all special education local education agencies (LEAs). The Dec. 1 Child Count report contains the Indicator 6 population and each student’s environment category. </a:t>
            </a:r>
          </a:p>
          <a:p>
            <a:r>
              <a:rPr lang="en-US" dirty="0"/>
              <a:t>Verification is conducted as part of Special Education 618 data collection (SPEDPro). Collection procedures and requirements are documented in the MIS Data Dictionary posted at </a:t>
            </a:r>
            <a:r>
              <a:rPr lang="en-US" dirty="0">
                <a:hlinkClick r:id="rId3"/>
              </a:rPr>
              <a:t>https://www.KSDE.org</a:t>
            </a:r>
            <a:r>
              <a:rPr lang="en-US" dirty="0"/>
              <a:t>.</a:t>
            </a:r>
          </a:p>
          <a:p>
            <a:pPr lvl="1"/>
            <a:endParaRPr lang="en-US" dirty="0"/>
          </a:p>
        </p:txBody>
      </p:sp>
      <p:sp>
        <p:nvSpPr>
          <p:cNvPr id="3" name="Title 2"/>
          <p:cNvSpPr>
            <a:spLocks noGrp="1"/>
          </p:cNvSpPr>
          <p:nvPr>
            <p:ph type="title"/>
          </p:nvPr>
        </p:nvSpPr>
        <p:spPr>
          <a:xfrm>
            <a:off x="838200" y="182245"/>
            <a:ext cx="10515600" cy="1325563"/>
          </a:xfrm>
        </p:spPr>
        <p:txBody>
          <a:bodyPr/>
          <a:lstStyle/>
          <a:p>
            <a:r>
              <a:rPr lang="en-US" dirty="0"/>
              <a:t>What is Indicator 6? </a:t>
            </a:r>
            <a:r>
              <a:rPr lang="en-US" sz="2400" dirty="0"/>
              <a:t>(continued)</a:t>
            </a:r>
            <a:endParaRPr lang="en-US" dirty="0"/>
          </a:p>
        </p:txBody>
      </p:sp>
    </p:spTree>
    <p:extLst>
      <p:ext uri="{BB962C8B-B14F-4D97-AF65-F5344CB8AC3E}">
        <p14:creationId xmlns:p14="http://schemas.microsoft.com/office/powerpoint/2010/main" val="109498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530C-D533-414C-AD00-1F2F1B36B0FE}"/>
              </a:ext>
            </a:extLst>
          </p:cNvPr>
          <p:cNvSpPr>
            <a:spLocks noGrp="1"/>
          </p:cNvSpPr>
          <p:nvPr>
            <p:ph type="title"/>
          </p:nvPr>
        </p:nvSpPr>
        <p:spPr>
          <a:xfrm>
            <a:off x="839788" y="304800"/>
            <a:ext cx="5159660" cy="1752600"/>
          </a:xfrm>
        </p:spPr>
        <p:txBody>
          <a:bodyPr>
            <a:normAutofit/>
          </a:bodyPr>
          <a:lstStyle/>
          <a:p>
            <a:r>
              <a:rPr lang="en-US" sz="4400" dirty="0"/>
              <a:t>Why is Indicator 6 Important?</a:t>
            </a:r>
          </a:p>
        </p:txBody>
      </p:sp>
      <p:sp>
        <p:nvSpPr>
          <p:cNvPr id="2" name="Text Placeholder 1">
            <a:extLst>
              <a:ext uri="{FF2B5EF4-FFF2-40B4-BE49-F238E27FC236}">
                <a16:creationId xmlns:a16="http://schemas.microsoft.com/office/drawing/2014/main" id="{EE462B04-7F22-4F0C-8E72-545415BF7D1C}"/>
              </a:ext>
            </a:extLst>
          </p:cNvPr>
          <p:cNvSpPr>
            <a:spLocks noGrp="1"/>
          </p:cNvSpPr>
          <p:nvPr>
            <p:ph type="body" sz="half" idx="2"/>
          </p:nvPr>
        </p:nvSpPr>
        <p:spPr>
          <a:xfrm>
            <a:off x="839788" y="2302932"/>
            <a:ext cx="5027612" cy="3566055"/>
          </a:xfrm>
        </p:spPr>
        <p:txBody>
          <a:bodyPr/>
          <a:lstStyle/>
          <a:p>
            <a:r>
              <a:rPr lang="en-US" sz="4000" dirty="0"/>
              <a:t>Identifies where children are receiving their special education services.</a:t>
            </a:r>
          </a:p>
          <a:p>
            <a:endParaRPr lang="en-US" dirty="0"/>
          </a:p>
        </p:txBody>
      </p:sp>
      <p:pic>
        <p:nvPicPr>
          <p:cNvPr id="5" name="Google Shape;145;p2" descr="Study: Preschool teachers not proficient in science ...">
            <a:extLst>
              <a:ext uri="{FF2B5EF4-FFF2-40B4-BE49-F238E27FC236}">
                <a16:creationId xmlns:a16="http://schemas.microsoft.com/office/drawing/2014/main" id="{3C3D6C3C-589E-47FB-BFC0-981F2586EF76}"/>
              </a:ext>
            </a:extLst>
          </p:cNvPr>
          <p:cNvPicPr preferRelativeResize="0">
            <a:picLocks noGrp="1"/>
          </p:cNvPicPr>
          <p:nvPr>
            <p:ph idx="1"/>
          </p:nvPr>
        </p:nvPicPr>
        <p:blipFill rotWithShape="1">
          <a:blip r:embed="rId3">
            <a:alphaModFix/>
          </a:blip>
          <a:srcRect l="15210" r="15209"/>
          <a:stretch/>
        </p:blipFill>
        <p:spPr>
          <a:xfrm>
            <a:off x="6192553" y="1168400"/>
            <a:ext cx="4895398" cy="4692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245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3AC382B-02C1-4E83-B9EB-3F935ED6C473}"/>
              </a:ext>
            </a:extLst>
          </p:cNvPr>
          <p:cNvSpPr>
            <a:spLocks noGrp="1"/>
          </p:cNvSpPr>
          <p:nvPr>
            <p:ph idx="1"/>
          </p:nvPr>
        </p:nvSpPr>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Ensures:</a:t>
            </a:r>
          </a:p>
          <a:p>
            <a:pPr lvl="1"/>
            <a:r>
              <a:rPr lang="en-US" dirty="0">
                <a:latin typeface="Open Sans Semibold" panose="020B0706030804020204" pitchFamily="34" charset="0"/>
                <a:ea typeface="Open Sans Semibold" panose="020B0706030804020204" pitchFamily="34" charset="0"/>
                <a:cs typeface="Open Sans Semibold" panose="020B0706030804020204" pitchFamily="34" charset="0"/>
              </a:rPr>
              <a:t>States</a:t>
            </a:r>
            <a:r>
              <a:rPr lang="en-US" dirty="0"/>
              <a:t>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provide</a:t>
            </a:r>
            <a:r>
              <a:rPr lang="en-US" dirty="0"/>
              <a:t> a continuum of services.</a:t>
            </a:r>
          </a:p>
          <a:p>
            <a:pPr lvl="1"/>
            <a:r>
              <a:rPr lang="en-US" dirty="0">
                <a:latin typeface="Open Sans Semibold" panose="020B0706030804020204" pitchFamily="34" charset="0"/>
                <a:ea typeface="Open Sans Semibold" panose="020B0706030804020204" pitchFamily="34" charset="0"/>
                <a:cs typeface="Open Sans Semibold" panose="020B0706030804020204" pitchFamily="34" charset="0"/>
              </a:rPr>
              <a:t>Children with disabilities </a:t>
            </a:r>
            <a:r>
              <a:rPr lang="en-US" dirty="0"/>
              <a:t>have the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opportunity</a:t>
            </a:r>
            <a:r>
              <a:rPr lang="en-US" dirty="0"/>
              <a:t> to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attend</a:t>
            </a:r>
            <a:r>
              <a:rPr lang="en-US" dirty="0"/>
              <a:t> and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receive services </a:t>
            </a:r>
            <a:r>
              <a:rPr lang="en-US" dirty="0"/>
              <a:t>with peers in regular early childhood programs.</a:t>
            </a:r>
          </a:p>
          <a:p>
            <a:pPr lvl="1"/>
            <a:r>
              <a:rPr lang="en-US" dirty="0"/>
              <a:t>Data is available to analyze and </a:t>
            </a:r>
            <a:r>
              <a:rPr lang="en-US" b="1" dirty="0">
                <a:latin typeface="Open Sans Semibold" panose="020B0706030804020204" pitchFamily="34" charset="0"/>
                <a:ea typeface="Open Sans Semibold" panose="020B0706030804020204" pitchFamily="34" charset="0"/>
                <a:cs typeface="Open Sans Semibold" panose="020B0706030804020204" pitchFamily="34" charset="0"/>
              </a:rPr>
              <a:t>inform practices</a:t>
            </a:r>
            <a:r>
              <a:rPr lang="en-US" dirty="0"/>
              <a:t>.</a:t>
            </a:r>
          </a:p>
        </p:txBody>
      </p:sp>
      <p:sp>
        <p:nvSpPr>
          <p:cNvPr id="3" name="Title 2">
            <a:extLst>
              <a:ext uri="{FF2B5EF4-FFF2-40B4-BE49-F238E27FC236}">
                <a16:creationId xmlns:a16="http://schemas.microsoft.com/office/drawing/2014/main" id="{2F04530C-D533-414C-AD00-1F2F1B36B0FE}"/>
              </a:ext>
            </a:extLst>
          </p:cNvPr>
          <p:cNvSpPr>
            <a:spLocks noGrp="1"/>
          </p:cNvSpPr>
          <p:nvPr>
            <p:ph type="title"/>
          </p:nvPr>
        </p:nvSpPr>
        <p:spPr/>
        <p:txBody>
          <a:bodyPr/>
          <a:lstStyle/>
          <a:p>
            <a:r>
              <a:rPr lang="en-US" dirty="0"/>
              <a:t>Why is Indicator 6 Important? </a:t>
            </a:r>
            <a:r>
              <a:rPr lang="en-US" sz="2800" dirty="0"/>
              <a:t>(continued)</a:t>
            </a:r>
            <a:endParaRPr lang="en-US" dirty="0"/>
          </a:p>
        </p:txBody>
      </p:sp>
    </p:spTree>
    <p:extLst>
      <p:ext uri="{BB962C8B-B14F-4D97-AF65-F5344CB8AC3E}">
        <p14:creationId xmlns:p14="http://schemas.microsoft.com/office/powerpoint/2010/main" val="278891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3AC382B-02C1-4E83-B9EB-3F935ED6C473}"/>
              </a:ext>
            </a:extLst>
          </p:cNvPr>
          <p:cNvSpPr>
            <a:spLocks noGrp="1"/>
          </p:cNvSpPr>
          <p:nvPr>
            <p:ph idx="1"/>
          </p:nvPr>
        </p:nvSpPr>
        <p:spPr>
          <a:xfrm>
            <a:off x="838200" y="1644073"/>
            <a:ext cx="10515600" cy="5882794"/>
          </a:xfrm>
        </p:spPr>
        <p:txBody>
          <a:bodyPr numCol="1" spcCol="731520"/>
          <a:lstStyle/>
          <a:p>
            <a:pPr marL="0" indent="0">
              <a:buNone/>
            </a:pPr>
            <a:r>
              <a:rPr lang="en-US" dirty="0"/>
              <a:t>The evidence base and recommended practices state that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practitioners should provide services in inclusive environments during daily routines</a:t>
            </a:r>
            <a:r>
              <a:rPr lang="en-US" dirty="0"/>
              <a:t> to promote the child’s access to and participation in learning experiences. However;</a:t>
            </a:r>
          </a:p>
          <a:p>
            <a:pPr lvl="1"/>
            <a:r>
              <a:rPr lang="en-US" dirty="0">
                <a:latin typeface="Open Sans Semibold" panose="020B0706030804020204" pitchFamily="34" charset="0"/>
                <a:ea typeface="Open Sans Semibold" panose="020B0706030804020204" pitchFamily="34" charset="0"/>
                <a:cs typeface="Open Sans Semibold" panose="020B0706030804020204" pitchFamily="34" charset="0"/>
              </a:rPr>
              <a:t>Nearly 1/4 </a:t>
            </a:r>
            <a:r>
              <a:rPr lang="en-US" dirty="0"/>
              <a:t>of children with disabilities are served in preschool special education receive services in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separate classes</a:t>
            </a:r>
            <a:r>
              <a:rPr lang="en-US" dirty="0"/>
              <a:t>.</a:t>
            </a:r>
          </a:p>
          <a:p>
            <a:pPr lvl="1"/>
            <a:r>
              <a:rPr lang="en-US" dirty="0">
                <a:latin typeface="Open Sans Semibold" panose="020B0706030804020204" pitchFamily="34" charset="0"/>
                <a:ea typeface="Open Sans Semibold" panose="020B0706030804020204" pitchFamily="34" charset="0"/>
                <a:cs typeface="Open Sans Semibold" panose="020B0706030804020204" pitchFamily="34" charset="0"/>
              </a:rPr>
              <a:t>Only 1/3 </a:t>
            </a:r>
            <a:r>
              <a:rPr lang="en-US" dirty="0"/>
              <a:t>of children with disabilities are served in </a:t>
            </a:r>
            <a:r>
              <a:rPr lang="en-US" dirty="0">
                <a:latin typeface="Open Sans Semibold" panose="020B0706030804020204" pitchFamily="34" charset="0"/>
                <a:ea typeface="Open Sans Semibold" panose="020B0706030804020204" pitchFamily="34" charset="0"/>
                <a:cs typeface="Open Sans Semibold" panose="020B0706030804020204" pitchFamily="34" charset="0"/>
              </a:rPr>
              <a:t>inclusive early care and education classrooms</a:t>
            </a:r>
            <a:r>
              <a:rPr lang="en-US" dirty="0"/>
              <a:t> at least 10 hours, as directed by federal policy.</a:t>
            </a:r>
          </a:p>
        </p:txBody>
      </p:sp>
      <p:sp>
        <p:nvSpPr>
          <p:cNvPr id="3" name="Title 2">
            <a:extLst>
              <a:ext uri="{FF2B5EF4-FFF2-40B4-BE49-F238E27FC236}">
                <a16:creationId xmlns:a16="http://schemas.microsoft.com/office/drawing/2014/main" id="{2F04530C-D533-414C-AD00-1F2F1B36B0FE}"/>
              </a:ext>
            </a:extLst>
          </p:cNvPr>
          <p:cNvSpPr>
            <a:spLocks noGrp="1"/>
          </p:cNvSpPr>
          <p:nvPr>
            <p:ph type="title"/>
          </p:nvPr>
        </p:nvSpPr>
        <p:spPr/>
        <p:txBody>
          <a:bodyPr/>
          <a:lstStyle/>
          <a:p>
            <a:r>
              <a:rPr lang="en-US" dirty="0"/>
              <a:t>Why is Indicator 6 Important?</a:t>
            </a:r>
            <a:r>
              <a:rPr lang="en-US" sz="2000" dirty="0"/>
              <a:t>  </a:t>
            </a:r>
            <a:r>
              <a:rPr lang="en-US" sz="2800" dirty="0"/>
              <a:t>(continued)</a:t>
            </a:r>
            <a:endParaRPr lang="en-US" dirty="0"/>
          </a:p>
        </p:txBody>
      </p:sp>
    </p:spTree>
    <p:extLst>
      <p:ext uri="{BB962C8B-B14F-4D97-AF65-F5344CB8AC3E}">
        <p14:creationId xmlns:p14="http://schemas.microsoft.com/office/powerpoint/2010/main" val="1705340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Preschool environments data: Part B State Performance Plan/Annual Performance Report (SPP/APR) Indicator 6A - Was historically low and stagnant. </a:t>
            </a:r>
          </a:p>
          <a:p>
            <a:r>
              <a:rPr lang="en-US" dirty="0"/>
              <a:t>Preschool environments data: Part B SPP/APR Indicator 6B - Was historically high and stagnant. </a:t>
            </a:r>
          </a:p>
        </p:txBody>
      </p:sp>
      <p:sp>
        <p:nvSpPr>
          <p:cNvPr id="3" name="Title 2"/>
          <p:cNvSpPr>
            <a:spLocks noGrp="1"/>
          </p:cNvSpPr>
          <p:nvPr>
            <p:ph type="title"/>
          </p:nvPr>
        </p:nvSpPr>
        <p:spPr/>
        <p:txBody>
          <a:bodyPr/>
          <a:lstStyle/>
          <a:p>
            <a:r>
              <a:rPr lang="en-US" dirty="0"/>
              <a:t>Challenge in the Kansas</a:t>
            </a:r>
          </a:p>
        </p:txBody>
      </p:sp>
    </p:spTree>
    <p:extLst>
      <p:ext uri="{BB962C8B-B14F-4D97-AF65-F5344CB8AC3E}">
        <p14:creationId xmlns:p14="http://schemas.microsoft.com/office/powerpoint/2010/main" val="2107697228"/>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purl.org/dc/terms/"/>
    <ds:schemaRef ds:uri="6c663d95-8238-4b2d-b922-a74f82e5df6f"/>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d5501a87-0b31-43b9-bb13-8dd2b743a206"/>
    <ds:schemaRef ds:uri="http://purl.org/dc/dcmitype/"/>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3847</TotalTime>
  <Words>1590</Words>
  <Application>Microsoft Office PowerPoint</Application>
  <PresentationFormat>Widescreen</PresentationFormat>
  <Paragraphs>259</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Open Sans</vt:lpstr>
      <vt:lpstr>Arial Black</vt:lpstr>
      <vt:lpstr>Open Sans Semibold</vt:lpstr>
      <vt:lpstr>Open Sans Light</vt:lpstr>
      <vt:lpstr>Arial</vt:lpstr>
      <vt:lpstr>Calibri</vt:lpstr>
      <vt:lpstr>Custom Design</vt:lpstr>
      <vt:lpstr>Using Preschool Environments  Data to Promote Inclusion in Kansas</vt:lpstr>
      <vt:lpstr>Participant Outcomes</vt:lpstr>
      <vt:lpstr>Agenda</vt:lpstr>
      <vt:lpstr>What is Indicator 6? </vt:lpstr>
      <vt:lpstr>What is Indicator 6? (continued)</vt:lpstr>
      <vt:lpstr>Why is Indicator 6 Important?</vt:lpstr>
      <vt:lpstr>Why is Indicator 6 Important? (continued)</vt:lpstr>
      <vt:lpstr>Why is Indicator 6 Important?  (continued)</vt:lpstr>
      <vt:lpstr>Challenge in the Kansas</vt:lpstr>
      <vt:lpstr>National Picture of Indicator 6 Data </vt:lpstr>
      <vt:lpstr>Indicator 6A: Kansas EC LRE Target and Results Over Time</vt:lpstr>
      <vt:lpstr>Indicator 6B: Kansas EC LRE Target and Results Over Time</vt:lpstr>
      <vt:lpstr>Previous Efforts to Improve Data Quality and Results</vt:lpstr>
      <vt:lpstr>Existing Efforts to Improve EC LRE Data </vt:lpstr>
      <vt:lpstr>KSDE goals for this project have been:</vt:lpstr>
      <vt:lpstr>KSDE goals for this project have been: </vt:lpstr>
      <vt:lpstr>KSDE goals for this project have been:  </vt:lpstr>
      <vt:lpstr>Kansas Data Resources</vt:lpstr>
      <vt:lpstr>Kansas APR Reports</vt:lpstr>
      <vt:lpstr>Kansas APR Reports </vt:lpstr>
      <vt:lpstr>Decision Tree for Preschool Educational Environments</vt:lpstr>
      <vt:lpstr>Process to Determine Preschool Child’s Least Restrictive Environment</vt:lpstr>
      <vt:lpstr>Scenario: Indicator 6A and 6B</vt:lpstr>
      <vt:lpstr>Projected December 1 Report</vt:lpstr>
      <vt:lpstr>Projected December 1 Report </vt:lpstr>
      <vt:lpstr>Lessons Learned From LEAs</vt:lpstr>
      <vt:lpstr>Next Steps</vt:lpstr>
      <vt:lpstr>Discussion </vt:lpstr>
      <vt:lpstr>Indicator 6 Resources </vt:lpstr>
      <vt:lpstr>Contact us:</vt:lpstr>
    </vt:vector>
  </TitlesOfParts>
  <Company>KSDE</Company>
  <LinksUpToDate>false</LinksUpToDate>
  <SharedDoc>false</SharedDoc>
  <HyperlinkBase>https://www.ksde.org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Preschool Environments Data to Promote Inclusion in Kansas</dc:title>
  <dc:subject>Using Preschool Environments Data to Promote Inclusion in Kansas</dc:subject>
  <dc:creator>KSDE</dc:creator>
  <cp:lastModifiedBy>Evelyn Alden</cp:lastModifiedBy>
  <cp:revision>172</cp:revision>
  <dcterms:created xsi:type="dcterms:W3CDTF">2017-11-21T21:33:09Z</dcterms:created>
  <dcterms:modified xsi:type="dcterms:W3CDTF">2023-11-15T15:55:15Z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