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sldIdLst>
    <p:sldId id="261" r:id="rId5"/>
    <p:sldId id="314" r:id="rId6"/>
    <p:sldId id="390" r:id="rId7"/>
    <p:sldId id="389" r:id="rId8"/>
    <p:sldId id="382" r:id="rId9"/>
    <p:sldId id="320" r:id="rId10"/>
    <p:sldId id="381" r:id="rId11"/>
    <p:sldId id="397" r:id="rId12"/>
    <p:sldId id="407" r:id="rId13"/>
    <p:sldId id="398" r:id="rId14"/>
    <p:sldId id="392" r:id="rId15"/>
    <p:sldId id="393" r:id="rId16"/>
    <p:sldId id="384" r:id="rId17"/>
    <p:sldId id="388" r:id="rId18"/>
    <p:sldId id="402" r:id="rId19"/>
    <p:sldId id="403" r:id="rId20"/>
    <p:sldId id="404" r:id="rId21"/>
    <p:sldId id="386" r:id="rId22"/>
    <p:sldId id="399" r:id="rId23"/>
    <p:sldId id="385" r:id="rId24"/>
    <p:sldId id="387" r:id="rId25"/>
    <p:sldId id="400" r:id="rId26"/>
    <p:sldId id="401" r:id="rId27"/>
    <p:sldId id="391" r:id="rId28"/>
    <p:sldId id="408" r:id="rId29"/>
    <p:sldId id="396" r:id="rId30"/>
    <p:sldId id="406" r:id="rId31"/>
  </p:sldIdLst>
  <p:sldSz cx="12192000" cy="6858000"/>
  <p:notesSz cx="6858000" cy="9144000"/>
  <p:embeddedFontLst>
    <p:embeddedFont>
      <p:font typeface="Open Sans" panose="020B0606030504020204" pitchFamily="34" charset="0"/>
      <p:regular r:id="rId33"/>
      <p:bold r:id="rId34"/>
      <p:italic r:id="rId35"/>
      <p:boldItalic r:id="rId36"/>
    </p:embeddedFont>
    <p:embeddedFont>
      <p:font typeface="Open Sans Light" panose="020B0306030504020204" pitchFamily="34" charset="0"/>
      <p:regular r:id="rId37"/>
      <p:italic r:id="rId38"/>
    </p:embeddedFont>
    <p:embeddedFont>
      <p:font typeface="Open Sans Semibold" panose="020B0706030804020204" pitchFamily="34" charset="0"/>
      <p:regular r:id="rId39"/>
      <p:bold r:id="rId40"/>
      <p:italic r:id="rId41"/>
      <p:boldItalic r:id="rId42"/>
    </p:embeddedFont>
    <p:embeddedFont>
      <p:font typeface="Segoe UI" panose="020B0502040204020203"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 Stroup-Rentier" initials="VLS-R" lastIdx="10" clrIdx="0">
    <p:extLst>
      <p:ext uri="{19B8F6BF-5375-455C-9EA6-DF929625EA0E}">
        <p15:presenceInfo xmlns:p15="http://schemas.microsoft.com/office/powerpoint/2012/main" userId="Vera Stroup-Rentier" providerId="None"/>
      </p:ext>
    </p:extLst>
  </p:cmAuthor>
  <p:cmAuthor id="2" name="Chelie A Nelson" initials="CAN" lastIdx="6" clrIdx="1">
    <p:extLst>
      <p:ext uri="{19B8F6BF-5375-455C-9EA6-DF929625EA0E}">
        <p15:presenceInfo xmlns:p15="http://schemas.microsoft.com/office/powerpoint/2012/main" userId="S::chelie.nelson@nau.edu::d13cf532-c942-468f-99e9-127dc4c5709f" providerId="AD"/>
      </p:ext>
    </p:extLst>
  </p:cmAuthor>
  <p:cmAuthor id="3" name="Cary S. Rogers" initials="CSR" lastIdx="1" clrIdx="2">
    <p:extLst>
      <p:ext uri="{19B8F6BF-5375-455C-9EA6-DF929625EA0E}">
        <p15:presenceInfo xmlns:p15="http://schemas.microsoft.com/office/powerpoint/2012/main" userId="S-1-5-21-3991781186-3178972888-1074896750-16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A"/>
    <a:srgbClr val="12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73" autoAdjust="0"/>
  </p:normalViewPr>
  <p:slideViewPr>
    <p:cSldViewPr snapToGrid="0">
      <p:cViewPr varScale="1">
        <p:scale>
          <a:sx n="77" d="100"/>
          <a:sy n="77" d="100"/>
        </p:scale>
        <p:origin x="126" y="330"/>
      </p:cViewPr>
      <p:guideLst/>
    </p:cSldViewPr>
  </p:slideViewPr>
  <p:outlineViewPr>
    <p:cViewPr>
      <p:scale>
        <a:sx n="33" d="100"/>
        <a:sy n="33" d="100"/>
      </p:scale>
      <p:origin x="0" y="-10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a:t>
            </a:fld>
            <a:endParaRPr lang="en-US" dirty="0"/>
          </a:p>
        </p:txBody>
      </p:sp>
    </p:spTree>
    <p:extLst>
      <p:ext uri="{BB962C8B-B14F-4D97-AF65-F5344CB8AC3E}">
        <p14:creationId xmlns:p14="http://schemas.microsoft.com/office/powerpoint/2010/main" val="226894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11</a:t>
            </a:fld>
            <a:endParaRPr lang="en-US" dirty="0"/>
          </a:p>
        </p:txBody>
      </p:sp>
    </p:spTree>
    <p:extLst>
      <p:ext uri="{BB962C8B-B14F-4D97-AF65-F5344CB8AC3E}">
        <p14:creationId xmlns:p14="http://schemas.microsoft.com/office/powerpoint/2010/main" val="56643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12</a:t>
            </a:fld>
            <a:endParaRPr lang="en-US" dirty="0"/>
          </a:p>
        </p:txBody>
      </p:sp>
    </p:spTree>
    <p:extLst>
      <p:ext uri="{BB962C8B-B14F-4D97-AF65-F5344CB8AC3E}">
        <p14:creationId xmlns:p14="http://schemas.microsoft.com/office/powerpoint/2010/main" val="387474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13</a:t>
            </a:fld>
            <a:endParaRPr lang="en-US" dirty="0"/>
          </a:p>
        </p:txBody>
      </p:sp>
    </p:spTree>
    <p:extLst>
      <p:ext uri="{BB962C8B-B14F-4D97-AF65-F5344CB8AC3E}">
        <p14:creationId xmlns:p14="http://schemas.microsoft.com/office/powerpoint/2010/main" val="3760651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14</a:t>
            </a:fld>
            <a:endParaRPr lang="en-US" dirty="0"/>
          </a:p>
        </p:txBody>
      </p:sp>
    </p:spTree>
    <p:extLst>
      <p:ext uri="{BB962C8B-B14F-4D97-AF65-F5344CB8AC3E}">
        <p14:creationId xmlns:p14="http://schemas.microsoft.com/office/powerpoint/2010/main" val="139126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15</a:t>
            </a:fld>
            <a:endParaRPr lang="en-US" dirty="0"/>
          </a:p>
        </p:txBody>
      </p:sp>
    </p:spTree>
    <p:extLst>
      <p:ext uri="{BB962C8B-B14F-4D97-AF65-F5344CB8AC3E}">
        <p14:creationId xmlns:p14="http://schemas.microsoft.com/office/powerpoint/2010/main" val="3057343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16</a:t>
            </a:fld>
            <a:endParaRPr lang="en-US" dirty="0"/>
          </a:p>
        </p:txBody>
      </p:sp>
    </p:spTree>
    <p:extLst>
      <p:ext uri="{BB962C8B-B14F-4D97-AF65-F5344CB8AC3E}">
        <p14:creationId xmlns:p14="http://schemas.microsoft.com/office/powerpoint/2010/main" val="360385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17</a:t>
            </a:fld>
            <a:endParaRPr lang="en-US" dirty="0"/>
          </a:p>
        </p:txBody>
      </p:sp>
    </p:spTree>
    <p:extLst>
      <p:ext uri="{BB962C8B-B14F-4D97-AF65-F5344CB8AC3E}">
        <p14:creationId xmlns:p14="http://schemas.microsoft.com/office/powerpoint/2010/main" val="2743238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18</a:t>
            </a:fld>
            <a:endParaRPr lang="en-US" dirty="0"/>
          </a:p>
        </p:txBody>
      </p:sp>
    </p:spTree>
    <p:extLst>
      <p:ext uri="{BB962C8B-B14F-4D97-AF65-F5344CB8AC3E}">
        <p14:creationId xmlns:p14="http://schemas.microsoft.com/office/powerpoint/2010/main" val="555568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19</a:t>
            </a:fld>
            <a:endParaRPr lang="en-US" dirty="0"/>
          </a:p>
        </p:txBody>
      </p:sp>
    </p:spTree>
    <p:extLst>
      <p:ext uri="{BB962C8B-B14F-4D97-AF65-F5344CB8AC3E}">
        <p14:creationId xmlns:p14="http://schemas.microsoft.com/office/powerpoint/2010/main" val="112763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20</a:t>
            </a:fld>
            <a:endParaRPr lang="en-US" dirty="0"/>
          </a:p>
        </p:txBody>
      </p:sp>
    </p:spTree>
    <p:extLst>
      <p:ext uri="{BB962C8B-B14F-4D97-AF65-F5344CB8AC3E}">
        <p14:creationId xmlns:p14="http://schemas.microsoft.com/office/powerpoint/2010/main" val="371891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3</a:t>
            </a:fld>
            <a:endParaRPr lang="en-US" dirty="0"/>
          </a:p>
        </p:txBody>
      </p:sp>
    </p:spTree>
    <p:extLst>
      <p:ext uri="{BB962C8B-B14F-4D97-AF65-F5344CB8AC3E}">
        <p14:creationId xmlns:p14="http://schemas.microsoft.com/office/powerpoint/2010/main" val="2484720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21</a:t>
            </a:fld>
            <a:endParaRPr lang="en-US" dirty="0"/>
          </a:p>
        </p:txBody>
      </p:sp>
    </p:spTree>
    <p:extLst>
      <p:ext uri="{BB962C8B-B14F-4D97-AF65-F5344CB8AC3E}">
        <p14:creationId xmlns:p14="http://schemas.microsoft.com/office/powerpoint/2010/main" val="723165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22</a:t>
            </a:fld>
            <a:endParaRPr lang="en-US" dirty="0"/>
          </a:p>
        </p:txBody>
      </p:sp>
    </p:spTree>
    <p:extLst>
      <p:ext uri="{BB962C8B-B14F-4D97-AF65-F5344CB8AC3E}">
        <p14:creationId xmlns:p14="http://schemas.microsoft.com/office/powerpoint/2010/main" val="1394625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23</a:t>
            </a:fld>
            <a:endParaRPr lang="en-US" dirty="0"/>
          </a:p>
        </p:txBody>
      </p:sp>
    </p:spTree>
    <p:extLst>
      <p:ext uri="{BB962C8B-B14F-4D97-AF65-F5344CB8AC3E}">
        <p14:creationId xmlns:p14="http://schemas.microsoft.com/office/powerpoint/2010/main" val="2558334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24</a:t>
            </a:fld>
            <a:endParaRPr lang="en-US" dirty="0"/>
          </a:p>
        </p:txBody>
      </p:sp>
    </p:spTree>
    <p:extLst>
      <p:ext uri="{BB962C8B-B14F-4D97-AF65-F5344CB8AC3E}">
        <p14:creationId xmlns:p14="http://schemas.microsoft.com/office/powerpoint/2010/main" val="187844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25</a:t>
            </a:fld>
            <a:endParaRPr lang="en-US" dirty="0"/>
          </a:p>
        </p:txBody>
      </p:sp>
    </p:spTree>
    <p:extLst>
      <p:ext uri="{BB962C8B-B14F-4D97-AF65-F5344CB8AC3E}">
        <p14:creationId xmlns:p14="http://schemas.microsoft.com/office/powerpoint/2010/main" val="2610514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26</a:t>
            </a:fld>
            <a:endParaRPr lang="en-US" dirty="0"/>
          </a:p>
        </p:txBody>
      </p:sp>
    </p:spTree>
    <p:extLst>
      <p:ext uri="{BB962C8B-B14F-4D97-AF65-F5344CB8AC3E}">
        <p14:creationId xmlns:p14="http://schemas.microsoft.com/office/powerpoint/2010/main" val="759427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DD49F-8664-4991-B352-1723F0A87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95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4</a:t>
            </a:fld>
            <a:endParaRPr lang="en-US" dirty="0"/>
          </a:p>
        </p:txBody>
      </p:sp>
    </p:spTree>
    <p:extLst>
      <p:ext uri="{BB962C8B-B14F-4D97-AF65-F5344CB8AC3E}">
        <p14:creationId xmlns:p14="http://schemas.microsoft.com/office/powerpoint/2010/main" val="371777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5</a:t>
            </a:fld>
            <a:endParaRPr lang="en-US" dirty="0"/>
          </a:p>
        </p:txBody>
      </p:sp>
    </p:spTree>
    <p:extLst>
      <p:ext uri="{BB962C8B-B14F-4D97-AF65-F5344CB8AC3E}">
        <p14:creationId xmlns:p14="http://schemas.microsoft.com/office/powerpoint/2010/main" val="313582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6</a:t>
            </a:fld>
            <a:endParaRPr lang="en-US" dirty="0"/>
          </a:p>
        </p:txBody>
      </p:sp>
    </p:spTree>
    <p:extLst>
      <p:ext uri="{BB962C8B-B14F-4D97-AF65-F5344CB8AC3E}">
        <p14:creationId xmlns:p14="http://schemas.microsoft.com/office/powerpoint/2010/main" val="67447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7</a:t>
            </a:fld>
            <a:endParaRPr lang="en-US" dirty="0"/>
          </a:p>
        </p:txBody>
      </p:sp>
    </p:spTree>
    <p:extLst>
      <p:ext uri="{BB962C8B-B14F-4D97-AF65-F5344CB8AC3E}">
        <p14:creationId xmlns:p14="http://schemas.microsoft.com/office/powerpoint/2010/main" val="107632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8</a:t>
            </a:fld>
            <a:endParaRPr lang="en-US" dirty="0"/>
          </a:p>
        </p:txBody>
      </p:sp>
    </p:spTree>
    <p:extLst>
      <p:ext uri="{BB962C8B-B14F-4D97-AF65-F5344CB8AC3E}">
        <p14:creationId xmlns:p14="http://schemas.microsoft.com/office/powerpoint/2010/main" val="144107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9</a:t>
            </a:fld>
            <a:endParaRPr lang="en-US" dirty="0"/>
          </a:p>
        </p:txBody>
      </p:sp>
    </p:spTree>
    <p:extLst>
      <p:ext uri="{BB962C8B-B14F-4D97-AF65-F5344CB8AC3E}">
        <p14:creationId xmlns:p14="http://schemas.microsoft.com/office/powerpoint/2010/main" val="240291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376DD49F-8664-4991-B352-1723F0A87323}" type="slidenum">
              <a:rPr lang="en-US" smtClean="0"/>
              <a:t>10</a:t>
            </a:fld>
            <a:endParaRPr lang="en-US" dirty="0"/>
          </a:p>
        </p:txBody>
      </p:sp>
    </p:spTree>
    <p:extLst>
      <p:ext uri="{BB962C8B-B14F-4D97-AF65-F5344CB8AC3E}">
        <p14:creationId xmlns:p14="http://schemas.microsoft.com/office/powerpoint/2010/main" val="1191016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8" name="Title 7">
            <a:extLst>
              <a:ext uri="{FF2B5EF4-FFF2-40B4-BE49-F238E27FC236}">
                <a16:creationId xmlns:a16="http://schemas.microsoft.com/office/drawing/2014/main" id="{D549B9DA-B246-4EEB-B88F-6E64659851AD}"/>
              </a:ext>
              <a:ext uri="{C183D7F6-B498-43B3-948B-1728B52AA6E4}">
                <adec:decorative xmlns:adec="http://schemas.microsoft.com/office/drawing/2017/decorative" val="0"/>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4E53F5-8B09-491A-BE3D-96AAEB531966}"/>
              </a:ext>
            </a:extLst>
          </p:cNvPr>
          <p:cNvSpPr>
            <a:spLocks noGrp="1"/>
          </p:cNvSpPr>
          <p:nvPr>
            <p:ph type="title"/>
          </p:nvPr>
        </p:nvSpPr>
        <p:spPr>
          <a:xfrm>
            <a:off x="1046430" y="-169503"/>
            <a:ext cx="10515600" cy="1325563"/>
          </a:xfrm>
        </p:spPr>
        <p:txBody>
          <a:bodyPr/>
          <a:lstStyle/>
          <a:p>
            <a:r>
              <a:rPr lang="en-US"/>
              <a:t>Click to edit Master title style</a:t>
            </a: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AD3D8C27-8A53-4BC4-90CB-ADA278AC77E3}"/>
              </a:ext>
            </a:extLst>
          </p:cNvPr>
          <p:cNvSpPr>
            <a:spLocks noGrp="1"/>
          </p:cNvSpPr>
          <p:nvPr>
            <p:ph type="title"/>
          </p:nvPr>
        </p:nvSpPr>
        <p:spPr/>
        <p:txBody>
          <a:bodyPr/>
          <a:lstStyle/>
          <a:p>
            <a:r>
              <a:rPr lang="en-US"/>
              <a:t>Click to edit Master title style</a:t>
            </a:r>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8FD5089-5B03-4359-ADCD-5DE5647F6457}"/>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2/20/2024</a:t>
            </a:fld>
            <a:endParaRPr lang="en-US"/>
          </a:p>
        </p:txBody>
      </p:sp>
      <p:sp>
        <p:nvSpPr>
          <p:cNvPr id="10" name="Footer Placeholder 9">
            <a:extLst>
              <a:ext uri="{FF2B5EF4-FFF2-40B4-BE49-F238E27FC236}">
                <a16:creationId xmlns:a16="http://schemas.microsoft.com/office/drawing/2014/main" id="{5D117427-AF77-45D9-8A97-E955BF543D4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2/20/2024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ksapprenticeship.org/" TargetMode="External"/><Relationship Id="rId3" Type="http://schemas.openxmlformats.org/officeDocument/2006/relationships/hyperlink" Target="https://osepideasthatwork.org/federal-resources-stakeholders/topical-issues/expect-engage-and-empower-successful-transitions-all#resources" TargetMode="External"/><Relationship Id="rId7" Type="http://schemas.openxmlformats.org/officeDocument/2006/relationships/hyperlink" Target="https://www.ksde.org/Portals/0/SES/KIAS/indicators/Ind14-WBLStatewideFlyer.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ksde.org/Agency/Division-of-Learning-Services/Career-Standards-and-Assessment-Services/CSAS-Home/Career-Technical-Education-CTE/Perkins-Federal-Accountability" TargetMode="External"/><Relationship Id="rId5" Type="http://schemas.openxmlformats.org/officeDocument/2006/relationships/hyperlink" Target="https://ksdetasn.org/event_groups/wdCr0g" TargetMode="External"/><Relationship Id="rId4" Type="http://schemas.openxmlformats.org/officeDocument/2006/relationships/hyperlink" Target="https://osepideasthatwork.org/federal-resources-stakeholders/topical-issues/expect-empower-engage-resource-databas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aewing@ksd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7090" y="4569562"/>
            <a:ext cx="12469090" cy="891019"/>
          </a:xfrm>
        </p:spPr>
        <p:txBody>
          <a:bodyPr>
            <a:noAutofit/>
          </a:bodyPr>
          <a:lstStyle/>
          <a:p>
            <a:pPr algn="ctr"/>
            <a:r>
              <a:rPr lang="en-US" sz="3200" dirty="0"/>
              <a:t>Indicator 14: Post School Outcomes</a:t>
            </a:r>
          </a:p>
        </p:txBody>
      </p:sp>
      <p:pic>
        <p:nvPicPr>
          <p:cNvPr id="1026" name="Picture 2" descr="QR code">
            <a:extLst>
              <a:ext uri="{FF2B5EF4-FFF2-40B4-BE49-F238E27FC236}">
                <a16:creationId xmlns:a16="http://schemas.microsoft.com/office/drawing/2014/main" id="{6FD90777-1C84-5AD8-1DDE-14916E9735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567" y="353172"/>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a:bodyPr>
          <a:lstStyle/>
          <a:p>
            <a:r>
              <a:rPr lang="en-US" sz="3600" dirty="0"/>
              <a:t>It’s Time to Move the Needle!</a:t>
            </a:r>
          </a:p>
          <a:p>
            <a:endParaRPr lang="en-US" dirty="0"/>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Opt-in or not?  A tale of 2 districts…</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spcAft>
                <a:spcPts val="1800"/>
              </a:spcAft>
              <a:buNone/>
            </a:pPr>
            <a:r>
              <a:rPr lang="en-US" sz="2400" b="1" dirty="0">
                <a:cs typeface="Times New Roman" panose="02020603050405020304" pitchFamily="18" charset="0"/>
              </a:rPr>
              <a:t>						     </a:t>
            </a:r>
            <a:r>
              <a:rPr lang="en-US" sz="2400" b="1" u="sng" dirty="0">
                <a:cs typeface="Times New Roman" panose="02020603050405020304" pitchFamily="18" charset="0"/>
              </a:rPr>
              <a:t>District A</a:t>
            </a:r>
            <a:r>
              <a:rPr lang="en-US" sz="2400" b="1" dirty="0">
                <a:cs typeface="Times New Roman" panose="02020603050405020304" pitchFamily="18" charset="0"/>
              </a:rPr>
              <a:t>		    </a:t>
            </a:r>
            <a:r>
              <a:rPr lang="en-US" sz="2400" b="1" u="sng" dirty="0">
                <a:cs typeface="Times New Roman" panose="02020603050405020304" pitchFamily="18" charset="0"/>
              </a:rPr>
              <a:t>District B</a:t>
            </a:r>
          </a:p>
          <a:p>
            <a:pPr marL="0" indent="0">
              <a:spcBef>
                <a:spcPts val="1800"/>
              </a:spcBef>
              <a:spcAft>
                <a:spcPts val="1800"/>
              </a:spcAft>
              <a:buNone/>
            </a:pPr>
            <a:r>
              <a:rPr lang="en-US" sz="2400" b="1" dirty="0">
                <a:cs typeface="Times New Roman" panose="02020603050405020304" pitchFamily="18" charset="0"/>
              </a:rPr>
              <a:t># of students in census = 				5			9</a:t>
            </a:r>
          </a:p>
          <a:p>
            <a:pPr marL="0" indent="0">
              <a:spcBef>
                <a:spcPts val="1800"/>
              </a:spcBef>
              <a:spcAft>
                <a:spcPts val="1800"/>
              </a:spcAft>
              <a:buNone/>
            </a:pPr>
            <a:r>
              <a:rPr lang="en-US" sz="2400" b="1" dirty="0">
                <a:cs typeface="Times New Roman" panose="02020603050405020304" pitchFamily="18" charset="0"/>
              </a:rPr>
              <a:t># of completed interviews = 			1			8</a:t>
            </a:r>
          </a:p>
          <a:p>
            <a:pPr marL="0" indent="0">
              <a:spcBef>
                <a:spcPts val="1800"/>
              </a:spcBef>
              <a:spcAft>
                <a:spcPts val="1800"/>
              </a:spcAft>
              <a:buNone/>
            </a:pPr>
            <a:r>
              <a:rPr lang="en-US" sz="2400" b="1" dirty="0">
                <a:cs typeface="Times New Roman" panose="02020603050405020304" pitchFamily="18" charset="0"/>
              </a:rPr>
              <a:t>Measure A % = 					0%			50%</a:t>
            </a:r>
          </a:p>
          <a:p>
            <a:pPr marL="0" indent="0">
              <a:spcBef>
                <a:spcPts val="1800"/>
              </a:spcBef>
              <a:spcAft>
                <a:spcPts val="1800"/>
              </a:spcAft>
              <a:buNone/>
            </a:pPr>
            <a:r>
              <a:rPr lang="en-US" sz="2400" b="1" dirty="0">
                <a:cs typeface="Times New Roman" panose="02020603050405020304" pitchFamily="18" charset="0"/>
              </a:rPr>
              <a:t>Measure B % = 					0%			75%</a:t>
            </a:r>
          </a:p>
          <a:p>
            <a:pPr marL="0" indent="0">
              <a:spcBef>
                <a:spcPts val="1800"/>
              </a:spcBef>
              <a:spcAft>
                <a:spcPts val="1800"/>
              </a:spcAft>
              <a:buNone/>
            </a:pPr>
            <a:r>
              <a:rPr lang="en-US" sz="2400" b="1" dirty="0">
                <a:cs typeface="Times New Roman" panose="02020603050405020304" pitchFamily="18" charset="0"/>
              </a:rPr>
              <a:t>Measure C % =					0%			75%	</a:t>
            </a:r>
          </a:p>
        </p:txBody>
      </p:sp>
    </p:spTree>
    <p:extLst>
      <p:ext uri="{BB962C8B-B14F-4D97-AF65-F5344CB8AC3E}">
        <p14:creationId xmlns:p14="http://schemas.microsoft.com/office/powerpoint/2010/main" val="390739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Respondent Demographics</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3600" i="1" dirty="0">
              <a:cs typeface="Times New Roman" panose="02020603050405020304" pitchFamily="18" charset="0"/>
            </a:endParaRPr>
          </a:p>
          <a:p>
            <a:pPr marL="457200" lvl="1" indent="0" algn="ctr">
              <a:buNone/>
            </a:pPr>
            <a:r>
              <a:rPr lang="en-US" sz="3200" b="1" dirty="0">
                <a:latin typeface="Calibri" panose="020F0502020204030204" pitchFamily="34" charset="0"/>
              </a:rPr>
              <a:t>		Total Number of </a:t>
            </a:r>
            <a:r>
              <a:rPr lang="en-US" sz="3200" b="1" i="0" u="none" strike="noStrike" baseline="0" dirty="0">
                <a:latin typeface="Calibri" panose="020F0502020204030204" pitchFamily="34" charset="0"/>
              </a:rPr>
              <a:t>Respondents = 1048	</a:t>
            </a:r>
            <a:r>
              <a:rPr lang="en-US" sz="3200" b="1" i="0" u="none" strike="noStrike" baseline="0" dirty="0">
                <a:solidFill>
                  <a:srgbClr val="FFFFFF"/>
                </a:solidFill>
                <a:latin typeface="Calibri" panose="020F0502020204030204" pitchFamily="34" charset="0"/>
              </a:rPr>
              <a:t>Number	Percentterv,048	</a:t>
            </a:r>
            <a:r>
              <a:rPr lang="en-US" sz="3200" b="0" i="0" u="none" strike="noStrike" baseline="0" dirty="0">
                <a:solidFill>
                  <a:srgbClr val="FFFFFF"/>
                </a:solidFill>
                <a:latin typeface="Times New Roman" panose="02020603050405020304" pitchFamily="18" charset="0"/>
              </a:rPr>
              <a:t>	</a:t>
            </a:r>
          </a:p>
          <a:p>
            <a:pPr marL="457200" lvl="1" indent="0" algn="ctr">
              <a:buNone/>
            </a:pPr>
            <a:r>
              <a:rPr lang="en-US" sz="3200" b="0" i="0" u="none" strike="noStrike" baseline="0" dirty="0">
                <a:latin typeface="Calibri" panose="020F0502020204030204" pitchFamily="34" charset="0"/>
              </a:rPr>
              <a:t>Former Student	270	25.76%	</a:t>
            </a:r>
            <a:endParaRPr lang="en-US" sz="3200" dirty="0">
              <a:latin typeface="Times New Roman" panose="02020603050405020304" pitchFamily="18" charset="0"/>
            </a:endParaRPr>
          </a:p>
          <a:p>
            <a:pPr marL="457200" lvl="1" indent="0" algn="ctr">
              <a:buNone/>
            </a:pPr>
            <a:r>
              <a:rPr lang="en-US" sz="3200" b="0" i="0" u="none" strike="noStrike" baseline="0" dirty="0">
                <a:latin typeface="Calibri" panose="020F0502020204030204" pitchFamily="34" charset="0"/>
              </a:rPr>
              <a:t>Parent			712	67.94%	</a:t>
            </a:r>
            <a:endParaRPr lang="en-US" sz="3200" b="0" i="0" u="none" strike="noStrike" baseline="0" dirty="0">
              <a:latin typeface="Times New Roman" panose="02020603050405020304" pitchFamily="18" charset="0"/>
            </a:endParaRPr>
          </a:p>
          <a:p>
            <a:pPr marL="457200" marR="30" lvl="1" indent="0" algn="ctr">
              <a:buNone/>
            </a:pPr>
            <a:r>
              <a:rPr lang="en-US" sz="3200" b="0" i="0" u="none" strike="noStrike" baseline="0" dirty="0">
                <a:latin typeface="Calibri" panose="020F0502020204030204" pitchFamily="34" charset="0"/>
              </a:rPr>
              <a:t>Guardian		  42	  4.01%	</a:t>
            </a:r>
            <a:endParaRPr lang="en-US" sz="3200" b="0" i="0" u="none" strike="noStrike" baseline="0" dirty="0">
              <a:latin typeface="Times New Roman" panose="02020603050405020304" pitchFamily="18" charset="0"/>
            </a:endParaRPr>
          </a:p>
          <a:p>
            <a:pPr marL="457200" marR="30" lvl="1" indent="0" algn="ctr">
              <a:buNone/>
            </a:pPr>
            <a:r>
              <a:rPr lang="en-US" sz="3200" b="0" i="0" u="none" strike="noStrike" baseline="0" dirty="0">
                <a:latin typeface="Calibri" panose="020F0502020204030204" pitchFamily="34" charset="0"/>
              </a:rPr>
              <a:t>Other			  24	  2.29%</a:t>
            </a:r>
            <a:r>
              <a:rPr lang="en-US" sz="1100" b="0" i="0" u="none" strike="noStrike" baseline="0" dirty="0">
                <a:latin typeface="Calibri" panose="020F0502020204030204" pitchFamily="34" charset="0"/>
              </a:rPr>
              <a:t>	</a:t>
            </a:r>
            <a:endParaRPr lang="en-US" sz="500" b="0" i="0" u="none" strike="noStrike" baseline="0" dirty="0">
              <a:latin typeface="Times New Roman" panose="02020603050405020304" pitchFamily="18" charset="0"/>
            </a:endParaRPr>
          </a:p>
          <a:p>
            <a:pPr marL="0" indent="0" algn="ctr">
              <a:spcBef>
                <a:spcPts val="1800"/>
              </a:spcBef>
              <a:spcAft>
                <a:spcPts val="1800"/>
              </a:spcAft>
              <a:buNone/>
            </a:pPr>
            <a:r>
              <a:rPr lang="en-US" sz="3600" i="1" dirty="0">
                <a:cs typeface="Times New Roman" panose="02020603050405020304" pitchFamily="18" charset="0"/>
              </a:rPr>
              <a:t> </a:t>
            </a:r>
          </a:p>
        </p:txBody>
      </p:sp>
    </p:spTree>
    <p:extLst>
      <p:ext uri="{BB962C8B-B14F-4D97-AF65-F5344CB8AC3E}">
        <p14:creationId xmlns:p14="http://schemas.microsoft.com/office/powerpoint/2010/main" val="2990021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Call  Disposition</a:t>
            </a:r>
          </a:p>
        </p:txBody>
      </p:sp>
      <p:sp>
        <p:nvSpPr>
          <p:cNvPr id="3" name="TextBox 2">
            <a:extLst>
              <a:ext uri="{FF2B5EF4-FFF2-40B4-BE49-F238E27FC236}">
                <a16:creationId xmlns:a16="http://schemas.microsoft.com/office/drawing/2014/main" id="{638D0C5B-D027-9839-22A5-8ABAEF775BF8}"/>
              </a:ext>
            </a:extLst>
          </p:cNvPr>
          <p:cNvSpPr txBox="1"/>
          <p:nvPr/>
        </p:nvSpPr>
        <p:spPr>
          <a:xfrm>
            <a:off x="452487" y="1307698"/>
            <a:ext cx="11466136" cy="4247317"/>
          </a:xfrm>
          <a:prstGeom prst="rect">
            <a:avLst/>
          </a:prstGeom>
          <a:noFill/>
        </p:spPr>
        <p:txBody>
          <a:bodyPr wrap="square">
            <a:spAutoFit/>
          </a:bodyPr>
          <a:lstStyle/>
          <a:p>
            <a:r>
              <a:rPr lang="en-US" sz="1800" b="1" i="0" u="none" strike="noStrike" baseline="0" dirty="0">
                <a:latin typeface="Calibri" panose="020F0502020204030204" pitchFamily="34" charset="0"/>
              </a:rPr>
              <a:t>Call Disposition Data: </a:t>
            </a:r>
          </a:p>
          <a:p>
            <a:r>
              <a:rPr lang="en-US" sz="1800" b="1" i="0" u="none" strike="noStrike" baseline="0" dirty="0">
                <a:latin typeface="Calibri" panose="020F0502020204030204" pitchFamily="34" charset="0"/>
              </a:rPr>
              <a:t>			           Total Interviews Attempted    3,906</a:t>
            </a:r>
            <a:r>
              <a:rPr lang="en-US" b="1" dirty="0">
                <a:latin typeface="Calibri" panose="020F0502020204030204" pitchFamily="34" charset="0"/>
              </a:rPr>
              <a:t>     </a:t>
            </a:r>
            <a:r>
              <a:rPr lang="en-US" sz="1800" b="1" i="0" u="none" strike="noStrike" baseline="0" dirty="0">
                <a:latin typeface="Calibri" panose="020F0502020204030204" pitchFamily="34" charset="0"/>
              </a:rPr>
              <a:t>100.00%</a:t>
            </a:r>
            <a:r>
              <a:rPr lang="en-US" sz="1800" b="1" i="0" u="none" strike="noStrike" baseline="0" dirty="0">
                <a:solidFill>
                  <a:srgbClr val="FFFFFF"/>
                </a:solidFill>
                <a:latin typeface="Calibri" panose="020F0502020204030204" pitchFamily="34" charset="0"/>
              </a:rPr>
              <a:t>rcent	</a:t>
            </a:r>
          </a:p>
          <a:p>
            <a:pPr algn="ctr"/>
            <a:r>
              <a:rPr lang="en-US" sz="1800" b="1" i="0" u="none" strike="noStrike" baseline="0" dirty="0">
                <a:latin typeface="Calibri" panose="020F0502020204030204" pitchFamily="34" charset="0"/>
              </a:rPr>
              <a:t>Completed Interviews	1,048	26.83%	</a:t>
            </a:r>
          </a:p>
          <a:p>
            <a:pPr marR="30" algn="ctr"/>
            <a:r>
              <a:rPr lang="en-US" sz="1800" b="0" i="0" u="none" strike="noStrike" baseline="0" dirty="0">
                <a:latin typeface="Calibri" panose="020F0502020204030204" pitchFamily="34" charset="0"/>
              </a:rPr>
              <a:t>Blocked Call		7	0.18%	</a:t>
            </a:r>
            <a:endParaRPr lang="en-US" sz="1800" b="1" i="0" u="none" strike="noStrike" baseline="0" dirty="0">
              <a:latin typeface="Calibri" panose="020F0502020204030204" pitchFamily="34" charset="0"/>
            </a:endParaRPr>
          </a:p>
          <a:p>
            <a:pPr marR="30" algn="ctr"/>
            <a:r>
              <a:rPr lang="en-US" sz="1800" b="0" i="0" u="none" strike="noStrike" baseline="0" dirty="0">
                <a:latin typeface="Calibri" panose="020F0502020204030204" pitchFamily="34" charset="0"/>
              </a:rPr>
              <a:t>Business Number		25	0.64%	</a:t>
            </a:r>
            <a:endParaRPr lang="en-US" sz="1800" b="1" i="0" u="none" strike="noStrike" baseline="0" dirty="0">
              <a:latin typeface="Calibri" panose="020F0502020204030204" pitchFamily="34" charset="0"/>
            </a:endParaRPr>
          </a:p>
          <a:p>
            <a:pPr algn="ctr"/>
            <a:r>
              <a:rPr lang="en-US" sz="1800" b="0" i="0" u="none" strike="noStrike" baseline="0" dirty="0">
                <a:latin typeface="Calibri" panose="020F0502020204030204" pitchFamily="34" charset="0"/>
              </a:rPr>
              <a:t>Disconnected		</a:t>
            </a:r>
            <a:r>
              <a:rPr lang="en-US" sz="1800" b="0" i="0" u="none" strike="noStrike" baseline="0" dirty="0">
                <a:highlight>
                  <a:srgbClr val="FFFF00"/>
                </a:highlight>
                <a:latin typeface="Calibri" panose="020F0502020204030204" pitchFamily="34" charset="0"/>
              </a:rPr>
              <a:t>408</a:t>
            </a:r>
            <a:r>
              <a:rPr lang="en-US" sz="1800" b="0" i="0" u="none" strike="noStrike" baseline="0" dirty="0">
                <a:latin typeface="Calibri" panose="020F0502020204030204" pitchFamily="34" charset="0"/>
              </a:rPr>
              <a:t>	10.45%	</a:t>
            </a:r>
            <a:endParaRPr lang="en-US" sz="1800" b="1" i="0" u="none" strike="noStrike" baseline="0" dirty="0">
              <a:latin typeface="Calibri" panose="020F0502020204030204" pitchFamily="34" charset="0"/>
            </a:endParaRPr>
          </a:p>
          <a:p>
            <a:pPr marR="30" algn="ctr"/>
            <a:r>
              <a:rPr lang="en-US" sz="1800" b="0" i="0" u="none" strike="noStrike" baseline="0" dirty="0">
                <a:latin typeface="Calibri" panose="020F0502020204030204" pitchFamily="34" charset="0"/>
              </a:rPr>
              <a:t>Language Barrier		13	0.33%	</a:t>
            </a:r>
            <a:endParaRPr lang="en-US" sz="1800" b="1" i="0" u="none" strike="noStrike" baseline="0" dirty="0">
              <a:latin typeface="Calibri" panose="020F0502020204030204" pitchFamily="34" charset="0"/>
            </a:endParaRPr>
          </a:p>
          <a:p>
            <a:pPr marR="30" algn="ctr"/>
            <a:r>
              <a:rPr lang="en-US" sz="1800" b="0" i="0" u="none" strike="noStrike" baseline="0" dirty="0">
                <a:latin typeface="Calibri" panose="020F0502020204030204" pitchFamily="34" charset="0"/>
              </a:rPr>
              <a:t>Mid-Interview Termination	29	0.74%	</a:t>
            </a:r>
            <a:endParaRPr lang="en-US" sz="1800" b="1" i="0" u="none" strike="noStrike" baseline="0" dirty="0">
              <a:latin typeface="Calibri" panose="020F0502020204030204" pitchFamily="34" charset="0"/>
            </a:endParaRPr>
          </a:p>
          <a:p>
            <a:pPr algn="ctr"/>
            <a:r>
              <a:rPr lang="en-US" sz="1800" b="0" i="0" u="none" strike="noStrike" baseline="0" dirty="0">
                <a:latin typeface="Calibri" panose="020F0502020204030204" pitchFamily="34" charset="0"/>
              </a:rPr>
              <a:t>No Answer		</a:t>
            </a:r>
            <a:r>
              <a:rPr lang="en-US" sz="1800" b="0" i="0" u="none" strike="noStrike" baseline="0" dirty="0">
                <a:highlight>
                  <a:srgbClr val="FFFF00"/>
                </a:highlight>
                <a:latin typeface="Calibri" panose="020F0502020204030204" pitchFamily="34" charset="0"/>
              </a:rPr>
              <a:t>523</a:t>
            </a:r>
            <a:r>
              <a:rPr lang="en-US" sz="1800" b="0" i="0" u="none" strike="noStrike" baseline="0" dirty="0">
                <a:latin typeface="Calibri" panose="020F0502020204030204" pitchFamily="34" charset="0"/>
              </a:rPr>
              <a:t>	13.39%	</a:t>
            </a:r>
            <a:endParaRPr lang="en-US" sz="1800" b="1" i="0" u="none" strike="noStrike" baseline="0" dirty="0">
              <a:latin typeface="Calibri" panose="020F0502020204030204" pitchFamily="34" charset="0"/>
            </a:endParaRPr>
          </a:p>
          <a:p>
            <a:pPr marR="30" algn="ctr"/>
            <a:r>
              <a:rPr lang="en-US" sz="1800" b="0" i="0" u="none" strike="noStrike" baseline="0" dirty="0">
                <a:latin typeface="Calibri" panose="020F0502020204030204" pitchFamily="34" charset="0"/>
              </a:rPr>
              <a:t>Refused			</a:t>
            </a:r>
            <a:r>
              <a:rPr lang="en-US" sz="1800" b="0" i="0" u="none" strike="noStrike" baseline="0" dirty="0">
                <a:highlight>
                  <a:srgbClr val="FFFF00"/>
                </a:highlight>
                <a:latin typeface="Calibri" panose="020F0502020204030204" pitchFamily="34" charset="0"/>
              </a:rPr>
              <a:t>137</a:t>
            </a:r>
            <a:r>
              <a:rPr lang="en-US" sz="1800" b="0" i="0" u="none" strike="noStrike" baseline="0" dirty="0">
                <a:latin typeface="Calibri" panose="020F0502020204030204" pitchFamily="34" charset="0"/>
              </a:rPr>
              <a:t>	3.51%	</a:t>
            </a:r>
            <a:endParaRPr lang="en-US" sz="1800" b="1" i="0" u="none" strike="noStrike" baseline="0" dirty="0">
              <a:latin typeface="Calibri" panose="020F0502020204030204" pitchFamily="34" charset="0"/>
            </a:endParaRPr>
          </a:p>
          <a:p>
            <a:pPr marR="30" algn="ctr"/>
            <a:r>
              <a:rPr lang="en-US" sz="1800" b="0" i="0" u="none" strike="noStrike" baseline="0" dirty="0">
                <a:latin typeface="Calibri" panose="020F0502020204030204" pitchFamily="34" charset="0"/>
              </a:rPr>
              <a:t>Respondent Not Available	58	1.48%	</a:t>
            </a:r>
            <a:endParaRPr lang="en-US" sz="1800" b="1" i="0" u="none" strike="noStrike" baseline="0" dirty="0">
              <a:latin typeface="Calibri" panose="020F0502020204030204" pitchFamily="34" charset="0"/>
            </a:endParaRPr>
          </a:p>
          <a:p>
            <a:pPr marR="30" algn="ctr"/>
            <a:r>
              <a:rPr lang="en-US" sz="1800" b="0" i="0" u="none" strike="noStrike" baseline="0" dirty="0">
                <a:latin typeface="Calibri" panose="020F0502020204030204" pitchFamily="34" charset="0"/>
              </a:rPr>
              <a:t>Take Me Off the List	46	1.18%	</a:t>
            </a:r>
            <a:endParaRPr lang="en-US" sz="1800" b="1" i="0" u="none" strike="noStrike" baseline="0" dirty="0">
              <a:latin typeface="Calibri" panose="020F0502020204030204" pitchFamily="34" charset="0"/>
            </a:endParaRPr>
          </a:p>
          <a:p>
            <a:pPr algn="ctr"/>
            <a:r>
              <a:rPr lang="en-US" sz="1800" b="0" i="0" u="none" strike="noStrike" baseline="0" dirty="0">
                <a:latin typeface="Calibri" panose="020F0502020204030204" pitchFamily="34" charset="0"/>
              </a:rPr>
              <a:t>Voicemail			</a:t>
            </a:r>
            <a:r>
              <a:rPr lang="en-US" sz="1800" b="0" i="0" u="none" strike="noStrike" baseline="0" dirty="0">
                <a:highlight>
                  <a:srgbClr val="FFFF00"/>
                </a:highlight>
                <a:latin typeface="Calibri" panose="020F0502020204030204" pitchFamily="34" charset="0"/>
              </a:rPr>
              <a:t>1,565</a:t>
            </a:r>
            <a:r>
              <a:rPr lang="en-US" sz="1800" b="0" i="0" u="none" strike="noStrike" baseline="0" dirty="0">
                <a:latin typeface="Calibri" panose="020F0502020204030204" pitchFamily="34" charset="0"/>
              </a:rPr>
              <a:t>	40.07%	</a:t>
            </a:r>
            <a:endParaRPr lang="en-US" sz="1800" b="1" i="0" u="none" strike="noStrike" baseline="0" dirty="0">
              <a:latin typeface="Calibri" panose="020F0502020204030204" pitchFamily="34" charset="0"/>
            </a:endParaRPr>
          </a:p>
          <a:p>
            <a:pPr marR="30" algn="ctr"/>
            <a:r>
              <a:rPr lang="en-US" sz="1800" b="0" i="0" u="none" strike="noStrike" baseline="0" dirty="0">
                <a:latin typeface="Calibri" panose="020F0502020204030204" pitchFamily="34" charset="0"/>
              </a:rPr>
              <a:t>Wrong Number		47	1.20%	</a:t>
            </a:r>
            <a:endParaRPr lang="en-US" sz="1800" b="1" i="0" u="none" strike="noStrike" baseline="0" dirty="0">
              <a:latin typeface="Calibri" panose="020F0502020204030204" pitchFamily="34" charset="0"/>
            </a:endParaRPr>
          </a:p>
          <a:p>
            <a:pPr marR="20" algn="ctr"/>
            <a:r>
              <a:rPr lang="en-US" sz="1800" b="1" i="0" u="none" strike="noStrike" baseline="0" dirty="0">
                <a:latin typeface="Calibri" panose="020F0502020204030204" pitchFamily="34" charset="0"/>
              </a:rPr>
              <a:t>	</a:t>
            </a:r>
          </a:p>
        </p:txBody>
      </p:sp>
    </p:spTree>
    <p:extLst>
      <p:ext uri="{BB962C8B-B14F-4D97-AF65-F5344CB8AC3E}">
        <p14:creationId xmlns:p14="http://schemas.microsoft.com/office/powerpoint/2010/main" val="263568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How Do We Move the Needle?</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r>
              <a:rPr lang="en-US" sz="3200" b="1" dirty="0">
                <a:cs typeface="Times New Roman" panose="02020603050405020304" pitchFamily="18" charset="0"/>
              </a:rPr>
              <a:t>A two-pronged approach…</a:t>
            </a:r>
          </a:p>
          <a:p>
            <a:pPr marL="0" indent="0" algn="ctr">
              <a:spcBef>
                <a:spcPts val="1800"/>
              </a:spcBef>
              <a:spcAft>
                <a:spcPts val="1800"/>
              </a:spcAft>
              <a:buNone/>
            </a:pPr>
            <a:r>
              <a:rPr lang="en-US" sz="3200" b="1" dirty="0">
                <a:cs typeface="Times New Roman" panose="02020603050405020304" pitchFamily="18" charset="0"/>
              </a:rPr>
              <a:t>#1 Better response rates produce better data.  Better data leads to more effective interventions.  Also, better APR reports for individual districts</a:t>
            </a:r>
          </a:p>
          <a:p>
            <a:pPr marL="0" indent="0" algn="ctr">
              <a:spcBef>
                <a:spcPts val="1800"/>
              </a:spcBef>
              <a:spcAft>
                <a:spcPts val="1800"/>
              </a:spcAft>
              <a:buNone/>
            </a:pPr>
            <a:r>
              <a:rPr lang="en-US" sz="3200" b="1" dirty="0">
                <a:cs typeface="Times New Roman" panose="02020603050405020304" pitchFamily="18" charset="0"/>
              </a:rPr>
              <a:t>#2  Let’s implement effective strategies/interventions that will enable students to access post-secondary education and/or training or competitive employment</a:t>
            </a:r>
          </a:p>
        </p:txBody>
      </p:sp>
    </p:spTree>
    <p:extLst>
      <p:ext uri="{BB962C8B-B14F-4D97-AF65-F5344CB8AC3E}">
        <p14:creationId xmlns:p14="http://schemas.microsoft.com/office/powerpoint/2010/main" val="931121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Prong #1: Getting to Better Response Rates</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000" b="1" dirty="0">
              <a:cs typeface="Times New Roman" panose="02020603050405020304" pitchFamily="18" charset="0"/>
            </a:endParaRPr>
          </a:p>
          <a:p>
            <a:pPr marL="0" indent="0" algn="ctr">
              <a:spcBef>
                <a:spcPts val="1800"/>
              </a:spcBef>
              <a:spcAft>
                <a:spcPts val="1800"/>
              </a:spcAft>
              <a:buNone/>
            </a:pPr>
            <a:r>
              <a:rPr lang="en-US" sz="2000" b="1" dirty="0">
                <a:cs typeface="Times New Roman" panose="02020603050405020304" pitchFamily="18" charset="0"/>
              </a:rPr>
              <a:t>#1 Communicate</a:t>
            </a:r>
          </a:p>
          <a:p>
            <a:pPr marL="0" indent="0" algn="ctr">
              <a:spcBef>
                <a:spcPts val="1800"/>
              </a:spcBef>
              <a:spcAft>
                <a:spcPts val="1800"/>
              </a:spcAft>
              <a:buNone/>
            </a:pPr>
            <a:r>
              <a:rPr lang="en-US" sz="2000" b="1" dirty="0">
                <a:cs typeface="Times New Roman" panose="02020603050405020304" pitchFamily="18" charset="0"/>
              </a:rPr>
              <a:t>Make sure that Parents and Students know they will be contacted in June of the year following graduation or exit from school.  Disseminate this info at IEP meetings, SOP review, in newsletters, on social media etc.  Communicate early. Communicate often</a:t>
            </a:r>
          </a:p>
          <a:p>
            <a:pPr marL="0" indent="0" algn="ctr">
              <a:spcBef>
                <a:spcPts val="1800"/>
              </a:spcBef>
              <a:spcAft>
                <a:spcPts val="1800"/>
              </a:spcAft>
              <a:buNone/>
            </a:pPr>
            <a:r>
              <a:rPr lang="en-US" sz="2400" b="1" dirty="0">
                <a:cs typeface="Times New Roman" panose="02020603050405020304" pitchFamily="18" charset="0"/>
              </a:rPr>
              <a:t> </a:t>
            </a:r>
          </a:p>
        </p:txBody>
      </p:sp>
    </p:spTree>
    <p:extLst>
      <p:ext uri="{BB962C8B-B14F-4D97-AF65-F5344CB8AC3E}">
        <p14:creationId xmlns:p14="http://schemas.microsoft.com/office/powerpoint/2010/main" val="188388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Getting to Better Response Rates</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000" b="1" dirty="0">
              <a:cs typeface="Times New Roman" panose="02020603050405020304" pitchFamily="18" charset="0"/>
            </a:endParaRPr>
          </a:p>
          <a:p>
            <a:pPr marL="0" indent="0" algn="ctr">
              <a:spcBef>
                <a:spcPts val="1800"/>
              </a:spcBef>
              <a:spcAft>
                <a:spcPts val="1800"/>
              </a:spcAft>
              <a:buNone/>
            </a:pPr>
            <a:r>
              <a:rPr lang="en-US" sz="2000" b="1" dirty="0">
                <a:cs typeface="Times New Roman" panose="02020603050405020304" pitchFamily="18" charset="0"/>
              </a:rPr>
              <a:t>#2 Verify Contact Info Thoroughly</a:t>
            </a:r>
          </a:p>
          <a:p>
            <a:pPr marL="0" indent="0" algn="ctr">
              <a:spcBef>
                <a:spcPts val="1800"/>
              </a:spcBef>
              <a:spcAft>
                <a:spcPts val="1800"/>
              </a:spcAft>
              <a:buNone/>
            </a:pPr>
            <a:r>
              <a:rPr lang="en-US" sz="2000" b="1" dirty="0">
                <a:cs typeface="Times New Roman" panose="02020603050405020304" pitchFamily="18" charset="0"/>
              </a:rPr>
              <a:t>Make sure you have valid contact info for student and parents.  Last year we had over 400 students in the census with no valid contact info.  Over 200 students had no contact info at all.  Verify contact info through 1) Post School Outcomes Web Application, 2) through your IEP system, 3) through your SIS.</a:t>
            </a:r>
          </a:p>
          <a:p>
            <a:pPr marL="0" indent="0" algn="ctr">
              <a:spcBef>
                <a:spcPts val="1800"/>
              </a:spcBef>
              <a:spcAft>
                <a:spcPts val="1800"/>
              </a:spcAft>
              <a:buNone/>
            </a:pPr>
            <a:r>
              <a:rPr lang="en-US" sz="2400" b="1" dirty="0">
                <a:cs typeface="Times New Roman" panose="02020603050405020304" pitchFamily="18" charset="0"/>
              </a:rPr>
              <a:t> </a:t>
            </a:r>
          </a:p>
        </p:txBody>
      </p:sp>
    </p:spTree>
    <p:extLst>
      <p:ext uri="{BB962C8B-B14F-4D97-AF65-F5344CB8AC3E}">
        <p14:creationId xmlns:p14="http://schemas.microsoft.com/office/powerpoint/2010/main" val="3898013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Prong #1: How Do We Get Better Response Rates?</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000" b="1" dirty="0">
              <a:cs typeface="Times New Roman" panose="02020603050405020304" pitchFamily="18" charset="0"/>
            </a:endParaRPr>
          </a:p>
          <a:p>
            <a:pPr marL="0" indent="0" algn="ctr">
              <a:spcBef>
                <a:spcPts val="1800"/>
              </a:spcBef>
              <a:spcAft>
                <a:spcPts val="1800"/>
              </a:spcAft>
              <a:buNone/>
            </a:pPr>
            <a:r>
              <a:rPr lang="en-US" sz="2000" b="1" dirty="0">
                <a:cs typeface="Times New Roman" panose="02020603050405020304" pitchFamily="18" charset="0"/>
              </a:rPr>
              <a:t>#3 Test your contact info!  </a:t>
            </a:r>
          </a:p>
          <a:p>
            <a:pPr marL="0" indent="0" algn="ctr">
              <a:spcBef>
                <a:spcPts val="1800"/>
              </a:spcBef>
              <a:spcAft>
                <a:spcPts val="1800"/>
              </a:spcAft>
              <a:buNone/>
            </a:pPr>
            <a:r>
              <a:rPr lang="en-US" sz="2000" b="1" dirty="0">
                <a:cs typeface="Times New Roman" panose="02020603050405020304" pitchFamily="18" charset="0"/>
              </a:rPr>
              <a:t>Great opportunity to inform students/parents of upcoming interviews as you verify contact info is accurate.</a:t>
            </a:r>
          </a:p>
          <a:p>
            <a:pPr marL="0" indent="0" algn="ctr">
              <a:spcBef>
                <a:spcPts val="1800"/>
              </a:spcBef>
              <a:spcAft>
                <a:spcPts val="1800"/>
              </a:spcAft>
              <a:buNone/>
            </a:pPr>
            <a:r>
              <a:rPr lang="en-US" sz="2400" b="1" dirty="0">
                <a:cs typeface="Times New Roman" panose="02020603050405020304" pitchFamily="18" charset="0"/>
              </a:rPr>
              <a:t> </a:t>
            </a:r>
          </a:p>
        </p:txBody>
      </p:sp>
    </p:spTree>
    <p:extLst>
      <p:ext uri="{BB962C8B-B14F-4D97-AF65-F5344CB8AC3E}">
        <p14:creationId xmlns:p14="http://schemas.microsoft.com/office/powerpoint/2010/main" val="3116364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Prong #1: How Do We Get Better Response Rates? </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4000" b="1" dirty="0">
              <a:cs typeface="Times New Roman" panose="02020603050405020304" pitchFamily="18" charset="0"/>
            </a:endParaRPr>
          </a:p>
          <a:p>
            <a:pPr marL="0" indent="0" algn="ctr">
              <a:spcBef>
                <a:spcPts val="1800"/>
              </a:spcBef>
              <a:spcAft>
                <a:spcPts val="1800"/>
              </a:spcAft>
              <a:buNone/>
            </a:pPr>
            <a:r>
              <a:rPr lang="en-US" sz="4000" b="1" dirty="0">
                <a:cs typeface="Times New Roman" panose="02020603050405020304" pitchFamily="18" charset="0"/>
              </a:rPr>
              <a:t>#4 Opt-in!</a:t>
            </a:r>
          </a:p>
          <a:p>
            <a:pPr marL="0" indent="0" algn="ctr">
              <a:spcBef>
                <a:spcPts val="1800"/>
              </a:spcBef>
              <a:spcAft>
                <a:spcPts val="1800"/>
              </a:spcAft>
              <a:buNone/>
            </a:pPr>
            <a:r>
              <a:rPr lang="en-US" sz="2400" b="1" dirty="0">
                <a:cs typeface="Times New Roman" panose="02020603050405020304" pitchFamily="18" charset="0"/>
              </a:rPr>
              <a:t>The results speak for themselves… </a:t>
            </a:r>
          </a:p>
        </p:txBody>
      </p:sp>
    </p:spTree>
    <p:extLst>
      <p:ext uri="{BB962C8B-B14F-4D97-AF65-F5344CB8AC3E}">
        <p14:creationId xmlns:p14="http://schemas.microsoft.com/office/powerpoint/2010/main" val="403071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Prong 2: Getting to Better Outcomes…</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rPr>
              <a:t>#1 Effective Transition Plans in the IEP </a:t>
            </a:r>
          </a:p>
          <a:p>
            <a:pPr marL="0" indent="0" algn="ctr">
              <a:spcBef>
                <a:spcPts val="1800"/>
              </a:spcBef>
              <a:spcAft>
                <a:spcPts val="1800"/>
              </a:spcAft>
              <a:buNone/>
            </a:pPr>
            <a:r>
              <a:rPr lang="en-US" sz="2400" b="1" dirty="0">
                <a:cs typeface="Times New Roman" panose="02020603050405020304" pitchFamily="18" charset="0"/>
              </a:rPr>
              <a:t>Students who have effective transition goals and services are more likely to be successful</a:t>
            </a:r>
            <a:endParaRPr lang="en-US" sz="2000" b="1" dirty="0">
              <a:cs typeface="Times New Roman" panose="02020603050405020304" pitchFamily="18" charset="0"/>
            </a:endParaRPr>
          </a:p>
        </p:txBody>
      </p:sp>
    </p:spTree>
    <p:extLst>
      <p:ext uri="{BB962C8B-B14F-4D97-AF65-F5344CB8AC3E}">
        <p14:creationId xmlns:p14="http://schemas.microsoft.com/office/powerpoint/2010/main" val="230286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Getting to Better Outcomes…</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r>
              <a:rPr lang="en-US" sz="2400" b="1" dirty="0">
                <a:cs typeface="Times New Roman" panose="02020603050405020304" pitchFamily="18" charset="0"/>
              </a:rPr>
              <a:t>#2 CTE is Key!</a:t>
            </a:r>
          </a:p>
          <a:p>
            <a:pPr marL="0" indent="0" algn="ctr">
              <a:spcBef>
                <a:spcPts val="1800"/>
              </a:spcBef>
              <a:spcAft>
                <a:spcPts val="1800"/>
              </a:spcAft>
              <a:buNone/>
            </a:pPr>
            <a:r>
              <a:rPr lang="en-US" sz="2400" b="1" dirty="0">
                <a:cs typeface="Times New Roman" panose="02020603050405020304" pitchFamily="18" charset="0"/>
              </a:rPr>
              <a:t>Students who are Concentrators or Completers are more likely to pursue post secondary education and/or be employed.  </a:t>
            </a:r>
          </a:p>
          <a:p>
            <a:pPr marL="0" indent="0" algn="ctr">
              <a:spcBef>
                <a:spcPts val="1800"/>
              </a:spcBef>
              <a:spcAft>
                <a:spcPts val="1800"/>
              </a:spcAft>
              <a:buNone/>
            </a:pPr>
            <a:r>
              <a:rPr lang="en-US" sz="2000" b="1" dirty="0">
                <a:cs typeface="Times New Roman" panose="02020603050405020304" pitchFamily="18" charset="0"/>
              </a:rPr>
              <a:t>Common Barriers Include: Special Education Teachers/Transition Coordinators don’t know what pathways are available, Students denied access because they can’t pass the safety test, Students denied access because they can’t pass the certification test after completing the class, paraeducators are not available, pull-out time is scheduled during the time classes are available…</a:t>
            </a:r>
          </a:p>
          <a:p>
            <a:pPr marL="0" indent="0" algn="ctr">
              <a:spcBef>
                <a:spcPts val="1800"/>
              </a:spcBef>
              <a:spcAft>
                <a:spcPts val="1800"/>
              </a:spcAft>
              <a:buNone/>
            </a:pPr>
            <a:r>
              <a:rPr lang="en-US" sz="2000" b="1" dirty="0">
                <a:cs typeface="Times New Roman" panose="02020603050405020304" pitchFamily="18" charset="0"/>
              </a:rPr>
              <a:t>Perkins funding requires schools to make CTE classes available to special populations, have you reviewed your high schools CTE participation data?</a:t>
            </a:r>
          </a:p>
        </p:txBody>
      </p:sp>
    </p:spTree>
    <p:extLst>
      <p:ext uri="{BB962C8B-B14F-4D97-AF65-F5344CB8AC3E}">
        <p14:creationId xmlns:p14="http://schemas.microsoft.com/office/powerpoint/2010/main" val="19445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idx="4294967295"/>
          </p:nvPr>
        </p:nvSpPr>
        <p:spPr>
          <a:xfrm>
            <a:off x="0" y="-9401"/>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Special Education Leads the Way</a:t>
            </a:r>
          </a:p>
        </p:txBody>
      </p:sp>
      <p:sp>
        <p:nvSpPr>
          <p:cNvPr id="2" name="Rectangle 1"/>
          <p:cNvSpPr/>
          <p:nvPr/>
        </p:nvSpPr>
        <p:spPr>
          <a:xfrm>
            <a:off x="284206" y="1271752"/>
            <a:ext cx="11624015" cy="4801314"/>
          </a:xfrm>
          <a:prstGeom prst="rect">
            <a:avLst/>
          </a:prstGeom>
        </p:spPr>
        <p:txBody>
          <a:bodyPr wrap="square">
            <a:spAutoFit/>
          </a:bodyPr>
          <a:lstStyle/>
          <a:p>
            <a:endParaRPr lang="en-US" dirty="0"/>
          </a:p>
          <a:p>
            <a:pPr algn="ctr"/>
            <a:endParaRPr lang="en-US" sz="4800" dirty="0"/>
          </a:p>
          <a:p>
            <a:pPr algn="ctr"/>
            <a:endParaRPr lang="en-US" sz="4800" dirty="0"/>
          </a:p>
          <a:p>
            <a:pPr algn="ctr"/>
            <a:r>
              <a:rPr lang="en-US" sz="4800" dirty="0"/>
              <a:t>Expect, Engage, Empower: Successful Transitions for All in Kansas</a:t>
            </a:r>
          </a:p>
          <a:p>
            <a:pPr algn="ctr"/>
            <a:endParaRPr lang="en-US" sz="4800" dirty="0"/>
          </a:p>
          <a:p>
            <a:pPr algn="ctr"/>
            <a:endParaRPr lang="en-US" sz="4800" dirty="0"/>
          </a:p>
        </p:txBody>
      </p:sp>
    </p:spTree>
    <p:extLst>
      <p:ext uri="{BB962C8B-B14F-4D97-AF65-F5344CB8AC3E}">
        <p14:creationId xmlns:p14="http://schemas.microsoft.com/office/powerpoint/2010/main" val="3721758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50261"/>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Getting to Better Outcomes… </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rPr>
              <a:t>#3 FAFSA Completion</a:t>
            </a:r>
          </a:p>
          <a:p>
            <a:pPr marL="0" indent="0" algn="ctr">
              <a:spcBef>
                <a:spcPts val="1800"/>
              </a:spcBef>
              <a:spcAft>
                <a:spcPts val="1800"/>
              </a:spcAft>
              <a:buNone/>
            </a:pPr>
            <a:r>
              <a:rPr lang="en-US" sz="2400" b="1" dirty="0">
                <a:cs typeface="Times New Roman" panose="02020603050405020304" pitchFamily="18" charset="0"/>
              </a:rPr>
              <a:t>Common Barriers Include:  Students don’t want to attend post-secondary training/education programs, Parents don’t want to provide tax info necessary to complete the FAFSA</a:t>
            </a:r>
          </a:p>
        </p:txBody>
      </p:sp>
    </p:spTree>
    <p:extLst>
      <p:ext uri="{BB962C8B-B14F-4D97-AF65-F5344CB8AC3E}">
        <p14:creationId xmlns:p14="http://schemas.microsoft.com/office/powerpoint/2010/main" val="1058976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Getting to Better Outcomes…  </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rPr>
              <a:t>#4 Registration with local Workforce Center</a:t>
            </a:r>
          </a:p>
          <a:p>
            <a:pPr marL="0" indent="0" algn="ctr">
              <a:spcBef>
                <a:spcPts val="1800"/>
              </a:spcBef>
              <a:spcAft>
                <a:spcPts val="1800"/>
              </a:spcAft>
              <a:buNone/>
            </a:pPr>
            <a:r>
              <a:rPr lang="en-US" sz="2400" b="1" dirty="0">
                <a:cs typeface="Times New Roman" panose="02020603050405020304" pitchFamily="18" charset="0"/>
              </a:rPr>
              <a:t>Workforce Centers have federal mandates to provide services to special populations.  They will work with schools to provide a variety of services designed to help students access employment after graduation.  </a:t>
            </a:r>
          </a:p>
          <a:p>
            <a:pPr marL="0" indent="0" algn="ctr">
              <a:spcBef>
                <a:spcPts val="1800"/>
              </a:spcBef>
              <a:spcAft>
                <a:spcPts val="1800"/>
              </a:spcAft>
              <a:buNone/>
            </a:pPr>
            <a:r>
              <a:rPr lang="en-US" sz="2400" b="1" dirty="0">
                <a:cs typeface="Times New Roman" panose="02020603050405020304" pitchFamily="18" charset="0"/>
              </a:rPr>
              <a:t>  </a:t>
            </a:r>
          </a:p>
        </p:txBody>
      </p:sp>
    </p:spTree>
    <p:extLst>
      <p:ext uri="{BB962C8B-B14F-4D97-AF65-F5344CB8AC3E}">
        <p14:creationId xmlns:p14="http://schemas.microsoft.com/office/powerpoint/2010/main" val="2862906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Getting to Better Outcomes…   </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rPr>
              <a:t>#5 Build Partnerships with Transition Service Providers</a:t>
            </a:r>
          </a:p>
          <a:p>
            <a:pPr marL="0" indent="0" algn="ctr">
              <a:spcBef>
                <a:spcPts val="1800"/>
              </a:spcBef>
              <a:spcAft>
                <a:spcPts val="1800"/>
              </a:spcAft>
              <a:buNone/>
            </a:pPr>
            <a:r>
              <a:rPr lang="en-US" sz="2400" b="1" dirty="0">
                <a:cs typeface="Times New Roman" panose="02020603050405020304" pitchFamily="18" charset="0"/>
              </a:rPr>
              <a:t> Partner with Pre-ETS, Families Together, Your local Transition Council, CIL, CDDO and other transition service providers. </a:t>
            </a:r>
          </a:p>
          <a:p>
            <a:pPr marL="0" indent="0" algn="ctr">
              <a:spcBef>
                <a:spcPts val="1800"/>
              </a:spcBef>
              <a:spcAft>
                <a:spcPts val="1800"/>
              </a:spcAft>
              <a:buNone/>
            </a:pPr>
            <a:r>
              <a:rPr lang="en-US" sz="2400" b="1" dirty="0">
                <a:cs typeface="Times New Roman" panose="02020603050405020304" pitchFamily="18" charset="0"/>
              </a:rPr>
              <a:t>  </a:t>
            </a:r>
          </a:p>
        </p:txBody>
      </p:sp>
    </p:spTree>
    <p:extLst>
      <p:ext uri="{BB962C8B-B14F-4D97-AF65-F5344CB8AC3E}">
        <p14:creationId xmlns:p14="http://schemas.microsoft.com/office/powerpoint/2010/main" val="3389638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Getting to Better Outcomes…    </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rPr>
              <a:t>#6 Transition Tuesday Webinar</a:t>
            </a:r>
          </a:p>
          <a:p>
            <a:pPr marL="0" indent="0" algn="ctr">
              <a:spcBef>
                <a:spcPts val="1800"/>
              </a:spcBef>
              <a:spcAft>
                <a:spcPts val="1800"/>
              </a:spcAft>
              <a:buNone/>
            </a:pPr>
            <a:r>
              <a:rPr lang="en-US" sz="2400" b="1" dirty="0">
                <a:cs typeface="Times New Roman" panose="02020603050405020304" pitchFamily="18" charset="0"/>
              </a:rPr>
              <a:t>Connect with KSDE’s Transition Tuesday Webinar Monthly!</a:t>
            </a:r>
          </a:p>
          <a:p>
            <a:pPr marL="0" indent="0" algn="ctr">
              <a:spcBef>
                <a:spcPts val="1800"/>
              </a:spcBef>
              <a:spcAft>
                <a:spcPts val="1800"/>
              </a:spcAft>
              <a:buNone/>
            </a:pPr>
            <a:r>
              <a:rPr lang="en-US" sz="2400" b="1" dirty="0">
                <a:cs typeface="Times New Roman" panose="02020603050405020304" pitchFamily="18" charset="0"/>
              </a:rPr>
              <a:t>  </a:t>
            </a:r>
          </a:p>
        </p:txBody>
      </p:sp>
    </p:spTree>
    <p:extLst>
      <p:ext uri="{BB962C8B-B14F-4D97-AF65-F5344CB8AC3E}">
        <p14:creationId xmlns:p14="http://schemas.microsoft.com/office/powerpoint/2010/main" val="186884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Who is Getting Better Results for Students?</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400" b="1" dirty="0">
              <a:cs typeface="Times New Roman" panose="02020603050405020304" pitchFamily="18" charset="0"/>
            </a:endParaRPr>
          </a:p>
          <a:p>
            <a:pPr marL="0" indent="0" algn="ctr">
              <a:spcBef>
                <a:spcPts val="1800"/>
              </a:spcBef>
              <a:spcAft>
                <a:spcPts val="1800"/>
              </a:spcAft>
              <a:buNone/>
            </a:pPr>
            <a:r>
              <a:rPr lang="en-US" sz="3600" b="1" dirty="0">
                <a:cs typeface="Times New Roman" panose="02020603050405020304" pitchFamily="18" charset="0"/>
              </a:rPr>
              <a:t>SCKSEC Interlocal #605</a:t>
            </a:r>
          </a:p>
          <a:p>
            <a:pPr marL="0" indent="0" algn="ctr">
              <a:spcBef>
                <a:spcPts val="1800"/>
              </a:spcBef>
              <a:spcAft>
                <a:spcPts val="1800"/>
              </a:spcAft>
              <a:buNone/>
            </a:pPr>
            <a:r>
              <a:rPr lang="en-US" sz="3600" b="1" dirty="0">
                <a:cs typeface="Times New Roman" panose="02020603050405020304" pitchFamily="18" charset="0"/>
              </a:rPr>
              <a:t>Kaw Valley USD #321</a:t>
            </a:r>
          </a:p>
          <a:p>
            <a:pPr marL="0" indent="0" algn="ctr">
              <a:spcBef>
                <a:spcPts val="1800"/>
              </a:spcBef>
              <a:spcAft>
                <a:spcPts val="1800"/>
              </a:spcAft>
              <a:buNone/>
            </a:pPr>
            <a:r>
              <a:rPr lang="en-US" sz="3600" b="1" dirty="0">
                <a:cs typeface="Times New Roman" panose="02020603050405020304" pitchFamily="18" charset="0"/>
              </a:rPr>
              <a:t> Topeka USD #501 </a:t>
            </a:r>
          </a:p>
        </p:txBody>
      </p:sp>
    </p:spTree>
    <p:extLst>
      <p:ext uri="{BB962C8B-B14F-4D97-AF65-F5344CB8AC3E}">
        <p14:creationId xmlns:p14="http://schemas.microsoft.com/office/powerpoint/2010/main" val="2361012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What’s Next?</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endParaRPr lang="en-US" sz="2400" b="1" dirty="0">
              <a:cs typeface="Times New Roman" panose="02020603050405020304" pitchFamily="18" charset="0"/>
            </a:endParaRPr>
          </a:p>
          <a:p>
            <a:pPr marL="0" indent="0" algn="ctr">
              <a:spcBef>
                <a:spcPts val="1800"/>
              </a:spcBef>
              <a:spcAft>
                <a:spcPts val="1800"/>
              </a:spcAft>
              <a:buNone/>
            </a:pP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rPr>
              <a:t>Join us for the 2024 Special Education Leadership Conference</a:t>
            </a:r>
          </a:p>
          <a:p>
            <a:pPr marL="0" indent="0" algn="ctr">
              <a:spcBef>
                <a:spcPts val="1800"/>
              </a:spcBef>
              <a:spcAft>
                <a:spcPts val="1800"/>
              </a:spcAft>
              <a:buNone/>
            </a:pPr>
            <a:r>
              <a:rPr lang="en-US" sz="2400" b="1" dirty="0">
                <a:cs typeface="Times New Roman" panose="02020603050405020304" pitchFamily="18" charset="0"/>
              </a:rPr>
              <a:t>June 25-27</a:t>
            </a:r>
          </a:p>
        </p:txBody>
      </p:sp>
    </p:spTree>
    <p:extLst>
      <p:ext uri="{BB962C8B-B14F-4D97-AF65-F5344CB8AC3E}">
        <p14:creationId xmlns:p14="http://schemas.microsoft.com/office/powerpoint/2010/main" val="208743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Connect with Successful Transitions</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r>
              <a:rPr lang="en-US" sz="2400" b="1" dirty="0">
                <a:cs typeface="Times New Roman" panose="02020603050405020304" pitchFamily="18" charset="0"/>
                <a:hlinkClick r:id="rId3"/>
              </a:rPr>
              <a:t>Expect, Engage, and Empower: Successful Transitions for All!</a:t>
            </a:r>
          </a:p>
          <a:p>
            <a:pPr marL="0" indent="0" algn="ctr">
              <a:spcBef>
                <a:spcPts val="1800"/>
              </a:spcBef>
              <a:spcAft>
                <a:spcPts val="1800"/>
              </a:spcAft>
              <a:buNone/>
            </a:pPr>
            <a:r>
              <a:rPr lang="en-US" sz="2400" b="1" dirty="0">
                <a:cs typeface="Times New Roman" panose="02020603050405020304" pitchFamily="18" charset="0"/>
                <a:hlinkClick r:id="rId4"/>
              </a:rPr>
              <a:t>Expect, Engage, Empower Resource Database</a:t>
            </a: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hlinkClick r:id="rId5"/>
              </a:rPr>
              <a:t>Transition Tuesday Webinars  </a:t>
            </a: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hlinkClick r:id="rId6"/>
              </a:rPr>
              <a:t>CTE Access for Special Pops Grant</a:t>
            </a: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hlinkClick r:id="rId7"/>
              </a:rPr>
              <a:t>Workforce Contact Info</a:t>
            </a:r>
            <a:endParaRPr lang="en-US" sz="2400" b="1" dirty="0">
              <a:cs typeface="Times New Roman" panose="02020603050405020304" pitchFamily="18" charset="0"/>
            </a:endParaRPr>
          </a:p>
          <a:p>
            <a:pPr marL="0" indent="0" algn="ctr">
              <a:spcBef>
                <a:spcPts val="1800"/>
              </a:spcBef>
              <a:spcAft>
                <a:spcPts val="1800"/>
              </a:spcAft>
              <a:buNone/>
            </a:pPr>
            <a:r>
              <a:rPr lang="en-US" sz="2400" b="1" dirty="0">
                <a:cs typeface="Times New Roman" panose="02020603050405020304" pitchFamily="18" charset="0"/>
                <a:hlinkClick r:id="rId8"/>
              </a:rPr>
              <a:t>Office of Registered Apprenticeship</a:t>
            </a:r>
            <a:endParaRPr lang="en-US" sz="2400" b="1" dirty="0">
              <a:cs typeface="Times New Roman" panose="02020603050405020304" pitchFamily="18" charset="0"/>
            </a:endParaRPr>
          </a:p>
        </p:txBody>
      </p:sp>
    </p:spTree>
    <p:extLst>
      <p:ext uri="{BB962C8B-B14F-4D97-AF65-F5344CB8AC3E}">
        <p14:creationId xmlns:p14="http://schemas.microsoft.com/office/powerpoint/2010/main" val="140693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Open Sans"/>
                <a:ea typeface="+mj-ea"/>
                <a:cs typeface="Times New Roman" panose="02020603050405020304" pitchFamily="18" charset="0"/>
              </a:rPr>
              <a:t>Indicator 14 Contact</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800"/>
              </a:spcBef>
              <a:spcAft>
                <a:spcPts val="18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endParaRPr>
          </a:p>
          <a:p>
            <a:pPr marL="0" marR="0" lvl="0" indent="0" algn="ctr" defTabSz="914400" rtl="0" eaLnBrk="1" fontAlgn="auto" latinLnBrk="0" hangingPunct="1">
              <a:lnSpc>
                <a:spcPct val="90000"/>
              </a:lnSpc>
              <a:spcBef>
                <a:spcPts val="1800"/>
              </a:spcBef>
              <a:spcAft>
                <a:spcPts val="180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rPr>
              <a:t>For Indicator 14 questions</a:t>
            </a:r>
          </a:p>
          <a:p>
            <a:pPr marL="0" marR="0" lvl="0" indent="0" algn="ctr" defTabSz="914400" rtl="0" eaLnBrk="1" fontAlgn="auto" latinLnBrk="0" hangingPunct="1">
              <a:lnSpc>
                <a:spcPct val="90000"/>
              </a:lnSpc>
              <a:spcBef>
                <a:spcPts val="1800"/>
              </a:spcBef>
              <a:spcAft>
                <a:spcPts val="180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hlinkClick r:id="rId3"/>
              </a:rPr>
              <a:t>aewing@ksde.org</a:t>
            </a:r>
            <a:endParaRPr kumimoji="0" lang="en-US" sz="36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endParaRPr>
          </a:p>
          <a:p>
            <a:pPr marL="0" marR="0" lvl="0" indent="0" algn="ctr" defTabSz="914400" rtl="0" eaLnBrk="1" fontAlgn="auto" latinLnBrk="0" hangingPunct="1">
              <a:lnSpc>
                <a:spcPct val="90000"/>
              </a:lnSpc>
              <a:spcBef>
                <a:spcPts val="1800"/>
              </a:spcBef>
              <a:spcAft>
                <a:spcPts val="180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rPr>
              <a:t>785-296-3860</a:t>
            </a:r>
          </a:p>
          <a:p>
            <a:pPr marL="0" marR="0" lvl="0" indent="0" algn="ctr" defTabSz="914400" rtl="0" eaLnBrk="1" fontAlgn="auto" latinLnBrk="0" hangingPunct="1">
              <a:lnSpc>
                <a:spcPct val="90000"/>
              </a:lnSpc>
              <a:spcBef>
                <a:spcPts val="1800"/>
              </a:spcBef>
              <a:spcAft>
                <a:spcPts val="18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2284C"/>
              </a:solidFill>
              <a:effectLst/>
              <a:uLnTx/>
              <a:uFillTx/>
              <a:latin typeface="Open Sans Light"/>
              <a:ea typeface="+mn-ea"/>
              <a:cs typeface="Times New Roman" panose="02020603050405020304" pitchFamily="18" charset="0"/>
            </a:endParaRPr>
          </a:p>
        </p:txBody>
      </p:sp>
    </p:spTree>
    <p:extLst>
      <p:ext uri="{BB962C8B-B14F-4D97-AF65-F5344CB8AC3E}">
        <p14:creationId xmlns:p14="http://schemas.microsoft.com/office/powerpoint/2010/main" val="122151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idx="4294967295"/>
          </p:nvPr>
        </p:nvSpPr>
        <p:spPr>
          <a:xfrm>
            <a:off x="0" y="-21758"/>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Transition History</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2" name="Rectangle 1"/>
          <p:cNvSpPr/>
          <p:nvPr/>
        </p:nvSpPr>
        <p:spPr>
          <a:xfrm>
            <a:off x="284206" y="1271752"/>
            <a:ext cx="11624015" cy="4985980"/>
          </a:xfrm>
          <a:prstGeom prst="rect">
            <a:avLst/>
          </a:prstGeom>
        </p:spPr>
        <p:txBody>
          <a:bodyPr wrap="square">
            <a:spAutoFit/>
          </a:bodyPr>
          <a:lstStyle/>
          <a:p>
            <a:r>
              <a:rPr lang="en-US" sz="2400" dirty="0">
                <a:latin typeface="Segoe UI" panose="020B0502040204020203" pitchFamily="34" charset="0"/>
              </a:rPr>
              <a:t>1983 – Pilot transition services added to the Education for All Handicapped Children Act.</a:t>
            </a:r>
          </a:p>
          <a:p>
            <a:endParaRPr lang="en-US" sz="1200" dirty="0">
              <a:latin typeface="Segoe UI" panose="020B0502040204020203" pitchFamily="34" charset="0"/>
            </a:endParaRPr>
          </a:p>
          <a:p>
            <a:r>
              <a:rPr lang="en-US" sz="2400" dirty="0">
                <a:latin typeface="Segoe UI" panose="020B0502040204020203" pitchFamily="34" charset="0"/>
              </a:rPr>
              <a:t>1990 – The Education for All Children Act renamed the Individuals with Disabilities Education Act.  </a:t>
            </a:r>
          </a:p>
          <a:p>
            <a:pPr marL="800100" lvl="1" indent="-342900">
              <a:buFont typeface="Arial" panose="020B0604020202020204" pitchFamily="34" charset="0"/>
              <a:buChar char="•"/>
            </a:pPr>
            <a:r>
              <a:rPr lang="en-US" dirty="0">
                <a:latin typeface="Segoe UI" panose="020B0502040204020203" pitchFamily="34" charset="0"/>
              </a:rPr>
              <a:t>IDEA now provides definitions and transition requirements.  </a:t>
            </a:r>
          </a:p>
          <a:p>
            <a:endParaRPr lang="en-US" sz="1200" dirty="0">
              <a:latin typeface="Segoe UI" panose="020B0502040204020203" pitchFamily="34" charset="0"/>
            </a:endParaRPr>
          </a:p>
          <a:p>
            <a:r>
              <a:rPr lang="en-US" sz="2400" dirty="0">
                <a:latin typeface="Segoe UI" panose="020B0502040204020203" pitchFamily="34" charset="0"/>
              </a:rPr>
              <a:t>2004 – IDEA updated</a:t>
            </a:r>
          </a:p>
          <a:p>
            <a:pPr marL="742950" lvl="1" indent="-285750">
              <a:buFont typeface="Arial" panose="020B0604020202020204" pitchFamily="34" charset="0"/>
              <a:buChar char="•"/>
            </a:pPr>
            <a:r>
              <a:rPr lang="en-US" dirty="0">
                <a:latin typeface="Segoe UI" panose="020B0502040204020203" pitchFamily="34" charset="0"/>
              </a:rPr>
              <a:t>IDEA now requires accountability measures for transition: Indicator 13 compliance review annually, Indicator 14 Post School Outcomes measured one year after students leave high school.  Students must exit with a Summary of Performance.</a:t>
            </a:r>
          </a:p>
          <a:p>
            <a:endParaRPr lang="en-US" dirty="0">
              <a:latin typeface="Segoe UI" panose="020B0502040204020203" pitchFamily="34" charset="0"/>
            </a:endParaRPr>
          </a:p>
          <a:p>
            <a:r>
              <a:rPr lang="en-US" sz="2400" dirty="0">
                <a:latin typeface="Segoe UI" panose="020B0502040204020203" pitchFamily="34" charset="0"/>
              </a:rPr>
              <a:t>2014 – WIOA</a:t>
            </a:r>
          </a:p>
          <a:p>
            <a:pPr marL="742950" lvl="1" indent="-285750">
              <a:buFont typeface="Arial" panose="020B0604020202020204" pitchFamily="34" charset="0"/>
              <a:buChar char="•"/>
            </a:pPr>
            <a:r>
              <a:rPr lang="en-US" dirty="0">
                <a:latin typeface="Segoe UI" panose="020B0502040204020203" pitchFamily="34" charset="0"/>
              </a:rPr>
              <a:t>Pre-ETS now provided to students with disabilities in 5 areas: Job Exploration &amp; Counseling, Workplace Readiness Training, Work-based Learning, Self-Advocacy, Counseling in Post-secondary Education</a:t>
            </a:r>
          </a:p>
          <a:p>
            <a:endParaRPr lang="en-US" sz="2400" dirty="0"/>
          </a:p>
        </p:txBody>
      </p:sp>
    </p:spTree>
    <p:extLst>
      <p:ext uri="{BB962C8B-B14F-4D97-AF65-F5344CB8AC3E}">
        <p14:creationId xmlns:p14="http://schemas.microsoft.com/office/powerpoint/2010/main" val="298285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idx="4294967295"/>
          </p:nvPr>
        </p:nvSpPr>
        <p:spPr>
          <a:xfrm>
            <a:off x="0" y="-21758"/>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Indicator 14 – Quick Summary</a:t>
            </a:r>
          </a:p>
        </p:txBody>
      </p:sp>
      <p:sp>
        <p:nvSpPr>
          <p:cNvPr id="2" name="Rectangle 1"/>
          <p:cNvSpPr/>
          <p:nvPr/>
        </p:nvSpPr>
        <p:spPr>
          <a:xfrm>
            <a:off x="284206" y="1271752"/>
            <a:ext cx="11624015" cy="5078313"/>
          </a:xfrm>
          <a:prstGeom prst="rect">
            <a:avLst/>
          </a:prstGeom>
        </p:spPr>
        <p:txBody>
          <a:bodyPr wrap="square">
            <a:spAutoFit/>
          </a:bodyPr>
          <a:lstStyle/>
          <a:p>
            <a:pPr algn="ctr"/>
            <a:r>
              <a:rPr lang="en-US" sz="3600" dirty="0"/>
              <a:t>What’s Being Measured?</a:t>
            </a:r>
          </a:p>
          <a:p>
            <a:endParaRPr lang="en-US" dirty="0"/>
          </a:p>
          <a:p>
            <a:r>
              <a:rPr lang="en-US" sz="2400" b="1" i="1" u="sng" dirty="0"/>
              <a:t>Indicator 14:</a:t>
            </a:r>
            <a:r>
              <a:rPr lang="en-US" sz="2400" dirty="0"/>
              <a:t> </a:t>
            </a:r>
            <a:r>
              <a:rPr lang="en-US" sz="2400" b="1" dirty="0"/>
              <a:t> </a:t>
            </a:r>
            <a:r>
              <a:rPr lang="en-US" sz="2400" dirty="0"/>
              <a:t>Percent of youth who are no longer in secondary school, had IEPs in effect at the time they left school, and were:</a:t>
            </a:r>
          </a:p>
          <a:p>
            <a:endParaRPr lang="en-US" sz="2400" dirty="0"/>
          </a:p>
          <a:p>
            <a:pPr marL="457200" indent="-457200">
              <a:buAutoNum type="alphaUcPeriod"/>
            </a:pPr>
            <a:r>
              <a:rPr lang="en-US" sz="2000" dirty="0"/>
              <a:t>Enrolled in higher education within one year of leaving high school.  (Associate degree program or higher)</a:t>
            </a:r>
          </a:p>
          <a:p>
            <a:pPr marL="457200" indent="-457200">
              <a:buAutoNum type="alphaUcPeriod" startAt="2"/>
            </a:pPr>
            <a:r>
              <a:rPr lang="en-US" sz="2000" dirty="0"/>
              <a:t>Enrolled in higher education or competitively employed within one year of leaving high school.  (at least 20 hours per/week for 3 months, minimum wage or higher, with non-disabled peers)</a:t>
            </a:r>
          </a:p>
          <a:p>
            <a:pPr marL="457200" indent="-457200">
              <a:buAutoNum type="alphaUcPeriod" startAt="3"/>
            </a:pPr>
            <a:r>
              <a:rPr lang="en-US" sz="2000" dirty="0"/>
              <a:t>Enrolled in higher education or in some other postsecondary education or other</a:t>
            </a:r>
          </a:p>
          <a:p>
            <a:r>
              <a:rPr lang="en-US" sz="2000" dirty="0"/>
              <a:t>       training program; or competitively employed or in some other employment</a:t>
            </a:r>
          </a:p>
          <a:p>
            <a:r>
              <a:rPr lang="en-US" sz="2000" dirty="0"/>
              <a:t>       within one year of leaving high school.  (adds other training program – less than an associate’s</a:t>
            </a:r>
          </a:p>
          <a:p>
            <a:r>
              <a:rPr lang="en-US" sz="2000" dirty="0"/>
              <a:t>       degree, adds other employment – less than 20hrs, less than 90 days, less than minimum wage</a:t>
            </a:r>
          </a:p>
          <a:p>
            <a:r>
              <a:rPr lang="en-US" sz="2000" dirty="0"/>
              <a:t>       etc.)</a:t>
            </a:r>
          </a:p>
          <a:p>
            <a:pPr marL="342900" indent="-342900">
              <a:buAutoNum type="arabicPeriod"/>
            </a:pPr>
            <a:endParaRPr lang="en-US" dirty="0">
              <a:latin typeface="Segoe UI" panose="020B0502040204020203" pitchFamily="34" charset="0"/>
            </a:endParaRPr>
          </a:p>
        </p:txBody>
      </p:sp>
    </p:spTree>
    <p:extLst>
      <p:ext uri="{BB962C8B-B14F-4D97-AF65-F5344CB8AC3E}">
        <p14:creationId xmlns:p14="http://schemas.microsoft.com/office/powerpoint/2010/main" val="3065619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31531"/>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How Did We Do?</a:t>
            </a:r>
          </a:p>
        </p:txBody>
      </p:sp>
      <p:graphicFrame>
        <p:nvGraphicFramePr>
          <p:cNvPr id="3" name="Table 2">
            <a:extLst>
              <a:ext uri="{FF2B5EF4-FFF2-40B4-BE49-F238E27FC236}">
                <a16:creationId xmlns:a16="http://schemas.microsoft.com/office/drawing/2014/main" id="{34033D81-2B8F-0357-3EF5-D0C41A8FAFEB}"/>
              </a:ext>
            </a:extLst>
          </p:cNvPr>
          <p:cNvGraphicFramePr>
            <a:graphicFrameLocks noGrp="1"/>
          </p:cNvGraphicFramePr>
          <p:nvPr>
            <p:extLst>
              <p:ext uri="{D42A27DB-BD31-4B8C-83A1-F6EECF244321}">
                <p14:modId xmlns:p14="http://schemas.microsoft.com/office/powerpoint/2010/main" val="618898323"/>
              </p:ext>
            </p:extLst>
          </p:nvPr>
        </p:nvGraphicFramePr>
        <p:xfrm>
          <a:off x="295373" y="1292771"/>
          <a:ext cx="11601252" cy="4782207"/>
        </p:xfrm>
        <a:graphic>
          <a:graphicData uri="http://schemas.openxmlformats.org/drawingml/2006/table">
            <a:tbl>
              <a:tblPr firstRow="1">
                <a:tableStyleId>{5C22544A-7EE6-4342-B048-85BDC9FD1C3A}</a:tableStyleId>
              </a:tblPr>
              <a:tblGrid>
                <a:gridCol w="2648840">
                  <a:extLst>
                    <a:ext uri="{9D8B030D-6E8A-4147-A177-3AD203B41FA5}">
                      <a16:colId xmlns:a16="http://schemas.microsoft.com/office/drawing/2014/main" val="887715276"/>
                    </a:ext>
                  </a:extLst>
                </a:gridCol>
                <a:gridCol w="1501097">
                  <a:extLst>
                    <a:ext uri="{9D8B030D-6E8A-4147-A177-3AD203B41FA5}">
                      <a16:colId xmlns:a16="http://schemas.microsoft.com/office/drawing/2014/main" val="3250637962"/>
                    </a:ext>
                  </a:extLst>
                </a:gridCol>
                <a:gridCol w="2272279">
                  <a:extLst>
                    <a:ext uri="{9D8B030D-6E8A-4147-A177-3AD203B41FA5}">
                      <a16:colId xmlns:a16="http://schemas.microsoft.com/office/drawing/2014/main" val="2046396140"/>
                    </a:ext>
                  </a:extLst>
                </a:gridCol>
                <a:gridCol w="1294759">
                  <a:extLst>
                    <a:ext uri="{9D8B030D-6E8A-4147-A177-3AD203B41FA5}">
                      <a16:colId xmlns:a16="http://schemas.microsoft.com/office/drawing/2014/main" val="3853354901"/>
                    </a:ext>
                  </a:extLst>
                </a:gridCol>
                <a:gridCol w="1294759">
                  <a:extLst>
                    <a:ext uri="{9D8B030D-6E8A-4147-A177-3AD203B41FA5}">
                      <a16:colId xmlns:a16="http://schemas.microsoft.com/office/drawing/2014/main" val="2286310729"/>
                    </a:ext>
                  </a:extLst>
                </a:gridCol>
                <a:gridCol w="1294759">
                  <a:extLst>
                    <a:ext uri="{9D8B030D-6E8A-4147-A177-3AD203B41FA5}">
                      <a16:colId xmlns:a16="http://schemas.microsoft.com/office/drawing/2014/main" val="3849861700"/>
                    </a:ext>
                  </a:extLst>
                </a:gridCol>
                <a:gridCol w="1294759">
                  <a:extLst>
                    <a:ext uri="{9D8B030D-6E8A-4147-A177-3AD203B41FA5}">
                      <a16:colId xmlns:a16="http://schemas.microsoft.com/office/drawing/2014/main" val="3779216797"/>
                    </a:ext>
                  </a:extLst>
                </a:gridCol>
              </a:tblGrid>
              <a:tr h="1212989">
                <a:tc>
                  <a:txBody>
                    <a:bodyPr/>
                    <a:lstStyle/>
                    <a:p>
                      <a:pPr marL="0" marR="0" algn="ctr">
                        <a:lnSpc>
                          <a:spcPct val="107000"/>
                        </a:lnSpc>
                        <a:spcBef>
                          <a:spcPts val="300"/>
                        </a:spcBef>
                        <a:spcAft>
                          <a:spcPts val="300"/>
                        </a:spcAft>
                      </a:pPr>
                      <a:r>
                        <a:rPr lang="en-US" sz="1400" dirty="0">
                          <a:solidFill>
                            <a:srgbClr val="11284A"/>
                          </a:solidFill>
                          <a:effectLst/>
                        </a:rPr>
                        <a:t>Measure</a:t>
                      </a:r>
                      <a:endParaRPr lang="en-US" sz="1400" b="1" dirty="0">
                        <a:solidFill>
                          <a:srgbClr val="11284A"/>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300"/>
                        </a:spcBef>
                        <a:spcAft>
                          <a:spcPts val="300"/>
                        </a:spcAft>
                      </a:pPr>
                      <a:r>
                        <a:rPr lang="en-US" sz="1400" dirty="0">
                          <a:solidFill>
                            <a:srgbClr val="11284A"/>
                          </a:solidFill>
                          <a:effectLst/>
                        </a:rPr>
                        <a:t>Number of respondent youth</a:t>
                      </a:r>
                      <a:endParaRPr lang="en-US" sz="1400" b="1" dirty="0">
                        <a:solidFill>
                          <a:srgbClr val="11284A"/>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300"/>
                        </a:spcBef>
                        <a:spcAft>
                          <a:spcPts val="300"/>
                        </a:spcAft>
                      </a:pPr>
                      <a:r>
                        <a:rPr lang="en-US" sz="1400" dirty="0">
                          <a:solidFill>
                            <a:srgbClr val="11284A"/>
                          </a:solidFill>
                          <a:effectLst/>
                        </a:rPr>
                        <a:t>Number of respondent youth who are no longer in secondary school and had IEPs in effect at the time they left school</a:t>
                      </a:r>
                      <a:endParaRPr lang="en-US" sz="1400" b="1" dirty="0">
                        <a:solidFill>
                          <a:srgbClr val="11284A"/>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300"/>
                        </a:spcBef>
                        <a:spcAft>
                          <a:spcPts val="300"/>
                        </a:spcAft>
                      </a:pPr>
                      <a:r>
                        <a:rPr lang="en-US" sz="1400">
                          <a:solidFill>
                            <a:srgbClr val="11284A"/>
                          </a:solidFill>
                          <a:effectLst/>
                        </a:rPr>
                        <a:t>FFY 2021 Data</a:t>
                      </a:r>
                      <a:endParaRPr lang="en-US" sz="1400" b="1">
                        <a:solidFill>
                          <a:srgbClr val="11284A"/>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300"/>
                        </a:spcBef>
                        <a:spcAft>
                          <a:spcPts val="300"/>
                        </a:spcAft>
                      </a:pPr>
                      <a:r>
                        <a:rPr lang="en-US" sz="1400">
                          <a:solidFill>
                            <a:srgbClr val="11284A"/>
                          </a:solidFill>
                          <a:effectLst/>
                        </a:rPr>
                        <a:t>FFY 2022 Target</a:t>
                      </a:r>
                      <a:endParaRPr lang="en-US" sz="1400" b="1">
                        <a:solidFill>
                          <a:srgbClr val="11284A"/>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300"/>
                        </a:spcBef>
                        <a:spcAft>
                          <a:spcPts val="300"/>
                        </a:spcAft>
                      </a:pPr>
                      <a:r>
                        <a:rPr lang="en-US" sz="1400">
                          <a:solidFill>
                            <a:srgbClr val="11284A"/>
                          </a:solidFill>
                          <a:effectLst/>
                        </a:rPr>
                        <a:t>FFY 2022 Data</a:t>
                      </a:r>
                      <a:endParaRPr lang="en-US" sz="1400" b="1">
                        <a:solidFill>
                          <a:srgbClr val="11284A"/>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300"/>
                        </a:spcBef>
                        <a:spcAft>
                          <a:spcPts val="300"/>
                        </a:spcAft>
                      </a:pPr>
                      <a:r>
                        <a:rPr lang="en-US" sz="1400" dirty="0">
                          <a:solidFill>
                            <a:srgbClr val="11284A"/>
                          </a:solidFill>
                          <a:effectLst/>
                        </a:rPr>
                        <a:t>Status</a:t>
                      </a:r>
                      <a:endParaRPr lang="en-US" sz="1400" b="1" dirty="0">
                        <a:solidFill>
                          <a:srgbClr val="11284A"/>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57417178"/>
                  </a:ext>
                </a:extLst>
              </a:tr>
              <a:tr h="731561">
                <a:tc>
                  <a:txBody>
                    <a:bodyPr/>
                    <a:lstStyle/>
                    <a:p>
                      <a:pPr marL="0" marR="0">
                        <a:lnSpc>
                          <a:spcPct val="107000"/>
                        </a:lnSpc>
                        <a:spcBef>
                          <a:spcPts val="300"/>
                        </a:spcBef>
                        <a:spcAft>
                          <a:spcPts val="300"/>
                        </a:spcAft>
                      </a:pPr>
                      <a:r>
                        <a:rPr lang="en-US" sz="1400">
                          <a:effectLst/>
                        </a:rPr>
                        <a:t>A. Enrolled in higher education (1)</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238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1048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dirty="0">
                          <a:effectLst/>
                        </a:rPr>
                        <a:t>26.84%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dirty="0">
                          <a:effectLst/>
                        </a:rPr>
                        <a:t>41.00%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dirty="0">
                          <a:effectLst/>
                        </a:rPr>
                        <a:t>22.71%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dirty="0">
                          <a:effectLst/>
                        </a:rPr>
                        <a:t>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2508099"/>
                  </a:ext>
                </a:extLst>
              </a:tr>
              <a:tr h="1212989">
                <a:tc>
                  <a:txBody>
                    <a:bodyPr/>
                    <a:lstStyle/>
                    <a:p>
                      <a:pPr marL="0" marR="0">
                        <a:lnSpc>
                          <a:spcPct val="107000"/>
                        </a:lnSpc>
                        <a:spcBef>
                          <a:spcPts val="300"/>
                        </a:spcBef>
                        <a:spcAft>
                          <a:spcPts val="300"/>
                        </a:spcAft>
                      </a:pPr>
                      <a:r>
                        <a:rPr lang="en-US" sz="1400" dirty="0">
                          <a:effectLst/>
                        </a:rPr>
                        <a:t>B. Enrolled in higher education or competitively employed within one year of leaving high school (1 +2)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589</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1048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55.16%</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dirty="0">
                          <a:effectLst/>
                        </a:rPr>
                        <a:t>65.60%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56.20%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1681418"/>
                  </a:ext>
                </a:extLst>
              </a:tr>
              <a:tr h="1624668">
                <a:tc>
                  <a:txBody>
                    <a:bodyPr/>
                    <a:lstStyle/>
                    <a:p>
                      <a:pPr marL="0" marR="0">
                        <a:lnSpc>
                          <a:spcPct val="107000"/>
                        </a:lnSpc>
                        <a:spcBef>
                          <a:spcPts val="300"/>
                        </a:spcBef>
                        <a:spcAft>
                          <a:spcPts val="300"/>
                        </a:spcAft>
                      </a:pPr>
                      <a:r>
                        <a:rPr lang="en-US" sz="1400" dirty="0">
                          <a:effectLst/>
                        </a:rPr>
                        <a:t>C. Enrolled in higher education, or in some other postsecondary education or training program; or competitively employed or in some other employment (1+2+3)</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710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1048</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69.62%</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79.09%</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a:effectLst/>
                        </a:rPr>
                        <a:t>67.75%</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300"/>
                        </a:spcBef>
                        <a:spcAft>
                          <a:spcPts val="300"/>
                        </a:spcAft>
                      </a:pPr>
                      <a:r>
                        <a:rPr lang="en-US" sz="1400" cap="all" dirty="0">
                          <a:effectLst/>
                        </a:rPr>
                        <a:t>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98727736"/>
                  </a:ext>
                </a:extLst>
              </a:tr>
            </a:tbl>
          </a:graphicData>
        </a:graphic>
      </p:graphicFrame>
    </p:spTree>
    <p:extLst>
      <p:ext uri="{BB962C8B-B14F-4D97-AF65-F5344CB8AC3E}">
        <p14:creationId xmlns:p14="http://schemas.microsoft.com/office/powerpoint/2010/main" val="102984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Kansas 2023 Census Results</a:t>
            </a:r>
          </a:p>
        </p:txBody>
      </p:sp>
      <p:sp>
        <p:nvSpPr>
          <p:cNvPr id="12" name="Content Placeholder 2"/>
          <p:cNvSpPr txBox="1">
            <a:spLocks/>
          </p:cNvSpPr>
          <p:nvPr/>
        </p:nvSpPr>
        <p:spPr>
          <a:xfrm>
            <a:off x="273376" y="1172096"/>
            <a:ext cx="11774079" cy="5049596"/>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spcAft>
                <a:spcPts val="1800"/>
              </a:spcAft>
            </a:pPr>
            <a:r>
              <a:rPr lang="en-US" sz="2000" dirty="0">
                <a:cs typeface="Times New Roman" panose="02020603050405020304" pitchFamily="18" charset="0"/>
              </a:rPr>
              <a:t>Number of Students Eligible for 2023 Census – </a:t>
            </a:r>
            <a:r>
              <a:rPr lang="en-US" sz="2000" dirty="0">
                <a:highlight>
                  <a:srgbClr val="FFFF00"/>
                </a:highlight>
                <a:cs typeface="Times New Roman" panose="02020603050405020304" pitchFamily="18" charset="0"/>
              </a:rPr>
              <a:t>4230</a:t>
            </a:r>
          </a:p>
          <a:p>
            <a:pPr>
              <a:lnSpc>
                <a:spcPct val="100000"/>
              </a:lnSpc>
              <a:spcBef>
                <a:spcPts val="1800"/>
              </a:spcBef>
              <a:spcAft>
                <a:spcPts val="1800"/>
              </a:spcAft>
            </a:pPr>
            <a:r>
              <a:rPr lang="en-US" sz="2000" dirty="0">
                <a:cs typeface="Times New Roman" panose="02020603050405020304" pitchFamily="18" charset="0"/>
              </a:rPr>
              <a:t>Number of Students with No Contact Info – </a:t>
            </a:r>
            <a:r>
              <a:rPr lang="en-US" sz="2000" dirty="0">
                <a:highlight>
                  <a:srgbClr val="FFFF00"/>
                </a:highlight>
                <a:cs typeface="Times New Roman" panose="02020603050405020304" pitchFamily="18" charset="0"/>
              </a:rPr>
              <a:t>322 (7.6%)</a:t>
            </a:r>
          </a:p>
          <a:p>
            <a:pPr>
              <a:lnSpc>
                <a:spcPct val="100000"/>
              </a:lnSpc>
              <a:spcBef>
                <a:spcPts val="1800"/>
              </a:spcBef>
              <a:spcAft>
                <a:spcPts val="1800"/>
              </a:spcAft>
            </a:pPr>
            <a:r>
              <a:rPr lang="en-US" sz="2000" dirty="0">
                <a:cs typeface="Times New Roman" panose="02020603050405020304" pitchFamily="18" charset="0"/>
              </a:rPr>
              <a:t>Number of Students in the 2023 Census – </a:t>
            </a:r>
            <a:r>
              <a:rPr lang="en-US" sz="2000" dirty="0">
                <a:highlight>
                  <a:srgbClr val="FFFF00"/>
                </a:highlight>
                <a:cs typeface="Times New Roman" panose="02020603050405020304" pitchFamily="18" charset="0"/>
              </a:rPr>
              <a:t>3908</a:t>
            </a:r>
          </a:p>
          <a:p>
            <a:pPr>
              <a:lnSpc>
                <a:spcPct val="100000"/>
              </a:lnSpc>
              <a:spcBef>
                <a:spcPts val="1800"/>
              </a:spcBef>
              <a:spcAft>
                <a:spcPts val="1800"/>
              </a:spcAft>
            </a:pPr>
            <a:r>
              <a:rPr lang="en-US" sz="2000" dirty="0">
                <a:cs typeface="Times New Roman" panose="02020603050405020304" pitchFamily="18" charset="0"/>
              </a:rPr>
              <a:t>Number of Students with disconnected, wrong, blocked, or business phone numbers </a:t>
            </a:r>
            <a:r>
              <a:rPr lang="en-US" sz="1800" dirty="0">
                <a:cs typeface="Times New Roman" panose="02020603050405020304" pitchFamily="18" charset="0"/>
              </a:rPr>
              <a:t>– </a:t>
            </a:r>
            <a:r>
              <a:rPr lang="en-US" sz="1800" dirty="0">
                <a:highlight>
                  <a:srgbClr val="FFFF00"/>
                </a:highlight>
                <a:cs typeface="Times New Roman" panose="02020603050405020304" pitchFamily="18" charset="0"/>
              </a:rPr>
              <a:t>487  (12.4%)</a:t>
            </a:r>
          </a:p>
          <a:p>
            <a:pPr>
              <a:lnSpc>
                <a:spcPct val="100000"/>
              </a:lnSpc>
              <a:spcBef>
                <a:spcPts val="1800"/>
              </a:spcBef>
              <a:spcAft>
                <a:spcPts val="1800"/>
              </a:spcAft>
            </a:pPr>
            <a:r>
              <a:rPr lang="en-US" sz="2000" dirty="0">
                <a:cs typeface="Times New Roman" panose="02020603050405020304" pitchFamily="18" charset="0"/>
              </a:rPr>
              <a:t>Number of Students with valid contact info - </a:t>
            </a:r>
            <a:r>
              <a:rPr lang="en-US" sz="2000" dirty="0">
                <a:highlight>
                  <a:srgbClr val="FFFF00"/>
                </a:highlight>
                <a:cs typeface="Times New Roman" panose="02020603050405020304" pitchFamily="18" charset="0"/>
              </a:rPr>
              <a:t>3419</a:t>
            </a:r>
          </a:p>
          <a:p>
            <a:pPr>
              <a:lnSpc>
                <a:spcPct val="100000"/>
              </a:lnSpc>
              <a:spcBef>
                <a:spcPts val="1800"/>
              </a:spcBef>
              <a:spcAft>
                <a:spcPts val="1800"/>
              </a:spcAft>
            </a:pPr>
            <a:r>
              <a:rPr lang="en-US" sz="2000" dirty="0">
                <a:cs typeface="Times New Roman" panose="02020603050405020304" pitchFamily="18" charset="0"/>
              </a:rPr>
              <a:t>Number of Actual Respondents – </a:t>
            </a:r>
            <a:r>
              <a:rPr lang="en-US" sz="2000" dirty="0">
                <a:highlight>
                  <a:srgbClr val="FFFF00"/>
                </a:highlight>
                <a:cs typeface="Times New Roman" panose="02020603050405020304" pitchFamily="18" charset="0"/>
              </a:rPr>
              <a:t>1048</a:t>
            </a:r>
          </a:p>
          <a:p>
            <a:pPr>
              <a:lnSpc>
                <a:spcPct val="100000"/>
              </a:lnSpc>
              <a:spcBef>
                <a:spcPts val="1800"/>
              </a:spcBef>
              <a:spcAft>
                <a:spcPts val="1800"/>
              </a:spcAft>
            </a:pPr>
            <a:r>
              <a:rPr lang="en-US" sz="2000" dirty="0">
                <a:cs typeface="Times New Roman" panose="02020603050405020304" pitchFamily="18" charset="0"/>
              </a:rPr>
              <a:t>Total Response Rate – </a:t>
            </a:r>
            <a:r>
              <a:rPr lang="en-US" sz="2000" dirty="0">
                <a:highlight>
                  <a:srgbClr val="FFFF00"/>
                </a:highlight>
                <a:cs typeface="Times New Roman" panose="02020603050405020304" pitchFamily="18" charset="0"/>
              </a:rPr>
              <a:t>26.83%</a:t>
            </a:r>
          </a:p>
          <a:p>
            <a:pPr marL="0" indent="0" algn="ctr">
              <a:spcBef>
                <a:spcPts val="1800"/>
              </a:spcBef>
              <a:spcAft>
                <a:spcPts val="1800"/>
              </a:spcAft>
              <a:buNone/>
            </a:pPr>
            <a:r>
              <a:rPr lang="en-US" sz="3600" i="1" dirty="0">
                <a:cs typeface="Times New Roman" panose="02020603050405020304" pitchFamily="18" charset="0"/>
              </a:rPr>
              <a:t> </a:t>
            </a:r>
          </a:p>
        </p:txBody>
      </p:sp>
    </p:spTree>
    <p:extLst>
      <p:ext uri="{BB962C8B-B14F-4D97-AF65-F5344CB8AC3E}">
        <p14:creationId xmlns:p14="http://schemas.microsoft.com/office/powerpoint/2010/main" val="203164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Kansas 2023 Census Results </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r>
              <a:rPr lang="en-US" sz="2400" b="1" dirty="0">
                <a:cs typeface="Times New Roman" panose="02020603050405020304" pitchFamily="18" charset="0"/>
              </a:rPr>
              <a:t>Response Rate for Opt-in Districts – 51 districts 1,111 Students in Census</a:t>
            </a:r>
          </a:p>
          <a:p>
            <a:pPr marL="0" indent="0" algn="ctr">
              <a:spcBef>
                <a:spcPts val="1800"/>
              </a:spcBef>
              <a:spcAft>
                <a:spcPts val="1800"/>
              </a:spcAft>
              <a:buNone/>
            </a:pPr>
            <a:r>
              <a:rPr lang="en-US" sz="2400" b="1" dirty="0">
                <a:cs typeface="Times New Roman" panose="02020603050405020304" pitchFamily="18" charset="0"/>
              </a:rPr>
              <a:t>Number of Respondents – </a:t>
            </a:r>
            <a:r>
              <a:rPr lang="en-US" sz="2400" b="1" dirty="0">
                <a:highlight>
                  <a:srgbClr val="FFFF00"/>
                </a:highlight>
                <a:cs typeface="Times New Roman" panose="02020603050405020304" pitchFamily="18" charset="0"/>
              </a:rPr>
              <a:t>611</a:t>
            </a:r>
          </a:p>
          <a:p>
            <a:pPr marL="0" indent="0" algn="ctr">
              <a:spcBef>
                <a:spcPts val="1800"/>
              </a:spcBef>
              <a:spcAft>
                <a:spcPts val="1800"/>
              </a:spcAft>
              <a:buNone/>
            </a:pPr>
            <a:r>
              <a:rPr lang="en-US" sz="2400" b="1" dirty="0">
                <a:cs typeface="Times New Roman" panose="02020603050405020304" pitchFamily="18" charset="0"/>
              </a:rPr>
              <a:t>Total Response Rate – </a:t>
            </a:r>
            <a:r>
              <a:rPr lang="en-US" sz="2400" b="1" dirty="0">
                <a:highlight>
                  <a:srgbClr val="FFFF00"/>
                </a:highlight>
                <a:cs typeface="Times New Roman" panose="02020603050405020304" pitchFamily="18" charset="0"/>
              </a:rPr>
              <a:t>55.00%</a:t>
            </a:r>
          </a:p>
          <a:p>
            <a:pPr marL="0" indent="0" algn="ctr">
              <a:spcBef>
                <a:spcPts val="1800"/>
              </a:spcBef>
              <a:spcAft>
                <a:spcPts val="1800"/>
              </a:spcAft>
              <a:buNone/>
            </a:pPr>
            <a:r>
              <a:rPr lang="en-US" sz="2400" b="1" dirty="0">
                <a:cs typeface="Times New Roman" panose="02020603050405020304" pitchFamily="18" charset="0"/>
              </a:rPr>
              <a:t>Response Rate for all other districts – 206 districts, 2795 Students in Census</a:t>
            </a:r>
          </a:p>
          <a:p>
            <a:pPr marL="0" indent="0" algn="ctr">
              <a:spcBef>
                <a:spcPts val="1800"/>
              </a:spcBef>
              <a:spcAft>
                <a:spcPts val="1800"/>
              </a:spcAft>
              <a:buNone/>
            </a:pPr>
            <a:r>
              <a:rPr lang="en-US" sz="2400" b="1" dirty="0">
                <a:cs typeface="Times New Roman" panose="02020603050405020304" pitchFamily="18" charset="0"/>
              </a:rPr>
              <a:t>Number of Respondents – </a:t>
            </a:r>
            <a:r>
              <a:rPr lang="en-US" sz="2400" b="1" dirty="0">
                <a:highlight>
                  <a:srgbClr val="FFFF00"/>
                </a:highlight>
                <a:cs typeface="Times New Roman" panose="02020603050405020304" pitchFamily="18" charset="0"/>
              </a:rPr>
              <a:t>437</a:t>
            </a:r>
          </a:p>
          <a:p>
            <a:pPr marL="0" indent="0" algn="ctr">
              <a:spcBef>
                <a:spcPts val="1800"/>
              </a:spcBef>
              <a:spcAft>
                <a:spcPts val="1800"/>
              </a:spcAft>
              <a:buNone/>
            </a:pPr>
            <a:r>
              <a:rPr lang="en-US" sz="2400" b="1" dirty="0">
                <a:cs typeface="Times New Roman" panose="02020603050405020304" pitchFamily="18" charset="0"/>
              </a:rPr>
              <a:t>Total Response Rate – </a:t>
            </a:r>
            <a:r>
              <a:rPr lang="en-US" sz="2400" b="1" dirty="0">
                <a:highlight>
                  <a:srgbClr val="FFFF00"/>
                </a:highlight>
                <a:cs typeface="Times New Roman" panose="02020603050405020304" pitchFamily="18" charset="0"/>
              </a:rPr>
              <a:t>15.63%</a:t>
            </a:r>
            <a:r>
              <a:rPr lang="en-US" sz="2400" b="1" dirty="0">
                <a:cs typeface="Times New Roman" panose="02020603050405020304" pitchFamily="18" charset="0"/>
              </a:rPr>
              <a:t> </a:t>
            </a:r>
          </a:p>
          <a:p>
            <a:pPr marL="0" indent="0" algn="ctr">
              <a:spcBef>
                <a:spcPts val="1800"/>
              </a:spcBef>
              <a:spcAft>
                <a:spcPts val="1800"/>
              </a:spcAft>
              <a:buNone/>
            </a:pPr>
            <a:r>
              <a:rPr lang="en-US" sz="3600" i="1" dirty="0">
                <a:cs typeface="Times New Roman" panose="02020603050405020304" pitchFamily="18" charset="0"/>
              </a:rPr>
              <a:t> </a:t>
            </a:r>
          </a:p>
        </p:txBody>
      </p:sp>
    </p:spTree>
    <p:extLst>
      <p:ext uri="{BB962C8B-B14F-4D97-AF65-F5344CB8AC3E}">
        <p14:creationId xmlns:p14="http://schemas.microsoft.com/office/powerpoint/2010/main" val="392889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noGrp="1"/>
          </p:cNvSpPr>
          <p:nvPr>
            <p:ph type="title" idx="4294967295"/>
          </p:nvPr>
        </p:nvSpPr>
        <p:spPr>
          <a:xfrm>
            <a:off x="0" y="-21758"/>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Kansas Leaders in Post School Outcomes</a:t>
            </a:r>
          </a:p>
        </p:txBody>
      </p:sp>
      <p:sp>
        <p:nvSpPr>
          <p:cNvPr id="2" name="Rectangle 1"/>
          <p:cNvSpPr/>
          <p:nvPr/>
        </p:nvSpPr>
        <p:spPr>
          <a:xfrm>
            <a:off x="284206" y="1271752"/>
            <a:ext cx="11624015" cy="7140416"/>
          </a:xfrm>
          <a:prstGeom prst="rect">
            <a:avLst/>
          </a:prstGeom>
        </p:spPr>
        <p:txBody>
          <a:bodyPr wrap="square">
            <a:spAutoFit/>
          </a:bodyPr>
          <a:lstStyle/>
          <a:p>
            <a:endParaRPr lang="en-US" sz="600" dirty="0"/>
          </a:p>
          <a:p>
            <a:pPr marL="285750" indent="-285750">
              <a:buClr>
                <a:schemeClr val="accent1"/>
              </a:buClr>
              <a:buFont typeface="Wingdings" panose="05000000000000000000" pitchFamily="2" charset="2"/>
              <a:buChar char="v"/>
            </a:pPr>
            <a:r>
              <a:rPr lang="en-US" sz="1600" dirty="0"/>
              <a:t>Anjanette Tolman 		Director 			USD #233</a:t>
            </a:r>
          </a:p>
          <a:p>
            <a:pPr marL="285750" indent="-285750">
              <a:buClr>
                <a:schemeClr val="accent1"/>
              </a:buClr>
              <a:buFont typeface="Wingdings" panose="05000000000000000000" pitchFamily="2" charset="2"/>
              <a:buChar char="v"/>
            </a:pPr>
            <a:r>
              <a:rPr lang="en-US" sz="1600" dirty="0"/>
              <a:t>Dawn Gresham 			Director 			USD #260</a:t>
            </a:r>
          </a:p>
          <a:p>
            <a:pPr marL="285750" indent="-285750">
              <a:buClr>
                <a:schemeClr val="accent1"/>
              </a:buClr>
              <a:buFont typeface="Wingdings" panose="05000000000000000000" pitchFamily="2" charset="2"/>
              <a:buChar char="v"/>
            </a:pPr>
            <a:r>
              <a:rPr lang="en-US" sz="1600" dirty="0"/>
              <a:t>Jessica Engelland		Director 			USD #308</a:t>
            </a:r>
          </a:p>
          <a:p>
            <a:pPr marL="285750" indent="-285750">
              <a:buClr>
                <a:schemeClr val="accent1"/>
              </a:buClr>
              <a:buFont typeface="Wingdings" panose="05000000000000000000" pitchFamily="2" charset="2"/>
              <a:buChar char="v"/>
            </a:pPr>
            <a:r>
              <a:rPr lang="en-US" sz="1600" dirty="0"/>
              <a:t>Sarah Sanders 			Director 			USD #321</a:t>
            </a:r>
          </a:p>
          <a:p>
            <a:pPr marL="285750" indent="-285750">
              <a:buClr>
                <a:schemeClr val="accent1"/>
              </a:buClr>
              <a:buFont typeface="Wingdings" panose="05000000000000000000" pitchFamily="2" charset="2"/>
              <a:buChar char="v"/>
            </a:pPr>
            <a:r>
              <a:rPr lang="en-US" sz="1600" dirty="0"/>
              <a:t>Dedra Raines			Director 			USD #345</a:t>
            </a:r>
          </a:p>
          <a:p>
            <a:pPr marL="285750" indent="-285750">
              <a:buClr>
                <a:schemeClr val="accent1"/>
              </a:buClr>
              <a:buFont typeface="Wingdings" panose="05000000000000000000" pitchFamily="2" charset="2"/>
              <a:buChar char="v"/>
            </a:pPr>
            <a:r>
              <a:rPr lang="en-US" sz="1600" dirty="0"/>
              <a:t>Roger Christian			Director			USD #383</a:t>
            </a:r>
          </a:p>
          <a:p>
            <a:pPr marL="285750" indent="-285750">
              <a:buClr>
                <a:schemeClr val="accent1"/>
              </a:buClr>
              <a:buFont typeface="Wingdings" panose="05000000000000000000" pitchFamily="2" charset="2"/>
              <a:buChar char="v"/>
            </a:pPr>
            <a:r>
              <a:rPr lang="en-US" sz="1600" dirty="0"/>
              <a:t>Scott Hoyt			Director 			USD #389</a:t>
            </a:r>
          </a:p>
          <a:p>
            <a:pPr marL="285750" indent="-285750">
              <a:buClr>
                <a:schemeClr val="accent1"/>
              </a:buClr>
              <a:buFont typeface="Wingdings" panose="05000000000000000000" pitchFamily="2" charset="2"/>
              <a:buChar char="v"/>
            </a:pPr>
            <a:r>
              <a:rPr lang="en-US" sz="1600" dirty="0"/>
              <a:t>Nichole Honeywell		Director			USD #409</a:t>
            </a:r>
          </a:p>
          <a:p>
            <a:pPr marL="285750" indent="-285750">
              <a:buClr>
                <a:schemeClr val="accent1"/>
              </a:buClr>
              <a:buFont typeface="Wingdings" panose="05000000000000000000" pitchFamily="2" charset="2"/>
              <a:buChar char="v"/>
            </a:pPr>
            <a:r>
              <a:rPr lang="en-US" sz="1600" dirty="0"/>
              <a:t>Kristin O’Brien			Director			USD #450</a:t>
            </a:r>
          </a:p>
          <a:p>
            <a:pPr marL="285750" indent="-285750">
              <a:buClr>
                <a:schemeClr val="accent1"/>
              </a:buClr>
              <a:buFont typeface="Wingdings" panose="05000000000000000000" pitchFamily="2" charset="2"/>
              <a:buChar char="v"/>
            </a:pPr>
            <a:r>
              <a:rPr lang="en-US" sz="1600" dirty="0"/>
              <a:t>Kevin Harrell			Director			USD #497</a:t>
            </a:r>
          </a:p>
          <a:p>
            <a:pPr marL="285750" indent="-285750">
              <a:buClr>
                <a:schemeClr val="accent1"/>
              </a:buClr>
              <a:buFont typeface="Wingdings" panose="05000000000000000000" pitchFamily="2" charset="2"/>
              <a:buChar char="v"/>
            </a:pPr>
            <a:r>
              <a:rPr lang="en-US" sz="1600" dirty="0"/>
              <a:t>Jennifer Harrington		Director			USD #501</a:t>
            </a:r>
          </a:p>
          <a:p>
            <a:pPr marL="285750" indent="-285750">
              <a:buClr>
                <a:schemeClr val="accent1"/>
              </a:buClr>
              <a:buFont typeface="Wingdings" panose="05000000000000000000" pitchFamily="2" charset="2"/>
              <a:buChar char="v"/>
            </a:pPr>
            <a:r>
              <a:rPr lang="en-US" sz="1600" dirty="0"/>
              <a:t>Kristi Houston			Director 			ANW Interlocal #603</a:t>
            </a:r>
          </a:p>
          <a:p>
            <a:pPr marL="285750" indent="-285750">
              <a:buClr>
                <a:schemeClr val="accent1"/>
              </a:buClr>
              <a:buFont typeface="Wingdings" panose="05000000000000000000" pitchFamily="2" charset="2"/>
              <a:buChar char="v"/>
            </a:pPr>
            <a:r>
              <a:rPr lang="en-US" sz="1600" dirty="0"/>
              <a:t>Meaghan Etheridge		Director			SCKSEC Interlocal #605</a:t>
            </a:r>
          </a:p>
          <a:p>
            <a:pPr marL="285750" indent="-285750">
              <a:buClr>
                <a:schemeClr val="accent1"/>
              </a:buClr>
              <a:buFont typeface="Wingdings" panose="05000000000000000000" pitchFamily="2" charset="2"/>
              <a:buChar char="v"/>
            </a:pPr>
            <a:r>
              <a:rPr lang="en-US" sz="1600" dirty="0"/>
              <a:t>Trina Schmidt			Director			SKACD Interlocal #613</a:t>
            </a:r>
          </a:p>
          <a:p>
            <a:pPr marL="285750" indent="-285750">
              <a:buClr>
                <a:schemeClr val="accent1"/>
              </a:buClr>
              <a:buFont typeface="Wingdings" panose="05000000000000000000" pitchFamily="2" charset="2"/>
              <a:buChar char="v"/>
            </a:pPr>
            <a:r>
              <a:rPr lang="en-US" sz="1600" dirty="0"/>
              <a:t>Dan Wray			Director			ECKSEC Interlocal #614</a:t>
            </a:r>
          </a:p>
          <a:p>
            <a:pPr marL="285750" indent="-285750">
              <a:buClr>
                <a:schemeClr val="accent1"/>
              </a:buClr>
              <a:buFont typeface="Wingdings" panose="05000000000000000000" pitchFamily="2" charset="2"/>
              <a:buChar char="v"/>
            </a:pPr>
            <a:r>
              <a:rPr lang="en-US" sz="1600" dirty="0"/>
              <a:t>Khris </a:t>
            </a:r>
            <a:r>
              <a:rPr lang="en-US" sz="1600" dirty="0" err="1"/>
              <a:t>Thexton</a:t>
            </a:r>
            <a:r>
              <a:rPr lang="en-US" sz="1600" dirty="0"/>
              <a:t>			Director			Barton County Special Services Coop</a:t>
            </a:r>
          </a:p>
          <a:p>
            <a:pPr marL="285750" indent="-285750">
              <a:buClr>
                <a:schemeClr val="accent1"/>
              </a:buClr>
              <a:buFont typeface="Wingdings" panose="05000000000000000000" pitchFamily="2" charset="2"/>
              <a:buChar char="v"/>
            </a:pPr>
            <a:r>
              <a:rPr lang="en-US" sz="1600" dirty="0"/>
              <a:t>Kay Hill			Director			Chautauqua and Elk County Coop</a:t>
            </a:r>
          </a:p>
          <a:p>
            <a:pPr marL="285750" indent="-285750">
              <a:buClr>
                <a:schemeClr val="accent1"/>
              </a:buClr>
              <a:buFont typeface="Wingdings" panose="05000000000000000000" pitchFamily="2" charset="2"/>
              <a:buChar char="v"/>
            </a:pPr>
            <a:r>
              <a:rPr lang="en-US" sz="1600" dirty="0"/>
              <a:t>Nikki Heiman			Director			Marshall County Coop</a:t>
            </a:r>
          </a:p>
          <a:p>
            <a:pPr marL="285750" indent="-285750">
              <a:buClr>
                <a:schemeClr val="accent1"/>
              </a:buClr>
              <a:buFont typeface="Wingdings" panose="05000000000000000000" pitchFamily="2" charset="2"/>
              <a:buChar char="v"/>
            </a:pPr>
            <a:r>
              <a:rPr lang="en-US" sz="1600" dirty="0"/>
              <a:t>Jon Harding			Director			KS School for the Blind</a:t>
            </a:r>
          </a:p>
          <a:p>
            <a:endParaRPr lang="en-US" sz="1600" dirty="0"/>
          </a:p>
          <a:p>
            <a:endParaRPr lang="en-US" dirty="0"/>
          </a:p>
          <a:p>
            <a:endParaRPr lang="en-US" dirty="0"/>
          </a:p>
          <a:p>
            <a:endParaRPr lang="en-US" dirty="0"/>
          </a:p>
          <a:p>
            <a:endParaRPr lang="en-US" sz="2000" dirty="0"/>
          </a:p>
          <a:p>
            <a:endParaRPr lang="en-US" sz="2400" dirty="0"/>
          </a:p>
          <a:p>
            <a:endParaRPr lang="en-US" sz="2400" dirty="0"/>
          </a:p>
        </p:txBody>
      </p:sp>
    </p:spTree>
    <p:extLst>
      <p:ext uri="{BB962C8B-B14F-4D97-AF65-F5344CB8AC3E}">
        <p14:creationId xmlns:p14="http://schemas.microsoft.com/office/powerpoint/2010/main" val="101878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Grp="1"/>
          </p:cNvSpPr>
          <p:nvPr>
            <p:ph type="title" idx="4294967295"/>
          </p:nvPr>
        </p:nvSpPr>
        <p:spPr>
          <a:xfrm>
            <a:off x="0" y="0"/>
            <a:ext cx="12192000" cy="1172095"/>
          </a:xfrm>
          <a:prstGeom prst="rect">
            <a:avLst/>
          </a:prstGeom>
          <a:solidFill>
            <a:schemeClr val="tx1"/>
          </a:solid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Times New Roman" panose="02020603050405020304" pitchFamily="18" charset="0"/>
              </a:rPr>
              <a:t>Kansas 2023 Census Results  </a:t>
            </a:r>
          </a:p>
        </p:txBody>
      </p:sp>
      <p:sp>
        <p:nvSpPr>
          <p:cNvPr id="12" name="Content Placeholder 2"/>
          <p:cNvSpPr txBox="1">
            <a:spLocks/>
          </p:cNvSpPr>
          <p:nvPr/>
        </p:nvSpPr>
        <p:spPr>
          <a:xfrm>
            <a:off x="273377" y="1555530"/>
            <a:ext cx="11623250" cy="4666161"/>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800"/>
              </a:spcBef>
              <a:spcAft>
                <a:spcPts val="1800"/>
              </a:spcAft>
              <a:buNone/>
            </a:pPr>
            <a:r>
              <a:rPr lang="en-US" sz="3600" b="1" dirty="0">
                <a:cs typeface="Times New Roman" panose="02020603050405020304" pitchFamily="18" charset="0"/>
              </a:rPr>
              <a:t>Data for Districts choosing not to Opt-in</a:t>
            </a:r>
          </a:p>
          <a:p>
            <a:pPr marL="0" indent="0" algn="ctr">
              <a:spcBef>
                <a:spcPts val="1800"/>
              </a:spcBef>
              <a:spcAft>
                <a:spcPts val="1800"/>
              </a:spcAft>
              <a:buNone/>
            </a:pPr>
            <a:r>
              <a:rPr lang="en-US" sz="3600" b="1" dirty="0">
                <a:cs typeface="Times New Roman" panose="02020603050405020304" pitchFamily="18" charset="0"/>
              </a:rPr>
              <a:t>206 Districts</a:t>
            </a:r>
          </a:p>
          <a:p>
            <a:pPr marL="0" indent="0" algn="ctr">
              <a:spcBef>
                <a:spcPts val="1800"/>
              </a:spcBef>
              <a:spcAft>
                <a:spcPts val="1800"/>
              </a:spcAft>
              <a:buNone/>
            </a:pPr>
            <a:r>
              <a:rPr lang="en-US" sz="3600" b="1" dirty="0">
                <a:cs typeface="Times New Roman" panose="02020603050405020304" pitchFamily="18" charset="0"/>
              </a:rPr>
              <a:t>58 Districts with only 1 respondent</a:t>
            </a:r>
          </a:p>
          <a:p>
            <a:pPr marL="0" indent="0" algn="ctr">
              <a:spcBef>
                <a:spcPts val="1800"/>
              </a:spcBef>
              <a:spcAft>
                <a:spcPts val="1800"/>
              </a:spcAft>
              <a:buNone/>
            </a:pPr>
            <a:r>
              <a:rPr lang="en-US" sz="3600" b="1" dirty="0">
                <a:cs typeface="Times New Roman" panose="02020603050405020304" pitchFamily="18" charset="0"/>
              </a:rPr>
              <a:t>78 Districts with ZERO respondents </a:t>
            </a:r>
          </a:p>
        </p:txBody>
      </p:sp>
    </p:spTree>
    <p:extLst>
      <p:ext uri="{BB962C8B-B14F-4D97-AF65-F5344CB8AC3E}">
        <p14:creationId xmlns:p14="http://schemas.microsoft.com/office/powerpoint/2010/main" val="4091047464"/>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13ABCAB-DF53-5D47-8C30-68BBB4210B39}">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989B36-3905-4D71-9AD1-EDCFAD04EC31}">
  <ds:schemaRefs>
    <ds:schemaRef ds:uri="6c663d95-8238-4b2d-b922-a74f82e5df6f"/>
    <ds:schemaRef ds:uri="http://schemas.microsoft.com/office/2006/documentManagement/types"/>
    <ds:schemaRef ds:uri="http://purl.org/dc/elements/1.1/"/>
    <ds:schemaRef ds:uri="http://schemas.microsoft.com/office/2006/metadata/properties"/>
    <ds:schemaRef ds:uri="http://www.w3.org/XML/1998/namespace"/>
    <ds:schemaRef ds:uri="d5501a87-0b31-43b9-bb13-8dd2b743a206"/>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2831</TotalTime>
  <Words>1750</Words>
  <Application>Microsoft Office PowerPoint</Application>
  <PresentationFormat>Widescreen</PresentationFormat>
  <Paragraphs>237</Paragraphs>
  <Slides>27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Times New Roman</vt:lpstr>
      <vt:lpstr>Wingdings</vt:lpstr>
      <vt:lpstr>Open Sans Semibold</vt:lpstr>
      <vt:lpstr>Calibri</vt:lpstr>
      <vt:lpstr>Open Sans Light</vt:lpstr>
      <vt:lpstr>Open Sans</vt:lpstr>
      <vt:lpstr>Segoe UI</vt:lpstr>
      <vt:lpstr>Custom Design</vt:lpstr>
      <vt:lpstr>Indicator 14: Post School Outcomes</vt:lpstr>
      <vt:lpstr>Special Education Leads the Way</vt:lpstr>
      <vt:lpstr>Transition History </vt:lpstr>
      <vt:lpstr>Indicator 14 – Quick Summary</vt:lpstr>
      <vt:lpstr>How Did We Do?</vt:lpstr>
      <vt:lpstr>Kansas 2023 Census Results</vt:lpstr>
      <vt:lpstr>Kansas 2023 Census Results </vt:lpstr>
      <vt:lpstr>Kansas Leaders in Post School Outcomes</vt:lpstr>
      <vt:lpstr>Kansas 2023 Census Results  </vt:lpstr>
      <vt:lpstr>Opt-in or not?  A tale of 2 districts…</vt:lpstr>
      <vt:lpstr>Respondent Demographics</vt:lpstr>
      <vt:lpstr>Call  Disposition</vt:lpstr>
      <vt:lpstr>How Do We Move the Needle?</vt:lpstr>
      <vt:lpstr>Prong #1: Getting to Better Response Rates</vt:lpstr>
      <vt:lpstr>Getting to Better Response Rates</vt:lpstr>
      <vt:lpstr>Prong #1: How Do We Get Better Response Rates?</vt:lpstr>
      <vt:lpstr>Prong #1: How Do We Get Better Response Rates? </vt:lpstr>
      <vt:lpstr>Prong 2: Getting to Better Outcomes…</vt:lpstr>
      <vt:lpstr>Getting to Better Outcomes…</vt:lpstr>
      <vt:lpstr>Getting to Better Outcomes… </vt:lpstr>
      <vt:lpstr>Getting to Better Outcomes…  </vt:lpstr>
      <vt:lpstr>Getting to Better Outcomes…   </vt:lpstr>
      <vt:lpstr>Getting to Better Outcomes…    </vt:lpstr>
      <vt:lpstr>Who is Getting Better Results for Students?</vt:lpstr>
      <vt:lpstr>What’s Next?</vt:lpstr>
      <vt:lpstr>Connect with Successful Transitions</vt:lpstr>
      <vt:lpstr>Indicator 14 Contact</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Evelyn Alden</cp:lastModifiedBy>
  <cp:revision>140</cp:revision>
  <dcterms:created xsi:type="dcterms:W3CDTF">2017-11-21T21:33:09Z</dcterms:created>
  <dcterms:modified xsi:type="dcterms:W3CDTF">2024-02-20T16:44:20Z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