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3"/>
  </p:notesMasterIdLst>
  <p:sldIdLst>
    <p:sldId id="261" r:id="rId5"/>
    <p:sldId id="286" r:id="rId6"/>
    <p:sldId id="315" r:id="rId7"/>
    <p:sldId id="303" r:id="rId8"/>
    <p:sldId id="311" r:id="rId9"/>
    <p:sldId id="288" r:id="rId10"/>
    <p:sldId id="316" r:id="rId11"/>
    <p:sldId id="312" r:id="rId12"/>
    <p:sldId id="307" r:id="rId13"/>
    <p:sldId id="308" r:id="rId14"/>
    <p:sldId id="309" r:id="rId15"/>
    <p:sldId id="298" r:id="rId16"/>
    <p:sldId id="305" r:id="rId17"/>
    <p:sldId id="314" r:id="rId18"/>
    <p:sldId id="313" r:id="rId19"/>
    <p:sldId id="310" r:id="rId20"/>
    <p:sldId id="299" r:id="rId21"/>
    <p:sldId id="300" r:id="rId22"/>
  </p:sldIdLst>
  <p:sldSz cx="12192000" cy="6858000"/>
  <p:notesSz cx="7010400" cy="9296400"/>
  <p:embeddedFontLst>
    <p:embeddedFont>
      <p:font typeface="Calibri" panose="020F0502020204030204" pitchFamily="34" charset="0"/>
      <p:regular r:id="rId24"/>
      <p:bold r:id="rId25"/>
      <p:italic r:id="rId26"/>
      <p:boldItalic r:id="rId27"/>
    </p:embeddedFont>
    <p:embeddedFont>
      <p:font typeface="Open Sans Light" panose="020B0306030504020204" pitchFamily="34" charset="0"/>
      <p:regular r:id="rId28"/>
      <p:italic r:id="rId29"/>
    </p:embeddedFont>
    <p:embeddedFont>
      <p:font typeface="Open Sans Semibold" panose="020B0706030804020204" pitchFamily="34" charset="0"/>
      <p:bold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3977" autoAdjust="0"/>
  </p:normalViewPr>
  <p:slideViewPr>
    <p:cSldViewPr snapToGrid="0">
      <p:cViewPr varScale="1">
        <p:scale>
          <a:sx n="86" d="100"/>
          <a:sy n="86" d="100"/>
        </p:scale>
        <p:origin x="10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9/13/2021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4111024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9/13/2021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9/13/2021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9/13/2021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9/13/2021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9/13/2021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9/13/2021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sde.org/Agency/Division-of-Learning-Services/Special-Education-and-Title-Services/Federal-Disaster-and-Pandemic-Relief" TargetMode="External"/><Relationship Id="rId2" Type="http://schemas.openxmlformats.org/officeDocument/2006/relationships/hyperlink" Target="https://commonapp.grantplatform.com/" TargetMode="External"/><Relationship Id="rId1" Type="http://schemas.openxmlformats.org/officeDocument/2006/relationships/slideLayout" Target="../slideLayouts/slideLayout2.xml"/><Relationship Id="rId4" Type="http://schemas.openxmlformats.org/officeDocument/2006/relationships/hyperlink" Target="https://www.ksde.org/Portals/0/ECSETS/Announcements/ESSERIII-DistrictAllocations.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esser@ksd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a:t>American Rescue Plan Act: ESSER III Application</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5481761" y="5631415"/>
            <a:ext cx="8610600" cy="688099"/>
          </a:xfrm>
        </p:spPr>
        <p:txBody>
          <a:bodyPr/>
          <a:lstStyle/>
          <a:p>
            <a:r>
              <a:rPr lang="en-US" dirty="0"/>
              <a:t>September 9, 2021</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841BB-A286-44AB-8A2E-8AF11886C509}"/>
              </a:ext>
            </a:extLst>
          </p:cNvPr>
          <p:cNvSpPr>
            <a:spLocks noGrp="1"/>
          </p:cNvSpPr>
          <p:nvPr>
            <p:ph idx="1"/>
          </p:nvPr>
        </p:nvSpPr>
        <p:spPr/>
        <p:txBody>
          <a:bodyPr>
            <a:normAutofit/>
          </a:bodyPr>
          <a:lstStyle/>
          <a:p>
            <a:pPr marL="0" indent="0">
              <a:buNone/>
            </a:pPr>
            <a:r>
              <a:rPr lang="en-US" dirty="0"/>
              <a:t>Describe how the LEA will spend its remaining ARP ESSER funds consistent with section 2001(e)(2) of the ARP Act.</a:t>
            </a:r>
          </a:p>
        </p:txBody>
      </p:sp>
      <p:sp>
        <p:nvSpPr>
          <p:cNvPr id="3" name="Title 2">
            <a:extLst>
              <a:ext uri="{FF2B5EF4-FFF2-40B4-BE49-F238E27FC236}">
                <a16:creationId xmlns:a16="http://schemas.microsoft.com/office/drawing/2014/main" id="{B7CCD668-10A7-41AC-95EB-5255534032C8}"/>
              </a:ext>
            </a:extLst>
          </p:cNvPr>
          <p:cNvSpPr>
            <a:spLocks noGrp="1"/>
          </p:cNvSpPr>
          <p:nvPr>
            <p:ph type="title"/>
          </p:nvPr>
        </p:nvSpPr>
        <p:spPr/>
        <p:txBody>
          <a:bodyPr/>
          <a:lstStyle/>
          <a:p>
            <a:r>
              <a:rPr lang="en-US" dirty="0"/>
              <a:t>District Response</a:t>
            </a:r>
          </a:p>
        </p:txBody>
      </p:sp>
    </p:spTree>
    <p:extLst>
      <p:ext uri="{BB962C8B-B14F-4D97-AF65-F5344CB8AC3E}">
        <p14:creationId xmlns:p14="http://schemas.microsoft.com/office/powerpoint/2010/main" val="366645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841BB-A286-44AB-8A2E-8AF11886C509}"/>
              </a:ext>
            </a:extLst>
          </p:cNvPr>
          <p:cNvSpPr>
            <a:spLocks noGrp="1"/>
          </p:cNvSpPr>
          <p:nvPr>
            <p:ph idx="1"/>
          </p:nvPr>
        </p:nvSpPr>
        <p:spPr/>
        <p:txBody>
          <a:bodyPr>
            <a:normAutofit/>
          </a:bodyPr>
          <a:lstStyle/>
          <a:p>
            <a:pPr marL="0" indent="0">
              <a:buNone/>
            </a:pPr>
            <a:r>
              <a:rPr lang="en-US" dirty="0"/>
              <a:t>Describe how the LEA will ensure that the interventions it implements, including but not limited to the interventions under section 2001(e)(1) of the ARP Act to address the academic impact of lost instructional time, will respond to the academic, social, emotional, and mental health needs of all students, and particularly those students disproportionately impacted by the COVID–19 pandemic, including students from low-income families, students of color, English learners, children with disabilities, students experiencing homelessness, children in foster care, and migratory students.</a:t>
            </a:r>
          </a:p>
        </p:txBody>
      </p:sp>
      <p:sp>
        <p:nvSpPr>
          <p:cNvPr id="3" name="Title 2">
            <a:extLst>
              <a:ext uri="{FF2B5EF4-FFF2-40B4-BE49-F238E27FC236}">
                <a16:creationId xmlns:a16="http://schemas.microsoft.com/office/drawing/2014/main" id="{B7CCD668-10A7-41AC-95EB-5255534032C8}"/>
              </a:ext>
            </a:extLst>
          </p:cNvPr>
          <p:cNvSpPr>
            <a:spLocks noGrp="1"/>
          </p:cNvSpPr>
          <p:nvPr>
            <p:ph type="title"/>
          </p:nvPr>
        </p:nvSpPr>
        <p:spPr/>
        <p:txBody>
          <a:bodyPr/>
          <a:lstStyle/>
          <a:p>
            <a:r>
              <a:rPr lang="en-US" dirty="0"/>
              <a:t>District Response</a:t>
            </a:r>
          </a:p>
        </p:txBody>
      </p:sp>
    </p:spTree>
    <p:extLst>
      <p:ext uri="{BB962C8B-B14F-4D97-AF65-F5344CB8AC3E}">
        <p14:creationId xmlns:p14="http://schemas.microsoft.com/office/powerpoint/2010/main" val="227153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normAutofit fontScale="77500" lnSpcReduction="20000"/>
          </a:bodyPr>
          <a:lstStyle/>
          <a:p>
            <a:pPr>
              <a:lnSpc>
                <a:spcPct val="150000"/>
              </a:lnSpc>
            </a:pPr>
            <a:r>
              <a:rPr lang="en-US" dirty="0"/>
              <a:t>Each LEA will reserve not less than 20 percent of its total ARP ESSER allocation to address learning loss through the implementation of </a:t>
            </a:r>
            <a:r>
              <a:rPr lang="en-US" b="1" u="sng" dirty="0"/>
              <a:t>evidence-based interventions</a:t>
            </a:r>
            <a:r>
              <a:rPr lang="en-US" dirty="0"/>
              <a:t>, such as summer learning or summer enrichment, extended day, comprehensive afterschool programs, extended school year programs, or other evidence-based interventions, and ensure that such interventions respond to students’ academic, social, and emotional needs and </a:t>
            </a:r>
            <a:r>
              <a:rPr lang="en-US" b="1" u="sng" dirty="0"/>
              <a:t>address the disproportionate impact of COVID-19 on student subgroups</a:t>
            </a:r>
            <a:r>
              <a:rPr lang="en-US" dirty="0"/>
              <a:t> (each major racial and ethnic group, children from low-income families, children with disabilities, English learners, gender, migrant students, students experiencing homelessness, and children and youth in foster care).</a:t>
            </a:r>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Learning Loss Set Aside</a:t>
            </a:r>
          </a:p>
        </p:txBody>
      </p:sp>
    </p:spTree>
    <p:extLst>
      <p:ext uri="{BB962C8B-B14F-4D97-AF65-F5344CB8AC3E}">
        <p14:creationId xmlns:p14="http://schemas.microsoft.com/office/powerpoint/2010/main" val="59102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6B053B-DAB0-48B4-9921-5FF4BB831EDC}"/>
              </a:ext>
            </a:extLst>
          </p:cNvPr>
          <p:cNvSpPr txBox="1"/>
          <p:nvPr/>
        </p:nvSpPr>
        <p:spPr>
          <a:xfrm>
            <a:off x="838201" y="5654180"/>
            <a:ext cx="10515599" cy="369332"/>
          </a:xfrm>
          <a:prstGeom prst="rect">
            <a:avLst/>
          </a:prstGeom>
          <a:noFill/>
        </p:spPr>
        <p:txBody>
          <a:bodyPr wrap="square" rtlCol="0">
            <a:spAutoFit/>
          </a:bodyPr>
          <a:lstStyle/>
          <a:p>
            <a:pPr algn="r"/>
            <a:r>
              <a:rPr lang="en-US" i="1" dirty="0"/>
              <a:t>Sec. 8101(21) of the Elementary and Secondary Education Act</a:t>
            </a:r>
          </a:p>
        </p:txBody>
      </p:sp>
      <p:sp>
        <p:nvSpPr>
          <p:cNvPr id="2" name="Content Placeholder 1">
            <a:extLst>
              <a:ext uri="{FF2B5EF4-FFF2-40B4-BE49-F238E27FC236}">
                <a16:creationId xmlns:a16="http://schemas.microsoft.com/office/drawing/2014/main" id="{5C13ED06-6195-4DEE-BBF9-B7FE13433968}"/>
              </a:ext>
            </a:extLst>
          </p:cNvPr>
          <p:cNvSpPr>
            <a:spLocks noGrp="1"/>
          </p:cNvSpPr>
          <p:nvPr>
            <p:ph idx="1"/>
          </p:nvPr>
        </p:nvSpPr>
        <p:spPr>
          <a:xfrm>
            <a:off x="838200" y="1644074"/>
            <a:ext cx="10515600" cy="4010106"/>
          </a:xfrm>
        </p:spPr>
        <p:txBody>
          <a:bodyPr>
            <a:normAutofit fontScale="92500" lnSpcReduction="10000"/>
          </a:bodyPr>
          <a:lstStyle/>
          <a:p>
            <a:r>
              <a:rPr lang="en-US" b="1" dirty="0"/>
              <a:t>Tier 1 </a:t>
            </a:r>
            <a:r>
              <a:rPr lang="en-US" dirty="0"/>
              <a:t>– Strong Evidence: supported by one or more well-designed and well-implemented randomized control experimental studies.</a:t>
            </a:r>
          </a:p>
          <a:p>
            <a:r>
              <a:rPr lang="en-US" b="1" dirty="0"/>
              <a:t>Tier 2 </a:t>
            </a:r>
            <a:r>
              <a:rPr lang="en-US" dirty="0"/>
              <a:t>– Moderate Evidence: supported by one or more well-designed and well-implemented quasi-experimental studies.</a:t>
            </a:r>
          </a:p>
          <a:p>
            <a:r>
              <a:rPr lang="en-US" b="1" dirty="0"/>
              <a:t>Tier 3 </a:t>
            </a:r>
            <a:r>
              <a:rPr lang="en-US" dirty="0"/>
              <a:t>– Promising Evidence: supported by one or more well-designed and well-implemented correlational studies (with statistical controls for selection bias).</a:t>
            </a:r>
          </a:p>
          <a:p>
            <a:r>
              <a:rPr lang="en-US" b="1" dirty="0"/>
              <a:t>Tier 4 </a:t>
            </a:r>
            <a:r>
              <a:rPr lang="en-US" dirty="0"/>
              <a:t>– Demonstrates a Rationale: practices that have a well-defined logic model or theory of action, are supported by research, and have some effort underway by an SEA, LEA, or outside research organization to determine their effectiveness.</a:t>
            </a:r>
          </a:p>
          <a:p>
            <a:endParaRPr lang="en-US" dirty="0"/>
          </a:p>
        </p:txBody>
      </p:sp>
      <p:sp>
        <p:nvSpPr>
          <p:cNvPr id="3" name="Title 2">
            <a:extLst>
              <a:ext uri="{FF2B5EF4-FFF2-40B4-BE49-F238E27FC236}">
                <a16:creationId xmlns:a16="http://schemas.microsoft.com/office/drawing/2014/main" id="{E25AB806-58FE-4632-B724-1354F7BDCF9F}"/>
              </a:ext>
            </a:extLst>
          </p:cNvPr>
          <p:cNvSpPr>
            <a:spLocks noGrp="1"/>
          </p:cNvSpPr>
          <p:nvPr>
            <p:ph type="title"/>
          </p:nvPr>
        </p:nvSpPr>
        <p:spPr/>
        <p:txBody>
          <a:bodyPr/>
          <a:lstStyle/>
          <a:p>
            <a:r>
              <a:rPr lang="en-US" dirty="0"/>
              <a:t>Evidence-Based Requirements</a:t>
            </a:r>
          </a:p>
        </p:txBody>
      </p:sp>
    </p:spTree>
    <p:extLst>
      <p:ext uri="{BB962C8B-B14F-4D97-AF65-F5344CB8AC3E}">
        <p14:creationId xmlns:p14="http://schemas.microsoft.com/office/powerpoint/2010/main" val="114683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250AB-CF11-45BB-91B7-AEAEC9FB0C60}"/>
              </a:ext>
            </a:extLst>
          </p:cNvPr>
          <p:cNvSpPr>
            <a:spLocks noGrp="1"/>
          </p:cNvSpPr>
          <p:nvPr>
            <p:ph idx="1"/>
          </p:nvPr>
        </p:nvSpPr>
        <p:spPr/>
        <p:txBody>
          <a:bodyPr/>
          <a:lstStyle/>
          <a:p>
            <a:r>
              <a:rPr lang="en-US" b="0" i="0" dirty="0">
                <a:solidFill>
                  <a:srgbClr val="253342"/>
                </a:solidFill>
                <a:effectLst/>
              </a:rPr>
              <a:t>How the LEA will build capacity to promote healthy and safe learning environments and support students’ social, emotional, mental health, and academic needs; making evidence-based, equity-driven ARP ESSER spending decisions; engaging a diverse range of stakeholders, including students, families, and educators; tracking how resources are targeted and outcomes achieved; and ensuring appropriate fiscal monitoring and controls; and</a:t>
            </a:r>
            <a:endParaRPr lang="en-US" dirty="0"/>
          </a:p>
        </p:txBody>
      </p:sp>
      <p:sp>
        <p:nvSpPr>
          <p:cNvPr id="3" name="Title 2">
            <a:extLst>
              <a:ext uri="{FF2B5EF4-FFF2-40B4-BE49-F238E27FC236}">
                <a16:creationId xmlns:a16="http://schemas.microsoft.com/office/drawing/2014/main" id="{BEB1E618-8D02-499E-BF40-A137A3B2329C}"/>
              </a:ext>
            </a:extLst>
          </p:cNvPr>
          <p:cNvSpPr>
            <a:spLocks noGrp="1"/>
          </p:cNvSpPr>
          <p:nvPr>
            <p:ph type="title"/>
          </p:nvPr>
        </p:nvSpPr>
        <p:spPr/>
        <p:txBody>
          <a:bodyPr/>
          <a:lstStyle/>
          <a:p>
            <a:r>
              <a:rPr lang="en-US" dirty="0"/>
              <a:t>Assurance 3</a:t>
            </a:r>
          </a:p>
        </p:txBody>
      </p:sp>
    </p:spTree>
    <p:extLst>
      <p:ext uri="{BB962C8B-B14F-4D97-AF65-F5344CB8AC3E}">
        <p14:creationId xmlns:p14="http://schemas.microsoft.com/office/powerpoint/2010/main" val="218089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8F93A-B86C-4491-B03C-29E16D1A6313}"/>
              </a:ext>
            </a:extLst>
          </p:cNvPr>
          <p:cNvSpPr>
            <a:spLocks noGrp="1"/>
          </p:cNvSpPr>
          <p:nvPr>
            <p:ph idx="1"/>
          </p:nvPr>
        </p:nvSpPr>
        <p:spPr/>
        <p:txBody>
          <a:bodyPr/>
          <a:lstStyle/>
          <a:p>
            <a:r>
              <a:rPr lang="en-US" b="0" i="0" dirty="0">
                <a:solidFill>
                  <a:srgbClr val="253342"/>
                </a:solidFill>
                <a:effectLst/>
                <a:latin typeface="+mn-lt"/>
              </a:rPr>
              <a:t> How the LEA consulted with stakeholders and the public, including students, families, civil rights organizations including disability rights organizations, school administrators, and educators and their unions, and provided an opportunity for and incorporated, as appropriate, input in development of its ARP ESSER plan.</a:t>
            </a:r>
            <a:endParaRPr lang="en-US" dirty="0">
              <a:latin typeface="+mn-lt"/>
            </a:endParaRPr>
          </a:p>
        </p:txBody>
      </p:sp>
      <p:sp>
        <p:nvSpPr>
          <p:cNvPr id="3" name="Title 2">
            <a:extLst>
              <a:ext uri="{FF2B5EF4-FFF2-40B4-BE49-F238E27FC236}">
                <a16:creationId xmlns:a16="http://schemas.microsoft.com/office/drawing/2014/main" id="{49064AAB-0179-47CD-8F7C-ECC2E8ED3CC6}"/>
              </a:ext>
            </a:extLst>
          </p:cNvPr>
          <p:cNvSpPr>
            <a:spLocks noGrp="1"/>
          </p:cNvSpPr>
          <p:nvPr>
            <p:ph type="title"/>
          </p:nvPr>
        </p:nvSpPr>
        <p:spPr/>
        <p:txBody>
          <a:bodyPr/>
          <a:lstStyle/>
          <a:p>
            <a:r>
              <a:rPr lang="en-US" dirty="0"/>
              <a:t>Assurance 4</a:t>
            </a:r>
          </a:p>
        </p:txBody>
      </p:sp>
    </p:spTree>
    <p:extLst>
      <p:ext uri="{BB962C8B-B14F-4D97-AF65-F5344CB8AC3E}">
        <p14:creationId xmlns:p14="http://schemas.microsoft.com/office/powerpoint/2010/main" val="70301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52203-6584-4AA1-A544-F2BF6D4CB0A6}"/>
              </a:ext>
            </a:extLst>
          </p:cNvPr>
          <p:cNvSpPr>
            <a:spLocks noGrp="1"/>
          </p:cNvSpPr>
          <p:nvPr>
            <p:ph idx="1"/>
          </p:nvPr>
        </p:nvSpPr>
        <p:spPr>
          <a:xfrm>
            <a:off x="838200" y="2562909"/>
            <a:ext cx="10515600" cy="3614053"/>
          </a:xfrm>
        </p:spPr>
        <p:txBody>
          <a:bodyPr numCol="2">
            <a:normAutofit fontScale="92500" lnSpcReduction="20000"/>
          </a:bodyPr>
          <a:lstStyle/>
          <a:p>
            <a:pPr marL="514350" indent="-514350">
              <a:buFont typeface="+mj-lt"/>
              <a:buAutoNum type="arabicParenR"/>
            </a:pPr>
            <a:r>
              <a:rPr lang="en-US" dirty="0"/>
              <a:t>Students</a:t>
            </a:r>
          </a:p>
          <a:p>
            <a:pPr marL="514350" indent="-514350">
              <a:buFont typeface="+mj-lt"/>
              <a:buAutoNum type="arabicParenR"/>
            </a:pPr>
            <a:r>
              <a:rPr lang="en-US" dirty="0"/>
              <a:t>Families </a:t>
            </a:r>
          </a:p>
          <a:p>
            <a:pPr marL="514350" indent="-514350">
              <a:buFont typeface="+mj-lt"/>
              <a:buAutoNum type="arabicParenR"/>
            </a:pPr>
            <a:r>
              <a:rPr lang="en-US" dirty="0"/>
              <a:t>School and district administrators (including special education administrators)</a:t>
            </a:r>
          </a:p>
          <a:p>
            <a:pPr marL="514350" indent="-514350">
              <a:buFont typeface="+mj-lt"/>
              <a:buAutoNum type="arabicParenR"/>
            </a:pPr>
            <a:r>
              <a:rPr lang="en-US" dirty="0"/>
              <a:t>Teachers, principals, school leaders, other educators, school staff, and their unions </a:t>
            </a:r>
          </a:p>
          <a:p>
            <a:pPr marL="514350" indent="-514350">
              <a:buFont typeface="+mj-lt"/>
              <a:buAutoNum type="arabicParenR"/>
            </a:pPr>
            <a:r>
              <a:rPr lang="en-US" dirty="0"/>
              <a:t>Tribes </a:t>
            </a:r>
          </a:p>
          <a:p>
            <a:pPr marL="514350" indent="-514350">
              <a:buFont typeface="+mj-lt"/>
              <a:buAutoNum type="arabicParenR"/>
            </a:pPr>
            <a:r>
              <a:rPr lang="en-US" dirty="0"/>
              <a:t>Civil rights organizations (including disability rights organizations)</a:t>
            </a:r>
          </a:p>
          <a:p>
            <a:pPr marL="514350" indent="-514350">
              <a:buFont typeface="+mj-lt"/>
              <a:buAutoNum type="arabicParenR"/>
            </a:pPr>
            <a:r>
              <a:rPr lang="en-US" dirty="0"/>
              <a:t>Stakeholders representing the interests of children with disabilities, English learners, children experiencing homelessness, children in foster care, migratory students, children who are incarcerated, and other underserved students</a:t>
            </a:r>
          </a:p>
        </p:txBody>
      </p:sp>
      <p:sp>
        <p:nvSpPr>
          <p:cNvPr id="4" name="TextBox 3">
            <a:extLst>
              <a:ext uri="{FF2B5EF4-FFF2-40B4-BE49-F238E27FC236}">
                <a16:creationId xmlns:a16="http://schemas.microsoft.com/office/drawing/2014/main" id="{0C6EB6A6-D285-4854-A0E3-E67DA2F75251}"/>
              </a:ext>
            </a:extLst>
          </p:cNvPr>
          <p:cNvSpPr txBox="1"/>
          <p:nvPr/>
        </p:nvSpPr>
        <p:spPr>
          <a:xfrm>
            <a:off x="838200" y="1803633"/>
            <a:ext cx="9773873" cy="646331"/>
          </a:xfrm>
          <a:prstGeom prst="rect">
            <a:avLst/>
          </a:prstGeom>
          <a:noFill/>
        </p:spPr>
        <p:txBody>
          <a:bodyPr wrap="square" rtlCol="0">
            <a:spAutoFit/>
          </a:bodyPr>
          <a:lstStyle/>
          <a:p>
            <a:r>
              <a:rPr lang="en-US" b="1" dirty="0"/>
              <a:t>The district plan must describe how it meaningfully consulted with each of the following groups in the development of the ARP ESSER Plan: (N/A is not an acceptable response)</a:t>
            </a:r>
          </a:p>
        </p:txBody>
      </p:sp>
      <p:sp>
        <p:nvSpPr>
          <p:cNvPr id="3" name="Title 2">
            <a:extLst>
              <a:ext uri="{FF2B5EF4-FFF2-40B4-BE49-F238E27FC236}">
                <a16:creationId xmlns:a16="http://schemas.microsoft.com/office/drawing/2014/main" id="{A7A773E7-C691-4153-95F6-9E81DFDBA764}"/>
              </a:ext>
            </a:extLst>
          </p:cNvPr>
          <p:cNvSpPr>
            <a:spLocks noGrp="1"/>
          </p:cNvSpPr>
          <p:nvPr>
            <p:ph type="title"/>
          </p:nvPr>
        </p:nvSpPr>
        <p:spPr/>
        <p:txBody>
          <a:bodyPr/>
          <a:lstStyle/>
          <a:p>
            <a:r>
              <a:rPr lang="en-US" dirty="0"/>
              <a:t>Engagement in Meaningful Consultation with Stakeholders Chart</a:t>
            </a:r>
          </a:p>
        </p:txBody>
      </p:sp>
    </p:spTree>
    <p:extLst>
      <p:ext uri="{BB962C8B-B14F-4D97-AF65-F5344CB8AC3E}">
        <p14:creationId xmlns:p14="http://schemas.microsoft.com/office/powerpoint/2010/main" val="23491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A916C9-E546-440D-8437-837F685483B4}"/>
              </a:ext>
            </a:extLst>
          </p:cNvPr>
          <p:cNvSpPr>
            <a:spLocks noGrp="1"/>
          </p:cNvSpPr>
          <p:nvPr>
            <p:ph idx="1"/>
          </p:nvPr>
        </p:nvSpPr>
        <p:spPr/>
        <p:txBody>
          <a:bodyPr>
            <a:normAutofit lnSpcReduction="10000"/>
          </a:bodyPr>
          <a:lstStyle/>
          <a:p>
            <a:pPr>
              <a:lnSpc>
                <a:spcPct val="150000"/>
              </a:lnSpc>
            </a:pPr>
            <a:r>
              <a:rPr lang="en-US" b="1" dirty="0"/>
              <a:t>ESSER III Application</a:t>
            </a:r>
          </a:p>
          <a:p>
            <a:pPr lvl="1">
              <a:lnSpc>
                <a:spcPct val="150000"/>
              </a:lnSpc>
            </a:pPr>
            <a:r>
              <a:rPr lang="en-US" dirty="0">
                <a:hlinkClick r:id="rId2"/>
              </a:rPr>
              <a:t>Kansas </a:t>
            </a:r>
            <a:r>
              <a:rPr lang="en-US" dirty="0" err="1">
                <a:hlinkClick r:id="rId2"/>
              </a:rPr>
              <a:t>CommonApp</a:t>
            </a:r>
            <a:r>
              <a:rPr lang="en-US" dirty="0">
                <a:hlinkClick r:id="rId2"/>
              </a:rPr>
              <a:t> (grantplatform.com)</a:t>
            </a:r>
            <a:endParaRPr lang="en-US" dirty="0"/>
          </a:p>
          <a:p>
            <a:pPr>
              <a:lnSpc>
                <a:spcPct val="150000"/>
              </a:lnSpc>
            </a:pPr>
            <a:r>
              <a:rPr lang="en-US" b="1" dirty="0"/>
              <a:t>ESSER III Application Template</a:t>
            </a:r>
          </a:p>
          <a:p>
            <a:pPr lvl="1">
              <a:lnSpc>
                <a:spcPct val="150000"/>
              </a:lnSpc>
            </a:pPr>
            <a:r>
              <a:rPr lang="en-US" dirty="0">
                <a:hlinkClick r:id="rId3"/>
              </a:rPr>
              <a:t>Federal Disaster and Pandemic Relief (ksde.org)</a:t>
            </a:r>
            <a:endParaRPr lang="en-US" dirty="0"/>
          </a:p>
          <a:p>
            <a:pPr>
              <a:lnSpc>
                <a:spcPct val="150000"/>
              </a:lnSpc>
            </a:pPr>
            <a:r>
              <a:rPr lang="en-US" b="1" dirty="0"/>
              <a:t>ESSER III Allocation Amounts</a:t>
            </a:r>
          </a:p>
          <a:p>
            <a:pPr lvl="1">
              <a:lnSpc>
                <a:spcPct val="150000"/>
              </a:lnSpc>
            </a:pPr>
            <a:r>
              <a:rPr lang="en-US" dirty="0">
                <a:hlinkClick r:id="rId4"/>
              </a:rPr>
              <a:t>https://www.ksde.org/Portals/0/ECSETS/Announcements/ESSERIII-DistrictAllocations.pdf</a:t>
            </a:r>
            <a:r>
              <a:rPr lang="en-US" dirty="0"/>
              <a:t> </a:t>
            </a:r>
          </a:p>
          <a:p>
            <a:endParaRPr lang="en-US" b="1" dirty="0"/>
          </a:p>
        </p:txBody>
      </p:sp>
      <p:sp>
        <p:nvSpPr>
          <p:cNvPr id="3" name="Title 2">
            <a:extLst>
              <a:ext uri="{FF2B5EF4-FFF2-40B4-BE49-F238E27FC236}">
                <a16:creationId xmlns:a16="http://schemas.microsoft.com/office/drawing/2014/main" id="{542C47E4-CFE2-44CA-B1C4-C5977D4A28D9}"/>
              </a:ext>
            </a:extLst>
          </p:cNvPr>
          <p:cNvSpPr>
            <a:spLocks noGrp="1"/>
          </p:cNvSpPr>
          <p:nvPr>
            <p:ph type="title"/>
          </p:nvPr>
        </p:nvSpPr>
        <p:spPr/>
        <p:txBody>
          <a:bodyPr/>
          <a:lstStyle/>
          <a:p>
            <a:r>
              <a:rPr lang="en-US" dirty="0"/>
              <a:t>Links</a:t>
            </a:r>
          </a:p>
        </p:txBody>
      </p:sp>
    </p:spTree>
    <p:extLst>
      <p:ext uri="{BB962C8B-B14F-4D97-AF65-F5344CB8AC3E}">
        <p14:creationId xmlns:p14="http://schemas.microsoft.com/office/powerpoint/2010/main" val="140752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CDB18-E1CD-4D24-8124-99333A8BBD7C}"/>
              </a:ext>
            </a:extLst>
          </p:cNvPr>
          <p:cNvSpPr>
            <a:spLocks noGrp="1"/>
          </p:cNvSpPr>
          <p:nvPr>
            <p:ph idx="1"/>
          </p:nvPr>
        </p:nvSpPr>
        <p:spPr/>
        <p:txBody>
          <a:bodyPr/>
          <a:lstStyle/>
          <a:p>
            <a:pPr>
              <a:lnSpc>
                <a:spcPct val="150000"/>
              </a:lnSpc>
            </a:pPr>
            <a:r>
              <a:rPr lang="en-US" dirty="0"/>
              <a:t>Please submit any questions to our email account at </a:t>
            </a:r>
            <a:r>
              <a:rPr lang="en-US" dirty="0">
                <a:hlinkClick r:id="rId2"/>
              </a:rPr>
              <a:t>esser@ksde.org</a:t>
            </a:r>
            <a:r>
              <a:rPr lang="en-US" dirty="0"/>
              <a:t>.</a:t>
            </a:r>
          </a:p>
        </p:txBody>
      </p:sp>
      <p:sp>
        <p:nvSpPr>
          <p:cNvPr id="3" name="Title 2">
            <a:extLst>
              <a:ext uri="{FF2B5EF4-FFF2-40B4-BE49-F238E27FC236}">
                <a16:creationId xmlns:a16="http://schemas.microsoft.com/office/drawing/2014/main" id="{38E7C916-D10C-497E-81DA-7BCCB4A63336}"/>
              </a:ext>
            </a:extLst>
          </p:cNvPr>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4128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FDC4556-DE86-403F-AAA9-63945965D4A1}"/>
              </a:ext>
            </a:extLst>
          </p:cNvPr>
          <p:cNvSpPr>
            <a:spLocks noGrp="1"/>
          </p:cNvSpPr>
          <p:nvPr>
            <p:ph idx="1"/>
          </p:nvPr>
        </p:nvSpPr>
        <p:spPr/>
        <p:txBody>
          <a:bodyPr/>
          <a:lstStyle/>
          <a:p>
            <a:pPr marL="0" marR="0">
              <a:spcBef>
                <a:spcPts val="0"/>
              </a:spcBef>
              <a:spcAft>
                <a:spcPts val="0"/>
              </a:spcAft>
            </a:pPr>
            <a:r>
              <a:rPr lang="en-US" dirty="0">
                <a:effectLst/>
              </a:rPr>
              <a:t>Although the lists of allowable uses of funds are not identical, any of the ESSER funds (ESSER I, ESSER II, or ARP ESSER III)</a:t>
            </a:r>
            <a:r>
              <a:rPr lang="en-US" dirty="0"/>
              <a:t> </a:t>
            </a:r>
            <a:r>
              <a:rPr lang="en-US" dirty="0">
                <a:effectLst/>
              </a:rPr>
              <a:t>may be used to support all the allowable uses of funds listed in any of the ESSER programs. </a:t>
            </a:r>
          </a:p>
          <a:p>
            <a:pPr marL="914400" lvl="2" indent="0">
              <a:lnSpc>
                <a:spcPct val="150000"/>
              </a:lnSpc>
              <a:buNone/>
            </a:pPr>
            <a:endParaRPr lang="en-US" dirty="0"/>
          </a:p>
        </p:txBody>
      </p:sp>
      <p:sp>
        <p:nvSpPr>
          <p:cNvPr id="4" name="Title 3">
            <a:extLst>
              <a:ext uri="{FF2B5EF4-FFF2-40B4-BE49-F238E27FC236}">
                <a16:creationId xmlns:a16="http://schemas.microsoft.com/office/drawing/2014/main" id="{888A0168-EF6A-4EBB-A43E-8B98551AF708}"/>
              </a:ext>
            </a:extLst>
          </p:cNvPr>
          <p:cNvSpPr>
            <a:spLocks noGrp="1"/>
          </p:cNvSpPr>
          <p:nvPr>
            <p:ph type="title"/>
          </p:nvPr>
        </p:nvSpPr>
        <p:spPr/>
        <p:txBody>
          <a:bodyPr/>
          <a:lstStyle/>
          <a:p>
            <a:r>
              <a:rPr lang="en-US" dirty="0"/>
              <a:t>Allowable Uses – No Real Change</a:t>
            </a:r>
          </a:p>
        </p:txBody>
      </p:sp>
    </p:spTree>
    <p:extLst>
      <p:ext uri="{BB962C8B-B14F-4D97-AF65-F5344CB8AC3E}">
        <p14:creationId xmlns:p14="http://schemas.microsoft.com/office/powerpoint/2010/main" val="258726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E7943A-95EA-4CA3-AD4D-4AC96E386B39}"/>
              </a:ext>
            </a:extLst>
          </p:cNvPr>
          <p:cNvSpPr>
            <a:spLocks noGrp="1"/>
          </p:cNvSpPr>
          <p:nvPr>
            <p:ph idx="1"/>
          </p:nvPr>
        </p:nvSpPr>
        <p:spPr/>
        <p:txBody>
          <a:bodyPr>
            <a:normAutofit fontScale="92500" lnSpcReduction="20000"/>
          </a:bodyPr>
          <a:lstStyle/>
          <a:p>
            <a:r>
              <a:rPr lang="en-US" dirty="0"/>
              <a:t>Pre-Approval required for equipment purchases over $5,000.</a:t>
            </a:r>
          </a:p>
          <a:p>
            <a:r>
              <a:rPr lang="en-US" dirty="0"/>
              <a:t>Paperwork necessary for Capital Expenditures:</a:t>
            </a:r>
          </a:p>
          <a:p>
            <a:pPr lvl="1"/>
            <a:r>
              <a:rPr lang="en-US" dirty="0"/>
              <a:t>Environmental Impact</a:t>
            </a:r>
          </a:p>
          <a:p>
            <a:pPr lvl="1"/>
            <a:r>
              <a:rPr lang="en-US" dirty="0"/>
              <a:t>Historical Site Impact Letter – from The Kansas State Historical Society</a:t>
            </a:r>
          </a:p>
          <a:p>
            <a:r>
              <a:rPr lang="en-US" dirty="0"/>
              <a:t>Contracts must contain provision:</a:t>
            </a:r>
          </a:p>
          <a:p>
            <a:pPr lvl="1">
              <a:lnSpc>
                <a:spcPct val="107000"/>
              </a:lnSpc>
              <a:spcBef>
                <a:spcPts val="0"/>
              </a:spcBef>
            </a:pPr>
            <a:r>
              <a:rPr lang="en-US" sz="1800" dirty="0">
                <a:solidFill>
                  <a:srgbClr val="000000"/>
                </a:solidFill>
                <a:effectLst/>
              </a:rPr>
              <a:t>Administrative, contractual, or legal remedies in instances where contractors violate or breach contact terms, and provide for such sanctions and penalties as appropriate (for contracts over $250,000)</a:t>
            </a:r>
            <a:endParaRPr lang="en-US" sz="1800" dirty="0">
              <a:effectLst/>
            </a:endParaRPr>
          </a:p>
          <a:p>
            <a:pPr lvl="1">
              <a:lnSpc>
                <a:spcPct val="107000"/>
              </a:lnSpc>
              <a:spcBef>
                <a:spcPts val="0"/>
              </a:spcBef>
            </a:pPr>
            <a:r>
              <a:rPr lang="en-US" sz="1800" dirty="0">
                <a:solidFill>
                  <a:srgbClr val="000000"/>
                </a:solidFill>
                <a:effectLst/>
              </a:rPr>
              <a:t>Termination for cause and for convenience (contracts over $10,000)</a:t>
            </a:r>
            <a:endParaRPr lang="en-US" sz="1800" dirty="0">
              <a:effectLst/>
            </a:endParaRPr>
          </a:p>
          <a:p>
            <a:pPr lvl="1">
              <a:lnSpc>
                <a:spcPct val="107000"/>
              </a:lnSpc>
              <a:spcBef>
                <a:spcPts val="0"/>
              </a:spcBef>
            </a:pPr>
            <a:r>
              <a:rPr lang="en-US" sz="1800" dirty="0">
                <a:solidFill>
                  <a:srgbClr val="000000"/>
                </a:solidFill>
                <a:effectLst/>
              </a:rPr>
              <a:t>Equal Employment Opportunity (41 CFR Part 60)</a:t>
            </a:r>
            <a:endParaRPr lang="en-US" sz="1800" dirty="0">
              <a:effectLst/>
            </a:endParaRPr>
          </a:p>
          <a:p>
            <a:pPr lvl="1">
              <a:lnSpc>
                <a:spcPct val="107000"/>
              </a:lnSpc>
              <a:spcBef>
                <a:spcPts val="0"/>
              </a:spcBef>
            </a:pPr>
            <a:r>
              <a:rPr lang="en-US" sz="1800" dirty="0">
                <a:solidFill>
                  <a:srgbClr val="000000"/>
                </a:solidFill>
                <a:effectLst/>
              </a:rPr>
              <a:t>Davis-Bacon Act, as amended (40 U.S.C. 3141-3148)</a:t>
            </a:r>
            <a:endParaRPr lang="en-US" sz="1800" dirty="0">
              <a:effectLst/>
            </a:endParaRPr>
          </a:p>
          <a:p>
            <a:pPr lvl="1">
              <a:lnSpc>
                <a:spcPct val="107000"/>
              </a:lnSpc>
              <a:spcBef>
                <a:spcPts val="0"/>
              </a:spcBef>
            </a:pPr>
            <a:r>
              <a:rPr lang="en-US" sz="1800" dirty="0">
                <a:solidFill>
                  <a:srgbClr val="000000"/>
                </a:solidFill>
                <a:effectLst/>
              </a:rPr>
              <a:t>Contract Work Hours and Safety Standards Act (40 U.S.C. 3701-3708)</a:t>
            </a:r>
            <a:endParaRPr lang="en-US" sz="1800" dirty="0">
              <a:effectLst/>
            </a:endParaRPr>
          </a:p>
          <a:p>
            <a:pPr lvl="1">
              <a:lnSpc>
                <a:spcPct val="107000"/>
              </a:lnSpc>
              <a:spcBef>
                <a:spcPts val="0"/>
              </a:spcBef>
            </a:pPr>
            <a:r>
              <a:rPr lang="en-US" sz="1800" dirty="0">
                <a:solidFill>
                  <a:srgbClr val="000000"/>
                </a:solidFill>
                <a:effectLst/>
              </a:rPr>
              <a:t>Rights to Inventions Made Under a Contract or Agreement</a:t>
            </a:r>
            <a:endParaRPr lang="en-US" sz="1800" dirty="0">
              <a:effectLst/>
            </a:endParaRPr>
          </a:p>
          <a:p>
            <a:pPr lvl="1">
              <a:lnSpc>
                <a:spcPct val="107000"/>
              </a:lnSpc>
              <a:spcBef>
                <a:spcPts val="0"/>
              </a:spcBef>
            </a:pPr>
            <a:r>
              <a:rPr lang="en-US" sz="1800" dirty="0">
                <a:solidFill>
                  <a:srgbClr val="000000"/>
                </a:solidFill>
                <a:effectLst/>
              </a:rPr>
              <a:t>Clean Air Act (42 U.S.C. 7401-7671q.) and the Federal Water Pollution Control Act (33 U.S.C. 1251-1387), as amended</a:t>
            </a:r>
            <a:endParaRPr lang="en-US" sz="1800" dirty="0">
              <a:effectLst/>
            </a:endParaRPr>
          </a:p>
          <a:p>
            <a:pPr lvl="1">
              <a:lnSpc>
                <a:spcPct val="107000"/>
              </a:lnSpc>
              <a:spcBef>
                <a:spcPts val="0"/>
              </a:spcBef>
            </a:pPr>
            <a:r>
              <a:rPr lang="en-US" sz="1800" dirty="0">
                <a:solidFill>
                  <a:srgbClr val="000000"/>
                </a:solidFill>
                <a:effectLst/>
              </a:rPr>
              <a:t>Debarment and Suspension (Executive Orders 12549 and 12689)</a:t>
            </a:r>
            <a:endParaRPr lang="en-US" sz="1800" dirty="0">
              <a:effectLst/>
            </a:endParaRPr>
          </a:p>
          <a:p>
            <a:pPr lvl="1">
              <a:lnSpc>
                <a:spcPct val="107000"/>
              </a:lnSpc>
              <a:spcBef>
                <a:spcPts val="0"/>
              </a:spcBef>
            </a:pPr>
            <a:r>
              <a:rPr lang="en-US" sz="1800" dirty="0">
                <a:solidFill>
                  <a:srgbClr val="000000"/>
                </a:solidFill>
                <a:effectLst/>
              </a:rPr>
              <a:t>Byrd Anti-Lobbying Amendment (31 U.S.C. 1352)</a:t>
            </a:r>
            <a:endParaRPr lang="en-US" sz="1800" dirty="0">
              <a:effectLst/>
            </a:endParaRPr>
          </a:p>
          <a:p>
            <a:pPr marL="457200" lvl="1" indent="0">
              <a:buNone/>
            </a:pPr>
            <a:endParaRPr lang="en-US" dirty="0"/>
          </a:p>
        </p:txBody>
      </p:sp>
      <p:sp>
        <p:nvSpPr>
          <p:cNvPr id="3" name="Title 2">
            <a:extLst>
              <a:ext uri="{FF2B5EF4-FFF2-40B4-BE49-F238E27FC236}">
                <a16:creationId xmlns:a16="http://schemas.microsoft.com/office/drawing/2014/main" id="{F2722809-CF14-4098-A963-391B7D3C5F68}"/>
              </a:ext>
            </a:extLst>
          </p:cNvPr>
          <p:cNvSpPr>
            <a:spLocks noGrp="1"/>
          </p:cNvSpPr>
          <p:nvPr>
            <p:ph type="title"/>
          </p:nvPr>
        </p:nvSpPr>
        <p:spPr/>
        <p:txBody>
          <a:bodyPr/>
          <a:lstStyle/>
          <a:p>
            <a:r>
              <a:rPr lang="en-US" dirty="0"/>
              <a:t>Reminders</a:t>
            </a:r>
          </a:p>
        </p:txBody>
      </p:sp>
    </p:spTree>
    <p:extLst>
      <p:ext uri="{BB962C8B-B14F-4D97-AF65-F5344CB8AC3E}">
        <p14:creationId xmlns:p14="http://schemas.microsoft.com/office/powerpoint/2010/main" val="390464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A3CEF0-0A83-4922-A159-E69770B37051}"/>
              </a:ext>
            </a:extLst>
          </p:cNvPr>
          <p:cNvSpPr>
            <a:spLocks noGrp="1"/>
          </p:cNvSpPr>
          <p:nvPr>
            <p:ph idx="1"/>
          </p:nvPr>
        </p:nvSpPr>
        <p:spPr/>
        <p:txBody>
          <a:bodyPr/>
          <a:lstStyle/>
          <a:p>
            <a:pPr>
              <a:lnSpc>
                <a:spcPct val="150000"/>
              </a:lnSpc>
            </a:pPr>
            <a:r>
              <a:rPr lang="en-US" dirty="0"/>
              <a:t>The ESSER III True Up will only effect 15 school districts and is awarded separately from the formula award.</a:t>
            </a:r>
          </a:p>
          <a:p>
            <a:pPr>
              <a:lnSpc>
                <a:spcPct val="150000"/>
              </a:lnSpc>
            </a:pPr>
            <a:r>
              <a:rPr lang="en-US" dirty="0">
                <a:solidFill>
                  <a:srgbClr val="FF0000"/>
                </a:solidFill>
              </a:rPr>
              <a:t>The true-up ensures each district will receive at a minimum $625/pupil in total ESSER III funding.</a:t>
            </a:r>
          </a:p>
        </p:txBody>
      </p:sp>
      <p:sp>
        <p:nvSpPr>
          <p:cNvPr id="3" name="Title 2">
            <a:extLst>
              <a:ext uri="{FF2B5EF4-FFF2-40B4-BE49-F238E27FC236}">
                <a16:creationId xmlns:a16="http://schemas.microsoft.com/office/drawing/2014/main" id="{D10FC79A-82D1-498B-86A9-C0C9CDF855A4}"/>
              </a:ext>
            </a:extLst>
          </p:cNvPr>
          <p:cNvSpPr>
            <a:spLocks noGrp="1"/>
          </p:cNvSpPr>
          <p:nvPr>
            <p:ph type="title"/>
          </p:nvPr>
        </p:nvSpPr>
        <p:spPr/>
        <p:txBody>
          <a:bodyPr/>
          <a:lstStyle/>
          <a:p>
            <a:r>
              <a:rPr lang="en-US" dirty="0"/>
              <a:t>True Up Allocation</a:t>
            </a:r>
          </a:p>
        </p:txBody>
      </p:sp>
    </p:spTree>
    <p:extLst>
      <p:ext uri="{BB962C8B-B14F-4D97-AF65-F5344CB8AC3E}">
        <p14:creationId xmlns:p14="http://schemas.microsoft.com/office/powerpoint/2010/main" val="344601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8DC14-0F30-4822-A3A7-2DD9F41EDDBF}"/>
              </a:ext>
            </a:extLst>
          </p:cNvPr>
          <p:cNvSpPr>
            <a:spLocks noGrp="1"/>
          </p:cNvSpPr>
          <p:nvPr>
            <p:ph idx="1"/>
          </p:nvPr>
        </p:nvSpPr>
        <p:spPr/>
        <p:txBody>
          <a:bodyPr/>
          <a:lstStyle/>
          <a:p>
            <a:r>
              <a:rPr lang="en-US" b="0" i="0" dirty="0">
                <a:solidFill>
                  <a:srgbClr val="253342"/>
                </a:solidFill>
                <a:effectLst/>
                <a:latin typeface="+mn-lt"/>
              </a:rPr>
              <a:t>How the local educational agency (LEA) will support safely returning to in-person instruction, maximizing in-person instruction time, and sustaining the safe operation of schools, consistent, to the extent practicable, with Centers for Disease Control and Prevention (CDC) guidance.</a:t>
            </a:r>
          </a:p>
          <a:p>
            <a:pPr marL="0" indent="0">
              <a:buNone/>
            </a:pPr>
            <a:endParaRPr lang="en-US" dirty="0">
              <a:latin typeface="+mn-lt"/>
            </a:endParaRPr>
          </a:p>
        </p:txBody>
      </p:sp>
      <p:sp>
        <p:nvSpPr>
          <p:cNvPr id="3" name="Title 2">
            <a:extLst>
              <a:ext uri="{FF2B5EF4-FFF2-40B4-BE49-F238E27FC236}">
                <a16:creationId xmlns:a16="http://schemas.microsoft.com/office/drawing/2014/main" id="{AB4F2449-13F1-4435-A033-B9F5A2667059}"/>
              </a:ext>
            </a:extLst>
          </p:cNvPr>
          <p:cNvSpPr>
            <a:spLocks noGrp="1"/>
          </p:cNvSpPr>
          <p:nvPr>
            <p:ph type="title"/>
          </p:nvPr>
        </p:nvSpPr>
        <p:spPr/>
        <p:txBody>
          <a:bodyPr/>
          <a:lstStyle/>
          <a:p>
            <a:r>
              <a:rPr lang="en-US" dirty="0"/>
              <a:t>Assurance 1</a:t>
            </a:r>
          </a:p>
        </p:txBody>
      </p:sp>
    </p:spTree>
    <p:extLst>
      <p:ext uri="{BB962C8B-B14F-4D97-AF65-F5344CB8AC3E}">
        <p14:creationId xmlns:p14="http://schemas.microsoft.com/office/powerpoint/2010/main" val="236108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4C095-D9C7-4524-9249-5A37FD9D13F7}"/>
              </a:ext>
            </a:extLst>
          </p:cNvPr>
          <p:cNvSpPr>
            <a:spLocks noGrp="1"/>
          </p:cNvSpPr>
          <p:nvPr>
            <p:ph idx="1"/>
          </p:nvPr>
        </p:nvSpPr>
        <p:spPr/>
        <p:txBody>
          <a:bodyPr>
            <a:normAutofit/>
          </a:bodyPr>
          <a:lstStyle/>
          <a:p>
            <a:pPr>
              <a:lnSpc>
                <a:spcPct val="150000"/>
              </a:lnSpc>
            </a:pPr>
            <a:r>
              <a:rPr lang="en-US" sz="2400" dirty="0">
                <a:effectLst/>
                <a:latin typeface="Open Sans Light" panose="020B0306030504020204" pitchFamily="34" charset="0"/>
                <a:ea typeface="Calibri" panose="020F0502020204030204" pitchFamily="34" charset="0"/>
              </a:rPr>
              <a:t>All districts were required to create and post to the district website a </a:t>
            </a:r>
            <a:r>
              <a:rPr lang="en-US" sz="2400" b="1" u="sng" dirty="0">
                <a:effectLst/>
                <a:latin typeface="Open Sans Light" panose="020B0306030504020204" pitchFamily="34" charset="0"/>
                <a:ea typeface="Calibri" panose="020F0502020204030204" pitchFamily="34" charset="0"/>
              </a:rPr>
              <a:t>Plan for Safe Return to In Person Instruction and Continuity of Services</a:t>
            </a:r>
          </a:p>
          <a:p>
            <a:pPr>
              <a:lnSpc>
                <a:spcPct val="150000"/>
              </a:lnSpc>
            </a:pPr>
            <a:r>
              <a:rPr lang="en-US" sz="2400" dirty="0">
                <a:ea typeface="Calibri" panose="020F0502020204030204" pitchFamily="34" charset="0"/>
              </a:rPr>
              <a:t>These living plans must be </a:t>
            </a:r>
            <a:r>
              <a:rPr lang="en-US" sz="2400" b="1" u="sng" dirty="0">
                <a:ea typeface="Calibri" panose="020F0502020204030204" pitchFamily="34" charset="0"/>
              </a:rPr>
              <a:t>updated at least every six months</a:t>
            </a:r>
            <a:r>
              <a:rPr lang="en-US" sz="2400" dirty="0">
                <a:ea typeface="Calibri" panose="020F0502020204030204" pitchFamily="34" charset="0"/>
              </a:rPr>
              <a:t> through September 30, 2024 and take into consideration updated CDC Guidance.</a:t>
            </a:r>
            <a:endParaRPr lang="en-US" sz="2400" dirty="0">
              <a:effectLst/>
              <a:latin typeface="Open Sans Light" panose="020B0306030504020204" pitchFamily="34" charset="0"/>
              <a:ea typeface="Calibri" panose="020F0502020204030204" pitchFamily="34" charset="0"/>
            </a:endParaRPr>
          </a:p>
          <a:p>
            <a:pPr>
              <a:lnSpc>
                <a:spcPct val="150000"/>
              </a:lnSpc>
            </a:pPr>
            <a:r>
              <a:rPr lang="en-US" sz="2400" dirty="0">
                <a:effectLst/>
                <a:latin typeface="Open Sans Light" panose="020B0306030504020204" pitchFamily="34" charset="0"/>
                <a:ea typeface="Calibri" panose="020F0502020204030204" pitchFamily="34" charset="0"/>
              </a:rPr>
              <a:t>A direct link </a:t>
            </a:r>
            <a:r>
              <a:rPr lang="en-US" sz="2400" dirty="0">
                <a:ea typeface="Calibri" panose="020F0502020204030204" pitchFamily="34" charset="0"/>
              </a:rPr>
              <a:t>to</a:t>
            </a:r>
            <a:r>
              <a:rPr lang="en-US" sz="2400" dirty="0">
                <a:effectLst/>
                <a:latin typeface="Open Sans Light" panose="020B0306030504020204" pitchFamily="34" charset="0"/>
                <a:ea typeface="Calibri" panose="020F0502020204030204" pitchFamily="34" charset="0"/>
              </a:rPr>
              <a:t> your school district's safe return plan posted on your website will need to be provided on the ESSER III Application in </a:t>
            </a:r>
            <a:r>
              <a:rPr lang="en-US" sz="2400" dirty="0" err="1">
                <a:effectLst/>
                <a:latin typeface="Open Sans Light" panose="020B0306030504020204" pitchFamily="34" charset="0"/>
                <a:ea typeface="Calibri" panose="020F0502020204030204" pitchFamily="34" charset="0"/>
              </a:rPr>
              <a:t>CommonApp</a:t>
            </a:r>
            <a:r>
              <a:rPr lang="en-US" sz="2400" dirty="0">
                <a:effectLst/>
                <a:latin typeface="Open Sans Light" panose="020B0306030504020204" pitchFamily="34" charset="0"/>
                <a:ea typeface="Calibri" panose="020F0502020204030204" pitchFamily="34" charset="0"/>
              </a:rPr>
              <a:t>. </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A48BD0E9-2A02-420F-A49B-DC3C9F4BD16F}"/>
              </a:ext>
            </a:extLst>
          </p:cNvPr>
          <p:cNvSpPr>
            <a:spLocks noGrp="1"/>
          </p:cNvSpPr>
          <p:nvPr>
            <p:ph type="title"/>
          </p:nvPr>
        </p:nvSpPr>
        <p:spPr/>
        <p:txBody>
          <a:bodyPr/>
          <a:lstStyle/>
          <a:p>
            <a:r>
              <a:rPr lang="en-US" dirty="0"/>
              <a:t>Plan for Safe Return to In Person Instruction and Continuity of Services</a:t>
            </a:r>
          </a:p>
        </p:txBody>
      </p:sp>
    </p:spTree>
    <p:extLst>
      <p:ext uri="{BB962C8B-B14F-4D97-AF65-F5344CB8AC3E}">
        <p14:creationId xmlns:p14="http://schemas.microsoft.com/office/powerpoint/2010/main" val="187300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12B0A4-82E3-49F8-B811-E5565CCDB64E}"/>
              </a:ext>
            </a:extLst>
          </p:cNvPr>
          <p:cNvSpPr>
            <a:spLocks noGrp="1"/>
          </p:cNvSpPr>
          <p:nvPr>
            <p:ph idx="1"/>
          </p:nvPr>
        </p:nvSpPr>
        <p:spPr/>
        <p:txBody>
          <a:bodyPr/>
          <a:lstStyle/>
          <a:p>
            <a:pPr marL="0" indent="0">
              <a:buNone/>
            </a:pPr>
            <a:r>
              <a:rPr lang="en-US" dirty="0"/>
              <a:t>Describe how to the extent which and how the funds will be used to implement prevention and mitigation strategies that are, to the greatest extent practicable, consistent with the most recent CDC guidance on reopening schools, in order to continuously and safely open and operate schools for in-person learning.</a:t>
            </a:r>
          </a:p>
        </p:txBody>
      </p:sp>
      <p:sp>
        <p:nvSpPr>
          <p:cNvPr id="3" name="Title 2">
            <a:extLst>
              <a:ext uri="{FF2B5EF4-FFF2-40B4-BE49-F238E27FC236}">
                <a16:creationId xmlns:a16="http://schemas.microsoft.com/office/drawing/2014/main" id="{D317F80C-C142-494B-8F48-44841E0FB9C3}"/>
              </a:ext>
            </a:extLst>
          </p:cNvPr>
          <p:cNvSpPr>
            <a:spLocks noGrp="1"/>
          </p:cNvSpPr>
          <p:nvPr>
            <p:ph type="title"/>
          </p:nvPr>
        </p:nvSpPr>
        <p:spPr/>
        <p:txBody>
          <a:bodyPr/>
          <a:lstStyle/>
          <a:p>
            <a:r>
              <a:rPr lang="en-US" dirty="0"/>
              <a:t>District Response</a:t>
            </a:r>
          </a:p>
        </p:txBody>
      </p:sp>
    </p:spTree>
    <p:extLst>
      <p:ext uri="{BB962C8B-B14F-4D97-AF65-F5344CB8AC3E}">
        <p14:creationId xmlns:p14="http://schemas.microsoft.com/office/powerpoint/2010/main" val="136578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3F6F7A-27B7-4FBC-8895-0B149EB2BFD5}"/>
              </a:ext>
            </a:extLst>
          </p:cNvPr>
          <p:cNvSpPr>
            <a:spLocks noGrp="1"/>
          </p:cNvSpPr>
          <p:nvPr>
            <p:ph idx="1"/>
          </p:nvPr>
        </p:nvSpPr>
        <p:spPr/>
        <p:txBody>
          <a:bodyPr/>
          <a:lstStyle/>
          <a:p>
            <a:r>
              <a:rPr lang="en-US" b="0" i="0" dirty="0">
                <a:solidFill>
                  <a:srgbClr val="253342"/>
                </a:solidFill>
                <a:effectLst/>
              </a:rPr>
              <a:t>How the LEA will use the funds that it must reserve for evidence-based activities to address learning loss, and how those activities will respond to the academic, social, and emotional needs of students and address the disproportionate impact of COVID-19 on student groups most impacted by the pandemic and for whom the pandemic exacerbated pre-existing inequities.</a:t>
            </a:r>
            <a:endParaRPr lang="en-US" dirty="0"/>
          </a:p>
        </p:txBody>
      </p:sp>
      <p:sp>
        <p:nvSpPr>
          <p:cNvPr id="3" name="Title 2">
            <a:extLst>
              <a:ext uri="{FF2B5EF4-FFF2-40B4-BE49-F238E27FC236}">
                <a16:creationId xmlns:a16="http://schemas.microsoft.com/office/drawing/2014/main" id="{D464CD7B-4F80-4288-8A3A-A9D28A0ABD53}"/>
              </a:ext>
            </a:extLst>
          </p:cNvPr>
          <p:cNvSpPr>
            <a:spLocks noGrp="1"/>
          </p:cNvSpPr>
          <p:nvPr>
            <p:ph type="title"/>
          </p:nvPr>
        </p:nvSpPr>
        <p:spPr/>
        <p:txBody>
          <a:bodyPr/>
          <a:lstStyle/>
          <a:p>
            <a:r>
              <a:rPr lang="en-US" dirty="0"/>
              <a:t>Assurance 2</a:t>
            </a:r>
          </a:p>
        </p:txBody>
      </p:sp>
    </p:spTree>
    <p:extLst>
      <p:ext uri="{BB962C8B-B14F-4D97-AF65-F5344CB8AC3E}">
        <p14:creationId xmlns:p14="http://schemas.microsoft.com/office/powerpoint/2010/main" val="333577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841BB-A286-44AB-8A2E-8AF11886C509}"/>
              </a:ext>
            </a:extLst>
          </p:cNvPr>
          <p:cNvSpPr>
            <a:spLocks noGrp="1"/>
          </p:cNvSpPr>
          <p:nvPr>
            <p:ph idx="1"/>
          </p:nvPr>
        </p:nvSpPr>
        <p:spPr/>
        <p:txBody>
          <a:bodyPr>
            <a:normAutofit/>
          </a:bodyPr>
          <a:lstStyle/>
          <a:p>
            <a:pPr marL="0" indent="0">
              <a:buNone/>
            </a:pPr>
            <a:r>
              <a:rPr lang="en-US" dirty="0"/>
              <a:t>Describe how the LEA will use the funds it reserves under section 2001(e)(1) of the ARP Act to address the academic impact of lost instructional time through the implementation of evidence-based interventions, such as summer learning or summer enrichment, extended day, comprehensive afterschool programs, or extended school year programs.</a:t>
            </a:r>
          </a:p>
        </p:txBody>
      </p:sp>
      <p:sp>
        <p:nvSpPr>
          <p:cNvPr id="3" name="Title 2">
            <a:extLst>
              <a:ext uri="{FF2B5EF4-FFF2-40B4-BE49-F238E27FC236}">
                <a16:creationId xmlns:a16="http://schemas.microsoft.com/office/drawing/2014/main" id="{B7CCD668-10A7-41AC-95EB-5255534032C8}"/>
              </a:ext>
            </a:extLst>
          </p:cNvPr>
          <p:cNvSpPr>
            <a:spLocks noGrp="1"/>
          </p:cNvSpPr>
          <p:nvPr>
            <p:ph type="title"/>
          </p:nvPr>
        </p:nvSpPr>
        <p:spPr/>
        <p:txBody>
          <a:bodyPr/>
          <a:lstStyle/>
          <a:p>
            <a:r>
              <a:rPr lang="en-US" dirty="0"/>
              <a:t>District Response</a:t>
            </a:r>
          </a:p>
        </p:txBody>
      </p:sp>
    </p:spTree>
    <p:extLst>
      <p:ext uri="{BB962C8B-B14F-4D97-AF65-F5344CB8AC3E}">
        <p14:creationId xmlns:p14="http://schemas.microsoft.com/office/powerpoint/2010/main" val="2283574692"/>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purl.org/dc/dcmitype/"/>
    <ds:schemaRef ds:uri="http://purl.org/dc/terms/"/>
    <ds:schemaRef ds:uri="http://purl.org/dc/elements/1.1/"/>
    <ds:schemaRef ds:uri="6c663d95-8238-4b2d-b922-a74f82e5df6f"/>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d5501a87-0b31-43b9-bb13-8dd2b743a206"/>
    <ds:schemaRef ds:uri="http://www.w3.org/XML/1998/namespace"/>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4067</TotalTime>
  <Words>1280</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Open Sans Semibold</vt:lpstr>
      <vt:lpstr>Open Sans Light</vt:lpstr>
      <vt:lpstr>Calibri</vt:lpstr>
      <vt:lpstr>Arial</vt:lpstr>
      <vt:lpstr>Custom Design</vt:lpstr>
      <vt:lpstr>American Rescue Plan Act: ESSER III Application</vt:lpstr>
      <vt:lpstr>Allowable Uses – No Real Change</vt:lpstr>
      <vt:lpstr>Reminders</vt:lpstr>
      <vt:lpstr>True Up Allocation</vt:lpstr>
      <vt:lpstr>Assurance 1</vt:lpstr>
      <vt:lpstr>Plan for Safe Return to In Person Instruction and Continuity of Services</vt:lpstr>
      <vt:lpstr>District Response</vt:lpstr>
      <vt:lpstr>Assurance 2</vt:lpstr>
      <vt:lpstr>District Response</vt:lpstr>
      <vt:lpstr>District Response</vt:lpstr>
      <vt:lpstr>District Response</vt:lpstr>
      <vt:lpstr>Learning Loss Set Aside</vt:lpstr>
      <vt:lpstr>Evidence-Based Requirements</vt:lpstr>
      <vt:lpstr>Assurance 3</vt:lpstr>
      <vt:lpstr>Assurance 4</vt:lpstr>
      <vt:lpstr>Engagement in Meaningful Consultation with Stakeholders Chart</vt:lpstr>
      <vt:lpstr>Links</vt:lpstr>
      <vt:lpstr>Questions </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Application Overview</dc:title>
  <dc:creator>KSDE</dc:creator>
  <cp:lastModifiedBy>Evelyn Alden</cp:lastModifiedBy>
  <cp:revision>106</cp:revision>
  <cp:lastPrinted>2021-07-23T11:26:05Z</cp:lastPrinted>
  <dcterms:created xsi:type="dcterms:W3CDTF">2017-11-21T21:33:09Z</dcterms:created>
  <dcterms:modified xsi:type="dcterms:W3CDTF">2021-09-13T14:24:19Z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