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4"/>
  </p:notesMasterIdLst>
  <p:sldIdLst>
    <p:sldId id="261" r:id="rId5"/>
    <p:sldId id="339" r:id="rId6"/>
    <p:sldId id="313" r:id="rId7"/>
    <p:sldId id="347" r:id="rId8"/>
    <p:sldId id="351" r:id="rId9"/>
    <p:sldId id="352" r:id="rId10"/>
    <p:sldId id="353" r:id="rId11"/>
    <p:sldId id="350" r:id="rId12"/>
    <p:sldId id="354"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Open Sans Light" panose="020B0306030504020204" pitchFamily="34" charset="0"/>
      <p:regular r:id="rId19"/>
      <p:italic r:id="rId20"/>
    </p:embeddedFont>
    <p:embeddedFont>
      <p:font typeface="Open Sans Semibold" panose="020B0706030804020204" pitchFamily="34" charset="0"/>
      <p:bold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84C"/>
    <a:srgbClr val="112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napToGrid="0">
      <p:cViewPr varScale="1">
        <p:scale>
          <a:sx n="108" d="100"/>
          <a:sy n="108"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19CFE-017B-4E71-A0BA-7E11B45B019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81325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6/23/2021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6/23/2021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6/23/2021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6/23/2021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6/23/2021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6/23/2021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6/23/2021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6/23/2021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6/23/2021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6/23/2021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6/23/2021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esser@ksde.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4290581"/>
            <a:ext cx="12192000" cy="891019"/>
          </a:xfrm>
        </p:spPr>
        <p:txBody>
          <a:bodyPr/>
          <a:lstStyle/>
          <a:p>
            <a:pPr algn="ctr"/>
            <a:r>
              <a:rPr lang="en-US" dirty="0"/>
              <a:t>ESSER II Change Request Discussion</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normAutofit/>
          </a:bodyPr>
          <a:lstStyle/>
          <a:p>
            <a:pPr algn="ctr"/>
            <a:endParaRPr lang="en-US" dirty="0"/>
          </a:p>
        </p:txBody>
      </p:sp>
    </p:spTree>
    <p:extLst>
      <p:ext uri="{BB962C8B-B14F-4D97-AF65-F5344CB8AC3E}">
        <p14:creationId xmlns:p14="http://schemas.microsoft.com/office/powerpoint/2010/main" val="430270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B3CA7C-77BD-4AD8-93C3-E8B756898355}"/>
              </a:ext>
            </a:extLst>
          </p:cNvPr>
          <p:cNvSpPr>
            <a:spLocks noGrp="1"/>
          </p:cNvSpPr>
          <p:nvPr>
            <p:ph idx="1"/>
          </p:nvPr>
        </p:nvSpPr>
        <p:spPr/>
        <p:txBody>
          <a:bodyPr/>
          <a:lstStyle/>
          <a:p>
            <a:r>
              <a:rPr lang="en-US" dirty="0"/>
              <a:t>Change Request</a:t>
            </a: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r>
              <a:rPr lang="en-US" dirty="0">
                <a:solidFill>
                  <a:srgbClr val="12284C"/>
                </a:solidFill>
              </a:rPr>
              <a:t>Guidelines</a:t>
            </a: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Examples</a:t>
            </a: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r>
              <a:rPr lang="en-US" dirty="0">
                <a:solidFill>
                  <a:srgbClr val="12284C"/>
                </a:solidFill>
              </a:rPr>
              <a:t>Reminders</a:t>
            </a:r>
            <a:endParaRPr kumimoji="0" lang="en-US" sz="2400" b="0" i="0" u="none" strike="noStrike" kern="1200" cap="none" spc="0" normalizeH="0" baseline="0" noProof="0" dirty="0">
              <a:ln>
                <a:noFill/>
              </a:ln>
              <a:solidFill>
                <a:srgbClr val="12284C"/>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3">
            <a:extLst>
              <a:ext uri="{FF2B5EF4-FFF2-40B4-BE49-F238E27FC236}">
                <a16:creationId xmlns:a16="http://schemas.microsoft.com/office/drawing/2014/main" id="{CBD76796-E178-4348-AA03-E25BCB2CDF48}"/>
              </a:ext>
            </a:extLst>
          </p:cNvPr>
          <p:cNvSpPr>
            <a:spLocks noGrp="1"/>
          </p:cNvSpPr>
          <p:nvPr>
            <p:ph type="title"/>
          </p:nvPr>
        </p:nvSpPr>
        <p:spPr/>
        <p:txBody>
          <a:bodyPr/>
          <a:lstStyle/>
          <a:p>
            <a:pPr algn="ctr"/>
            <a:r>
              <a:rPr lang="en-US" dirty="0"/>
              <a:t>Today’s Agenda</a:t>
            </a:r>
          </a:p>
        </p:txBody>
      </p:sp>
    </p:spTree>
    <p:extLst>
      <p:ext uri="{BB962C8B-B14F-4D97-AF65-F5344CB8AC3E}">
        <p14:creationId xmlns:p14="http://schemas.microsoft.com/office/powerpoint/2010/main" val="97055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AD01DE-457F-456F-BF61-CE7114611799}"/>
              </a:ext>
            </a:extLst>
          </p:cNvPr>
          <p:cNvSpPr>
            <a:spLocks noGrp="1"/>
          </p:cNvSpPr>
          <p:nvPr>
            <p:ph type="title"/>
          </p:nvPr>
        </p:nvSpPr>
        <p:spPr/>
        <p:txBody>
          <a:bodyPr>
            <a:normAutofit/>
          </a:bodyPr>
          <a:lstStyle/>
          <a:p>
            <a:r>
              <a:rPr lang="en-US" i="1" dirty="0"/>
              <a:t>Change Request Outline</a:t>
            </a:r>
            <a:endParaRPr lang="en-US" dirty="0"/>
          </a:p>
        </p:txBody>
      </p:sp>
      <p:sp>
        <p:nvSpPr>
          <p:cNvPr id="4" name="Text Placeholder 3">
            <a:extLst>
              <a:ext uri="{FF2B5EF4-FFF2-40B4-BE49-F238E27FC236}">
                <a16:creationId xmlns:a16="http://schemas.microsoft.com/office/drawing/2014/main" id="{99467A3F-DE0C-46BE-B523-655DE420141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267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FA21E2A-85E6-4195-A51E-B56CA8606EB2}"/>
              </a:ext>
            </a:extLst>
          </p:cNvPr>
          <p:cNvSpPr>
            <a:spLocks noGrp="1"/>
          </p:cNvSpPr>
          <p:nvPr>
            <p:ph idx="1"/>
          </p:nvPr>
        </p:nvSpPr>
        <p:spPr/>
        <p:txBody>
          <a:bodyPr>
            <a:normAutofit lnSpcReduction="10000"/>
          </a:bodyPr>
          <a:lstStyle/>
          <a:p>
            <a:r>
              <a:rPr lang="en-US" dirty="0"/>
              <a:t>For all change and allocating the rest of your ESSER II funding please follow the below guidance.</a:t>
            </a:r>
          </a:p>
          <a:p>
            <a:pPr lvl="1"/>
            <a:r>
              <a:rPr lang="en-US" dirty="0"/>
              <a:t>Please make changes on the previously submitted Excel that was turned in via </a:t>
            </a:r>
            <a:r>
              <a:rPr lang="en-US" dirty="0" err="1"/>
              <a:t>CommonApp</a:t>
            </a:r>
            <a:r>
              <a:rPr lang="en-US" dirty="0"/>
              <a:t>. If you do not have the original Excel, please email </a:t>
            </a:r>
            <a:r>
              <a:rPr lang="en-US" dirty="0">
                <a:hlinkClick r:id="rId2"/>
              </a:rPr>
              <a:t>esser@ksde.org</a:t>
            </a:r>
            <a:r>
              <a:rPr lang="en-US" dirty="0"/>
              <a:t> and we will get that sent out to you. Please do not delete the information listed on the Excel we want all the original information. </a:t>
            </a:r>
          </a:p>
          <a:p>
            <a:pPr lvl="2"/>
            <a:r>
              <a:rPr lang="en-US" dirty="0"/>
              <a:t>If adding new line items, please add at the bottom of the Excel below your last line item. </a:t>
            </a:r>
          </a:p>
          <a:p>
            <a:pPr lvl="2"/>
            <a:r>
              <a:rPr lang="en-US" dirty="0"/>
              <a:t>If you are changing the amounts of something already approved just go to that original line item and put in the correct allocation amount.</a:t>
            </a:r>
          </a:p>
          <a:p>
            <a:pPr lvl="2"/>
            <a:r>
              <a:rPr lang="en-US" dirty="0"/>
              <a:t>If changing something that has already been approved and no longer need, please add zero’s</a:t>
            </a:r>
          </a:p>
          <a:p>
            <a:pPr lvl="3"/>
            <a:r>
              <a:rPr lang="en-US" dirty="0"/>
              <a:t>In your new line item or change line item please label it accordingly in the notes section before explanation. </a:t>
            </a:r>
          </a:p>
        </p:txBody>
      </p:sp>
      <p:sp>
        <p:nvSpPr>
          <p:cNvPr id="3" name="Title 2">
            <a:extLst>
              <a:ext uri="{FF2B5EF4-FFF2-40B4-BE49-F238E27FC236}">
                <a16:creationId xmlns:a16="http://schemas.microsoft.com/office/drawing/2014/main" id="{99EFC4A1-4F2B-4419-89F9-E7054855437B}"/>
              </a:ext>
            </a:extLst>
          </p:cNvPr>
          <p:cNvSpPr>
            <a:spLocks noGrp="1"/>
          </p:cNvSpPr>
          <p:nvPr>
            <p:ph type="title"/>
          </p:nvPr>
        </p:nvSpPr>
        <p:spPr/>
        <p:txBody>
          <a:bodyPr/>
          <a:lstStyle/>
          <a:p>
            <a:pPr algn="ctr"/>
            <a:r>
              <a:rPr lang="en-US" dirty="0"/>
              <a:t>Outline Guidance</a:t>
            </a:r>
          </a:p>
        </p:txBody>
      </p:sp>
    </p:spTree>
    <p:extLst>
      <p:ext uri="{BB962C8B-B14F-4D97-AF65-F5344CB8AC3E}">
        <p14:creationId xmlns:p14="http://schemas.microsoft.com/office/powerpoint/2010/main" val="190867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228070-5364-4D14-A860-4C42EFB267D0}"/>
              </a:ext>
            </a:extLst>
          </p:cNvPr>
          <p:cNvSpPr>
            <a:spLocks noGrp="1"/>
          </p:cNvSpPr>
          <p:nvPr>
            <p:ph idx="1"/>
          </p:nvPr>
        </p:nvSpPr>
        <p:spPr/>
        <p:txBody>
          <a:bodyPr/>
          <a:lstStyle/>
          <a:p>
            <a:r>
              <a:rPr lang="en-US" dirty="0"/>
              <a:t>Example: Previously approved for $32,832 for full-time non-certified salaries. Now is wanting to allocate $30,000.</a:t>
            </a:r>
          </a:p>
          <a:p>
            <a:pPr lvl="1"/>
            <a:r>
              <a:rPr lang="en-US" dirty="0"/>
              <a:t>Use previously submitted Excel and change this with the corresponding line item. Update the amount in the line-item description and mark change request. </a:t>
            </a:r>
          </a:p>
          <a:p>
            <a:pPr lvl="1"/>
            <a:endParaRPr lang="en-US" dirty="0"/>
          </a:p>
          <a:p>
            <a:pPr marL="457200" lvl="1" indent="0">
              <a:buNone/>
            </a:pPr>
            <a:endParaRPr lang="en-US" dirty="0"/>
          </a:p>
        </p:txBody>
      </p:sp>
      <p:sp>
        <p:nvSpPr>
          <p:cNvPr id="3" name="Title 2">
            <a:extLst>
              <a:ext uri="{FF2B5EF4-FFF2-40B4-BE49-F238E27FC236}">
                <a16:creationId xmlns:a16="http://schemas.microsoft.com/office/drawing/2014/main" id="{93695E08-CB20-46AD-8267-FD079210D180}"/>
              </a:ext>
            </a:extLst>
          </p:cNvPr>
          <p:cNvSpPr>
            <a:spLocks noGrp="1"/>
          </p:cNvSpPr>
          <p:nvPr>
            <p:ph type="title"/>
          </p:nvPr>
        </p:nvSpPr>
        <p:spPr>
          <a:xfrm>
            <a:off x="838200" y="364602"/>
            <a:ext cx="10515600" cy="1325563"/>
          </a:xfrm>
        </p:spPr>
        <p:txBody>
          <a:bodyPr/>
          <a:lstStyle/>
          <a:p>
            <a:pPr algn="ctr"/>
            <a:r>
              <a:rPr lang="en-US" dirty="0"/>
              <a:t>Change Request</a:t>
            </a:r>
          </a:p>
        </p:txBody>
      </p:sp>
      <p:pic>
        <p:nvPicPr>
          <p:cNvPr id="7" name="Picture 6" descr="A picture containing graphical user interface&#10;&#10;Description automatically generated">
            <a:extLst>
              <a:ext uri="{FF2B5EF4-FFF2-40B4-BE49-F238E27FC236}">
                <a16:creationId xmlns:a16="http://schemas.microsoft.com/office/drawing/2014/main" id="{1BEDDB7A-7B2F-4C55-9995-35BEFC668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9009"/>
            <a:ext cx="12192000" cy="1767368"/>
          </a:xfrm>
          <a:prstGeom prst="rect">
            <a:avLst/>
          </a:prstGeom>
        </p:spPr>
      </p:pic>
    </p:spTree>
    <p:extLst>
      <p:ext uri="{BB962C8B-B14F-4D97-AF65-F5344CB8AC3E}">
        <p14:creationId xmlns:p14="http://schemas.microsoft.com/office/powerpoint/2010/main" val="241371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E75E9B-7C44-415C-9A63-E466A2A933C4}"/>
              </a:ext>
            </a:extLst>
          </p:cNvPr>
          <p:cNvSpPr>
            <a:spLocks noGrp="1"/>
          </p:cNvSpPr>
          <p:nvPr>
            <p:ph idx="1"/>
          </p:nvPr>
        </p:nvSpPr>
        <p:spPr/>
        <p:txBody>
          <a:bodyPr/>
          <a:lstStyle/>
          <a:p>
            <a:r>
              <a:rPr lang="en-US" dirty="0"/>
              <a:t>Example: Previously was approved $50,000. Has the remaining allocation of $200,000. For the total allocation amount of $250,000. </a:t>
            </a:r>
          </a:p>
          <a:p>
            <a:pPr lvl="1"/>
            <a:r>
              <a:rPr lang="en-US" dirty="0"/>
              <a:t>Use the previously submitted Excel spreadsheet to add the new line items below the previously allocated Excel spreadsheet. In the line-item description use new item before the description. </a:t>
            </a:r>
          </a:p>
        </p:txBody>
      </p:sp>
      <p:sp>
        <p:nvSpPr>
          <p:cNvPr id="3" name="Title 2">
            <a:extLst>
              <a:ext uri="{FF2B5EF4-FFF2-40B4-BE49-F238E27FC236}">
                <a16:creationId xmlns:a16="http://schemas.microsoft.com/office/drawing/2014/main" id="{5B297FF9-A7E7-42E7-84FB-B8B3061D4162}"/>
              </a:ext>
            </a:extLst>
          </p:cNvPr>
          <p:cNvSpPr>
            <a:spLocks noGrp="1"/>
          </p:cNvSpPr>
          <p:nvPr>
            <p:ph type="title"/>
          </p:nvPr>
        </p:nvSpPr>
        <p:spPr/>
        <p:txBody>
          <a:bodyPr/>
          <a:lstStyle/>
          <a:p>
            <a:pPr algn="ctr"/>
            <a:r>
              <a:rPr lang="en-US" dirty="0"/>
              <a:t>Allocating Remaining Money</a:t>
            </a:r>
          </a:p>
        </p:txBody>
      </p:sp>
      <p:pic>
        <p:nvPicPr>
          <p:cNvPr id="5" name="Picture 4">
            <a:extLst>
              <a:ext uri="{FF2B5EF4-FFF2-40B4-BE49-F238E27FC236}">
                <a16:creationId xmlns:a16="http://schemas.microsoft.com/office/drawing/2014/main" id="{577F6568-154D-4432-B052-0B4318B61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0483"/>
            <a:ext cx="12192000" cy="1325563"/>
          </a:xfrm>
          <a:prstGeom prst="rect">
            <a:avLst/>
          </a:prstGeom>
        </p:spPr>
      </p:pic>
    </p:spTree>
    <p:extLst>
      <p:ext uri="{BB962C8B-B14F-4D97-AF65-F5344CB8AC3E}">
        <p14:creationId xmlns:p14="http://schemas.microsoft.com/office/powerpoint/2010/main" val="3079818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6ABCAF-EFA7-4F94-99C6-A2B286EEBC73}"/>
              </a:ext>
            </a:extLst>
          </p:cNvPr>
          <p:cNvSpPr>
            <a:spLocks noGrp="1"/>
          </p:cNvSpPr>
          <p:nvPr>
            <p:ph idx="1"/>
          </p:nvPr>
        </p:nvSpPr>
        <p:spPr/>
        <p:txBody>
          <a:bodyPr/>
          <a:lstStyle/>
          <a:p>
            <a:r>
              <a:rPr lang="en-US" dirty="0"/>
              <a:t>Example-Previously was approved for $4,500 for general supplies and materials for summer school program. Now they are no longer </a:t>
            </a:r>
            <a:r>
              <a:rPr lang="en-US"/>
              <a:t>needing the </a:t>
            </a:r>
            <a:r>
              <a:rPr lang="en-US" dirty="0"/>
              <a:t>general supplies and materials for summer school program.</a:t>
            </a:r>
          </a:p>
          <a:p>
            <a:pPr lvl="1"/>
            <a:r>
              <a:rPr lang="en-US" dirty="0"/>
              <a:t>Use the previously submitted Excel and zero out the line item to show that you are no longer needing this item. In the line-item description list that this item is no longer needed. </a:t>
            </a:r>
          </a:p>
          <a:p>
            <a:pPr marL="457200" lvl="1" indent="0">
              <a:buNone/>
            </a:pPr>
            <a:endParaRPr lang="en-US" dirty="0"/>
          </a:p>
        </p:txBody>
      </p:sp>
      <p:sp>
        <p:nvSpPr>
          <p:cNvPr id="3" name="Title 2">
            <a:extLst>
              <a:ext uri="{FF2B5EF4-FFF2-40B4-BE49-F238E27FC236}">
                <a16:creationId xmlns:a16="http://schemas.microsoft.com/office/drawing/2014/main" id="{1F7FFE51-B669-42A0-92BF-851CCBDB2668}"/>
              </a:ext>
            </a:extLst>
          </p:cNvPr>
          <p:cNvSpPr>
            <a:spLocks noGrp="1"/>
          </p:cNvSpPr>
          <p:nvPr>
            <p:ph type="title"/>
          </p:nvPr>
        </p:nvSpPr>
        <p:spPr/>
        <p:txBody>
          <a:bodyPr/>
          <a:lstStyle/>
          <a:p>
            <a:pPr algn="ctr"/>
            <a:r>
              <a:rPr lang="en-US" dirty="0"/>
              <a:t>Removing Line Item</a:t>
            </a:r>
          </a:p>
        </p:txBody>
      </p:sp>
      <p:pic>
        <p:nvPicPr>
          <p:cNvPr id="7" name="Picture 6">
            <a:extLst>
              <a:ext uri="{FF2B5EF4-FFF2-40B4-BE49-F238E27FC236}">
                <a16:creationId xmlns:a16="http://schemas.microsoft.com/office/drawing/2014/main" id="{8BD78B3A-FFED-43B4-8AF0-E31CD71964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62764"/>
            <a:ext cx="12192000" cy="1173018"/>
          </a:xfrm>
          <a:prstGeom prst="rect">
            <a:avLst/>
          </a:prstGeom>
        </p:spPr>
      </p:pic>
    </p:spTree>
    <p:extLst>
      <p:ext uri="{BB962C8B-B14F-4D97-AF65-F5344CB8AC3E}">
        <p14:creationId xmlns:p14="http://schemas.microsoft.com/office/powerpoint/2010/main" val="283743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2274DF-4414-4FB1-BA20-F780CDA3A26A}"/>
              </a:ext>
            </a:extLst>
          </p:cNvPr>
          <p:cNvSpPr>
            <a:spLocks noGrp="1"/>
          </p:cNvSpPr>
          <p:nvPr>
            <p:ph idx="1"/>
          </p:nvPr>
        </p:nvSpPr>
        <p:spPr/>
        <p:txBody>
          <a:bodyPr/>
          <a:lstStyle/>
          <a:p>
            <a:r>
              <a:rPr lang="en-US" dirty="0"/>
              <a:t>Please submit the new Excel Sheet via </a:t>
            </a:r>
            <a:r>
              <a:rPr lang="en-US" dirty="0" err="1"/>
              <a:t>CommonApp</a:t>
            </a:r>
            <a:r>
              <a:rPr lang="en-US" dirty="0"/>
              <a:t>.</a:t>
            </a:r>
          </a:p>
          <a:p>
            <a:pPr lvl="1"/>
            <a:r>
              <a:rPr lang="en-US" dirty="0"/>
              <a:t>Please label the new application </a:t>
            </a:r>
          </a:p>
          <a:p>
            <a:pPr lvl="2"/>
            <a:r>
              <a:rPr lang="en-US" dirty="0" err="1"/>
              <a:t>USD_School</a:t>
            </a:r>
            <a:r>
              <a:rPr lang="en-US" dirty="0"/>
              <a:t> </a:t>
            </a:r>
            <a:r>
              <a:rPr lang="en-US" dirty="0" err="1"/>
              <a:t>Name_ESSERII_Change</a:t>
            </a:r>
            <a:endParaRPr lang="en-US" dirty="0"/>
          </a:p>
          <a:p>
            <a:pPr lvl="2"/>
            <a:r>
              <a:rPr lang="en-US" dirty="0"/>
              <a:t>Example: 458_BasehorLinwood_ESSERII_Change</a:t>
            </a:r>
          </a:p>
          <a:p>
            <a:pPr lvl="3"/>
            <a:r>
              <a:rPr lang="en-US" dirty="0"/>
              <a:t>This is for change request and allocating the rest of the funding.</a:t>
            </a:r>
          </a:p>
        </p:txBody>
      </p:sp>
      <p:sp>
        <p:nvSpPr>
          <p:cNvPr id="3" name="Title 2">
            <a:extLst>
              <a:ext uri="{FF2B5EF4-FFF2-40B4-BE49-F238E27FC236}">
                <a16:creationId xmlns:a16="http://schemas.microsoft.com/office/drawing/2014/main" id="{A9C27DEF-8C3C-4E4A-A737-82AF0A5AB579}"/>
              </a:ext>
            </a:extLst>
          </p:cNvPr>
          <p:cNvSpPr>
            <a:spLocks noGrp="1"/>
          </p:cNvSpPr>
          <p:nvPr>
            <p:ph type="title"/>
          </p:nvPr>
        </p:nvSpPr>
        <p:spPr/>
        <p:txBody>
          <a:bodyPr/>
          <a:lstStyle/>
          <a:p>
            <a:pPr algn="ctr"/>
            <a:r>
              <a:rPr lang="en-US" dirty="0"/>
              <a:t>Submitting Via </a:t>
            </a:r>
            <a:r>
              <a:rPr lang="en-US" dirty="0" err="1"/>
              <a:t>CommonApp</a:t>
            </a:r>
            <a:endParaRPr lang="en-US" dirty="0"/>
          </a:p>
        </p:txBody>
      </p:sp>
    </p:spTree>
    <p:extLst>
      <p:ext uri="{BB962C8B-B14F-4D97-AF65-F5344CB8AC3E}">
        <p14:creationId xmlns:p14="http://schemas.microsoft.com/office/powerpoint/2010/main" val="116986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1106B-E375-49D8-A9DE-C9E2E41FEABB}"/>
              </a:ext>
            </a:extLst>
          </p:cNvPr>
          <p:cNvSpPr>
            <a:spLocks noGrp="1"/>
          </p:cNvSpPr>
          <p:nvPr>
            <p:ph idx="1"/>
          </p:nvPr>
        </p:nvSpPr>
        <p:spPr/>
        <p:txBody>
          <a:bodyPr/>
          <a:lstStyle/>
          <a:p>
            <a:r>
              <a:rPr lang="en-US" dirty="0"/>
              <a:t>Only fill out the highlighted yellow sections of the Excel. The white sections have formulas in them that will populate.</a:t>
            </a:r>
          </a:p>
          <a:p>
            <a:r>
              <a:rPr lang="en-US" dirty="0"/>
              <a:t>If you no longer have the Excel email </a:t>
            </a:r>
            <a:r>
              <a:rPr lang="en-US" dirty="0">
                <a:hlinkClick r:id="rId2"/>
              </a:rPr>
              <a:t>esser@ksde.org</a:t>
            </a:r>
            <a:r>
              <a:rPr lang="en-US" dirty="0"/>
              <a:t>.</a:t>
            </a:r>
          </a:p>
          <a:p>
            <a:r>
              <a:rPr lang="en-US" dirty="0"/>
              <a:t>If you have any questions about ESSER Funding, please email </a:t>
            </a:r>
            <a:r>
              <a:rPr lang="en-US" dirty="0">
                <a:hlinkClick r:id="rId2"/>
              </a:rPr>
              <a:t>esser@ksde.org</a:t>
            </a:r>
            <a:r>
              <a:rPr lang="en-US" dirty="0"/>
              <a:t>.</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C03BC9FF-021E-4BCC-81F2-143601CC1458}"/>
              </a:ext>
            </a:extLst>
          </p:cNvPr>
          <p:cNvSpPr>
            <a:spLocks noGrp="1"/>
          </p:cNvSpPr>
          <p:nvPr>
            <p:ph type="title"/>
          </p:nvPr>
        </p:nvSpPr>
        <p:spPr/>
        <p:txBody>
          <a:bodyPr/>
          <a:lstStyle/>
          <a:p>
            <a:pPr algn="ctr"/>
            <a:r>
              <a:rPr lang="en-US" dirty="0"/>
              <a:t>Reminders</a:t>
            </a:r>
          </a:p>
        </p:txBody>
      </p:sp>
    </p:spTree>
    <p:extLst>
      <p:ext uri="{BB962C8B-B14F-4D97-AF65-F5344CB8AC3E}">
        <p14:creationId xmlns:p14="http://schemas.microsoft.com/office/powerpoint/2010/main" val="1519057068"/>
      </p:ext>
    </p:extLst>
  </p:cSld>
  <p:clrMapOvr>
    <a:masterClrMapping/>
  </p:clrMapOvr>
</p:sld>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989B36-3905-4D71-9AD1-EDCFAD04EC31}">
  <ds:schemaRefs>
    <ds:schemaRef ds:uri="http://purl.org/dc/terms/"/>
    <ds:schemaRef ds:uri="http://www.w3.org/XML/1998/namespace"/>
    <ds:schemaRef ds:uri="http://purl.org/dc/dcmitype/"/>
    <ds:schemaRef ds:uri="http://schemas.microsoft.com/office/2006/documentManagement/types"/>
    <ds:schemaRef ds:uri="6c663d95-8238-4b2d-b922-a74f82e5df6f"/>
    <ds:schemaRef ds:uri="d5501a87-0b31-43b9-bb13-8dd2b743a206"/>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4445BADF-2F2F-4D81-ACB9-DB6A1A4D48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10079</TotalTime>
  <Words>451</Words>
  <Application>Microsoft Office PowerPoint</Application>
  <PresentationFormat>Widescreen</PresentationFormat>
  <Paragraphs>34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Open Sans Semibold</vt:lpstr>
      <vt:lpstr>Open Sans Light</vt:lpstr>
      <vt:lpstr>Arial</vt:lpstr>
      <vt:lpstr>Custom Design</vt:lpstr>
      <vt:lpstr>ESSER II Change Request Discussion</vt:lpstr>
      <vt:lpstr>Today’s Agenda</vt:lpstr>
      <vt:lpstr>Change Request Outline</vt:lpstr>
      <vt:lpstr>Outline Guidance</vt:lpstr>
      <vt:lpstr>Change Request</vt:lpstr>
      <vt:lpstr>Allocating Remaining Money</vt:lpstr>
      <vt:lpstr>Removing Line Item</vt:lpstr>
      <vt:lpstr>Submitting Via CommonApp</vt:lpstr>
      <vt:lpstr>Reminders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Lori Creason</cp:lastModifiedBy>
  <cp:revision>128</cp:revision>
  <dcterms:created xsi:type="dcterms:W3CDTF">2017-11-21T21:33:09Z</dcterms:created>
  <dcterms:modified xsi:type="dcterms:W3CDTF">2021-06-23T14:39:02Z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