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4080" r:id="rId2"/>
  </p:sldMasterIdLst>
  <p:notesMasterIdLst>
    <p:notesMasterId r:id="rId40"/>
  </p:notesMasterIdLst>
  <p:sldIdLst>
    <p:sldId id="340" r:id="rId3"/>
    <p:sldId id="383" r:id="rId4"/>
    <p:sldId id="359" r:id="rId5"/>
    <p:sldId id="411" r:id="rId6"/>
    <p:sldId id="389" r:id="rId7"/>
    <p:sldId id="398" r:id="rId8"/>
    <p:sldId id="339" r:id="rId9"/>
    <p:sldId id="393" r:id="rId10"/>
    <p:sldId id="394" r:id="rId11"/>
    <p:sldId id="395" r:id="rId12"/>
    <p:sldId id="356" r:id="rId13"/>
    <p:sldId id="362" r:id="rId14"/>
    <p:sldId id="363" r:id="rId15"/>
    <p:sldId id="360" r:id="rId16"/>
    <p:sldId id="412" r:id="rId17"/>
    <p:sldId id="364" r:id="rId18"/>
    <p:sldId id="384" r:id="rId19"/>
    <p:sldId id="367" r:id="rId20"/>
    <p:sldId id="387" r:id="rId21"/>
    <p:sldId id="369" r:id="rId22"/>
    <p:sldId id="388" r:id="rId23"/>
    <p:sldId id="366" r:id="rId24"/>
    <p:sldId id="396" r:id="rId25"/>
    <p:sldId id="381" r:id="rId26"/>
    <p:sldId id="382" r:id="rId27"/>
    <p:sldId id="406" r:id="rId28"/>
    <p:sldId id="407" r:id="rId29"/>
    <p:sldId id="410" r:id="rId30"/>
    <p:sldId id="371" r:id="rId31"/>
    <p:sldId id="372" r:id="rId32"/>
    <p:sldId id="373" r:id="rId33"/>
    <p:sldId id="374" r:id="rId34"/>
    <p:sldId id="378" r:id="rId35"/>
    <p:sldId id="379" r:id="rId36"/>
    <p:sldId id="403" r:id="rId37"/>
    <p:sldId id="397" r:id="rId38"/>
    <p:sldId id="380" r:id="rId39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0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7" Type="http://schemas.openxmlformats.org/officeDocument/2006/relationships/slide" Target="slides/slide34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33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48D7-C878-4975-B5FE-CCFC1D881FF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F6E28D-9409-45F0-8C63-D3206F051EBA}">
      <dgm:prSet/>
      <dgm:spPr/>
      <dgm:t>
        <a:bodyPr/>
        <a:lstStyle/>
        <a:p>
          <a:pPr rtl="0"/>
          <a:r>
            <a:rPr lang="en-US" dirty="0" smtClean="0"/>
            <a:t>Business Mgt.</a:t>
          </a:r>
          <a:endParaRPr lang="en-US" dirty="0"/>
        </a:p>
      </dgm:t>
    </dgm:pt>
    <dgm:pt modelId="{B02D6065-F8B7-464F-8E9D-994638A63CE6}" type="parTrans" cxnId="{5E7F2F39-CCAC-45B6-B2A3-5CACBD654C14}">
      <dgm:prSet/>
      <dgm:spPr/>
      <dgm:t>
        <a:bodyPr/>
        <a:lstStyle/>
        <a:p>
          <a:endParaRPr lang="en-US"/>
        </a:p>
      </dgm:t>
    </dgm:pt>
    <dgm:pt modelId="{844CBAC4-9E4B-4EF7-B972-F3EDFA09B4B4}" type="sibTrans" cxnId="{5E7F2F39-CCAC-45B6-B2A3-5CACBD654C14}">
      <dgm:prSet/>
      <dgm:spPr/>
      <dgm:t>
        <a:bodyPr/>
        <a:lstStyle/>
        <a:p>
          <a:endParaRPr lang="en-US"/>
        </a:p>
      </dgm:t>
    </dgm:pt>
    <dgm:pt modelId="{9E917138-7B96-4C46-9C33-1A5774E5F69B}">
      <dgm:prSet/>
      <dgm:spPr/>
      <dgm:t>
        <a:bodyPr/>
        <a:lstStyle/>
        <a:p>
          <a:pPr rtl="0"/>
          <a:r>
            <a:rPr lang="en-US" b="1" dirty="0" smtClean="0"/>
            <a:t>Business Entrepreneurship &amp; Management Pathway</a:t>
          </a:r>
          <a:endParaRPr lang="en-US" b="1" dirty="0"/>
        </a:p>
      </dgm:t>
    </dgm:pt>
    <dgm:pt modelId="{9BD120F2-6E28-4FCD-8C16-8F9D4673B1A0}" type="parTrans" cxnId="{A35A759F-2328-4A85-8456-F213E6465285}">
      <dgm:prSet/>
      <dgm:spPr/>
      <dgm:t>
        <a:bodyPr/>
        <a:lstStyle/>
        <a:p>
          <a:endParaRPr lang="en-US"/>
        </a:p>
      </dgm:t>
    </dgm:pt>
    <dgm:pt modelId="{4E582028-DC0C-4365-9758-DE18850F0DD5}" type="sibTrans" cxnId="{A35A759F-2328-4A85-8456-F213E6465285}">
      <dgm:prSet/>
      <dgm:spPr/>
      <dgm:t>
        <a:bodyPr/>
        <a:lstStyle/>
        <a:p>
          <a:endParaRPr lang="en-US"/>
        </a:p>
      </dgm:t>
    </dgm:pt>
    <dgm:pt modelId="{7CAA49DC-26B1-4CD6-B801-94FF3F3BF2CC}">
      <dgm:prSet/>
      <dgm:spPr/>
      <dgm:t>
        <a:bodyPr/>
        <a:lstStyle/>
        <a:p>
          <a:pPr rtl="0"/>
          <a:r>
            <a:rPr lang="en-US" dirty="0" smtClean="0"/>
            <a:t>Law &amp; Public Safety</a:t>
          </a:r>
          <a:endParaRPr lang="en-US" dirty="0"/>
        </a:p>
      </dgm:t>
    </dgm:pt>
    <dgm:pt modelId="{A4731EEA-0C11-4531-86A3-9D0469F66BDE}" type="parTrans" cxnId="{A558C4A3-CA10-48D9-89CE-F0E87793B63F}">
      <dgm:prSet/>
      <dgm:spPr/>
      <dgm:t>
        <a:bodyPr/>
        <a:lstStyle/>
        <a:p>
          <a:endParaRPr lang="en-US"/>
        </a:p>
      </dgm:t>
    </dgm:pt>
    <dgm:pt modelId="{4BA88CDB-3A88-47DC-BF7D-DC6FB7CC7BD1}" type="sibTrans" cxnId="{A558C4A3-CA10-48D9-89CE-F0E87793B63F}">
      <dgm:prSet/>
      <dgm:spPr/>
      <dgm:t>
        <a:bodyPr/>
        <a:lstStyle/>
        <a:p>
          <a:endParaRPr lang="en-US"/>
        </a:p>
      </dgm:t>
    </dgm:pt>
    <dgm:pt modelId="{C6BA6537-D035-497D-A4DB-B7B9146630C2}">
      <dgm:prSet/>
      <dgm:spPr/>
      <dgm:t>
        <a:bodyPr/>
        <a:lstStyle/>
        <a:p>
          <a:pPr rtl="0"/>
          <a:r>
            <a:rPr lang="en-US" b="1" dirty="0" smtClean="0"/>
            <a:t>Emergency &amp; Fire Management Services Pathway</a:t>
          </a:r>
          <a:endParaRPr lang="en-US" b="1" dirty="0"/>
        </a:p>
      </dgm:t>
    </dgm:pt>
    <dgm:pt modelId="{D6628DE2-5B68-4846-A73A-A5307D7B04EE}" type="parTrans" cxnId="{6C618156-FE41-4E45-B74A-76A0C50FB39C}">
      <dgm:prSet/>
      <dgm:spPr/>
      <dgm:t>
        <a:bodyPr/>
        <a:lstStyle/>
        <a:p>
          <a:endParaRPr lang="en-US"/>
        </a:p>
      </dgm:t>
    </dgm:pt>
    <dgm:pt modelId="{EB89BAA5-17A6-4D2E-B10A-DE075ACD54C9}" type="sibTrans" cxnId="{6C618156-FE41-4E45-B74A-76A0C50FB39C}">
      <dgm:prSet/>
      <dgm:spPr/>
      <dgm:t>
        <a:bodyPr/>
        <a:lstStyle/>
        <a:p>
          <a:endParaRPr lang="en-US"/>
        </a:p>
      </dgm:t>
    </dgm:pt>
    <dgm:pt modelId="{7F8F4B1A-AE74-4C96-ACB9-F8FF6D329CB1}">
      <dgm:prSet/>
      <dgm:spPr/>
      <dgm:t>
        <a:bodyPr/>
        <a:lstStyle/>
        <a:p>
          <a:pPr rtl="0"/>
          <a:r>
            <a:rPr lang="en-US" dirty="0" smtClean="0"/>
            <a:t>Corrections, Security, Law, &amp; Law Enforcement Services**</a:t>
          </a:r>
          <a:endParaRPr lang="en-US" dirty="0"/>
        </a:p>
      </dgm:t>
    </dgm:pt>
    <dgm:pt modelId="{B0F0B657-3912-4084-9810-91F9A1444642}" type="parTrans" cxnId="{25E88E60-62D2-4760-88BE-241392756BBF}">
      <dgm:prSet/>
      <dgm:spPr/>
      <dgm:t>
        <a:bodyPr/>
        <a:lstStyle/>
        <a:p>
          <a:endParaRPr lang="en-US"/>
        </a:p>
      </dgm:t>
    </dgm:pt>
    <dgm:pt modelId="{98F043A6-D9A6-4B92-AFC1-D3C5B1488CCD}" type="sibTrans" cxnId="{25E88E60-62D2-4760-88BE-241392756BBF}">
      <dgm:prSet/>
      <dgm:spPr/>
      <dgm:t>
        <a:bodyPr/>
        <a:lstStyle/>
        <a:p>
          <a:endParaRPr lang="en-US"/>
        </a:p>
      </dgm:t>
    </dgm:pt>
    <dgm:pt modelId="{2F40D7E5-84E7-40DC-8D4B-F111AEF8486E}">
      <dgm:prSet/>
      <dgm:spPr/>
      <dgm:t>
        <a:bodyPr/>
        <a:lstStyle/>
        <a:p>
          <a:pPr rtl="0"/>
          <a:r>
            <a:rPr lang="en-US" dirty="0" smtClean="0"/>
            <a:t>Hospitality and Tourism**</a:t>
          </a:r>
          <a:endParaRPr lang="en-US" dirty="0"/>
        </a:p>
      </dgm:t>
    </dgm:pt>
    <dgm:pt modelId="{500A7A59-E30C-43AE-BBD3-00F036A295CB}" type="parTrans" cxnId="{E79D6C44-7F33-4EB7-87C8-FA07A1FEC78A}">
      <dgm:prSet/>
      <dgm:spPr/>
      <dgm:t>
        <a:bodyPr/>
        <a:lstStyle/>
        <a:p>
          <a:endParaRPr lang="en-US"/>
        </a:p>
      </dgm:t>
    </dgm:pt>
    <dgm:pt modelId="{E6AA5A42-6976-47AB-B1ED-BC96DDF81567}" type="sibTrans" cxnId="{E79D6C44-7F33-4EB7-87C8-FA07A1FEC78A}">
      <dgm:prSet/>
      <dgm:spPr/>
      <dgm:t>
        <a:bodyPr/>
        <a:lstStyle/>
        <a:p>
          <a:endParaRPr lang="en-US"/>
        </a:p>
      </dgm:t>
    </dgm:pt>
    <dgm:pt modelId="{F766EC9F-7CC3-4750-A5F4-4826A5B55CCC}">
      <dgm:prSet/>
      <dgm:spPr/>
      <dgm:t>
        <a:bodyPr/>
        <a:lstStyle/>
        <a:p>
          <a:pPr rtl="0"/>
          <a:r>
            <a:rPr lang="en-US" i="1" dirty="0" smtClean="0"/>
            <a:t>Travel &amp; Tourism Pathway***</a:t>
          </a:r>
          <a:endParaRPr lang="en-US" i="1" dirty="0"/>
        </a:p>
      </dgm:t>
    </dgm:pt>
    <dgm:pt modelId="{1EC7B75D-750D-4898-8B7D-F6FD04421823}" type="parTrans" cxnId="{24ED76EE-A620-4B2B-BEB3-905B65C3851E}">
      <dgm:prSet/>
      <dgm:spPr/>
      <dgm:t>
        <a:bodyPr/>
        <a:lstStyle/>
        <a:p>
          <a:endParaRPr lang="en-US"/>
        </a:p>
      </dgm:t>
    </dgm:pt>
    <dgm:pt modelId="{6B9DA42E-314C-4197-8C4A-29858E50E865}" type="sibTrans" cxnId="{24ED76EE-A620-4B2B-BEB3-905B65C3851E}">
      <dgm:prSet/>
      <dgm:spPr/>
      <dgm:t>
        <a:bodyPr/>
        <a:lstStyle/>
        <a:p>
          <a:endParaRPr lang="en-US"/>
        </a:p>
      </dgm:t>
    </dgm:pt>
    <dgm:pt modelId="{0B9B847E-B744-4320-9F26-15F0F9157FE7}" type="pres">
      <dgm:prSet presAssocID="{B65C48D7-C878-4975-B5FE-CCFC1D881F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2D24F-344C-4A5E-AEF9-705A6F7EA5EB}" type="pres">
      <dgm:prSet presAssocID="{49F6E28D-9409-45F0-8C63-D3206F051EBA}" presName="root" presStyleCnt="0"/>
      <dgm:spPr/>
    </dgm:pt>
    <dgm:pt modelId="{AAEB7B39-9D96-4C88-AC60-1C0CEDDBA447}" type="pres">
      <dgm:prSet presAssocID="{49F6E28D-9409-45F0-8C63-D3206F051EBA}" presName="rootComposite" presStyleCnt="0"/>
      <dgm:spPr/>
    </dgm:pt>
    <dgm:pt modelId="{EA7AF147-36FF-41AC-BC0C-47F74338EB95}" type="pres">
      <dgm:prSet presAssocID="{49F6E28D-9409-45F0-8C63-D3206F051EBA}" presName="rootText" presStyleLbl="node1" presStyleIdx="0" presStyleCnt="3"/>
      <dgm:spPr/>
      <dgm:t>
        <a:bodyPr/>
        <a:lstStyle/>
        <a:p>
          <a:endParaRPr lang="en-US"/>
        </a:p>
      </dgm:t>
    </dgm:pt>
    <dgm:pt modelId="{26C1869B-7A9C-40F0-9E22-003751B899CE}" type="pres">
      <dgm:prSet presAssocID="{49F6E28D-9409-45F0-8C63-D3206F051EBA}" presName="rootConnector" presStyleLbl="node1" presStyleIdx="0" presStyleCnt="3"/>
      <dgm:spPr/>
      <dgm:t>
        <a:bodyPr/>
        <a:lstStyle/>
        <a:p>
          <a:endParaRPr lang="en-US"/>
        </a:p>
      </dgm:t>
    </dgm:pt>
    <dgm:pt modelId="{CAC82D1D-EC6F-40D8-AC2F-5CC7028F4D93}" type="pres">
      <dgm:prSet presAssocID="{49F6E28D-9409-45F0-8C63-D3206F051EBA}" presName="childShape" presStyleCnt="0"/>
      <dgm:spPr/>
    </dgm:pt>
    <dgm:pt modelId="{A22EE991-5A72-45CD-B87B-6517A2461CE9}" type="pres">
      <dgm:prSet presAssocID="{9BD120F2-6E28-4FCD-8C16-8F9D4673B1A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469B99C-AE7E-480E-AF03-518D2F501A31}" type="pres">
      <dgm:prSet presAssocID="{9E917138-7B96-4C46-9C33-1A5774E5F6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9F0D-6070-435B-A3CE-CADBBA1893EE}" type="pres">
      <dgm:prSet presAssocID="{7CAA49DC-26B1-4CD6-B801-94FF3F3BF2CC}" presName="root" presStyleCnt="0"/>
      <dgm:spPr/>
    </dgm:pt>
    <dgm:pt modelId="{B329244F-C7F1-4E25-9B8E-59623F683E93}" type="pres">
      <dgm:prSet presAssocID="{7CAA49DC-26B1-4CD6-B801-94FF3F3BF2CC}" presName="rootComposite" presStyleCnt="0"/>
      <dgm:spPr/>
    </dgm:pt>
    <dgm:pt modelId="{17D8B8B3-BBB2-4B95-B690-FA6BD6B455A1}" type="pres">
      <dgm:prSet presAssocID="{7CAA49DC-26B1-4CD6-B801-94FF3F3BF2CC}" presName="rootText" presStyleLbl="node1" presStyleIdx="1" presStyleCnt="3"/>
      <dgm:spPr/>
      <dgm:t>
        <a:bodyPr/>
        <a:lstStyle/>
        <a:p>
          <a:endParaRPr lang="en-US"/>
        </a:p>
      </dgm:t>
    </dgm:pt>
    <dgm:pt modelId="{DCA60E10-204B-42BC-8218-2CE74D6BB7A0}" type="pres">
      <dgm:prSet presAssocID="{7CAA49DC-26B1-4CD6-B801-94FF3F3BF2CC}" presName="rootConnector" presStyleLbl="node1" presStyleIdx="1" presStyleCnt="3"/>
      <dgm:spPr/>
      <dgm:t>
        <a:bodyPr/>
        <a:lstStyle/>
        <a:p>
          <a:endParaRPr lang="en-US"/>
        </a:p>
      </dgm:t>
    </dgm:pt>
    <dgm:pt modelId="{77434253-030D-4A7C-B18A-DCC715A00DD6}" type="pres">
      <dgm:prSet presAssocID="{7CAA49DC-26B1-4CD6-B801-94FF3F3BF2CC}" presName="childShape" presStyleCnt="0"/>
      <dgm:spPr/>
    </dgm:pt>
    <dgm:pt modelId="{6762008F-11D6-4B01-B3CB-13382C2BE910}" type="pres">
      <dgm:prSet presAssocID="{D6628DE2-5B68-4846-A73A-A5307D7B04E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3BDA2EB-6F37-44A9-9FE5-EADCD6AE59CF}" type="pres">
      <dgm:prSet presAssocID="{C6BA6537-D035-497D-A4DB-B7B9146630C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382CD-FDC3-472E-B7F4-F99433371A8B}" type="pres">
      <dgm:prSet presAssocID="{B0F0B657-3912-4084-9810-91F9A144464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FC0608F-0F03-4A26-8AE0-DBB6C927872D}" type="pres">
      <dgm:prSet presAssocID="{7F8F4B1A-AE74-4C96-ACB9-F8FF6D329CB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A5F3C-E21E-4144-8410-7B5750C04C0F}" type="pres">
      <dgm:prSet presAssocID="{2F40D7E5-84E7-40DC-8D4B-F111AEF8486E}" presName="root" presStyleCnt="0"/>
      <dgm:spPr/>
    </dgm:pt>
    <dgm:pt modelId="{E4747571-BEF7-4503-AB3D-AE3E0CC2B0E0}" type="pres">
      <dgm:prSet presAssocID="{2F40D7E5-84E7-40DC-8D4B-F111AEF8486E}" presName="rootComposite" presStyleCnt="0"/>
      <dgm:spPr/>
    </dgm:pt>
    <dgm:pt modelId="{EF4A4138-93DF-49A6-9E97-76F5A4853FC7}" type="pres">
      <dgm:prSet presAssocID="{2F40D7E5-84E7-40DC-8D4B-F111AEF8486E}" presName="rootText" presStyleLbl="node1" presStyleIdx="2" presStyleCnt="3"/>
      <dgm:spPr/>
      <dgm:t>
        <a:bodyPr/>
        <a:lstStyle/>
        <a:p>
          <a:endParaRPr lang="en-US"/>
        </a:p>
      </dgm:t>
    </dgm:pt>
    <dgm:pt modelId="{9A590B83-8B3F-4C80-BCE0-18AF74FCC298}" type="pres">
      <dgm:prSet presAssocID="{2F40D7E5-84E7-40DC-8D4B-F111AEF8486E}" presName="rootConnector" presStyleLbl="node1" presStyleIdx="2" presStyleCnt="3"/>
      <dgm:spPr/>
      <dgm:t>
        <a:bodyPr/>
        <a:lstStyle/>
        <a:p>
          <a:endParaRPr lang="en-US"/>
        </a:p>
      </dgm:t>
    </dgm:pt>
    <dgm:pt modelId="{30171E0F-0390-4E7B-B600-10BF61071ACB}" type="pres">
      <dgm:prSet presAssocID="{2F40D7E5-84E7-40DC-8D4B-F111AEF8486E}" presName="childShape" presStyleCnt="0"/>
      <dgm:spPr/>
    </dgm:pt>
    <dgm:pt modelId="{D6ABECA4-1452-4D5F-B1AF-FD2059731A3B}" type="pres">
      <dgm:prSet presAssocID="{1EC7B75D-750D-4898-8B7D-F6FD0442182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78B06A2-DEBB-4304-883E-62A3EA0CFCE4}" type="pres">
      <dgm:prSet presAssocID="{F766EC9F-7CC3-4750-A5F4-4826A5B55CC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34B81-6B77-4B40-9AEF-9322D9A8006E}" type="presOf" srcId="{2F40D7E5-84E7-40DC-8D4B-F111AEF8486E}" destId="{EF4A4138-93DF-49A6-9E97-76F5A4853FC7}" srcOrd="0" destOrd="0" presId="urn:microsoft.com/office/officeart/2005/8/layout/hierarchy3"/>
    <dgm:cxn modelId="{A35A759F-2328-4A85-8456-F213E6465285}" srcId="{49F6E28D-9409-45F0-8C63-D3206F051EBA}" destId="{9E917138-7B96-4C46-9C33-1A5774E5F69B}" srcOrd="0" destOrd="0" parTransId="{9BD120F2-6E28-4FCD-8C16-8F9D4673B1A0}" sibTransId="{4E582028-DC0C-4365-9758-DE18850F0DD5}"/>
    <dgm:cxn modelId="{1F25C614-92EC-43C0-8233-F7AF4E1A0A77}" type="presOf" srcId="{F766EC9F-7CC3-4750-A5F4-4826A5B55CCC}" destId="{378B06A2-DEBB-4304-883E-62A3EA0CFCE4}" srcOrd="0" destOrd="0" presId="urn:microsoft.com/office/officeart/2005/8/layout/hierarchy3"/>
    <dgm:cxn modelId="{412C1F1F-9FA2-4415-A6E6-C63A12984004}" type="presOf" srcId="{C6BA6537-D035-497D-A4DB-B7B9146630C2}" destId="{53BDA2EB-6F37-44A9-9FE5-EADCD6AE59CF}" srcOrd="0" destOrd="0" presId="urn:microsoft.com/office/officeart/2005/8/layout/hierarchy3"/>
    <dgm:cxn modelId="{19E46BF0-F418-491E-8CB8-DFD64314BC59}" type="presOf" srcId="{7CAA49DC-26B1-4CD6-B801-94FF3F3BF2CC}" destId="{DCA60E10-204B-42BC-8218-2CE74D6BB7A0}" srcOrd="1" destOrd="0" presId="urn:microsoft.com/office/officeart/2005/8/layout/hierarchy3"/>
    <dgm:cxn modelId="{24ED76EE-A620-4B2B-BEB3-905B65C3851E}" srcId="{2F40D7E5-84E7-40DC-8D4B-F111AEF8486E}" destId="{F766EC9F-7CC3-4750-A5F4-4826A5B55CCC}" srcOrd="0" destOrd="0" parTransId="{1EC7B75D-750D-4898-8B7D-F6FD04421823}" sibTransId="{6B9DA42E-314C-4197-8C4A-29858E50E865}"/>
    <dgm:cxn modelId="{45D3BD25-25C3-473E-9F1E-1C82A79CC4B4}" type="presOf" srcId="{B0F0B657-3912-4084-9810-91F9A1444642}" destId="{7C7382CD-FDC3-472E-B7F4-F99433371A8B}" srcOrd="0" destOrd="0" presId="urn:microsoft.com/office/officeart/2005/8/layout/hierarchy3"/>
    <dgm:cxn modelId="{84D94DBE-A2C8-4AD9-9075-134BE979DB0E}" type="presOf" srcId="{9BD120F2-6E28-4FCD-8C16-8F9D4673B1A0}" destId="{A22EE991-5A72-45CD-B87B-6517A2461CE9}" srcOrd="0" destOrd="0" presId="urn:microsoft.com/office/officeart/2005/8/layout/hierarchy3"/>
    <dgm:cxn modelId="{25E88E60-62D2-4760-88BE-241392756BBF}" srcId="{7CAA49DC-26B1-4CD6-B801-94FF3F3BF2CC}" destId="{7F8F4B1A-AE74-4C96-ACB9-F8FF6D329CB1}" srcOrd="1" destOrd="0" parTransId="{B0F0B657-3912-4084-9810-91F9A1444642}" sibTransId="{98F043A6-D9A6-4B92-AFC1-D3C5B1488CCD}"/>
    <dgm:cxn modelId="{5E7F2F39-CCAC-45B6-B2A3-5CACBD654C14}" srcId="{B65C48D7-C878-4975-B5FE-CCFC1D881FFD}" destId="{49F6E28D-9409-45F0-8C63-D3206F051EBA}" srcOrd="0" destOrd="0" parTransId="{B02D6065-F8B7-464F-8E9D-994638A63CE6}" sibTransId="{844CBAC4-9E4B-4EF7-B972-F3EDFA09B4B4}"/>
    <dgm:cxn modelId="{B41D8B02-5122-4153-A477-423CC9D0EDDB}" type="presOf" srcId="{7F8F4B1A-AE74-4C96-ACB9-F8FF6D329CB1}" destId="{2FC0608F-0F03-4A26-8AE0-DBB6C927872D}" srcOrd="0" destOrd="0" presId="urn:microsoft.com/office/officeart/2005/8/layout/hierarchy3"/>
    <dgm:cxn modelId="{A558C4A3-CA10-48D9-89CE-F0E87793B63F}" srcId="{B65C48D7-C878-4975-B5FE-CCFC1D881FFD}" destId="{7CAA49DC-26B1-4CD6-B801-94FF3F3BF2CC}" srcOrd="1" destOrd="0" parTransId="{A4731EEA-0C11-4531-86A3-9D0469F66BDE}" sibTransId="{4BA88CDB-3A88-47DC-BF7D-DC6FB7CC7BD1}"/>
    <dgm:cxn modelId="{5CEED707-EB36-4BF9-872D-DC22A1A24035}" type="presOf" srcId="{49F6E28D-9409-45F0-8C63-D3206F051EBA}" destId="{EA7AF147-36FF-41AC-BC0C-47F74338EB95}" srcOrd="0" destOrd="0" presId="urn:microsoft.com/office/officeart/2005/8/layout/hierarchy3"/>
    <dgm:cxn modelId="{8DF1F8D2-BA02-4140-B0A5-70699D93C875}" type="presOf" srcId="{7CAA49DC-26B1-4CD6-B801-94FF3F3BF2CC}" destId="{17D8B8B3-BBB2-4B95-B690-FA6BD6B455A1}" srcOrd="0" destOrd="0" presId="urn:microsoft.com/office/officeart/2005/8/layout/hierarchy3"/>
    <dgm:cxn modelId="{E990A058-26B5-49B1-9A25-E9B1F505E514}" type="presOf" srcId="{9E917138-7B96-4C46-9C33-1A5774E5F69B}" destId="{0469B99C-AE7E-480E-AF03-518D2F501A31}" srcOrd="0" destOrd="0" presId="urn:microsoft.com/office/officeart/2005/8/layout/hierarchy3"/>
    <dgm:cxn modelId="{6C618156-FE41-4E45-B74A-76A0C50FB39C}" srcId="{7CAA49DC-26B1-4CD6-B801-94FF3F3BF2CC}" destId="{C6BA6537-D035-497D-A4DB-B7B9146630C2}" srcOrd="0" destOrd="0" parTransId="{D6628DE2-5B68-4846-A73A-A5307D7B04EE}" sibTransId="{EB89BAA5-17A6-4D2E-B10A-DE075ACD54C9}"/>
    <dgm:cxn modelId="{E79D6C44-7F33-4EB7-87C8-FA07A1FEC78A}" srcId="{B65C48D7-C878-4975-B5FE-CCFC1D881FFD}" destId="{2F40D7E5-84E7-40DC-8D4B-F111AEF8486E}" srcOrd="2" destOrd="0" parTransId="{500A7A59-E30C-43AE-BBD3-00F036A295CB}" sibTransId="{E6AA5A42-6976-47AB-B1ED-BC96DDF81567}"/>
    <dgm:cxn modelId="{1B480954-1BB7-474C-9FE1-93C07556D826}" type="presOf" srcId="{B65C48D7-C878-4975-B5FE-CCFC1D881FFD}" destId="{0B9B847E-B744-4320-9F26-15F0F9157FE7}" srcOrd="0" destOrd="0" presId="urn:microsoft.com/office/officeart/2005/8/layout/hierarchy3"/>
    <dgm:cxn modelId="{4B320FA8-E1A1-40C5-A988-CC21078637CC}" type="presOf" srcId="{D6628DE2-5B68-4846-A73A-A5307D7B04EE}" destId="{6762008F-11D6-4B01-B3CB-13382C2BE910}" srcOrd="0" destOrd="0" presId="urn:microsoft.com/office/officeart/2005/8/layout/hierarchy3"/>
    <dgm:cxn modelId="{99AB2C47-F26F-44E3-B738-A79996B5F01F}" type="presOf" srcId="{49F6E28D-9409-45F0-8C63-D3206F051EBA}" destId="{26C1869B-7A9C-40F0-9E22-003751B899CE}" srcOrd="1" destOrd="0" presId="urn:microsoft.com/office/officeart/2005/8/layout/hierarchy3"/>
    <dgm:cxn modelId="{E6A01143-4F13-4359-9058-ACF4F6DD2068}" type="presOf" srcId="{2F40D7E5-84E7-40DC-8D4B-F111AEF8486E}" destId="{9A590B83-8B3F-4C80-BCE0-18AF74FCC298}" srcOrd="1" destOrd="0" presId="urn:microsoft.com/office/officeart/2005/8/layout/hierarchy3"/>
    <dgm:cxn modelId="{E3E31361-EA3F-4E52-BCC7-494E548FF5F1}" type="presOf" srcId="{1EC7B75D-750D-4898-8B7D-F6FD04421823}" destId="{D6ABECA4-1452-4D5F-B1AF-FD2059731A3B}" srcOrd="0" destOrd="0" presId="urn:microsoft.com/office/officeart/2005/8/layout/hierarchy3"/>
    <dgm:cxn modelId="{1866711C-7E97-4E59-98C4-F840AF714A97}" type="presParOf" srcId="{0B9B847E-B744-4320-9F26-15F0F9157FE7}" destId="{2432D24F-344C-4A5E-AEF9-705A6F7EA5EB}" srcOrd="0" destOrd="0" presId="urn:microsoft.com/office/officeart/2005/8/layout/hierarchy3"/>
    <dgm:cxn modelId="{7CA7121C-7B27-4941-9C20-FD2E09DA4B2F}" type="presParOf" srcId="{2432D24F-344C-4A5E-AEF9-705A6F7EA5EB}" destId="{AAEB7B39-9D96-4C88-AC60-1C0CEDDBA447}" srcOrd="0" destOrd="0" presId="urn:microsoft.com/office/officeart/2005/8/layout/hierarchy3"/>
    <dgm:cxn modelId="{01C99A0A-0E5A-4135-AB5D-8401F1E7E47E}" type="presParOf" srcId="{AAEB7B39-9D96-4C88-AC60-1C0CEDDBA447}" destId="{EA7AF147-36FF-41AC-BC0C-47F74338EB95}" srcOrd="0" destOrd="0" presId="urn:microsoft.com/office/officeart/2005/8/layout/hierarchy3"/>
    <dgm:cxn modelId="{27CA5C94-4165-4963-8999-588FDE877413}" type="presParOf" srcId="{AAEB7B39-9D96-4C88-AC60-1C0CEDDBA447}" destId="{26C1869B-7A9C-40F0-9E22-003751B899CE}" srcOrd="1" destOrd="0" presId="urn:microsoft.com/office/officeart/2005/8/layout/hierarchy3"/>
    <dgm:cxn modelId="{D74779FC-42E6-4A0B-BA59-2EA56CDBB0B4}" type="presParOf" srcId="{2432D24F-344C-4A5E-AEF9-705A6F7EA5EB}" destId="{CAC82D1D-EC6F-40D8-AC2F-5CC7028F4D93}" srcOrd="1" destOrd="0" presId="urn:microsoft.com/office/officeart/2005/8/layout/hierarchy3"/>
    <dgm:cxn modelId="{EAFAF7A7-8054-4DA7-B2D3-025B3F365657}" type="presParOf" srcId="{CAC82D1D-EC6F-40D8-AC2F-5CC7028F4D93}" destId="{A22EE991-5A72-45CD-B87B-6517A2461CE9}" srcOrd="0" destOrd="0" presId="urn:microsoft.com/office/officeart/2005/8/layout/hierarchy3"/>
    <dgm:cxn modelId="{6840D4E3-1BDF-4238-9008-8FC07C58C3CA}" type="presParOf" srcId="{CAC82D1D-EC6F-40D8-AC2F-5CC7028F4D93}" destId="{0469B99C-AE7E-480E-AF03-518D2F501A31}" srcOrd="1" destOrd="0" presId="urn:microsoft.com/office/officeart/2005/8/layout/hierarchy3"/>
    <dgm:cxn modelId="{3F44C494-27FE-4736-9ED7-2B658DBE2815}" type="presParOf" srcId="{0B9B847E-B744-4320-9F26-15F0F9157FE7}" destId="{ECF49F0D-6070-435B-A3CE-CADBBA1893EE}" srcOrd="1" destOrd="0" presId="urn:microsoft.com/office/officeart/2005/8/layout/hierarchy3"/>
    <dgm:cxn modelId="{46A040E5-79A5-47C3-B339-1FC6F0CB75D0}" type="presParOf" srcId="{ECF49F0D-6070-435B-A3CE-CADBBA1893EE}" destId="{B329244F-C7F1-4E25-9B8E-59623F683E93}" srcOrd="0" destOrd="0" presId="urn:microsoft.com/office/officeart/2005/8/layout/hierarchy3"/>
    <dgm:cxn modelId="{4107AA13-74E4-4DAE-BD64-FC3333C8FCEB}" type="presParOf" srcId="{B329244F-C7F1-4E25-9B8E-59623F683E93}" destId="{17D8B8B3-BBB2-4B95-B690-FA6BD6B455A1}" srcOrd="0" destOrd="0" presId="urn:microsoft.com/office/officeart/2005/8/layout/hierarchy3"/>
    <dgm:cxn modelId="{070AA5F7-A405-4CC1-9D87-FCDB476EC483}" type="presParOf" srcId="{B329244F-C7F1-4E25-9B8E-59623F683E93}" destId="{DCA60E10-204B-42BC-8218-2CE74D6BB7A0}" srcOrd="1" destOrd="0" presId="urn:microsoft.com/office/officeart/2005/8/layout/hierarchy3"/>
    <dgm:cxn modelId="{F0959E1B-EB69-48FC-BEFD-0D289804EEE0}" type="presParOf" srcId="{ECF49F0D-6070-435B-A3CE-CADBBA1893EE}" destId="{77434253-030D-4A7C-B18A-DCC715A00DD6}" srcOrd="1" destOrd="0" presId="urn:microsoft.com/office/officeart/2005/8/layout/hierarchy3"/>
    <dgm:cxn modelId="{D37B2524-B7AC-4AC6-B831-2F1ABF6B8D9B}" type="presParOf" srcId="{77434253-030D-4A7C-B18A-DCC715A00DD6}" destId="{6762008F-11D6-4B01-B3CB-13382C2BE910}" srcOrd="0" destOrd="0" presId="urn:microsoft.com/office/officeart/2005/8/layout/hierarchy3"/>
    <dgm:cxn modelId="{920F7842-D5BE-4006-BC14-30249ABB0CEF}" type="presParOf" srcId="{77434253-030D-4A7C-B18A-DCC715A00DD6}" destId="{53BDA2EB-6F37-44A9-9FE5-EADCD6AE59CF}" srcOrd="1" destOrd="0" presId="urn:microsoft.com/office/officeart/2005/8/layout/hierarchy3"/>
    <dgm:cxn modelId="{1B657780-5184-4F44-BDF6-F9F4BE96D0D6}" type="presParOf" srcId="{77434253-030D-4A7C-B18A-DCC715A00DD6}" destId="{7C7382CD-FDC3-472E-B7F4-F99433371A8B}" srcOrd="2" destOrd="0" presId="urn:microsoft.com/office/officeart/2005/8/layout/hierarchy3"/>
    <dgm:cxn modelId="{4A1BCE0F-00FA-4361-9FAD-6C57EA494BF2}" type="presParOf" srcId="{77434253-030D-4A7C-B18A-DCC715A00DD6}" destId="{2FC0608F-0F03-4A26-8AE0-DBB6C927872D}" srcOrd="3" destOrd="0" presId="urn:microsoft.com/office/officeart/2005/8/layout/hierarchy3"/>
    <dgm:cxn modelId="{79506FD8-080D-41C6-BC17-7F70521D1AAD}" type="presParOf" srcId="{0B9B847E-B744-4320-9F26-15F0F9157FE7}" destId="{5ECA5F3C-E21E-4144-8410-7B5750C04C0F}" srcOrd="2" destOrd="0" presId="urn:microsoft.com/office/officeart/2005/8/layout/hierarchy3"/>
    <dgm:cxn modelId="{F5522241-C257-44FA-94E9-89D28C5731F7}" type="presParOf" srcId="{5ECA5F3C-E21E-4144-8410-7B5750C04C0F}" destId="{E4747571-BEF7-4503-AB3D-AE3E0CC2B0E0}" srcOrd="0" destOrd="0" presId="urn:microsoft.com/office/officeart/2005/8/layout/hierarchy3"/>
    <dgm:cxn modelId="{AAB2282A-023C-4287-A573-0E2AC184F122}" type="presParOf" srcId="{E4747571-BEF7-4503-AB3D-AE3E0CC2B0E0}" destId="{EF4A4138-93DF-49A6-9E97-76F5A4853FC7}" srcOrd="0" destOrd="0" presId="urn:microsoft.com/office/officeart/2005/8/layout/hierarchy3"/>
    <dgm:cxn modelId="{91400981-A737-4FC8-B932-F4909F49F10F}" type="presParOf" srcId="{E4747571-BEF7-4503-AB3D-AE3E0CC2B0E0}" destId="{9A590B83-8B3F-4C80-BCE0-18AF74FCC298}" srcOrd="1" destOrd="0" presId="urn:microsoft.com/office/officeart/2005/8/layout/hierarchy3"/>
    <dgm:cxn modelId="{B7E05147-5208-4E21-B3EA-F061474FA833}" type="presParOf" srcId="{5ECA5F3C-E21E-4144-8410-7B5750C04C0F}" destId="{30171E0F-0390-4E7B-B600-10BF61071ACB}" srcOrd="1" destOrd="0" presId="urn:microsoft.com/office/officeart/2005/8/layout/hierarchy3"/>
    <dgm:cxn modelId="{C48855F1-FFD2-408C-B09E-A536041164B6}" type="presParOf" srcId="{30171E0F-0390-4E7B-B600-10BF61071ACB}" destId="{D6ABECA4-1452-4D5F-B1AF-FD2059731A3B}" srcOrd="0" destOrd="0" presId="urn:microsoft.com/office/officeart/2005/8/layout/hierarchy3"/>
    <dgm:cxn modelId="{CA0B515B-9AC5-4F09-99BD-85EFE1C489F8}" type="presParOf" srcId="{30171E0F-0390-4E7B-B600-10BF61071ACB}" destId="{378B06A2-DEBB-4304-883E-62A3EA0CFCE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11B43-DAF8-4D78-9FB9-725972907203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2E319-9A63-45E1-B9BC-8C992B076EE5}">
      <dgm:prSet/>
      <dgm:spPr/>
      <dgm:t>
        <a:bodyPr/>
        <a:lstStyle/>
        <a:p>
          <a:pPr rtl="0"/>
          <a:r>
            <a:rPr lang="en-US" dirty="0" smtClean="0"/>
            <a:t>Real-World Career Exploration</a:t>
          </a:r>
          <a:endParaRPr lang="en-US" dirty="0"/>
        </a:p>
      </dgm:t>
    </dgm:pt>
    <dgm:pt modelId="{2646E3DA-E4B6-43B0-9E82-CD47DF5694FE}" type="parTrans" cxnId="{3481D11C-AE97-46A6-88E6-8DFD93430D01}">
      <dgm:prSet/>
      <dgm:spPr/>
      <dgm:t>
        <a:bodyPr/>
        <a:lstStyle/>
        <a:p>
          <a:endParaRPr lang="en-US"/>
        </a:p>
      </dgm:t>
    </dgm:pt>
    <dgm:pt modelId="{480B04F7-51A9-4167-8A39-F31174EC8649}" type="sibTrans" cxnId="{3481D11C-AE97-46A6-88E6-8DFD93430D01}">
      <dgm:prSet/>
      <dgm:spPr/>
      <dgm:t>
        <a:bodyPr/>
        <a:lstStyle/>
        <a:p>
          <a:endParaRPr lang="en-US"/>
        </a:p>
      </dgm:t>
    </dgm:pt>
    <dgm:pt modelId="{718AD97F-31CF-4F8A-9EC9-30BAA5867EE5}">
      <dgm:prSet/>
      <dgm:spPr/>
      <dgm:t>
        <a:bodyPr/>
        <a:lstStyle/>
        <a:p>
          <a:pPr rtl="0"/>
          <a:r>
            <a:rPr lang="en-US" dirty="0" smtClean="0"/>
            <a:t>Mentors</a:t>
          </a:r>
          <a:endParaRPr lang="en-US" dirty="0"/>
        </a:p>
      </dgm:t>
    </dgm:pt>
    <dgm:pt modelId="{0428BEFA-E764-4B30-8167-0296C83F8F57}" type="parTrans" cxnId="{7092A85A-C59C-49E8-AF1F-78CC48F2B53D}">
      <dgm:prSet/>
      <dgm:spPr/>
      <dgm:t>
        <a:bodyPr/>
        <a:lstStyle/>
        <a:p>
          <a:endParaRPr lang="en-US"/>
        </a:p>
      </dgm:t>
    </dgm:pt>
    <dgm:pt modelId="{6DF8CA61-2CA6-416A-93FF-1806125FC16A}" type="sibTrans" cxnId="{7092A85A-C59C-49E8-AF1F-78CC48F2B53D}">
      <dgm:prSet/>
      <dgm:spPr/>
      <dgm:t>
        <a:bodyPr/>
        <a:lstStyle/>
        <a:p>
          <a:endParaRPr lang="en-US"/>
        </a:p>
      </dgm:t>
    </dgm:pt>
    <dgm:pt modelId="{044BD0A6-E0E7-4AC4-A936-2DE53D09AC32}">
      <dgm:prSet/>
      <dgm:spPr/>
      <dgm:t>
        <a:bodyPr/>
        <a:lstStyle/>
        <a:p>
          <a:pPr rtl="0"/>
          <a:r>
            <a:rPr lang="en-US" dirty="0" smtClean="0"/>
            <a:t>Enhance Employability Skills</a:t>
          </a:r>
          <a:endParaRPr lang="en-US" dirty="0"/>
        </a:p>
      </dgm:t>
    </dgm:pt>
    <dgm:pt modelId="{3C7D34B9-3904-434E-BE24-3DC13CEA1BE5}" type="parTrans" cxnId="{54A32E3D-A5BD-4BEC-9438-D6C1A8F7BBBD}">
      <dgm:prSet/>
      <dgm:spPr/>
      <dgm:t>
        <a:bodyPr/>
        <a:lstStyle/>
        <a:p>
          <a:endParaRPr lang="en-US"/>
        </a:p>
      </dgm:t>
    </dgm:pt>
    <dgm:pt modelId="{5469CFEF-947C-49EE-A021-30C158E085E7}" type="sibTrans" cxnId="{54A32E3D-A5BD-4BEC-9438-D6C1A8F7BBBD}">
      <dgm:prSet/>
      <dgm:spPr/>
      <dgm:t>
        <a:bodyPr/>
        <a:lstStyle/>
        <a:p>
          <a:endParaRPr lang="en-US"/>
        </a:p>
      </dgm:t>
    </dgm:pt>
    <dgm:pt modelId="{1C8B746B-DB11-493A-A2A7-2FB5B9A0FFE1}">
      <dgm:prSet/>
      <dgm:spPr/>
      <dgm:t>
        <a:bodyPr/>
        <a:lstStyle/>
        <a:p>
          <a:pPr rtl="0"/>
          <a:r>
            <a:rPr lang="en-US" dirty="0" smtClean="0"/>
            <a:t>Community Involvement</a:t>
          </a:r>
          <a:endParaRPr lang="en-US" dirty="0"/>
        </a:p>
      </dgm:t>
    </dgm:pt>
    <dgm:pt modelId="{B7B150AF-F3C3-47EB-B580-BA0F2C2C2AB6}" type="parTrans" cxnId="{84700DC2-B27A-4753-BE78-4784BAB12893}">
      <dgm:prSet/>
      <dgm:spPr/>
      <dgm:t>
        <a:bodyPr/>
        <a:lstStyle/>
        <a:p>
          <a:endParaRPr lang="en-US"/>
        </a:p>
      </dgm:t>
    </dgm:pt>
    <dgm:pt modelId="{77E1F3BD-7CFB-41BD-A177-4C7C57424C94}" type="sibTrans" cxnId="{84700DC2-B27A-4753-BE78-4784BAB12893}">
      <dgm:prSet/>
      <dgm:spPr/>
      <dgm:t>
        <a:bodyPr/>
        <a:lstStyle/>
        <a:p>
          <a:endParaRPr lang="en-US"/>
        </a:p>
      </dgm:t>
    </dgm:pt>
    <dgm:pt modelId="{5AA866F5-9317-4FC7-8700-B5789C244F8F}" type="pres">
      <dgm:prSet presAssocID="{FE411B43-DAF8-4D78-9FB9-7259729072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5A0B-6F76-468E-B326-A65EF0A682B1}" type="pres">
      <dgm:prSet presAssocID="{3312E319-9A63-45E1-B9BC-8C992B076EE5}" presName="dummy" presStyleCnt="0"/>
      <dgm:spPr/>
    </dgm:pt>
    <dgm:pt modelId="{F0B954FD-3033-4DC8-A098-2F8D235CBA80}" type="pres">
      <dgm:prSet presAssocID="{3312E319-9A63-45E1-B9BC-8C992B076EE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810C1-84A9-45E7-A851-9F17308A1687}" type="pres">
      <dgm:prSet presAssocID="{480B04F7-51A9-4167-8A39-F31174EC8649}" presName="sibTrans" presStyleLbl="node1" presStyleIdx="0" presStyleCnt="4"/>
      <dgm:spPr/>
      <dgm:t>
        <a:bodyPr/>
        <a:lstStyle/>
        <a:p>
          <a:endParaRPr lang="en-US"/>
        </a:p>
      </dgm:t>
    </dgm:pt>
    <dgm:pt modelId="{8DCB124C-5D0E-4B45-86AF-3F7356FBCFE4}" type="pres">
      <dgm:prSet presAssocID="{718AD97F-31CF-4F8A-9EC9-30BAA5867EE5}" presName="dummy" presStyleCnt="0"/>
      <dgm:spPr/>
    </dgm:pt>
    <dgm:pt modelId="{76615C06-29E7-4F27-98D6-727C627D0E50}" type="pres">
      <dgm:prSet presAssocID="{718AD97F-31CF-4F8A-9EC9-30BAA5867EE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02F27-4E09-4802-AC21-6034A02BEA64}" type="pres">
      <dgm:prSet presAssocID="{6DF8CA61-2CA6-416A-93FF-1806125FC16A}" presName="sibTrans" presStyleLbl="node1" presStyleIdx="1" presStyleCnt="4"/>
      <dgm:spPr/>
      <dgm:t>
        <a:bodyPr/>
        <a:lstStyle/>
        <a:p>
          <a:endParaRPr lang="en-US"/>
        </a:p>
      </dgm:t>
    </dgm:pt>
    <dgm:pt modelId="{B67A4145-7769-4F41-B266-511C3707F42E}" type="pres">
      <dgm:prSet presAssocID="{044BD0A6-E0E7-4AC4-A936-2DE53D09AC32}" presName="dummy" presStyleCnt="0"/>
      <dgm:spPr/>
    </dgm:pt>
    <dgm:pt modelId="{9DF5C9A4-2162-4CF4-A66E-0A76E6A7053F}" type="pres">
      <dgm:prSet presAssocID="{044BD0A6-E0E7-4AC4-A936-2DE53D09AC3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81D98-0545-4E4E-A915-BFFFCE3C4818}" type="pres">
      <dgm:prSet presAssocID="{5469CFEF-947C-49EE-A021-30C158E085E7}" presName="sibTrans" presStyleLbl="node1" presStyleIdx="2" presStyleCnt="4"/>
      <dgm:spPr/>
      <dgm:t>
        <a:bodyPr/>
        <a:lstStyle/>
        <a:p>
          <a:endParaRPr lang="en-US"/>
        </a:p>
      </dgm:t>
    </dgm:pt>
    <dgm:pt modelId="{3078DA0E-4F03-4665-B6D2-A66448C606CC}" type="pres">
      <dgm:prSet presAssocID="{1C8B746B-DB11-493A-A2A7-2FB5B9A0FFE1}" presName="dummy" presStyleCnt="0"/>
      <dgm:spPr/>
    </dgm:pt>
    <dgm:pt modelId="{1C1FF836-5F9D-470F-BAD1-61B7674F7702}" type="pres">
      <dgm:prSet presAssocID="{1C8B746B-DB11-493A-A2A7-2FB5B9A0FFE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8C06-BA9C-4702-BECC-29B4C05E8C37}" type="pres">
      <dgm:prSet presAssocID="{77E1F3BD-7CFB-41BD-A177-4C7C57424C94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092A85A-C59C-49E8-AF1F-78CC48F2B53D}" srcId="{FE411B43-DAF8-4D78-9FB9-725972907203}" destId="{718AD97F-31CF-4F8A-9EC9-30BAA5867EE5}" srcOrd="1" destOrd="0" parTransId="{0428BEFA-E764-4B30-8167-0296C83F8F57}" sibTransId="{6DF8CA61-2CA6-416A-93FF-1806125FC16A}"/>
    <dgm:cxn modelId="{02372352-AB0C-4988-8CE4-03CD6BEDD480}" type="presOf" srcId="{3312E319-9A63-45E1-B9BC-8C992B076EE5}" destId="{F0B954FD-3033-4DC8-A098-2F8D235CBA80}" srcOrd="0" destOrd="0" presId="urn:microsoft.com/office/officeart/2005/8/layout/cycle1"/>
    <dgm:cxn modelId="{9A21F301-7184-48B8-B14B-7EA988CB1078}" type="presOf" srcId="{6DF8CA61-2CA6-416A-93FF-1806125FC16A}" destId="{FBE02F27-4E09-4802-AC21-6034A02BEA64}" srcOrd="0" destOrd="0" presId="urn:microsoft.com/office/officeart/2005/8/layout/cycle1"/>
    <dgm:cxn modelId="{3481D11C-AE97-46A6-88E6-8DFD93430D01}" srcId="{FE411B43-DAF8-4D78-9FB9-725972907203}" destId="{3312E319-9A63-45E1-B9BC-8C992B076EE5}" srcOrd="0" destOrd="0" parTransId="{2646E3DA-E4B6-43B0-9E82-CD47DF5694FE}" sibTransId="{480B04F7-51A9-4167-8A39-F31174EC8649}"/>
    <dgm:cxn modelId="{0075C0BD-1510-4F99-AC78-D989C0C477BF}" type="presOf" srcId="{1C8B746B-DB11-493A-A2A7-2FB5B9A0FFE1}" destId="{1C1FF836-5F9D-470F-BAD1-61B7674F7702}" srcOrd="0" destOrd="0" presId="urn:microsoft.com/office/officeart/2005/8/layout/cycle1"/>
    <dgm:cxn modelId="{D04BACE3-4C90-4186-9C5B-A7922A1CD062}" type="presOf" srcId="{718AD97F-31CF-4F8A-9EC9-30BAA5867EE5}" destId="{76615C06-29E7-4F27-98D6-727C627D0E50}" srcOrd="0" destOrd="0" presId="urn:microsoft.com/office/officeart/2005/8/layout/cycle1"/>
    <dgm:cxn modelId="{6B6CBE0B-6D28-4046-A78D-3FB5BB7F906A}" type="presOf" srcId="{044BD0A6-E0E7-4AC4-A936-2DE53D09AC32}" destId="{9DF5C9A4-2162-4CF4-A66E-0A76E6A7053F}" srcOrd="0" destOrd="0" presId="urn:microsoft.com/office/officeart/2005/8/layout/cycle1"/>
    <dgm:cxn modelId="{ADA5660A-A477-444E-A6C7-29B23D2F7F4F}" type="presOf" srcId="{FE411B43-DAF8-4D78-9FB9-725972907203}" destId="{5AA866F5-9317-4FC7-8700-B5789C244F8F}" srcOrd="0" destOrd="0" presId="urn:microsoft.com/office/officeart/2005/8/layout/cycle1"/>
    <dgm:cxn modelId="{84700DC2-B27A-4753-BE78-4784BAB12893}" srcId="{FE411B43-DAF8-4D78-9FB9-725972907203}" destId="{1C8B746B-DB11-493A-A2A7-2FB5B9A0FFE1}" srcOrd="3" destOrd="0" parTransId="{B7B150AF-F3C3-47EB-B580-BA0F2C2C2AB6}" sibTransId="{77E1F3BD-7CFB-41BD-A177-4C7C57424C94}"/>
    <dgm:cxn modelId="{7E0E0C97-FB96-44B7-92C4-8989D472D793}" type="presOf" srcId="{77E1F3BD-7CFB-41BD-A177-4C7C57424C94}" destId="{12A98C06-BA9C-4702-BECC-29B4C05E8C37}" srcOrd="0" destOrd="0" presId="urn:microsoft.com/office/officeart/2005/8/layout/cycle1"/>
    <dgm:cxn modelId="{54A32E3D-A5BD-4BEC-9438-D6C1A8F7BBBD}" srcId="{FE411B43-DAF8-4D78-9FB9-725972907203}" destId="{044BD0A6-E0E7-4AC4-A936-2DE53D09AC32}" srcOrd="2" destOrd="0" parTransId="{3C7D34B9-3904-434E-BE24-3DC13CEA1BE5}" sibTransId="{5469CFEF-947C-49EE-A021-30C158E085E7}"/>
    <dgm:cxn modelId="{D9F24E3A-5E7D-4222-82E6-FBEB6AE99B9E}" type="presOf" srcId="{480B04F7-51A9-4167-8A39-F31174EC8649}" destId="{E5E810C1-84A9-45E7-A851-9F17308A1687}" srcOrd="0" destOrd="0" presId="urn:microsoft.com/office/officeart/2005/8/layout/cycle1"/>
    <dgm:cxn modelId="{AB7CB773-AC5B-4AFB-9CFD-8B1B06840247}" type="presOf" srcId="{5469CFEF-947C-49EE-A021-30C158E085E7}" destId="{A6C81D98-0545-4E4E-A915-BFFFCE3C4818}" srcOrd="0" destOrd="0" presId="urn:microsoft.com/office/officeart/2005/8/layout/cycle1"/>
    <dgm:cxn modelId="{18690C5F-C43F-4444-BBC7-08C9ED13178A}" type="presParOf" srcId="{5AA866F5-9317-4FC7-8700-B5789C244F8F}" destId="{A5805A0B-6F76-468E-B326-A65EF0A682B1}" srcOrd="0" destOrd="0" presId="urn:microsoft.com/office/officeart/2005/8/layout/cycle1"/>
    <dgm:cxn modelId="{61934026-09FB-497E-8653-CDAFE73854BC}" type="presParOf" srcId="{5AA866F5-9317-4FC7-8700-B5789C244F8F}" destId="{F0B954FD-3033-4DC8-A098-2F8D235CBA80}" srcOrd="1" destOrd="0" presId="urn:microsoft.com/office/officeart/2005/8/layout/cycle1"/>
    <dgm:cxn modelId="{ED396289-3E62-4E16-BA61-AF7E85BC6D64}" type="presParOf" srcId="{5AA866F5-9317-4FC7-8700-B5789C244F8F}" destId="{E5E810C1-84A9-45E7-A851-9F17308A1687}" srcOrd="2" destOrd="0" presId="urn:microsoft.com/office/officeart/2005/8/layout/cycle1"/>
    <dgm:cxn modelId="{FC4AAD63-210B-4E75-BF56-4F5DE04215D3}" type="presParOf" srcId="{5AA866F5-9317-4FC7-8700-B5789C244F8F}" destId="{8DCB124C-5D0E-4B45-86AF-3F7356FBCFE4}" srcOrd="3" destOrd="0" presId="urn:microsoft.com/office/officeart/2005/8/layout/cycle1"/>
    <dgm:cxn modelId="{0169570E-F566-4EEF-9C1E-2F8FBA4DB7DF}" type="presParOf" srcId="{5AA866F5-9317-4FC7-8700-B5789C244F8F}" destId="{76615C06-29E7-4F27-98D6-727C627D0E50}" srcOrd="4" destOrd="0" presId="urn:microsoft.com/office/officeart/2005/8/layout/cycle1"/>
    <dgm:cxn modelId="{2E8E0E96-7665-4F54-AEDF-D86C1CAA40BE}" type="presParOf" srcId="{5AA866F5-9317-4FC7-8700-B5789C244F8F}" destId="{FBE02F27-4E09-4802-AC21-6034A02BEA64}" srcOrd="5" destOrd="0" presId="urn:microsoft.com/office/officeart/2005/8/layout/cycle1"/>
    <dgm:cxn modelId="{9B489C1E-5A2B-471C-80EB-495EDA3E5576}" type="presParOf" srcId="{5AA866F5-9317-4FC7-8700-B5789C244F8F}" destId="{B67A4145-7769-4F41-B266-511C3707F42E}" srcOrd="6" destOrd="0" presId="urn:microsoft.com/office/officeart/2005/8/layout/cycle1"/>
    <dgm:cxn modelId="{746C8E39-647D-40DB-93C0-9396159244EF}" type="presParOf" srcId="{5AA866F5-9317-4FC7-8700-B5789C244F8F}" destId="{9DF5C9A4-2162-4CF4-A66E-0A76E6A7053F}" srcOrd="7" destOrd="0" presId="urn:microsoft.com/office/officeart/2005/8/layout/cycle1"/>
    <dgm:cxn modelId="{3082EB70-00C6-446A-B8CC-B944E252D4A4}" type="presParOf" srcId="{5AA866F5-9317-4FC7-8700-B5789C244F8F}" destId="{A6C81D98-0545-4E4E-A915-BFFFCE3C4818}" srcOrd="8" destOrd="0" presId="urn:microsoft.com/office/officeart/2005/8/layout/cycle1"/>
    <dgm:cxn modelId="{089A8B58-3940-4962-8EE7-C3BC66129A52}" type="presParOf" srcId="{5AA866F5-9317-4FC7-8700-B5789C244F8F}" destId="{3078DA0E-4F03-4665-B6D2-A66448C606CC}" srcOrd="9" destOrd="0" presId="urn:microsoft.com/office/officeart/2005/8/layout/cycle1"/>
    <dgm:cxn modelId="{B17F4C51-B326-458B-9A11-C330CB43A58C}" type="presParOf" srcId="{5AA866F5-9317-4FC7-8700-B5789C244F8F}" destId="{1C1FF836-5F9D-470F-BAD1-61B7674F7702}" srcOrd="10" destOrd="0" presId="urn:microsoft.com/office/officeart/2005/8/layout/cycle1"/>
    <dgm:cxn modelId="{34BB0F66-6C2E-404A-998B-7844AD236EC8}" type="presParOf" srcId="{5AA866F5-9317-4FC7-8700-B5789C244F8F}" destId="{12A98C06-BA9C-4702-BECC-29B4C05E8C3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F147-36FF-41AC-BC0C-47F74338EB95}">
      <dsp:nvSpPr>
        <dsp:cNvPr id="0" name=""/>
        <dsp:cNvSpPr/>
      </dsp:nvSpPr>
      <dsp:spPr>
        <a:xfrm>
          <a:off x="1004" y="381502"/>
          <a:ext cx="2350740" cy="1175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Business Mgt.</a:t>
          </a:r>
          <a:endParaRPr lang="en-US" sz="2700" kern="1200" dirty="0"/>
        </a:p>
      </dsp:txBody>
      <dsp:txXfrm>
        <a:off x="35429" y="415927"/>
        <a:ext cx="2281890" cy="1106520"/>
      </dsp:txXfrm>
    </dsp:sp>
    <dsp:sp modelId="{A22EE991-5A72-45CD-B87B-6517A2461CE9}">
      <dsp:nvSpPr>
        <dsp:cNvPr id="0" name=""/>
        <dsp:cNvSpPr/>
      </dsp:nvSpPr>
      <dsp:spPr>
        <a:xfrm>
          <a:off x="236078" y="15568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9B99C-AE7E-480E-AF03-518D2F501A31}">
      <dsp:nvSpPr>
        <dsp:cNvPr id="0" name=""/>
        <dsp:cNvSpPr/>
      </dsp:nvSpPr>
      <dsp:spPr>
        <a:xfrm>
          <a:off x="471152" y="1850714"/>
          <a:ext cx="1880592" cy="1175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Business Entrepreneurship &amp; Management Pathway</a:t>
          </a:r>
          <a:endParaRPr lang="en-US" sz="1600" b="1" kern="1200" dirty="0"/>
        </a:p>
      </dsp:txBody>
      <dsp:txXfrm>
        <a:off x="505577" y="1885139"/>
        <a:ext cx="1811742" cy="1106520"/>
      </dsp:txXfrm>
    </dsp:sp>
    <dsp:sp modelId="{17D8B8B3-BBB2-4B95-B690-FA6BD6B455A1}">
      <dsp:nvSpPr>
        <dsp:cNvPr id="0" name=""/>
        <dsp:cNvSpPr/>
      </dsp:nvSpPr>
      <dsp:spPr>
        <a:xfrm>
          <a:off x="2939429" y="381502"/>
          <a:ext cx="2350740" cy="1175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Law &amp; Public Safety</a:t>
          </a:r>
          <a:endParaRPr lang="en-US" sz="2700" kern="1200" dirty="0"/>
        </a:p>
      </dsp:txBody>
      <dsp:txXfrm>
        <a:off x="2973854" y="415927"/>
        <a:ext cx="2281890" cy="1106520"/>
      </dsp:txXfrm>
    </dsp:sp>
    <dsp:sp modelId="{6762008F-11D6-4B01-B3CB-13382C2BE910}">
      <dsp:nvSpPr>
        <dsp:cNvPr id="0" name=""/>
        <dsp:cNvSpPr/>
      </dsp:nvSpPr>
      <dsp:spPr>
        <a:xfrm>
          <a:off x="3174503" y="15568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DA2EB-6F37-44A9-9FE5-EADCD6AE59CF}">
      <dsp:nvSpPr>
        <dsp:cNvPr id="0" name=""/>
        <dsp:cNvSpPr/>
      </dsp:nvSpPr>
      <dsp:spPr>
        <a:xfrm>
          <a:off x="3409577" y="1850714"/>
          <a:ext cx="1880592" cy="1175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Emergency &amp; Fire Management Services Pathway</a:t>
          </a:r>
          <a:endParaRPr lang="en-US" sz="1600" b="1" kern="1200" dirty="0"/>
        </a:p>
      </dsp:txBody>
      <dsp:txXfrm>
        <a:off x="3444002" y="1885139"/>
        <a:ext cx="1811742" cy="1106520"/>
      </dsp:txXfrm>
    </dsp:sp>
    <dsp:sp modelId="{7C7382CD-FDC3-472E-B7F4-F99433371A8B}">
      <dsp:nvSpPr>
        <dsp:cNvPr id="0" name=""/>
        <dsp:cNvSpPr/>
      </dsp:nvSpPr>
      <dsp:spPr>
        <a:xfrm>
          <a:off x="3174503" y="1556872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0608F-0F03-4A26-8AE0-DBB6C927872D}">
      <dsp:nvSpPr>
        <dsp:cNvPr id="0" name=""/>
        <dsp:cNvSpPr/>
      </dsp:nvSpPr>
      <dsp:spPr>
        <a:xfrm>
          <a:off x="3409577" y="3319927"/>
          <a:ext cx="1880592" cy="1175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Corrections, Security, Law, &amp; Law Enforcement Services**</a:t>
          </a:r>
          <a:endParaRPr lang="en-US" sz="1600" kern="1200" dirty="0"/>
        </a:p>
      </dsp:txBody>
      <dsp:txXfrm>
        <a:off x="3444002" y="3354352"/>
        <a:ext cx="1811742" cy="1106520"/>
      </dsp:txXfrm>
    </dsp:sp>
    <dsp:sp modelId="{EF4A4138-93DF-49A6-9E97-76F5A4853FC7}">
      <dsp:nvSpPr>
        <dsp:cNvPr id="0" name=""/>
        <dsp:cNvSpPr/>
      </dsp:nvSpPr>
      <dsp:spPr>
        <a:xfrm>
          <a:off x="5877855" y="381502"/>
          <a:ext cx="2350740" cy="1175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Hospitality and Tourism**</a:t>
          </a:r>
          <a:endParaRPr lang="en-US" sz="2700" kern="1200" dirty="0"/>
        </a:p>
      </dsp:txBody>
      <dsp:txXfrm>
        <a:off x="5912280" y="415927"/>
        <a:ext cx="2281890" cy="1106520"/>
      </dsp:txXfrm>
    </dsp:sp>
    <dsp:sp modelId="{D6ABECA4-1452-4D5F-B1AF-FD2059731A3B}">
      <dsp:nvSpPr>
        <dsp:cNvPr id="0" name=""/>
        <dsp:cNvSpPr/>
      </dsp:nvSpPr>
      <dsp:spPr>
        <a:xfrm>
          <a:off x="6112929" y="15568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B06A2-DEBB-4304-883E-62A3EA0CFCE4}">
      <dsp:nvSpPr>
        <dsp:cNvPr id="0" name=""/>
        <dsp:cNvSpPr/>
      </dsp:nvSpPr>
      <dsp:spPr>
        <a:xfrm>
          <a:off x="6348003" y="1850714"/>
          <a:ext cx="1880592" cy="1175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Travel &amp; Tourism Pathway***</a:t>
          </a:r>
          <a:endParaRPr lang="en-US" sz="1600" i="1" kern="1200" dirty="0"/>
        </a:p>
      </dsp:txBody>
      <dsp:txXfrm>
        <a:off x="6382428" y="1885139"/>
        <a:ext cx="1811742" cy="110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954FD-3033-4DC8-A098-2F8D235CBA80}">
      <dsp:nvSpPr>
        <dsp:cNvPr id="0" name=""/>
        <dsp:cNvSpPr/>
      </dsp:nvSpPr>
      <dsp:spPr>
        <a:xfrm>
          <a:off x="4993500" y="118857"/>
          <a:ext cx="1859942" cy="185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Real-World Career Exploration</a:t>
          </a:r>
          <a:endParaRPr lang="en-US" sz="2400" kern="1200" dirty="0"/>
        </a:p>
      </dsp:txBody>
      <dsp:txXfrm>
        <a:off x="4993500" y="118857"/>
        <a:ext cx="1859942" cy="1859942"/>
      </dsp:txXfrm>
    </dsp:sp>
    <dsp:sp modelId="{E5E810C1-84A9-45E7-A851-9F17308A1687}">
      <dsp:nvSpPr>
        <dsp:cNvPr id="0" name=""/>
        <dsp:cNvSpPr/>
      </dsp:nvSpPr>
      <dsp:spPr>
        <a:xfrm>
          <a:off x="1715928" y="1428"/>
          <a:ext cx="5254942" cy="5254942"/>
        </a:xfrm>
        <a:prstGeom prst="circularArrow">
          <a:avLst>
            <a:gd name="adj1" fmla="val 6902"/>
            <a:gd name="adj2" fmla="val 465336"/>
            <a:gd name="adj3" fmla="val 549483"/>
            <a:gd name="adj4" fmla="val 20585181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15C06-29E7-4F27-98D6-727C627D0E50}">
      <dsp:nvSpPr>
        <dsp:cNvPr id="0" name=""/>
        <dsp:cNvSpPr/>
      </dsp:nvSpPr>
      <dsp:spPr>
        <a:xfrm>
          <a:off x="4993500" y="3279000"/>
          <a:ext cx="1859942" cy="185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Mentors</a:t>
          </a:r>
          <a:endParaRPr lang="en-US" sz="2400" kern="1200" dirty="0"/>
        </a:p>
      </dsp:txBody>
      <dsp:txXfrm>
        <a:off x="4993500" y="3279000"/>
        <a:ext cx="1859942" cy="1859942"/>
      </dsp:txXfrm>
    </dsp:sp>
    <dsp:sp modelId="{FBE02F27-4E09-4802-AC21-6034A02BEA64}">
      <dsp:nvSpPr>
        <dsp:cNvPr id="0" name=""/>
        <dsp:cNvSpPr/>
      </dsp:nvSpPr>
      <dsp:spPr>
        <a:xfrm>
          <a:off x="1715928" y="1428"/>
          <a:ext cx="5254942" cy="5254942"/>
        </a:xfrm>
        <a:prstGeom prst="circularArrow">
          <a:avLst>
            <a:gd name="adj1" fmla="val 6902"/>
            <a:gd name="adj2" fmla="val 465336"/>
            <a:gd name="adj3" fmla="val 5949483"/>
            <a:gd name="adj4" fmla="val 4385181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5C9A4-2162-4CF4-A66E-0A76E6A7053F}">
      <dsp:nvSpPr>
        <dsp:cNvPr id="0" name=""/>
        <dsp:cNvSpPr/>
      </dsp:nvSpPr>
      <dsp:spPr>
        <a:xfrm>
          <a:off x="1833357" y="3279000"/>
          <a:ext cx="1859942" cy="185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Enhance Employability Skills</a:t>
          </a:r>
          <a:endParaRPr lang="en-US" sz="2400" kern="1200" dirty="0"/>
        </a:p>
      </dsp:txBody>
      <dsp:txXfrm>
        <a:off x="1833357" y="3279000"/>
        <a:ext cx="1859942" cy="1859942"/>
      </dsp:txXfrm>
    </dsp:sp>
    <dsp:sp modelId="{A6C81D98-0545-4E4E-A915-BFFFCE3C4818}">
      <dsp:nvSpPr>
        <dsp:cNvPr id="0" name=""/>
        <dsp:cNvSpPr/>
      </dsp:nvSpPr>
      <dsp:spPr>
        <a:xfrm>
          <a:off x="1715928" y="1428"/>
          <a:ext cx="5254942" cy="5254942"/>
        </a:xfrm>
        <a:prstGeom prst="circularArrow">
          <a:avLst>
            <a:gd name="adj1" fmla="val 6902"/>
            <a:gd name="adj2" fmla="val 465336"/>
            <a:gd name="adj3" fmla="val 11349483"/>
            <a:gd name="adj4" fmla="val 9785181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FF836-5F9D-470F-BAD1-61B7674F7702}">
      <dsp:nvSpPr>
        <dsp:cNvPr id="0" name=""/>
        <dsp:cNvSpPr/>
      </dsp:nvSpPr>
      <dsp:spPr>
        <a:xfrm>
          <a:off x="1833357" y="118857"/>
          <a:ext cx="1859942" cy="185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 Involvement</a:t>
          </a:r>
          <a:endParaRPr lang="en-US" sz="2400" kern="1200" dirty="0"/>
        </a:p>
      </dsp:txBody>
      <dsp:txXfrm>
        <a:off x="1833357" y="118857"/>
        <a:ext cx="1859942" cy="1859942"/>
      </dsp:txXfrm>
    </dsp:sp>
    <dsp:sp modelId="{12A98C06-BA9C-4702-BECC-29B4C05E8C37}">
      <dsp:nvSpPr>
        <dsp:cNvPr id="0" name=""/>
        <dsp:cNvSpPr/>
      </dsp:nvSpPr>
      <dsp:spPr>
        <a:xfrm>
          <a:off x="1715928" y="1428"/>
          <a:ext cx="5254942" cy="5254942"/>
        </a:xfrm>
        <a:prstGeom prst="circularArrow">
          <a:avLst>
            <a:gd name="adj1" fmla="val 6902"/>
            <a:gd name="adj2" fmla="val 465336"/>
            <a:gd name="adj3" fmla="val 16749483"/>
            <a:gd name="adj4" fmla="val 15185181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/>
          <a:lstStyle>
            <a:lvl1pPr algn="r">
              <a:defRPr sz="1200"/>
            </a:lvl1pPr>
          </a:lstStyle>
          <a:p>
            <a:fld id="{389DB88D-CB21-42A3-A9F3-C5C34870B426}" type="datetimeFigureOut">
              <a:rPr lang="en-US" smtClean="0"/>
              <a:t>2/26/2014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84" tIns="44691" rIns="89384" bIns="446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15367"/>
            <a:ext cx="5485158" cy="4087344"/>
          </a:xfrm>
          <a:prstGeom prst="rect">
            <a:avLst/>
          </a:prstGeom>
        </p:spPr>
        <p:txBody>
          <a:bodyPr vert="horz" lIns="89384" tIns="44691" rIns="89384" bIns="446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2763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2763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 anchor="b"/>
          <a:lstStyle>
            <a:lvl1pPr algn="r">
              <a:defRPr sz="1200"/>
            </a:lvl1pPr>
          </a:lstStyle>
          <a:p>
            <a:fld id="{042C10E9-C6FA-4E68-A6A5-98DE0606D3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1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1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A03-1485-40D0-B774-187C88C5F1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A03-1485-40D0-B774-187C88C5F1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A03-1485-40D0-B774-187C88C5F19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1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1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3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9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5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6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4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authors/h/henry_ford.html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blaze.com/stories/2013/10/23/mike-rowe-of-dirty-jobs-speaks-about-hard-work-how-many-are-following-the-worst-advice-in-the-history-of-the-world/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pjreilly@usd262.net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"/>
            <a:ext cx="7315200" cy="1752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College and Career Readiness—</a:t>
            </a:r>
          </a:p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A New Focus for 21</a:t>
            </a:r>
            <a:r>
              <a:rPr lang="en-US" sz="3600" b="1" i="1" baseline="30000" dirty="0" smtClean="0">
                <a:solidFill>
                  <a:schemeClr val="tx2"/>
                </a:solidFill>
                <a:latin typeface="+mj-lt"/>
              </a:rPr>
              <a:t>st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 Century Learning and Employability in Today and Tomorrow’s Workforce</a:t>
            </a:r>
            <a:r>
              <a:rPr lang="en-US" sz="3600" b="1" i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3600" b="1" i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600" b="1" i="1" dirty="0" smtClean="0">
                <a:solidFill>
                  <a:schemeClr val="accent1"/>
                </a:solidFill>
                <a:latin typeface="+mj-lt"/>
              </a:rPr>
              <a:t>		</a:t>
            </a:r>
            <a:endParaRPr lang="en-US" sz="2600" b="1" i="1" dirty="0">
              <a:solidFill>
                <a:schemeClr val="accent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5867400"/>
            <a:ext cx="8610600" cy="83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670" y="38862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KEEN Conference </a:t>
            </a:r>
          </a:p>
          <a:p>
            <a:pPr algn="ctr"/>
            <a:r>
              <a:rPr lang="en-US" sz="3600" b="1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February </a:t>
            </a:r>
            <a:r>
              <a:rPr lang="en-US" sz="4400" b="1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20, </a:t>
            </a:r>
            <a:r>
              <a:rPr lang="en-US" sz="4400" b="1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2014</a:t>
            </a:r>
          </a:p>
          <a:p>
            <a:pPr algn="ctr"/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05400"/>
            <a:ext cx="9296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b="1" i="1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600" b="1" i="1" dirty="0" smtClean="0">
                <a:solidFill>
                  <a:schemeClr val="accent1"/>
                </a:solidFill>
                <a:latin typeface="+mj-lt"/>
              </a:rPr>
              <a:t>CTE &amp; College and Career Readiness in the </a:t>
            </a:r>
            <a:br>
              <a:rPr lang="en-US" sz="2600" b="1" i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600" b="1" i="1" dirty="0" smtClean="0">
                <a:solidFill>
                  <a:schemeClr val="accent1"/>
                </a:solidFill>
                <a:latin typeface="+mj-lt"/>
              </a:rPr>
              <a:t>Urban/Rural School District of Valley Center/USD 262</a:t>
            </a:r>
            <a:endParaRPr lang="en-US" sz="2600" b="1" i="1" dirty="0">
              <a:solidFill>
                <a:schemeClr val="accent1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6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4" y="533400"/>
            <a:ext cx="9148233" cy="6248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725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228600" y="24384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28600" y="27432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04800" y="41148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28600" y="3429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228600" y="36576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28600" y="4349262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28600" y="4572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28600" y="51054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28600" y="55626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71450" y="38100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5848350" y="7237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8100" y="405775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50" y="621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Existing Pathway(s)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791200" y="1001792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50" y="926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2014-15 Pathway(s)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1450" y="130521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  2014-15 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   </a:t>
            </a:r>
            <a:r>
              <a:rPr lang="en-US" sz="2000" b="1" i="1" u="sng" dirty="0" smtClean="0">
                <a:solidFill>
                  <a:schemeClr val="tx2"/>
                </a:solidFill>
              </a:rPr>
              <a:t>13 Clusters  &amp; 17 Pathway s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1257" y="3200400"/>
            <a:ext cx="152400" cy="1145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5848350" y="1371600"/>
            <a:ext cx="152400" cy="1145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00750" y="1230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Possible Future Pathway(s)</a:t>
            </a: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261257" y="19812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228600" y="2946988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228600" y="5334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Pathway Maintenance and Application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Valley Center High School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1063" y="1971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Sub-Groups within CTE at Valley Center</a:t>
            </a:r>
          </a:p>
          <a:p>
            <a:pPr marL="457200" indent="-457200">
              <a:buAutoNum type="arabicPeriod"/>
            </a:pPr>
            <a:r>
              <a:rPr lang="en-US" dirty="0" smtClean="0"/>
              <a:t>Art (7-12)</a:t>
            </a:r>
          </a:p>
          <a:p>
            <a:pPr marL="457200" indent="-457200">
              <a:buAutoNum type="arabicPeriod"/>
            </a:pPr>
            <a:r>
              <a:rPr lang="en-US" dirty="0" smtClean="0"/>
              <a:t>AV Communications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Business (7-12)</a:t>
            </a:r>
          </a:p>
          <a:p>
            <a:pPr marL="457200" indent="-457200">
              <a:buAutoNum type="arabicPeriod"/>
            </a:pPr>
            <a:r>
              <a:rPr lang="en-US" dirty="0" smtClean="0"/>
              <a:t>FACS</a:t>
            </a:r>
          </a:p>
          <a:p>
            <a:pPr marL="457200" indent="-457200">
              <a:buAutoNum type="arabicPeriod"/>
            </a:pPr>
            <a:r>
              <a:rPr lang="en-US" dirty="0" smtClean="0"/>
              <a:t>Industrial Technology (7-12)</a:t>
            </a:r>
          </a:p>
          <a:p>
            <a:pPr marL="457200" indent="-457200">
              <a:buAutoNum type="arabicPeriod"/>
            </a:pPr>
            <a:r>
              <a:rPr lang="en-US" dirty="0" smtClean="0"/>
              <a:t>Physical Education (9-12)</a:t>
            </a:r>
          </a:p>
          <a:p>
            <a:pPr marL="457200" indent="-457200">
              <a:buAutoNum type="arabicPeriod"/>
            </a:pPr>
            <a:r>
              <a:rPr lang="en-US" dirty="0" smtClean="0"/>
              <a:t>Science (9-12)</a:t>
            </a:r>
          </a:p>
          <a:p>
            <a:pPr marL="0" indent="0">
              <a:buNone/>
            </a:pPr>
            <a:r>
              <a:rPr lang="en-US" dirty="0" smtClean="0"/>
              <a:t>These 7 groups will have 17 pathways for the 2014-15 school year:</a:t>
            </a:r>
          </a:p>
          <a:p>
            <a:r>
              <a:rPr lang="en-US" dirty="0" smtClean="0"/>
              <a:t>15 Maintenance</a:t>
            </a:r>
          </a:p>
          <a:p>
            <a:r>
              <a:rPr lang="en-US" dirty="0"/>
              <a:t>2</a:t>
            </a:r>
            <a:r>
              <a:rPr lang="en-US" dirty="0" smtClean="0"/>
              <a:t> New</a:t>
            </a:r>
          </a:p>
          <a:p>
            <a:pPr marL="0" indent="0" algn="ctr">
              <a:buNone/>
            </a:pPr>
            <a:r>
              <a:rPr lang="en-US" b="1" dirty="0" smtClean="0"/>
              <a:t>HOW WILL WE BE ABLE TO GET ALL THIS WORK DONE?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pic>
        <p:nvPicPr>
          <p:cNvPr id="4100" name="Picture 4" descr="C:\Users\pj.reilly\AppData\Local\Microsoft\Windows\Temporary Internet Files\Content.IE5\B9S0HWEH\MC9004413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j.reilly\AppData\Local\Microsoft\Windows\Temporary Internet Files\Content.IE5\3DXIED7N\MC90020548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753">
            <a:off x="4541557" y="2493304"/>
            <a:ext cx="4795571" cy="47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Pathway Maintenance Process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1063" y="1971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MAINTENANCE CHECKLIST</a:t>
            </a:r>
            <a:r>
              <a:rPr lang="en-US" dirty="0" smtClean="0"/>
              <a:t> (see materials)</a:t>
            </a:r>
          </a:p>
          <a:p>
            <a:r>
              <a:rPr lang="en-US" dirty="0" smtClean="0"/>
              <a:t>Assign responsible staff member to lead each pathway</a:t>
            </a:r>
          </a:p>
          <a:p>
            <a:r>
              <a:rPr lang="en-US" dirty="0" smtClean="0"/>
              <a:t>For each section of the CPPSA, check off what they have been able to do, and list issues</a:t>
            </a:r>
          </a:p>
          <a:p>
            <a:pPr lvl="1"/>
            <a:r>
              <a:rPr lang="en-US" dirty="0" smtClean="0"/>
              <a:t>Advisory Committee verification</a:t>
            </a:r>
          </a:p>
          <a:p>
            <a:pPr lvl="1"/>
            <a:r>
              <a:rPr lang="en-US" dirty="0" smtClean="0"/>
              <a:t>Course verification</a:t>
            </a:r>
          </a:p>
          <a:p>
            <a:pPr lvl="1"/>
            <a:r>
              <a:rPr lang="en-US" dirty="0" smtClean="0"/>
              <a:t>Articulation Agreements – use of Statewide Agreements</a:t>
            </a:r>
          </a:p>
          <a:p>
            <a:pPr lvl="1"/>
            <a:r>
              <a:rPr lang="en-US" dirty="0" smtClean="0"/>
              <a:t>Year 13 course verification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materials needed (CTE Leaders):  </a:t>
            </a:r>
          </a:p>
          <a:p>
            <a:r>
              <a:rPr lang="en-US" dirty="0" smtClean="0"/>
              <a:t>Advisory Committee Meeting Minutes</a:t>
            </a:r>
          </a:p>
          <a:p>
            <a:r>
              <a:rPr lang="en-US" dirty="0" smtClean="0"/>
              <a:t>Yearly Improvement Plans</a:t>
            </a:r>
          </a:p>
          <a:p>
            <a:r>
              <a:rPr lang="en-US" dirty="0" smtClean="0"/>
              <a:t>KCCMS issues/fixes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1219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CCR/CTE Opportunities for Learning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Project Lead the Way/STEM Education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93700" lvl="1" indent="0" algn="ctr">
              <a:buNone/>
            </a:pPr>
            <a:endParaRPr lang="en-US" sz="2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PLTW /Gateway to Technology(GTT) </a:t>
            </a:r>
            <a:r>
              <a:rPr lang="en-US" sz="8400" b="1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  <a:t>Middle School Program of Study</a:t>
            </a:r>
            <a:b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7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Design and Modeling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Automation and Robotics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Magic of Electrons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Energy </a:t>
            </a:r>
            <a:r>
              <a:rPr lang="en-US" sz="8000" b="1" dirty="0">
                <a:solidFill>
                  <a:schemeClr val="tx1"/>
                </a:solidFill>
              </a:rPr>
              <a:t>and </a:t>
            </a:r>
            <a:r>
              <a:rPr lang="en-US" sz="8000" b="1" dirty="0" smtClean="0">
                <a:solidFill>
                  <a:schemeClr val="tx1"/>
                </a:solidFill>
              </a:rPr>
              <a:t>Environment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Green Architecture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Medical Detectives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Science and Technology</a:t>
            </a:r>
            <a:endParaRPr lang="en-US" sz="8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>
                <a:solidFill>
                  <a:schemeClr val="bg2">
                    <a:lumMod val="10000"/>
                  </a:schemeClr>
                </a:solidFill>
              </a:rPr>
              <a:t>PLTW </a:t>
            </a: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Pathway to Engineering (PTE)</a:t>
            </a:r>
            <a:r>
              <a:rPr lang="en-US" sz="8400" b="1" dirty="0" smtClean="0">
                <a:solidFill>
                  <a:schemeClr val="bg2">
                    <a:lumMod val="10000"/>
                  </a:schemeClr>
                </a:solidFill>
              </a:rPr>
              <a:t>-  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  <a:t>High School Program of Study</a:t>
            </a:r>
            <a:b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7200" b="1" dirty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Introduction to Engineering Design (IED)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Principles of Engineering(POE</a:t>
            </a:r>
            <a:r>
              <a:rPr lang="en-US" sz="8000" b="1" dirty="0">
                <a:solidFill>
                  <a:schemeClr val="tx1"/>
                </a:solidFill>
              </a:rPr>
              <a:t>) </a:t>
            </a:r>
            <a:endParaRPr lang="en-US" sz="8000" b="1" dirty="0" smtClean="0">
              <a:solidFill>
                <a:schemeClr val="tx1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chemeClr val="tx1"/>
                </a:solidFill>
              </a:rPr>
              <a:t>Robotics – Non-PLTW Course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**Digital Electronics (DE)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**Engineering Design and Development (EDD)</a:t>
            </a:r>
          </a:p>
          <a:p>
            <a:pPr marL="668020" lvl="2" indent="0">
              <a:buNone/>
            </a:pPr>
            <a:r>
              <a:rPr lang="en-US" sz="5600" b="1" dirty="0" smtClean="0">
                <a:solidFill>
                  <a:srgbClr val="00B050"/>
                </a:solidFill>
              </a:rPr>
              <a:t>** </a:t>
            </a:r>
            <a:r>
              <a:rPr lang="en-US" sz="5600" b="1" u="sng" dirty="0" smtClean="0">
                <a:solidFill>
                  <a:srgbClr val="00B050"/>
                </a:solidFill>
              </a:rPr>
              <a:t>Denotes Future Course offering </a:t>
            </a:r>
          </a:p>
          <a:p>
            <a:pPr marL="668020" lvl="2" indent="0">
              <a:buNone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1219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CCR/CTE Opportunities for Learning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Project Lead the Way/STEM Education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93700" lvl="1" indent="0" algn="ctr">
              <a:buNone/>
            </a:pPr>
            <a:endParaRPr lang="en-US" sz="2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PLTW /Launch</a:t>
            </a:r>
            <a:r>
              <a:rPr lang="en-US" sz="8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119380" indent="0">
              <a:buNone/>
            </a:pPr>
            <a:r>
              <a:rPr lang="en-US" sz="5800" b="1" dirty="0" smtClean="0">
                <a:solidFill>
                  <a:schemeClr val="bg2">
                    <a:lumMod val="10000"/>
                  </a:schemeClr>
                </a:solidFill>
              </a:rPr>
              <a:t>K-6 Initiative—Will be implemented in All Elementary Schools 2014</a:t>
            </a:r>
          </a:p>
          <a:p>
            <a:pPr marL="119380" indent="0">
              <a:buNone/>
            </a:pPr>
            <a:r>
              <a:rPr lang="en-US" sz="5800" b="1" dirty="0" smtClean="0">
                <a:solidFill>
                  <a:schemeClr val="bg2">
                    <a:lumMod val="10000"/>
                  </a:schemeClr>
                </a:solidFill>
              </a:rPr>
              <a:t>(3) K-4 and (1) 5-6 Building</a:t>
            </a:r>
            <a:endParaRPr lang="en-US" sz="5800" b="1" dirty="0" smtClean="0">
              <a:solidFill>
                <a:srgbClr val="00B050"/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SENATE BILL 155—The Bottom Line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i="1" u="sng" dirty="0" smtClean="0"/>
          </a:p>
          <a:p>
            <a:pPr lvl="1"/>
            <a:r>
              <a:rPr lang="en-US" sz="4700" b="1" dirty="0" smtClean="0"/>
              <a:t>Free/Paid </a:t>
            </a:r>
            <a:r>
              <a:rPr lang="en-US" sz="3200" dirty="0">
                <a:solidFill>
                  <a:srgbClr val="0070C0"/>
                </a:solidFill>
              </a:rPr>
              <a:t>College </a:t>
            </a:r>
            <a:r>
              <a:rPr lang="en-US" sz="3200" dirty="0" smtClean="0">
                <a:solidFill>
                  <a:srgbClr val="0070C0"/>
                </a:solidFill>
              </a:rPr>
              <a:t>Tuition </a:t>
            </a:r>
            <a:r>
              <a:rPr lang="en-US" sz="3200" dirty="0">
                <a:solidFill>
                  <a:srgbClr val="0070C0"/>
                </a:solidFill>
              </a:rPr>
              <a:t>for Secondary Students in State Approved High Demand courses </a:t>
            </a:r>
            <a:r>
              <a:rPr lang="en-US" sz="3200" dirty="0" smtClean="0">
                <a:solidFill>
                  <a:srgbClr val="0070C0"/>
                </a:solidFill>
              </a:rPr>
              <a:t>(Jr. &amp; Sr.)</a:t>
            </a:r>
          </a:p>
          <a:p>
            <a:pPr lvl="1"/>
            <a:endParaRPr lang="en-US" sz="2800" dirty="0"/>
          </a:p>
          <a:p>
            <a:pPr lvl="1"/>
            <a:r>
              <a:rPr lang="en-US" sz="4600" b="1" dirty="0"/>
              <a:t>Paid Transportation </a:t>
            </a:r>
            <a:r>
              <a:rPr lang="en-US" sz="3200" dirty="0">
                <a:solidFill>
                  <a:srgbClr val="0070C0"/>
                </a:solidFill>
              </a:rPr>
              <a:t>to Post-Secondary </a:t>
            </a:r>
            <a:r>
              <a:rPr lang="en-US" sz="3200" dirty="0" smtClean="0">
                <a:solidFill>
                  <a:srgbClr val="0070C0"/>
                </a:solidFill>
              </a:rPr>
              <a:t>Institution</a:t>
            </a:r>
          </a:p>
          <a:p>
            <a:pPr marL="274320" lvl="1" indent="0">
              <a:buNone/>
            </a:pPr>
            <a:endParaRPr lang="en-US" sz="4100" dirty="0" smtClean="0"/>
          </a:p>
          <a:p>
            <a:pPr lvl="1"/>
            <a:r>
              <a:rPr lang="en-US" sz="4600" b="1" i="1" dirty="0" smtClean="0"/>
              <a:t>Certificate </a:t>
            </a:r>
            <a:r>
              <a:rPr lang="en-US" sz="3600" dirty="0" smtClean="0">
                <a:solidFill>
                  <a:srgbClr val="0070C0"/>
                </a:solidFill>
              </a:rPr>
              <a:t>8 – 16 weeks</a:t>
            </a:r>
            <a:r>
              <a:rPr lang="en-US" sz="4600" b="1" i="1" dirty="0" smtClean="0"/>
              <a:t>,  Technical Certification </a:t>
            </a:r>
            <a:r>
              <a:rPr lang="en-US" sz="3600" dirty="0" smtClean="0">
                <a:solidFill>
                  <a:srgbClr val="0070C0"/>
                </a:solidFill>
              </a:rPr>
              <a:t>16– 32 weeks</a:t>
            </a:r>
            <a:r>
              <a:rPr lang="en-US" sz="4600" b="1" i="1" dirty="0" smtClean="0"/>
              <a:t>, and/or Associates Degree </a:t>
            </a:r>
            <a:r>
              <a:rPr lang="en-US" sz="3600" dirty="0" smtClean="0">
                <a:solidFill>
                  <a:srgbClr val="0070C0"/>
                </a:solidFill>
              </a:rPr>
              <a:t>2 years</a:t>
            </a:r>
          </a:p>
          <a:p>
            <a:pPr lvl="1"/>
            <a:endParaRPr lang="en-US" sz="4600" b="1" i="1" dirty="0"/>
          </a:p>
          <a:p>
            <a:pPr lvl="1"/>
            <a:r>
              <a:rPr lang="en-US" sz="4600" b="1" i="1" dirty="0" smtClean="0"/>
              <a:t>Business </a:t>
            </a:r>
            <a:r>
              <a:rPr lang="en-US" sz="4600" b="1" i="1" dirty="0"/>
              <a:t>&amp; </a:t>
            </a:r>
            <a:r>
              <a:rPr lang="en-US" sz="4600" b="1" i="1" dirty="0" smtClean="0"/>
              <a:t>Industry </a:t>
            </a:r>
            <a:r>
              <a:rPr lang="en-US" sz="4600" b="1" i="1" dirty="0"/>
              <a:t>Credential </a:t>
            </a:r>
            <a:endParaRPr lang="en-US" sz="4600" b="1" dirty="0" smtClean="0"/>
          </a:p>
          <a:p>
            <a:pPr lvl="2">
              <a:buFont typeface="Wingdings" pitchFamily="2" charset="2"/>
              <a:buChar char="ü"/>
            </a:pPr>
            <a:r>
              <a:rPr lang="en-US" sz="3600" b="1" dirty="0" smtClean="0"/>
              <a:t>Students May Earn Industry Credential 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b="1" dirty="0" smtClean="0"/>
              <a:t>Assessment Paid by District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b="1" dirty="0" smtClean="0"/>
              <a:t>When Student Passes Assessment – District Compensated $1,000    </a:t>
            </a:r>
            <a:r>
              <a:rPr lang="en-US" sz="26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(</a:t>
            </a:r>
            <a:r>
              <a:rPr lang="en-US" sz="3200" i="1" dirty="0" smtClean="0">
                <a:solidFill>
                  <a:srgbClr val="0070C0"/>
                </a:solidFill>
              </a:rPr>
              <a:t>Net Profit = $1000 - Cost of Assessment(s)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</a:p>
          <a:p>
            <a:pPr marL="548640" lvl="2" indent="0">
              <a:buNone/>
            </a:pPr>
            <a:endParaRPr lang="en-US" sz="2600" b="1" dirty="0" smtClean="0"/>
          </a:p>
          <a:p>
            <a:pPr lvl="2">
              <a:buFont typeface="Wingdings" pitchFamily="2" charset="2"/>
              <a:buChar char="ü"/>
            </a:pPr>
            <a:endParaRPr lang="en-US" sz="2600" b="1" dirty="0" smtClean="0"/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  </a:t>
            </a:r>
            <a:endParaRPr lang="en-US" sz="1800" i="1" dirty="0" smtClean="0"/>
          </a:p>
          <a:p>
            <a:pPr>
              <a:buFont typeface="Wingdings" pitchFamily="2" charset="2"/>
              <a:buChar char="q"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9906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Partnerships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HCC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Valley Center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7244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93700" lvl="1" indent="0"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NCCER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Course Offering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National Center for Construction Research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Residential Carpentry 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I and II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Receive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between 4-16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college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redit hours in credentialed certificate program ( 1 or 2 year programs)</a:t>
            </a:r>
          </a:p>
          <a:p>
            <a:pPr marL="736600" lvl="1" indent="-342900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This course will meet for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one or two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consecutive periods daily</a:t>
            </a:r>
          </a:p>
          <a:p>
            <a:pPr marL="393700" lvl="1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Safety Orientation			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1 Credit Hour</a:t>
            </a:r>
          </a:p>
          <a:p>
            <a:pPr marL="736600" lvl="1" indent="-342900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Introductory Craft Skills		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3 Credit Hours</a:t>
            </a:r>
          </a:p>
          <a:p>
            <a:pPr marL="679450" lvl="1" indent="-285750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Basic Carpentry		 	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4 Credit Hours</a:t>
            </a:r>
          </a:p>
          <a:p>
            <a:pPr marL="679450" lvl="1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Walls, Windows/Doors, Floors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1800" u="sng" dirty="0" smtClean="0">
                <a:solidFill>
                  <a:schemeClr val="bg2">
                    <a:lumMod val="10000"/>
                  </a:schemeClr>
                </a:solidFill>
              </a:rPr>
              <a:t>8 Credit Hours</a:t>
            </a:r>
            <a:br>
              <a:rPr lang="en-US" sz="1800" u="sng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			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Total Cr. Hrs.	16</a:t>
            </a: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*  College /Post Secondary Articulation from  HCC Approved. Dual /Concurrent Credit will be an option to VC students enrolled for NCCER Residential Carpentry II.</a:t>
            </a:r>
            <a:endParaRPr lang="en-US" sz="1400" dirty="0" smtClean="0"/>
          </a:p>
          <a:p>
            <a:pPr marL="736600" lvl="1" indent="-342900"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National Center for Aviation Training (NCAT) &amp; Wichita Area Technical College (WATC)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 </a:t>
            </a:r>
            <a:r>
              <a:rPr lang="en-US" dirty="0"/>
              <a:t>After a century of leadership designing and manufacturing the world’s most advanced aircraft, Wichita now takes its rightful place as a global leader in aviation education.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National Center for Aviation Training </a:t>
            </a:r>
            <a:r>
              <a:rPr lang="en-US" dirty="0"/>
              <a:t>built by Sedgwick County fuses Kansas’ aviation experience and expertise with cutting-edge instructional techniques and technology to forge a new educational standard.</a:t>
            </a:r>
          </a:p>
          <a:p>
            <a:r>
              <a:rPr lang="en-US" dirty="0"/>
              <a:t>   WATC will provide opportunities for students in Aviation, Manufacturing and Engineering programs of study.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Up to 26 college credit hours</a:t>
            </a:r>
            <a:r>
              <a:rPr lang="en-US" dirty="0"/>
              <a:t> will be earned  by students who successful complete the program.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89291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612" y="1907696"/>
            <a:ext cx="3228975" cy="47217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2592"/>
            <a:ext cx="88392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Partnerships: WATC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Valley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50959"/>
            <a:ext cx="9067800" cy="4173641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r>
              <a:rPr lang="en-US" sz="7200" b="1" dirty="0"/>
              <a:t>AVC 100-Aerospace Safety</a:t>
            </a:r>
            <a:r>
              <a:rPr lang="en-US" sz="7200" dirty="0"/>
              <a:t>				</a:t>
            </a:r>
            <a:r>
              <a:rPr lang="en-US" sz="7200" dirty="0" smtClean="0"/>
              <a:t>1 </a:t>
            </a:r>
            <a:r>
              <a:rPr lang="en-US" sz="7200" dirty="0"/>
              <a:t>Credit Hour</a:t>
            </a:r>
          </a:p>
          <a:p>
            <a:r>
              <a:rPr lang="en-US" sz="7200" b="1" dirty="0"/>
              <a:t>AVC </a:t>
            </a:r>
            <a:r>
              <a:rPr lang="en-US" sz="7200" b="1" dirty="0" smtClean="0"/>
              <a:t>101-Blue Print Reading</a:t>
            </a:r>
            <a:r>
              <a:rPr lang="en-US" sz="7200" dirty="0"/>
              <a:t>				2 Credit Hours</a:t>
            </a:r>
          </a:p>
          <a:p>
            <a:r>
              <a:rPr lang="en-US" sz="7200" b="1" dirty="0"/>
              <a:t>AVC 102-Precision Instrument</a:t>
            </a:r>
            <a:r>
              <a:rPr lang="en-US" sz="7200" dirty="0"/>
              <a:t>			</a:t>
            </a:r>
            <a:r>
              <a:rPr lang="en-US" sz="7200" dirty="0" smtClean="0"/>
              <a:t>              1 </a:t>
            </a:r>
            <a:r>
              <a:rPr lang="en-US" sz="7200" dirty="0"/>
              <a:t>Credit Hour</a:t>
            </a:r>
          </a:p>
          <a:p>
            <a:r>
              <a:rPr lang="en-US" sz="7200" b="1" dirty="0"/>
              <a:t>AVC 103-Geometric Dimension &amp; Tolerance</a:t>
            </a:r>
            <a:r>
              <a:rPr lang="en-US" sz="7200" dirty="0"/>
              <a:t>		</a:t>
            </a:r>
            <a:r>
              <a:rPr lang="en-US" sz="7200" dirty="0" smtClean="0"/>
              <a:t>1 </a:t>
            </a:r>
            <a:r>
              <a:rPr lang="en-US" sz="7200" dirty="0"/>
              <a:t>Credit Hour</a:t>
            </a:r>
          </a:p>
          <a:p>
            <a:r>
              <a:rPr lang="en-US" sz="7200" b="1" dirty="0"/>
              <a:t>AVC 104-Quality Control Concepts</a:t>
            </a:r>
            <a:r>
              <a:rPr lang="en-US" sz="7200" dirty="0"/>
              <a:t>			</a:t>
            </a:r>
            <a:r>
              <a:rPr lang="en-US" sz="7200" dirty="0" smtClean="0"/>
              <a:t>1 </a:t>
            </a:r>
            <a:r>
              <a:rPr lang="en-US" sz="7200" dirty="0"/>
              <a:t>Credit </a:t>
            </a:r>
            <a:r>
              <a:rPr lang="en-US" sz="7200" dirty="0" smtClean="0"/>
              <a:t>Hour</a:t>
            </a:r>
          </a:p>
          <a:p>
            <a:r>
              <a:rPr lang="en-US" sz="7200" b="1" dirty="0" smtClean="0"/>
              <a:t>AVC 105-Aircraft Familiarization</a:t>
            </a:r>
            <a:r>
              <a:rPr lang="en-US" sz="7200" dirty="0" smtClean="0"/>
              <a:t>				1 Credit Hour</a:t>
            </a:r>
          </a:p>
          <a:p>
            <a:r>
              <a:rPr lang="en-US" sz="7200" b="1" dirty="0" smtClean="0"/>
              <a:t>AVC </a:t>
            </a:r>
            <a:r>
              <a:rPr lang="en-US" sz="7200" b="1" dirty="0"/>
              <a:t>106-Aerospace Blueprint Reading</a:t>
            </a:r>
            <a:r>
              <a:rPr lang="en-US" sz="7200" dirty="0"/>
              <a:t>		</a:t>
            </a:r>
            <a:r>
              <a:rPr lang="en-US" sz="7200" dirty="0" smtClean="0"/>
              <a:t>               2 </a:t>
            </a:r>
            <a:r>
              <a:rPr lang="en-US" sz="7200" dirty="0"/>
              <a:t>Credit Hours</a:t>
            </a:r>
          </a:p>
          <a:p>
            <a:r>
              <a:rPr lang="en-US" sz="7200" b="1" dirty="0"/>
              <a:t>AVC 107-Fundamentals for Aerospace Manufacturing</a:t>
            </a:r>
            <a:r>
              <a:rPr lang="en-US" sz="7200" dirty="0"/>
              <a:t>	</a:t>
            </a:r>
            <a:r>
              <a:rPr lang="en-US" sz="7200" dirty="0" smtClean="0"/>
              <a:t>1 </a:t>
            </a:r>
            <a:r>
              <a:rPr lang="en-US" sz="7200" dirty="0"/>
              <a:t>Credit </a:t>
            </a:r>
            <a:r>
              <a:rPr lang="en-US" sz="7200" dirty="0" smtClean="0"/>
              <a:t> Hour</a:t>
            </a:r>
            <a:endParaRPr lang="en-US" sz="7200" dirty="0"/>
          </a:p>
          <a:p>
            <a:r>
              <a:rPr lang="en-US" sz="7200" b="1" dirty="0"/>
              <a:t>AVC 108-Aircraft Systems &amp; Components</a:t>
            </a:r>
            <a:r>
              <a:rPr lang="en-US" sz="7200" dirty="0"/>
              <a:t>		</a:t>
            </a:r>
            <a:r>
              <a:rPr lang="en-US" sz="7200" dirty="0" smtClean="0"/>
              <a:t>4 </a:t>
            </a:r>
            <a:r>
              <a:rPr lang="en-US" sz="7200" dirty="0"/>
              <a:t>Credit </a:t>
            </a:r>
            <a:r>
              <a:rPr lang="en-US" sz="7200" dirty="0" smtClean="0"/>
              <a:t>Hours</a:t>
            </a:r>
          </a:p>
          <a:p>
            <a:r>
              <a:rPr lang="en-US" sz="7200" b="1" dirty="0" smtClean="0"/>
              <a:t>CPU 101-Computer Applications (Optional</a:t>
            </a:r>
            <a:r>
              <a:rPr lang="en-US" sz="7200" dirty="0" smtClean="0"/>
              <a:t>)		3 Credit Hours</a:t>
            </a: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				___________</a:t>
            </a:r>
          </a:p>
          <a:p>
            <a:pPr marL="0" indent="0">
              <a:buNone/>
            </a:pPr>
            <a:r>
              <a:rPr lang="en-US" sz="7200" dirty="0" smtClean="0"/>
              <a:t>						             </a:t>
            </a:r>
            <a:r>
              <a:rPr lang="en-US" sz="7200" b="1" dirty="0" smtClean="0"/>
              <a:t>17 Credit Hours</a:t>
            </a:r>
            <a:endParaRPr lang="en-US" sz="7200" dirty="0"/>
          </a:p>
          <a:p>
            <a:endParaRPr lang="en-US" dirty="0"/>
          </a:p>
          <a:p>
            <a:r>
              <a:rPr lang="en-US" sz="6400" dirty="0" smtClean="0"/>
              <a:t>*Semester students </a:t>
            </a:r>
            <a:r>
              <a:rPr lang="en-US" sz="6400" dirty="0"/>
              <a:t>will attend class Monday-Friday from 7:30am-10:30 am </a:t>
            </a:r>
            <a:r>
              <a:rPr lang="en-US" sz="6400" dirty="0" smtClean="0"/>
              <a:t>OR Noon – 3:00.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827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762000" y="1676399"/>
            <a:ext cx="7391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College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Core Schedule/Block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rgbClr val="002060"/>
                </a:solidFill>
              </a:rPr>
              <a:t>Thought for the Day, Month, and Year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526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9200" dirty="0" smtClean="0">
                <a:solidFill>
                  <a:schemeClr val="tx2"/>
                </a:solidFill>
              </a:rPr>
              <a:t>THE FUTURE </a:t>
            </a:r>
          </a:p>
          <a:p>
            <a:pPr marL="0" indent="0" algn="ctr">
              <a:buNone/>
            </a:pPr>
            <a:r>
              <a:rPr lang="en-US" sz="19200" dirty="0" smtClean="0">
                <a:solidFill>
                  <a:schemeClr val="tx2"/>
                </a:solidFill>
              </a:rPr>
              <a:t>is not something we enter.</a:t>
            </a:r>
          </a:p>
          <a:p>
            <a:pPr marL="0" indent="0" algn="ctr">
              <a:buNone/>
            </a:pPr>
            <a:endParaRPr lang="en-US" sz="19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9200" dirty="0" smtClean="0">
                <a:solidFill>
                  <a:schemeClr val="tx2"/>
                </a:solidFill>
              </a:rPr>
              <a:t>THE FUTURE </a:t>
            </a:r>
          </a:p>
          <a:p>
            <a:pPr marL="0" indent="0" algn="ctr">
              <a:buNone/>
            </a:pPr>
            <a:r>
              <a:rPr lang="en-US" sz="19200" dirty="0" smtClean="0">
                <a:solidFill>
                  <a:schemeClr val="tx2"/>
                </a:solidFill>
              </a:rPr>
              <a:t>is something we create.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0" indent="0" algn="ctr">
              <a:buNone/>
            </a:pPr>
            <a:endParaRPr lang="en-US" sz="4800" dirty="0">
              <a:hlinkClick r:id="rId2" action="ppaction://hlinkfile"/>
            </a:endParaRPr>
          </a:p>
          <a:p>
            <a:pPr marL="0" indent="0" algn="ctr">
              <a:buNone/>
            </a:pPr>
            <a:r>
              <a:rPr lang="en-US" sz="6400" b="1" dirty="0" smtClean="0"/>
              <a:t>Leonard Sweet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WATC and Valley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Center/SB 155: BLOCK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>
                <a:solidFill>
                  <a:schemeClr val="accent1">
                    <a:lumMod val="75000"/>
                  </a:schemeClr>
                </a:solidFill>
              </a:rPr>
              <a:t>Allied Health College </a:t>
            </a:r>
            <a:r>
              <a:rPr lang="en-US" sz="3800" b="1" u="sng" dirty="0">
                <a:solidFill>
                  <a:schemeClr val="accent1">
                    <a:lumMod val="75000"/>
                  </a:schemeClr>
                </a:solidFill>
              </a:rPr>
              <a:t>Core Schedule – </a:t>
            </a:r>
            <a:r>
              <a:rPr lang="en-US" sz="3800" b="1" u="sng" dirty="0" smtClean="0">
                <a:solidFill>
                  <a:schemeClr val="accent1">
                    <a:lumMod val="75000"/>
                  </a:schemeClr>
                </a:solidFill>
              </a:rPr>
              <a:t>Fall and Spring</a:t>
            </a:r>
            <a:endParaRPr lang="en-US" sz="3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		</a:t>
            </a:r>
            <a:endParaRPr lang="en-US" dirty="0" smtClean="0"/>
          </a:p>
          <a:p>
            <a:r>
              <a:rPr lang="en-US" sz="2900" b="1" dirty="0" smtClean="0"/>
              <a:t>Human Anatomy and Physiology (2 semesters) 		</a:t>
            </a:r>
            <a:r>
              <a:rPr lang="en-US" sz="2900" dirty="0" smtClean="0"/>
              <a:t>2.5 Credit Hours</a:t>
            </a:r>
          </a:p>
          <a:p>
            <a:pPr marL="274320" lvl="1" indent="0">
              <a:buNone/>
            </a:pPr>
            <a:r>
              <a:rPr lang="en-US" sz="2500" i="1" dirty="0"/>
              <a:t> </a:t>
            </a:r>
            <a:r>
              <a:rPr lang="en-US" sz="2500" i="1" dirty="0" smtClean="0"/>
              <a:t>  Taught at Valley Center High School (50 Enrolled in Fall 2013)</a:t>
            </a:r>
          </a:p>
          <a:p>
            <a:r>
              <a:rPr lang="en-US" sz="2900" b="1" dirty="0" smtClean="0"/>
              <a:t>Computer Applications			</a:t>
            </a:r>
            <a:r>
              <a:rPr lang="en-US" sz="2900" dirty="0"/>
              <a:t>		3</a:t>
            </a:r>
            <a:r>
              <a:rPr lang="en-US" sz="2900" dirty="0" smtClean="0"/>
              <a:t> </a:t>
            </a:r>
            <a:r>
              <a:rPr lang="en-US" sz="2900" dirty="0"/>
              <a:t>Credit Hour</a:t>
            </a:r>
          </a:p>
          <a:p>
            <a:r>
              <a:rPr lang="en-US" sz="2900" b="1" dirty="0" smtClean="0"/>
              <a:t>Principles of Nutrition</a:t>
            </a:r>
            <a:r>
              <a:rPr lang="en-US" sz="2900" dirty="0"/>
              <a:t>	</a:t>
            </a:r>
            <a:r>
              <a:rPr lang="en-US" sz="2900" dirty="0" smtClean="0"/>
              <a:t>			</a:t>
            </a:r>
            <a:r>
              <a:rPr lang="en-US" sz="2900" dirty="0"/>
              <a:t>	</a:t>
            </a:r>
            <a:r>
              <a:rPr lang="en-US" sz="2900" dirty="0" smtClean="0"/>
              <a:t>3 </a:t>
            </a:r>
            <a:r>
              <a:rPr lang="en-US" sz="2900" dirty="0"/>
              <a:t>Credit Hour</a:t>
            </a:r>
          </a:p>
          <a:p>
            <a:r>
              <a:rPr lang="en-US" sz="2900" b="1" dirty="0" smtClean="0"/>
              <a:t>Medical Terminology		</a:t>
            </a:r>
            <a:r>
              <a:rPr lang="en-US" sz="2900" dirty="0"/>
              <a:t>			3</a:t>
            </a:r>
            <a:r>
              <a:rPr lang="en-US" sz="2900" dirty="0" smtClean="0"/>
              <a:t> </a:t>
            </a:r>
            <a:r>
              <a:rPr lang="en-US" sz="2900" dirty="0"/>
              <a:t>Credit Hour</a:t>
            </a:r>
          </a:p>
          <a:p>
            <a:r>
              <a:rPr lang="en-US" sz="2900" b="1" dirty="0" smtClean="0"/>
              <a:t>First Aide and CPR	</a:t>
            </a:r>
            <a:r>
              <a:rPr lang="en-US" sz="2900" dirty="0"/>
              <a:t>				3</a:t>
            </a:r>
            <a:r>
              <a:rPr lang="en-US" sz="2900" dirty="0" smtClean="0"/>
              <a:t> </a:t>
            </a:r>
            <a:r>
              <a:rPr lang="en-US" sz="2900" dirty="0"/>
              <a:t>Credit Hour</a:t>
            </a:r>
          </a:p>
          <a:p>
            <a:r>
              <a:rPr lang="en-US" sz="2900" b="1" dirty="0" smtClean="0"/>
              <a:t>Emergency Preparedness/Diseases, Disorders </a:t>
            </a:r>
            <a:br>
              <a:rPr lang="en-US" sz="2900" b="1" dirty="0" smtClean="0"/>
            </a:br>
            <a:r>
              <a:rPr lang="en-US" sz="2900" b="1" dirty="0" smtClean="0"/>
              <a:t>and Diagnostic Procedures</a:t>
            </a:r>
            <a:r>
              <a:rPr lang="en-US" sz="2900" b="1" dirty="0">
                <a:solidFill>
                  <a:srgbClr val="0070C0"/>
                </a:solidFill>
              </a:rPr>
              <a:t>	</a:t>
            </a:r>
            <a:r>
              <a:rPr lang="en-US" sz="2900" b="1" dirty="0" smtClean="0">
                <a:solidFill>
                  <a:srgbClr val="0070C0"/>
                </a:solidFill>
              </a:rPr>
              <a:t>		</a:t>
            </a:r>
            <a:r>
              <a:rPr lang="en-US" sz="2900" b="1" dirty="0" smtClean="0"/>
              <a:t>	</a:t>
            </a:r>
            <a:r>
              <a:rPr lang="en-US" sz="2900" dirty="0"/>
              <a:t>3</a:t>
            </a:r>
            <a:r>
              <a:rPr lang="en-US" sz="2900" dirty="0" smtClean="0"/>
              <a:t> </a:t>
            </a:r>
            <a:r>
              <a:rPr lang="en-US" sz="2900" dirty="0"/>
              <a:t>Credit Hours</a:t>
            </a:r>
          </a:p>
          <a:p>
            <a:pPr marL="0" indent="0">
              <a:buNone/>
            </a:pPr>
            <a:r>
              <a:rPr lang="en-US" sz="2900" dirty="0"/>
              <a:t>							___________</a:t>
            </a:r>
          </a:p>
          <a:p>
            <a:pPr marL="0" indent="0">
              <a:buNone/>
            </a:pPr>
            <a:r>
              <a:rPr lang="en-US" sz="2900" dirty="0"/>
              <a:t>						        </a:t>
            </a:r>
            <a:r>
              <a:rPr lang="en-US" sz="2900" dirty="0" smtClean="0"/>
              <a:t>    </a:t>
            </a:r>
            <a:r>
              <a:rPr lang="en-US" sz="2900" b="1" dirty="0" smtClean="0"/>
              <a:t>17.5 Credit </a:t>
            </a:r>
            <a:r>
              <a:rPr lang="en-US" sz="2900" b="1" dirty="0"/>
              <a:t>Hours</a:t>
            </a:r>
            <a:endParaRPr lang="en-US" sz="2900" dirty="0"/>
          </a:p>
          <a:p>
            <a:endParaRPr lang="en-US" dirty="0"/>
          </a:p>
          <a:p>
            <a:pPr marL="0" indent="0">
              <a:buNone/>
            </a:pPr>
            <a:r>
              <a:rPr lang="en-US" sz="2900" dirty="0" smtClean="0"/>
              <a:t>*</a:t>
            </a:r>
            <a:r>
              <a:rPr lang="en-US" sz="2900" dirty="0"/>
              <a:t>Students will receive Dual/Concurrent Credit for these courses</a:t>
            </a:r>
            <a:r>
              <a:rPr lang="en-US" sz="2900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827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62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406916"/>
            <a:ext cx="818388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WATC and Valley Center/SB 155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Concurrent/Dual Credit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2362200"/>
            <a:ext cx="4059283" cy="3276600"/>
          </a:xfr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u="sng" dirty="0" smtClean="0"/>
              <a:t>Automotive</a:t>
            </a:r>
          </a:p>
          <a:p>
            <a:r>
              <a:rPr lang="en-US" u="sng" dirty="0" smtClean="0"/>
              <a:t>Allied Health</a:t>
            </a:r>
          </a:p>
          <a:p>
            <a:r>
              <a:rPr lang="en-US" u="sng" dirty="0" smtClean="0"/>
              <a:t>Aerostructures</a:t>
            </a:r>
          </a:p>
          <a:p>
            <a:r>
              <a:rPr lang="en-US" u="sng" dirty="0" smtClean="0"/>
              <a:t>Electromechanical</a:t>
            </a:r>
          </a:p>
          <a:p>
            <a:r>
              <a:rPr lang="en-US" u="sng" dirty="0" smtClean="0"/>
              <a:t>Business</a:t>
            </a:r>
          </a:p>
          <a:p>
            <a:r>
              <a:rPr lang="en-US" u="sng" dirty="0" smtClean="0"/>
              <a:t>Aviation</a:t>
            </a:r>
          </a:p>
          <a:p>
            <a:r>
              <a:rPr lang="en-US" u="sng" dirty="0" smtClean="0"/>
              <a:t>HVAC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528627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1748135"/>
            <a:ext cx="856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College Programs of Study – Fall and Spring: 9-15 credits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2514600"/>
            <a:ext cx="4059283" cy="31242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Mechanical Design</a:t>
            </a:r>
          </a:p>
          <a:p>
            <a:r>
              <a:rPr lang="en-US" u="sng" dirty="0" smtClean="0"/>
              <a:t>Medical Assistant</a:t>
            </a:r>
          </a:p>
          <a:p>
            <a:r>
              <a:rPr lang="en-US" u="sng" dirty="0" smtClean="0"/>
              <a:t>Machining</a:t>
            </a:r>
          </a:p>
          <a:p>
            <a:r>
              <a:rPr lang="en-US" u="sng" dirty="0" smtClean="0"/>
              <a:t>Welding</a:t>
            </a:r>
          </a:p>
          <a:p>
            <a:r>
              <a:rPr lang="en-US" u="sng" dirty="0"/>
              <a:t>CNA</a:t>
            </a:r>
          </a:p>
          <a:p>
            <a:r>
              <a:rPr lang="en-US" u="sng" dirty="0" smtClean="0"/>
              <a:t>Composites</a:t>
            </a:r>
          </a:p>
          <a:p>
            <a:r>
              <a:rPr lang="en-US" u="sng" dirty="0" smtClean="0"/>
              <a:t>CAM </a:t>
            </a:r>
            <a:endParaRPr lang="en-US" u="sng" dirty="0"/>
          </a:p>
          <a:p>
            <a:endParaRPr lang="en-US" u="sng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courses are available in various areas of study such as: Dental, IT Essentials, Robotics,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Post Secondary and Workforce Career Readiness Opportunities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Manufacturing Production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Hutchinson Community College &amp; NHS Brook’s Regional Center Valley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Center High School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038600"/>
          </a:xfrm>
        </p:spPr>
        <p:txBody>
          <a:bodyPr>
            <a:normAutofit/>
          </a:bodyPr>
          <a:lstStyle/>
          <a:p>
            <a:pPr marL="3937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Welding Technology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(Receive college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credit hours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and/or 	credentialed certificate program). These courses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will meet for </a:t>
            </a: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</a:rPr>
              <a:t>three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</a:rPr>
              <a:t>or four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consecutive periods daily.</a:t>
            </a:r>
          </a:p>
          <a:p>
            <a:pPr marL="393700" lvl="1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Welding Technology 1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Credit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Hours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Welding Technology 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Credit Hours</a:t>
            </a:r>
          </a:p>
          <a:p>
            <a:pPr marL="393700" lvl="1" indent="0">
              <a:buNone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Dual/concurrent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credit will be awarded to VC students enrolled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for Manufacturing/Production Courses.</a:t>
            </a:r>
            <a:endParaRPr lang="en-US" sz="1400" dirty="0"/>
          </a:p>
          <a:p>
            <a:pPr marL="736600" lvl="1" indent="-342900"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38200"/>
            <a:ext cx="9067800" cy="685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CCR/CTE  Report Card &amp;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NEW Opportunities for Learning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VCHS  Juniors/Seniors 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2012-13/Post Secondary Education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15400" cy="3779837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93700" lvl="1" indent="0">
              <a:buNone/>
            </a:pPr>
            <a:endParaRPr lang="en-US" sz="2800" u="sng" dirty="0" smtClean="0"/>
          </a:p>
          <a:p>
            <a:pPr marL="462280" indent="-342900">
              <a:buFont typeface="Wingdings" pitchFamily="2" charset="2"/>
              <a:buChar char="q"/>
            </a:pPr>
            <a:r>
              <a:rPr lang="en-US" sz="3200" b="1" u="sng" dirty="0" smtClean="0"/>
              <a:t>2011-12</a:t>
            </a:r>
            <a:r>
              <a:rPr lang="en-US" sz="3200" b="1" dirty="0" smtClean="0"/>
              <a:t> </a:t>
            </a:r>
            <a:r>
              <a:rPr lang="en-US" b="1" dirty="0" smtClean="0"/>
              <a:t>College and Technical Training Participation</a:t>
            </a:r>
            <a:br>
              <a:rPr lang="en-US" b="1" dirty="0" smtClean="0"/>
            </a:br>
            <a:endParaRPr lang="en-US" b="1" dirty="0" smtClean="0"/>
          </a:p>
          <a:p>
            <a:pPr marL="736600" lvl="1" indent="-3429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College Credit English		55	WSU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College Study			10      Varied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Technical Training		 	10	Newton/HCC</a:t>
            </a:r>
          </a:p>
          <a:p>
            <a:pPr marL="393700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Total Students Participation</a:t>
            </a:r>
            <a:r>
              <a:rPr lang="en-US" sz="2800" i="1" dirty="0" smtClean="0"/>
              <a:t>	</a:t>
            </a:r>
            <a:r>
              <a:rPr lang="en-US" sz="2800" b="1" i="1" dirty="0" smtClean="0"/>
              <a:t>75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17" y="609600"/>
            <a:ext cx="9067800" cy="685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CCR/CTE /Senate Bill 155 &amp; Opportunities for Learning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VCHS  /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Soph.Juniors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/Seniors  2013-14/Post Secondary Education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0900" lvl="1" indent="-457200">
              <a:buFont typeface="Wingdings" pitchFamily="2" charset="2"/>
              <a:buChar char="q"/>
            </a:pPr>
            <a:r>
              <a:rPr lang="en-US" sz="2400" b="1" u="sng" dirty="0" smtClean="0"/>
              <a:t>2013 College and Career Readiness – </a:t>
            </a:r>
            <a:r>
              <a:rPr lang="en-US" sz="2800" b="1" u="sng" dirty="0" smtClean="0"/>
              <a:t>First Semester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College Credit English		1	VCHS/WSU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College Credit English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VCHS/WATC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College Speech			24	VCHS/WATC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College Study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       	WATC/WSU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Welding 			 	 1	Newton/HCC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College  HAP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51	WATC/VCHS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Career Aviation/Manf./Design	 2	WATC/VCHS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Career Business Studies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	WATC/VCHS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Career Automotive Cert.		 2	WATC/VCHS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Career Health Sciences		 6	WATC/VCHS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Career Residential Carpentry	11	VCHS/HCC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Transportation  Gen Ser. II &amp; III	31	VCHS/WATC</a:t>
            </a:r>
          </a:p>
          <a:p>
            <a:pPr marL="393700" lvl="1" indent="0">
              <a:buNone/>
            </a:pPr>
            <a:r>
              <a:rPr lang="en-US" sz="2400" i="1" dirty="0" smtClean="0"/>
              <a:t>Total Student Participation	</a:t>
            </a:r>
            <a:r>
              <a:rPr lang="en-US" sz="2800" b="1" i="1" dirty="0" smtClean="0"/>
              <a:t>185 </a:t>
            </a:r>
            <a:r>
              <a:rPr lang="en-US" sz="2400" i="1" dirty="0" smtClean="0"/>
              <a:t>  </a:t>
            </a:r>
            <a:r>
              <a:rPr lang="en-US" sz="1400" b="1" i="1" u="sng" dirty="0" smtClean="0"/>
              <a:t>(increase 110 students /2011-12)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457200"/>
            <a:ext cx="91440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CCR / Valley Center USD 262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Credit &amp; Tuition BENEFIT-Fall 2013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183880" cy="3048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 Total Tuition Hours Available to be Earned</a:t>
            </a:r>
          </a:p>
          <a:p>
            <a:pPr marL="0" indent="0">
              <a:buNone/>
            </a:pPr>
            <a:r>
              <a:rPr lang="en-US" dirty="0" smtClean="0"/>
              <a:t>                                   </a:t>
            </a:r>
            <a:r>
              <a:rPr lang="en-US" sz="5400" b="1" dirty="0" smtClean="0"/>
              <a:t>695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/>
              <a:t> </a:t>
            </a:r>
            <a:r>
              <a:rPr lang="en-US" b="1" u="sng" dirty="0" smtClean="0"/>
              <a:t>Total Dollar Savings in Tuition and Fees </a:t>
            </a:r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5400" b="1" dirty="0" smtClean="0"/>
              <a:t>$139,000</a:t>
            </a:r>
            <a:endParaRPr lang="en-US" sz="5400" b="1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15196" y="1752600"/>
            <a:ext cx="7391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Total College Credits and Tuition/Fee Cost Savings to Parents, Students, District, and Community as a result of Senate Bill 155 and WATC Reduced Tuition Fee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978455"/>
            <a:ext cx="8001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lvl="1" indent="-45720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7030A0"/>
                </a:solidFill>
              </a:rPr>
              <a:t>2014 College and </a:t>
            </a:r>
            <a:r>
              <a:rPr lang="en-US" sz="2400" b="1" u="sng" dirty="0">
                <a:solidFill>
                  <a:srgbClr val="7030A0"/>
                </a:solidFill>
              </a:rPr>
              <a:t>Career Readiness – </a:t>
            </a:r>
            <a:r>
              <a:rPr lang="en-US" sz="2400" b="1" u="sng" dirty="0" smtClean="0">
                <a:solidFill>
                  <a:srgbClr val="7030A0"/>
                </a:solidFill>
              </a:rPr>
              <a:t>Spring/Second Semester Student Participation</a:t>
            </a:r>
            <a:endParaRPr lang="en-US" sz="2400" b="1" u="sng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Credit English		</a:t>
            </a:r>
            <a:r>
              <a:rPr lang="en-US" dirty="0" smtClean="0">
                <a:solidFill>
                  <a:srgbClr val="7030A0"/>
                </a:solidFill>
              </a:rPr>
              <a:t>36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VCHS@WATC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Speech			</a:t>
            </a:r>
            <a:r>
              <a:rPr lang="en-US" dirty="0" smtClean="0">
                <a:solidFill>
                  <a:srgbClr val="7030A0"/>
                </a:solidFill>
              </a:rPr>
              <a:t>43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VCHS@WATC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Algebra			</a:t>
            </a:r>
            <a:r>
              <a:rPr lang="en-US" dirty="0" smtClean="0">
                <a:solidFill>
                  <a:srgbClr val="7030A0"/>
                </a:solidFill>
              </a:rPr>
              <a:t>15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VCHS@WATC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Pre-Calculus 		</a:t>
            </a:r>
            <a:r>
              <a:rPr lang="en-US" dirty="0" smtClean="0">
                <a:solidFill>
                  <a:srgbClr val="7030A0"/>
                </a:solidFill>
              </a:rPr>
              <a:t>57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VCHS@WATC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Study			  5</a:t>
            </a:r>
            <a:r>
              <a:rPr lang="en-US" dirty="0" smtClean="0">
                <a:solidFill>
                  <a:srgbClr val="7030A0"/>
                </a:solidFill>
              </a:rPr>
              <a:t>           </a:t>
            </a:r>
            <a:r>
              <a:rPr lang="en-US" dirty="0">
                <a:solidFill>
                  <a:srgbClr val="7030A0"/>
                </a:solidFill>
              </a:rPr>
              <a:t>Varies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Welding </a:t>
            </a:r>
            <a:r>
              <a:rPr lang="en-US" dirty="0">
                <a:solidFill>
                  <a:srgbClr val="7030A0"/>
                </a:solidFill>
              </a:rPr>
              <a:t>		</a:t>
            </a:r>
            <a:r>
              <a:rPr lang="en-US" dirty="0" smtClean="0">
                <a:solidFill>
                  <a:srgbClr val="7030A0"/>
                </a:solidFill>
              </a:rPr>
              <a:t> 	  1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@Newton/HCC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</a:t>
            </a:r>
            <a:r>
              <a:rPr lang="en-US" dirty="0" smtClean="0">
                <a:solidFill>
                  <a:srgbClr val="7030A0"/>
                </a:solidFill>
              </a:rPr>
              <a:t>Business Education	</a:t>
            </a:r>
            <a:r>
              <a:rPr lang="en-US" dirty="0">
                <a:solidFill>
                  <a:srgbClr val="7030A0"/>
                </a:solidFill>
              </a:rPr>
              <a:t>	  3	@</a:t>
            </a:r>
            <a:r>
              <a:rPr lang="en-US" dirty="0" smtClean="0">
                <a:solidFill>
                  <a:srgbClr val="7030A0"/>
                </a:solidFill>
              </a:rPr>
              <a:t>WATC\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Auto Service Technology	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3	@WATC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College </a:t>
            </a:r>
            <a:r>
              <a:rPr lang="en-US" dirty="0" smtClean="0">
                <a:solidFill>
                  <a:srgbClr val="7030A0"/>
                </a:solidFill>
              </a:rPr>
              <a:t>Aviation Tech/ HVAC/Welding</a:t>
            </a:r>
            <a:r>
              <a:rPr lang="en-US" dirty="0">
                <a:solidFill>
                  <a:srgbClr val="7030A0"/>
                </a:solidFill>
              </a:rPr>
              <a:t>	  3	@</a:t>
            </a:r>
            <a:r>
              <a:rPr lang="en-US" dirty="0" smtClean="0">
                <a:solidFill>
                  <a:srgbClr val="7030A0"/>
                </a:solidFill>
              </a:rPr>
              <a:t>WATC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Human Anatomy &amp; Phys. 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51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WATC@VCHS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Computer Aided </a:t>
            </a:r>
            <a:r>
              <a:rPr lang="en-US" dirty="0" err="1" smtClean="0">
                <a:solidFill>
                  <a:srgbClr val="7030A0"/>
                </a:solidFill>
              </a:rPr>
              <a:t>Manf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10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WATC@VCHS</a:t>
            </a:r>
            <a:r>
              <a:rPr lang="en-US" dirty="0">
                <a:solidFill>
                  <a:srgbClr val="7030A0"/>
                </a:solidFill>
              </a:rPr>
              <a:t>	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Allied Health C.N.A/CMA 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  3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@WATC</a:t>
            </a: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Career Residential Carpentry	11	</a:t>
            </a:r>
            <a:r>
              <a:rPr lang="en-US" dirty="0" smtClean="0">
                <a:solidFill>
                  <a:srgbClr val="7030A0"/>
                </a:solidFill>
              </a:rPr>
              <a:t>VCHS/HCC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College Transportation/Auto Tech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30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WATC@VCHS</a:t>
            </a:r>
            <a:endParaRPr lang="en-US" dirty="0">
              <a:solidFill>
                <a:srgbClr val="7030A0"/>
              </a:solidFill>
            </a:endParaRPr>
          </a:p>
          <a:p>
            <a:pPr marL="736600" lvl="1" indent="-342900">
              <a:buFont typeface="Wingdings" pitchFamily="2" charset="2"/>
              <a:buChar char="ü"/>
            </a:pPr>
            <a:r>
              <a:rPr lang="en-US" u="sng" dirty="0" smtClean="0">
                <a:solidFill>
                  <a:srgbClr val="7030A0"/>
                </a:solidFill>
              </a:rPr>
              <a:t>C.N.A </a:t>
            </a:r>
            <a:r>
              <a:rPr lang="en-US" u="sng" dirty="0" err="1" smtClean="0">
                <a:solidFill>
                  <a:srgbClr val="7030A0"/>
                </a:solidFill>
              </a:rPr>
              <a:t>Hybird</a:t>
            </a:r>
            <a:r>
              <a:rPr lang="en-US" u="sng" dirty="0" smtClean="0">
                <a:solidFill>
                  <a:srgbClr val="7030A0"/>
                </a:solidFill>
              </a:rPr>
              <a:t>—16 weeks	</a:t>
            </a:r>
            <a:r>
              <a:rPr lang="en-US" u="sng" dirty="0">
                <a:solidFill>
                  <a:srgbClr val="7030A0"/>
                </a:solidFill>
              </a:rPr>
              <a:t>	</a:t>
            </a:r>
            <a:r>
              <a:rPr lang="en-US" u="sng" dirty="0" smtClean="0">
                <a:solidFill>
                  <a:srgbClr val="7030A0"/>
                </a:solidFill>
              </a:rPr>
              <a:t>19</a:t>
            </a:r>
            <a:r>
              <a:rPr lang="en-US" u="sng" dirty="0">
                <a:solidFill>
                  <a:srgbClr val="7030A0"/>
                </a:solidFill>
              </a:rPr>
              <a:t>	</a:t>
            </a:r>
            <a:r>
              <a:rPr lang="en-US" u="sng" dirty="0" smtClean="0">
                <a:solidFill>
                  <a:srgbClr val="7030A0"/>
                </a:solidFill>
              </a:rPr>
              <a:t>WATC@VCHS</a:t>
            </a:r>
            <a:endParaRPr lang="en-US" u="sng" dirty="0">
              <a:solidFill>
                <a:srgbClr val="7030A0"/>
              </a:solidFill>
            </a:endParaRPr>
          </a:p>
          <a:p>
            <a:pPr marL="393700" lvl="1" indent="0">
              <a:buNone/>
            </a:pPr>
            <a:r>
              <a:rPr lang="en-US" sz="2400" b="1" i="1" dirty="0"/>
              <a:t>Total Student Participation</a:t>
            </a:r>
            <a:r>
              <a:rPr lang="en-US" sz="2400" i="1" dirty="0"/>
              <a:t>  </a:t>
            </a:r>
            <a:r>
              <a:rPr lang="en-US" sz="2800" b="1" i="1" dirty="0" smtClean="0"/>
              <a:t>290 </a:t>
            </a:r>
            <a:r>
              <a:rPr lang="en-US" sz="2400" i="1" dirty="0" smtClean="0"/>
              <a:t>  </a:t>
            </a:r>
            <a:r>
              <a:rPr lang="en-US" sz="1600" b="1" i="1" u="sng" dirty="0"/>
              <a:t>(increase +</a:t>
            </a:r>
            <a:r>
              <a:rPr lang="en-US" sz="1600" b="1" i="1" u="sng" dirty="0" smtClean="0"/>
              <a:t>105 over FS  </a:t>
            </a:r>
            <a:r>
              <a:rPr lang="en-US" sz="1600" b="1" i="1" u="sng" dirty="0"/>
              <a:t>(</a:t>
            </a:r>
            <a:r>
              <a:rPr lang="en-US" sz="1200" b="1" i="1" u="sng" dirty="0" smtClean="0"/>
              <a:t>2013-14) </a:t>
            </a:r>
            <a:endParaRPr lang="en-US" sz="1200" b="1" i="1" u="sng" dirty="0"/>
          </a:p>
          <a:p>
            <a:pPr marL="393700" lvl="1" indent="0">
              <a:buNone/>
            </a:pPr>
            <a:r>
              <a:rPr lang="en-US" sz="1200" b="1" i="1" u="sng" dirty="0"/>
              <a:t>Most Courses OFFERED for CONCURRENT CREDIT  3 College </a:t>
            </a:r>
            <a:r>
              <a:rPr lang="en-US" sz="1200" b="1" i="1" u="sng" dirty="0" err="1"/>
              <a:t>Hrs</a:t>
            </a:r>
            <a:r>
              <a:rPr lang="en-US" sz="1200" b="1" i="1" u="sng" dirty="0"/>
              <a:t> = .5 HS Dual Credit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CCR/CTE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Report Card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457200"/>
            <a:ext cx="91440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        a  CCR / Valley Center USD 262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        </a:t>
            </a:r>
            <a:r>
              <a:rPr lang="en-US" sz="3600" b="1" dirty="0" smtClean="0">
                <a:solidFill>
                  <a:srgbClr val="7030A0"/>
                </a:solidFill>
              </a:rPr>
              <a:t>Credit &amp; Tuition BENEFIT-SPRING 2014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183880" cy="3048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 Total Tuition Hours Available to be Earned</a:t>
            </a:r>
          </a:p>
          <a:p>
            <a:pPr marL="0" indent="0">
              <a:buNone/>
            </a:pPr>
            <a:r>
              <a:rPr lang="en-US" dirty="0" smtClean="0"/>
              <a:t>                                   </a:t>
            </a:r>
            <a:r>
              <a:rPr lang="en-US" sz="5400" b="1" dirty="0" smtClean="0"/>
              <a:t>1000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/>
              <a:t> </a:t>
            </a:r>
            <a:r>
              <a:rPr lang="en-US" b="1" u="sng" dirty="0" smtClean="0"/>
              <a:t>Total Dollar Savings in Tuition and Fees </a:t>
            </a:r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5400" b="1" dirty="0" smtClean="0"/>
              <a:t>$205,000</a:t>
            </a:r>
            <a:endParaRPr lang="en-US" sz="5400" b="1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15196" y="1752600"/>
            <a:ext cx="7391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Total College Credits and Tuition/Fee Cost Savings to Parents, Students, District, and Community as a result of Senate Bill 155 and WATC Reduced Tuition Fee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Credentialing &amp; SB 155 Reimbursement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CREDENTIALS Available For Students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/Number  Earned x $1K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</a:rPr>
              <a:t>AWS ---Welding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</a:rPr>
              <a:t>C.N.A</a:t>
            </a:r>
            <a:r>
              <a:rPr lang="en-US" dirty="0" smtClean="0">
                <a:solidFill>
                  <a:schemeClr val="tx2"/>
                </a:solidFill>
              </a:rPr>
              <a:t>.---Nurse Assistants and Orderlies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MSSC/CPT ---Manufacturing Skills Standards Council/Certified Production Tech.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ASE—Automotive Service Excellence – 4 Areas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HVAC/ICE/NCCER/NATE---Heating, Air Conditioning Technician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MTA—Microsoft  Technology Associate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NCCER—National Center for Construction Education &amp; Research Level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SB 155 Reimbursement from Post-Secondary Partners </a:t>
            </a:r>
            <a:r>
              <a:rPr lang="en-US" sz="2800" b="1" u="sng" dirty="0" smtClean="0">
                <a:solidFill>
                  <a:schemeClr val="tx2"/>
                </a:solidFill>
              </a:rPr>
              <a:t>/Tuition $$$ x .75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</a:rPr>
              <a:t>Courses include: NCCER, Automotive Tech, CAM, Human Anatomy &amp; Phys.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Why Internships?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25549"/>
              </p:ext>
            </p:extLst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 FACTS of Support for CCR at the Secondary Level in Kansas and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56% College Graduates require 6 years to obtain their College</a:t>
            </a:r>
          </a:p>
          <a:p>
            <a:pPr marL="0" indent="0">
              <a:buNone/>
            </a:pPr>
            <a:r>
              <a:rPr lang="en-US" dirty="0" smtClean="0"/>
              <a:t>     Degree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Only 29% of High School Graduates have a College </a:t>
            </a:r>
            <a:r>
              <a:rPr lang="en-US" dirty="0"/>
              <a:t>D</a:t>
            </a:r>
            <a:r>
              <a:rPr lang="en-US" dirty="0" smtClean="0"/>
              <a:t>egree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The  Average Debt of College Degree with 4 + years-</a:t>
            </a:r>
            <a:r>
              <a:rPr lang="en-US" b="1" dirty="0" smtClean="0">
                <a:solidFill>
                  <a:schemeClr val="tx2"/>
                </a:solidFill>
              </a:rPr>
              <a:t>--</a:t>
            </a:r>
            <a:r>
              <a:rPr lang="en-US" b="1" u="sng" dirty="0" smtClean="0">
                <a:solidFill>
                  <a:schemeClr val="tx2"/>
                </a:solidFill>
              </a:rPr>
              <a:t>$40-60 K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65% of all jobs by 2020 will require technical training beyond high school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In Kansas we are preparing 41% of students for STEM related careers, when                             </a:t>
            </a:r>
            <a:r>
              <a:rPr lang="en-US" b="1" u="sng" dirty="0" smtClean="0">
                <a:solidFill>
                  <a:schemeClr val="tx2"/>
                </a:solidFill>
              </a:rPr>
              <a:t>60% is needed NOW!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tx2"/>
                </a:solidFill>
              </a:rPr>
              <a:t>KANSAS ‘ Senate Bill 155-</a:t>
            </a:r>
            <a:r>
              <a:rPr lang="en-US" dirty="0" smtClean="0"/>
              <a:t>--- </a:t>
            </a:r>
            <a:r>
              <a:rPr lang="en-US" dirty="0"/>
              <a:t>J</a:t>
            </a:r>
            <a:r>
              <a:rPr lang="en-US" dirty="0" smtClean="0"/>
              <a:t>ump starts high school students into College in specific career ready programs or skilled trade with potential  </a:t>
            </a:r>
            <a:r>
              <a:rPr lang="en-US" b="1" dirty="0" smtClean="0">
                <a:solidFill>
                  <a:schemeClr val="tx2"/>
                </a:solidFill>
              </a:rPr>
              <a:t>Certification, Workplace Credential</a:t>
            </a:r>
            <a:r>
              <a:rPr lang="en-US" dirty="0" smtClean="0"/>
              <a:t>, and new focus on </a:t>
            </a:r>
            <a:r>
              <a:rPr lang="en-US" b="1" dirty="0" smtClean="0">
                <a:solidFill>
                  <a:schemeClr val="tx2"/>
                </a:solidFill>
              </a:rPr>
              <a:t>Post Secondary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Opportunities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 Currently 3 Million Jobs  are available in the US with no workforce to fill them and only 12% of those needs jobs require a 4 Year Baccalaureate Degree</a:t>
            </a:r>
            <a:r>
              <a:rPr lang="en-US" u="sng" dirty="0">
                <a:hlinkClick r:id="rId2"/>
              </a:rPr>
              <a:t>http://www.theblaze.com/stories/2013/10/23/mike-rowe-of-dirty-jobs-speaks-about-hard-work-how-many-are-following-the-worst-advice-in-the-history-of-the-world</a:t>
            </a:r>
            <a:r>
              <a:rPr lang="en-US" sz="2000" u="sng" dirty="0">
                <a:hlinkClick r:id="rId2"/>
              </a:rPr>
              <a:t>/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Valley Center Internship Program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Observations at medical facilities</a:t>
            </a:r>
          </a:p>
          <a:p>
            <a:r>
              <a:rPr lang="en-US" dirty="0" smtClean="0"/>
              <a:t>Fulfilling an actual job position at a company</a:t>
            </a:r>
          </a:p>
          <a:p>
            <a:r>
              <a:rPr lang="en-US" dirty="0" smtClean="0"/>
              <a:t>Becoming an active participant in the business – no payment, but look and act like an entry-level employee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39319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To allow </a:t>
            </a:r>
            <a:r>
              <a:rPr lang="en-US" sz="3200" b="1" dirty="0"/>
              <a:t>students to explore a possible career field through real-world experience.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96240"/>
            <a:ext cx="34290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Implementation</a:t>
            </a:r>
            <a:endParaRPr lang="en-US" sz="36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2667000" cy="4038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Started with Gifted Education to create Pilot test cases: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Engineering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Health Science</a:t>
            </a:r>
            <a:endParaRPr lang="en-US" sz="1600" dirty="0"/>
          </a:p>
          <a:p>
            <a:r>
              <a:rPr lang="en-US" sz="1600" dirty="0" smtClean="0"/>
              <a:t>Reviewed existing programs and best practices: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CAPS program at Blue Valley District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Newton Job Shadow Program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Junction City and Colby – looked at logistics and paperwork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4027" r="4006" b="10047"/>
          <a:stretch/>
        </p:blipFill>
        <p:spPr bwMode="auto">
          <a:xfrm>
            <a:off x="3200400" y="1470660"/>
            <a:ext cx="5514975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3512820" y="838200"/>
            <a:ext cx="5210175" cy="632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2011-12 VCHS Interns at Showcase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31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28600" y="54290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2011-12: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Term: 7 students</a:t>
            </a:r>
          </a:p>
          <a:p>
            <a:r>
              <a:rPr lang="en-US" dirty="0"/>
              <a:t>	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Term: 12 students</a:t>
            </a:r>
          </a:p>
          <a:p>
            <a:r>
              <a:rPr lang="en-US" dirty="0"/>
              <a:t>	</a:t>
            </a:r>
            <a:r>
              <a:rPr lang="en-US" dirty="0" smtClean="0"/>
              <a:t>TOTAL: </a:t>
            </a:r>
            <a:r>
              <a:rPr lang="en-US" b="1" dirty="0" smtClean="0"/>
              <a:t>12</a:t>
            </a:r>
            <a:r>
              <a:rPr lang="en-US" dirty="0" smtClean="0"/>
              <a:t> students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42014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2012-13: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Term: 20 students</a:t>
            </a:r>
          </a:p>
          <a:p>
            <a:r>
              <a:rPr lang="en-US" dirty="0"/>
              <a:t>	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Term: 22 students</a:t>
            </a:r>
          </a:p>
          <a:p>
            <a:r>
              <a:rPr lang="en-US" dirty="0"/>
              <a:t>	</a:t>
            </a:r>
            <a:r>
              <a:rPr lang="en-US" dirty="0" smtClean="0"/>
              <a:t>TOTAL: </a:t>
            </a:r>
            <a:r>
              <a:rPr lang="en-US" b="1" dirty="0" smtClean="0"/>
              <a:t>27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5425082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2013-14: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Term: 20 students</a:t>
            </a:r>
          </a:p>
          <a:p>
            <a:r>
              <a:rPr lang="en-US" dirty="0"/>
              <a:t>	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Term: 19 students</a:t>
            </a:r>
          </a:p>
          <a:p>
            <a:r>
              <a:rPr lang="en-US" dirty="0"/>
              <a:t>	</a:t>
            </a:r>
            <a:r>
              <a:rPr lang="en-US" dirty="0" smtClean="0"/>
              <a:t>TOTAL: </a:t>
            </a:r>
            <a:r>
              <a:rPr lang="en-US" b="1" dirty="0" smtClean="0"/>
              <a:t>20 </a:t>
            </a:r>
            <a:r>
              <a:rPr lang="en-US" dirty="0" smtClean="0"/>
              <a:t>students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5334000"/>
            <a:ext cx="853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Interests Explored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9560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Nursing / Physician</a:t>
            </a:r>
          </a:p>
          <a:p>
            <a:r>
              <a:rPr lang="en-US" dirty="0" smtClean="0"/>
              <a:t>Physician’s Assistant</a:t>
            </a:r>
          </a:p>
          <a:p>
            <a:r>
              <a:rPr lang="en-US" dirty="0" smtClean="0"/>
              <a:t>Hospital Laboratory</a:t>
            </a:r>
          </a:p>
          <a:p>
            <a:r>
              <a:rPr lang="en-US" dirty="0" smtClean="0"/>
              <a:t>Physical Therapy</a:t>
            </a:r>
          </a:p>
          <a:p>
            <a:r>
              <a:rPr lang="en-US" dirty="0" smtClean="0"/>
              <a:t>Marketing Promotions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Fire Fighting</a:t>
            </a:r>
          </a:p>
          <a:p>
            <a:r>
              <a:rPr lang="en-US" dirty="0" smtClean="0"/>
              <a:t>Veterinary Medicine</a:t>
            </a:r>
          </a:p>
          <a:p>
            <a:r>
              <a:rPr lang="en-US" dirty="0" smtClean="0"/>
              <a:t>Elementary Education</a:t>
            </a:r>
          </a:p>
          <a:p>
            <a:r>
              <a:rPr lang="en-US" dirty="0" smtClean="0"/>
              <a:t>Secondary Education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Law</a:t>
            </a:r>
          </a:p>
          <a:p>
            <a:r>
              <a:rPr lang="en-US" dirty="0" smtClean="0"/>
              <a:t>Golf Course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191000" cy="5032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Art Education</a:t>
            </a:r>
          </a:p>
          <a:p>
            <a:r>
              <a:rPr lang="en-US" dirty="0" smtClean="0"/>
              <a:t>Art Studio Management</a:t>
            </a:r>
          </a:p>
          <a:p>
            <a:r>
              <a:rPr lang="en-US" dirty="0" smtClean="0"/>
              <a:t>General Management</a:t>
            </a:r>
          </a:p>
          <a:p>
            <a:r>
              <a:rPr lang="en-US" dirty="0" smtClean="0"/>
              <a:t>Hotel Management</a:t>
            </a:r>
          </a:p>
          <a:p>
            <a:r>
              <a:rPr lang="en-US" dirty="0" smtClean="0"/>
              <a:t>Social Work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Animal Science (Zoo)</a:t>
            </a:r>
          </a:p>
          <a:p>
            <a:r>
              <a:rPr lang="en-US" dirty="0" smtClean="0"/>
              <a:t>Landscaping / Botany</a:t>
            </a:r>
          </a:p>
          <a:p>
            <a:r>
              <a:rPr lang="en-US" dirty="0" smtClean="0"/>
              <a:t>Pharmacy</a:t>
            </a:r>
          </a:p>
          <a:p>
            <a:r>
              <a:rPr lang="en-US" dirty="0" smtClean="0"/>
              <a:t>Dentistry</a:t>
            </a:r>
          </a:p>
          <a:p>
            <a:r>
              <a:rPr lang="en-US" dirty="0" smtClean="0"/>
              <a:t>Optometry</a:t>
            </a:r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Music Education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1219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CCR/CTE Looking Back at Progress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65771" cy="57912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2011-12  A New Beginning for CTE In Valley Center  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7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Increase CTE Pathways from 5 to11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Begin STEM Education Implementation Plan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Prepare for Concurrent Credit Enrollment Expansion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PERKINS Funding restored to full allocation—STAND ALONE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Grants become a part of the New Program funding Model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Build Partnerships with Post Secondary Institutions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CCR Meetings for Parents and Students- Fall &amp; Spring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7030A0"/>
                </a:solidFill>
              </a:rPr>
              <a:t>Freshman Orientation Includes CCR/Pathways</a:t>
            </a:r>
            <a:endParaRPr lang="en-US" sz="8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2012-13  Staying the Course w/CCR and CTE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7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Pathways increased to 15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PLTW /GTT and STEM Education starts@VCMS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FF0000"/>
                </a:solidFill>
              </a:rPr>
              <a:t>SB 155 Enters the Picture for CCR—FREE Tuition/Jr. &amp; Sr.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Concurrent Enrollment Grows Exponentially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Health Sciences becomes a new focus for students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CTE Numbers begin their climb and CTSO Clubs take off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Industry Credentials Earned</a:t>
            </a:r>
            <a:endParaRPr lang="en-US" sz="8000" b="1" dirty="0">
              <a:solidFill>
                <a:srgbClr val="0070C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1219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CCR/CTE Opportunities for Learning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Looking Forward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93700" lvl="1" indent="0" algn="ctr">
              <a:buNone/>
            </a:pPr>
            <a:endParaRPr lang="en-US" sz="2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2013-14  Continuing On---To a Strong Finish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7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STEM Education Arrives at VCHS w/ Engineering/Bio-Med Programs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BEST Robotics---Finds a HOME in CTE and STEM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PLTW/GTT  MS Program Expands and begins Year 2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PLTW/K-6 Curriculum: Exploration Begins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Health Science offers CPR/FIRST AID Cert. &amp; Care of Athletes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Concurrent Credit Offerings at VCHS Expands to CNC &amp; Auto</a:t>
            </a:r>
            <a:endParaRPr lang="en-US" sz="7200" b="1" dirty="0">
              <a:solidFill>
                <a:srgbClr val="0070C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CTE Enrollment Reaches an All Time High</a:t>
            </a:r>
            <a:endParaRPr lang="en-US" sz="8000" b="1" dirty="0">
              <a:solidFill>
                <a:srgbClr val="0070C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PLTW &amp; Cargill Grants continue support of STEM Education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New Gen Ed. College Partnership Reaches 95% of Students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SB 155  Multiplies Area of Study for FREE Tuition Courses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PERKINS Allocation continues to increase with CTE enrollment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Internships, Biology, &amp; other courses crosswalk to CTE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Potential New Grant Opportunities--- K-6 PLTW &amp; YCG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70C0"/>
                </a:solidFill>
              </a:rPr>
              <a:t>New Pathways (Business Management &amp; Fire Science)</a:t>
            </a:r>
            <a:endParaRPr lang="en-US" sz="8000" b="1" dirty="0">
              <a:solidFill>
                <a:srgbClr val="0070C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CCR/CTE Opportunities for Learning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Looking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25000" lnSpcReduction="20000"/>
          </a:bodyPr>
          <a:lstStyle/>
          <a:p>
            <a:pPr marL="405130" indent="-285750">
              <a:buFont typeface="Wingdings" pitchFamily="2" charset="2"/>
              <a:buChar char="v"/>
            </a:pPr>
            <a:r>
              <a:rPr lang="en-US" sz="8400" b="1" u="sng" dirty="0" smtClean="0">
                <a:solidFill>
                  <a:schemeClr val="bg2">
                    <a:lumMod val="10000"/>
                  </a:schemeClr>
                </a:solidFill>
              </a:rPr>
              <a:t>2014-15  Starting Another New Chapter</a:t>
            </a:r>
            <a:endParaRPr lang="en-US" sz="7200" b="1" dirty="0">
              <a:solidFill>
                <a:schemeClr val="bg2">
                  <a:lumMod val="10000"/>
                </a:schemeClr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PLTW LAUNCH –Elementary &amp; Intermediate Schools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PLTW/GTT  MS– Begins 3</a:t>
            </a:r>
            <a:r>
              <a:rPr lang="en-US" sz="8000" b="1" baseline="30000" dirty="0" smtClean="0">
                <a:solidFill>
                  <a:srgbClr val="00B050"/>
                </a:solidFill>
              </a:rPr>
              <a:t>rd</a:t>
            </a:r>
            <a:r>
              <a:rPr lang="en-US" sz="8000" b="1" dirty="0" smtClean="0">
                <a:solidFill>
                  <a:srgbClr val="00B050"/>
                </a:solidFill>
              </a:rPr>
              <a:t> Year w/ New Curriculum, PLTW/PTE HS—Begins 2</a:t>
            </a:r>
            <a:r>
              <a:rPr lang="en-US" sz="80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8000" b="1" dirty="0" smtClean="0">
                <a:solidFill>
                  <a:srgbClr val="00B050"/>
                </a:solidFill>
              </a:rPr>
              <a:t> Year w/POE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Health Sciences Continues it Expansion to C.N.A. </a:t>
            </a:r>
            <a:r>
              <a:rPr lang="en-US" sz="8000" b="1" dirty="0">
                <a:solidFill>
                  <a:srgbClr val="00B050"/>
                </a:solidFill>
              </a:rPr>
              <a:t>CPR/FIRST AID </a:t>
            </a:r>
            <a:r>
              <a:rPr lang="en-US" sz="8000" b="1" dirty="0" smtClean="0">
                <a:solidFill>
                  <a:srgbClr val="00B050"/>
                </a:solidFill>
              </a:rPr>
              <a:t>Certifications. 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Concurrent </a:t>
            </a:r>
            <a:r>
              <a:rPr lang="en-US" sz="8000" b="1" dirty="0">
                <a:solidFill>
                  <a:srgbClr val="00B050"/>
                </a:solidFill>
              </a:rPr>
              <a:t>Credit Offerings </a:t>
            </a:r>
            <a:r>
              <a:rPr lang="en-US" sz="8000" b="1" dirty="0" smtClean="0">
                <a:solidFill>
                  <a:srgbClr val="00B050"/>
                </a:solidFill>
              </a:rPr>
              <a:t>in CTE@ </a:t>
            </a:r>
            <a:r>
              <a:rPr lang="en-US" sz="8000" b="1" dirty="0">
                <a:solidFill>
                  <a:srgbClr val="00B050"/>
                </a:solidFill>
              </a:rPr>
              <a:t>VCHS </a:t>
            </a:r>
            <a:r>
              <a:rPr lang="en-US" sz="8000" b="1" dirty="0" smtClean="0">
                <a:solidFill>
                  <a:srgbClr val="00B050"/>
                </a:solidFill>
              </a:rPr>
              <a:t>Expands to CATIA and other CAD DESIGN Arenas</a:t>
            </a:r>
            <a:endParaRPr lang="en-US" sz="72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>
                <a:solidFill>
                  <a:srgbClr val="00B050"/>
                </a:solidFill>
              </a:rPr>
              <a:t>CTE Enrollment </a:t>
            </a:r>
            <a:r>
              <a:rPr lang="en-US" sz="8000" b="1" dirty="0" smtClean="0">
                <a:solidFill>
                  <a:srgbClr val="00B050"/>
                </a:solidFill>
              </a:rPr>
              <a:t>Continue it CLIMB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>
                <a:solidFill>
                  <a:srgbClr val="00B050"/>
                </a:solidFill>
              </a:rPr>
              <a:t>PLTW </a:t>
            </a:r>
            <a:r>
              <a:rPr lang="en-US" sz="8000" b="1" dirty="0" smtClean="0">
                <a:solidFill>
                  <a:srgbClr val="00B050"/>
                </a:solidFill>
              </a:rPr>
              <a:t>&amp; Other Grants </a:t>
            </a:r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</a:rPr>
              <a:t>Continue the Opportunities and Support </a:t>
            </a:r>
            <a:r>
              <a:rPr lang="en-US" sz="8000" b="1" dirty="0">
                <a:solidFill>
                  <a:srgbClr val="00B050"/>
                </a:solidFill>
              </a:rPr>
              <a:t>of </a:t>
            </a:r>
            <a:r>
              <a:rPr lang="en-US" sz="8000" b="1" dirty="0" smtClean="0">
                <a:solidFill>
                  <a:srgbClr val="00B050"/>
                </a:solidFill>
              </a:rPr>
              <a:t>CCR/CTE Education 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u="sng" dirty="0">
                <a:solidFill>
                  <a:srgbClr val="00B050"/>
                </a:solidFill>
              </a:rPr>
              <a:t>New </a:t>
            </a:r>
            <a:r>
              <a:rPr lang="en-US" sz="8000" b="1" u="sng" dirty="0" smtClean="0">
                <a:solidFill>
                  <a:srgbClr val="00B050"/>
                </a:solidFill>
              </a:rPr>
              <a:t>College Ready Course </a:t>
            </a:r>
            <a:r>
              <a:rPr lang="en-US" sz="8000" b="1" dirty="0" smtClean="0">
                <a:solidFill>
                  <a:srgbClr val="00B050"/>
                </a:solidFill>
              </a:rPr>
              <a:t>– Available To Students 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>
                <a:solidFill>
                  <a:srgbClr val="00B050"/>
                </a:solidFill>
              </a:rPr>
              <a:t>SB 155 </a:t>
            </a:r>
            <a:r>
              <a:rPr lang="en-US" sz="8000" b="1" dirty="0" smtClean="0">
                <a:solidFill>
                  <a:srgbClr val="00B050"/>
                </a:solidFill>
              </a:rPr>
              <a:t>- Let’s Hope </a:t>
            </a:r>
            <a:r>
              <a:rPr lang="en-US" sz="8000" b="1" dirty="0" smtClean="0">
                <a:solidFill>
                  <a:srgbClr val="00B050"/>
                </a:solidFill>
              </a:rPr>
              <a:t>it’s Still </a:t>
            </a:r>
            <a:r>
              <a:rPr lang="en-US" sz="8000" b="1" dirty="0" smtClean="0">
                <a:solidFill>
                  <a:srgbClr val="00B050"/>
                </a:solidFill>
              </a:rPr>
              <a:t>Around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>
                <a:solidFill>
                  <a:srgbClr val="00B050"/>
                </a:solidFill>
              </a:rPr>
              <a:t>PERKINS </a:t>
            </a:r>
            <a:r>
              <a:rPr lang="en-US" sz="8000" b="1" dirty="0" smtClean="0">
                <a:solidFill>
                  <a:srgbClr val="00B050"/>
                </a:solidFill>
              </a:rPr>
              <a:t>and Other Funds Sustain and Support CTE </a:t>
            </a: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CTE Allocation Hits all Time High due to CTE Enrollment </a:t>
            </a:r>
            <a:r>
              <a:rPr lang="en-US" sz="8000" b="1" dirty="0" smtClean="0">
                <a:solidFill>
                  <a:srgbClr val="00B050"/>
                </a:solidFill>
              </a:rPr>
              <a:t>#s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00B050"/>
                </a:solidFill>
              </a:rPr>
              <a:t>Economics crosswalks </a:t>
            </a:r>
            <a:r>
              <a:rPr lang="en-US" sz="8000" b="1" dirty="0">
                <a:solidFill>
                  <a:srgbClr val="00B050"/>
                </a:solidFill>
              </a:rPr>
              <a:t>to </a:t>
            </a:r>
            <a:r>
              <a:rPr lang="en-US" sz="8000" b="1" dirty="0" smtClean="0">
                <a:solidFill>
                  <a:srgbClr val="00B050"/>
                </a:solidFill>
              </a:rPr>
              <a:t>CTE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r>
              <a:rPr lang="en-US" sz="8000" b="1" dirty="0">
                <a:solidFill>
                  <a:srgbClr val="00B050"/>
                </a:solidFill>
              </a:rPr>
              <a:t>New </a:t>
            </a:r>
            <a:r>
              <a:rPr lang="en-US" sz="8000" b="1" dirty="0" smtClean="0">
                <a:solidFill>
                  <a:srgbClr val="00B050"/>
                </a:solidFill>
              </a:rPr>
              <a:t>Cluster &amp; Pathways  for 2015-16 (Hospitality </a:t>
            </a:r>
            <a:r>
              <a:rPr lang="en-US" sz="8000" b="1" dirty="0">
                <a:solidFill>
                  <a:srgbClr val="00B050"/>
                </a:solidFill>
              </a:rPr>
              <a:t>&amp;</a:t>
            </a:r>
            <a:r>
              <a:rPr lang="en-US" sz="8000" b="1" dirty="0" smtClean="0">
                <a:solidFill>
                  <a:srgbClr val="00B050"/>
                </a:solidFill>
              </a:rPr>
              <a:t>Tourism  and ???)</a:t>
            </a:r>
            <a:endParaRPr lang="en-US" sz="8000" b="1" dirty="0">
              <a:solidFill>
                <a:srgbClr val="00B050"/>
              </a:solidFill>
            </a:endParaRPr>
          </a:p>
          <a:p>
            <a:pPr marL="953770" lvl="2" indent="-285750">
              <a:buFont typeface="Wingdings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marL="393700" lvl="1" indent="0">
              <a:buNone/>
            </a:pPr>
            <a:endParaRPr lang="en-US" sz="18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7620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Thank you for Your Participation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438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0" dirty="0"/>
              <a:t>How Else Can We HELP </a:t>
            </a:r>
            <a:r>
              <a:rPr lang="en-US" sz="125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YOU</a:t>
            </a:r>
            <a:endParaRPr lang="en-US" sz="125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Questions or Need Additional Information? Contact 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hlinkClick r:id="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Mr. PJ Reilly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 Director of  College and Career Readiness/ CTE ,and Adult Learning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Valley Center Schools/USD 262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316.755.7070 Ext. 7114 (Office)/316.214.3143 (Cell)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PJ.Reilly@usd262.net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WHERE Do We START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Advisory Committees---Local Business and Industry Partners --</a:t>
            </a:r>
            <a:r>
              <a:rPr lang="en-US" b="1" dirty="0" smtClean="0">
                <a:solidFill>
                  <a:schemeClr val="tx2"/>
                </a:solidFill>
              </a:rPr>
              <a:t>Expansion and Updating Require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Budget Requirements---Growth/Expansion of Programs = </a:t>
            </a:r>
            <a:r>
              <a:rPr lang="en-US" b="1" dirty="0" smtClean="0">
                <a:solidFill>
                  <a:schemeClr val="tx2"/>
                </a:solidFill>
              </a:rPr>
              <a:t>Dedicated Funds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Determine What We Are DOING RIGHT--</a:t>
            </a:r>
            <a:r>
              <a:rPr lang="en-US" b="1" dirty="0" smtClean="0">
                <a:solidFill>
                  <a:schemeClr val="tx2"/>
                </a:solidFill>
              </a:rPr>
              <a:t>Make it Stronger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Decide What We Must DO BETTER---</a:t>
            </a:r>
            <a:r>
              <a:rPr lang="en-US" b="1" dirty="0" smtClean="0">
                <a:solidFill>
                  <a:schemeClr val="tx2"/>
                </a:solidFill>
              </a:rPr>
              <a:t>Make it a REALITY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TIME---</a:t>
            </a:r>
            <a:r>
              <a:rPr lang="en-US" b="1" dirty="0" smtClean="0">
                <a:solidFill>
                  <a:schemeClr val="tx2"/>
                </a:solidFill>
              </a:rPr>
              <a:t>The Key Ingredient</a:t>
            </a:r>
            <a:r>
              <a:rPr lang="en-US" dirty="0" smtClean="0">
                <a:solidFill>
                  <a:schemeClr val="tx2"/>
                </a:solidFill>
              </a:rPr>
              <a:t>: PLC, Professional Development, Continued Education, and Sacrifice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CTSO---Make Them a Priority—Funding and Supplemental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Grants---</a:t>
            </a:r>
            <a:r>
              <a:rPr lang="en-US" b="1" dirty="0" smtClean="0">
                <a:solidFill>
                  <a:schemeClr val="tx2"/>
                </a:solidFill>
              </a:rPr>
              <a:t>Go Get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Pathways are Just Opportunities for Student Learning-</a:t>
            </a:r>
            <a:r>
              <a:rPr lang="en-US" b="1" dirty="0" smtClean="0">
                <a:solidFill>
                  <a:schemeClr val="tx2"/>
                </a:solidFill>
              </a:rPr>
              <a:t>-Today and Tomorrow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Support One Another</a:t>
            </a:r>
            <a:r>
              <a:rPr lang="en-US" b="1" dirty="0" smtClean="0">
                <a:solidFill>
                  <a:schemeClr val="tx2"/>
                </a:solidFill>
              </a:rPr>
              <a:t>--At All Costs/Team Approach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Valley Center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0554" cy="54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9" y="1524000"/>
            <a:ext cx="89725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246797" y="41148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37698" y="3306923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233149" y="3875211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Valley Center Career Clusters &amp; Pathways Beginning Year 2011-12     </a:t>
            </a:r>
            <a:r>
              <a:rPr lang="en-US" sz="2800" b="1" i="1" u="sng" dirty="0" smtClean="0">
                <a:solidFill>
                  <a:schemeClr val="tx2"/>
                </a:solidFill>
              </a:rPr>
              <a:t>3 Clusters/5 Pathways </a:t>
            </a:r>
            <a:endParaRPr lang="en-US" sz="28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New Pathways to Learning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Valley Center High School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1063" y="1971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85548"/>
              </p:ext>
            </p:extLst>
          </p:nvPr>
        </p:nvGraphicFramePr>
        <p:xfrm>
          <a:off x="381000" y="1295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424" y="597214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 = Potential Pathway for 2014-15 or 2015-16</a:t>
            </a:r>
          </a:p>
          <a:p>
            <a:r>
              <a:rPr lang="en-US" sz="2000" i="1" dirty="0" smtClean="0"/>
              <a:t>*** = Potential Pathway for 2015-16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400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F147-36FF-41AC-BC0C-47F74338E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>
                                            <p:graphicEl>
                                              <a:dgm id="{EA7AF147-36FF-41AC-BC0C-47F74338E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D8B8B3-BBB2-4B95-B690-FA6BD6B45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>
                                            <p:graphicEl>
                                              <a:dgm id="{17D8B8B3-BBB2-4B95-B690-FA6BD6B45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4A4138-93DF-49A6-9E97-76F5A4853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8">
                                            <p:graphicEl>
                                              <a:dgm id="{EF4A4138-93DF-49A6-9E97-76F5A4853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2EE991-5A72-45CD-B87B-6517A246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8">
                                            <p:graphicEl>
                                              <a:dgm id="{A22EE991-5A72-45CD-B87B-6517A2461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69B99C-AE7E-480E-AF03-518D2F501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8">
                                            <p:graphicEl>
                                              <a:dgm id="{0469B99C-AE7E-480E-AF03-518D2F501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62008F-11D6-4B01-B3CB-13382C2BE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8">
                                            <p:graphicEl>
                                              <a:dgm id="{6762008F-11D6-4B01-B3CB-13382C2BE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DA2EB-6F37-44A9-9FE5-EADCD6AE5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8">
                                            <p:graphicEl>
                                              <a:dgm id="{53BDA2EB-6F37-44A9-9FE5-EADCD6AE5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7382CD-FDC3-472E-B7F4-F99433371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8">
                                            <p:graphicEl>
                                              <a:dgm id="{7C7382CD-FDC3-472E-B7F4-F99433371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C0608F-0F03-4A26-8AE0-DBB6C9278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250"/>
                                        <p:tgtEl>
                                          <p:spTgt spid="8">
                                            <p:graphicEl>
                                              <a:dgm id="{2FC0608F-0F03-4A26-8AE0-DBB6C9278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ABECA4-1452-4D5F-B1AF-FD205973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8">
                                            <p:graphicEl>
                                              <a:dgm id="{D6ABECA4-1452-4D5F-B1AF-FD2059731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8B06A2-DEBB-4304-883E-62A3EA0C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8">
                                            <p:graphicEl>
                                              <a:dgm id="{378B06A2-DEBB-4304-883E-62A3EA0CF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04799"/>
            <a:ext cx="9241971" cy="65830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" y="533399"/>
            <a:ext cx="8954189" cy="69215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1698</Words>
  <Application>Microsoft Office PowerPoint</Application>
  <PresentationFormat>On-screen Show (4:3)</PresentationFormat>
  <Paragraphs>457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Stack of books design template</vt:lpstr>
      <vt:lpstr>Clarity</vt:lpstr>
      <vt:lpstr>PowerPoint Presentation</vt:lpstr>
      <vt:lpstr>PowerPoint Presentation</vt:lpstr>
      <vt:lpstr> FACTS of Support for CCR at the Secondary Level in Kansas and USA</vt:lpstr>
      <vt:lpstr>WHERE Do We START</vt:lpstr>
      <vt:lpstr>PowerPoint Presentation</vt:lpstr>
      <vt:lpstr>PowerPoint Presentation</vt:lpstr>
      <vt:lpstr>New Pathways to Learning Valley Center High School</vt:lpstr>
      <vt:lpstr>PowerPoint Presentation</vt:lpstr>
      <vt:lpstr>PowerPoint Presentation</vt:lpstr>
      <vt:lpstr>PowerPoint Presentation</vt:lpstr>
      <vt:lpstr>PowerPoint Presentation</vt:lpstr>
      <vt:lpstr>Pathway Maintenance and Application Valley Center High School</vt:lpstr>
      <vt:lpstr>Pathway Maintenance Process</vt:lpstr>
      <vt:lpstr>   CCR/CTE Opportunities for Learning Project Lead the Way/STEM Education  </vt:lpstr>
      <vt:lpstr>   CCR/CTE Opportunities for Learning Project Lead the Way/STEM Education  </vt:lpstr>
      <vt:lpstr>SENATE BILL 155—The Bottom Line</vt:lpstr>
      <vt:lpstr>   Partnerships: HCC and Valley Center  </vt:lpstr>
      <vt:lpstr>National Center for Aviation Training (NCAT) &amp; Wichita Area Technical College (WATC)</vt:lpstr>
      <vt:lpstr>           Partnerships: WATC and Valley Center</vt:lpstr>
      <vt:lpstr>WATC and Valley Center/SB 155: BLOCK</vt:lpstr>
      <vt:lpstr>         WATC and Valley Center/SB 155 Concurrent/Dual Credit</vt:lpstr>
      <vt:lpstr>Post Secondary and Workforce Career Readiness Opportunities Manufacturing Production Hutchinson Community College &amp; NHS Brook’s Regional Center Valley Center High School</vt:lpstr>
      <vt:lpstr>   CCR/CTE  Report Card &amp;  NEW Opportunities for Learning  VCHS  Juniors/Seniors   2012-13/Post Secondary Education    </vt:lpstr>
      <vt:lpstr>   CCR/CTE /Senate Bill 155 &amp; Opportunities for Learning  VCHS  /Soph.Juniors/Seniors  2013-14/Post Secondary Education    </vt:lpstr>
      <vt:lpstr>           CCR / Valley Center USD 262          Credit &amp; Tuition BENEFIT-Fall 2013</vt:lpstr>
      <vt:lpstr>PowerPoint Presentation</vt:lpstr>
      <vt:lpstr>         a  CCR / Valley Center USD 262          Credit &amp; Tuition BENEFIT-SPRING 2014</vt:lpstr>
      <vt:lpstr>Credentialing &amp; SB 155 Reimbursement</vt:lpstr>
      <vt:lpstr>Why Internships?</vt:lpstr>
      <vt:lpstr>Valley Center Internship Program</vt:lpstr>
      <vt:lpstr>Implementation</vt:lpstr>
      <vt:lpstr>Career Interests Explored</vt:lpstr>
      <vt:lpstr>   CCR/CTE Looking Back at Progress   </vt:lpstr>
      <vt:lpstr>   CCR/CTE Opportunities for Learning Looking Forward   </vt:lpstr>
      <vt:lpstr>CCR/CTE Opportunities for Learning Looking BEYOND</vt:lpstr>
      <vt:lpstr>Thank you for Your Participation Today</vt:lpstr>
      <vt:lpstr>Questions or Need Additional Information? Contact !</vt:lpstr>
    </vt:vector>
  </TitlesOfParts>
  <Company>VCPS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Center High School 2012-2013 Curriculum</dc:title>
  <dc:creator>USD 262</dc:creator>
  <cp:lastModifiedBy>USD 262</cp:lastModifiedBy>
  <cp:revision>315</cp:revision>
  <cp:lastPrinted>2013-02-05T06:07:26Z</cp:lastPrinted>
  <dcterms:created xsi:type="dcterms:W3CDTF">2012-01-30T20:02:24Z</dcterms:created>
  <dcterms:modified xsi:type="dcterms:W3CDTF">2014-02-26T20:30:19Z</dcterms:modified>
</cp:coreProperties>
</file>