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4" r:id="rId2"/>
    <p:sldId id="336" r:id="rId3"/>
    <p:sldId id="303" r:id="rId4"/>
    <p:sldId id="351" r:id="rId5"/>
    <p:sldId id="349" r:id="rId6"/>
    <p:sldId id="350" r:id="rId7"/>
    <p:sldId id="352" r:id="rId8"/>
    <p:sldId id="328" r:id="rId9"/>
    <p:sldId id="315" r:id="rId10"/>
    <p:sldId id="353" r:id="rId11"/>
    <p:sldId id="344" r:id="rId12"/>
    <p:sldId id="345" r:id="rId1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 L. Kahler" initials="DL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D53"/>
    <a:srgbClr val="40B4E5"/>
    <a:srgbClr val="C2DF87"/>
    <a:srgbClr val="D25627"/>
    <a:srgbClr val="E57D3C"/>
    <a:srgbClr val="8E88A3"/>
    <a:srgbClr val="8B1C40"/>
    <a:srgbClr val="F6323E"/>
    <a:srgbClr val="C126B8"/>
    <a:srgbClr val="430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29" autoAdjust="0"/>
    <p:restoredTop sz="53586" autoAdjust="0"/>
  </p:normalViewPr>
  <p:slideViewPr>
    <p:cSldViewPr>
      <p:cViewPr varScale="1">
        <p:scale>
          <a:sx n="41" d="100"/>
          <a:sy n="41" d="100"/>
        </p:scale>
        <p:origin x="936" y="2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2347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7FAFBE-49B9-475A-8DB2-C181CF1E532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50882-0C4F-47F7-BEBE-6C7FE948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2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C583B0-7748-405D-BCDF-4A261B3F049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BC64E8-45BE-4474-B3AA-B6DEBEC91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r>
              <a:rPr lang="en-US" baseline="0" dirty="0" smtClean="0"/>
              <a:t> stated in the title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Helping students plan for their futures through an IPS so they can make more informed decisions about their path to and after HS graduation</a:t>
            </a:r>
          </a:p>
          <a:p>
            <a:endParaRPr lang="en-US" dirty="0" smtClean="0"/>
          </a:p>
          <a:p>
            <a:r>
              <a:rPr lang="en-US" dirty="0" smtClean="0"/>
              <a:t>Mom says you don’t do anything!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Loved Coach Stagg’s response, very visionary</a:t>
            </a:r>
          </a:p>
          <a:p>
            <a:endParaRPr lang="en-US" dirty="0" smtClean="0"/>
          </a:p>
          <a:p>
            <a:r>
              <a:rPr lang="en-US" dirty="0" smtClean="0"/>
              <a:t>Aspirational</a:t>
            </a:r>
            <a:r>
              <a:rPr lang="en-US" baseline="0" dirty="0" smtClean="0"/>
              <a:t> goals, Vision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as educators can adopt that type of vision for each student, we’ll focus on the right aspects of learning and development.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Educators and Meteorologists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Kansas’ version of an aspirational</a:t>
            </a:r>
            <a:r>
              <a:rPr lang="en-US" baseline="0" dirty="0" smtClean="0"/>
              <a:t> goal.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Predicting success based on what we heard from Kansans all across the state.  IF we focus on academic/cognitive, technical, employability, civic engagement, THEN we can predict with greater certainty our students will be more successful.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12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1BC64E8-45BE-4474-B3AA-B6DEBEC91A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1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7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navigate the minefield of postsecondary, it’s important to plan well while in K-12.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24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9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2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9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6" y="240030"/>
            <a:ext cx="2853226" cy="46634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244293" y="4857761"/>
            <a:ext cx="7473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i="1" baseline="0" dirty="0" smtClean="0">
                <a:solidFill>
                  <a:schemeClr val="bg1">
                    <a:lumMod val="75000"/>
                  </a:schemeClr>
                </a:solidFill>
              </a:rPr>
              <a:t>www.ksde.org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57550"/>
            <a:ext cx="6172212" cy="72390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986790"/>
            <a:ext cx="2380253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428750"/>
            <a:ext cx="6172199" cy="1752600"/>
          </a:xfrm>
        </p:spPr>
        <p:txBody>
          <a:bodyPr wrap="square" lIns="182880" rIns="182880" bIns="182880" anchor="t" anchorCtr="0">
            <a:noAutofit/>
          </a:bodyPr>
          <a:lstStyle>
            <a:lvl1pPr algn="l">
              <a:defRPr sz="3600"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798618" y="42481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Kansas leads the world in the success of each student.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4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895350"/>
            <a:ext cx="4495800" cy="32004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r">
              <a:buNone/>
              <a:defRPr i="1">
                <a:solidFill>
                  <a:schemeClr val="bg1"/>
                </a:solidFill>
              </a:defRPr>
            </a:lvl2pPr>
            <a:lvl3pPr marL="914400" indent="0" algn="ctr">
              <a:buNone/>
              <a:defRPr i="1">
                <a:solidFill>
                  <a:schemeClr val="bg1"/>
                </a:solidFill>
              </a:defRPr>
            </a:lvl3pPr>
            <a:lvl4pPr marL="1371600" indent="0" algn="ctr">
              <a:buNone/>
              <a:defRPr i="1">
                <a:solidFill>
                  <a:schemeClr val="bg1"/>
                </a:solidFill>
              </a:defRPr>
            </a:lvl4pPr>
            <a:lvl5pPr marL="1828800" indent="0" algn="ctr">
              <a:buNone/>
              <a:defRPr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“Click to edit Master text styles”</a:t>
            </a:r>
          </a:p>
          <a:p>
            <a:pPr lvl="1"/>
            <a:r>
              <a:rPr lang="en-US" dirty="0" smtClean="0"/>
              <a:t>-- author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5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43000" y="895350"/>
            <a:ext cx="7848600" cy="3623072"/>
          </a:xfrm>
          <a:prstGeom prst="rect">
            <a:avLst/>
          </a:prstGeom>
          <a:noFill/>
        </p:spPr>
        <p:txBody>
          <a:bodyPr/>
          <a:lstStyle>
            <a:lvl1pPr marL="342900" indent="-342900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788670" indent="-342900">
              <a:buClr>
                <a:schemeClr val="bg2"/>
              </a:buClr>
              <a:buSzPct val="95000"/>
              <a:buFont typeface="Arial" panose="020B0604020202020204" pitchFamily="34" charset="0"/>
              <a:buChar char="•"/>
              <a:defRPr/>
            </a:lvl2pPr>
            <a:lvl3pPr marL="1257300" indent="-342900">
              <a:buClr>
                <a:schemeClr val="bg2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bg2"/>
              </a:buClr>
              <a:buSzPct val="80000"/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3350"/>
            <a:ext cx="7848600" cy="7655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6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0" y="1613298"/>
            <a:ext cx="6172208" cy="1415652"/>
          </a:xfrm>
          <a:solidFill>
            <a:schemeClr val="bg1"/>
          </a:solidFill>
        </p:spPr>
        <p:txBody>
          <a:bodyPr wrap="square" lIns="182880" rIns="182880" anchor="ctr" anchorCtr="0">
            <a:normAutofit/>
          </a:bodyPr>
          <a:lstStyle>
            <a:lvl1pPr algn="l">
              <a:defRPr sz="4000" b="0" cap="none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1" y="3105150"/>
            <a:ext cx="6172200" cy="685800"/>
          </a:xfrm>
          <a:prstGeom prst="rect">
            <a:avLst/>
          </a:prstGeom>
          <a:noFill/>
        </p:spPr>
        <p:txBody>
          <a:bodyPr lIns="182880" tIns="182880" rIns="182880" bIns="182880" anchor="t"/>
          <a:lstStyle>
            <a:lvl1pPr marL="0" indent="0">
              <a:buNone/>
              <a:defRPr sz="2000" spc="3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46" y="780555"/>
            <a:ext cx="2363531" cy="420624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077765" y="4841053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2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"/>
            <a:ext cx="8610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895350"/>
            <a:ext cx="4150827" cy="533400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8600" y="1428750"/>
            <a:ext cx="4152415" cy="3192066"/>
          </a:xfrm>
          <a:prstGeom prst="rect">
            <a:avLst/>
          </a:prstGeo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7425" y="895350"/>
            <a:ext cx="4041775" cy="533400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7425" y="1428750"/>
            <a:ext cx="4041775" cy="3192066"/>
          </a:xfrm>
          <a:prstGeom prst="rect">
            <a:avLst/>
          </a:prstGeo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6F4B587-9FDF-46DF-B460-9026AE4DF246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0364" y="4886295"/>
            <a:ext cx="436163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03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660" y="1367790"/>
            <a:ext cx="6858000" cy="1905001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  <p:sp>
        <p:nvSpPr>
          <p:cNvPr id="12" name="Left Bracket 11"/>
          <p:cNvSpPr/>
          <p:nvPr userDrawn="1"/>
        </p:nvSpPr>
        <p:spPr>
          <a:xfrm>
            <a:off x="1143000" y="1352549"/>
            <a:ext cx="327660" cy="1920241"/>
          </a:xfrm>
          <a:prstGeom prst="leftBracke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10364" y="4886295"/>
            <a:ext cx="474263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2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213" y="4324350"/>
            <a:ext cx="1081987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3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742950"/>
            <a:ext cx="6095999" cy="3851673"/>
          </a:xfrm>
          <a:prstGeom prst="rect">
            <a:avLst/>
          </a:prstGeom>
          <a:noFill/>
        </p:spPr>
        <p:txBody>
          <a:bodyPr wrap="square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1"/>
            <a:ext cx="8534401" cy="590549"/>
          </a:xfrm>
          <a:noFill/>
        </p:spPr>
        <p:txBody>
          <a:bodyPr lIns="182880" tIns="91440" rIns="91440" bIns="91440"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742950"/>
            <a:ext cx="2286000" cy="3851673"/>
          </a:xfrm>
          <a:prstGeom prst="rect">
            <a:avLst/>
          </a:prstGeom>
          <a:noFill/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16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5" y="3600450"/>
            <a:ext cx="777241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5" y="4025514"/>
            <a:ext cx="7772410" cy="603647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  <p:sp>
        <p:nvSpPr>
          <p:cNvPr id="16" name="Picture Placeholder 15"/>
          <p:cNvSpPr>
            <a:spLocks noGrp="1" noChangeAspect="1"/>
          </p:cNvSpPr>
          <p:nvPr>
            <p:ph type="pic" sz="quarter" idx="13"/>
          </p:nvPr>
        </p:nvSpPr>
        <p:spPr>
          <a:xfrm>
            <a:off x="685800" y="57151"/>
            <a:ext cx="7772400" cy="35432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1143000" y="895350"/>
            <a:ext cx="7848608" cy="3810000"/>
          </a:xfrm>
          <a:prstGeom prst="rect">
            <a:avLst/>
          </a:prstGeom>
          <a:noFill/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38100" y="0"/>
            <a:ext cx="9220200" cy="895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5760" rIns="0" bIns="0" rtlCol="0" anchor="ctr">
            <a:normAutofit/>
          </a:bodyPr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05350"/>
            <a:ext cx="9144000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B587-9FDF-46DF-B460-9026AE4DF246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0364" y="4886295"/>
            <a:ext cx="436163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999" y="0"/>
            <a:ext cx="7848602" cy="898921"/>
          </a:xfrm>
          <a:prstGeom prst="rect">
            <a:avLst/>
          </a:prstGeom>
        </p:spPr>
        <p:txBody>
          <a:bodyPr vert="horz" wrap="square" lIns="182880" tIns="182880" rIns="18288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  <p:sp>
        <p:nvSpPr>
          <p:cNvPr id="12" name="Left Bracket 11"/>
          <p:cNvSpPr/>
          <p:nvPr userDrawn="1"/>
        </p:nvSpPr>
        <p:spPr>
          <a:xfrm>
            <a:off x="788670" y="895350"/>
            <a:ext cx="354330" cy="2667000"/>
          </a:xfrm>
          <a:prstGeom prst="leftBracke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61" r:id="rId7"/>
    <p:sldLayoutId id="2147483656" r:id="rId8"/>
    <p:sldLayoutId id="2147483657" r:id="rId9"/>
    <p:sldLayoutId id="2147483662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31520" indent="-28575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9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scott@ksde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kreed@ksde.org" TargetMode="External"/><Relationship Id="rId4" Type="http://schemas.openxmlformats.org/officeDocument/2006/relationships/hyperlink" Target="mailto:kmercer@ksde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de.org/Agency/Division-of-Learning-Services/Career-Standards-and-Assessment-Services/CSAS-Home/Individual-Plans-of-Study-IPS-Stud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KSDE_CTE" TargetMode="External"/><Relationship Id="rId4" Type="http://schemas.openxmlformats.org/officeDocument/2006/relationships/hyperlink" Target="http://www.ksde.org/Agency/Division-of-Learning-Services/Career-Standards-and-Assessment-Services/CSAS-Home/Career-Technical-Education-C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98718" y="1504950"/>
            <a:ext cx="4724400" cy="723900"/>
          </a:xfrm>
        </p:spPr>
        <p:txBody>
          <a:bodyPr>
            <a:noAutofit/>
          </a:bodyPr>
          <a:lstStyle/>
          <a:p>
            <a:pPr algn="r"/>
            <a:endParaRPr lang="en-US" sz="4800" dirty="0"/>
          </a:p>
          <a:p>
            <a:pPr algn="r"/>
            <a:endParaRPr lang="en-US" sz="4800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05200" y="4324350"/>
            <a:ext cx="60198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8618" y="42481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Kansas leads the world in the success of each student.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3863" y="1733550"/>
            <a:ext cx="55141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an Individual Plan of Study for Each Secondary Student can Impact Your Teaching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0" y="895350"/>
            <a:ext cx="7848600" cy="3962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b="1" u="sng" dirty="0" smtClean="0"/>
              <a:t>Influences on Future Career Pathway</a:t>
            </a:r>
          </a:p>
          <a:p>
            <a:pPr marL="457200" indent="-457200">
              <a:buAutoNum type="arabicPeriod"/>
            </a:pPr>
            <a:r>
              <a:rPr lang="en-US" sz="4200" dirty="0" smtClean="0"/>
              <a:t>Own Interests/Experiences</a:t>
            </a:r>
          </a:p>
          <a:p>
            <a:pPr marL="457200" indent="-457200">
              <a:buAutoNum type="arabicPeriod"/>
            </a:pPr>
            <a:r>
              <a:rPr lang="en-US" sz="4200" dirty="0" smtClean="0"/>
              <a:t>Father</a:t>
            </a:r>
          </a:p>
          <a:p>
            <a:pPr marL="457200" indent="-457200">
              <a:buAutoNum type="arabicPeriod"/>
            </a:pPr>
            <a:r>
              <a:rPr lang="en-US" sz="4200" dirty="0" smtClean="0"/>
              <a:t>Mother</a:t>
            </a:r>
          </a:p>
          <a:p>
            <a:pPr marL="457200" indent="-457200">
              <a:buAutoNum type="arabicPeriod"/>
            </a:pPr>
            <a:r>
              <a:rPr lang="en-US" sz="4200" b="1" i="1" dirty="0" smtClean="0"/>
              <a:t>Teacher</a:t>
            </a:r>
          </a:p>
          <a:p>
            <a:pPr marL="457200" indent="-457200">
              <a:buAutoNum type="arabicPeriod"/>
            </a:pPr>
            <a:r>
              <a:rPr lang="en-US" sz="4200" dirty="0" smtClean="0"/>
              <a:t>Other Family</a:t>
            </a:r>
          </a:p>
          <a:p>
            <a:pPr marL="457200" indent="-457200">
              <a:buAutoNum type="arabicPeriod"/>
            </a:pPr>
            <a:r>
              <a:rPr lang="en-US" sz="4200" dirty="0" smtClean="0"/>
              <a:t>Coach</a:t>
            </a:r>
          </a:p>
          <a:p>
            <a:pPr marL="0" indent="0">
              <a:buNone/>
            </a:pPr>
            <a:r>
              <a:rPr lang="en-US" sz="4200" dirty="0" smtClean="0"/>
              <a:t>.........</a:t>
            </a:r>
          </a:p>
          <a:p>
            <a:pPr marL="457200" indent="-457200">
              <a:buAutoNum type="arabicPeriod" startAt="12"/>
            </a:pPr>
            <a:r>
              <a:rPr lang="en-US" sz="4200" b="1" i="1" dirty="0" smtClean="0"/>
              <a:t>Counselor</a:t>
            </a:r>
          </a:p>
          <a:p>
            <a:pPr marL="457200" indent="-457200">
              <a:buAutoNum type="arabicPeriod" startAt="12"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**Survey results from “Attracting the Next Generation Workforce”</a:t>
            </a:r>
          </a:p>
          <a:p>
            <a:pPr marL="0" indent="0">
              <a:buNone/>
            </a:pPr>
            <a:r>
              <a:rPr lang="en-US" b="1" i="1" dirty="0" smtClean="0"/>
              <a:t>	Educational Research Center of America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young people make career decisions?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85800" y="1043940"/>
            <a:ext cx="8305800" cy="36576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Jay Scott	</a:t>
            </a:r>
            <a:r>
              <a:rPr lang="en-US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3200" b="1" u="sng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Kathleen Mercer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785.296.4351			785.296.6765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jscott@ksde.org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kmercer@ksde.org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@KSDE_CTE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KENT REED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785.296.8109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kreed@ksde.org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282575"/>
            <a:ext cx="7848600" cy="76517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Need Assistance?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33350"/>
            <a:ext cx="7848600" cy="48768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6700" b="1" dirty="0" smtClean="0">
                <a:solidFill>
                  <a:schemeClr val="tx2"/>
                </a:solidFill>
              </a:rPr>
              <a:t>With quality career </a:t>
            </a:r>
            <a:r>
              <a:rPr lang="en-US" sz="6700" b="1" dirty="0">
                <a:solidFill>
                  <a:schemeClr val="tx2"/>
                </a:solidFill>
              </a:rPr>
              <a:t>e</a:t>
            </a:r>
            <a:r>
              <a:rPr lang="en-US" sz="6700" b="1" dirty="0" smtClean="0">
                <a:solidFill>
                  <a:schemeClr val="tx2"/>
                </a:solidFill>
              </a:rPr>
              <a:t>ducation and an individual plan for each student, Kansas students will be more successful post-high school</a:t>
            </a:r>
            <a:endParaRPr lang="en-US" sz="67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51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7400" b="1" i="1" dirty="0" smtClean="0">
                <a:solidFill>
                  <a:schemeClr val="tx2"/>
                </a:solidFill>
              </a:rPr>
              <a:t>To learn more….</a:t>
            </a:r>
          </a:p>
          <a:p>
            <a:pPr marL="0" indent="0" algn="ctr">
              <a:buNone/>
            </a:pPr>
            <a:r>
              <a:rPr lang="en-US" sz="7400" b="1" dirty="0" smtClean="0">
                <a:solidFill>
                  <a:schemeClr val="tx2"/>
                </a:solidFill>
                <a:hlinkClick r:id="rId3"/>
              </a:rPr>
              <a:t>IPS webpage</a:t>
            </a:r>
            <a:endParaRPr lang="en-US" sz="7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7400" b="1" dirty="0" smtClean="0">
                <a:solidFill>
                  <a:schemeClr val="tx2"/>
                </a:solidFill>
                <a:hlinkClick r:id="rId4"/>
              </a:rPr>
              <a:t>CTE webpage</a:t>
            </a:r>
            <a:endParaRPr lang="en-US" sz="7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7400" b="1" dirty="0" smtClean="0">
                <a:solidFill>
                  <a:schemeClr val="tx2"/>
                </a:solidFill>
                <a:hlinkClick r:id="rId5"/>
              </a:rPr>
              <a:t>@KSDE_CTE</a:t>
            </a:r>
            <a:endParaRPr lang="en-US" sz="7400" b="1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t="7037" b="2593"/>
          <a:stretch/>
        </p:blipFill>
        <p:spPr>
          <a:xfrm>
            <a:off x="1295400" y="0"/>
            <a:ext cx="65532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331" y="-323850"/>
            <a:ext cx="6830677" cy="5143500"/>
          </a:xfrm>
          <a:prstGeom prst="rect">
            <a:avLst/>
          </a:prstGeom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193877" y="133361"/>
            <a:ext cx="8839200" cy="382587"/>
          </a:xfrm>
          <a:prstGeom prst="rect">
            <a:avLst/>
          </a:prstGeom>
          <a:noFill/>
        </p:spPr>
        <p:txBody>
          <a:bodyPr vert="horz" wrap="square" lIns="0" tIns="0" rIns="0" bIns="9144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A NEW Vision for Kansas….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52400" y="1123955"/>
            <a:ext cx="35129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Kansas leads the world in the success of each </a:t>
            </a:r>
            <a:r>
              <a:rPr lang="en-US" sz="3200" dirty="0" smtClean="0">
                <a:solidFill>
                  <a:schemeClr val="bg1"/>
                </a:solidFill>
              </a:rPr>
              <a:t>student.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46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achieve a goal you have never achieved before, you must start doing things you’ve never done before.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9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762000" y="0"/>
            <a:ext cx="7848600" cy="765175"/>
          </a:xfrm>
        </p:spPr>
        <p:txBody>
          <a:bodyPr>
            <a:normAutofit/>
          </a:bodyPr>
          <a:lstStyle/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Vision for Kansas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971551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Arial"/>
                <a:cs typeface="Arial"/>
              </a:rPr>
              <a:t>State Level Outcomes will drive our Vision!</a:t>
            </a:r>
          </a:p>
          <a:p>
            <a:pPr marL="914378" lvl="1" indent="-457189">
              <a:lnSpc>
                <a:spcPct val="130000"/>
              </a:lnSpc>
              <a:buFont typeface="Wingdings" charset="2"/>
              <a:buChar char="ü"/>
            </a:pPr>
            <a:r>
              <a:rPr lang="en-US" sz="2400" dirty="0">
                <a:latin typeface="Arial"/>
                <a:cs typeface="Arial"/>
              </a:rPr>
              <a:t>Kindergarten </a:t>
            </a:r>
            <a:r>
              <a:rPr lang="en-US" sz="2400" dirty="0" smtClean="0">
                <a:latin typeface="Arial"/>
                <a:cs typeface="Arial"/>
              </a:rPr>
              <a:t>Readiness</a:t>
            </a:r>
          </a:p>
          <a:p>
            <a:pPr marL="914378" lvl="1" indent="-457189">
              <a:lnSpc>
                <a:spcPct val="130000"/>
              </a:lnSpc>
              <a:buFont typeface="Wingdings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endParaRPr lang="en-US" sz="2400" dirty="0">
              <a:latin typeface="Arial"/>
              <a:cs typeface="Arial"/>
            </a:endParaRPr>
          </a:p>
          <a:p>
            <a:pPr marL="914378" lvl="1" indent="-457189">
              <a:lnSpc>
                <a:spcPct val="130000"/>
              </a:lnSpc>
              <a:buFont typeface="Wingdings" charset="2"/>
              <a:buChar char="ü"/>
            </a:pPr>
            <a:r>
              <a:rPr lang="en-US" sz="2400" dirty="0" smtClean="0">
                <a:latin typeface="Arial"/>
                <a:cs typeface="Arial"/>
              </a:rPr>
              <a:t>High </a:t>
            </a:r>
            <a:r>
              <a:rPr lang="en-US" sz="2400" dirty="0">
                <a:latin typeface="Arial"/>
                <a:cs typeface="Arial"/>
              </a:rPr>
              <a:t>School Graduation Rates</a:t>
            </a:r>
          </a:p>
          <a:p>
            <a:pPr marL="914378" lvl="1" indent="-457189">
              <a:lnSpc>
                <a:spcPct val="130000"/>
              </a:lnSpc>
              <a:buFont typeface="Wingdings" charset="2"/>
              <a:buChar char="ü"/>
            </a:pPr>
            <a:r>
              <a:rPr lang="en-US" sz="2400" dirty="0">
                <a:latin typeface="Arial"/>
                <a:cs typeface="Arial"/>
              </a:rPr>
              <a:t>Post Secondary </a:t>
            </a:r>
            <a:r>
              <a:rPr lang="en-US" sz="2400" dirty="0" smtClean="0">
                <a:latin typeface="Arial"/>
                <a:cs typeface="Arial"/>
              </a:rPr>
              <a:t>Success</a:t>
            </a:r>
            <a:endParaRPr lang="en-US" sz="2400" dirty="0">
              <a:latin typeface="Arial"/>
              <a:cs typeface="Arial"/>
            </a:endParaRPr>
          </a:p>
          <a:p>
            <a:pPr marL="914378" lvl="1" indent="-457189">
              <a:lnSpc>
                <a:spcPct val="130000"/>
              </a:lnSpc>
              <a:buFont typeface="Wingdings" charset="2"/>
              <a:buChar char="ü"/>
            </a:pPr>
            <a:r>
              <a:rPr lang="en-US" sz="2400" dirty="0" smtClean="0">
                <a:latin typeface="Arial"/>
                <a:cs typeface="Arial"/>
              </a:rPr>
              <a:t>Social/Emotional </a:t>
            </a:r>
            <a:r>
              <a:rPr lang="en-US" sz="2400" dirty="0">
                <a:latin typeface="Arial"/>
                <a:cs typeface="Arial"/>
              </a:rPr>
              <a:t>Growth Measured Locally</a:t>
            </a:r>
          </a:p>
        </p:txBody>
      </p:sp>
    </p:spTree>
    <p:extLst>
      <p:ext uri="{BB962C8B-B14F-4D97-AF65-F5344CB8AC3E}">
        <p14:creationId xmlns:p14="http://schemas.microsoft.com/office/powerpoint/2010/main" val="15444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127" y="-170124"/>
            <a:ext cx="8610600" cy="85725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 vs. Lead Measures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845735"/>
            <a:ext cx="4150827" cy="533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Lag Measure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1480" y="1375036"/>
            <a:ext cx="4152415" cy="31920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Measures the Goal</a:t>
            </a:r>
          </a:p>
          <a:p>
            <a:pPr marL="0" indent="0" algn="ctr">
              <a:buNone/>
            </a:pPr>
            <a:r>
              <a:rPr lang="en-US" sz="1600" dirty="0" smtClean="0"/>
              <a:t>(from X to Y by When)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Ex. High School Graduation</a:t>
            </a:r>
          </a:p>
          <a:p>
            <a:pPr marL="0" indent="0" algn="ctr">
              <a:buNone/>
            </a:pPr>
            <a:r>
              <a:rPr lang="en-US" i="1" dirty="0" smtClean="0"/>
              <a:t>From 86% to Y by When</a:t>
            </a:r>
          </a:p>
          <a:p>
            <a:pPr marL="0" indent="0" algn="ctr">
              <a:buNone/>
            </a:pPr>
            <a:r>
              <a:rPr lang="en-US" dirty="0" smtClean="0"/>
              <a:t>Ex. Postsecondary Success</a:t>
            </a:r>
          </a:p>
          <a:p>
            <a:pPr marL="0" indent="0" algn="ctr">
              <a:buNone/>
            </a:pPr>
            <a:r>
              <a:rPr lang="en-US" i="1" dirty="0" smtClean="0"/>
              <a:t>From 40% to Y by When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97425" y="841636"/>
            <a:ext cx="4041775" cy="533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Lead Measure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97425" y="1276350"/>
            <a:ext cx="4041775" cy="31920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Predictive</a:t>
            </a:r>
          </a:p>
          <a:p>
            <a:pPr marL="0" indent="0" algn="ctr">
              <a:buNone/>
            </a:pPr>
            <a:r>
              <a:rPr lang="en-US" sz="1600" dirty="0" smtClean="0"/>
              <a:t>(Measures something that leads to the goal)</a:t>
            </a:r>
          </a:p>
          <a:p>
            <a:pPr marL="0" indent="0" algn="ctr">
              <a:buNone/>
            </a:pPr>
            <a:r>
              <a:rPr lang="en-US" dirty="0" err="1" smtClean="0"/>
              <a:t>Influenceable</a:t>
            </a:r>
            <a:endParaRPr lang="en-US" dirty="0" smtClean="0"/>
          </a:p>
          <a:p>
            <a:pPr marL="0" indent="0" algn="ctr">
              <a:buNone/>
            </a:pPr>
            <a:r>
              <a:rPr lang="en-US" sz="1600" dirty="0" smtClean="0"/>
              <a:t>(Something we can influence)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dirty="0" smtClean="0"/>
              <a:t>Ex. Individual Plans of Study</a:t>
            </a:r>
          </a:p>
          <a:p>
            <a:pPr marL="0" indent="0" algn="ctr">
              <a:buNone/>
            </a:pPr>
            <a:r>
              <a:rPr lang="en-US" dirty="0" smtClean="0"/>
              <a:t>Social/Emotional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3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Plan of Study is a journey, not an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Planning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9677400" y="2038350"/>
            <a:ext cx="2743200" cy="38516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the importance of planning ahead - funny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91440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4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more about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 </a:t>
            </a:r>
            <a:r>
              <a:rPr lang="en-US" sz="4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than it is about Career </a:t>
            </a:r>
            <a:r>
              <a:rPr lang="en-US" sz="4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2845441" y="-391434"/>
            <a:ext cx="3112854" cy="1152769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6" name="Picture 4" descr="Image result for funny exploring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1200150"/>
            <a:ext cx="2286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funny pictures of exploring care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2438402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S Can Color Scheme">
      <a:dk1>
        <a:sysClr val="windowText" lastClr="000000"/>
      </a:dk1>
      <a:lt1>
        <a:srgbClr val="FFFFFF"/>
      </a:lt1>
      <a:dk2>
        <a:srgbClr val="15254B"/>
      </a:dk2>
      <a:lt2>
        <a:srgbClr val="FFA300"/>
      </a:lt2>
      <a:accent1>
        <a:srgbClr val="9CFF1A"/>
      </a:accent1>
      <a:accent2>
        <a:srgbClr val="FEF600"/>
      </a:accent2>
      <a:accent3>
        <a:srgbClr val="22D9E5"/>
      </a:accent3>
      <a:accent4>
        <a:srgbClr val="0D6F75"/>
      </a:accent4>
      <a:accent5>
        <a:srgbClr val="7F7F7F"/>
      </a:accent5>
      <a:accent6>
        <a:srgbClr val="4F8C00"/>
      </a:accent6>
      <a:hlink>
        <a:srgbClr val="00B0F0"/>
      </a:hlink>
      <a:folHlink>
        <a:srgbClr val="CF1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11604</TotalTime>
  <Words>403</Words>
  <Application>Microsoft Office PowerPoint</Application>
  <PresentationFormat>On-screen Show (16:9)</PresentationFormat>
  <Paragraphs>89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Wingdings</vt:lpstr>
      <vt:lpstr>Office Theme</vt:lpstr>
      <vt:lpstr> </vt:lpstr>
      <vt:lpstr>PowerPoint Presentation</vt:lpstr>
      <vt:lpstr>PowerPoint Presentation</vt:lpstr>
      <vt:lpstr>To achieve a goal you have never achieved before, you must start doing things you’ve never done before.</vt:lpstr>
      <vt:lpstr>Creating a Vision for Kansas</vt:lpstr>
      <vt:lpstr>Lag vs. Lead Measures</vt:lpstr>
      <vt:lpstr>An Individual Plan of Study is a journey, not an event.</vt:lpstr>
      <vt:lpstr>The Importance of Planning Ahead</vt:lpstr>
      <vt:lpstr>PowerPoint Presentation</vt:lpstr>
      <vt:lpstr>How do young people make career decisions?</vt:lpstr>
      <vt:lpstr> Need Assistance?</vt:lpstr>
      <vt:lpstr>PowerPoint Presentation</vt:lpstr>
    </vt:vector>
  </TitlesOfParts>
  <Company>KSDE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Franklin</dc:creator>
  <cp:lastModifiedBy>Tamla Miller</cp:lastModifiedBy>
  <cp:revision>542</cp:revision>
  <cp:lastPrinted>2016-10-20T14:20:58Z</cp:lastPrinted>
  <dcterms:created xsi:type="dcterms:W3CDTF">2015-08-04T16:12:34Z</dcterms:created>
  <dcterms:modified xsi:type="dcterms:W3CDTF">2017-02-22T20:51:19Z</dcterms:modified>
</cp:coreProperties>
</file>