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262" r:id="rId3"/>
    <p:sldId id="263" r:id="rId4"/>
    <p:sldId id="257" r:id="rId5"/>
    <p:sldId id="264" r:id="rId6"/>
    <p:sldId id="265" r:id="rId7"/>
    <p:sldId id="259" r:id="rId8"/>
    <p:sldId id="266" r:id="rId9"/>
    <p:sldId id="261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F20F2-3547-6D41-9673-9D02662451A0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CB1A5-A7B7-F74B-92A2-8592B8F13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CB1A5-A7B7-F74B-92A2-8592B8F131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CB1A5-A7B7-F74B-92A2-8592B8F131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CB1A5-A7B7-F74B-92A2-8592B8F131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FED9-2D87-6143-8AA4-67A998FF6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9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8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5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9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9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6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0BB2-90B7-C54C-9BC5-0115D3B741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0081-4AC3-C04B-BCD6-1609A443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Gamifying the Classroom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Psychological Examination of Using Video Games in Education</a:t>
            </a:r>
            <a:endParaRPr lang="en-US" sz="2000" dirty="0"/>
          </a:p>
        </p:txBody>
      </p:sp>
      <p:pic>
        <p:nvPicPr>
          <p:cNvPr id="5" name="Picture 4" descr="Tanooki_Mar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06" y="0"/>
            <a:ext cx="1914193" cy="2595043"/>
          </a:xfrm>
          <a:prstGeom prst="rect">
            <a:avLst/>
          </a:prstGeom>
        </p:spPr>
      </p:pic>
      <p:pic>
        <p:nvPicPr>
          <p:cNvPr id="6" name="Picture 5" descr="Link_(Phantom_Hourglass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3412"/>
            <a:ext cx="2816369" cy="27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km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3" y="4876800"/>
            <a:ext cx="1981200" cy="1981200"/>
          </a:xfrm>
          <a:prstGeom prst="rect">
            <a:avLst/>
          </a:prstGeom>
        </p:spPr>
      </p:pic>
      <p:pic>
        <p:nvPicPr>
          <p:cNvPr id="4" name="Picture 3" descr="Screen Shot 2016-02-10 at 8.03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1531257"/>
            <a:ext cx="25781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Gaming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Enhanced visual-spatial and mental rotation abilities.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Improved problem solving skills.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Enhanced creativity.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 Incremental beliefs about intelligence.</a:t>
            </a:r>
            <a:r>
              <a:rPr lang="en-US" baseline="30000" dirty="0" smtClean="0"/>
              <a:t>4</a:t>
            </a:r>
          </a:p>
          <a:p>
            <a:r>
              <a:rPr lang="en-US" dirty="0"/>
              <a:t>P</a:t>
            </a:r>
            <a:r>
              <a:rPr lang="en-US" dirty="0" smtClean="0"/>
              <a:t>romote cooperation and positive group work ethics.</a:t>
            </a:r>
            <a:r>
              <a:rPr lang="en-US" baseline="30000" dirty="0" smtClean="0"/>
              <a:t>5</a:t>
            </a:r>
          </a:p>
          <a:p>
            <a:endParaRPr lang="en-US" sz="1400" baseline="30000" dirty="0"/>
          </a:p>
          <a:p>
            <a:pPr marL="0" indent="0" algn="ctr">
              <a:buNone/>
            </a:pPr>
            <a:r>
              <a:rPr lang="en-US" sz="1400" dirty="0" smtClean="0"/>
              <a:t>Source 1: C.S. Green &amp; </a:t>
            </a:r>
            <a:r>
              <a:rPr lang="en-US" sz="1400" dirty="0" err="1" smtClean="0"/>
              <a:t>Bavalier</a:t>
            </a:r>
            <a:r>
              <a:rPr lang="en-US" sz="1400" dirty="0" smtClean="0"/>
              <a:t> 2012</a:t>
            </a:r>
          </a:p>
          <a:p>
            <a:pPr marL="0" indent="0" algn="ctr">
              <a:buNone/>
            </a:pPr>
            <a:r>
              <a:rPr lang="en-US" sz="1400" dirty="0" smtClean="0"/>
              <a:t>Source 2: </a:t>
            </a:r>
            <a:r>
              <a:rPr lang="en-US" sz="1400" dirty="0" err="1" smtClean="0"/>
              <a:t>Prensky</a:t>
            </a:r>
            <a:r>
              <a:rPr lang="en-US" sz="1400" dirty="0" smtClean="0"/>
              <a:t> 2012</a:t>
            </a:r>
          </a:p>
          <a:p>
            <a:pPr marL="0" indent="0" algn="ctr">
              <a:buNone/>
            </a:pPr>
            <a:r>
              <a:rPr lang="en-US" sz="1400" dirty="0" smtClean="0"/>
              <a:t>Source 3: Jackson et al. 2012</a:t>
            </a:r>
          </a:p>
          <a:p>
            <a:pPr marL="0" indent="0" algn="ctr">
              <a:buNone/>
            </a:pPr>
            <a:r>
              <a:rPr lang="en-US" sz="1400" dirty="0" smtClean="0"/>
              <a:t>Source 4: </a:t>
            </a:r>
            <a:r>
              <a:rPr lang="en-US" sz="1400" dirty="0" err="1" smtClean="0"/>
              <a:t>Dweck</a:t>
            </a:r>
            <a:r>
              <a:rPr lang="en-US" sz="1400" dirty="0" smtClean="0"/>
              <a:t> &amp; </a:t>
            </a:r>
            <a:r>
              <a:rPr lang="en-US" sz="1400" dirty="0" err="1" smtClean="0"/>
              <a:t>Molden</a:t>
            </a:r>
            <a:r>
              <a:rPr lang="en-US" sz="1400" dirty="0" smtClean="0"/>
              <a:t> 2005</a:t>
            </a:r>
          </a:p>
          <a:p>
            <a:pPr marL="0" indent="0" algn="ctr">
              <a:buNone/>
            </a:pPr>
            <a:r>
              <a:rPr lang="en-US" sz="1400" dirty="0" smtClean="0"/>
              <a:t>Source 5: Gentile et al. 2009</a:t>
            </a:r>
          </a:p>
          <a:p>
            <a:pPr marL="0" indent="0" algn="ctr">
              <a:buNone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3712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r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99" y="693057"/>
            <a:ext cx="2104486" cy="2304727"/>
          </a:xfrm>
          <a:prstGeom prst="rect">
            <a:avLst/>
          </a:prstGeom>
          <a:scene3d>
            <a:camera prst="orthographicFront">
              <a:rot lat="0" lon="11099999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 and the Classroom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data is great but now what?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“You can’t wait for innovation, you have to go after it with a club.”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- Jack London</a:t>
            </a:r>
            <a:endParaRPr lang="en-US" dirty="0"/>
          </a:p>
        </p:txBody>
      </p:sp>
      <p:pic>
        <p:nvPicPr>
          <p:cNvPr id="6" name="Picture 5" descr="amaterasu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2571"/>
            <a:ext cx="3410856" cy="28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4Charmander_OS_anime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07723" cy="1987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Generation of Gamers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7693"/>
            <a:ext cx="9144000" cy="48703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According to an APA study conducted in 2014, 91% of children </a:t>
            </a:r>
            <a:r>
              <a:rPr lang="en-US" dirty="0" smtClean="0"/>
              <a:t>ages </a:t>
            </a:r>
            <a:r>
              <a:rPr lang="en-US" dirty="0"/>
              <a:t>2 – 17 play video games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99% of teenage boys</a:t>
            </a:r>
          </a:p>
          <a:p>
            <a:pPr lvl="1"/>
            <a:r>
              <a:rPr lang="en-US" dirty="0" smtClean="0"/>
              <a:t>94% of teenage girls</a:t>
            </a:r>
          </a:p>
          <a:p>
            <a:r>
              <a:rPr lang="en-US" dirty="0" smtClean="0"/>
              <a:t>This generation of students has grown up with videogames.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400" dirty="0" smtClean="0"/>
              <a:t>Source: </a:t>
            </a:r>
            <a:r>
              <a:rPr lang="en-US" sz="1400" dirty="0" err="1" smtClean="0"/>
              <a:t>Granic</a:t>
            </a:r>
            <a:r>
              <a:rPr lang="en-US" sz="1400" dirty="0"/>
              <a:t>, </a:t>
            </a:r>
            <a:r>
              <a:rPr lang="en-US" sz="1400" dirty="0" err="1"/>
              <a:t>Lobel</a:t>
            </a:r>
            <a:r>
              <a:rPr lang="en-US" sz="1400" dirty="0"/>
              <a:t>. </a:t>
            </a:r>
            <a:r>
              <a:rPr lang="en-US" sz="1400" dirty="0" smtClean="0"/>
              <a:t>Engels</a:t>
            </a:r>
            <a:endParaRPr lang="en-US" sz="1400" dirty="0"/>
          </a:p>
        </p:txBody>
      </p:sp>
      <p:pic>
        <p:nvPicPr>
          <p:cNvPr id="4" name="Picture 3" descr="007Squirtle_XY_an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24" y="4528712"/>
            <a:ext cx="3006899" cy="23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c0fea20baf0487783d3847eb47c5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Even </a:t>
            </a:r>
            <a:r>
              <a:rPr lang="en-US" dirty="0"/>
              <a:t>A</a:t>
            </a:r>
            <a:r>
              <a:rPr lang="en-US" dirty="0" smtClean="0"/>
              <a:t>re Videogames?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8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“An electronic game in which players control images on a television or computer </a:t>
            </a:r>
            <a:r>
              <a:rPr lang="en-US" smtClean="0"/>
              <a:t>screen</a:t>
            </a:r>
            <a:r>
              <a:rPr lang="en-US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Specifically video games are interactive!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00" dirty="0" smtClean="0"/>
              <a:t>Source: Merriam Webster’s Dictionary</a:t>
            </a:r>
          </a:p>
        </p:txBody>
      </p:sp>
      <p:pic>
        <p:nvPicPr>
          <p:cNvPr id="5" name="Content Placeholder 4" descr="0b30c6ace1e641edcbbc963205c179fb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07" b="-11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35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eo-game-time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45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eo-game-time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01" y="0"/>
            <a:ext cx="17145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90603_ryu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89" y="0"/>
            <a:ext cx="1891011" cy="4509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Versus Now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Videogames of the Past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819400"/>
            <a:ext cx="4343400" cy="4038600"/>
          </a:xfrm>
        </p:spPr>
        <p:txBody>
          <a:bodyPr/>
          <a:lstStyle/>
          <a:p>
            <a:r>
              <a:rPr lang="en-US" dirty="0" smtClean="0"/>
              <a:t>Isolationist</a:t>
            </a:r>
          </a:p>
          <a:p>
            <a:r>
              <a:rPr lang="en-US" dirty="0" smtClean="0"/>
              <a:t>Simple</a:t>
            </a:r>
          </a:p>
          <a:p>
            <a:r>
              <a:rPr lang="en-US" dirty="0" smtClean="0"/>
              <a:t>Targeted only for young kids</a:t>
            </a:r>
          </a:p>
          <a:p>
            <a:r>
              <a:rPr lang="en-US" dirty="0" smtClean="0"/>
              <a:t>Little application to real life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Videogames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4343400" cy="4038600"/>
          </a:xfrm>
        </p:spPr>
        <p:txBody>
          <a:bodyPr/>
          <a:lstStyle/>
          <a:p>
            <a:r>
              <a:rPr lang="en-US" dirty="0" smtClean="0"/>
              <a:t>Social</a:t>
            </a:r>
          </a:p>
          <a:p>
            <a:r>
              <a:rPr lang="en-US" dirty="0" smtClean="0"/>
              <a:t>Complex</a:t>
            </a:r>
          </a:p>
          <a:p>
            <a:r>
              <a:rPr lang="en-US" dirty="0" smtClean="0"/>
              <a:t>Aimed at various demographics</a:t>
            </a:r>
          </a:p>
          <a:p>
            <a:r>
              <a:rPr lang="en-US" dirty="0" smtClean="0"/>
              <a:t>Realistic and applicable to life</a:t>
            </a:r>
            <a:endParaRPr lang="en-US" dirty="0"/>
          </a:p>
        </p:txBody>
      </p:sp>
      <p:pic>
        <p:nvPicPr>
          <p:cNvPr id="3" name="Picture 2" descr="2197863-walker_of_the_moj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01" y="4950827"/>
            <a:ext cx="1907173" cy="19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28 at 2.12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" y="0"/>
            <a:ext cx="8386507" cy="6858000"/>
          </a:xfrm>
          <a:prstGeom prst="rect">
            <a:avLst/>
          </a:prstGeom>
        </p:spPr>
      </p:pic>
      <p:pic>
        <p:nvPicPr>
          <p:cNvPr id="3" name="Picture 2" descr="Sonic_the_Hedgehog_Archie_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043"/>
            <a:ext cx="2358959" cy="26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xSSB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42235"/>
            <a:ext cx="1905000" cy="2333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In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0884"/>
            <a:ext cx="9144000" cy="49071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Benefits of “Play”.</a:t>
            </a:r>
          </a:p>
          <a:p>
            <a:pPr lvl="1"/>
            <a:r>
              <a:rPr lang="en-US" dirty="0" smtClean="0"/>
              <a:t>“Allows </a:t>
            </a:r>
            <a:r>
              <a:rPr lang="en-US" dirty="0"/>
              <a:t>children to </a:t>
            </a:r>
            <a:r>
              <a:rPr lang="en-US" dirty="0" smtClean="0"/>
              <a:t>experiment </a:t>
            </a:r>
            <a:r>
              <a:rPr lang="en-US" dirty="0"/>
              <a:t>with social </a:t>
            </a:r>
            <a:r>
              <a:rPr lang="en-US" dirty="0" smtClean="0"/>
              <a:t>experiences and generate real world resolutions.” 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“Provides children opportunities to reproduce real-life conflicts, to work out ideal resolutions, and to ameliorate negative feelings.”</a:t>
            </a:r>
            <a:r>
              <a:rPr lang="en-US" baseline="30000" dirty="0" smtClean="0"/>
              <a:t> 2</a:t>
            </a:r>
          </a:p>
          <a:p>
            <a:pPr marL="457200" lvl="1" indent="0">
              <a:buNone/>
            </a:pPr>
            <a:endParaRPr lang="en-US" baseline="30000" dirty="0" smtClean="0"/>
          </a:p>
          <a:p>
            <a:r>
              <a:rPr lang="en-US" dirty="0" smtClean="0"/>
              <a:t>The goal of “Play” and education is almost nearly identical!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smtClean="0"/>
              <a:t>Source 1: Erickson 1977</a:t>
            </a:r>
          </a:p>
          <a:p>
            <a:pPr marL="0" indent="0" algn="ctr">
              <a:buNone/>
            </a:pPr>
            <a:r>
              <a:rPr lang="en-US" sz="1400" dirty="0" smtClean="0"/>
              <a:t>Source 2: Piaget 1962</a:t>
            </a:r>
            <a:endParaRPr lang="en-US" dirty="0" smtClean="0"/>
          </a:p>
        </p:txBody>
      </p:sp>
      <p:pic>
        <p:nvPicPr>
          <p:cNvPr id="5" name="Picture 4" descr="Samus_(MOM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666" y="128505"/>
            <a:ext cx="1526026" cy="19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2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315</Words>
  <Application>Microsoft Macintosh PowerPoint</Application>
  <PresentationFormat>On-screen Show (4:3)</PresentationFormat>
  <Paragraphs>59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Gamifying the Classroom</vt:lpstr>
      <vt:lpstr>A Generation of Gamers</vt:lpstr>
      <vt:lpstr>PowerPoint Presentation</vt:lpstr>
      <vt:lpstr>So What Even Are Videogames?</vt:lpstr>
      <vt:lpstr>PowerPoint Presentation</vt:lpstr>
      <vt:lpstr>PowerPoint Presentation</vt:lpstr>
      <vt:lpstr>Then Versus Now</vt:lpstr>
      <vt:lpstr>PowerPoint Presentation</vt:lpstr>
      <vt:lpstr>Play In Education</vt:lpstr>
      <vt:lpstr>Benefits of Gaming</vt:lpstr>
      <vt:lpstr>Games and the Classroom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Gamifying the Classroom</dc:title>
  <dc:creator>Dillon Buck</dc:creator>
  <cp:lastModifiedBy>Dillon Buck</cp:lastModifiedBy>
  <cp:revision>20</cp:revision>
  <dcterms:created xsi:type="dcterms:W3CDTF">2016-01-24T21:09:41Z</dcterms:created>
  <dcterms:modified xsi:type="dcterms:W3CDTF">2016-02-11T21:09:05Z</dcterms:modified>
</cp:coreProperties>
</file>