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83" r:id="rId3"/>
    <p:sldMasterId id="2147483706" r:id="rId4"/>
    <p:sldMasterId id="2147483710" r:id="rId5"/>
    <p:sldMasterId id="2147483727" r:id="rId6"/>
  </p:sldMasterIdLst>
  <p:notesMasterIdLst>
    <p:notesMasterId r:id="rId18"/>
  </p:notesMasterIdLst>
  <p:sldIdLst>
    <p:sldId id="457" r:id="rId7"/>
    <p:sldId id="869" r:id="rId8"/>
    <p:sldId id="891" r:id="rId9"/>
    <p:sldId id="807" r:id="rId10"/>
    <p:sldId id="656" r:id="rId11"/>
    <p:sldId id="866" r:id="rId12"/>
    <p:sldId id="257" r:id="rId13"/>
    <p:sldId id="258" r:id="rId14"/>
    <p:sldId id="801" r:id="rId15"/>
    <p:sldId id="456" r:id="rId16"/>
    <p:sldId id="259" r:id="rId17"/>
  </p:sldIdLst>
  <p:sldSz cx="12192000" cy="6858000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Franklin Gothic Demi Cond" panose="020B070603040202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Segoe UI Light" panose="020B0502040204020203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Race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32424207843585"/>
          <c:y val="8.1571057144054493E-2"/>
          <c:w val="0.79342938110996997"/>
          <c:h val="0.56822492992629492"/>
        </c:manualLayout>
      </c:layout>
      <c:lineChart>
        <c:grouping val="standard"/>
        <c:varyColors val="0"/>
        <c:ser>
          <c:idx val="0"/>
          <c:order val="0"/>
          <c:tx>
            <c:strRef>
              <c:f>ELA!$G$2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ELA!$H$2:$J$2</c:f>
              <c:numCache>
                <c:formatCode>0.00%</c:formatCode>
                <c:ptCount val="3"/>
                <c:pt idx="0">
                  <c:v>0.41369999999999996</c:v>
                </c:pt>
                <c:pt idx="1">
                  <c:v>0.40810000000000002</c:v>
                </c:pt>
                <c:pt idx="2">
                  <c:v>0.37759999999999999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75-4728-8F2A-A17449459446}"/>
            </c:ext>
          </c:extLst>
        </c:ser>
        <c:ser>
          <c:idx val="4"/>
          <c:order val="4"/>
          <c:tx>
            <c:strRef>
              <c:f>ELA!$G$6</c:f>
              <c:strCache>
                <c:ptCount val="1"/>
                <c:pt idx="0">
                  <c:v>African-American Students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ELA!$H$6:$J$6</c:f>
              <c:numCache>
                <c:formatCode>0.00%</c:formatCode>
                <c:ptCount val="3"/>
                <c:pt idx="0">
                  <c:v>0.20530000000000001</c:v>
                </c:pt>
                <c:pt idx="1">
                  <c:v>0.19010000000000002</c:v>
                </c:pt>
                <c:pt idx="2">
                  <c:v>0.17480000000000001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75-4728-8F2A-A17449459446}"/>
            </c:ext>
          </c:extLst>
        </c:ser>
        <c:ser>
          <c:idx val="5"/>
          <c:order val="5"/>
          <c:tx>
            <c:strRef>
              <c:f>ELA!$G$7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ELA!$H$7:$J$7</c:f>
              <c:numCache>
                <c:formatCode>0.00%</c:formatCode>
                <c:ptCount val="3"/>
                <c:pt idx="0">
                  <c:v>0.25579999999999997</c:v>
                </c:pt>
                <c:pt idx="1">
                  <c:v>0.24619999999999997</c:v>
                </c:pt>
                <c:pt idx="2">
                  <c:v>0.21640000000000001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75-4728-8F2A-A17449459446}"/>
            </c:ext>
          </c:extLst>
        </c:ser>
        <c:ser>
          <c:idx val="6"/>
          <c:order val="6"/>
          <c:tx>
            <c:strRef>
              <c:f>ELA!$G$8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ELA!$H$8:$J$8</c:f>
              <c:numCache>
                <c:formatCode>0.00%</c:formatCode>
                <c:ptCount val="3"/>
                <c:pt idx="0">
                  <c:v>0.47850000000000004</c:v>
                </c:pt>
                <c:pt idx="1">
                  <c:v>0.47599999999999992</c:v>
                </c:pt>
                <c:pt idx="2">
                  <c:v>0.44579999999999997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75-4728-8F2A-A17449459446}"/>
            </c:ext>
          </c:extLst>
        </c:ser>
        <c:ser>
          <c:idx val="7"/>
          <c:order val="7"/>
          <c:tx>
            <c:strRef>
              <c:f>ELA!$G$9</c:f>
              <c:strCache>
                <c:ptCount val="1"/>
                <c:pt idx="0">
                  <c:v>Asian 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ELA!$H$9:$J$9</c:f>
              <c:numCache>
                <c:formatCode>0.00%</c:formatCode>
                <c:ptCount val="3"/>
                <c:pt idx="0">
                  <c:v>0.54669999999999996</c:v>
                </c:pt>
                <c:pt idx="1">
                  <c:v>0.54039999999999999</c:v>
                </c:pt>
                <c:pt idx="2">
                  <c:v>0.51249999999999996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75-4728-8F2A-A17449459446}"/>
            </c:ext>
          </c:extLst>
        </c:ser>
        <c:ser>
          <c:idx val="8"/>
          <c:order val="8"/>
          <c:tx>
            <c:strRef>
              <c:f>ELA!$G$10</c:f>
              <c:strCache>
                <c:ptCount val="1"/>
                <c:pt idx="0">
                  <c:v>American Indian or Alaska Native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ELA!$H$10:$J$10</c:f>
              <c:numCache>
                <c:formatCode>0.00%</c:formatCode>
                <c:ptCount val="3"/>
                <c:pt idx="0">
                  <c:v>0.30259999999999998</c:v>
                </c:pt>
                <c:pt idx="1">
                  <c:v>0.30459999999999998</c:v>
                </c:pt>
                <c:pt idx="2">
                  <c:v>0.2646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75-4728-8F2A-A17449459446}"/>
            </c:ext>
          </c:extLst>
        </c:ser>
        <c:ser>
          <c:idx val="9"/>
          <c:order val="9"/>
          <c:tx>
            <c:strRef>
              <c:f>ELA!$G$11</c:f>
              <c:strCache>
                <c:ptCount val="1"/>
                <c:pt idx="0">
                  <c:v>Multi-Racial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ELA!$H$1:$J$1</c:f>
              <c:strCache>
                <c:ptCount val="3"/>
                <c:pt idx="0">
                  <c:v>2015 ELA</c:v>
                </c:pt>
                <c:pt idx="1">
                  <c:v>2016 ELA</c:v>
                </c:pt>
                <c:pt idx="2">
                  <c:v>2017 ELA</c:v>
                </c:pt>
              </c:strCache>
            </c:strRef>
          </c:cat>
          <c:val>
            <c:numRef>
              <c:f>ELA!$H$11:$J$11</c:f>
              <c:numCache>
                <c:formatCode>0.00%</c:formatCode>
                <c:ptCount val="3"/>
                <c:pt idx="0">
                  <c:v>0.39890000000000003</c:v>
                </c:pt>
                <c:pt idx="1">
                  <c:v>0.39380000000000004</c:v>
                </c:pt>
                <c:pt idx="2">
                  <c:v>0.35730000000000006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475-4728-8F2A-A17449459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517272"/>
        <c:axId val="3165149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ELA!$G$3</c15:sqref>
                        </c15:formulaRef>
                      </c:ext>
                    </c:extLst>
                    <c:strCache>
                      <c:ptCount val="1"/>
                      <c:pt idx="0">
                        <c:v>Free and Reduced Lunch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ELA!$H$3:$J$3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0.27279999999999999</c:v>
                      </c:pt>
                      <c:pt idx="1">
                        <c:v>0.26289999999999997</c:v>
                      </c:pt>
                      <c:pt idx="2">
                        <c:v>0.23629999999999998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475-4728-8F2A-A1744945944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ELA!$A$4:$G$4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3</c:v>
                      </c:pt>
                      <c:pt idx="6">
                        <c:v>Students with  Disabilities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ELA!$H$4:$J$4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0.1517</c:v>
                      </c:pt>
                      <c:pt idx="1">
                        <c:v>0.14910000000000001</c:v>
                      </c:pt>
                      <c:pt idx="2">
                        <c:v>0.14019999999999999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475-4728-8F2A-A1744945944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ELA!$A$5:$G$5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4</c:v>
                      </c:pt>
                      <c:pt idx="6">
                        <c:v>ELL Students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ELA!$H$5:$J$5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0.21210000000000001</c:v>
                      </c:pt>
                      <c:pt idx="1">
                        <c:v>0.2014</c:v>
                      </c:pt>
                      <c:pt idx="2">
                        <c:v>0.16169999999999998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475-4728-8F2A-A1744945944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ELA!$A$12:$G$12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14</c:v>
                      </c:pt>
                      <c:pt idx="6">
                        <c:v>Self-Paid Lunch only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ELA!$H$12:$J$12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0.54679999999999995</c:v>
                      </c:pt>
                      <c:pt idx="1">
                        <c:v>0.54600000000000004</c:v>
                      </c:pt>
                      <c:pt idx="2">
                        <c:v>0.51159999999999994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475-4728-8F2A-A1744945944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ELA!$A$13:$G$13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15</c:v>
                      </c:pt>
                      <c:pt idx="6">
                        <c:v>Free Lunch only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ELA!$H$13:$J$13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0.25009999999999999</c:v>
                      </c:pt>
                      <c:pt idx="1">
                        <c:v>0.24149999999999999</c:v>
                      </c:pt>
                      <c:pt idx="2">
                        <c:v>0.21490000000000001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475-4728-8F2A-A17449459446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ELA!$A$14:$G$14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19</c:v>
                      </c:pt>
                      <c:pt idx="6">
                        <c:v>Reduced Lunch only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ELA!$H$14:$J$14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0.36709999999999998</c:v>
                      </c:pt>
                      <c:pt idx="1">
                        <c:v>0.35859999999999997</c:v>
                      </c:pt>
                      <c:pt idx="2">
                        <c:v>0.32909999999999995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475-4728-8F2A-A17449459446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ELA!$A$15:$G$15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36</c:v>
                      </c:pt>
                      <c:pt idx="6">
                        <c:v>Native Hawaiian or Pacific Islander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ELA!$H$15:$J$15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0.309</c:v>
                      </c:pt>
                      <c:pt idx="1">
                        <c:v>0.31770000000000004</c:v>
                      </c:pt>
                      <c:pt idx="2">
                        <c:v>0.27299999999999996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475-4728-8F2A-A17449459446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ELA!$A$16:$G$16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37</c:v>
                      </c:pt>
                      <c:pt idx="6">
                        <c:v>Not Disabled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ELA!$H$16:$J$16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0.32250000000000001</c:v>
                      </c:pt>
                      <c:pt idx="1">
                        <c:v>0.44729999999999998</c:v>
                      </c:pt>
                      <c:pt idx="2">
                        <c:v>0.41379999999999995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475-4728-8F2A-A17449459446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ELA!$A$17:$G$17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38</c:v>
                      </c:pt>
                      <c:pt idx="6">
                        <c:v>With Disability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ELA!$H$17:$J$17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0.20980000000000001</c:v>
                      </c:pt>
                      <c:pt idx="1">
                        <c:v>0.14910000000000001</c:v>
                      </c:pt>
                      <c:pt idx="2">
                        <c:v>0.14019999999999999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475-4728-8F2A-A17449459446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ELA!$A$18:$G$18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39</c:v>
                      </c:pt>
                      <c:pt idx="6">
                        <c:v>Homeless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ELA!$H$18:$J$18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0.20620000000000002</c:v>
                      </c:pt>
                      <c:pt idx="1">
                        <c:v>0.20250000000000001</c:v>
                      </c:pt>
                      <c:pt idx="2">
                        <c:v>0.17780000000000001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475-4728-8F2A-A17449459446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ELA!$A$19:$G$19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40</c:v>
                      </c:pt>
                      <c:pt idx="6">
                        <c:v>ELL with Disabilities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ELA!$H$19:$J$19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5.6500000000000002E-2</c:v>
                      </c:pt>
                      <c:pt idx="1">
                        <c:v>5.2499999999999998E-2</c:v>
                      </c:pt>
                      <c:pt idx="2">
                        <c:v>4.5899999999999996E-2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475-4728-8F2A-A17449459446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ELA!$A$20:$G$20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41</c:v>
                      </c:pt>
                      <c:pt idx="6">
                        <c:v>Non-ELL Students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ELA!$H$20:$J$20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0.44240000000000002</c:v>
                      </c:pt>
                      <c:pt idx="1">
                        <c:v>0.4395</c:v>
                      </c:pt>
                      <c:pt idx="2">
                        <c:v>0.41049999999999998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475-4728-8F2A-A17449459446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ELA!$A$21:$G$21</c15:sqref>
                        </c15:formulaRef>
                      </c:ext>
                    </c:extLst>
                    <c:strCache>
                      <c:ptCount val="7"/>
                      <c:pt idx="0">
                        <c:v>STATE</c:v>
                      </c:pt>
                      <c:pt idx="1">
                        <c:v>0</c:v>
                      </c:pt>
                      <c:pt idx="2">
                        <c:v>ELA</c:v>
                      </c:pt>
                      <c:pt idx="3">
                        <c:v>18</c:v>
                      </c:pt>
                      <c:pt idx="4">
                        <c:v>All</c:v>
                      </c:pt>
                      <c:pt idx="5">
                        <c:v>42</c:v>
                      </c:pt>
                      <c:pt idx="6">
                        <c:v>Military Connected Students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ELA!$H$1:$J$1</c15:sqref>
                        </c15:formulaRef>
                      </c:ext>
                    </c:extLst>
                    <c:strCache>
                      <c:ptCount val="3"/>
                      <c:pt idx="0">
                        <c:v>2015 ELA</c:v>
                      </c:pt>
                      <c:pt idx="1">
                        <c:v>2016 ELA</c:v>
                      </c:pt>
                      <c:pt idx="2">
                        <c:v>2017 ELA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ELA!$H$21:$J$21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2" formatCode="0.00%">
                        <c:v>0.46079999999999999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475-4728-8F2A-A17449459446}"/>
                  </c:ext>
                </c:extLst>
              </c15:ser>
            </c15:filteredLineSeries>
          </c:ext>
        </c:extLst>
      </c:lineChart>
      <c:catAx>
        <c:axId val="31651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14976"/>
        <c:crosses val="autoZero"/>
        <c:auto val="1"/>
        <c:lblAlgn val="ctr"/>
        <c:lblOffset val="100"/>
        <c:noMultiLvlLbl val="0"/>
      </c:catAx>
      <c:valAx>
        <c:axId val="316514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17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0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2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B0451284-B6B8-994F-BE1B-B7CC5943B8F7}" type="presOf" srcId="{99B1A442-20F6-9947-9CF1-82B1CE2D9FA8}" destId="{0790621F-E159-F845-BDA3-95A52492E165}" srcOrd="0" destOrd="0" presId="urn:microsoft.com/office/officeart/2008/layout/VerticalCurvedList"/>
    <dgm:cxn modelId="{F91AEBE5-CF58-6A40-A8D1-FC817936204C}" type="presOf" srcId="{5B7B2099-41D8-004B-8D65-B38C39E321CD}" destId="{D00DCD45-E5DB-9E44-BAB2-137C8E0A3DFB}" srcOrd="0" destOrd="0" presId="urn:microsoft.com/office/officeart/2008/layout/VerticalCurvedList"/>
    <dgm:cxn modelId="{978EF318-1D28-3145-AB47-5BE641CE73FC}" type="presOf" srcId="{52B1DE18-6A1C-AD4B-A580-EFB10306A31C}" destId="{2BE05F37-9A4A-2141-9302-759141DC58F7}" srcOrd="0" destOrd="0" presId="urn:microsoft.com/office/officeart/2008/layout/VerticalCurvedList"/>
    <dgm:cxn modelId="{B1091109-5C59-A741-97A9-8988F694AAA9}" type="presOf" srcId="{FDBFCE31-5707-1949-9F5A-BF004052C599}" destId="{F74A63C8-E466-1848-8610-D8932C7E91B0}" srcOrd="0" destOrd="0" presId="urn:microsoft.com/office/officeart/2008/layout/VerticalCurvedList"/>
    <dgm:cxn modelId="{155E8188-37DE-3A4F-ACD2-2D57BF164630}" type="presOf" srcId="{082C9BA0-F89E-7B45-99F8-52E6FD4188C9}" destId="{8920BE36-2629-4647-82BB-E5679876C639}" srcOrd="0" destOrd="0" presId="urn:microsoft.com/office/officeart/2008/layout/VerticalCurvedList"/>
    <dgm:cxn modelId="{1956E601-198C-9440-961C-E44913C402D5}" type="presOf" srcId="{4CD40E5E-F263-3C45-AEBF-86D8DD33391C}" destId="{937BE5E8-7FBB-D646-831F-44001EF04F5A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29893B76-4ED5-F541-9ACC-35B0E03FDC4D}" type="presOf" srcId="{036BCADC-AE57-E04A-B05A-E6530078CE91}" destId="{628BF3DB-8C74-1E49-A51A-11216C57049F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72C74806-3A1F-1C4B-A2D1-F4FDC12C2864}" type="presParOf" srcId="{8920BE36-2629-4647-82BB-E5679876C639}" destId="{7B1087D9-B106-2B40-903A-2B80FD210404}" srcOrd="0" destOrd="0" presId="urn:microsoft.com/office/officeart/2008/layout/VerticalCurvedList"/>
    <dgm:cxn modelId="{9A4636A3-B9E7-9B46-A486-C5F6951FE461}" type="presParOf" srcId="{7B1087D9-B106-2B40-903A-2B80FD210404}" destId="{E7F6D431-189D-D74F-8DD8-0D83DF54FA90}" srcOrd="0" destOrd="0" presId="urn:microsoft.com/office/officeart/2008/layout/VerticalCurvedList"/>
    <dgm:cxn modelId="{876ED65C-AA2E-7F41-9E3E-189EE75C692A}" type="presParOf" srcId="{E7F6D431-189D-D74F-8DD8-0D83DF54FA90}" destId="{1D44CD56-337C-6F47-A065-23F9BB34CE58}" srcOrd="0" destOrd="0" presId="urn:microsoft.com/office/officeart/2008/layout/VerticalCurvedList"/>
    <dgm:cxn modelId="{3E4CD75C-255D-B043-B7F4-23E40C31B591}" type="presParOf" srcId="{E7F6D431-189D-D74F-8DD8-0D83DF54FA90}" destId="{F74A63C8-E466-1848-8610-D8932C7E91B0}" srcOrd="1" destOrd="0" presId="urn:microsoft.com/office/officeart/2008/layout/VerticalCurvedList"/>
    <dgm:cxn modelId="{3E49C74A-9ECB-854D-8BB2-E56F3C608E1D}" type="presParOf" srcId="{E7F6D431-189D-D74F-8DD8-0D83DF54FA90}" destId="{63D374A2-C544-1A40-B71B-CD7E926EB63B}" srcOrd="2" destOrd="0" presId="urn:microsoft.com/office/officeart/2008/layout/VerticalCurvedList"/>
    <dgm:cxn modelId="{DFA698BE-E921-F04F-B112-0992960AEB5F}" type="presParOf" srcId="{E7F6D431-189D-D74F-8DD8-0D83DF54FA90}" destId="{F6B1C594-E5B8-3145-9EE6-EE995A413001}" srcOrd="3" destOrd="0" presId="urn:microsoft.com/office/officeart/2008/layout/VerticalCurvedList"/>
    <dgm:cxn modelId="{0072AEFC-7324-EC4C-978C-CD1E6E259AFF}" type="presParOf" srcId="{7B1087D9-B106-2B40-903A-2B80FD210404}" destId="{2BE05F37-9A4A-2141-9302-759141DC58F7}" srcOrd="1" destOrd="0" presId="urn:microsoft.com/office/officeart/2008/layout/VerticalCurvedList"/>
    <dgm:cxn modelId="{04F0CA80-11DA-ED4A-A184-43F783274B02}" type="presParOf" srcId="{7B1087D9-B106-2B40-903A-2B80FD210404}" destId="{9453C38E-C9FE-034C-9977-DE6957BCE791}" srcOrd="2" destOrd="0" presId="urn:microsoft.com/office/officeart/2008/layout/VerticalCurvedList"/>
    <dgm:cxn modelId="{B24669CD-1CB2-6B40-AAA2-BBAAF353D224}" type="presParOf" srcId="{9453C38E-C9FE-034C-9977-DE6957BCE791}" destId="{676A47F5-D9A2-4F40-BEAA-4080D9BB4C27}" srcOrd="0" destOrd="0" presId="urn:microsoft.com/office/officeart/2008/layout/VerticalCurvedList"/>
    <dgm:cxn modelId="{74114056-B987-C049-8DDF-04D02D0EA6B3}" type="presParOf" srcId="{7B1087D9-B106-2B40-903A-2B80FD210404}" destId="{0790621F-E159-F845-BDA3-95A52492E165}" srcOrd="3" destOrd="0" presId="urn:microsoft.com/office/officeart/2008/layout/VerticalCurvedList"/>
    <dgm:cxn modelId="{86F1AA56-6C63-F648-9149-BDB285B3BA15}" type="presParOf" srcId="{7B1087D9-B106-2B40-903A-2B80FD210404}" destId="{5644EB7E-7515-284F-B260-524F5A9BB8FA}" srcOrd="4" destOrd="0" presId="urn:microsoft.com/office/officeart/2008/layout/VerticalCurvedList"/>
    <dgm:cxn modelId="{8D4B89E9-AC4B-C148-B18E-80EFBDDAA01B}" type="presParOf" srcId="{5644EB7E-7515-284F-B260-524F5A9BB8FA}" destId="{10B4999E-721F-EE47-8AA6-BB33D4EBAE51}" srcOrd="0" destOrd="0" presId="urn:microsoft.com/office/officeart/2008/layout/VerticalCurvedList"/>
    <dgm:cxn modelId="{21651A18-0169-7943-8B81-929B246754CD}" type="presParOf" srcId="{7B1087D9-B106-2B40-903A-2B80FD210404}" destId="{628BF3DB-8C74-1E49-A51A-11216C57049F}" srcOrd="5" destOrd="0" presId="urn:microsoft.com/office/officeart/2008/layout/VerticalCurvedList"/>
    <dgm:cxn modelId="{F019D1B2-214F-144A-9CF7-AB5BB0A02B36}" type="presParOf" srcId="{7B1087D9-B106-2B40-903A-2B80FD210404}" destId="{C76781E5-C5D9-0F4D-9768-AA41A07EED68}" srcOrd="6" destOrd="0" presId="urn:microsoft.com/office/officeart/2008/layout/VerticalCurvedList"/>
    <dgm:cxn modelId="{24A8871C-EB0F-4A49-A06A-098BFE6FD457}" type="presParOf" srcId="{C76781E5-C5D9-0F4D-9768-AA41A07EED68}" destId="{EA8FAC7C-1433-314D-A6DF-38B6083DA1D5}" srcOrd="0" destOrd="0" presId="urn:microsoft.com/office/officeart/2008/layout/VerticalCurvedList"/>
    <dgm:cxn modelId="{3D58A711-F4BD-B546-8483-F33B72B65B8F}" type="presParOf" srcId="{7B1087D9-B106-2B40-903A-2B80FD210404}" destId="{D00DCD45-E5DB-9E44-BAB2-137C8E0A3DFB}" srcOrd="7" destOrd="0" presId="urn:microsoft.com/office/officeart/2008/layout/VerticalCurvedList"/>
    <dgm:cxn modelId="{73881907-C671-284D-A7FE-C84820C0C391}" type="presParOf" srcId="{7B1087D9-B106-2B40-903A-2B80FD210404}" destId="{1268FF1B-B3A2-E24C-90DB-9B339840373A}" srcOrd="8" destOrd="0" presId="urn:microsoft.com/office/officeart/2008/layout/VerticalCurvedList"/>
    <dgm:cxn modelId="{8FD454F9-3689-C142-9944-D45E124C476B}" type="presParOf" srcId="{1268FF1B-B3A2-E24C-90DB-9B339840373A}" destId="{BA677D07-8372-2944-89BD-C80AFD2B35A8}" srcOrd="0" destOrd="0" presId="urn:microsoft.com/office/officeart/2008/layout/VerticalCurvedList"/>
    <dgm:cxn modelId="{44F31568-7A20-C744-83EA-B1D50C5B30CF}" type="presParOf" srcId="{7B1087D9-B106-2B40-903A-2B80FD210404}" destId="{937BE5E8-7FBB-D646-831F-44001EF04F5A}" srcOrd="9" destOrd="0" presId="urn:microsoft.com/office/officeart/2008/layout/VerticalCurvedList"/>
    <dgm:cxn modelId="{36328FE4-B89A-6441-A8FE-E82BB738E3ED}" type="presParOf" srcId="{7B1087D9-B106-2B40-903A-2B80FD210404}" destId="{43C94A50-B091-C144-B0AF-6669D8D11E72}" srcOrd="10" destOrd="0" presId="urn:microsoft.com/office/officeart/2008/layout/VerticalCurvedList"/>
    <dgm:cxn modelId="{F6101F26-5305-9A41-B6C0-D4B0BB1D3B42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Kindergarten Readiness</a:t>
          </a:r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Individual Plan of Study</a:t>
          </a:r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High School Graduation Rates</a:t>
          </a:r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Post Secondary Completion</a:t>
          </a:r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B2494-7077-764F-8A9B-5FFB190E410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009F5-7F8B-B847-AECB-EE95EA04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8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Personalized Learning</a:t>
            </a:r>
          </a:p>
          <a:p>
            <a:r>
              <a:rPr lang="en-US" b="1" dirty="0">
                <a:effectLst/>
              </a:rPr>
              <a:t>What is Personalized Learning? </a:t>
            </a:r>
            <a:endParaRPr lang="en-US" dirty="0"/>
          </a:p>
          <a:p>
            <a:r>
              <a:rPr lang="en-US" dirty="0">
                <a:effectLst/>
              </a:rPr>
              <a:t>A personalized learning environment includes the following elements: </a:t>
            </a:r>
            <a:endParaRPr lang="en-US" dirty="0"/>
          </a:p>
          <a:p>
            <a:r>
              <a:rPr lang="en-US" dirty="0">
                <a:effectLst/>
              </a:rPr>
              <a:t>Personal learning paths for each student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Personalized learning time </a:t>
            </a:r>
            <a:endParaRPr lang="en-US" dirty="0"/>
          </a:p>
          <a:p>
            <a:r>
              <a:rPr lang="en-US" dirty="0">
                <a:effectLst/>
              </a:rPr>
              <a:t>Project-based learning </a:t>
            </a:r>
            <a:endParaRPr lang="en-US" dirty="0"/>
          </a:p>
          <a:p>
            <a:r>
              <a:rPr lang="en-US" dirty="0">
                <a:effectLst/>
              </a:rPr>
              <a:t>Student mentor program </a:t>
            </a:r>
            <a:endParaRPr lang="en-US" dirty="0"/>
          </a:p>
          <a:p>
            <a:r>
              <a:rPr lang="en-US" dirty="0">
                <a:effectLst/>
              </a:rPr>
              <a:t>Flexible learning environment </a:t>
            </a:r>
            <a:endParaRPr lang="en-US" dirty="0"/>
          </a:p>
          <a:p>
            <a:r>
              <a:rPr lang="en-US" dirty="0">
                <a:effectLst/>
              </a:rPr>
              <a:t>Mastery-based education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Performance-based assessments (project-based learning, portfolios, etc.) </a:t>
            </a:r>
            <a:endParaRPr lang="en-US" dirty="0"/>
          </a:p>
          <a:p>
            <a:r>
              <a:rPr lang="en-US" b="1" dirty="0">
                <a:effectLst/>
              </a:rPr>
              <a:t>What do teacher and student roles look like in Personalized Learning?</a:t>
            </a:r>
            <a:br>
              <a:rPr lang="en-US" b="1" dirty="0">
                <a:effectLst/>
              </a:rPr>
            </a:br>
            <a:endParaRPr lang="en-US" dirty="0">
              <a:effectLst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</a:t>
            </a:r>
            <a:r>
              <a:rPr lang="en-US" dirty="0"/>
              <a:t>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dirty="0"/>
              <a:t> </a:t>
            </a:r>
            <a:r>
              <a:rPr lang="en-US" dirty="0">
                <a:effectLst/>
              </a:rPr>
              <a:t>Personalize instruction by providing opportunities for students to practice skills, give real-time feedback and support students to make their own plans to reach academic goals.</a:t>
            </a:r>
          </a:p>
          <a:p>
            <a:r>
              <a:rPr lang="en-US" dirty="0">
                <a:effectLst/>
              </a:rPr>
              <a:t>Provide small group workshops based on individual student needs.</a:t>
            </a:r>
          </a:p>
          <a:p>
            <a:r>
              <a:rPr lang="en-US" dirty="0">
                <a:effectLst/>
              </a:rPr>
              <a:t>Mentors students to become self-directed learners who can set and achieve goals and maximize opportunities. </a:t>
            </a:r>
          </a:p>
          <a:p>
            <a:r>
              <a:rPr lang="en-US" dirty="0">
                <a:effectLst/>
              </a:rPr>
              <a:t>Demonstrate student agency by having choice in when, where, and how they learn.</a:t>
            </a:r>
          </a:p>
          <a:p>
            <a:r>
              <a:rPr lang="en-US" dirty="0">
                <a:effectLst/>
              </a:rPr>
              <a:t>Select content that best meets their learning style. </a:t>
            </a:r>
          </a:p>
          <a:p>
            <a:r>
              <a:rPr lang="en-US" dirty="0">
                <a:effectLst/>
              </a:rPr>
              <a:t>Establish weekly obtainable academic goals.</a:t>
            </a:r>
          </a:p>
          <a:p>
            <a:r>
              <a:rPr lang="en-US" dirty="0">
                <a:effectLst/>
              </a:rPr>
              <a:t>Establish long term college goals.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Work collaboratively with small groups 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What is Connect? Connect is Pasadena ISD’s personalized learning initiative.</a:t>
            </a:r>
            <a:br>
              <a:rPr lang="en-US" b="1" dirty="0"/>
            </a:br>
            <a:endParaRPr lang="en-US" dirty="0"/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Every Connect student has a digital Personalized Learning Plan and is able to access all of the learning tools and resources they need at any time.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Connect students are self-directed learners. Connect students are encouraged and coached to develop in the elements of self-directed learning - Challenge Seeking, Persistence, Strategy-shifting, Response to Setbacks and Appropriate Help Seeking are key habits that are invaluable for college and life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Connect students receive consistent, relevant, and personalized support seamlessly integrated into their school day as they drive towards their academic and personal goals.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and Career Readiness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Student success in college and career must extend far beyond college acceptance. We focus on helping students to develop in four areas that form the foundation for a lifetime of success. 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 Support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​​Student-teacher bond is the heart of learning. Students meet weekly with their mentor teacher to set academic goals and discuss their progress. </a:t>
            </a:r>
          </a:p>
          <a:p>
            <a:r>
              <a:rPr lang="en-US" dirty="0">
                <a:effectLst/>
              </a:rPr>
              <a:t>Empowering students to engage in self-directed learning and develop key habits that are invaluable for college and life success.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9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9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3532" cy="687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431080"/>
            <a:ext cx="3733800" cy="2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89527"/>
            <a:ext cx="12998564" cy="7383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5960450"/>
            <a:ext cx="7200900" cy="5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2" y="-114810"/>
            <a:ext cx="12339781" cy="700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5960450"/>
            <a:ext cx="7200900" cy="5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812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083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0500" cy="35210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9415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416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3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113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8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735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40500" cy="35210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5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2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5/2/2018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475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0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955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73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4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2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314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" y="512"/>
            <a:ext cx="12161852" cy="687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3569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49256"/>
            <a:ext cx="10515600" cy="543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195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599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8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4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0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743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0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799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397007"/>
            <a:ext cx="10871200" cy="406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256581" y="64466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97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97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608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400800"/>
            <a:ext cx="12192000" cy="4572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408"/>
            <a:ext cx="11582400" cy="4791456"/>
          </a:xfrm>
          <a:prstGeom prst="rect">
            <a:avLst/>
          </a:prstGeom>
        </p:spPr>
        <p:txBody>
          <a:bodyPr/>
          <a:lstStyle>
            <a:lvl1pPr>
              <a:buClrTx/>
              <a:defRPr sz="2667"/>
            </a:lvl1pPr>
            <a:lvl2pPr>
              <a:buClrTx/>
              <a:defRPr sz="2400"/>
            </a:lvl2pPr>
            <a:lvl3pPr>
              <a:buClrTx/>
              <a:defRPr sz="2133"/>
            </a:lvl3pPr>
            <a:lvl4pPr>
              <a:buClrTx/>
              <a:defRPr sz="1867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2"/>
            <a:ext cx="11582400" cy="5232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21679"/>
            <a:ext cx="60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5861304"/>
            <a:ext cx="11582400" cy="329184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106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6933"/>
            </a:lvl1pPr>
            <a:lvl2pPr lvl="1" algn="ctr" rtl="0">
              <a:spcBef>
                <a:spcPts val="0"/>
              </a:spcBef>
              <a:buSzPct val="100000"/>
              <a:defRPr sz="6933"/>
            </a:lvl2pPr>
            <a:lvl3pPr lvl="2" algn="ctr" rtl="0">
              <a:spcBef>
                <a:spcPts val="0"/>
              </a:spcBef>
              <a:buSzPct val="100000"/>
              <a:defRPr sz="6933"/>
            </a:lvl3pPr>
            <a:lvl4pPr lvl="3" algn="ctr" rtl="0">
              <a:spcBef>
                <a:spcPts val="0"/>
              </a:spcBef>
              <a:buSzPct val="100000"/>
              <a:defRPr sz="6933"/>
            </a:lvl4pPr>
            <a:lvl5pPr lvl="4" algn="ctr" rtl="0">
              <a:spcBef>
                <a:spcPts val="0"/>
              </a:spcBef>
              <a:buSzPct val="100000"/>
              <a:defRPr sz="6933"/>
            </a:lvl5pPr>
            <a:lvl6pPr lvl="5" algn="ctr" rtl="0">
              <a:spcBef>
                <a:spcPts val="0"/>
              </a:spcBef>
              <a:buSzPct val="100000"/>
              <a:defRPr sz="6933"/>
            </a:lvl6pPr>
            <a:lvl7pPr lvl="6" algn="ctr" rtl="0">
              <a:spcBef>
                <a:spcPts val="0"/>
              </a:spcBef>
              <a:buSzPct val="100000"/>
              <a:defRPr sz="6933"/>
            </a:lvl7pPr>
            <a:lvl8pPr lvl="7" algn="ctr" rtl="0">
              <a:spcBef>
                <a:spcPts val="0"/>
              </a:spcBef>
              <a:buSzPct val="100000"/>
              <a:defRPr sz="6933"/>
            </a:lvl8pPr>
            <a:lvl9pPr lvl="8" algn="ctr" rtl="0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5025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67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2794"/>
            <a:ext cx="8412480" cy="51289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5/2/2018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3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5/2/2018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8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6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890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02422"/>
            <a:ext cx="10119360" cy="233499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70" indent="-609570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12" indent="-365742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2966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5/2/2018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71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354285" y="945045"/>
            <a:ext cx="6362379" cy="2743291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354285" y="3863870"/>
            <a:ext cx="6362379" cy="11840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165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993305" y="11"/>
            <a:ext cx="724503" cy="1174568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69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87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33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332817" cy="68580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04" y="3085254"/>
            <a:ext cx="6900280" cy="3134573"/>
          </a:xfrm>
        </p:spPr>
        <p:txBody>
          <a:bodyPr anchor="t">
            <a:normAutofit/>
          </a:bodyPr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6004" y="1585065"/>
            <a:ext cx="690028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993305" y="11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49261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33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5941" y="274638"/>
            <a:ext cx="5132932" cy="163099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332817" cy="68580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66167" y="2090058"/>
            <a:ext cx="6343651" cy="42662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993305" y="11"/>
            <a:ext cx="724503" cy="1174568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466167" y="274639"/>
            <a:ext cx="1117600" cy="114352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04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22513" y="6356351"/>
            <a:ext cx="2915667" cy="365125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522514" y="11"/>
            <a:ext cx="10470791" cy="625991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245873" cy="68580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93305" y="0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04775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22513" y="6356351"/>
            <a:ext cx="2915667" cy="365125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522514" y="11"/>
            <a:ext cx="10470791" cy="625991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24587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93305" y="11"/>
            <a:ext cx="724503" cy="1174568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779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1157726" y="1600201"/>
            <a:ext cx="48366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6197600" y="1600201"/>
            <a:ext cx="4611272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9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1157726" y="1535113"/>
            <a:ext cx="4838791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726" y="2174875"/>
            <a:ext cx="4838791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6193369" y="1535113"/>
            <a:ext cx="4615504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6193369" y="2174875"/>
            <a:ext cx="4615504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2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3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1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157725" y="273049"/>
            <a:ext cx="3462960" cy="1745291"/>
          </a:xfrm>
        </p:spPr>
        <p:txBody>
          <a:bodyPr anchor="b">
            <a:normAutofit/>
          </a:bodyPr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1157725" y="2018340"/>
            <a:ext cx="3462960" cy="4107824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02453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8337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25" y="4800600"/>
            <a:ext cx="9651145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7726" y="-1"/>
            <a:ext cx="9651145" cy="4616449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4267">
                <a:solidFill>
                  <a:schemeClr val="accent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725" y="5367338"/>
            <a:ext cx="9651145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599" y="6356351"/>
            <a:ext cx="6643272" cy="365125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291" y="6356351"/>
            <a:ext cx="819629" cy="365125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8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6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725" y="274639"/>
            <a:ext cx="7478275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9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57" y="296332"/>
            <a:ext cx="475489" cy="762003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73007" y="1143000"/>
            <a:ext cx="9098144" cy="4554539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7" y="229324"/>
            <a:ext cx="407025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1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11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69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88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70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73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89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03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77" y="906523"/>
            <a:ext cx="10528452" cy="595147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418493" y="6486395"/>
            <a:ext cx="649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742829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2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62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E26907-2156-419B-9B90-4A73B882C5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EDFCC-A279-4A40-8B4B-02D42C6E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" y="0"/>
            <a:ext cx="12161163" cy="6875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9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8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377"/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377"/>
              <a:t>5/2/2018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77"/>
            <a:r>
              <a:rPr lang="en-US" sz="933" dirty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15254B"/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4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8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8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37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121914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4" indent="0" algn="l" defTabSz="121914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12" indent="-365742" algn="l" defTabSz="121914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1157728" y="274639"/>
            <a:ext cx="9651145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1157728" y="1600201"/>
            <a:ext cx="96511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6551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872" y="6356351"/>
            <a:ext cx="100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993305" y="11"/>
            <a:ext cx="724503" cy="1174568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1024537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157725" y="6356351"/>
            <a:ext cx="291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5/2/2018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8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819330" indent="-380990" algn="l" defTabSz="609585" rtl="0" eaLnBrk="1" latinLnBrk="0" hangingPunct="1">
        <a:spcBef>
          <a:spcPts val="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218" y="1905000"/>
            <a:ext cx="9596583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35728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349" y="1013792"/>
            <a:ext cx="9968948" cy="499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2060"/>
                </a:solidFill>
              </a:rPr>
              <a:t>Factors influencing </a:t>
            </a:r>
            <a:r>
              <a:rPr lang="en-US" dirty="0">
                <a:solidFill>
                  <a:srgbClr val="002060"/>
                </a:solidFill>
              </a:rPr>
              <a:t>gaps …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rgbClr val="002060"/>
                </a:solidFill>
              </a:rPr>
              <a:t>Subgroup attendance rates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rgbClr val="002060"/>
                </a:solidFill>
              </a:rPr>
              <a:t>Teacher data (turnover, highly qualified) 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rgbClr val="002060"/>
                </a:solidFill>
              </a:rPr>
              <a:t>Exposure to high-quality standards-based instruction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rgbClr val="002060"/>
                </a:solidFill>
              </a:rPr>
              <a:t>School climate and culture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rgbClr val="002060"/>
                </a:solidFill>
              </a:rPr>
              <a:t> Student engagement measures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What follows are two different visual displays of gap data based on simply the % of students proficient on the state assessments in ELA and Math.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504" y="168966"/>
            <a:ext cx="11181522" cy="10038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Achievement Gap 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70498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2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1100" y="4267201"/>
            <a:ext cx="98298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</a:t>
            </a:r>
            <a:r>
              <a:rPr lang="en-US" sz="60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60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1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/>
            <a:r>
              <a:rPr lang="en-US" sz="36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4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9179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994401" y="1193800"/>
            <a:ext cx="6164791" cy="5104568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78" indent="-45717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667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457178" indent="-4571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667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667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12192000" cy="508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72202" y="1193800"/>
            <a:ext cx="6095999" cy="508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25519">
              <a:spcBef>
                <a:spcPts val="800"/>
              </a:spcBef>
            </a:pP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457178" indent="-457178" defTabSz="1625519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 defTabSz="162551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457178" indent="-457178" defTabSz="162551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457178" indent="-457178" defTabSz="162551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457178" indent="-457178" defTabSz="1625519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3600" dirty="0">
              <a:solidFill>
                <a:srgbClr val="15254B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625519">
              <a:spcBef>
                <a:spcPts val="800"/>
              </a:spcBef>
            </a:pPr>
            <a:r>
              <a:rPr lang="en-US" sz="3600" dirty="0">
                <a:solidFill>
                  <a:srgbClr val="15254B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pPr defTabSz="1625519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217" y="1828801"/>
            <a:ext cx="959471" cy="15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801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37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32" y="-381000"/>
            <a:ext cx="12887864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618" y="115743"/>
            <a:ext cx="10515600" cy="1325563"/>
          </a:xfrm>
        </p:spPr>
        <p:txBody>
          <a:bodyPr/>
          <a:lstStyle/>
          <a:p>
            <a:r>
              <a:rPr lang="en-US" dirty="0"/>
              <a:t>High School Graduation 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73" y="1082962"/>
            <a:ext cx="8763000" cy="50495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58473" y="3622963"/>
            <a:ext cx="16002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34673" y="3629059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Increase of 1.2%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63473" y="3622963"/>
            <a:ext cx="16002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39673" y="3629059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Increase of 1.4%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68473" y="3622963"/>
            <a:ext cx="16002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44673" y="3629059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Increase of 2.9%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73473" y="3622963"/>
            <a:ext cx="1600200" cy="6096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49673" y="3629059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Increase of 1.2%</a:t>
            </a:r>
          </a:p>
        </p:txBody>
      </p:sp>
      <p:sp>
        <p:nvSpPr>
          <p:cNvPr id="28" name="Oval 27"/>
          <p:cNvSpPr/>
          <p:nvPr/>
        </p:nvSpPr>
        <p:spPr>
          <a:xfrm>
            <a:off x="2742115" y="1151258"/>
            <a:ext cx="1181100" cy="1073371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13565" y="123356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Goal is   95%</a:t>
            </a:r>
          </a:p>
        </p:txBody>
      </p:sp>
    </p:spTree>
    <p:extLst>
      <p:ext uri="{BB962C8B-B14F-4D97-AF65-F5344CB8AC3E}">
        <p14:creationId xmlns:p14="http://schemas.microsoft.com/office/powerpoint/2010/main" val="2059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520457"/>
            <a:ext cx="9156405" cy="428492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189" indent="-457189"/>
            <a:endParaRPr lang="en-US" dirty="0"/>
          </a:p>
          <a:p>
            <a:pPr marL="457189" indent="-457189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248478"/>
            <a:ext cx="11108636" cy="5864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Three-year ELA Trend: Subgroup % Proficient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91777930"/>
              </p:ext>
            </p:extLst>
          </p:nvPr>
        </p:nvGraphicFramePr>
        <p:xfrm>
          <a:off x="838200" y="924341"/>
          <a:ext cx="10641496" cy="520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28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7210"/>
              </p:ext>
            </p:extLst>
          </p:nvPr>
        </p:nvGraphicFramePr>
        <p:xfrm>
          <a:off x="2136913" y="993908"/>
          <a:ext cx="7146236" cy="4999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3937">
                  <a:extLst>
                    <a:ext uri="{9D8B030D-6E8A-4147-A177-3AD203B41FA5}">
                      <a16:colId xmlns:a16="http://schemas.microsoft.com/office/drawing/2014/main" val="6275264"/>
                    </a:ext>
                  </a:extLst>
                </a:gridCol>
                <a:gridCol w="1097433">
                  <a:extLst>
                    <a:ext uri="{9D8B030D-6E8A-4147-A177-3AD203B41FA5}">
                      <a16:colId xmlns:a16="http://schemas.microsoft.com/office/drawing/2014/main" val="2525601842"/>
                    </a:ext>
                  </a:extLst>
                </a:gridCol>
                <a:gridCol w="1097433">
                  <a:extLst>
                    <a:ext uri="{9D8B030D-6E8A-4147-A177-3AD203B41FA5}">
                      <a16:colId xmlns:a16="http://schemas.microsoft.com/office/drawing/2014/main" val="3943038437"/>
                    </a:ext>
                  </a:extLst>
                </a:gridCol>
                <a:gridCol w="1097433">
                  <a:extLst>
                    <a:ext uri="{9D8B030D-6E8A-4147-A177-3AD203B41FA5}">
                      <a16:colId xmlns:a16="http://schemas.microsoft.com/office/drawing/2014/main" val="4122545276"/>
                    </a:ext>
                  </a:extLst>
                </a:gridCol>
              </a:tblGrid>
              <a:tr h="443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GroupName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2015 Math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2016 Math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2017 Math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422527013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All Students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32.47%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34.05%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33.80%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1501966804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Free and Reduced Lunch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19.48%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20.39%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4268160943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Students with  Disabilities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11.25%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11.18%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332603023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ELL Students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16.64%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17.68%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17.09%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171923312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African-American Students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12.81%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13.11%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13.33%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819711910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Hispanic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smtClean="0">
                          <a:effectLst/>
                        </a:rPr>
                        <a:t>19.22%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19.08%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77660607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White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38.19%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40.2%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40.00%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280276154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Asian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53.50%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54.5%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55.57%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1809041910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American Indian or Alaska Native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20.84%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22.54%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21.93%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457149282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Multi-Racial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29.41%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30.82%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30.20%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78857738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Self-Paid Lunch only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44.75%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47.02%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46.60%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252680627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Free Lunch only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17.57%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18.48%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453325667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Reduced Lunch only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27.39%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28.9%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29.18%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593443618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Native Hawaiian or Pacific Islander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25.56%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26.17%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28.07%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618717600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Not Disabled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24.19%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37.53%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37.25%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1898742260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With Disability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11.25%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11.18%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64808717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Homeless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12.85%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15.04%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14.28%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093416714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ELL with Disabilities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4.37%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4.42%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2063804592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Non-ELL Students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34.74%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36.54%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36.39%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b"/>
                </a:tc>
                <a:extLst>
                  <a:ext uri="{0D108BD9-81ED-4DB2-BD59-A6C34878D82A}">
                    <a16:rowId xmlns:a16="http://schemas.microsoft.com/office/drawing/2014/main" val="399065623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809" y="198783"/>
            <a:ext cx="11559208" cy="914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Three-year Math Trend: Subgroup % Proficient </a:t>
            </a:r>
          </a:p>
        </p:txBody>
      </p:sp>
    </p:spTree>
    <p:extLst>
      <p:ext uri="{BB962C8B-B14F-4D97-AF65-F5344CB8AC3E}">
        <p14:creationId xmlns:p14="http://schemas.microsoft.com/office/powerpoint/2010/main" val="20563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34761" y="1014212"/>
            <a:ext cx="4210435" cy="4060907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40976">
              <a:lnSpc>
                <a:spcPts val="7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solidFill>
                  <a:prstClr val="white"/>
                </a:solidFill>
                <a:latin typeface="Arial Narrow"/>
              </a:rPr>
              <a:t>Redesign?</a:t>
            </a:r>
          </a:p>
        </p:txBody>
      </p:sp>
      <p:sp>
        <p:nvSpPr>
          <p:cNvPr id="14" name="Block Arc 13"/>
          <p:cNvSpPr/>
          <p:nvPr/>
        </p:nvSpPr>
        <p:spPr>
          <a:xfrm>
            <a:off x="711201" y="449155"/>
            <a:ext cx="4891275" cy="5098671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146015" y="894309"/>
            <a:ext cx="3853388" cy="411355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118527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36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Personalized</a:t>
            </a:r>
          </a:p>
        </p:txBody>
      </p:sp>
      <p:sp>
        <p:nvSpPr>
          <p:cNvPr id="17" name="Oval 16"/>
          <p:cNvSpPr/>
          <p:nvPr/>
        </p:nvSpPr>
        <p:spPr>
          <a:xfrm>
            <a:off x="5417122" y="1985047"/>
            <a:ext cx="1173071" cy="1172827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40"/>
            <a:endParaRPr lang="en-US" sz="24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arrow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8019" y="2346960"/>
            <a:ext cx="3654468" cy="538725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27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36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Project Based</a:t>
            </a:r>
          </a:p>
        </p:txBody>
      </p:sp>
      <p:sp>
        <p:nvSpPr>
          <p:cNvPr id="19" name="Oval 18"/>
          <p:cNvSpPr/>
          <p:nvPr/>
        </p:nvSpPr>
        <p:spPr>
          <a:xfrm>
            <a:off x="5085466" y="3751385"/>
            <a:ext cx="1173071" cy="1172827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603459" y="3939804"/>
            <a:ext cx="4826541" cy="1135315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27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36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Intense focus on social and emotional development</a:t>
            </a:r>
          </a:p>
        </p:txBody>
      </p:sp>
      <p:sp>
        <p:nvSpPr>
          <p:cNvPr id="21" name="Oval 20"/>
          <p:cNvSpPr/>
          <p:nvPr/>
        </p:nvSpPr>
        <p:spPr>
          <a:xfrm>
            <a:off x="3961278" y="4968509"/>
            <a:ext cx="1173071" cy="1172827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588002" y="5332221"/>
            <a:ext cx="4165599" cy="905459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27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3600" dirty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  <a:latin typeface="Arial Narrow"/>
              </a:rPr>
              <a:t>Immersion with parents and the community</a:t>
            </a:r>
          </a:p>
        </p:txBody>
      </p:sp>
      <p:sp>
        <p:nvSpPr>
          <p:cNvPr id="24" name="Oval 23"/>
          <p:cNvSpPr/>
          <p:nvPr/>
        </p:nvSpPr>
        <p:spPr>
          <a:xfrm>
            <a:off x="4639502" y="404209"/>
            <a:ext cx="1173071" cy="1172827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40"/>
            <a:endParaRPr lang="en-US" sz="24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16" y="947058"/>
            <a:ext cx="461729" cy="461665"/>
          </a:xfrm>
          <a:prstGeom prst="rect">
            <a:avLst/>
          </a:prstGeom>
          <a:noFill/>
        </p:spPr>
        <p:txBody>
          <a:bodyPr wrap="none" lIns="365760" rtlCol="0">
            <a:spAutoFit/>
          </a:bodyPr>
          <a:lstStyle/>
          <a:p>
            <a:pPr defTabSz="1219140"/>
            <a:endParaRPr lang="en-US" sz="2400" dirty="0">
              <a:solidFill>
                <a:srgbClr val="15284B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542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F17022-576B-4E44-B629-6A6559F75130}" vid="{E8A65D0D-5E43-46FA-88C6-826AB99DF85B}"/>
    </a:ext>
  </a:extLst>
</a:theme>
</file>

<file path=ppt/theme/theme2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686</Words>
  <Application>Microsoft Office PowerPoint</Application>
  <PresentationFormat>Widescreen</PresentationFormat>
  <Paragraphs>174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Segoe UI</vt:lpstr>
      <vt:lpstr>Arial Narrow</vt:lpstr>
      <vt:lpstr>Calibri Light</vt:lpstr>
      <vt:lpstr>Franklin Gothic Demi Cond</vt:lpstr>
      <vt:lpstr>Calibri</vt:lpstr>
      <vt:lpstr>Century Gothic</vt:lpstr>
      <vt:lpstr>Wingdings</vt:lpstr>
      <vt:lpstr>Arial Black</vt:lpstr>
      <vt:lpstr>Arial</vt:lpstr>
      <vt:lpstr>Segoe UI Light</vt:lpstr>
      <vt:lpstr>Times New Roman</vt:lpstr>
      <vt:lpstr>Office Theme</vt:lpstr>
      <vt:lpstr>3_KansansCAN-Blank-Template</vt:lpstr>
      <vt:lpstr>2_KansansCAN-Blank-Template</vt:lpstr>
      <vt:lpstr>2_Office Theme</vt:lpstr>
      <vt:lpstr>1_Office Theme</vt:lpstr>
      <vt:lpstr>3_Office Theme</vt:lpstr>
      <vt:lpstr>Kansas Leads the World in the Success of Each Student</vt:lpstr>
      <vt:lpstr>PowerPoint Presentation</vt:lpstr>
      <vt:lpstr>Defining Success</vt:lpstr>
      <vt:lpstr>Creating a Vision for Kansas – State Outcomes</vt:lpstr>
      <vt:lpstr>PowerPoint Presentation</vt:lpstr>
      <vt:lpstr>High School Graduation Rates</vt:lpstr>
      <vt:lpstr>Three-year ELA Trend: Subgroup % Proficient </vt:lpstr>
      <vt:lpstr>Three-year Math Trend: Subgroup % Proficient </vt:lpstr>
      <vt:lpstr>PowerPoint Presentation</vt:lpstr>
      <vt:lpstr>PowerPoint Presentation</vt:lpstr>
      <vt:lpstr>Achievement Gap Discussion Points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2018-KSDE-powerpoint</dc:title>
  <dc:creator>Amanda M. Manville</dc:creator>
  <cp:lastModifiedBy>Penny Rice</cp:lastModifiedBy>
  <cp:revision>19</cp:revision>
  <dcterms:created xsi:type="dcterms:W3CDTF">2018-03-16T18:37:59Z</dcterms:created>
  <dcterms:modified xsi:type="dcterms:W3CDTF">2018-05-02T14:19:05Z</dcterms:modified>
</cp:coreProperties>
</file>